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 </a:t>
            </a:r>
            <a:r>
              <a:rPr spc="-25" dirty="0"/>
              <a:t>Technology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 </a:t>
            </a:r>
            <a:r>
              <a:rPr spc="-25" dirty="0"/>
              <a:t>Technology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 </a:t>
            </a:r>
            <a:r>
              <a:rPr spc="-25" dirty="0"/>
              <a:t>Technology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 </a:t>
            </a:r>
            <a:r>
              <a:rPr spc="-25" dirty="0"/>
              <a:t>Technology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761216" y="429259"/>
            <a:ext cx="431165" cy="6428740"/>
          </a:xfrm>
          <a:custGeom>
            <a:avLst/>
            <a:gdLst/>
            <a:ahLst/>
            <a:cxnLst/>
            <a:rect l="l" t="t" r="r" b="b"/>
            <a:pathLst>
              <a:path w="431165" h="6428740">
                <a:moveTo>
                  <a:pt x="0" y="6428740"/>
                </a:moveTo>
                <a:lnTo>
                  <a:pt x="430782" y="6428740"/>
                </a:lnTo>
                <a:lnTo>
                  <a:pt x="430782" y="0"/>
                </a:lnTo>
                <a:lnTo>
                  <a:pt x="0" y="0"/>
                </a:lnTo>
                <a:lnTo>
                  <a:pt x="0" y="642874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429259"/>
          </a:xfrm>
          <a:custGeom>
            <a:avLst/>
            <a:gdLst/>
            <a:ahLst/>
            <a:cxnLst/>
            <a:rect l="l" t="t" r="r" b="b"/>
            <a:pathLst>
              <a:path w="12192000" h="429259">
                <a:moveTo>
                  <a:pt x="0" y="429259"/>
                </a:moveTo>
                <a:lnTo>
                  <a:pt x="12191998" y="429259"/>
                </a:lnTo>
                <a:lnTo>
                  <a:pt x="12191998" y="0"/>
                </a:lnTo>
                <a:lnTo>
                  <a:pt x="0" y="0"/>
                </a:lnTo>
                <a:lnTo>
                  <a:pt x="0" y="429259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 </a:t>
            </a:r>
            <a:r>
              <a:rPr spc="-25" dirty="0"/>
              <a:t>Technology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6034" y="196342"/>
            <a:ext cx="4519930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140" y="1474673"/>
            <a:ext cx="10967719" cy="441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2119" y="6430452"/>
            <a:ext cx="726440" cy="364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7975" y="6474250"/>
            <a:ext cx="3754754" cy="26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 </a:t>
            </a:r>
            <a:r>
              <a:rPr spc="-25" dirty="0"/>
              <a:t>Technology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://itvd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get.org/packages/Moq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8419" y="4595876"/>
            <a:ext cx="73983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6C6C6C"/>
                </a:solidFill>
                <a:latin typeface="Segoe UI Light"/>
                <a:cs typeface="Segoe UI Light"/>
              </a:rPr>
              <a:t>Использование mock </a:t>
            </a:r>
            <a:r>
              <a:rPr sz="2800" b="0" spc="-25" dirty="0">
                <a:solidFill>
                  <a:srgbClr val="6C6C6C"/>
                </a:solidFill>
                <a:latin typeface="Segoe UI Light"/>
                <a:cs typeface="Segoe UI Light"/>
              </a:rPr>
              <a:t>объектов. </a:t>
            </a:r>
            <a:r>
              <a:rPr sz="2800" b="0" spc="-5" dirty="0">
                <a:solidFill>
                  <a:srgbClr val="6C6C6C"/>
                </a:solidFill>
                <a:latin typeface="Segoe UI Light"/>
                <a:cs typeface="Segoe UI Light"/>
              </a:rPr>
              <a:t>Moq</a:t>
            </a:r>
            <a:r>
              <a:rPr sz="2800" b="0" spc="45" dirty="0">
                <a:solidFill>
                  <a:srgbClr val="6C6C6C"/>
                </a:solidFill>
                <a:latin typeface="Segoe UI Light"/>
                <a:cs typeface="Segoe UI Light"/>
              </a:rPr>
              <a:t> </a:t>
            </a:r>
            <a:r>
              <a:rPr sz="2800" b="0" spc="-5" dirty="0">
                <a:solidFill>
                  <a:srgbClr val="6C6C6C"/>
                </a:solidFill>
                <a:latin typeface="Segoe UI Light"/>
                <a:cs typeface="Segoe UI Light"/>
              </a:rPr>
              <a:t>framework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7907" y="3366592"/>
            <a:ext cx="77323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solidFill>
                  <a:srgbClr val="D1501F"/>
                </a:solidFill>
                <a:latin typeface="Segoe UI Light"/>
                <a:cs typeface="Segoe UI Light"/>
              </a:rPr>
              <a:t>Unit </a:t>
            </a:r>
            <a:r>
              <a:rPr sz="6000" b="0" spc="-15" dirty="0">
                <a:solidFill>
                  <a:srgbClr val="D1501F"/>
                </a:solidFill>
                <a:latin typeface="Segoe UI Light"/>
                <a:cs typeface="Segoe UI Light"/>
              </a:rPr>
              <a:t>тестирование </a:t>
            </a:r>
            <a:r>
              <a:rPr sz="6000" b="0" dirty="0">
                <a:solidFill>
                  <a:srgbClr val="D1501F"/>
                </a:solidFill>
                <a:latin typeface="Segoe UI Light"/>
                <a:cs typeface="Segoe UI Light"/>
              </a:rPr>
              <a:t>в</a:t>
            </a:r>
            <a:r>
              <a:rPr sz="6000" b="0" spc="-114" dirty="0">
                <a:solidFill>
                  <a:srgbClr val="D1501F"/>
                </a:solidFill>
                <a:latin typeface="Segoe UI Light"/>
                <a:cs typeface="Segoe UI Light"/>
              </a:rPr>
              <a:t> </a:t>
            </a:r>
            <a:r>
              <a:rPr sz="6000" b="0" dirty="0">
                <a:solidFill>
                  <a:srgbClr val="D1501F"/>
                </a:solidFill>
                <a:latin typeface="Segoe UI Light"/>
                <a:cs typeface="Segoe UI Light"/>
              </a:rPr>
              <a:t>C#</a:t>
            </a:r>
            <a:endParaRPr sz="600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92937" y="457200"/>
            <a:ext cx="1828266" cy="796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6794" y="93725"/>
            <a:ext cx="37547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FFFFFF"/>
                </a:solidFill>
                <a:latin typeface="Segoe UI Light"/>
                <a:cs typeface="Segoe UI Light"/>
              </a:rPr>
              <a:t>Information </a:t>
            </a:r>
            <a:r>
              <a:rPr sz="14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Technology </a:t>
            </a:r>
            <a:r>
              <a:rPr sz="1400" b="0" dirty="0">
                <a:solidFill>
                  <a:srgbClr val="FFFFFF"/>
                </a:solidFill>
                <a:latin typeface="Segoe UI Light"/>
                <a:cs typeface="Segoe UI Light"/>
              </a:rPr>
              <a:t>Video Developer</a:t>
            </a:r>
            <a:r>
              <a:rPr sz="14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b="0" dirty="0">
                <a:solidFill>
                  <a:srgbClr val="FFFFFF"/>
                </a:solidFill>
                <a:latin typeface="Segoe UI Light"/>
                <a:cs typeface="Segoe UI Light"/>
              </a:rPr>
              <a:t>Network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93756" y="439673"/>
            <a:ext cx="262890" cy="6283325"/>
          </a:xfrm>
          <a:prstGeom prst="rect">
            <a:avLst/>
          </a:prstGeom>
        </p:spPr>
        <p:txBody>
          <a:bodyPr vert="vert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400" b="0" dirty="0">
                <a:solidFill>
                  <a:srgbClr val="FFFFFF"/>
                </a:solidFill>
                <a:latin typeface="Segoe UI Light"/>
                <a:cs typeface="Segoe UI Light"/>
              </a:rPr>
              <a:t>Информационный </a:t>
            </a:r>
            <a:r>
              <a:rPr sz="1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видеосервис </a:t>
            </a:r>
            <a:r>
              <a:rPr sz="1400" b="0" spc="5" dirty="0">
                <a:solidFill>
                  <a:srgbClr val="FFFFFF"/>
                </a:solidFill>
                <a:latin typeface="Segoe UI Light"/>
                <a:cs typeface="Segoe UI Light"/>
              </a:rPr>
              <a:t>для </a:t>
            </a:r>
            <a:r>
              <a:rPr sz="14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разработчиков </a:t>
            </a:r>
            <a:r>
              <a:rPr sz="14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программного</a:t>
            </a:r>
            <a:r>
              <a:rPr sz="14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b="0" dirty="0">
                <a:solidFill>
                  <a:srgbClr val="FFFFFF"/>
                </a:solidFill>
                <a:latin typeface="Segoe UI Light"/>
                <a:cs typeface="Segoe UI Light"/>
              </a:rPr>
              <a:t>обеспечения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439" y="85619"/>
            <a:ext cx="1004229" cy="267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87890" y="93725"/>
            <a:ext cx="12299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5" dirty="0">
                <a:solidFill>
                  <a:srgbClr val="FFFFFF"/>
                </a:solidFill>
                <a:latin typeface="Segoe UI Light"/>
                <a:cs typeface="Segoe UI Light"/>
                <a:hlinkClick r:id="rId4"/>
              </a:rPr>
              <a:t>http://itvdn.com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55460" y="5523721"/>
            <a:ext cx="1996710" cy="1031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3507" y="1485899"/>
            <a:ext cx="1924240" cy="1490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8523" y="854405"/>
            <a:ext cx="1775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Тема</a:t>
            </a:r>
            <a:r>
              <a:rPr sz="2800" b="0" spc="-65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10" dirty="0">
                <a:solidFill>
                  <a:srgbClr val="D04E1D"/>
                </a:solidFill>
                <a:latin typeface="Segoe UI Light"/>
                <a:cs typeface="Segoe UI Light"/>
              </a:rPr>
              <a:t>урока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06495" y="2752166"/>
            <a:ext cx="4853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Использование mock </a:t>
            </a:r>
            <a:r>
              <a:rPr sz="2800" b="0" spc="-30" dirty="0">
                <a:solidFill>
                  <a:srgbClr val="D04E1D"/>
                </a:solidFill>
                <a:latin typeface="Segoe UI Light"/>
                <a:cs typeface="Segoe UI Light"/>
              </a:rPr>
              <a:t>объектов</a:t>
            </a:r>
            <a:endParaRPr sz="2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854405"/>
            <a:ext cx="10868025" cy="339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 algn="ctr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D04E1D"/>
                </a:solidFill>
                <a:latin typeface="Segoe UI Light"/>
                <a:cs typeface="Segoe UI Light"/>
              </a:rPr>
              <a:t>Типы</a:t>
            </a:r>
            <a:r>
              <a:rPr sz="2800" b="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15" dirty="0">
                <a:solidFill>
                  <a:srgbClr val="D04E1D"/>
                </a:solidFill>
                <a:latin typeface="Segoe UI Light"/>
                <a:cs typeface="Segoe UI Light"/>
              </a:rPr>
              <a:t>тестирования</a:t>
            </a:r>
            <a:endParaRPr sz="2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800" spc="-15" dirty="0">
                <a:latin typeface="Segoe UI"/>
                <a:cs typeface="Segoe UI"/>
              </a:rPr>
              <a:t>Модульные </a:t>
            </a:r>
            <a:r>
              <a:rPr sz="1800" spc="-10" dirty="0">
                <a:latin typeface="Segoe UI"/>
                <a:cs typeface="Segoe UI"/>
              </a:rPr>
              <a:t>тесты </a:t>
            </a:r>
            <a:r>
              <a:rPr sz="1800" spc="-15" dirty="0">
                <a:latin typeface="Segoe UI"/>
                <a:cs typeface="Segoe UI"/>
              </a:rPr>
              <a:t>можно </a:t>
            </a:r>
            <a:r>
              <a:rPr sz="1800" spc="-5" dirty="0">
                <a:latin typeface="Segoe UI"/>
                <a:cs typeface="Segoe UI"/>
              </a:rPr>
              <a:t>условно разделить </a:t>
            </a:r>
            <a:r>
              <a:rPr sz="1800" dirty="0">
                <a:latin typeface="Segoe UI"/>
                <a:cs typeface="Segoe UI"/>
              </a:rPr>
              <a:t>на </a:t>
            </a:r>
            <a:r>
              <a:rPr sz="1800" spc="-5" dirty="0">
                <a:latin typeface="Segoe UI"/>
                <a:cs typeface="Segoe UI"/>
              </a:rPr>
              <a:t>две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группы: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30" dirty="0">
                <a:latin typeface="Segoe UI"/>
                <a:cs typeface="Segoe UI"/>
              </a:rPr>
              <a:t>Тесты </a:t>
            </a:r>
            <a:r>
              <a:rPr sz="1800" b="1" spc="-10" dirty="0">
                <a:latin typeface="Segoe UI"/>
                <a:cs typeface="Segoe UI"/>
              </a:rPr>
              <a:t>состояния </a:t>
            </a:r>
            <a:r>
              <a:rPr sz="1800" spc="-5" dirty="0">
                <a:latin typeface="Segoe UI"/>
                <a:cs typeface="Segoe UI"/>
              </a:rPr>
              <a:t>(state-based tests) </a:t>
            </a:r>
            <a:r>
              <a:rPr sz="1800" dirty="0">
                <a:latin typeface="Segoe UI"/>
                <a:cs typeface="Segoe UI"/>
              </a:rPr>
              <a:t>— </a:t>
            </a:r>
            <a:r>
              <a:rPr sz="1800" spc="-10" dirty="0">
                <a:latin typeface="Segoe UI"/>
                <a:cs typeface="Segoe UI"/>
              </a:rPr>
              <a:t>тесты, </a:t>
            </a:r>
            <a:r>
              <a:rPr sz="1800" spc="-5" dirty="0">
                <a:latin typeface="Segoe UI"/>
                <a:cs typeface="Segoe UI"/>
              </a:rPr>
              <a:t>проверяющие </a:t>
            </a:r>
            <a:r>
              <a:rPr sz="1800" spc="-15" dirty="0">
                <a:latin typeface="Segoe UI"/>
                <a:cs typeface="Segoe UI"/>
              </a:rPr>
              <a:t>что </a:t>
            </a:r>
            <a:r>
              <a:rPr sz="1800" spc="-10" dirty="0">
                <a:latin typeface="Segoe UI"/>
                <a:cs typeface="Segoe UI"/>
              </a:rPr>
              <a:t>вызываемый </a:t>
            </a:r>
            <a:r>
              <a:rPr sz="1800" spc="-15" dirty="0">
                <a:latin typeface="Segoe UI"/>
                <a:cs typeface="Segoe UI"/>
              </a:rPr>
              <a:t>метод </a:t>
            </a:r>
            <a:r>
              <a:rPr sz="1800" spc="-10" dirty="0">
                <a:latin typeface="Segoe UI"/>
                <a:cs typeface="Segoe UI"/>
              </a:rPr>
              <a:t>объекта </a:t>
            </a:r>
            <a:r>
              <a:rPr sz="1800" spc="-15" dirty="0">
                <a:latin typeface="Segoe UI"/>
                <a:cs typeface="Segoe UI"/>
              </a:rPr>
              <a:t>отработал  </a:t>
            </a:r>
            <a:r>
              <a:rPr sz="1800" spc="-5" dirty="0">
                <a:latin typeface="Segoe UI"/>
                <a:cs typeface="Segoe UI"/>
              </a:rPr>
              <a:t>корректно, проверяя состояние </a:t>
            </a:r>
            <a:r>
              <a:rPr sz="1800" spc="-10" dirty="0">
                <a:latin typeface="Segoe UI"/>
                <a:cs typeface="Segoe UI"/>
              </a:rPr>
              <a:t>тестируемого объекта </a:t>
            </a:r>
            <a:r>
              <a:rPr sz="1800" dirty="0">
                <a:latin typeface="Segoe UI"/>
                <a:cs typeface="Segoe UI"/>
              </a:rPr>
              <a:t>после </a:t>
            </a:r>
            <a:r>
              <a:rPr sz="1800" spc="-10" dirty="0">
                <a:latin typeface="Segoe UI"/>
                <a:cs typeface="Segoe UI"/>
              </a:rPr>
              <a:t>вызова </a:t>
            </a:r>
            <a:r>
              <a:rPr sz="1800" spc="-15" dirty="0">
                <a:latin typeface="Segoe UI"/>
                <a:cs typeface="Segoe UI"/>
              </a:rPr>
              <a:t>метода. State </a:t>
            </a:r>
            <a:r>
              <a:rPr sz="1800" spc="-10" dirty="0">
                <a:latin typeface="Segoe UI"/>
                <a:cs typeface="Segoe UI"/>
              </a:rPr>
              <a:t>based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tests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Segoe UI"/>
                <a:cs typeface="Segoe UI"/>
              </a:rPr>
              <a:t>базируются </a:t>
            </a:r>
            <a:r>
              <a:rPr sz="1800" spc="-5" dirty="0">
                <a:latin typeface="Segoe UI"/>
                <a:cs typeface="Segoe UI"/>
              </a:rPr>
              <a:t>на </a:t>
            </a:r>
            <a:r>
              <a:rPr sz="1800" spc="-10" dirty="0">
                <a:latin typeface="Segoe UI"/>
                <a:cs typeface="Segoe UI"/>
              </a:rPr>
              <a:t>Stub-объектах.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Segoe UI"/>
              <a:cs typeface="Segoe UI"/>
            </a:endParaRPr>
          </a:p>
          <a:p>
            <a:pPr marL="12700" marR="246379">
              <a:lnSpc>
                <a:spcPct val="100000"/>
              </a:lnSpc>
            </a:pPr>
            <a:r>
              <a:rPr sz="1800" b="1" spc="-30" dirty="0">
                <a:latin typeface="Segoe UI"/>
                <a:cs typeface="Segoe UI"/>
              </a:rPr>
              <a:t>Тесты </a:t>
            </a:r>
            <a:r>
              <a:rPr sz="1800" b="1" spc="-5" dirty="0">
                <a:latin typeface="Segoe UI"/>
                <a:cs typeface="Segoe UI"/>
              </a:rPr>
              <a:t>взаимодействия </a:t>
            </a:r>
            <a:r>
              <a:rPr sz="1800" spc="-5" dirty="0">
                <a:latin typeface="Segoe UI"/>
                <a:cs typeface="Segoe UI"/>
              </a:rPr>
              <a:t>(interaction tests) </a:t>
            </a:r>
            <a:r>
              <a:rPr sz="1800" dirty="0">
                <a:latin typeface="Segoe UI"/>
                <a:cs typeface="Segoe UI"/>
              </a:rPr>
              <a:t>— </a:t>
            </a:r>
            <a:r>
              <a:rPr sz="1800" spc="-25" dirty="0">
                <a:latin typeface="Segoe UI"/>
                <a:cs typeface="Segoe UI"/>
              </a:rPr>
              <a:t>это </a:t>
            </a:r>
            <a:r>
              <a:rPr sz="1800" spc="-10" dirty="0">
                <a:latin typeface="Segoe UI"/>
                <a:cs typeface="Segoe UI"/>
              </a:rPr>
              <a:t>тесты, </a:t>
            </a:r>
            <a:r>
              <a:rPr sz="1800" dirty="0">
                <a:latin typeface="Segoe UI"/>
                <a:cs typeface="Segoe UI"/>
              </a:rPr>
              <a:t>в </a:t>
            </a:r>
            <a:r>
              <a:rPr sz="1800" spc="-20" dirty="0">
                <a:latin typeface="Segoe UI"/>
                <a:cs typeface="Segoe UI"/>
              </a:rPr>
              <a:t>которых </a:t>
            </a:r>
            <a:r>
              <a:rPr sz="1800" spc="-10" dirty="0">
                <a:latin typeface="Segoe UI"/>
                <a:cs typeface="Segoe UI"/>
              </a:rPr>
              <a:t>тестируемый объект производит  </a:t>
            </a:r>
            <a:r>
              <a:rPr sz="1800" spc="-15" dirty="0">
                <a:latin typeface="Segoe UI"/>
                <a:cs typeface="Segoe UI"/>
              </a:rPr>
              <a:t>манипуляции </a:t>
            </a:r>
            <a:r>
              <a:rPr sz="1800" dirty="0">
                <a:latin typeface="Segoe UI"/>
                <a:cs typeface="Segoe UI"/>
              </a:rPr>
              <a:t>с </a:t>
            </a:r>
            <a:r>
              <a:rPr sz="1800" spc="-5" dirty="0">
                <a:latin typeface="Segoe UI"/>
                <a:cs typeface="Segoe UI"/>
              </a:rPr>
              <a:t>другими </a:t>
            </a:r>
            <a:r>
              <a:rPr sz="1800" spc="-10" dirty="0">
                <a:latin typeface="Segoe UI"/>
                <a:cs typeface="Segoe UI"/>
              </a:rPr>
              <a:t>объектами. Применяются, </a:t>
            </a:r>
            <a:r>
              <a:rPr sz="1800" spc="-20" dirty="0">
                <a:latin typeface="Segoe UI"/>
                <a:cs typeface="Segoe UI"/>
              </a:rPr>
              <a:t>когда </a:t>
            </a:r>
            <a:r>
              <a:rPr sz="1800" spc="-10" dirty="0">
                <a:latin typeface="Segoe UI"/>
                <a:cs typeface="Segoe UI"/>
              </a:rPr>
              <a:t>требуется </a:t>
            </a:r>
            <a:r>
              <a:rPr sz="1800" spc="-15" dirty="0">
                <a:latin typeface="Segoe UI"/>
                <a:cs typeface="Segoe UI"/>
              </a:rPr>
              <a:t>удостовериться, </a:t>
            </a:r>
            <a:r>
              <a:rPr sz="1800" spc="-10" dirty="0">
                <a:latin typeface="Segoe UI"/>
                <a:cs typeface="Segoe UI"/>
              </a:rPr>
              <a:t>что тестируемый  объект корректно взаимодействует </a:t>
            </a:r>
            <a:r>
              <a:rPr sz="1800" dirty="0">
                <a:latin typeface="Segoe UI"/>
                <a:cs typeface="Segoe UI"/>
              </a:rPr>
              <a:t>с </a:t>
            </a:r>
            <a:r>
              <a:rPr sz="1800" spc="-5" dirty="0">
                <a:latin typeface="Segoe UI"/>
                <a:cs typeface="Segoe UI"/>
              </a:rPr>
              <a:t>другими </a:t>
            </a:r>
            <a:r>
              <a:rPr sz="1800" spc="-10" dirty="0">
                <a:latin typeface="Segoe UI"/>
                <a:cs typeface="Segoe UI"/>
              </a:rPr>
              <a:t>объектами. </a:t>
            </a:r>
            <a:r>
              <a:rPr sz="1800" spc="-5" dirty="0">
                <a:latin typeface="Segoe UI"/>
                <a:cs typeface="Segoe UI"/>
              </a:rPr>
              <a:t>Interaction </a:t>
            </a:r>
            <a:r>
              <a:rPr sz="1800" spc="-10" dirty="0">
                <a:latin typeface="Segoe UI"/>
                <a:cs typeface="Segoe UI"/>
              </a:rPr>
              <a:t>tests базируются </a:t>
            </a:r>
            <a:r>
              <a:rPr sz="1800" spc="-5" dirty="0">
                <a:latin typeface="Segoe UI"/>
                <a:cs typeface="Segoe UI"/>
              </a:rPr>
              <a:t>на</a:t>
            </a:r>
            <a:r>
              <a:rPr sz="1800" spc="6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Mock-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Segoe UI"/>
                <a:cs typeface="Segoe UI"/>
              </a:rPr>
              <a:t>объектах.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854405"/>
            <a:ext cx="10362565" cy="4289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7060" algn="ctr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Mock </a:t>
            </a:r>
            <a:r>
              <a:rPr sz="2800" b="0" spc="-20" dirty="0">
                <a:solidFill>
                  <a:srgbClr val="D04E1D"/>
                </a:solidFill>
                <a:latin typeface="Segoe UI Light"/>
                <a:cs typeface="Segoe UI Light"/>
              </a:rPr>
              <a:t>объект</a:t>
            </a:r>
            <a:endParaRPr sz="2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1800" b="1" spc="-5" dirty="0">
                <a:latin typeface="Segoe UI"/>
                <a:cs typeface="Segoe UI"/>
              </a:rPr>
              <a:t>Mock-объект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30" dirty="0">
                <a:latin typeface="Segoe UI"/>
                <a:cs typeface="Segoe UI"/>
              </a:rPr>
              <a:t>это </a:t>
            </a:r>
            <a:r>
              <a:rPr sz="1800" spc="-10" dirty="0">
                <a:latin typeface="Segoe UI"/>
                <a:cs typeface="Segoe UI"/>
              </a:rPr>
              <a:t>управляемая </a:t>
            </a:r>
            <a:r>
              <a:rPr sz="1800" spc="-5" dirty="0">
                <a:latin typeface="Segoe UI"/>
                <a:cs typeface="Segoe UI"/>
              </a:rPr>
              <a:t>замена существующих </a:t>
            </a:r>
            <a:r>
              <a:rPr sz="1800" spc="-10" dirty="0">
                <a:latin typeface="Segoe UI"/>
                <a:cs typeface="Segoe UI"/>
              </a:rPr>
              <a:t>зависимостей </a:t>
            </a:r>
            <a:r>
              <a:rPr sz="1800" dirty="0">
                <a:latin typeface="Segoe UI"/>
                <a:cs typeface="Segoe UI"/>
              </a:rPr>
              <a:t>в </a:t>
            </a:r>
            <a:r>
              <a:rPr sz="1800" spc="-15" dirty="0">
                <a:latin typeface="Segoe UI"/>
                <a:cs typeface="Segoe UI"/>
              </a:rPr>
              <a:t>системе.</a:t>
            </a:r>
            <a:r>
              <a:rPr sz="1800" spc="12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Mock-объекты</a:t>
            </a: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Segoe UI"/>
                <a:cs typeface="Segoe UI"/>
              </a:rPr>
              <a:t>заменяют </a:t>
            </a:r>
            <a:r>
              <a:rPr sz="1800" spc="-5" dirty="0">
                <a:latin typeface="Segoe UI"/>
                <a:cs typeface="Segoe UI"/>
              </a:rPr>
              <a:t>реальные </a:t>
            </a:r>
            <a:r>
              <a:rPr sz="1800" spc="-10" dirty="0">
                <a:latin typeface="Segoe UI"/>
                <a:cs typeface="Segoe UI"/>
              </a:rPr>
              <a:t>объекты системы </a:t>
            </a:r>
            <a:r>
              <a:rPr sz="1800" dirty="0">
                <a:latin typeface="Segoe UI"/>
                <a:cs typeface="Segoe UI"/>
              </a:rPr>
              <a:t>и </a:t>
            </a:r>
            <a:r>
              <a:rPr sz="1800" spc="-10" dirty="0">
                <a:latin typeface="Segoe UI"/>
                <a:cs typeface="Segoe UI"/>
              </a:rPr>
              <a:t>позволяют </a:t>
            </a:r>
            <a:r>
              <a:rPr sz="1800" spc="-5" dirty="0">
                <a:latin typeface="Segoe UI"/>
                <a:cs typeface="Segoe UI"/>
              </a:rPr>
              <a:t>проверить </a:t>
            </a:r>
            <a:r>
              <a:rPr sz="1800" spc="-10" dirty="0">
                <a:latin typeface="Segoe UI"/>
                <a:cs typeface="Segoe UI"/>
              </a:rPr>
              <a:t>вызовы </a:t>
            </a:r>
            <a:r>
              <a:rPr sz="1800" spc="-5" dirty="0">
                <a:latin typeface="Segoe UI"/>
                <a:cs typeface="Segoe UI"/>
              </a:rPr>
              <a:t>своих </a:t>
            </a:r>
            <a:r>
              <a:rPr sz="1800" dirty="0">
                <a:latin typeface="Segoe UI"/>
                <a:cs typeface="Segoe UI"/>
              </a:rPr>
              <a:t>членов </a:t>
            </a:r>
            <a:r>
              <a:rPr sz="1800" spc="-10" dirty="0">
                <a:latin typeface="Segoe UI"/>
                <a:cs typeface="Segoe UI"/>
              </a:rPr>
              <a:t>тестируемым  </a:t>
            </a:r>
            <a:r>
              <a:rPr sz="1800" dirty="0">
                <a:latin typeface="Segoe UI"/>
                <a:cs typeface="Segoe UI"/>
              </a:rPr>
              <a:t>классом. </a:t>
            </a:r>
            <a:r>
              <a:rPr sz="1800" spc="-5" dirty="0">
                <a:latin typeface="Segoe UI"/>
                <a:cs typeface="Segoe UI"/>
              </a:rPr>
              <a:t>Mock-объекты </a:t>
            </a:r>
            <a:r>
              <a:rPr sz="1800" spc="-15" dirty="0">
                <a:latin typeface="Segoe UI"/>
                <a:cs typeface="Segoe UI"/>
              </a:rPr>
              <a:t>отличаются </a:t>
            </a:r>
            <a:r>
              <a:rPr sz="1800" spc="-20" dirty="0">
                <a:latin typeface="Segoe UI"/>
                <a:cs typeface="Segoe UI"/>
              </a:rPr>
              <a:t>от </a:t>
            </a:r>
            <a:r>
              <a:rPr sz="1800" spc="-15" dirty="0">
                <a:latin typeface="Segoe UI"/>
                <a:cs typeface="Segoe UI"/>
              </a:rPr>
              <a:t>Stub объектов тем, </a:t>
            </a:r>
            <a:r>
              <a:rPr sz="1800" spc="-10" dirty="0">
                <a:latin typeface="Segoe UI"/>
                <a:cs typeface="Segoe UI"/>
              </a:rPr>
              <a:t>что </a:t>
            </a:r>
            <a:r>
              <a:rPr sz="1800" dirty="0">
                <a:latin typeface="Segoe UI"/>
                <a:cs typeface="Segoe UI"/>
              </a:rPr>
              <a:t>они могут </a:t>
            </a:r>
            <a:r>
              <a:rPr sz="1800" spc="-5" dirty="0">
                <a:latin typeface="Segoe UI"/>
                <a:cs typeface="Segoe UI"/>
              </a:rPr>
              <a:t>быть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причиной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Segoe UI"/>
                <a:cs typeface="Segoe UI"/>
              </a:rPr>
              <a:t>неуспешного </a:t>
            </a:r>
            <a:r>
              <a:rPr sz="1800" spc="-5" dirty="0">
                <a:latin typeface="Segoe UI"/>
                <a:cs typeface="Segoe UI"/>
              </a:rPr>
              <a:t>завершения </a:t>
            </a:r>
            <a:r>
              <a:rPr sz="1800" dirty="0">
                <a:latin typeface="Segoe UI"/>
                <a:cs typeface="Segoe UI"/>
              </a:rPr>
              <a:t>юнит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теста.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latin typeface="Segoe UI"/>
                <a:cs typeface="Segoe UI"/>
              </a:rPr>
              <a:t>Isolation </a:t>
            </a:r>
            <a:r>
              <a:rPr sz="1800" b="1" spc="-5" dirty="0">
                <a:latin typeface="Segoe UI"/>
                <a:cs typeface="Segoe UI"/>
              </a:rPr>
              <a:t>Framework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30" dirty="0">
                <a:latin typeface="Segoe UI"/>
                <a:cs typeface="Segoe UI"/>
              </a:rPr>
              <a:t>это </a:t>
            </a:r>
            <a:r>
              <a:rPr sz="1800" spc="-5" dirty="0">
                <a:latin typeface="Segoe UI"/>
                <a:cs typeface="Segoe UI"/>
              </a:rPr>
              <a:t>инструмент </a:t>
            </a:r>
            <a:r>
              <a:rPr sz="1800" spc="-10" dirty="0">
                <a:latin typeface="Segoe UI"/>
                <a:cs typeface="Segoe UI"/>
              </a:rPr>
              <a:t>автоматизирующий </a:t>
            </a:r>
            <a:r>
              <a:rPr sz="1800" spc="-5" dirty="0">
                <a:latin typeface="Segoe UI"/>
                <a:cs typeface="Segoe UI"/>
              </a:rPr>
              <a:t>процесс создания </a:t>
            </a:r>
            <a:r>
              <a:rPr sz="1800" spc="-10" dirty="0">
                <a:latin typeface="Segoe UI"/>
                <a:cs typeface="Segoe UI"/>
              </a:rPr>
              <a:t>заглушек</a:t>
            </a:r>
            <a:r>
              <a:rPr sz="1800" spc="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для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egoe UI"/>
                <a:cs typeface="Segoe UI"/>
              </a:rPr>
              <a:t>классов, </a:t>
            </a:r>
            <a:r>
              <a:rPr sz="1800" spc="-10" dirty="0">
                <a:latin typeface="Segoe UI"/>
                <a:cs typeface="Segoe UI"/>
              </a:rPr>
              <a:t>интерфейсов </a:t>
            </a:r>
            <a:r>
              <a:rPr sz="1800" spc="-15" dirty="0">
                <a:latin typeface="Segoe UI"/>
                <a:cs typeface="Segoe UI"/>
              </a:rPr>
              <a:t>методов, </a:t>
            </a:r>
            <a:r>
              <a:rPr sz="1800" spc="-5" dirty="0">
                <a:latin typeface="Segoe UI"/>
                <a:cs typeface="Segoe UI"/>
              </a:rPr>
              <a:t>используемых </a:t>
            </a:r>
            <a:r>
              <a:rPr sz="1800" dirty="0">
                <a:latin typeface="Segoe UI"/>
                <a:cs typeface="Segoe UI"/>
              </a:rPr>
              <a:t>в </a:t>
            </a:r>
            <a:r>
              <a:rPr sz="1800" spc="-10" dirty="0">
                <a:latin typeface="Segoe UI"/>
                <a:cs typeface="Segoe UI"/>
              </a:rPr>
              <a:t>тестируемом</a:t>
            </a:r>
            <a:r>
              <a:rPr sz="1800" spc="1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методе.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Segoe UI"/>
                <a:cs typeface="Segoe UI"/>
              </a:rPr>
              <a:t>Rhino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Mocks</a:t>
            </a:r>
            <a:endParaRPr sz="18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Segoe UI"/>
                <a:cs typeface="Segoe UI"/>
              </a:rPr>
              <a:t>Moq</a:t>
            </a:r>
            <a:endParaRPr sz="18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Segoe UI"/>
                <a:cs typeface="Segoe UI"/>
              </a:rPr>
              <a:t>Typemock </a:t>
            </a:r>
            <a:r>
              <a:rPr sz="1800" spc="-5" dirty="0">
                <a:latin typeface="Segoe UI"/>
                <a:cs typeface="Segoe UI"/>
              </a:rPr>
              <a:t>Isolator</a:t>
            </a:r>
            <a:endParaRPr sz="18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Segoe UI"/>
                <a:cs typeface="Segoe UI"/>
              </a:rPr>
              <a:t>Microsoft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25" dirty="0">
                <a:latin typeface="Segoe UI"/>
                <a:cs typeface="Segoe UI"/>
              </a:rPr>
              <a:t>Fakes</a:t>
            </a:r>
            <a:endParaRPr sz="18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Segoe UI"/>
                <a:cs typeface="Segoe UI"/>
              </a:rPr>
              <a:t>NMock2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202" y="854405"/>
            <a:ext cx="4390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Разница </a:t>
            </a:r>
            <a:r>
              <a:rPr sz="2800" b="0" spc="15" dirty="0">
                <a:solidFill>
                  <a:srgbClr val="D04E1D"/>
                </a:solidFill>
                <a:latin typeface="Segoe UI Light"/>
                <a:cs typeface="Segoe UI Light"/>
              </a:rPr>
              <a:t>между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Mock и</a:t>
            </a:r>
            <a:r>
              <a:rPr sz="2800" b="0" spc="-55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10" dirty="0">
                <a:solidFill>
                  <a:srgbClr val="D04E1D"/>
                </a:solidFill>
                <a:latin typeface="Segoe UI Light"/>
                <a:cs typeface="Segoe UI Light"/>
              </a:rPr>
              <a:t>Stub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/>
          <p:nvPr/>
        </p:nvSpPr>
        <p:spPr>
          <a:xfrm>
            <a:off x="5846826" y="1904238"/>
            <a:ext cx="1529080" cy="1210310"/>
          </a:xfrm>
          <a:custGeom>
            <a:avLst/>
            <a:gdLst/>
            <a:ahLst/>
            <a:cxnLst/>
            <a:rect l="l" t="t" r="r" b="b"/>
            <a:pathLst>
              <a:path w="1529079" h="1210310">
                <a:moveTo>
                  <a:pt x="1326896" y="0"/>
                </a:moveTo>
                <a:lnTo>
                  <a:pt x="201675" y="0"/>
                </a:lnTo>
                <a:lnTo>
                  <a:pt x="155434" y="5326"/>
                </a:lnTo>
                <a:lnTo>
                  <a:pt x="112985" y="20499"/>
                </a:lnTo>
                <a:lnTo>
                  <a:pt x="75539" y="44307"/>
                </a:lnTo>
                <a:lnTo>
                  <a:pt x="44307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008379"/>
                </a:lnTo>
                <a:lnTo>
                  <a:pt x="5326" y="1054621"/>
                </a:lnTo>
                <a:lnTo>
                  <a:pt x="20499" y="1097070"/>
                </a:lnTo>
                <a:lnTo>
                  <a:pt x="44307" y="1134516"/>
                </a:lnTo>
                <a:lnTo>
                  <a:pt x="75539" y="1165748"/>
                </a:lnTo>
                <a:lnTo>
                  <a:pt x="112985" y="1189556"/>
                </a:lnTo>
                <a:lnTo>
                  <a:pt x="155434" y="1204729"/>
                </a:lnTo>
                <a:lnTo>
                  <a:pt x="201675" y="1210056"/>
                </a:lnTo>
                <a:lnTo>
                  <a:pt x="1326896" y="1210056"/>
                </a:lnTo>
                <a:lnTo>
                  <a:pt x="1373137" y="1204729"/>
                </a:lnTo>
                <a:lnTo>
                  <a:pt x="1415586" y="1189556"/>
                </a:lnTo>
                <a:lnTo>
                  <a:pt x="1453032" y="1165748"/>
                </a:lnTo>
                <a:lnTo>
                  <a:pt x="1484264" y="1134516"/>
                </a:lnTo>
                <a:lnTo>
                  <a:pt x="1508072" y="1097070"/>
                </a:lnTo>
                <a:lnTo>
                  <a:pt x="1523245" y="1054621"/>
                </a:lnTo>
                <a:lnTo>
                  <a:pt x="1528572" y="1008379"/>
                </a:lnTo>
                <a:lnTo>
                  <a:pt x="1528572" y="201675"/>
                </a:lnTo>
                <a:lnTo>
                  <a:pt x="1523245" y="155434"/>
                </a:lnTo>
                <a:lnTo>
                  <a:pt x="1508072" y="112985"/>
                </a:lnTo>
                <a:lnTo>
                  <a:pt x="1484264" y="75539"/>
                </a:lnTo>
                <a:lnTo>
                  <a:pt x="1453032" y="44307"/>
                </a:lnTo>
                <a:lnTo>
                  <a:pt x="1415586" y="20499"/>
                </a:lnTo>
                <a:lnTo>
                  <a:pt x="1373137" y="5326"/>
                </a:lnTo>
                <a:lnTo>
                  <a:pt x="1326896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46826" y="1904238"/>
            <a:ext cx="1529080" cy="1210310"/>
          </a:xfrm>
          <a:custGeom>
            <a:avLst/>
            <a:gdLst/>
            <a:ahLst/>
            <a:cxnLst/>
            <a:rect l="l" t="t" r="r" b="b"/>
            <a:pathLst>
              <a:path w="1529079" h="1210310">
                <a:moveTo>
                  <a:pt x="0" y="201675"/>
                </a:moveTo>
                <a:lnTo>
                  <a:pt x="5326" y="155434"/>
                </a:lnTo>
                <a:lnTo>
                  <a:pt x="20499" y="112985"/>
                </a:lnTo>
                <a:lnTo>
                  <a:pt x="44307" y="75539"/>
                </a:lnTo>
                <a:lnTo>
                  <a:pt x="75539" y="44307"/>
                </a:lnTo>
                <a:lnTo>
                  <a:pt x="112985" y="20499"/>
                </a:lnTo>
                <a:lnTo>
                  <a:pt x="155434" y="5326"/>
                </a:lnTo>
                <a:lnTo>
                  <a:pt x="201675" y="0"/>
                </a:lnTo>
                <a:lnTo>
                  <a:pt x="1326896" y="0"/>
                </a:lnTo>
                <a:lnTo>
                  <a:pt x="1373137" y="5326"/>
                </a:lnTo>
                <a:lnTo>
                  <a:pt x="1415586" y="20499"/>
                </a:lnTo>
                <a:lnTo>
                  <a:pt x="1453032" y="44307"/>
                </a:lnTo>
                <a:lnTo>
                  <a:pt x="1484264" y="75539"/>
                </a:lnTo>
                <a:lnTo>
                  <a:pt x="1508072" y="112985"/>
                </a:lnTo>
                <a:lnTo>
                  <a:pt x="1523245" y="155434"/>
                </a:lnTo>
                <a:lnTo>
                  <a:pt x="1528572" y="201675"/>
                </a:lnTo>
                <a:lnTo>
                  <a:pt x="1528572" y="1008379"/>
                </a:lnTo>
                <a:lnTo>
                  <a:pt x="1523245" y="1054621"/>
                </a:lnTo>
                <a:lnTo>
                  <a:pt x="1508072" y="1097070"/>
                </a:lnTo>
                <a:lnTo>
                  <a:pt x="1484264" y="1134516"/>
                </a:lnTo>
                <a:lnTo>
                  <a:pt x="1453032" y="1165748"/>
                </a:lnTo>
                <a:lnTo>
                  <a:pt x="1415586" y="1189556"/>
                </a:lnTo>
                <a:lnTo>
                  <a:pt x="1373137" y="1204729"/>
                </a:lnTo>
                <a:lnTo>
                  <a:pt x="1326896" y="1210056"/>
                </a:lnTo>
                <a:lnTo>
                  <a:pt x="201675" y="1210056"/>
                </a:lnTo>
                <a:lnTo>
                  <a:pt x="155434" y="1204729"/>
                </a:lnTo>
                <a:lnTo>
                  <a:pt x="112985" y="1189556"/>
                </a:lnTo>
                <a:lnTo>
                  <a:pt x="75539" y="1165748"/>
                </a:lnTo>
                <a:lnTo>
                  <a:pt x="44307" y="1134516"/>
                </a:lnTo>
                <a:lnTo>
                  <a:pt x="20499" y="1097070"/>
                </a:lnTo>
                <a:lnTo>
                  <a:pt x="5326" y="1054621"/>
                </a:lnTo>
                <a:lnTo>
                  <a:pt x="0" y="1008379"/>
                </a:lnTo>
                <a:lnTo>
                  <a:pt x="0" y="20167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04305" y="2216022"/>
            <a:ext cx="1212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09" marR="5080" indent="-3981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UI"/>
                <a:cs typeface="Segoe UI"/>
              </a:rPr>
              <a:t>Class</a:t>
            </a:r>
            <a:r>
              <a:rPr sz="1800" spc="-9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Under  </a:t>
            </a:r>
            <a:r>
              <a:rPr sz="1800" spc="-50" dirty="0">
                <a:latin typeface="Segoe UI"/>
                <a:cs typeface="Segoe UI"/>
              </a:rPr>
              <a:t>Test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12073" y="1904238"/>
            <a:ext cx="1527175" cy="1210310"/>
          </a:xfrm>
          <a:custGeom>
            <a:avLst/>
            <a:gdLst/>
            <a:ahLst/>
            <a:cxnLst/>
            <a:rect l="l" t="t" r="r" b="b"/>
            <a:pathLst>
              <a:path w="1527175" h="1210310">
                <a:moveTo>
                  <a:pt x="1325372" y="0"/>
                </a:moveTo>
                <a:lnTo>
                  <a:pt x="201675" y="0"/>
                </a:lnTo>
                <a:lnTo>
                  <a:pt x="155434" y="5326"/>
                </a:lnTo>
                <a:lnTo>
                  <a:pt x="112985" y="20499"/>
                </a:lnTo>
                <a:lnTo>
                  <a:pt x="75539" y="44307"/>
                </a:lnTo>
                <a:lnTo>
                  <a:pt x="44307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008379"/>
                </a:lnTo>
                <a:lnTo>
                  <a:pt x="5326" y="1054621"/>
                </a:lnTo>
                <a:lnTo>
                  <a:pt x="20499" y="1097070"/>
                </a:lnTo>
                <a:lnTo>
                  <a:pt x="44307" y="1134516"/>
                </a:lnTo>
                <a:lnTo>
                  <a:pt x="75539" y="1165748"/>
                </a:lnTo>
                <a:lnTo>
                  <a:pt x="112985" y="1189556"/>
                </a:lnTo>
                <a:lnTo>
                  <a:pt x="155434" y="1204729"/>
                </a:lnTo>
                <a:lnTo>
                  <a:pt x="201675" y="1210056"/>
                </a:lnTo>
                <a:lnTo>
                  <a:pt x="1325372" y="1210056"/>
                </a:lnTo>
                <a:lnTo>
                  <a:pt x="1371613" y="1204729"/>
                </a:lnTo>
                <a:lnTo>
                  <a:pt x="1414062" y="1189556"/>
                </a:lnTo>
                <a:lnTo>
                  <a:pt x="1451508" y="1165748"/>
                </a:lnTo>
                <a:lnTo>
                  <a:pt x="1482740" y="1134516"/>
                </a:lnTo>
                <a:lnTo>
                  <a:pt x="1506548" y="1097070"/>
                </a:lnTo>
                <a:lnTo>
                  <a:pt x="1521721" y="1054621"/>
                </a:lnTo>
                <a:lnTo>
                  <a:pt x="1527048" y="1008379"/>
                </a:lnTo>
                <a:lnTo>
                  <a:pt x="1527048" y="201675"/>
                </a:lnTo>
                <a:lnTo>
                  <a:pt x="1521721" y="155434"/>
                </a:lnTo>
                <a:lnTo>
                  <a:pt x="1506548" y="112985"/>
                </a:lnTo>
                <a:lnTo>
                  <a:pt x="1482740" y="75539"/>
                </a:lnTo>
                <a:lnTo>
                  <a:pt x="1451508" y="44307"/>
                </a:lnTo>
                <a:lnTo>
                  <a:pt x="1414062" y="20499"/>
                </a:lnTo>
                <a:lnTo>
                  <a:pt x="1371613" y="5326"/>
                </a:lnTo>
                <a:lnTo>
                  <a:pt x="1325372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12073" y="1904238"/>
            <a:ext cx="1527175" cy="1210310"/>
          </a:xfrm>
          <a:custGeom>
            <a:avLst/>
            <a:gdLst/>
            <a:ahLst/>
            <a:cxnLst/>
            <a:rect l="l" t="t" r="r" b="b"/>
            <a:pathLst>
              <a:path w="1527175" h="1210310">
                <a:moveTo>
                  <a:pt x="0" y="201675"/>
                </a:moveTo>
                <a:lnTo>
                  <a:pt x="5326" y="155434"/>
                </a:lnTo>
                <a:lnTo>
                  <a:pt x="20499" y="112985"/>
                </a:lnTo>
                <a:lnTo>
                  <a:pt x="44307" y="75539"/>
                </a:lnTo>
                <a:lnTo>
                  <a:pt x="75539" y="44307"/>
                </a:lnTo>
                <a:lnTo>
                  <a:pt x="112985" y="20499"/>
                </a:lnTo>
                <a:lnTo>
                  <a:pt x="155434" y="5326"/>
                </a:lnTo>
                <a:lnTo>
                  <a:pt x="201675" y="0"/>
                </a:lnTo>
                <a:lnTo>
                  <a:pt x="1325372" y="0"/>
                </a:lnTo>
                <a:lnTo>
                  <a:pt x="1371613" y="5326"/>
                </a:lnTo>
                <a:lnTo>
                  <a:pt x="1414062" y="20499"/>
                </a:lnTo>
                <a:lnTo>
                  <a:pt x="1451508" y="44307"/>
                </a:lnTo>
                <a:lnTo>
                  <a:pt x="1482740" y="75539"/>
                </a:lnTo>
                <a:lnTo>
                  <a:pt x="1506548" y="112985"/>
                </a:lnTo>
                <a:lnTo>
                  <a:pt x="1521721" y="155434"/>
                </a:lnTo>
                <a:lnTo>
                  <a:pt x="1527048" y="201675"/>
                </a:lnTo>
                <a:lnTo>
                  <a:pt x="1527048" y="1008379"/>
                </a:lnTo>
                <a:lnTo>
                  <a:pt x="1521721" y="1054621"/>
                </a:lnTo>
                <a:lnTo>
                  <a:pt x="1506548" y="1097070"/>
                </a:lnTo>
                <a:lnTo>
                  <a:pt x="1482740" y="1134516"/>
                </a:lnTo>
                <a:lnTo>
                  <a:pt x="1451508" y="1165748"/>
                </a:lnTo>
                <a:lnTo>
                  <a:pt x="1414062" y="1189556"/>
                </a:lnTo>
                <a:lnTo>
                  <a:pt x="1371613" y="1204729"/>
                </a:lnTo>
                <a:lnTo>
                  <a:pt x="1325372" y="1210056"/>
                </a:lnTo>
                <a:lnTo>
                  <a:pt x="201675" y="1210056"/>
                </a:lnTo>
                <a:lnTo>
                  <a:pt x="155434" y="1204729"/>
                </a:lnTo>
                <a:lnTo>
                  <a:pt x="112985" y="1189556"/>
                </a:lnTo>
                <a:lnTo>
                  <a:pt x="75539" y="1165748"/>
                </a:lnTo>
                <a:lnTo>
                  <a:pt x="44307" y="1134516"/>
                </a:lnTo>
                <a:lnTo>
                  <a:pt x="20499" y="1097070"/>
                </a:lnTo>
                <a:lnTo>
                  <a:pt x="5326" y="1054621"/>
                </a:lnTo>
                <a:lnTo>
                  <a:pt x="0" y="1008379"/>
                </a:lnTo>
                <a:lnTo>
                  <a:pt x="0" y="20167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31173" y="2216022"/>
            <a:ext cx="688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egoe UI"/>
                <a:cs typeface="Segoe UI"/>
              </a:rPr>
              <a:t>Mock  Ob</a:t>
            </a:r>
            <a:r>
              <a:rPr sz="1800" spc="-10" dirty="0">
                <a:latin typeface="Segoe UI"/>
                <a:cs typeface="Segoe UI"/>
              </a:rPr>
              <a:t>je</a:t>
            </a:r>
            <a:r>
              <a:rPr sz="1800" dirty="0">
                <a:latin typeface="Segoe UI"/>
                <a:cs typeface="Segoe UI"/>
              </a:rPr>
              <a:t>ct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54301" y="1922526"/>
            <a:ext cx="1440180" cy="1211580"/>
          </a:xfrm>
          <a:custGeom>
            <a:avLst/>
            <a:gdLst/>
            <a:ahLst/>
            <a:cxnLst/>
            <a:rect l="l" t="t" r="r" b="b"/>
            <a:pathLst>
              <a:path w="1440180" h="1211580">
                <a:moveTo>
                  <a:pt x="1238250" y="0"/>
                </a:moveTo>
                <a:lnTo>
                  <a:pt x="201930" y="0"/>
                </a:lnTo>
                <a:lnTo>
                  <a:pt x="155634" y="5334"/>
                </a:lnTo>
                <a:lnTo>
                  <a:pt x="113133" y="20527"/>
                </a:lnTo>
                <a:lnTo>
                  <a:pt x="75640" y="44367"/>
                </a:lnTo>
                <a:lnTo>
                  <a:pt x="44367" y="75640"/>
                </a:lnTo>
                <a:lnTo>
                  <a:pt x="20527" y="113133"/>
                </a:lnTo>
                <a:lnTo>
                  <a:pt x="5333" y="155634"/>
                </a:lnTo>
                <a:lnTo>
                  <a:pt x="0" y="201929"/>
                </a:lnTo>
                <a:lnTo>
                  <a:pt x="0" y="1009650"/>
                </a:lnTo>
                <a:lnTo>
                  <a:pt x="5334" y="1055945"/>
                </a:lnTo>
                <a:lnTo>
                  <a:pt x="20527" y="1098446"/>
                </a:lnTo>
                <a:lnTo>
                  <a:pt x="44367" y="1135939"/>
                </a:lnTo>
                <a:lnTo>
                  <a:pt x="75640" y="1167212"/>
                </a:lnTo>
                <a:lnTo>
                  <a:pt x="113133" y="1191052"/>
                </a:lnTo>
                <a:lnTo>
                  <a:pt x="155634" y="1206246"/>
                </a:lnTo>
                <a:lnTo>
                  <a:pt x="201930" y="1211579"/>
                </a:lnTo>
                <a:lnTo>
                  <a:pt x="1238250" y="1211579"/>
                </a:lnTo>
                <a:lnTo>
                  <a:pt x="1284545" y="1206246"/>
                </a:lnTo>
                <a:lnTo>
                  <a:pt x="1327046" y="1191052"/>
                </a:lnTo>
                <a:lnTo>
                  <a:pt x="1364539" y="1167212"/>
                </a:lnTo>
                <a:lnTo>
                  <a:pt x="1395812" y="1135939"/>
                </a:lnTo>
                <a:lnTo>
                  <a:pt x="1419652" y="1098446"/>
                </a:lnTo>
                <a:lnTo>
                  <a:pt x="1434846" y="1055945"/>
                </a:lnTo>
                <a:lnTo>
                  <a:pt x="1440180" y="1009650"/>
                </a:lnTo>
                <a:lnTo>
                  <a:pt x="1440180" y="201929"/>
                </a:lnTo>
                <a:lnTo>
                  <a:pt x="1434846" y="155634"/>
                </a:lnTo>
                <a:lnTo>
                  <a:pt x="1419652" y="113133"/>
                </a:lnTo>
                <a:lnTo>
                  <a:pt x="1395812" y="75640"/>
                </a:lnTo>
                <a:lnTo>
                  <a:pt x="1364539" y="44367"/>
                </a:lnTo>
                <a:lnTo>
                  <a:pt x="1327046" y="20527"/>
                </a:lnTo>
                <a:lnTo>
                  <a:pt x="1284545" y="5334"/>
                </a:lnTo>
                <a:lnTo>
                  <a:pt x="123825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4301" y="1922526"/>
            <a:ext cx="1440180" cy="1211580"/>
          </a:xfrm>
          <a:custGeom>
            <a:avLst/>
            <a:gdLst/>
            <a:ahLst/>
            <a:cxnLst/>
            <a:rect l="l" t="t" r="r" b="b"/>
            <a:pathLst>
              <a:path w="1440180" h="1211580">
                <a:moveTo>
                  <a:pt x="0" y="201929"/>
                </a:moveTo>
                <a:lnTo>
                  <a:pt x="5333" y="155634"/>
                </a:lnTo>
                <a:lnTo>
                  <a:pt x="20527" y="113133"/>
                </a:lnTo>
                <a:lnTo>
                  <a:pt x="44367" y="75640"/>
                </a:lnTo>
                <a:lnTo>
                  <a:pt x="75640" y="44367"/>
                </a:lnTo>
                <a:lnTo>
                  <a:pt x="113133" y="20527"/>
                </a:lnTo>
                <a:lnTo>
                  <a:pt x="155634" y="5333"/>
                </a:lnTo>
                <a:lnTo>
                  <a:pt x="201930" y="0"/>
                </a:lnTo>
                <a:lnTo>
                  <a:pt x="1238250" y="0"/>
                </a:lnTo>
                <a:lnTo>
                  <a:pt x="1284545" y="5334"/>
                </a:lnTo>
                <a:lnTo>
                  <a:pt x="1327046" y="20527"/>
                </a:lnTo>
                <a:lnTo>
                  <a:pt x="1364539" y="44367"/>
                </a:lnTo>
                <a:lnTo>
                  <a:pt x="1395812" y="75640"/>
                </a:lnTo>
                <a:lnTo>
                  <a:pt x="1419652" y="113133"/>
                </a:lnTo>
                <a:lnTo>
                  <a:pt x="1434846" y="155634"/>
                </a:lnTo>
                <a:lnTo>
                  <a:pt x="1440180" y="201929"/>
                </a:lnTo>
                <a:lnTo>
                  <a:pt x="1440180" y="1009650"/>
                </a:lnTo>
                <a:lnTo>
                  <a:pt x="1434846" y="1055945"/>
                </a:lnTo>
                <a:lnTo>
                  <a:pt x="1419652" y="1098446"/>
                </a:lnTo>
                <a:lnTo>
                  <a:pt x="1395812" y="1135939"/>
                </a:lnTo>
                <a:lnTo>
                  <a:pt x="1364539" y="1167212"/>
                </a:lnTo>
                <a:lnTo>
                  <a:pt x="1327046" y="1191052"/>
                </a:lnTo>
                <a:lnTo>
                  <a:pt x="1284545" y="1206246"/>
                </a:lnTo>
                <a:lnTo>
                  <a:pt x="1238250" y="1211579"/>
                </a:lnTo>
                <a:lnTo>
                  <a:pt x="201930" y="1211579"/>
                </a:lnTo>
                <a:lnTo>
                  <a:pt x="155634" y="1206245"/>
                </a:lnTo>
                <a:lnTo>
                  <a:pt x="113133" y="1191052"/>
                </a:lnTo>
                <a:lnTo>
                  <a:pt x="75640" y="1167212"/>
                </a:lnTo>
                <a:lnTo>
                  <a:pt x="44367" y="1135939"/>
                </a:lnTo>
                <a:lnTo>
                  <a:pt x="20527" y="1098446"/>
                </a:lnTo>
                <a:lnTo>
                  <a:pt x="5333" y="1055945"/>
                </a:lnTo>
                <a:lnTo>
                  <a:pt x="0" y="1009650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3973" y="2234641"/>
            <a:ext cx="1097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UI"/>
                <a:cs typeface="Segoe UI"/>
              </a:rPr>
              <a:t>Class</a:t>
            </a:r>
            <a:endParaRPr sz="18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Segoe UI"/>
                <a:cs typeface="Segoe UI"/>
              </a:rPr>
              <a:t>Under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spc="-50" dirty="0">
                <a:latin typeface="Segoe UI"/>
                <a:cs typeface="Segoe UI"/>
              </a:rPr>
              <a:t>Test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29634" y="1922526"/>
            <a:ext cx="1440180" cy="1211580"/>
          </a:xfrm>
          <a:custGeom>
            <a:avLst/>
            <a:gdLst/>
            <a:ahLst/>
            <a:cxnLst/>
            <a:rect l="l" t="t" r="r" b="b"/>
            <a:pathLst>
              <a:path w="1440179" h="1211580">
                <a:moveTo>
                  <a:pt x="1238250" y="0"/>
                </a:moveTo>
                <a:lnTo>
                  <a:pt x="201929" y="0"/>
                </a:lnTo>
                <a:lnTo>
                  <a:pt x="155634" y="5334"/>
                </a:lnTo>
                <a:lnTo>
                  <a:pt x="113133" y="20527"/>
                </a:lnTo>
                <a:lnTo>
                  <a:pt x="75640" y="44367"/>
                </a:lnTo>
                <a:lnTo>
                  <a:pt x="44367" y="75640"/>
                </a:lnTo>
                <a:lnTo>
                  <a:pt x="20527" y="113133"/>
                </a:lnTo>
                <a:lnTo>
                  <a:pt x="5334" y="155634"/>
                </a:lnTo>
                <a:lnTo>
                  <a:pt x="0" y="201929"/>
                </a:lnTo>
                <a:lnTo>
                  <a:pt x="0" y="1009650"/>
                </a:lnTo>
                <a:lnTo>
                  <a:pt x="5333" y="1055945"/>
                </a:lnTo>
                <a:lnTo>
                  <a:pt x="20527" y="1098446"/>
                </a:lnTo>
                <a:lnTo>
                  <a:pt x="44367" y="1135939"/>
                </a:lnTo>
                <a:lnTo>
                  <a:pt x="75640" y="1167212"/>
                </a:lnTo>
                <a:lnTo>
                  <a:pt x="113133" y="1191052"/>
                </a:lnTo>
                <a:lnTo>
                  <a:pt x="155634" y="1206246"/>
                </a:lnTo>
                <a:lnTo>
                  <a:pt x="201929" y="1211579"/>
                </a:lnTo>
                <a:lnTo>
                  <a:pt x="1238250" y="1211579"/>
                </a:lnTo>
                <a:lnTo>
                  <a:pt x="1284545" y="1206246"/>
                </a:lnTo>
                <a:lnTo>
                  <a:pt x="1327046" y="1191052"/>
                </a:lnTo>
                <a:lnTo>
                  <a:pt x="1364539" y="1167212"/>
                </a:lnTo>
                <a:lnTo>
                  <a:pt x="1395812" y="1135939"/>
                </a:lnTo>
                <a:lnTo>
                  <a:pt x="1419652" y="1098446"/>
                </a:lnTo>
                <a:lnTo>
                  <a:pt x="1434845" y="1055945"/>
                </a:lnTo>
                <a:lnTo>
                  <a:pt x="1440179" y="1009650"/>
                </a:lnTo>
                <a:lnTo>
                  <a:pt x="1440179" y="201929"/>
                </a:lnTo>
                <a:lnTo>
                  <a:pt x="1434846" y="155634"/>
                </a:lnTo>
                <a:lnTo>
                  <a:pt x="1419652" y="113133"/>
                </a:lnTo>
                <a:lnTo>
                  <a:pt x="1395812" y="75640"/>
                </a:lnTo>
                <a:lnTo>
                  <a:pt x="1364539" y="44367"/>
                </a:lnTo>
                <a:lnTo>
                  <a:pt x="1327046" y="20527"/>
                </a:lnTo>
                <a:lnTo>
                  <a:pt x="1284545" y="5334"/>
                </a:lnTo>
                <a:lnTo>
                  <a:pt x="123825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29634" y="1922526"/>
            <a:ext cx="1440180" cy="1211580"/>
          </a:xfrm>
          <a:custGeom>
            <a:avLst/>
            <a:gdLst/>
            <a:ahLst/>
            <a:cxnLst/>
            <a:rect l="l" t="t" r="r" b="b"/>
            <a:pathLst>
              <a:path w="1440179" h="1211580">
                <a:moveTo>
                  <a:pt x="0" y="201929"/>
                </a:moveTo>
                <a:lnTo>
                  <a:pt x="5334" y="155634"/>
                </a:lnTo>
                <a:lnTo>
                  <a:pt x="20527" y="113133"/>
                </a:lnTo>
                <a:lnTo>
                  <a:pt x="44367" y="75640"/>
                </a:lnTo>
                <a:lnTo>
                  <a:pt x="75640" y="44367"/>
                </a:lnTo>
                <a:lnTo>
                  <a:pt x="113133" y="20527"/>
                </a:lnTo>
                <a:lnTo>
                  <a:pt x="155634" y="5333"/>
                </a:lnTo>
                <a:lnTo>
                  <a:pt x="201929" y="0"/>
                </a:lnTo>
                <a:lnTo>
                  <a:pt x="1238250" y="0"/>
                </a:lnTo>
                <a:lnTo>
                  <a:pt x="1284545" y="5334"/>
                </a:lnTo>
                <a:lnTo>
                  <a:pt x="1327046" y="20527"/>
                </a:lnTo>
                <a:lnTo>
                  <a:pt x="1364539" y="44367"/>
                </a:lnTo>
                <a:lnTo>
                  <a:pt x="1395812" y="75640"/>
                </a:lnTo>
                <a:lnTo>
                  <a:pt x="1419652" y="113133"/>
                </a:lnTo>
                <a:lnTo>
                  <a:pt x="1434846" y="155634"/>
                </a:lnTo>
                <a:lnTo>
                  <a:pt x="1440179" y="201929"/>
                </a:lnTo>
                <a:lnTo>
                  <a:pt x="1440179" y="1009650"/>
                </a:lnTo>
                <a:lnTo>
                  <a:pt x="1434845" y="1055945"/>
                </a:lnTo>
                <a:lnTo>
                  <a:pt x="1419652" y="1098446"/>
                </a:lnTo>
                <a:lnTo>
                  <a:pt x="1395812" y="1135939"/>
                </a:lnTo>
                <a:lnTo>
                  <a:pt x="1364539" y="1167212"/>
                </a:lnTo>
                <a:lnTo>
                  <a:pt x="1327046" y="1191052"/>
                </a:lnTo>
                <a:lnTo>
                  <a:pt x="1284545" y="1206246"/>
                </a:lnTo>
                <a:lnTo>
                  <a:pt x="1238250" y="1211579"/>
                </a:lnTo>
                <a:lnTo>
                  <a:pt x="201929" y="1211579"/>
                </a:lnTo>
                <a:lnTo>
                  <a:pt x="155634" y="1206245"/>
                </a:lnTo>
                <a:lnTo>
                  <a:pt x="113133" y="1191052"/>
                </a:lnTo>
                <a:lnTo>
                  <a:pt x="75640" y="1167212"/>
                </a:lnTo>
                <a:lnTo>
                  <a:pt x="44367" y="1135939"/>
                </a:lnTo>
                <a:lnTo>
                  <a:pt x="20527" y="1098446"/>
                </a:lnTo>
                <a:lnTo>
                  <a:pt x="5333" y="1055945"/>
                </a:lnTo>
                <a:lnTo>
                  <a:pt x="0" y="1009650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05680" y="2234641"/>
            <a:ext cx="688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Segoe UI"/>
                <a:cs typeface="Segoe UI"/>
              </a:rPr>
              <a:t>Stub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Segoe UI"/>
                <a:cs typeface="Segoe UI"/>
              </a:rPr>
              <a:t>Ob</a:t>
            </a:r>
            <a:r>
              <a:rPr sz="1800" spc="-10" dirty="0">
                <a:latin typeface="Segoe UI"/>
                <a:cs typeface="Segoe UI"/>
              </a:rPr>
              <a:t>je</a:t>
            </a:r>
            <a:r>
              <a:rPr sz="1800" dirty="0">
                <a:latin typeface="Segoe UI"/>
                <a:cs typeface="Segoe UI"/>
              </a:rPr>
              <a:t>ct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06673" y="2376677"/>
            <a:ext cx="822960" cy="304800"/>
          </a:xfrm>
          <a:custGeom>
            <a:avLst/>
            <a:gdLst/>
            <a:ahLst/>
            <a:cxnLst/>
            <a:rect l="l" t="t" r="r" b="b"/>
            <a:pathLst>
              <a:path w="822960" h="304800">
                <a:moveTo>
                  <a:pt x="152400" y="0"/>
                </a:moveTo>
                <a:lnTo>
                  <a:pt x="0" y="152400"/>
                </a:lnTo>
                <a:lnTo>
                  <a:pt x="152400" y="304800"/>
                </a:lnTo>
                <a:lnTo>
                  <a:pt x="152400" y="228600"/>
                </a:lnTo>
                <a:lnTo>
                  <a:pt x="746760" y="228600"/>
                </a:lnTo>
                <a:lnTo>
                  <a:pt x="822960" y="152400"/>
                </a:lnTo>
                <a:lnTo>
                  <a:pt x="746760" y="76200"/>
                </a:lnTo>
                <a:lnTo>
                  <a:pt x="152400" y="76200"/>
                </a:lnTo>
                <a:lnTo>
                  <a:pt x="152400" y="0"/>
                </a:lnTo>
                <a:close/>
              </a:path>
              <a:path w="822960" h="304800">
                <a:moveTo>
                  <a:pt x="746760" y="228600"/>
                </a:moveTo>
                <a:lnTo>
                  <a:pt x="670560" y="228600"/>
                </a:lnTo>
                <a:lnTo>
                  <a:pt x="670560" y="304800"/>
                </a:lnTo>
                <a:lnTo>
                  <a:pt x="746760" y="228600"/>
                </a:lnTo>
                <a:close/>
              </a:path>
              <a:path w="822960" h="304800">
                <a:moveTo>
                  <a:pt x="670560" y="0"/>
                </a:moveTo>
                <a:lnTo>
                  <a:pt x="670560" y="76200"/>
                </a:lnTo>
                <a:lnTo>
                  <a:pt x="746760" y="76200"/>
                </a:lnTo>
                <a:lnTo>
                  <a:pt x="67056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06673" y="2376677"/>
            <a:ext cx="822960" cy="304800"/>
          </a:xfrm>
          <a:custGeom>
            <a:avLst/>
            <a:gdLst/>
            <a:ahLst/>
            <a:cxnLst/>
            <a:rect l="l" t="t" r="r" b="b"/>
            <a:pathLst>
              <a:path w="822960" h="304800">
                <a:moveTo>
                  <a:pt x="0" y="152400"/>
                </a:moveTo>
                <a:lnTo>
                  <a:pt x="152400" y="0"/>
                </a:lnTo>
                <a:lnTo>
                  <a:pt x="152400" y="76200"/>
                </a:lnTo>
                <a:lnTo>
                  <a:pt x="670560" y="76200"/>
                </a:lnTo>
                <a:lnTo>
                  <a:pt x="670560" y="0"/>
                </a:lnTo>
                <a:lnTo>
                  <a:pt x="822960" y="152400"/>
                </a:lnTo>
                <a:lnTo>
                  <a:pt x="670560" y="304800"/>
                </a:lnTo>
                <a:lnTo>
                  <a:pt x="670560" y="228600"/>
                </a:lnTo>
                <a:lnTo>
                  <a:pt x="152400" y="228600"/>
                </a:lnTo>
                <a:lnTo>
                  <a:pt x="152400" y="3048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78251" y="2447036"/>
            <a:ext cx="47879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Calibri"/>
                <a:cs typeface="Calibri"/>
              </a:rPr>
              <a:t>Interaction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82367" y="3323716"/>
            <a:ext cx="876300" cy="750570"/>
          </a:xfrm>
          <a:custGeom>
            <a:avLst/>
            <a:gdLst/>
            <a:ahLst/>
            <a:cxnLst/>
            <a:rect l="l" t="t" r="r" b="b"/>
            <a:pathLst>
              <a:path w="876300" h="750570">
                <a:moveTo>
                  <a:pt x="307988" y="174879"/>
                </a:moveTo>
                <a:lnTo>
                  <a:pt x="69468" y="174879"/>
                </a:lnTo>
                <a:lnTo>
                  <a:pt x="781938" y="750570"/>
                </a:lnTo>
                <a:lnTo>
                  <a:pt x="876173" y="633984"/>
                </a:lnTo>
                <a:lnTo>
                  <a:pt x="307988" y="174879"/>
                </a:lnTo>
                <a:close/>
              </a:path>
              <a:path w="876300" h="750570">
                <a:moveTo>
                  <a:pt x="210819" y="0"/>
                </a:moveTo>
                <a:lnTo>
                  <a:pt x="0" y="22352"/>
                </a:lnTo>
                <a:lnTo>
                  <a:pt x="22351" y="233299"/>
                </a:lnTo>
                <a:lnTo>
                  <a:pt x="69468" y="174879"/>
                </a:lnTo>
                <a:lnTo>
                  <a:pt x="307988" y="174879"/>
                </a:lnTo>
                <a:lnTo>
                  <a:pt x="163702" y="58293"/>
                </a:lnTo>
                <a:lnTo>
                  <a:pt x="210819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82367" y="3323716"/>
            <a:ext cx="876300" cy="750570"/>
          </a:xfrm>
          <a:custGeom>
            <a:avLst/>
            <a:gdLst/>
            <a:ahLst/>
            <a:cxnLst/>
            <a:rect l="l" t="t" r="r" b="b"/>
            <a:pathLst>
              <a:path w="876300" h="750570">
                <a:moveTo>
                  <a:pt x="781938" y="750570"/>
                </a:moveTo>
                <a:lnTo>
                  <a:pt x="69468" y="174879"/>
                </a:lnTo>
                <a:lnTo>
                  <a:pt x="22351" y="233299"/>
                </a:lnTo>
                <a:lnTo>
                  <a:pt x="0" y="22352"/>
                </a:lnTo>
                <a:lnTo>
                  <a:pt x="210819" y="0"/>
                </a:lnTo>
                <a:lnTo>
                  <a:pt x="163702" y="58293"/>
                </a:lnTo>
                <a:lnTo>
                  <a:pt x="876173" y="633984"/>
                </a:lnTo>
                <a:lnTo>
                  <a:pt x="781938" y="75057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91423" y="3274059"/>
            <a:ext cx="812800" cy="747395"/>
          </a:xfrm>
          <a:custGeom>
            <a:avLst/>
            <a:gdLst/>
            <a:ahLst/>
            <a:cxnLst/>
            <a:rect l="l" t="t" r="r" b="b"/>
            <a:pathLst>
              <a:path w="812800" h="747395">
                <a:moveTo>
                  <a:pt x="600582" y="0"/>
                </a:moveTo>
                <a:lnTo>
                  <a:pt x="650494" y="56006"/>
                </a:lnTo>
                <a:lnTo>
                  <a:pt x="0" y="635253"/>
                </a:lnTo>
                <a:lnTo>
                  <a:pt x="99822" y="747267"/>
                </a:lnTo>
                <a:lnTo>
                  <a:pt x="750189" y="167893"/>
                </a:lnTo>
                <a:lnTo>
                  <a:pt x="803325" y="167893"/>
                </a:lnTo>
                <a:lnTo>
                  <a:pt x="812292" y="12191"/>
                </a:lnTo>
                <a:lnTo>
                  <a:pt x="600582" y="0"/>
                </a:lnTo>
                <a:close/>
              </a:path>
              <a:path w="812800" h="747395">
                <a:moveTo>
                  <a:pt x="803325" y="167893"/>
                </a:moveTo>
                <a:lnTo>
                  <a:pt x="750189" y="167893"/>
                </a:lnTo>
                <a:lnTo>
                  <a:pt x="800100" y="223900"/>
                </a:lnTo>
                <a:lnTo>
                  <a:pt x="803325" y="167893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91423" y="3274059"/>
            <a:ext cx="812800" cy="747395"/>
          </a:xfrm>
          <a:custGeom>
            <a:avLst/>
            <a:gdLst/>
            <a:ahLst/>
            <a:cxnLst/>
            <a:rect l="l" t="t" r="r" b="b"/>
            <a:pathLst>
              <a:path w="812800" h="747395">
                <a:moveTo>
                  <a:pt x="0" y="635253"/>
                </a:moveTo>
                <a:lnTo>
                  <a:pt x="650494" y="56006"/>
                </a:lnTo>
                <a:lnTo>
                  <a:pt x="600582" y="0"/>
                </a:lnTo>
                <a:lnTo>
                  <a:pt x="812292" y="12191"/>
                </a:lnTo>
                <a:lnTo>
                  <a:pt x="800100" y="223900"/>
                </a:lnTo>
                <a:lnTo>
                  <a:pt x="750189" y="167893"/>
                </a:lnTo>
                <a:lnTo>
                  <a:pt x="99822" y="747267"/>
                </a:lnTo>
                <a:lnTo>
                  <a:pt x="0" y="63525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39561" y="1829561"/>
            <a:ext cx="0" cy="4038600"/>
          </a:xfrm>
          <a:custGeom>
            <a:avLst/>
            <a:gdLst/>
            <a:ahLst/>
            <a:cxnLst/>
            <a:rect l="l" t="t" r="r" b="b"/>
            <a:pathLst>
              <a:path h="4038600">
                <a:moveTo>
                  <a:pt x="0" y="0"/>
                </a:moveTo>
                <a:lnTo>
                  <a:pt x="0" y="4038600"/>
                </a:lnTo>
              </a:path>
            </a:pathLst>
          </a:custGeom>
          <a:ln w="25908">
            <a:solidFill>
              <a:srgbClr val="385D8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54273" y="4136897"/>
            <a:ext cx="1438910" cy="1211580"/>
          </a:xfrm>
          <a:custGeom>
            <a:avLst/>
            <a:gdLst/>
            <a:ahLst/>
            <a:cxnLst/>
            <a:rect l="l" t="t" r="r" b="b"/>
            <a:pathLst>
              <a:path w="1438910" h="1211579">
                <a:moveTo>
                  <a:pt x="1236726" y="0"/>
                </a:moveTo>
                <a:lnTo>
                  <a:pt x="201930" y="0"/>
                </a:lnTo>
                <a:lnTo>
                  <a:pt x="155634" y="5333"/>
                </a:lnTo>
                <a:lnTo>
                  <a:pt x="113133" y="20527"/>
                </a:lnTo>
                <a:lnTo>
                  <a:pt x="75640" y="44367"/>
                </a:lnTo>
                <a:lnTo>
                  <a:pt x="44367" y="75640"/>
                </a:lnTo>
                <a:lnTo>
                  <a:pt x="20527" y="113133"/>
                </a:lnTo>
                <a:lnTo>
                  <a:pt x="5333" y="155634"/>
                </a:lnTo>
                <a:lnTo>
                  <a:pt x="0" y="201929"/>
                </a:lnTo>
                <a:lnTo>
                  <a:pt x="0" y="1009650"/>
                </a:lnTo>
                <a:lnTo>
                  <a:pt x="5333" y="1055945"/>
                </a:lnTo>
                <a:lnTo>
                  <a:pt x="20527" y="1098446"/>
                </a:lnTo>
                <a:lnTo>
                  <a:pt x="44367" y="1135939"/>
                </a:lnTo>
                <a:lnTo>
                  <a:pt x="75640" y="1167212"/>
                </a:lnTo>
                <a:lnTo>
                  <a:pt x="113133" y="1191052"/>
                </a:lnTo>
                <a:lnTo>
                  <a:pt x="155634" y="1206245"/>
                </a:lnTo>
                <a:lnTo>
                  <a:pt x="201930" y="1211580"/>
                </a:lnTo>
                <a:lnTo>
                  <a:pt x="1236726" y="1211580"/>
                </a:lnTo>
                <a:lnTo>
                  <a:pt x="1283021" y="1206245"/>
                </a:lnTo>
                <a:lnTo>
                  <a:pt x="1325522" y="1191052"/>
                </a:lnTo>
                <a:lnTo>
                  <a:pt x="1363015" y="1167212"/>
                </a:lnTo>
                <a:lnTo>
                  <a:pt x="1394288" y="1135939"/>
                </a:lnTo>
                <a:lnTo>
                  <a:pt x="1418128" y="1098446"/>
                </a:lnTo>
                <a:lnTo>
                  <a:pt x="1433321" y="1055945"/>
                </a:lnTo>
                <a:lnTo>
                  <a:pt x="1438655" y="1009650"/>
                </a:lnTo>
                <a:lnTo>
                  <a:pt x="1438655" y="201929"/>
                </a:lnTo>
                <a:lnTo>
                  <a:pt x="1433322" y="155634"/>
                </a:lnTo>
                <a:lnTo>
                  <a:pt x="1418128" y="113133"/>
                </a:lnTo>
                <a:lnTo>
                  <a:pt x="1394288" y="75640"/>
                </a:lnTo>
                <a:lnTo>
                  <a:pt x="1363015" y="44367"/>
                </a:lnTo>
                <a:lnTo>
                  <a:pt x="1325522" y="20527"/>
                </a:lnTo>
                <a:lnTo>
                  <a:pt x="1283021" y="5333"/>
                </a:lnTo>
                <a:lnTo>
                  <a:pt x="1236726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54273" y="4136897"/>
            <a:ext cx="1438910" cy="1211580"/>
          </a:xfrm>
          <a:custGeom>
            <a:avLst/>
            <a:gdLst/>
            <a:ahLst/>
            <a:cxnLst/>
            <a:rect l="l" t="t" r="r" b="b"/>
            <a:pathLst>
              <a:path w="1438910" h="1211579">
                <a:moveTo>
                  <a:pt x="0" y="201929"/>
                </a:moveTo>
                <a:lnTo>
                  <a:pt x="5333" y="155634"/>
                </a:lnTo>
                <a:lnTo>
                  <a:pt x="20527" y="113133"/>
                </a:lnTo>
                <a:lnTo>
                  <a:pt x="44367" y="75640"/>
                </a:lnTo>
                <a:lnTo>
                  <a:pt x="75640" y="44367"/>
                </a:lnTo>
                <a:lnTo>
                  <a:pt x="113133" y="20527"/>
                </a:lnTo>
                <a:lnTo>
                  <a:pt x="155634" y="5333"/>
                </a:lnTo>
                <a:lnTo>
                  <a:pt x="201930" y="0"/>
                </a:lnTo>
                <a:lnTo>
                  <a:pt x="1236726" y="0"/>
                </a:lnTo>
                <a:lnTo>
                  <a:pt x="1283021" y="5333"/>
                </a:lnTo>
                <a:lnTo>
                  <a:pt x="1325522" y="20527"/>
                </a:lnTo>
                <a:lnTo>
                  <a:pt x="1363015" y="44367"/>
                </a:lnTo>
                <a:lnTo>
                  <a:pt x="1394288" y="75640"/>
                </a:lnTo>
                <a:lnTo>
                  <a:pt x="1418128" y="113133"/>
                </a:lnTo>
                <a:lnTo>
                  <a:pt x="1433322" y="155634"/>
                </a:lnTo>
                <a:lnTo>
                  <a:pt x="1438655" y="201929"/>
                </a:lnTo>
                <a:lnTo>
                  <a:pt x="1438655" y="1009650"/>
                </a:lnTo>
                <a:lnTo>
                  <a:pt x="1433321" y="1055945"/>
                </a:lnTo>
                <a:lnTo>
                  <a:pt x="1418128" y="1098446"/>
                </a:lnTo>
                <a:lnTo>
                  <a:pt x="1394288" y="1135939"/>
                </a:lnTo>
                <a:lnTo>
                  <a:pt x="1363015" y="1167212"/>
                </a:lnTo>
                <a:lnTo>
                  <a:pt x="1325522" y="1191052"/>
                </a:lnTo>
                <a:lnTo>
                  <a:pt x="1283021" y="1206245"/>
                </a:lnTo>
                <a:lnTo>
                  <a:pt x="1236726" y="1211580"/>
                </a:lnTo>
                <a:lnTo>
                  <a:pt x="201930" y="1211580"/>
                </a:lnTo>
                <a:lnTo>
                  <a:pt x="155634" y="1206245"/>
                </a:lnTo>
                <a:lnTo>
                  <a:pt x="113133" y="1191052"/>
                </a:lnTo>
                <a:lnTo>
                  <a:pt x="75640" y="1167212"/>
                </a:lnTo>
                <a:lnTo>
                  <a:pt x="44367" y="1135939"/>
                </a:lnTo>
                <a:lnTo>
                  <a:pt x="20527" y="1098446"/>
                </a:lnTo>
                <a:lnTo>
                  <a:pt x="5333" y="1055945"/>
                </a:lnTo>
                <a:lnTo>
                  <a:pt x="0" y="1009650"/>
                </a:lnTo>
                <a:lnTo>
                  <a:pt x="0" y="201929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465067" y="4587367"/>
            <a:ext cx="4165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latin typeface="Segoe UI"/>
                <a:cs typeface="Segoe UI"/>
              </a:rPr>
              <a:t>T</a:t>
            </a:r>
            <a:r>
              <a:rPr sz="1800" spc="-10" dirty="0">
                <a:latin typeface="Segoe UI"/>
                <a:cs typeface="Segoe UI"/>
              </a:rPr>
              <a:t>e</a:t>
            </a:r>
            <a:r>
              <a:rPr sz="1800" spc="-5" dirty="0">
                <a:latin typeface="Segoe UI"/>
                <a:cs typeface="Segoe UI"/>
              </a:rPr>
              <a:t>st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75397" y="2376677"/>
            <a:ext cx="824865" cy="304800"/>
          </a:xfrm>
          <a:custGeom>
            <a:avLst/>
            <a:gdLst/>
            <a:ahLst/>
            <a:cxnLst/>
            <a:rect l="l" t="t" r="r" b="b"/>
            <a:pathLst>
              <a:path w="824865" h="304800">
                <a:moveTo>
                  <a:pt x="152400" y="0"/>
                </a:moveTo>
                <a:lnTo>
                  <a:pt x="0" y="152400"/>
                </a:lnTo>
                <a:lnTo>
                  <a:pt x="152400" y="304800"/>
                </a:lnTo>
                <a:lnTo>
                  <a:pt x="152400" y="228600"/>
                </a:lnTo>
                <a:lnTo>
                  <a:pt x="748283" y="228600"/>
                </a:lnTo>
                <a:lnTo>
                  <a:pt x="824483" y="152400"/>
                </a:lnTo>
                <a:lnTo>
                  <a:pt x="748283" y="76200"/>
                </a:lnTo>
                <a:lnTo>
                  <a:pt x="152400" y="76200"/>
                </a:lnTo>
                <a:lnTo>
                  <a:pt x="152400" y="0"/>
                </a:lnTo>
                <a:close/>
              </a:path>
              <a:path w="824865" h="304800">
                <a:moveTo>
                  <a:pt x="748283" y="228600"/>
                </a:moveTo>
                <a:lnTo>
                  <a:pt x="672083" y="228600"/>
                </a:lnTo>
                <a:lnTo>
                  <a:pt x="672083" y="304800"/>
                </a:lnTo>
                <a:lnTo>
                  <a:pt x="748283" y="228600"/>
                </a:lnTo>
                <a:close/>
              </a:path>
              <a:path w="824865" h="304800">
                <a:moveTo>
                  <a:pt x="672083" y="0"/>
                </a:moveTo>
                <a:lnTo>
                  <a:pt x="672083" y="76200"/>
                </a:lnTo>
                <a:lnTo>
                  <a:pt x="748283" y="76200"/>
                </a:lnTo>
                <a:lnTo>
                  <a:pt x="672083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75397" y="2376677"/>
            <a:ext cx="824865" cy="304800"/>
          </a:xfrm>
          <a:custGeom>
            <a:avLst/>
            <a:gdLst/>
            <a:ahLst/>
            <a:cxnLst/>
            <a:rect l="l" t="t" r="r" b="b"/>
            <a:pathLst>
              <a:path w="824865" h="304800">
                <a:moveTo>
                  <a:pt x="0" y="152400"/>
                </a:moveTo>
                <a:lnTo>
                  <a:pt x="152400" y="0"/>
                </a:lnTo>
                <a:lnTo>
                  <a:pt x="152400" y="76200"/>
                </a:lnTo>
                <a:lnTo>
                  <a:pt x="672083" y="76200"/>
                </a:lnTo>
                <a:lnTo>
                  <a:pt x="672083" y="0"/>
                </a:lnTo>
                <a:lnTo>
                  <a:pt x="824483" y="152400"/>
                </a:lnTo>
                <a:lnTo>
                  <a:pt x="672083" y="304800"/>
                </a:lnTo>
                <a:lnTo>
                  <a:pt x="672083" y="228600"/>
                </a:lnTo>
                <a:lnTo>
                  <a:pt x="152400" y="228600"/>
                </a:lnTo>
                <a:lnTo>
                  <a:pt x="152400" y="3048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548118" y="2447036"/>
            <a:ext cx="47879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Calibri"/>
                <a:cs typeface="Calibri"/>
              </a:rPr>
              <a:t>Interaction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60014" y="3340227"/>
            <a:ext cx="511175" cy="43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87156" y="3245357"/>
            <a:ext cx="481965" cy="455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56881" y="4117085"/>
            <a:ext cx="1438910" cy="1211580"/>
          </a:xfrm>
          <a:custGeom>
            <a:avLst/>
            <a:gdLst/>
            <a:ahLst/>
            <a:cxnLst/>
            <a:rect l="l" t="t" r="r" b="b"/>
            <a:pathLst>
              <a:path w="1438909" h="1211579">
                <a:moveTo>
                  <a:pt x="1236726" y="0"/>
                </a:moveTo>
                <a:lnTo>
                  <a:pt x="201929" y="0"/>
                </a:lnTo>
                <a:lnTo>
                  <a:pt x="155634" y="5333"/>
                </a:lnTo>
                <a:lnTo>
                  <a:pt x="113133" y="20527"/>
                </a:lnTo>
                <a:lnTo>
                  <a:pt x="75640" y="44367"/>
                </a:lnTo>
                <a:lnTo>
                  <a:pt x="44367" y="75640"/>
                </a:lnTo>
                <a:lnTo>
                  <a:pt x="20527" y="113133"/>
                </a:lnTo>
                <a:lnTo>
                  <a:pt x="5333" y="155634"/>
                </a:lnTo>
                <a:lnTo>
                  <a:pt x="0" y="201930"/>
                </a:lnTo>
                <a:lnTo>
                  <a:pt x="0" y="1009650"/>
                </a:lnTo>
                <a:lnTo>
                  <a:pt x="5333" y="1055945"/>
                </a:lnTo>
                <a:lnTo>
                  <a:pt x="20527" y="1098446"/>
                </a:lnTo>
                <a:lnTo>
                  <a:pt x="44367" y="1135939"/>
                </a:lnTo>
                <a:lnTo>
                  <a:pt x="75640" y="1167212"/>
                </a:lnTo>
                <a:lnTo>
                  <a:pt x="113133" y="1191052"/>
                </a:lnTo>
                <a:lnTo>
                  <a:pt x="155634" y="1206245"/>
                </a:lnTo>
                <a:lnTo>
                  <a:pt x="201929" y="1211580"/>
                </a:lnTo>
                <a:lnTo>
                  <a:pt x="1236726" y="1211580"/>
                </a:lnTo>
                <a:lnTo>
                  <a:pt x="1283021" y="1206245"/>
                </a:lnTo>
                <a:lnTo>
                  <a:pt x="1325522" y="1191052"/>
                </a:lnTo>
                <a:lnTo>
                  <a:pt x="1363015" y="1167212"/>
                </a:lnTo>
                <a:lnTo>
                  <a:pt x="1394288" y="1135939"/>
                </a:lnTo>
                <a:lnTo>
                  <a:pt x="1418128" y="1098446"/>
                </a:lnTo>
                <a:lnTo>
                  <a:pt x="1433322" y="1055945"/>
                </a:lnTo>
                <a:lnTo>
                  <a:pt x="1438656" y="1009650"/>
                </a:lnTo>
                <a:lnTo>
                  <a:pt x="1438656" y="201930"/>
                </a:lnTo>
                <a:lnTo>
                  <a:pt x="1433322" y="155634"/>
                </a:lnTo>
                <a:lnTo>
                  <a:pt x="1418128" y="113133"/>
                </a:lnTo>
                <a:lnTo>
                  <a:pt x="1394288" y="75640"/>
                </a:lnTo>
                <a:lnTo>
                  <a:pt x="1363015" y="44367"/>
                </a:lnTo>
                <a:lnTo>
                  <a:pt x="1325522" y="20527"/>
                </a:lnTo>
                <a:lnTo>
                  <a:pt x="1283021" y="5333"/>
                </a:lnTo>
                <a:lnTo>
                  <a:pt x="1236726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56881" y="4117085"/>
            <a:ext cx="1438910" cy="1211580"/>
          </a:xfrm>
          <a:custGeom>
            <a:avLst/>
            <a:gdLst/>
            <a:ahLst/>
            <a:cxnLst/>
            <a:rect l="l" t="t" r="r" b="b"/>
            <a:pathLst>
              <a:path w="1438909" h="1211579">
                <a:moveTo>
                  <a:pt x="0" y="201930"/>
                </a:moveTo>
                <a:lnTo>
                  <a:pt x="5333" y="155634"/>
                </a:lnTo>
                <a:lnTo>
                  <a:pt x="20527" y="113133"/>
                </a:lnTo>
                <a:lnTo>
                  <a:pt x="44367" y="75640"/>
                </a:lnTo>
                <a:lnTo>
                  <a:pt x="75640" y="44367"/>
                </a:lnTo>
                <a:lnTo>
                  <a:pt x="113133" y="20527"/>
                </a:lnTo>
                <a:lnTo>
                  <a:pt x="155634" y="5333"/>
                </a:lnTo>
                <a:lnTo>
                  <a:pt x="201929" y="0"/>
                </a:lnTo>
                <a:lnTo>
                  <a:pt x="1236726" y="0"/>
                </a:lnTo>
                <a:lnTo>
                  <a:pt x="1283021" y="5333"/>
                </a:lnTo>
                <a:lnTo>
                  <a:pt x="1325522" y="20527"/>
                </a:lnTo>
                <a:lnTo>
                  <a:pt x="1363015" y="44367"/>
                </a:lnTo>
                <a:lnTo>
                  <a:pt x="1394288" y="75640"/>
                </a:lnTo>
                <a:lnTo>
                  <a:pt x="1418128" y="113133"/>
                </a:lnTo>
                <a:lnTo>
                  <a:pt x="1433322" y="155634"/>
                </a:lnTo>
                <a:lnTo>
                  <a:pt x="1438656" y="201930"/>
                </a:lnTo>
                <a:lnTo>
                  <a:pt x="1438656" y="1009650"/>
                </a:lnTo>
                <a:lnTo>
                  <a:pt x="1433322" y="1055945"/>
                </a:lnTo>
                <a:lnTo>
                  <a:pt x="1418128" y="1098446"/>
                </a:lnTo>
                <a:lnTo>
                  <a:pt x="1394288" y="1135939"/>
                </a:lnTo>
                <a:lnTo>
                  <a:pt x="1363015" y="1167212"/>
                </a:lnTo>
                <a:lnTo>
                  <a:pt x="1325522" y="1191052"/>
                </a:lnTo>
                <a:lnTo>
                  <a:pt x="1283021" y="1206245"/>
                </a:lnTo>
                <a:lnTo>
                  <a:pt x="1236726" y="1211580"/>
                </a:lnTo>
                <a:lnTo>
                  <a:pt x="201929" y="1211580"/>
                </a:lnTo>
                <a:lnTo>
                  <a:pt x="155634" y="1206245"/>
                </a:lnTo>
                <a:lnTo>
                  <a:pt x="113133" y="1191052"/>
                </a:lnTo>
                <a:lnTo>
                  <a:pt x="75640" y="1167212"/>
                </a:lnTo>
                <a:lnTo>
                  <a:pt x="44367" y="1135939"/>
                </a:lnTo>
                <a:lnTo>
                  <a:pt x="20527" y="1098446"/>
                </a:lnTo>
                <a:lnTo>
                  <a:pt x="5333" y="1055945"/>
                </a:lnTo>
                <a:lnTo>
                  <a:pt x="0" y="1009650"/>
                </a:lnTo>
                <a:lnTo>
                  <a:pt x="0" y="20193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567676" y="4566920"/>
            <a:ext cx="4165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latin typeface="Segoe UI"/>
                <a:cs typeface="Segoe UI"/>
              </a:rPr>
              <a:t>T</a:t>
            </a:r>
            <a:r>
              <a:rPr sz="1800" spc="-10" dirty="0">
                <a:latin typeface="Segoe UI"/>
                <a:cs typeface="Segoe UI"/>
              </a:rPr>
              <a:t>e</a:t>
            </a:r>
            <a:r>
              <a:rPr sz="1800" spc="-5" dirty="0">
                <a:latin typeface="Segoe UI"/>
                <a:cs typeface="Segoe UI"/>
              </a:rPr>
              <a:t>st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439280" y="3248025"/>
            <a:ext cx="860425" cy="704850"/>
          </a:xfrm>
          <a:custGeom>
            <a:avLst/>
            <a:gdLst/>
            <a:ahLst/>
            <a:cxnLst/>
            <a:rect l="l" t="t" r="r" b="b"/>
            <a:pathLst>
              <a:path w="860425" h="704850">
                <a:moveTo>
                  <a:pt x="769620" y="704342"/>
                </a:moveTo>
                <a:lnTo>
                  <a:pt x="74422" y="179450"/>
                </a:lnTo>
                <a:lnTo>
                  <a:pt x="29337" y="239267"/>
                </a:lnTo>
                <a:lnTo>
                  <a:pt x="0" y="29337"/>
                </a:lnTo>
                <a:lnTo>
                  <a:pt x="209930" y="0"/>
                </a:lnTo>
                <a:lnTo>
                  <a:pt x="164846" y="59816"/>
                </a:lnTo>
                <a:lnTo>
                  <a:pt x="859917" y="584707"/>
                </a:lnTo>
                <a:lnTo>
                  <a:pt x="769620" y="704342"/>
                </a:lnTo>
                <a:close/>
              </a:path>
            </a:pathLst>
          </a:custGeom>
          <a:ln w="25400">
            <a:solidFill>
              <a:srgbClr val="4F81B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8876" y="854405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moq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2140" y="1474673"/>
            <a:ext cx="731012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Segoe UI"/>
                <a:cs typeface="Segoe UI"/>
              </a:rPr>
              <a:t>moq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5" dirty="0">
                <a:latin typeface="Segoe UI"/>
                <a:cs typeface="Segoe UI"/>
              </a:rPr>
              <a:t>mocking framework </a:t>
            </a:r>
            <a:r>
              <a:rPr sz="1800" dirty="0">
                <a:latin typeface="Segoe UI"/>
                <a:cs typeface="Segoe UI"/>
              </a:rPr>
              <a:t>для .NET</a:t>
            </a:r>
            <a:r>
              <a:rPr sz="1800" spc="-4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проектов.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Segoe UI"/>
                <a:cs typeface="Segoe UI"/>
              </a:rPr>
              <a:t>Строго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типизированный</a:t>
            </a:r>
            <a:endParaRPr sz="18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Segoe UI"/>
                <a:cs typeface="Segoe UI"/>
              </a:rPr>
              <a:t>Поддержка </a:t>
            </a:r>
            <a:r>
              <a:rPr sz="1800" spc="-5" dirty="0">
                <a:latin typeface="Segoe UI"/>
                <a:cs typeface="Segoe UI"/>
              </a:rPr>
              <a:t>Visual </a:t>
            </a:r>
            <a:r>
              <a:rPr sz="1800" spc="-10" dirty="0">
                <a:latin typeface="Segoe UI"/>
                <a:cs typeface="Segoe UI"/>
              </a:rPr>
              <a:t>Studio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intellisense</a:t>
            </a:r>
            <a:endParaRPr sz="18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Segoe UI"/>
                <a:cs typeface="Segoe UI"/>
              </a:rPr>
              <a:t>Возможность </a:t>
            </a:r>
            <a:r>
              <a:rPr sz="1800" spc="-5" dirty="0">
                <a:latin typeface="Segoe UI"/>
                <a:cs typeface="Segoe UI"/>
              </a:rPr>
              <a:t>создавать mock </a:t>
            </a:r>
            <a:r>
              <a:rPr sz="1800" spc="-10" dirty="0">
                <a:latin typeface="Segoe UI"/>
                <a:cs typeface="Segoe UI"/>
              </a:rPr>
              <a:t>объекты </a:t>
            </a:r>
            <a:r>
              <a:rPr sz="1800" dirty="0">
                <a:latin typeface="Segoe UI"/>
                <a:cs typeface="Segoe UI"/>
              </a:rPr>
              <a:t>для классов и</a:t>
            </a:r>
            <a:r>
              <a:rPr sz="1800" spc="5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интерфейсов</a:t>
            </a:r>
            <a:endParaRPr sz="18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Segoe UI"/>
                <a:cs typeface="Segoe UI"/>
              </a:rPr>
              <a:t>События на mock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объектах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3944492"/>
            <a:ext cx="3869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Segoe UI"/>
                <a:cs typeface="Segoe UI"/>
              </a:rPr>
              <a:t>https://</a:t>
            </a:r>
            <a:r>
              <a:rPr sz="1800" spc="-10" dirty="0">
                <a:latin typeface="Segoe UI"/>
                <a:cs typeface="Segoe UI"/>
                <a:hlinkClick r:id="rId3"/>
              </a:rPr>
              <a:t>www.nuget.org/packages/Moq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15400" y="1676400"/>
            <a:ext cx="2209800" cy="2209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826" y="4573665"/>
            <a:ext cx="6670046" cy="700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8020" y="854405"/>
            <a:ext cx="697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AAA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2140" y="1474673"/>
            <a:ext cx="756602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egoe UI"/>
                <a:cs typeface="Segoe UI"/>
              </a:rPr>
              <a:t>Arrange</a:t>
            </a:r>
            <a:endParaRPr sz="18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Segoe UI"/>
                <a:cs typeface="Segoe UI"/>
              </a:rPr>
              <a:t>Создание </a:t>
            </a:r>
            <a:r>
              <a:rPr sz="1800" dirty="0">
                <a:latin typeface="Segoe UI"/>
                <a:cs typeface="Segoe UI"/>
              </a:rPr>
              <a:t>Mock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объекта</a:t>
            </a:r>
            <a:endParaRPr sz="18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Segoe UI"/>
                <a:cs typeface="Segoe UI"/>
              </a:rPr>
              <a:t>Передача </a:t>
            </a:r>
            <a:r>
              <a:rPr sz="1800" dirty="0">
                <a:latin typeface="Segoe UI"/>
                <a:cs typeface="Segoe UI"/>
              </a:rPr>
              <a:t>Mock </a:t>
            </a:r>
            <a:r>
              <a:rPr sz="1800" spc="-5" dirty="0">
                <a:latin typeface="Segoe UI"/>
                <a:cs typeface="Segoe UI"/>
              </a:rPr>
              <a:t>объекта </a:t>
            </a:r>
            <a:r>
              <a:rPr sz="1800" dirty="0">
                <a:latin typeface="Segoe UI"/>
                <a:cs typeface="Segoe UI"/>
              </a:rPr>
              <a:t>в </a:t>
            </a:r>
            <a:r>
              <a:rPr sz="1800" spc="-5" dirty="0">
                <a:latin typeface="Segoe UI"/>
                <a:cs typeface="Segoe UI"/>
              </a:rPr>
              <a:t>SUT (system under</a:t>
            </a:r>
            <a:r>
              <a:rPr sz="1800" spc="-7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test)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Act</a:t>
            </a:r>
            <a:endParaRPr sz="18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Выполнение </a:t>
            </a:r>
            <a:r>
              <a:rPr sz="1800" spc="-15" dirty="0">
                <a:latin typeface="Segoe UI"/>
                <a:cs typeface="Segoe UI"/>
              </a:rPr>
              <a:t>методов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SUT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5" dirty="0">
                <a:latin typeface="Segoe UI"/>
                <a:cs typeface="Segoe UI"/>
              </a:rPr>
              <a:t>Assert</a:t>
            </a:r>
            <a:endParaRPr sz="18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Проверка корректности </a:t>
            </a:r>
            <a:r>
              <a:rPr sz="1800" spc="-10" dirty="0">
                <a:latin typeface="Segoe UI"/>
                <a:cs typeface="Segoe UI"/>
              </a:rPr>
              <a:t>взаимодействия </a:t>
            </a:r>
            <a:r>
              <a:rPr sz="1800" spc="-5" dirty="0">
                <a:latin typeface="Segoe UI"/>
                <a:cs typeface="Segoe UI"/>
              </a:rPr>
              <a:t>SUT </a:t>
            </a:r>
            <a:r>
              <a:rPr sz="1800" dirty="0">
                <a:latin typeface="Segoe UI"/>
                <a:cs typeface="Segoe UI"/>
              </a:rPr>
              <a:t>с </a:t>
            </a:r>
            <a:r>
              <a:rPr sz="1800" spc="-5" dirty="0">
                <a:latin typeface="Segoe UI"/>
                <a:cs typeface="Segoe UI"/>
              </a:rPr>
              <a:t>mock</a:t>
            </a:r>
            <a:r>
              <a:rPr sz="1800" spc="75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объектом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4809" y="854405"/>
            <a:ext cx="3803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5" dirty="0">
                <a:solidFill>
                  <a:srgbClr val="D04E1D"/>
                </a:solidFill>
                <a:latin typeface="Segoe UI Light"/>
                <a:cs typeface="Segoe UI Light"/>
              </a:rPr>
              <a:t>Работа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с mock</a:t>
            </a:r>
            <a:r>
              <a:rPr sz="2800" b="0" spc="-25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b="0" spc="-30" dirty="0">
                <a:solidFill>
                  <a:srgbClr val="D04E1D"/>
                </a:solidFill>
                <a:latin typeface="Segoe UI Light"/>
                <a:cs typeface="Segoe UI Light"/>
              </a:rPr>
              <a:t>объектом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2140" y="1474673"/>
            <a:ext cx="1013587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Segoe UI"/>
                <a:cs typeface="Segoe UI"/>
              </a:rPr>
              <a:t>Простая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проверка</a:t>
            </a:r>
            <a:endParaRPr sz="18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Segoe UI"/>
                <a:cs typeface="Segoe UI"/>
              </a:rPr>
              <a:t>Проверка вызова</a:t>
            </a:r>
            <a:r>
              <a:rPr sz="1800" spc="-15" dirty="0">
                <a:latin typeface="Segoe UI"/>
                <a:cs typeface="Segoe UI"/>
              </a:rPr>
              <a:t> метода</a:t>
            </a:r>
            <a:endParaRPr sz="18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Как </a:t>
            </a:r>
            <a:r>
              <a:rPr sz="1800" spc="-15" dirty="0">
                <a:latin typeface="Segoe UI"/>
                <a:cs typeface="Segoe UI"/>
              </a:rPr>
              <a:t>много </a:t>
            </a:r>
            <a:r>
              <a:rPr sz="1800" spc="-10" dirty="0">
                <a:latin typeface="Segoe UI"/>
                <a:cs typeface="Segoe UI"/>
              </a:rPr>
              <a:t>раз </a:t>
            </a:r>
            <a:r>
              <a:rPr sz="1800" spc="-20" dirty="0">
                <a:latin typeface="Segoe UI"/>
                <a:cs typeface="Segoe UI"/>
              </a:rPr>
              <a:t>метод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вызывался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Проверка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свойств</a:t>
            </a:r>
            <a:endParaRPr sz="18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Проверка вызовов get </a:t>
            </a:r>
            <a:r>
              <a:rPr sz="1800" dirty="0">
                <a:latin typeface="Segoe UI"/>
                <a:cs typeface="Segoe UI"/>
              </a:rPr>
              <a:t>и </a:t>
            </a:r>
            <a:r>
              <a:rPr sz="1800" spc="-5" dirty="0">
                <a:latin typeface="Segoe UI"/>
                <a:cs typeface="Segoe UI"/>
              </a:rPr>
              <a:t>set</a:t>
            </a:r>
            <a:endParaRPr sz="18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</a:pPr>
            <a:r>
              <a:rPr sz="1800" spc="-15" dirty="0">
                <a:latin typeface="Segoe UI"/>
                <a:cs typeface="Segoe UI"/>
              </a:rPr>
              <a:t>Установка </a:t>
            </a:r>
            <a:r>
              <a:rPr sz="1800" spc="-10" dirty="0">
                <a:latin typeface="Segoe UI"/>
                <a:cs typeface="Segoe UI"/>
              </a:rPr>
              <a:t>возвращаемого</a:t>
            </a:r>
            <a:r>
              <a:rPr sz="1800" spc="-5" dirty="0">
                <a:latin typeface="Segoe UI"/>
                <a:cs typeface="Segoe UI"/>
              </a:rPr>
              <a:t> значения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Подмена возвращаемых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значений</a:t>
            </a:r>
            <a:endParaRPr sz="1800">
              <a:latin typeface="Segoe UI"/>
              <a:cs typeface="Segoe UI"/>
            </a:endParaRPr>
          </a:p>
          <a:p>
            <a:pPr marL="927100" marR="5080">
              <a:lnSpc>
                <a:spcPct val="100000"/>
              </a:lnSpc>
            </a:pPr>
            <a:r>
              <a:rPr sz="1800" spc="-10" dirty="0">
                <a:latin typeface="Segoe UI"/>
                <a:cs typeface="Segoe UI"/>
              </a:rPr>
              <a:t>Необходима </a:t>
            </a:r>
            <a:r>
              <a:rPr sz="1800" dirty="0">
                <a:latin typeface="Segoe UI"/>
                <a:cs typeface="Segoe UI"/>
              </a:rPr>
              <a:t>для </a:t>
            </a:r>
            <a:r>
              <a:rPr sz="1800" spc="-20" dirty="0">
                <a:latin typeface="Segoe UI"/>
                <a:cs typeface="Segoe UI"/>
              </a:rPr>
              <a:t>того </a:t>
            </a:r>
            <a:r>
              <a:rPr sz="1800" spc="-10" dirty="0">
                <a:latin typeface="Segoe UI"/>
                <a:cs typeface="Segoe UI"/>
              </a:rPr>
              <a:t>чтобы </a:t>
            </a:r>
            <a:r>
              <a:rPr sz="1800" spc="-5" dirty="0">
                <a:latin typeface="Segoe UI"/>
                <a:cs typeface="Segoe UI"/>
              </a:rPr>
              <a:t>определять последовательность выполнения </a:t>
            </a:r>
            <a:r>
              <a:rPr sz="1800" dirty="0">
                <a:latin typeface="Segoe UI"/>
                <a:cs typeface="Segoe UI"/>
              </a:rPr>
              <a:t>в </a:t>
            </a:r>
            <a:r>
              <a:rPr sz="1800" spc="-5" dirty="0">
                <a:latin typeface="Segoe UI"/>
                <a:cs typeface="Segoe UI"/>
              </a:rPr>
              <a:t>SUT  </a:t>
            </a:r>
            <a:r>
              <a:rPr sz="1800" spc="-10" dirty="0">
                <a:latin typeface="Segoe UI"/>
                <a:cs typeface="Segoe UI"/>
              </a:rPr>
              <a:t>Возможность </a:t>
            </a:r>
            <a:r>
              <a:rPr sz="1800" spc="-5" dirty="0">
                <a:latin typeface="Segoe UI"/>
                <a:cs typeface="Segoe UI"/>
              </a:rPr>
              <a:t>устанавливать значение возвращаемое </a:t>
            </a:r>
            <a:r>
              <a:rPr sz="1800" spc="-10" dirty="0">
                <a:latin typeface="Segoe UI"/>
                <a:cs typeface="Segoe UI"/>
              </a:rPr>
              <a:t>методом, </a:t>
            </a:r>
            <a:r>
              <a:rPr sz="1800" dirty="0">
                <a:latin typeface="Segoe UI"/>
                <a:cs typeface="Segoe UI"/>
              </a:rPr>
              <a:t>out </a:t>
            </a:r>
            <a:r>
              <a:rPr sz="1800" spc="-5" dirty="0">
                <a:latin typeface="Segoe UI"/>
                <a:cs typeface="Segoe UI"/>
              </a:rPr>
              <a:t>или </a:t>
            </a:r>
            <a:r>
              <a:rPr sz="1800" spc="-15" dirty="0">
                <a:latin typeface="Segoe UI"/>
                <a:cs typeface="Segoe UI"/>
              </a:rPr>
              <a:t>ref </a:t>
            </a:r>
            <a:r>
              <a:rPr sz="1800" spc="-10" dirty="0">
                <a:latin typeface="Segoe UI"/>
                <a:cs typeface="Segoe UI"/>
              </a:rPr>
              <a:t>параметром  Возможность </a:t>
            </a:r>
            <a:r>
              <a:rPr sz="1800" spc="-5" dirty="0">
                <a:latin typeface="Segoe UI"/>
                <a:cs typeface="Segoe UI"/>
              </a:rPr>
              <a:t>при </a:t>
            </a:r>
            <a:r>
              <a:rPr sz="1800" spc="5" dirty="0">
                <a:latin typeface="Segoe UI"/>
                <a:cs typeface="Segoe UI"/>
              </a:rPr>
              <a:t>каждом </a:t>
            </a:r>
            <a:r>
              <a:rPr sz="1800" spc="-5" dirty="0">
                <a:latin typeface="Segoe UI"/>
                <a:cs typeface="Segoe UI"/>
              </a:rPr>
              <a:t>вызове возвращать разные</a:t>
            </a:r>
            <a:r>
              <a:rPr sz="1800" spc="-6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значения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Segoe UI"/>
                <a:cs typeface="Segoe UI"/>
              </a:rPr>
              <a:t>Работа </a:t>
            </a:r>
            <a:r>
              <a:rPr sz="1800" b="1" dirty="0">
                <a:latin typeface="Segoe UI"/>
                <a:cs typeface="Segoe UI"/>
              </a:rPr>
              <a:t>с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аргументами</a:t>
            </a:r>
            <a:endParaRPr sz="18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Segoe UI"/>
                <a:cs typeface="Segoe UI"/>
              </a:rPr>
              <a:t>Проверка значений </a:t>
            </a:r>
            <a:r>
              <a:rPr sz="1800" spc="-10" dirty="0">
                <a:latin typeface="Segoe UI"/>
                <a:cs typeface="Segoe UI"/>
              </a:rPr>
              <a:t>передаваемых </a:t>
            </a:r>
            <a:r>
              <a:rPr sz="1800" dirty="0">
                <a:latin typeface="Segoe UI"/>
                <a:cs typeface="Segoe UI"/>
              </a:rPr>
              <a:t>в </a:t>
            </a:r>
            <a:r>
              <a:rPr sz="1800" spc="-10" dirty="0">
                <a:latin typeface="Segoe UI"/>
                <a:cs typeface="Segoe UI"/>
              </a:rPr>
              <a:t>вызываемый</a:t>
            </a:r>
            <a:r>
              <a:rPr sz="1800" spc="15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метод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Segoe UI"/>
                <a:cs typeface="Segoe UI"/>
              </a:rPr>
              <a:t>Работа </a:t>
            </a:r>
            <a:r>
              <a:rPr sz="1800" b="1" dirty="0">
                <a:latin typeface="Segoe UI"/>
                <a:cs typeface="Segoe UI"/>
              </a:rPr>
              <a:t>с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исключениями</a:t>
            </a:r>
            <a:endParaRPr sz="18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Segoe UI"/>
                <a:cs typeface="Segoe UI"/>
              </a:rPr>
              <a:t>Возможность </a:t>
            </a:r>
            <a:r>
              <a:rPr sz="1800" spc="-5" dirty="0">
                <a:latin typeface="Segoe UI"/>
                <a:cs typeface="Segoe UI"/>
              </a:rPr>
              <a:t>определить </a:t>
            </a:r>
            <a:r>
              <a:rPr sz="1800" dirty="0">
                <a:latin typeface="Segoe UI"/>
                <a:cs typeface="Segoe UI"/>
              </a:rPr>
              <a:t>исключение </a:t>
            </a:r>
            <a:r>
              <a:rPr sz="1800" spc="-5" dirty="0">
                <a:latin typeface="Segoe UI"/>
                <a:cs typeface="Segoe UI"/>
              </a:rPr>
              <a:t>при вызове</a:t>
            </a:r>
            <a:r>
              <a:rPr sz="1800" spc="-15" dirty="0">
                <a:latin typeface="Segoe UI"/>
                <a:cs typeface="Segoe UI"/>
              </a:rPr>
              <a:t> метода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Segoe UI"/>
                <a:cs typeface="Segoe UI"/>
              </a:rPr>
              <a:t>Работа </a:t>
            </a:r>
            <a:r>
              <a:rPr sz="1800" b="1" dirty="0">
                <a:latin typeface="Segoe UI"/>
                <a:cs typeface="Segoe UI"/>
              </a:rPr>
              <a:t>с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событиями</a:t>
            </a:r>
            <a:endParaRPr sz="1800">
              <a:latin typeface="Segoe UI"/>
              <a:cs typeface="Segoe U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Вызов событий на mock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объекте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4746"/>
            <a:ext cx="12191999" cy="59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2000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Unit </a:t>
            </a:r>
            <a:r>
              <a:rPr spc="-10" dirty="0"/>
              <a:t>тестирование </a:t>
            </a:r>
            <a:r>
              <a:rPr dirty="0"/>
              <a:t>в</a:t>
            </a:r>
            <a:r>
              <a:rPr spc="-105" dirty="0"/>
              <a:t> </a:t>
            </a:r>
            <a:r>
              <a:rPr spc="-5" dirty="0"/>
              <a:t>C#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34651" y="3202940"/>
            <a:ext cx="6322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D04E1D"/>
                </a:solidFill>
                <a:latin typeface="Segoe UI Light"/>
                <a:cs typeface="Segoe UI Light"/>
              </a:rPr>
              <a:t>Спасибо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за внимание! До </a:t>
            </a:r>
            <a:r>
              <a:rPr sz="2800" b="0" dirty="0">
                <a:solidFill>
                  <a:srgbClr val="D04E1D"/>
                </a:solidFill>
                <a:latin typeface="Segoe UI Light"/>
                <a:cs typeface="Segoe UI Light"/>
              </a:rPr>
              <a:t>новых </a:t>
            </a:r>
            <a:r>
              <a:rPr sz="2800" b="0" spc="-5" dirty="0">
                <a:solidFill>
                  <a:srgbClr val="D04E1D"/>
                </a:solidFill>
                <a:latin typeface="Segoe UI Light"/>
                <a:cs typeface="Segoe UI Light"/>
              </a:rPr>
              <a:t>встреч!</a:t>
            </a:r>
            <a:endParaRPr sz="2800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400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Office Theme</vt:lpstr>
      <vt:lpstr>PowerPoint Presentation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  <vt:lpstr>Unit тестирование в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Aleksey Trubkin</cp:lastModifiedBy>
  <cp:revision>2</cp:revision>
  <dcterms:created xsi:type="dcterms:W3CDTF">2020-01-21T21:08:31Z</dcterms:created>
  <dcterms:modified xsi:type="dcterms:W3CDTF">2020-01-21T21:19:36Z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2020-01-21T00:00:00Z</vt:filetime>
  </property>
</Properties>
</file>