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iostarhandbook.com/index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upport.rowan.edu/kb_view.do?sys_kb_id=6db58169dbec5b88873cf6e9af961934&amp;sysparm_media=print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lurm.schedmd.com/sbatch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b6aab41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b6aab41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  </a:t>
            </a:r>
            <a:r>
              <a:rPr lang="en-CA" u="sng">
                <a:solidFill>
                  <a:schemeClr val="hlink"/>
                </a:solidFill>
                <a:hlinkClick r:id="rId2"/>
              </a:rPr>
              <a:t>The Biostar Handbook: 2nd Edition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0472877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0472877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? can represent any single character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0577316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0577316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04728774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04728774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472877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472877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04728774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04728774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04728774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04728774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577316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0577316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 # record commands run from the terminal session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472877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472877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 # record commands run from the terminal session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0472877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0472877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 # record commands run from the terminal session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04728774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04728774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 # record commands run from the terminal session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472877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472877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? can represent any single character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04728774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04728774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 # record commands run from the terminal session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04728774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0472877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 # record commands run from the terminal session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0577316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0577316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# run the last command that starts with _SMTH_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04728774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04728774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# run the last command that starts with _SMTH_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04728774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04728774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# run the last command that starts with _SMTH_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04728774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04728774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# run the last command that starts with _SMTH_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04728774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04728774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rm -i	# asks for confirmation before deleting anything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04728774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04728774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 rm -i	# asks for confirmation before deleting anything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0577316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0577316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04728774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04728774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057731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057731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? can represent any single character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04728774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04728774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04728774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04728774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04728774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04728774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04728774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04728774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04728774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04728774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04728774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04728774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04728774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04728774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04728774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04728774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04728774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04728774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The biostar handbook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05773162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0577316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47287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47287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? can represent any single character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04728774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04728774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0577316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0577316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0577316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0577316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03d10a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03d10a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a </a:t>
            </a:r>
            <a:r>
              <a:rPr b="1" lang="en-CA"/>
              <a:t>node</a:t>
            </a:r>
            <a:r>
              <a:rPr lang="en-CA"/>
              <a:t>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a </a:t>
            </a:r>
            <a:r>
              <a:rPr b="1" lang="en-CA"/>
              <a:t>CPU</a:t>
            </a:r>
            <a:r>
              <a:rPr lang="en-CA"/>
              <a:t>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a </a:t>
            </a:r>
            <a:r>
              <a:rPr b="1" lang="en-CA"/>
              <a:t>partition</a:t>
            </a:r>
            <a:r>
              <a:rPr lang="en-CA"/>
              <a:t>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u="sng">
                <a:solidFill>
                  <a:schemeClr val="hlink"/>
                </a:solidFill>
                <a:hlinkClick r:id="rId2"/>
              </a:rPr>
              <a:t>https://support.rowan.edu/kb_view.do?sys_kb_id=6db58169dbec5b88873cf6e9af961934&amp;sysparm_media=print</a:t>
            </a:r>
            <a:r>
              <a:rPr lang="en-CA"/>
              <a:t>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03d10a0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503d10a0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03d10a0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503d10a0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sbatch parallel_demo.sh kumarlabMembs.txt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for file in parallel_demo_90189*.out; do echo ===============; cat $file; done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0543984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0543984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does -A mean?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sbatch parallel_demo.sh kumarlabMembs.txt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for file in parallel_demo_90189*.out; do echo ===============; cat $file; done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Source: </a:t>
            </a:r>
            <a:r>
              <a:rPr lang="en-CA" u="sng">
                <a:solidFill>
                  <a:schemeClr val="hlink"/>
                </a:solidFill>
                <a:hlinkClick r:id="rId2"/>
              </a:rPr>
              <a:t>https://slurm.schedmd.com/sbatch.html</a:t>
            </a:r>
            <a:r>
              <a:rPr lang="en-CA"/>
              <a:t>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03d10a0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03d10a0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0543984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054398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472877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472877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? can represent any single character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0472877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0472877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? can represent any single character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0472877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0472877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? can represent any single character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0472877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0472877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? can represent any single character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04728774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0472877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? can represent any single character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■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■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■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05300" y="1152475"/>
            <a:ext cx="7926900" cy="21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●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Calibri"/>
              <a:buChar char="○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Calibri"/>
              <a:buChar char="■"/>
              <a:defRPr sz="1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Calibri"/>
              <a:buChar char="●"/>
              <a:defRPr sz="1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Calibri"/>
              <a:buChar char="○"/>
              <a:defRPr sz="1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Calibri"/>
              <a:buChar char="■"/>
              <a:defRPr sz="1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Calibri"/>
              <a:buChar char="●"/>
              <a:defRPr sz="1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Calibri"/>
              <a:buChar char="○"/>
              <a:defRPr sz="1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Calibri"/>
              <a:buChar char="■"/>
              <a:defRPr sz="1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22100" y="-119950"/>
            <a:ext cx="9188100" cy="7905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915675" y="1152475"/>
            <a:ext cx="791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tldp.org/LDP/intro-linux/html/sect_04_04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00500" y="1152475"/>
            <a:ext cx="7926900" cy="21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00"/>
              <a:t>Bash Tips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Biweekly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Yumika Shiba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2023/06/08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/>
              <a:t>/cluster/projects/kumargroup/yumika_v2/Biweekly_20230608</a:t>
            </a:r>
            <a:endParaRPr sz="14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6AA84F"/>
                </a:solidFill>
              </a:rPr>
              <a:t>ls *.txt</a:t>
            </a:r>
            <a:r>
              <a:rPr lang="en-CA">
                <a:solidFill>
                  <a:srgbClr val="0C343D"/>
                </a:solidFill>
              </a:rPr>
              <a:t>			# match anything with the extension .txt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6AA84F"/>
                </a:solidFill>
              </a:rPr>
              <a:t>ls *rna*</a:t>
            </a:r>
            <a:r>
              <a:rPr lang="en-CA">
                <a:solidFill>
                  <a:srgbClr val="0C343D"/>
                </a:solidFill>
              </a:rPr>
              <a:t>			# match anything that contains “rna” in filename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6AA84F"/>
                </a:solidFill>
              </a:rPr>
              <a:t>ls human.rna.?.fa</a:t>
            </a:r>
            <a:r>
              <a:rPr lang="en-CA">
                <a:solidFill>
                  <a:srgbClr val="0C343D"/>
                </a:solidFill>
              </a:rPr>
              <a:t>	# match anything with the pattern where ? can be any single character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6AA84F"/>
                </a:solidFill>
              </a:rPr>
              <a:t>ls human.rna.??.fa</a:t>
            </a:r>
            <a:r>
              <a:rPr lang="en-CA">
                <a:solidFill>
                  <a:srgbClr val="0C343D"/>
                </a:solidFill>
              </a:rPr>
              <a:t>	# match anything with the pattern where each of ? can be any single character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Wildcards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\t</a:t>
            </a:r>
            <a:r>
              <a:rPr lang="en-CA">
                <a:solidFill>
                  <a:srgbClr val="0C343D"/>
                </a:solidFill>
              </a:rPr>
              <a:t>	# tab completion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Pressing “Tab”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Ctrl + A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Ctrl + (A or E)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Ctrl + A</a:t>
            </a:r>
            <a:r>
              <a:rPr lang="en-CA">
                <a:solidFill>
                  <a:srgbClr val="0C343D"/>
                </a:solidFill>
              </a:rPr>
              <a:t>	# move cursor to the beginning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Ctrl + (A or E)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Ctrl + A</a:t>
            </a:r>
            <a:r>
              <a:rPr lang="en-CA">
                <a:solidFill>
                  <a:srgbClr val="0C343D"/>
                </a:solidFill>
              </a:rPr>
              <a:t>	# move cursor to the beginning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Ctrl + E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Ctrl + (A or E)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Ctrl + A</a:t>
            </a:r>
            <a:r>
              <a:rPr lang="en-CA">
                <a:solidFill>
                  <a:srgbClr val="0C343D"/>
                </a:solidFill>
              </a:rPr>
              <a:t>	# move cursor to the beginning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Ctrl + E </a:t>
            </a:r>
            <a:r>
              <a:rPr lang="en-CA">
                <a:solidFill>
                  <a:srgbClr val="0C343D"/>
                </a:solidFill>
              </a:rPr>
              <a:t>	# move cursor to the end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Ctrl + (A or E)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 5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 5</a:t>
            </a:r>
            <a:r>
              <a:rPr lang="en-CA">
                <a:solidFill>
                  <a:srgbClr val="0C343D"/>
                </a:solidFill>
              </a:rPr>
              <a:t>				# show the last 5 commands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 5</a:t>
            </a:r>
            <a:r>
              <a:rPr lang="en-CA">
                <a:solidFill>
                  <a:srgbClr val="0C343D"/>
                </a:solidFill>
              </a:rPr>
              <a:t>				# show the last 5 commands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 5</a:t>
            </a:r>
            <a:r>
              <a:rPr lang="en-CA">
                <a:solidFill>
                  <a:srgbClr val="0C343D"/>
                </a:solidFill>
              </a:rPr>
              <a:t>				# show the last 5 commands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				</a:t>
            </a:r>
            <a:r>
              <a:rPr lang="en-CA">
                <a:solidFill>
                  <a:srgbClr val="0C343D"/>
                </a:solidFill>
              </a:rPr>
              <a:t># show the last 1000 commands run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*.txt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Wildcards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 5</a:t>
            </a:r>
            <a:r>
              <a:rPr lang="en-CA">
                <a:solidFill>
                  <a:srgbClr val="0C343D"/>
                </a:solidFill>
              </a:rPr>
              <a:t>				# show the last 5 commands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				</a:t>
            </a:r>
            <a:r>
              <a:rPr lang="en-CA">
                <a:solidFill>
                  <a:srgbClr val="0C343D"/>
                </a:solidFill>
              </a:rPr>
              <a:t># show the last 1000 commands run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</a:rPr>
              <a:t>history | grep sbatch	</a:t>
            </a:r>
            <a:r>
              <a:rPr lang="en-CA">
                <a:solidFill>
                  <a:srgbClr val="0C343D"/>
                </a:solidFill>
              </a:rPr>
              <a:t># show past sbatch commands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 5</a:t>
            </a:r>
            <a:r>
              <a:rPr lang="en-CA">
                <a:solidFill>
                  <a:srgbClr val="0C343D"/>
                </a:solidFill>
              </a:rPr>
              <a:t>				# show the last 5 commands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				</a:t>
            </a:r>
            <a:r>
              <a:rPr lang="en-CA">
                <a:solidFill>
                  <a:srgbClr val="0C343D"/>
                </a:solidFill>
              </a:rPr>
              <a:t># show the last 1000 commands run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history | grep sbatch</a:t>
            </a:r>
            <a:r>
              <a:rPr lang="en-CA">
                <a:solidFill>
                  <a:srgbClr val="0C343D"/>
                </a:solidFill>
              </a:rPr>
              <a:t>	# show past sbatch commands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history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!salloc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!_SMTH_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!salloc</a:t>
            </a:r>
            <a:r>
              <a:rPr lang="en-CA">
                <a:solidFill>
                  <a:srgbClr val="0C343D"/>
                </a:solidFill>
              </a:rPr>
              <a:t>	# run the last run salloc command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!_SMTH_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!salloc</a:t>
            </a:r>
            <a:r>
              <a:rPr lang="en-CA">
                <a:solidFill>
                  <a:srgbClr val="0C343D"/>
                </a:solidFill>
              </a:rPr>
              <a:t>	# run the last run salloc command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</a:rPr>
              <a:t>!sbatch	</a:t>
            </a:r>
            <a:r>
              <a:rPr lang="en-CA">
                <a:solidFill>
                  <a:srgbClr val="0C343D"/>
                </a:solidFill>
              </a:rPr>
              <a:t># run the last run sbatch command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</a:rPr>
              <a:t>!sbatc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</a:rPr>
              <a:t>!sbat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!_SMTH_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!salloc</a:t>
            </a:r>
            <a:r>
              <a:rPr lang="en-CA">
                <a:solidFill>
                  <a:srgbClr val="0C343D"/>
                </a:solidFill>
              </a:rPr>
              <a:t>	# run the last run salloc command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!sbatch</a:t>
            </a:r>
            <a:r>
              <a:rPr lang="en-CA">
                <a:solidFill>
                  <a:srgbClr val="0C343D"/>
                </a:solidFill>
              </a:rPr>
              <a:t>	# run the last run sbatch command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!sbatc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6AA84F"/>
                </a:solidFill>
              </a:rPr>
              <a:t>!sbat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23" name="Google Shape;223;p37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!_SMTH_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rm -i kumarlabMembs.txt kumarlabAlum.txt kumarlabDel.txt</a:t>
            </a:r>
            <a:r>
              <a:rPr lang="en-CA">
                <a:solidFill>
                  <a:srgbClr val="0C343D"/>
                </a:solidFill>
              </a:rPr>
              <a:t>	</a:t>
            </a:r>
            <a:r>
              <a:rPr lang="en-CA">
                <a:solidFill>
                  <a:schemeClr val="lt1"/>
                </a:solidFill>
              </a:rPr>
              <a:t># confirmation are asked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38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rm -i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rm -i kumarlabMembs.txt kumarlabAlum.txt kumarlabDel.txt</a:t>
            </a:r>
            <a:r>
              <a:rPr lang="en-CA">
                <a:solidFill>
                  <a:srgbClr val="0C343D"/>
                </a:solidFill>
              </a:rPr>
              <a:t>	# confirmation message displayed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37" name="Google Shape;237;p39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rm -i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-CA">
                <a:solidFill>
                  <a:srgbClr val="6AA84F"/>
                </a:solidFill>
              </a:rPr>
              <a:t>-i</a:t>
            </a:r>
            <a:r>
              <a:rPr lang="en-CA">
                <a:solidFill>
                  <a:srgbClr val="0C343D"/>
                </a:solidFill>
              </a:rPr>
              <a:t>	# ignore case when matching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-CA">
                <a:solidFill>
                  <a:srgbClr val="6AA84F"/>
                </a:solidFill>
              </a:rPr>
              <a:t>-w</a:t>
            </a:r>
            <a:r>
              <a:rPr lang="en-CA">
                <a:solidFill>
                  <a:srgbClr val="0C343D"/>
                </a:solidFill>
              </a:rPr>
              <a:t>	# only match whole words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-CA">
                <a:solidFill>
                  <a:srgbClr val="6AA84F"/>
                </a:solidFill>
              </a:rPr>
              <a:t>-v</a:t>
            </a:r>
            <a:r>
              <a:rPr lang="en-CA">
                <a:solidFill>
                  <a:srgbClr val="0C343D"/>
                </a:solidFill>
              </a:rPr>
              <a:t>	# show lines that don’t match a pattern</a:t>
            </a:r>
            <a:endParaRPr>
              <a:solidFill>
                <a:srgbClr val="0C343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-CA">
                <a:solidFill>
                  <a:srgbClr val="6AA84F"/>
                </a:solidFill>
              </a:rPr>
              <a:t>--color=AUTO</a:t>
            </a:r>
            <a:r>
              <a:rPr lang="en-CA">
                <a:solidFill>
                  <a:srgbClr val="0C343D"/>
                </a:solidFill>
              </a:rPr>
              <a:t>	# highlight the match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44" name="Google Shape;244;p40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grep flags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524300" y="816475"/>
            <a:ext cx="7926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</a:rPr>
              <a:t>opening_lines.txt</a:t>
            </a:r>
            <a:endParaRPr sz="1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C343D"/>
              </a:solidFill>
            </a:endParaRPr>
          </a:p>
        </p:txBody>
      </p:sp>
      <p:sp>
        <p:nvSpPr>
          <p:cNvPr id="251" name="Google Shape;251;p41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grep was opening_lines.txt</a:t>
            </a:r>
            <a:r>
              <a:rPr lang="en-CA"/>
              <a:t>	output?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552525" y="1274850"/>
            <a:ext cx="8167200" cy="30630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	Now is the winter of our discontent.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2	All children, except one, grow up.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3	The Galactic Empire was dying.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4	In a hole in the ground there lived a hobbit.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5	It was a pleasure to burn.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6	It was a bright, cold day in April, and the clocks were striking thirteen.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7	It was love at first sight.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8	I am an invisible man.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9	It was the day my grandmother exploded.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10	When he was nearly thirteen, my brother Jem got his arm badly broken at the elbow.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11	Marley was dead, to begin with.”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*.txt</a:t>
            </a:r>
            <a:r>
              <a:rPr lang="en-CA">
                <a:solidFill>
                  <a:srgbClr val="0C343D"/>
                </a:solidFill>
              </a:rPr>
              <a:t>			# match anything with the extension .txt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Wildcards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58" name="Google Shape;258;p42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grep was opening_lines.txt	output?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552525" y="1274850"/>
            <a:ext cx="8167200" cy="30630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	Now is the winter of our discontent.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	All children, except one, grow up.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3	The Galactic Empire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dying.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	In a hole in the ground there lived a hobbit.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5	It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a pleasure to burn.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6	It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a bright, cold day in April, and the clocks were striking thirteen.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7	It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love at first sight.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	I am an invisible man.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9	It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the day my grandmother exploded.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10	When he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nearly thirteen, my brother Jem got his arm badly broken at the elbow.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11	Marley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dead, to begin with.”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524300" y="816475"/>
            <a:ext cx="7926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</a:rPr>
              <a:t>Output </a:t>
            </a:r>
            <a:endParaRPr sz="2100">
              <a:solidFill>
                <a:srgbClr val="0C343D"/>
              </a:solidFill>
            </a:endParaRPr>
          </a:p>
        </p:txBody>
      </p:sp>
      <p:sp>
        <p:nvSpPr>
          <p:cNvPr id="266" name="Google Shape;266;p43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grep was opening_lines.txt	output</a:t>
            </a:r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552525" y="1274850"/>
            <a:ext cx="8167200" cy="20163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3	The Galactic Empire was dying.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5	It was a pleasure to burn.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6	It was a bright, cold day in April, and the clocks were striking thirteen.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7	It was love at first sight.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9	It was the day my grandmother exploded.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10	When he was nearly thirteen, my brother Jem got his arm badly broken at the elbow.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11	Marley was dead, to begin with.”</a:t>
            </a: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524300" y="816475"/>
            <a:ext cx="7926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</a:rPr>
              <a:t>opening_lines.txt</a:t>
            </a:r>
            <a:endParaRPr sz="1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C343D"/>
              </a:solidFill>
            </a:endParaRPr>
          </a:p>
        </p:txBody>
      </p:sp>
      <p:sp>
        <p:nvSpPr>
          <p:cNvPr id="274" name="Google Shape;274;p44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grep WAS opening_lines.txt</a:t>
            </a:r>
            <a:r>
              <a:rPr lang="en-CA"/>
              <a:t>	output?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52525" y="1274850"/>
            <a:ext cx="8167200" cy="30630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Now is the winter of our discontent.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2	All children, except one, grow up.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3	The Galactic Empire was dying.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4	In a hole in the ground there lived a hobbit.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5	It was a pleasure to burn.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6	It was a bright, cold day in April, and the clocks were striking thirteen.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7	It was love at first sight.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8	I am an invisible man.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9	It was the day my grandmother exploded.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10	When he was nearly thirteen, my brother Jem got his arm badly broken at the elbow.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11	Marley was dead, to begin with.”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524300" y="816475"/>
            <a:ext cx="7926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</a:rPr>
              <a:t>Output</a:t>
            </a:r>
            <a:endParaRPr sz="2100">
              <a:solidFill>
                <a:srgbClr val="0C343D"/>
              </a:solidFill>
            </a:endParaRPr>
          </a:p>
        </p:txBody>
      </p:sp>
      <p:sp>
        <p:nvSpPr>
          <p:cNvPr id="282" name="Google Shape;282;p45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grep WAS opening_lines.txt	output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 txBox="1"/>
          <p:nvPr/>
        </p:nvSpPr>
        <p:spPr>
          <a:xfrm>
            <a:off x="552525" y="1274850"/>
            <a:ext cx="8167200" cy="4464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524300" y="816475"/>
            <a:ext cx="7926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</a:rPr>
              <a:t>opening_lines.txt</a:t>
            </a:r>
            <a:endParaRPr sz="1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C343D"/>
              </a:solidFill>
            </a:endParaRPr>
          </a:p>
        </p:txBody>
      </p:sp>
      <p:sp>
        <p:nvSpPr>
          <p:cNvPr id="290" name="Google Shape;290;p46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grep -i WAS opening_lines.txt</a:t>
            </a:r>
            <a:r>
              <a:rPr lang="en-CA"/>
              <a:t>	output?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552525" y="1274850"/>
            <a:ext cx="8167200" cy="30630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	Now is the winter of our discontent.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2	All children, except one, grow up.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3	The Galactic Empire was dying.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4	In a hole in the ground there lived a hobbit.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5	It was a pleasure to burn.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6	It was a bright, cold day in April, and the clocks were striking thirteen.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7	It was love at first sight.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8	I am an invisible man.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9	It was the day my grandmother exploded.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10	When he was nearly thirteen, my brother Jem got his arm badly broken at the elbow.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11	Marley was dead, to begin with.”</a:t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524300" y="816475"/>
            <a:ext cx="7926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</a:rPr>
              <a:t>Output</a:t>
            </a:r>
            <a:endParaRPr sz="2100">
              <a:solidFill>
                <a:srgbClr val="0C343D"/>
              </a:solidFill>
            </a:endParaRPr>
          </a:p>
        </p:txBody>
      </p:sp>
      <p:sp>
        <p:nvSpPr>
          <p:cNvPr id="298" name="Google Shape;298;p47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grep -i WAS opening_lines.txt	outputs?</a:t>
            </a:r>
            <a:endParaRPr/>
          </a:p>
        </p:txBody>
      </p:sp>
      <p:sp>
        <p:nvSpPr>
          <p:cNvPr id="299" name="Google Shape;299;p47"/>
          <p:cNvSpPr txBox="1"/>
          <p:nvPr/>
        </p:nvSpPr>
        <p:spPr>
          <a:xfrm>
            <a:off x="552525" y="1274850"/>
            <a:ext cx="8167200" cy="20163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3	The Galactic Empire was dying.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5	It was a pleasure to burn.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6	It was a bright, cold day in April, and the clocks were striking thirteen.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7	It was love at first sight.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9	It was the day my grandmother exploded.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10	When he was nearly thirteen, my brother Jem got his arm badly broken at the elbow.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11	Marley was dead, to begin with.”</a:t>
            </a:r>
            <a:endParaRPr sz="1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524300" y="816475"/>
            <a:ext cx="7926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</a:rPr>
              <a:t>opening_lines.txt</a:t>
            </a:r>
            <a:endParaRPr sz="1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C343D"/>
              </a:solidFill>
            </a:endParaRPr>
          </a:p>
        </p:txBody>
      </p:sp>
      <p:sp>
        <p:nvSpPr>
          <p:cNvPr id="306" name="Google Shape;306;p48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grep -vi was opening_lines.txt</a:t>
            </a:r>
            <a:r>
              <a:rPr lang="en-CA"/>
              <a:t>	output?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552525" y="1274850"/>
            <a:ext cx="8167200" cy="30630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	Now is the winter of our discontent.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2	All children, except one, grow up.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3	The Galactic Empire was dying.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4	In a hole in the ground there lived a hobbit.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5	It was a pleasure to burn.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6	It was a bright, cold day in April, and the clocks were striking thirteen.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7	It was love at first sight.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8	I am an invisible man.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9	It was the day my grandmother exploded.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10	When he was nearly thirteen, my brother Jem got his arm badly broken at the elbow.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11	Marley was dead, to begin with.”</a:t>
            </a:r>
            <a:endParaRPr sz="1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13" name="Google Shape;313;p49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grep -v was opening_lines.txt	output?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9"/>
          <p:cNvSpPr txBox="1"/>
          <p:nvPr/>
        </p:nvSpPr>
        <p:spPr>
          <a:xfrm>
            <a:off x="552525" y="1274850"/>
            <a:ext cx="8167200" cy="30630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	Now is the winter of our discontent.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2	All children, except one, grow up.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3	The Galactic Empire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dying.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4	In a hole in the ground there lived a hobbit.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5	It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a pleasure to burn.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6	It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a bright, cold day in April, and the clocks were striking thirteen.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7	It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love at first sight.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8	I am an invisible man.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9	It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the day my grandmother exploded.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10	When he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nearly thirteen, my brother Jem got his arm badly broken at the elbow.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11	Marley </a:t>
            </a:r>
            <a:r>
              <a:rPr lang="en-CA" sz="1700" u="sng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 dead, to begin with.”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524300" y="816475"/>
            <a:ext cx="79269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</a:rPr>
              <a:t>Output</a:t>
            </a:r>
            <a:endParaRPr sz="2100">
              <a:solidFill>
                <a:srgbClr val="0C343D"/>
              </a:solidFill>
            </a:endParaRPr>
          </a:p>
        </p:txBody>
      </p:sp>
      <p:sp>
        <p:nvSpPr>
          <p:cNvPr id="321" name="Google Shape;321;p50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grep -v was opening_lines.txt	outputs?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0"/>
          <p:cNvSpPr txBox="1"/>
          <p:nvPr/>
        </p:nvSpPr>
        <p:spPr>
          <a:xfrm>
            <a:off x="552525" y="1274850"/>
            <a:ext cx="8167200" cy="12315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1	Now is the winter of our discontent.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2	All children, except one, grow up. 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4	In a hole in the ground there lived a hobbit.</a:t>
            </a:r>
            <a:endParaRPr sz="17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8	I am an invisible man.</a:t>
            </a:r>
            <a:endParaRPr sz="1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tail -n +6 chess3.0.1.gtf | cut -d '\t' -f 3 | sort | uniq -c | sort -rn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29" name="Google Shape;329;p51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This command doesn’t work… How can we fix this?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*.txt</a:t>
            </a:r>
            <a:r>
              <a:rPr lang="en-CA">
                <a:solidFill>
                  <a:srgbClr val="0C343D"/>
                </a:solidFill>
              </a:rPr>
              <a:t>			# match anything with the extension .txt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*rna*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Wildcards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tail -n +6 chess3.0.1.gtf | cut -d</a:t>
            </a:r>
            <a:r>
              <a:rPr b="1" lang="en-CA">
                <a:solidFill>
                  <a:srgbClr val="6AA84F"/>
                </a:solidFill>
              </a:rPr>
              <a:t>$</a:t>
            </a:r>
            <a:r>
              <a:rPr lang="en-CA">
                <a:solidFill>
                  <a:srgbClr val="6AA84F"/>
                </a:solidFill>
              </a:rPr>
              <a:t>'\t' -f 3 | sort | uniq -c | sort -rn</a:t>
            </a:r>
            <a:endParaRPr>
              <a:solidFill>
                <a:srgbClr val="0C343D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-CA">
                <a:solidFill>
                  <a:srgbClr val="0C343D"/>
                </a:solidFill>
              </a:rPr>
              <a:t>tail -n +X	# print from the Xth line to the end of the file</a:t>
            </a:r>
            <a:endParaRPr>
              <a:solidFill>
                <a:srgbClr val="0C343D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-CA">
                <a:solidFill>
                  <a:srgbClr val="0C343D"/>
                </a:solidFill>
              </a:rPr>
              <a:t>cut with delimiter longer than 1 character</a:t>
            </a:r>
            <a:endParaRPr>
              <a:solidFill>
                <a:srgbClr val="0C343D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-CA">
                <a:solidFill>
                  <a:srgbClr val="0C343D"/>
                </a:solidFill>
              </a:rPr>
              <a:t>sort uniq</a:t>
            </a:r>
            <a:endParaRPr>
              <a:solidFill>
                <a:srgbClr val="0C343D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Char char="○"/>
            </a:pPr>
            <a:r>
              <a:rPr lang="en-CA">
                <a:solidFill>
                  <a:srgbClr val="0C343D"/>
                </a:solidFill>
              </a:rPr>
              <a:t># -c: prefix lines by no. of occurrences</a:t>
            </a:r>
            <a:endParaRPr>
              <a:solidFill>
                <a:srgbClr val="0C343D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Char char="○"/>
            </a:pPr>
            <a:r>
              <a:rPr lang="en-CA">
                <a:solidFill>
                  <a:srgbClr val="0C343D"/>
                </a:solidFill>
              </a:rPr>
              <a:t># -r: reverse the result of comparisons</a:t>
            </a:r>
            <a:endParaRPr>
              <a:solidFill>
                <a:srgbClr val="0C343D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400"/>
              <a:buChar char="○"/>
            </a:pPr>
            <a:r>
              <a:rPr lang="en-CA">
                <a:solidFill>
                  <a:srgbClr val="0C343D"/>
                </a:solidFill>
              </a:rPr>
              <a:t># -n: numeric sort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36" name="Google Shape;336;p52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Tail -n +X, cut, sort uniq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for i in {1..7}; do wc -l refseqgene.${i}.genomic.fna; done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6AA84F"/>
                </a:solidFill>
              </a:rPr>
              <a:t>for i in {1,4,5,7}; do wc -l refseqgene.${i}.genomic.fna; done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43" name="Google Shape;343;p53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for loop using numbers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wc -l refseqgene.*.genomic.fna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800"/>
              <a:buChar char="●"/>
            </a:pPr>
            <a:r>
              <a:rPr lang="en-CA">
                <a:solidFill>
                  <a:srgbClr val="0C343D"/>
                </a:solidFill>
              </a:rPr>
              <a:t>wc -l on multiple files	# count number of lines for multiple files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50" name="Google Shape;350;p54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wc on multiple files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56" name="Google Shape;356;p55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Slurm flags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196" cy="211574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5"/>
          <p:cNvSpPr/>
          <p:nvPr/>
        </p:nvSpPr>
        <p:spPr>
          <a:xfrm>
            <a:off x="422750" y="5255450"/>
            <a:ext cx="2560200" cy="42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Use “all” </a:t>
            </a:r>
            <a:r>
              <a:rPr lang="en-CA"/>
              <a:t>partition</a:t>
            </a:r>
            <a:r>
              <a:rPr lang="en-CA"/>
              <a:t> to run more lower-memory jobs at a given time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905300" y="1152475"/>
            <a:ext cx="7926900" cy="21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366" name="Google Shape;36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00" y="1029849"/>
            <a:ext cx="7616277" cy="268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56"/>
          <p:cNvCxnSpPr/>
          <p:nvPr/>
        </p:nvCxnSpPr>
        <p:spPr>
          <a:xfrm>
            <a:off x="5392550" y="2513450"/>
            <a:ext cx="2403900" cy="12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56"/>
          <p:cNvCxnSpPr/>
          <p:nvPr/>
        </p:nvCxnSpPr>
        <p:spPr>
          <a:xfrm>
            <a:off x="1014200" y="2718475"/>
            <a:ext cx="3465600" cy="7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6"/>
          <p:cNvCxnSpPr/>
          <p:nvPr/>
        </p:nvCxnSpPr>
        <p:spPr>
          <a:xfrm flipH="1" rot="10800000">
            <a:off x="1042875" y="2896825"/>
            <a:ext cx="2370300" cy="9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56"/>
          <p:cNvCxnSpPr/>
          <p:nvPr/>
        </p:nvCxnSpPr>
        <p:spPr>
          <a:xfrm>
            <a:off x="7544850" y="2716225"/>
            <a:ext cx="304800" cy="3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56"/>
          <p:cNvSpPr/>
          <p:nvPr/>
        </p:nvSpPr>
        <p:spPr>
          <a:xfrm>
            <a:off x="5387025" y="2366525"/>
            <a:ext cx="477300" cy="15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6"/>
          <p:cNvSpPr/>
          <p:nvPr/>
        </p:nvSpPr>
        <p:spPr>
          <a:xfrm>
            <a:off x="7544850" y="2541350"/>
            <a:ext cx="304800" cy="15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78" name="Google Shape;378;p57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Demo - running jobs in parallel (+ recording time it took to run a job)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57"/>
          <p:cNvSpPr txBox="1"/>
          <p:nvPr/>
        </p:nvSpPr>
        <p:spPr>
          <a:xfrm>
            <a:off x="1487000" y="1886500"/>
            <a:ext cx="588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Hi! My name is ____name_____.</a:t>
            </a:r>
            <a:endParaRPr sz="20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I am a member of the Kumar Lab!</a:t>
            </a:r>
            <a:endParaRPr sz="2000">
              <a:solidFill>
                <a:srgbClr val="0C34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85" name="Google Shape;385;p58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Using GPU (H4H)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865650" y="1956650"/>
            <a:ext cx="695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rgbClr val="6AA84F"/>
                </a:solidFill>
              </a:rPr>
              <a:t>sbatch -A </a:t>
            </a:r>
            <a:r>
              <a:rPr b="1" lang="en-CA" sz="1300">
                <a:solidFill>
                  <a:srgbClr val="6AA84F"/>
                </a:solidFill>
              </a:rPr>
              <a:t>kumargroup_gpu </a:t>
            </a:r>
            <a:r>
              <a:rPr lang="en-CA" sz="1300">
                <a:solidFill>
                  <a:srgbClr val="6AA84F"/>
                </a:solidFill>
              </a:rPr>
              <a:t>-p gpu --mem 3G --gres=gpu:1 run_make_and_spectrus.sh</a:t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387" name="Google Shape;387;p58"/>
          <p:cNvSpPr txBox="1"/>
          <p:nvPr/>
        </p:nvSpPr>
        <p:spPr>
          <a:xfrm>
            <a:off x="4191000" y="2421375"/>
            <a:ext cx="452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latin typeface="Calibri"/>
                <a:ea typeface="Calibri"/>
                <a:cs typeface="Calibri"/>
                <a:sym typeface="Calibri"/>
              </a:rPr>
              <a:t>--gres=&lt;list&gt; 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CA" sz="1100">
                <a:latin typeface="Calibri"/>
                <a:ea typeface="Calibri"/>
                <a:cs typeface="Calibri"/>
                <a:sym typeface="Calibri"/>
              </a:rPr>
              <a:t>Specifies a comma-delimited list of generic consumable resources.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CA" sz="1100">
                <a:latin typeface="Calibri"/>
                <a:ea typeface="Calibri"/>
                <a:cs typeface="Calibri"/>
                <a:sym typeface="Calibri"/>
              </a:rPr>
              <a:t>"name[[:type]:count]"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-CA" sz="1100">
                <a:latin typeface="Calibri"/>
                <a:ea typeface="Calibri"/>
                <a:cs typeface="Calibri"/>
                <a:sym typeface="Calibri"/>
              </a:rPr>
              <a:t>name: type of consumable resource (e.g. gpu).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-CA" sz="1100">
                <a:latin typeface="Calibri"/>
                <a:ea typeface="Calibri"/>
                <a:cs typeface="Calibri"/>
                <a:sym typeface="Calibri"/>
              </a:rPr>
              <a:t>type: optional classification for the resource (e.g. a100).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-CA" sz="1100">
                <a:latin typeface="Calibri"/>
                <a:ea typeface="Calibri"/>
                <a:cs typeface="Calibri"/>
                <a:sym typeface="Calibri"/>
              </a:rPr>
              <a:t>count: number of those resources (default value 1)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8"/>
          <p:cNvSpPr txBox="1"/>
          <p:nvPr/>
        </p:nvSpPr>
        <p:spPr>
          <a:xfrm>
            <a:off x="1637475" y="2421375"/>
            <a:ext cx="142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latin typeface="Calibri"/>
                <a:ea typeface="Calibri"/>
                <a:cs typeface="Calibri"/>
                <a:sym typeface="Calibri"/>
              </a:rPr>
              <a:t>-A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CA" sz="1100">
                <a:latin typeface="Calibri"/>
                <a:ea typeface="Calibri"/>
                <a:cs typeface="Calibri"/>
                <a:sym typeface="Calibri"/>
              </a:rPr>
              <a:t>account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94" name="Google Shape;394;p59"/>
          <p:cNvSpPr txBox="1"/>
          <p:nvPr>
            <p:ph idx="1" type="body"/>
          </p:nvPr>
        </p:nvSpPr>
        <p:spPr>
          <a:xfrm>
            <a:off x="905300" y="1707900"/>
            <a:ext cx="7926900" cy="15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Scheduling time of submission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https://tldp.org/LDP/intro-linux/html/sect_04_04.html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9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Demo - running jobs in parallel (+ recording time it took to run a job)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600500" y="1152475"/>
            <a:ext cx="7926900" cy="21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Anything you want to share with the group?</a:t>
            </a:r>
            <a:endParaRPr sz="2400"/>
          </a:p>
        </p:txBody>
      </p:sp>
      <p:sp>
        <p:nvSpPr>
          <p:cNvPr id="401" name="Google Shape;40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*.txt</a:t>
            </a:r>
            <a:r>
              <a:rPr lang="en-CA">
                <a:solidFill>
                  <a:srgbClr val="0C343D"/>
                </a:solidFill>
              </a:rPr>
              <a:t>			# match anything with the extension .txt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*rna*</a:t>
            </a:r>
            <a:r>
              <a:rPr lang="en-CA">
                <a:solidFill>
                  <a:srgbClr val="0C343D"/>
                </a:solidFill>
              </a:rPr>
              <a:t>			# match anything that contains “rna” in filename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Wildcards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*.txt</a:t>
            </a:r>
            <a:r>
              <a:rPr lang="en-CA">
                <a:solidFill>
                  <a:srgbClr val="0C343D"/>
                </a:solidFill>
              </a:rPr>
              <a:t>			# match anything with the extension .txt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*rna*</a:t>
            </a:r>
            <a:r>
              <a:rPr lang="en-CA">
                <a:solidFill>
                  <a:srgbClr val="0C343D"/>
                </a:solidFill>
              </a:rPr>
              <a:t>			# match anything that contains “rna” in filename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human.rna.?.fa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Wildcards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*.txt</a:t>
            </a:r>
            <a:r>
              <a:rPr lang="en-CA">
                <a:solidFill>
                  <a:srgbClr val="0C343D"/>
                </a:solidFill>
              </a:rPr>
              <a:t>			# match anything with the extension .txt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*rna*</a:t>
            </a:r>
            <a:r>
              <a:rPr lang="en-CA">
                <a:solidFill>
                  <a:srgbClr val="0C343D"/>
                </a:solidFill>
              </a:rPr>
              <a:t>			# match anything that contains “rna” in filename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human.rna.?.fa</a:t>
            </a:r>
            <a:r>
              <a:rPr lang="en-CA">
                <a:solidFill>
                  <a:srgbClr val="0C343D"/>
                </a:solidFill>
              </a:rPr>
              <a:t>	# match anything with the pattern where ? can be any </a:t>
            </a:r>
            <a:r>
              <a:rPr lang="en-CA">
                <a:solidFill>
                  <a:srgbClr val="0C343D"/>
                </a:solidFill>
              </a:rPr>
              <a:t>single </a:t>
            </a:r>
            <a:r>
              <a:rPr lang="en-CA">
                <a:solidFill>
                  <a:srgbClr val="0C343D"/>
                </a:solidFill>
              </a:rPr>
              <a:t>character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Wildcards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*.txt</a:t>
            </a:r>
            <a:r>
              <a:rPr lang="en-CA">
                <a:solidFill>
                  <a:srgbClr val="0C343D"/>
                </a:solidFill>
              </a:rPr>
              <a:t>			# match anything with the extension .txt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*rna*</a:t>
            </a:r>
            <a:r>
              <a:rPr lang="en-CA">
                <a:solidFill>
                  <a:srgbClr val="0C343D"/>
                </a:solidFill>
              </a:rPr>
              <a:t>			# match anything that contains “rna” in filename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human.rna.?.fa</a:t>
            </a:r>
            <a:r>
              <a:rPr lang="en-CA">
                <a:solidFill>
                  <a:srgbClr val="0C343D"/>
                </a:solidFill>
              </a:rPr>
              <a:t>	# match anything with the pattern where ? can be any single character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Wildcards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905300" y="1273675"/>
            <a:ext cx="79269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*.txt</a:t>
            </a:r>
            <a:r>
              <a:rPr lang="en-CA">
                <a:solidFill>
                  <a:srgbClr val="0C343D"/>
                </a:solidFill>
              </a:rPr>
              <a:t>			# match anything with the extension .txt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*rna*</a:t>
            </a:r>
            <a:r>
              <a:rPr lang="en-CA">
                <a:solidFill>
                  <a:srgbClr val="0C343D"/>
                </a:solidFill>
              </a:rPr>
              <a:t>			# match anything that contains “rna” in filename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6AA84F"/>
                </a:solidFill>
              </a:rPr>
              <a:t>ls human.rna.?.fa</a:t>
            </a:r>
            <a:r>
              <a:rPr lang="en-CA">
                <a:solidFill>
                  <a:srgbClr val="0C343D"/>
                </a:solidFill>
              </a:rPr>
              <a:t>	# match anything with the pattern where ? can be any single character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6AA84F"/>
                </a:solidFill>
              </a:rPr>
              <a:t>ls human.rna.??.fa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Wildcards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