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2" r:id="rId3"/>
    <p:sldId id="259" r:id="rId4"/>
    <p:sldId id="268" r:id="rId5"/>
    <p:sldId id="263" r:id="rId6"/>
    <p:sldId id="269" r:id="rId7"/>
    <p:sldId id="264" r:id="rId8"/>
    <p:sldId id="270" r:id="rId9"/>
    <p:sldId id="261" r:id="rId10"/>
    <p:sldId id="271" r:id="rId11"/>
    <p:sldId id="272" r:id="rId12"/>
    <p:sldId id="273" r:id="rId13"/>
    <p:sldId id="275" r:id="rId14"/>
    <p:sldId id="276" r:id="rId15"/>
    <p:sldId id="27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5"/>
    <p:restoredTop sz="94603"/>
  </p:normalViewPr>
  <p:slideViewPr>
    <p:cSldViewPr snapToGrid="0" snapToObjects="1" showGuides="1">
      <p:cViewPr>
        <p:scale>
          <a:sx n="89" d="100"/>
          <a:sy n="89" d="100"/>
        </p:scale>
        <p:origin x="144" y="504"/>
      </p:cViewPr>
      <p:guideLst>
        <p:guide orient="horz" pos="2160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8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1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93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63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866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83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51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73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65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9900" y="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369EAA-4302-8643-8E68-C457A76D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33" y="2680278"/>
            <a:ext cx="3751412" cy="19154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C4AD88A-805A-E040-9C6B-D966ADD1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36" y="2680278"/>
            <a:ext cx="3515822" cy="19154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9314A6-76B1-A347-8C55-194590EC3E61}"/>
              </a:ext>
            </a:extLst>
          </p:cNvPr>
          <p:cNvSpPr txBox="1"/>
          <p:nvPr/>
        </p:nvSpPr>
        <p:spPr>
          <a:xfrm>
            <a:off x="1029035" y="1366291"/>
            <a:ext cx="23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«СТЕК»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0ACC5-E4F2-1245-813E-BA2371A8D156}"/>
              </a:ext>
            </a:extLst>
          </p:cNvPr>
          <p:cNvSpPr txBox="1"/>
          <p:nvPr/>
        </p:nvSpPr>
        <p:spPr>
          <a:xfrm>
            <a:off x="5364481" y="1366292"/>
            <a:ext cx="336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«ОЧЕРЕДЬ»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AE6D0-38D1-E945-A01B-08C822338630}"/>
              </a:ext>
            </a:extLst>
          </p:cNvPr>
          <p:cNvSpPr txBox="1"/>
          <p:nvPr/>
        </p:nvSpPr>
        <p:spPr>
          <a:xfrm>
            <a:off x="469736" y="4861576"/>
            <a:ext cx="325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"стек" "последний зашел - первый вышел" LIFO</a:t>
            </a:r>
          </a:p>
          <a:p>
            <a:endParaRPr lang="ru-RU" sz="2000" dirty="0"/>
          </a:p>
          <a:p>
            <a:r>
              <a:rPr lang="ru-RU" sz="2000" dirty="0"/>
              <a:t>используем методы:</a:t>
            </a:r>
          </a:p>
          <a:p>
            <a:r>
              <a:rPr lang="ru-RU" sz="2000" dirty="0"/>
              <a:t> </a:t>
            </a:r>
            <a:r>
              <a:rPr lang="ru-RU" sz="2000" dirty="0" err="1"/>
              <a:t>push</a:t>
            </a:r>
            <a:r>
              <a:rPr lang="ru-RU" sz="2000" dirty="0"/>
              <a:t>, </a:t>
            </a:r>
            <a:r>
              <a:rPr lang="ru-RU" sz="2000" dirty="0" err="1"/>
              <a:t>pop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AF937-0CC7-824D-9BF2-AF4067995BF0}"/>
              </a:ext>
            </a:extLst>
          </p:cNvPr>
          <p:cNvSpPr txBox="1"/>
          <p:nvPr/>
        </p:nvSpPr>
        <p:spPr>
          <a:xfrm>
            <a:off x="5058723" y="4861576"/>
            <a:ext cx="3675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"очередь" "первый зашел - первый вышел" FIFO</a:t>
            </a:r>
          </a:p>
          <a:p>
            <a:endParaRPr lang="ru-RU" sz="2000" dirty="0"/>
          </a:p>
          <a:p>
            <a:r>
              <a:rPr lang="ru-RU" sz="2000" dirty="0"/>
              <a:t>используем методы:</a:t>
            </a:r>
          </a:p>
          <a:p>
            <a:r>
              <a:rPr lang="ru-RU" sz="2000" dirty="0"/>
              <a:t> </a:t>
            </a:r>
            <a:r>
              <a:rPr lang="ru-RU" sz="2000" dirty="0" err="1"/>
              <a:t>push</a:t>
            </a:r>
            <a:r>
              <a:rPr lang="ru-RU" sz="2000" dirty="0"/>
              <a:t>, </a:t>
            </a:r>
            <a:r>
              <a:rPr lang="ru-RU" sz="2000" dirty="0" err="1"/>
              <a:t>shift</a:t>
            </a:r>
            <a:endParaRPr lang="ru-RU" sz="2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4AC1FFA-153F-F342-9F7C-41509D138BCA}"/>
              </a:ext>
            </a:extLst>
          </p:cNvPr>
          <p:cNvGrpSpPr/>
          <p:nvPr/>
        </p:nvGrpSpPr>
        <p:grpSpPr>
          <a:xfrm rot="5400000">
            <a:off x="3161722" y="5486512"/>
            <a:ext cx="2463698" cy="49457"/>
            <a:chOff x="152400" y="1280250"/>
            <a:chExt cx="6210150" cy="42300"/>
          </a:xfrm>
        </p:grpSpPr>
        <p:sp>
          <p:nvSpPr>
            <p:cNvPr id="25" name="Shape 187">
              <a:extLst>
                <a:ext uri="{FF2B5EF4-FFF2-40B4-BE49-F238E27FC236}">
                  <a16:creationId xmlns:a16="http://schemas.microsoft.com/office/drawing/2014/main" id="{FC5DF7BC-A1E0-F04D-BBAB-CB256A54A960}"/>
                </a:ext>
              </a:extLst>
            </p:cNvPr>
            <p:cNvSpPr/>
            <p:nvPr/>
          </p:nvSpPr>
          <p:spPr>
            <a:xfrm rot="10800000" flipH="1">
              <a:off x="3219450" y="1280250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88">
              <a:extLst>
                <a:ext uri="{FF2B5EF4-FFF2-40B4-BE49-F238E27FC236}">
                  <a16:creationId xmlns:a16="http://schemas.microsoft.com/office/drawing/2014/main" id="{55A838EF-C004-444A-83FF-C453EF7A7180}"/>
                </a:ext>
              </a:extLst>
            </p:cNvPr>
            <p:cNvSpPr/>
            <p:nvPr/>
          </p:nvSpPr>
          <p:spPr>
            <a:xfrm rot="10800000" flipH="1">
              <a:off x="152400" y="1280250"/>
              <a:ext cx="3143100" cy="4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99415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4290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4406512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5186037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Поиск элементов в массиве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D6283-DC94-4140-9D53-66317337E0CB}"/>
              </a:ext>
            </a:extLst>
          </p:cNvPr>
          <p:cNvSpPr txBox="1"/>
          <p:nvPr/>
        </p:nvSpPr>
        <p:spPr>
          <a:xfrm>
            <a:off x="1139256" y="2429616"/>
            <a:ext cx="7385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Для поиска индекса элемента в массиве используется метод 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indexOf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, если элемент не найден возвращается -1</a:t>
            </a:r>
          </a:p>
          <a:p>
            <a:endParaRPr lang="ru-RU" sz="1800" dirty="0">
              <a:solidFill>
                <a:srgbClr val="595959"/>
              </a:solidFill>
              <a:latin typeface="Roboto"/>
              <a:ea typeface="Roboto"/>
            </a:endParaRPr>
          </a:p>
          <a:p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В современной спецификации языка начиная с </a:t>
            </a:r>
            <a:r>
              <a:rPr lang="ru-RU" sz="1800" dirty="0" err="1">
                <a:solidFill>
                  <a:srgbClr val="595959"/>
                </a:solidFill>
                <a:latin typeface="Roboto"/>
                <a:ea typeface="Roboto"/>
              </a:rPr>
              <a:t>EcmaScript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 6, добавлены удобные методы работы с массивами.</a:t>
            </a:r>
          </a:p>
          <a:p>
            <a:endParaRPr lang="ru-RU" sz="1800" dirty="0">
              <a:solidFill>
                <a:srgbClr val="595959"/>
              </a:solidFill>
              <a:latin typeface="Roboto"/>
              <a:ea typeface="Roboto"/>
            </a:endParaRPr>
          </a:p>
          <a:p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Для поиска элемента можно использовать 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find</a:t>
            </a:r>
            <a:r>
              <a:rPr lang="ru-RU" sz="1800" b="1" dirty="0">
                <a:solidFill>
                  <a:srgbClr val="595959"/>
                </a:solidFill>
                <a:latin typeface="Roboto"/>
                <a:ea typeface="Roboto"/>
              </a:rPr>
              <a:t>(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comparatorFn</a:t>
            </a:r>
            <a:r>
              <a:rPr lang="ru-RU" sz="1800" b="1" dirty="0">
                <a:solidFill>
                  <a:srgbClr val="595959"/>
                </a:solidFill>
                <a:latin typeface="Roboto"/>
                <a:ea typeface="Roboto"/>
              </a:rPr>
              <a:t>)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 где 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comparatorFn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 - функция </a:t>
            </a:r>
            <a:r>
              <a:rPr lang="ru-RU" sz="1800" dirty="0" err="1">
                <a:solidFill>
                  <a:srgbClr val="595959"/>
                </a:solidFill>
                <a:latin typeface="Roboto"/>
                <a:ea typeface="Roboto"/>
              </a:rPr>
              <a:t>колбэк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, проверяющая удовлетворяет ли условию поиска элемент.</a:t>
            </a:r>
          </a:p>
          <a:p>
            <a:endParaRPr lang="ru-RU" sz="1800" dirty="0">
              <a:solidFill>
                <a:srgbClr val="595959"/>
              </a:solidFill>
              <a:latin typeface="Roboto"/>
              <a:ea typeface="Roboto"/>
            </a:endParaRPr>
          </a:p>
          <a:p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Также полезные функции 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filter</a:t>
            </a:r>
            <a:r>
              <a:rPr lang="ru-RU" sz="1800" dirty="0">
                <a:solidFill>
                  <a:srgbClr val="595959"/>
                </a:solidFill>
                <a:latin typeface="Roboto"/>
                <a:ea typeface="Roboto"/>
              </a:rPr>
              <a:t> и </a:t>
            </a:r>
            <a:r>
              <a:rPr lang="ru-RU" sz="1800" b="1" dirty="0" err="1">
                <a:solidFill>
                  <a:srgbClr val="595959"/>
                </a:solidFill>
                <a:latin typeface="Roboto"/>
                <a:ea typeface="Roboto"/>
              </a:rPr>
              <a:t>includes</a:t>
            </a:r>
            <a:endParaRPr lang="ru-RU" sz="1800" b="1" dirty="0">
              <a:solidFill>
                <a:srgbClr val="595959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54638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804875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Перебор элементов в массиве</a:t>
            </a:r>
            <a:endParaRPr sz="32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952550" y="108818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B9FAC-DF85-1542-96E1-70F42E3554BC}"/>
              </a:ext>
            </a:extLst>
          </p:cNvPr>
          <p:cNvSpPr txBox="1"/>
          <p:nvPr/>
        </p:nvSpPr>
        <p:spPr>
          <a:xfrm>
            <a:off x="560873" y="2054113"/>
            <a:ext cx="8440543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for  		</a:t>
            </a:r>
            <a:r>
              <a:rPr lang="ru-RU" dirty="0"/>
              <a:t>Для перебора элементов обычно используется цикл:</a:t>
            </a:r>
            <a:r>
              <a:rPr lang="en-GB" dirty="0"/>
              <a:t> </a:t>
            </a:r>
          </a:p>
          <a:p>
            <a:r>
              <a:rPr lang="en-GB" sz="1800" dirty="0"/>
              <a:t>              		</a:t>
            </a:r>
            <a:r>
              <a:rPr lang="en-GB" sz="1800" dirty="0">
                <a:solidFill>
                  <a:srgbClr val="7030A0"/>
                </a:solidFill>
              </a:rPr>
              <a:t>for</a:t>
            </a:r>
            <a:r>
              <a:rPr lang="en-GB" sz="1800" dirty="0"/>
              <a:t> (</a:t>
            </a:r>
            <a:r>
              <a:rPr lang="en-GB" sz="1800" dirty="0" err="1">
                <a:solidFill>
                  <a:srgbClr val="7030A0"/>
                </a:solidFill>
              </a:rPr>
              <a:t>var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= </a:t>
            </a:r>
            <a:r>
              <a:rPr lang="en-GB" sz="1800" dirty="0">
                <a:solidFill>
                  <a:srgbClr val="7030A0"/>
                </a:solidFill>
              </a:rPr>
              <a:t>0</a:t>
            </a:r>
            <a:r>
              <a:rPr lang="en-GB" sz="1800" dirty="0"/>
              <a:t>; </a:t>
            </a:r>
            <a:r>
              <a:rPr lang="en-GB" sz="1800" dirty="0" err="1"/>
              <a:t>i</a:t>
            </a:r>
            <a:r>
              <a:rPr lang="en-GB" sz="1800" dirty="0"/>
              <a:t> &lt; </a:t>
            </a:r>
            <a:r>
              <a:rPr lang="en-GB" sz="1800" dirty="0" err="1"/>
              <a:t>arr.</a:t>
            </a:r>
            <a:r>
              <a:rPr lang="en-GB" sz="1800" dirty="0" err="1">
                <a:solidFill>
                  <a:srgbClr val="C00000"/>
                </a:solidFill>
              </a:rPr>
              <a:t>length</a:t>
            </a:r>
            <a:r>
              <a:rPr lang="en-GB" sz="1800" dirty="0">
                <a:solidFill>
                  <a:srgbClr val="C00000"/>
                </a:solidFill>
              </a:rPr>
              <a:t>;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>
                <a:solidFill>
                  <a:srgbClr val="FFC000"/>
                </a:solidFill>
              </a:rPr>
              <a:t>++</a:t>
            </a:r>
            <a:r>
              <a:rPr lang="en-GB" sz="1800" dirty="0"/>
              <a:t>) { </a:t>
            </a:r>
          </a:p>
          <a:p>
            <a:r>
              <a:rPr lang="en-GB" sz="1800" dirty="0"/>
              <a:t>             		</a:t>
            </a:r>
            <a:r>
              <a:rPr lang="en-GB" sz="1800" dirty="0">
                <a:solidFill>
                  <a:srgbClr val="0070C0"/>
                </a:solidFill>
              </a:rPr>
              <a:t>alert</a:t>
            </a:r>
            <a:r>
              <a:rPr lang="en-GB" sz="1800" dirty="0"/>
              <a:t>( </a:t>
            </a:r>
            <a:r>
              <a:rPr lang="en-GB" sz="1800" dirty="0" err="1"/>
              <a:t>arr</a:t>
            </a:r>
            <a:r>
              <a:rPr lang="en-GB" sz="1800" dirty="0"/>
              <a:t>[</a:t>
            </a:r>
            <a:r>
              <a:rPr lang="en-GB" sz="1800" dirty="0" err="1"/>
              <a:t>i</a:t>
            </a:r>
            <a:r>
              <a:rPr lang="en-GB" sz="1800" dirty="0"/>
              <a:t>] ); </a:t>
            </a:r>
          </a:p>
          <a:p>
            <a:r>
              <a:rPr lang="en-GB" sz="1800" dirty="0"/>
              <a:t>            		 }</a:t>
            </a:r>
            <a:endParaRPr lang="ru-RU" sz="1800" dirty="0"/>
          </a:p>
          <a:p>
            <a:endParaRPr lang="ru-RU" sz="1000" dirty="0"/>
          </a:p>
          <a:p>
            <a:r>
              <a:rPr lang="en-GB" sz="1800" dirty="0"/>
              <a:t>for of  	</a:t>
            </a:r>
            <a:r>
              <a:rPr lang="ru-RU" sz="1800" dirty="0"/>
              <a:t>               </a:t>
            </a:r>
            <a:r>
              <a:rPr lang="en" sz="1800" dirty="0">
                <a:solidFill>
                  <a:srgbClr val="7030A0"/>
                </a:solidFill>
              </a:rPr>
              <a:t>for</a:t>
            </a:r>
            <a:r>
              <a:rPr lang="en" sz="1800" dirty="0"/>
              <a:t> (</a:t>
            </a:r>
            <a:r>
              <a:rPr lang="en" sz="1800" dirty="0">
                <a:solidFill>
                  <a:srgbClr val="7030A0"/>
                </a:solidFill>
              </a:rPr>
              <a:t>let</a:t>
            </a:r>
            <a:r>
              <a:rPr lang="en" sz="1800" dirty="0"/>
              <a:t> item of arr) {</a:t>
            </a:r>
          </a:p>
          <a:p>
            <a:r>
              <a:rPr lang="en" sz="1800" dirty="0"/>
              <a:t>                      	 // item...</a:t>
            </a:r>
          </a:p>
          <a:p>
            <a:r>
              <a:rPr lang="en" sz="1800" dirty="0"/>
              <a:t>                     	 }</a:t>
            </a:r>
            <a:endParaRPr lang="ru-RU" sz="1800" dirty="0"/>
          </a:p>
          <a:p>
            <a:endParaRPr lang="ru-RU" sz="1000" dirty="0"/>
          </a:p>
          <a:p>
            <a:pPr>
              <a:lnSpc>
                <a:spcPct val="150000"/>
              </a:lnSpc>
            </a:pPr>
            <a:r>
              <a:rPr lang="en-GB" sz="1800" dirty="0"/>
              <a:t>.</a:t>
            </a:r>
            <a:r>
              <a:rPr lang="ru-RU" sz="1800" dirty="0" err="1"/>
              <a:t>forEach</a:t>
            </a:r>
            <a:r>
              <a:rPr lang="ru-RU" sz="1800" dirty="0"/>
              <a:t> </a:t>
            </a:r>
            <a:r>
              <a:rPr lang="en-GB" sz="1800" dirty="0"/>
              <a:t> 	</a:t>
            </a:r>
            <a:r>
              <a:rPr lang="ru-RU" dirty="0"/>
              <a:t>выполняет указанную функцию один раз для каждого элемента в массиве.</a:t>
            </a:r>
          </a:p>
          <a:p>
            <a:pPr>
              <a:lnSpc>
                <a:spcPct val="150000"/>
              </a:lnSpc>
            </a:pPr>
            <a:endParaRPr lang="en-GB" sz="1000" dirty="0"/>
          </a:p>
          <a:p>
            <a:pPr>
              <a:lnSpc>
                <a:spcPct val="150000"/>
              </a:lnSpc>
            </a:pPr>
            <a:r>
              <a:rPr lang="en-GB" sz="1800" dirty="0"/>
              <a:t>.map   	</a:t>
            </a:r>
            <a:r>
              <a:rPr lang="ru-RU" sz="1800" dirty="0"/>
              <a:t>              </a:t>
            </a:r>
            <a:r>
              <a:rPr lang="ru-RU" dirty="0"/>
              <a:t>создаёт новый массив с результатом вызова указанной функции для каждого</a:t>
            </a:r>
          </a:p>
          <a:p>
            <a:pPr>
              <a:lnSpc>
                <a:spcPct val="150000"/>
              </a:lnSpc>
            </a:pPr>
            <a:r>
              <a:rPr lang="ru-RU" dirty="0"/>
              <a:t>                                     элемента массива.</a:t>
            </a:r>
          </a:p>
          <a:p>
            <a:pPr>
              <a:lnSpc>
                <a:spcPct val="150000"/>
              </a:lnSpc>
            </a:pPr>
            <a:endParaRPr lang="ru-RU" sz="1000" dirty="0"/>
          </a:p>
          <a:p>
            <a:pPr>
              <a:lnSpc>
                <a:spcPct val="150000"/>
              </a:lnSpc>
            </a:pPr>
            <a:r>
              <a:rPr lang="en-GB" sz="1800" dirty="0"/>
              <a:t>.filter</a:t>
            </a:r>
            <a:r>
              <a:rPr lang="ru-RU" sz="1800" dirty="0">
                <a:effectLst/>
              </a:rPr>
              <a:t> </a:t>
            </a:r>
            <a:r>
              <a:rPr lang="en-GB" sz="1800" dirty="0">
                <a:effectLst/>
              </a:rPr>
              <a:t>	</a:t>
            </a:r>
            <a:r>
              <a:rPr lang="ru-RU" sz="1800" dirty="0">
                <a:effectLst/>
              </a:rPr>
              <a:t>              </a:t>
            </a:r>
            <a:r>
              <a:rPr lang="ru-RU" dirty="0"/>
              <a:t>создаёт новый массив со всеми элементами, прошедшими проверку,</a:t>
            </a:r>
          </a:p>
          <a:p>
            <a:pPr>
              <a:lnSpc>
                <a:spcPct val="150000"/>
              </a:lnSpc>
            </a:pPr>
            <a:r>
              <a:rPr lang="ru-RU" dirty="0"/>
              <a:t>                                     задаваемую в передаваемой функции.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8D59617-E51D-7948-A8DF-8D7DB7A1BE0C}"/>
              </a:ext>
            </a:extLst>
          </p:cNvPr>
          <p:cNvGrpSpPr/>
          <p:nvPr/>
        </p:nvGrpSpPr>
        <p:grpSpPr>
          <a:xfrm>
            <a:off x="476699" y="2062221"/>
            <a:ext cx="585654" cy="478080"/>
            <a:chOff x="560873" y="2018389"/>
            <a:chExt cx="585654" cy="478080"/>
          </a:xfrm>
        </p:grpSpPr>
        <p:sp>
          <p:nvSpPr>
            <p:cNvPr id="18" name="Shape 229">
              <a:extLst>
                <a:ext uri="{FF2B5EF4-FFF2-40B4-BE49-F238E27FC236}">
                  <a16:creationId xmlns:a16="http://schemas.microsoft.com/office/drawing/2014/main" id="{154189D3-1851-3F4A-B6AC-1D8F79C70F08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19" name="Shape 229">
              <a:extLst>
                <a:ext uri="{FF2B5EF4-FFF2-40B4-BE49-F238E27FC236}">
                  <a16:creationId xmlns:a16="http://schemas.microsoft.com/office/drawing/2014/main" id="{3C762667-68F7-D346-A0EA-FC30323E4AD2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2AE9C73-AA8C-434D-B887-1FDFAB7A7FBD}"/>
              </a:ext>
            </a:extLst>
          </p:cNvPr>
          <p:cNvGrpSpPr/>
          <p:nvPr/>
        </p:nvGrpSpPr>
        <p:grpSpPr>
          <a:xfrm>
            <a:off x="476699" y="3291230"/>
            <a:ext cx="585654" cy="478080"/>
            <a:chOff x="560873" y="2018389"/>
            <a:chExt cx="585654" cy="478080"/>
          </a:xfrm>
        </p:grpSpPr>
        <p:sp>
          <p:nvSpPr>
            <p:cNvPr id="21" name="Shape 229">
              <a:extLst>
                <a:ext uri="{FF2B5EF4-FFF2-40B4-BE49-F238E27FC236}">
                  <a16:creationId xmlns:a16="http://schemas.microsoft.com/office/drawing/2014/main" id="{3894E469-98E0-F74B-AF30-E64405D899E4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22" name="Shape 229">
              <a:extLst>
                <a:ext uri="{FF2B5EF4-FFF2-40B4-BE49-F238E27FC236}">
                  <a16:creationId xmlns:a16="http://schemas.microsoft.com/office/drawing/2014/main" id="{17C68BD0-E5B9-A049-A308-03CC50C18820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B7BD891-AE63-FB4F-A961-024EEE32EB9C}"/>
              </a:ext>
            </a:extLst>
          </p:cNvPr>
          <p:cNvGrpSpPr/>
          <p:nvPr/>
        </p:nvGrpSpPr>
        <p:grpSpPr>
          <a:xfrm>
            <a:off x="476700" y="4347147"/>
            <a:ext cx="585654" cy="478080"/>
            <a:chOff x="560873" y="2018389"/>
            <a:chExt cx="585654" cy="478080"/>
          </a:xfrm>
        </p:grpSpPr>
        <p:sp>
          <p:nvSpPr>
            <p:cNvPr id="24" name="Shape 229">
              <a:extLst>
                <a:ext uri="{FF2B5EF4-FFF2-40B4-BE49-F238E27FC236}">
                  <a16:creationId xmlns:a16="http://schemas.microsoft.com/office/drawing/2014/main" id="{CEB7DC0A-0728-8E44-9F33-50672AC71A75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25" name="Shape 229">
              <a:extLst>
                <a:ext uri="{FF2B5EF4-FFF2-40B4-BE49-F238E27FC236}">
                  <a16:creationId xmlns:a16="http://schemas.microsoft.com/office/drawing/2014/main" id="{88971B6A-C99F-4A43-864F-8E65E6CDD7E8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0AB751D-96FA-1047-9ECC-143FED2341AA}"/>
              </a:ext>
            </a:extLst>
          </p:cNvPr>
          <p:cNvGrpSpPr/>
          <p:nvPr/>
        </p:nvGrpSpPr>
        <p:grpSpPr>
          <a:xfrm>
            <a:off x="476699" y="4988614"/>
            <a:ext cx="585654" cy="478080"/>
            <a:chOff x="560873" y="2018389"/>
            <a:chExt cx="585654" cy="478080"/>
          </a:xfrm>
        </p:grpSpPr>
        <p:sp>
          <p:nvSpPr>
            <p:cNvPr id="27" name="Shape 229">
              <a:extLst>
                <a:ext uri="{FF2B5EF4-FFF2-40B4-BE49-F238E27FC236}">
                  <a16:creationId xmlns:a16="http://schemas.microsoft.com/office/drawing/2014/main" id="{22BE5599-EDE7-AE45-B88C-3A41B1331516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28" name="Shape 229">
              <a:extLst>
                <a:ext uri="{FF2B5EF4-FFF2-40B4-BE49-F238E27FC236}">
                  <a16:creationId xmlns:a16="http://schemas.microsoft.com/office/drawing/2014/main" id="{69C5D414-CA6F-AC4B-913A-18FD6DE1DDCC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66B92E1-DE8B-4A4F-AFFC-5A4CACBE29EF}"/>
              </a:ext>
            </a:extLst>
          </p:cNvPr>
          <p:cNvGrpSpPr/>
          <p:nvPr/>
        </p:nvGrpSpPr>
        <p:grpSpPr>
          <a:xfrm>
            <a:off x="476699" y="5923382"/>
            <a:ext cx="585654" cy="478080"/>
            <a:chOff x="560873" y="2018389"/>
            <a:chExt cx="585654" cy="478080"/>
          </a:xfrm>
        </p:grpSpPr>
        <p:sp>
          <p:nvSpPr>
            <p:cNvPr id="30" name="Shape 229">
              <a:extLst>
                <a:ext uri="{FF2B5EF4-FFF2-40B4-BE49-F238E27FC236}">
                  <a16:creationId xmlns:a16="http://schemas.microsoft.com/office/drawing/2014/main" id="{E45A659A-46A5-EC40-B5E1-5910473AC1B2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31" name="Shape 229">
              <a:extLst>
                <a:ext uri="{FF2B5EF4-FFF2-40B4-BE49-F238E27FC236}">
                  <a16:creationId xmlns:a16="http://schemas.microsoft.com/office/drawing/2014/main" id="{1189E50F-D228-C84C-87F5-B19831D86F17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5070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804875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Перебор элементов в массиве</a:t>
            </a:r>
            <a:endParaRPr sz="32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952550" y="108818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B9FAC-DF85-1542-96E1-70F42E3554BC}"/>
              </a:ext>
            </a:extLst>
          </p:cNvPr>
          <p:cNvSpPr txBox="1"/>
          <p:nvPr/>
        </p:nvSpPr>
        <p:spPr>
          <a:xfrm>
            <a:off x="560873" y="2054113"/>
            <a:ext cx="84405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.</a:t>
            </a:r>
            <a:r>
              <a:rPr lang="ru-RU" sz="1800" dirty="0" err="1"/>
              <a:t>every</a:t>
            </a:r>
            <a:r>
              <a:rPr lang="ru-RU" sz="1800" dirty="0"/>
              <a:t>(</a:t>
            </a:r>
            <a:r>
              <a:rPr lang="ru-RU" sz="1800" dirty="0" err="1"/>
              <a:t>callbackFn</a:t>
            </a:r>
            <a:r>
              <a:rPr lang="ru-RU" sz="1800" dirty="0"/>
              <a:t>)</a:t>
            </a:r>
            <a:r>
              <a:rPr lang="en-GB" sz="1800" dirty="0"/>
              <a:t>     </a:t>
            </a:r>
            <a:r>
              <a:rPr lang="ru-RU" sz="1800" dirty="0"/>
              <a:t>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все элементы удовлетворяют условию функции</a:t>
            </a:r>
          </a:p>
          <a:p>
            <a:r>
              <a:rPr lang="ru-RU" dirty="0"/>
              <a:t>                                              обратного вызова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sz="1800" dirty="0"/>
          </a:p>
          <a:p>
            <a:r>
              <a:rPr lang="ru-RU" sz="1800" dirty="0"/>
              <a:t>.</a:t>
            </a:r>
            <a:r>
              <a:rPr lang="ru-RU" sz="1800" dirty="0" err="1"/>
              <a:t>some</a:t>
            </a:r>
            <a:r>
              <a:rPr lang="ru-RU" sz="1800" dirty="0"/>
              <a:t>(</a:t>
            </a:r>
            <a:r>
              <a:rPr lang="ru-RU" sz="1800" dirty="0" err="1"/>
              <a:t>callbackFn</a:t>
            </a:r>
            <a:r>
              <a:rPr lang="ru-RU" sz="1800" dirty="0"/>
              <a:t>)</a:t>
            </a:r>
            <a:r>
              <a:rPr lang="en-GB" sz="1800" dirty="0"/>
              <a:t>     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один из элементов удовлетворяет условию</a:t>
            </a:r>
          </a:p>
          <a:p>
            <a:r>
              <a:rPr lang="ru-RU" dirty="0"/>
              <a:t>                                             функции обратного вызова</a:t>
            </a:r>
          </a:p>
          <a:p>
            <a:endParaRPr lang="ru-RU" sz="1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8D59617-E51D-7948-A8DF-8D7DB7A1BE0C}"/>
              </a:ext>
            </a:extLst>
          </p:cNvPr>
          <p:cNvGrpSpPr/>
          <p:nvPr/>
        </p:nvGrpSpPr>
        <p:grpSpPr>
          <a:xfrm>
            <a:off x="476699" y="2062221"/>
            <a:ext cx="585654" cy="478080"/>
            <a:chOff x="560873" y="2018389"/>
            <a:chExt cx="585654" cy="478080"/>
          </a:xfrm>
        </p:grpSpPr>
        <p:sp>
          <p:nvSpPr>
            <p:cNvPr id="18" name="Shape 229">
              <a:extLst>
                <a:ext uri="{FF2B5EF4-FFF2-40B4-BE49-F238E27FC236}">
                  <a16:creationId xmlns:a16="http://schemas.microsoft.com/office/drawing/2014/main" id="{154189D3-1851-3F4A-B6AC-1D8F79C70F08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19" name="Shape 229">
              <a:extLst>
                <a:ext uri="{FF2B5EF4-FFF2-40B4-BE49-F238E27FC236}">
                  <a16:creationId xmlns:a16="http://schemas.microsoft.com/office/drawing/2014/main" id="{3C762667-68F7-D346-A0EA-FC30323E4AD2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2AE9C73-AA8C-434D-B887-1FDFAB7A7FBD}"/>
              </a:ext>
            </a:extLst>
          </p:cNvPr>
          <p:cNvGrpSpPr/>
          <p:nvPr/>
        </p:nvGrpSpPr>
        <p:grpSpPr>
          <a:xfrm>
            <a:off x="476699" y="3424200"/>
            <a:ext cx="585654" cy="478080"/>
            <a:chOff x="560873" y="2018389"/>
            <a:chExt cx="585654" cy="478080"/>
          </a:xfrm>
        </p:grpSpPr>
        <p:sp>
          <p:nvSpPr>
            <p:cNvPr id="21" name="Shape 229">
              <a:extLst>
                <a:ext uri="{FF2B5EF4-FFF2-40B4-BE49-F238E27FC236}">
                  <a16:creationId xmlns:a16="http://schemas.microsoft.com/office/drawing/2014/main" id="{3894E469-98E0-F74B-AF30-E64405D899E4}"/>
                </a:ext>
              </a:extLst>
            </p:cNvPr>
            <p:cNvSpPr/>
            <p:nvPr/>
          </p:nvSpPr>
          <p:spPr>
            <a:xfrm rot="10800000" flipH="1">
              <a:off x="560873" y="2450750"/>
              <a:ext cx="585654" cy="4571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  <p:sp>
          <p:nvSpPr>
            <p:cNvPr id="22" name="Shape 229">
              <a:extLst>
                <a:ext uri="{FF2B5EF4-FFF2-40B4-BE49-F238E27FC236}">
                  <a16:creationId xmlns:a16="http://schemas.microsoft.com/office/drawing/2014/main" id="{17C68BD0-E5B9-A049-A308-03CC50C18820}"/>
                </a:ext>
              </a:extLst>
            </p:cNvPr>
            <p:cNvSpPr/>
            <p:nvPr/>
          </p:nvSpPr>
          <p:spPr>
            <a:xfrm rot="16200000" flipH="1" flipV="1">
              <a:off x="349690" y="2229572"/>
              <a:ext cx="46808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                                                                             </a:t>
              </a: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C22A41E-5F94-9544-A8DC-14165120B8CE}"/>
              </a:ext>
            </a:extLst>
          </p:cNvPr>
          <p:cNvSpPr txBox="1"/>
          <p:nvPr/>
        </p:nvSpPr>
        <p:spPr>
          <a:xfrm>
            <a:off x="734240" y="4741110"/>
            <a:ext cx="7933060" cy="156966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sz="1600" dirty="0">
                <a:solidFill>
                  <a:srgbClr val="7030A0"/>
                </a:solidFill>
              </a:rPr>
              <a:t>var </a:t>
            </a:r>
            <a:r>
              <a:rPr lang="en" sz="1600" dirty="0"/>
              <a:t>arr = [</a:t>
            </a:r>
            <a:r>
              <a:rPr lang="en" sz="1600" dirty="0">
                <a:solidFill>
                  <a:schemeClr val="accent2"/>
                </a:solidFill>
              </a:rPr>
              <a:t>1</a:t>
            </a:r>
            <a:r>
              <a:rPr lang="en" sz="1600" dirty="0"/>
              <a:t>, -</a:t>
            </a:r>
            <a:r>
              <a:rPr lang="en" sz="1600" dirty="0">
                <a:solidFill>
                  <a:schemeClr val="accent2"/>
                </a:solidFill>
              </a:rPr>
              <a:t>1</a:t>
            </a:r>
            <a:r>
              <a:rPr lang="en" sz="1600" dirty="0"/>
              <a:t>, </a:t>
            </a:r>
            <a:r>
              <a:rPr lang="en" sz="1600" dirty="0">
                <a:solidFill>
                  <a:schemeClr val="accent2"/>
                </a:solidFill>
              </a:rPr>
              <a:t>2</a:t>
            </a:r>
            <a:r>
              <a:rPr lang="en" sz="1600" dirty="0"/>
              <a:t>, -</a:t>
            </a:r>
            <a:r>
              <a:rPr lang="en" sz="1600" dirty="0">
                <a:solidFill>
                  <a:schemeClr val="accent2"/>
                </a:solidFill>
              </a:rPr>
              <a:t>2</a:t>
            </a:r>
            <a:r>
              <a:rPr lang="en" sz="1600" dirty="0"/>
              <a:t>, </a:t>
            </a:r>
            <a:r>
              <a:rPr lang="en" sz="1600" dirty="0">
                <a:solidFill>
                  <a:schemeClr val="accent2"/>
                </a:solidFill>
              </a:rPr>
              <a:t>3</a:t>
            </a:r>
            <a:r>
              <a:rPr lang="en" sz="1600" dirty="0"/>
              <a:t>]; </a:t>
            </a:r>
            <a:endParaRPr lang="ru-RU" sz="1600" dirty="0"/>
          </a:p>
          <a:p>
            <a:r>
              <a:rPr lang="en" sz="1600" dirty="0">
                <a:solidFill>
                  <a:srgbClr val="7030A0"/>
                </a:solidFill>
              </a:rPr>
              <a:t>function</a:t>
            </a:r>
            <a:r>
              <a:rPr lang="en" sz="1600" dirty="0"/>
              <a:t> </a:t>
            </a:r>
            <a:r>
              <a:rPr lang="en" sz="1600" dirty="0">
                <a:solidFill>
                  <a:srgbClr val="0070C0"/>
                </a:solidFill>
              </a:rPr>
              <a:t>isPositive</a:t>
            </a:r>
            <a:r>
              <a:rPr lang="en" sz="1600" dirty="0"/>
              <a:t>(number) { 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" sz="1600" dirty="0">
                <a:solidFill>
                  <a:srgbClr val="7030A0"/>
                </a:solidFill>
              </a:rPr>
              <a:t>return</a:t>
            </a:r>
            <a:r>
              <a:rPr lang="en" sz="1600" dirty="0"/>
              <a:t> number &gt; 0; </a:t>
            </a:r>
            <a:endParaRPr lang="ru-RU" sz="1600" dirty="0"/>
          </a:p>
          <a:p>
            <a:r>
              <a:rPr lang="en" sz="1600" dirty="0"/>
              <a:t>} </a:t>
            </a:r>
            <a:endParaRPr lang="ru-RU" sz="1600" dirty="0"/>
          </a:p>
          <a:p>
            <a:r>
              <a:rPr lang="en" sz="1600" dirty="0">
                <a:solidFill>
                  <a:srgbClr val="0070C0"/>
                </a:solidFill>
              </a:rPr>
              <a:t>alert</a:t>
            </a:r>
            <a:r>
              <a:rPr lang="en" sz="1600" dirty="0"/>
              <a:t>( arr.</a:t>
            </a:r>
            <a:r>
              <a:rPr lang="en" sz="1600" dirty="0">
                <a:solidFill>
                  <a:srgbClr val="0070C0"/>
                </a:solidFill>
              </a:rPr>
              <a:t>every</a:t>
            </a:r>
            <a:r>
              <a:rPr lang="en" sz="1600" dirty="0"/>
              <a:t>(isPositive) ); </a:t>
            </a:r>
            <a:r>
              <a:rPr lang="ru-RU" sz="1600" dirty="0"/>
              <a:t>      </a:t>
            </a:r>
            <a:r>
              <a:rPr lang="en" sz="1600" dirty="0"/>
              <a:t>// </a:t>
            </a:r>
            <a:r>
              <a:rPr lang="ru-RU" sz="1600" dirty="0"/>
              <a:t>       </a:t>
            </a:r>
            <a:r>
              <a:rPr lang="en" sz="1600" i="1" dirty="0"/>
              <a:t>false, не все положительные </a:t>
            </a:r>
            <a:endParaRPr lang="ru-RU" sz="1600" i="1" dirty="0"/>
          </a:p>
          <a:p>
            <a:r>
              <a:rPr lang="en" sz="1600" dirty="0">
                <a:solidFill>
                  <a:srgbClr val="0070C0"/>
                </a:solidFill>
              </a:rPr>
              <a:t>alert</a:t>
            </a:r>
            <a:r>
              <a:rPr lang="en" sz="1600" dirty="0"/>
              <a:t>( arr.</a:t>
            </a:r>
            <a:r>
              <a:rPr lang="en" sz="1600" dirty="0">
                <a:solidFill>
                  <a:srgbClr val="0070C0"/>
                </a:solidFill>
              </a:rPr>
              <a:t>some</a:t>
            </a:r>
            <a:r>
              <a:rPr lang="en" sz="1600" dirty="0"/>
              <a:t>(isPositive) );</a:t>
            </a:r>
            <a:r>
              <a:rPr lang="ru-RU" sz="1600" dirty="0"/>
              <a:t>      </a:t>
            </a:r>
            <a:r>
              <a:rPr lang="en" sz="1600" dirty="0"/>
              <a:t> // </a:t>
            </a:r>
            <a:r>
              <a:rPr lang="ru-RU" sz="1600" dirty="0"/>
              <a:t>       </a:t>
            </a:r>
            <a:r>
              <a:rPr lang="en" sz="1600" i="1" dirty="0"/>
              <a:t>true, есть хоть одно положительное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5707555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503238" y="1324599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360"/>
              </a:spcBef>
              <a:buSzPts val="2000"/>
            </a:pPr>
            <a:r>
              <a:rPr lang="ru-RU" sz="4400" dirty="0">
                <a:latin typeface="Roboto"/>
                <a:ea typeface="Roboto"/>
                <a:cs typeface="Roboto"/>
                <a:sym typeface="Roboto"/>
              </a:rPr>
              <a:t>Практика!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31F427-A2BF-4946-B411-A6A54462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8" y="2398213"/>
            <a:ext cx="6223000" cy="3733800"/>
          </a:xfrm>
          <a:prstGeom prst="rect">
            <a:avLst/>
          </a:prstGeom>
        </p:spPr>
      </p:pic>
      <p:sp>
        <p:nvSpPr>
          <p:cNvPr id="16" name="Shape 187">
            <a:extLst>
              <a:ext uri="{FF2B5EF4-FFF2-40B4-BE49-F238E27FC236}">
                <a16:creationId xmlns:a16="http://schemas.microsoft.com/office/drawing/2014/main" id="{D7795C29-6A35-DF48-A318-B7E1BC18A6A2}"/>
              </a:ext>
            </a:extLst>
          </p:cNvPr>
          <p:cNvSpPr/>
          <p:nvPr/>
        </p:nvSpPr>
        <p:spPr>
          <a:xfrm rot="10800000" flipH="1">
            <a:off x="6000900" y="64273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88">
            <a:extLst>
              <a:ext uri="{FF2B5EF4-FFF2-40B4-BE49-F238E27FC236}">
                <a16:creationId xmlns:a16="http://schemas.microsoft.com/office/drawing/2014/main" id="{4321D389-E977-0643-A1DB-2C72077F4687}"/>
              </a:ext>
            </a:extLst>
          </p:cNvPr>
          <p:cNvSpPr/>
          <p:nvPr/>
        </p:nvSpPr>
        <p:spPr>
          <a:xfrm rot="10800000" flipH="1">
            <a:off x="2933850" y="6427335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544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0588" y="3212976"/>
            <a:ext cx="2921892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20"/>
              </a:spcBef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</a:t>
            </a:r>
            <a:r>
              <a:rPr lang="ru-RU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Smart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House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”, ул. Машиностроительная, 41 (</a:t>
            </a:r>
            <a:r>
              <a:rPr lang="ru-RU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ru-RU"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8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+38 044  590  08 38</a:t>
            </a:r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</a:t>
            </a: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5940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Shape 294"/>
          <p:cNvSpPr txBox="1"/>
          <p:nvPr/>
        </p:nvSpPr>
        <p:spPr>
          <a:xfrm>
            <a:off x="5868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436094" y="0"/>
            <a:ext cx="456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5940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5297">
            <a:off x="3722946" y="4466101"/>
            <a:ext cx="811375" cy="2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224" y="669249"/>
            <a:ext cx="2119300" cy="6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 rot="822756">
            <a:off x="2340983" y="2023066"/>
            <a:ext cx="940301" cy="25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м.Шулявка</a:t>
            </a:r>
            <a:endParaRPr sz="1000"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2781200" y="2279500"/>
            <a:ext cx="1023000" cy="25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1" name="Shape 301"/>
          <p:cNvCxnSpPr/>
          <p:nvPr/>
        </p:nvCxnSpPr>
        <p:spPr>
          <a:xfrm flipH="1">
            <a:off x="3759100" y="2529125"/>
            <a:ext cx="41400" cy="175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2" name="Shape 302"/>
          <p:cNvCxnSpPr/>
          <p:nvPr/>
        </p:nvCxnSpPr>
        <p:spPr>
          <a:xfrm flipH="1">
            <a:off x="3269500" y="2701525"/>
            <a:ext cx="489300" cy="5154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3" name="Shape 303"/>
          <p:cNvCxnSpPr/>
          <p:nvPr/>
        </p:nvCxnSpPr>
        <p:spPr>
          <a:xfrm flipH="1">
            <a:off x="3027650" y="3214100"/>
            <a:ext cx="243600" cy="916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4" name="Shape 304"/>
          <p:cNvCxnSpPr/>
          <p:nvPr/>
        </p:nvCxnSpPr>
        <p:spPr>
          <a:xfrm>
            <a:off x="3024200" y="4130275"/>
            <a:ext cx="1182300" cy="288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5" name="Shape 305"/>
          <p:cNvCxnSpPr>
            <a:endCxn id="297" idx="0"/>
          </p:cNvCxnSpPr>
          <p:nvPr/>
        </p:nvCxnSpPr>
        <p:spPr>
          <a:xfrm flipH="1">
            <a:off x="4155875" y="4430467"/>
            <a:ext cx="27900" cy="39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C3115A-568B-C349-A86D-D19C92BE4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73" r="43135"/>
          <a:stretch/>
        </p:blipFill>
        <p:spPr>
          <a:xfrm>
            <a:off x="-15219" y="0"/>
            <a:ext cx="5451313" cy="68580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9E88D03-5724-4C4B-B72C-1DB2238A59C8}"/>
              </a:ext>
            </a:extLst>
          </p:cNvPr>
          <p:cNvCxnSpPr>
            <a:cxnSpLocks/>
          </p:cNvCxnSpPr>
          <p:nvPr/>
        </p:nvCxnSpPr>
        <p:spPr>
          <a:xfrm>
            <a:off x="2821173" y="949569"/>
            <a:ext cx="203027" cy="140677"/>
          </a:xfrm>
          <a:prstGeom prst="line">
            <a:avLst/>
          </a:prstGeom>
          <a:ln w="38100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8559828-FD1C-4E44-9C76-00B552D10D9A}"/>
              </a:ext>
            </a:extLst>
          </p:cNvPr>
          <p:cNvCxnSpPr>
            <a:cxnSpLocks/>
          </p:cNvCxnSpPr>
          <p:nvPr/>
        </p:nvCxnSpPr>
        <p:spPr>
          <a:xfrm flipH="1">
            <a:off x="1678173" y="2190340"/>
            <a:ext cx="31947" cy="2436833"/>
          </a:xfrm>
          <a:prstGeom prst="line">
            <a:avLst/>
          </a:prstGeom>
          <a:ln w="38100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>
            <a:extLst>
              <a:ext uri="{FF2B5EF4-FFF2-40B4-BE49-F238E27FC236}">
                <a16:creationId xmlns:a16="http://schemas.microsoft.com/office/drawing/2014/main" id="{0BEBDA35-F7F2-AF46-B319-FA29CAC362F3}"/>
              </a:ext>
            </a:extLst>
          </p:cNvPr>
          <p:cNvSpPr/>
          <p:nvPr/>
        </p:nvSpPr>
        <p:spPr>
          <a:xfrm rot="18630007">
            <a:off x="551156" y="1837132"/>
            <a:ext cx="3250992" cy="890627"/>
          </a:xfrm>
          <a:prstGeom prst="arc">
            <a:avLst>
              <a:gd name="adj1" fmla="val 15308374"/>
              <a:gd name="adj2" fmla="val 21234376"/>
            </a:avLst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AF4FEC1A-B713-BC47-97A7-8FBFEBC85F7D}"/>
              </a:ext>
            </a:extLst>
          </p:cNvPr>
          <p:cNvSpPr/>
          <p:nvPr/>
        </p:nvSpPr>
        <p:spPr>
          <a:xfrm rot="14521970">
            <a:off x="1210093" y="4789712"/>
            <a:ext cx="2268399" cy="890627"/>
          </a:xfrm>
          <a:prstGeom prst="arc">
            <a:avLst>
              <a:gd name="adj1" fmla="val 15308374"/>
              <a:gd name="adj2" fmla="val 20529580"/>
            </a:avLst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C73D372-5A2A-4E40-AF63-06CCABDFB54D}"/>
              </a:ext>
            </a:extLst>
          </p:cNvPr>
          <p:cNvCxnSpPr>
            <a:cxnSpLocks/>
          </p:cNvCxnSpPr>
          <p:nvPr/>
        </p:nvCxnSpPr>
        <p:spPr>
          <a:xfrm flipH="1" flipV="1">
            <a:off x="2212775" y="5596648"/>
            <a:ext cx="1065314" cy="263654"/>
          </a:xfrm>
          <a:prstGeom prst="line">
            <a:avLst/>
          </a:prstGeom>
          <a:ln w="38100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7DA00E0-27FB-C142-ADAD-F23E36A888F6}"/>
              </a:ext>
            </a:extLst>
          </p:cNvPr>
          <p:cNvCxnSpPr>
            <a:cxnSpLocks/>
          </p:cNvCxnSpPr>
          <p:nvPr/>
        </p:nvCxnSpPr>
        <p:spPr>
          <a:xfrm flipH="1">
            <a:off x="1961159" y="5596648"/>
            <a:ext cx="198667" cy="38525"/>
          </a:xfrm>
          <a:prstGeom prst="line">
            <a:avLst/>
          </a:prstGeom>
          <a:ln w="38100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550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93997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rgbClr val="595959"/>
                </a:solidFill>
                <a:latin typeface="Roboto"/>
                <a:ea typeface="Roboto"/>
              </a:rPr>
              <a:t>Что такое массив </a:t>
            </a:r>
            <a:endParaRPr lang="en-GB" sz="120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7864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rgbClr val="595959"/>
                </a:solidFill>
                <a:latin typeface="Roboto"/>
                <a:ea typeface="Roboto"/>
              </a:rPr>
              <a:t>Методы массива </a:t>
            </a:r>
            <a:endParaRPr lang="en-GB" sz="120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rgbClr val="595959"/>
                </a:solidFill>
                <a:latin typeface="Roboto"/>
                <a:ea typeface="Roboto"/>
              </a:rPr>
              <a:t>Сортировка массива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rgbClr val="595959"/>
                </a:solidFill>
                <a:latin typeface="Roboto"/>
                <a:ea typeface="Roboto"/>
              </a:rPr>
              <a:t>Перебор элементов </a:t>
            </a:r>
            <a:endParaRPr lang="en-GB" sz="120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rgbClr val="595959"/>
                </a:solidFill>
                <a:latin typeface="Roboto"/>
                <a:ea typeface="Roboto"/>
              </a:rPr>
              <a:t>Внутреннее представление массивов 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Массивы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4271A-D3F3-234D-B4C7-2728B801D449}"/>
              </a:ext>
            </a:extLst>
          </p:cNvPr>
          <p:cNvSpPr txBox="1"/>
          <p:nvPr/>
        </p:nvSpPr>
        <p:spPr>
          <a:xfrm>
            <a:off x="701236" y="2307751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Массив</a:t>
            </a:r>
            <a:r>
              <a:rPr lang="ru-RU" sz="2000" dirty="0"/>
              <a:t> – специальная переменная, которая может содержать более одного значения</a:t>
            </a:r>
            <a:endParaRPr lang="en-GB" sz="2000" dirty="0"/>
          </a:p>
          <a:p>
            <a:endParaRPr lang="ru-RU" sz="2000" dirty="0"/>
          </a:p>
          <a:p>
            <a:r>
              <a:rPr lang="ru-RU" sz="2000" b="1" dirty="0"/>
              <a:t>Массив</a:t>
            </a:r>
            <a:r>
              <a:rPr lang="ru-RU" sz="2000" dirty="0"/>
              <a:t> – это объект, где в качестве ключей выбраны цифры, с дополнительными методами и свойством </a:t>
            </a:r>
            <a:r>
              <a:rPr lang="en-GB" sz="2000" dirty="0"/>
              <a:t>length</a:t>
            </a:r>
            <a:r>
              <a:rPr lang="ru-RU" sz="2000" dirty="0">
                <a:effectLst/>
              </a:rPr>
              <a:t> 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F774-6C24-A944-835D-921FE933079C}"/>
              </a:ext>
            </a:extLst>
          </p:cNvPr>
          <p:cNvSpPr txBox="1"/>
          <p:nvPr/>
        </p:nvSpPr>
        <p:spPr>
          <a:xfrm>
            <a:off x="701237" y="4525436"/>
            <a:ext cx="822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/>
              <a:t> car1 = </a:t>
            </a:r>
            <a:r>
              <a:rPr lang="en-GB" sz="2400" dirty="0">
                <a:solidFill>
                  <a:srgbClr val="00B050"/>
                </a:solidFill>
              </a:rPr>
              <a:t>”Volvo”</a:t>
            </a:r>
            <a:r>
              <a:rPr lang="en-GB" sz="2400" dirty="0"/>
              <a:t>; </a:t>
            </a:r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/>
              <a:t> car2 = </a:t>
            </a:r>
            <a:r>
              <a:rPr lang="en-GB" sz="2400" dirty="0">
                <a:solidFill>
                  <a:srgbClr val="00B050"/>
                </a:solidFill>
              </a:rPr>
              <a:t>“BMW”</a:t>
            </a:r>
            <a:r>
              <a:rPr lang="en-GB" sz="2400" dirty="0"/>
              <a:t>; </a:t>
            </a:r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/>
              <a:t>car3 = </a:t>
            </a:r>
            <a:r>
              <a:rPr lang="en-GB" sz="2400" dirty="0">
                <a:solidFill>
                  <a:srgbClr val="00B050"/>
                </a:solidFill>
              </a:rPr>
              <a:t>“Saab”</a:t>
            </a:r>
            <a:r>
              <a:rPr lang="en-GB" sz="2400" dirty="0"/>
              <a:t>; </a:t>
            </a:r>
            <a:endParaRPr lang="ru-RU" sz="2400" dirty="0"/>
          </a:p>
          <a:p>
            <a:endParaRPr lang="en-GB" sz="2400" dirty="0"/>
          </a:p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/>
              <a:t>cars = </a:t>
            </a:r>
            <a:r>
              <a:rPr lang="en-GB" sz="2400" dirty="0">
                <a:solidFill>
                  <a:srgbClr val="00B050"/>
                </a:solidFill>
              </a:rPr>
              <a:t>[”Volvo”, “BMW”, “Saab”]</a:t>
            </a:r>
            <a:endParaRPr lang="ru-RU" sz="2400" dirty="0">
              <a:solidFill>
                <a:srgbClr val="00B050"/>
              </a:solidFill>
            </a:endParaRPr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03238" y="1051200"/>
            <a:ext cx="5797914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lnSpc>
                <a:spcPct val="200000"/>
              </a:lnSpc>
              <a:spcBef>
                <a:spcPts val="360"/>
              </a:spcBef>
              <a:buSzPts val="2000"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Многомерные массивы</a:t>
            </a:r>
          </a:p>
        </p:txBody>
      </p:sp>
      <p:sp>
        <p:nvSpPr>
          <p:cNvPr id="173" name="Shape 173"/>
          <p:cNvSpPr/>
          <p:nvPr/>
        </p:nvSpPr>
        <p:spPr>
          <a:xfrm rot="5400000">
            <a:off x="4069495" y="2738679"/>
            <a:ext cx="45719" cy="74773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rot="5400000">
            <a:off x="6890033" y="4599931"/>
            <a:ext cx="45719" cy="375481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3">
            <a:extLst>
              <a:ext uri="{FF2B5EF4-FFF2-40B4-BE49-F238E27FC236}">
                <a16:creationId xmlns:a16="http://schemas.microsoft.com/office/drawing/2014/main" id="{24A7697C-A6C1-3D4C-AEC3-7670F50149CC}"/>
              </a:ext>
            </a:extLst>
          </p:cNvPr>
          <p:cNvSpPr/>
          <p:nvPr/>
        </p:nvSpPr>
        <p:spPr>
          <a:xfrm rot="5400000" flipH="1">
            <a:off x="2047959" y="193662"/>
            <a:ext cx="45719" cy="34342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74">
            <a:extLst>
              <a:ext uri="{FF2B5EF4-FFF2-40B4-BE49-F238E27FC236}">
                <a16:creationId xmlns:a16="http://schemas.microsoft.com/office/drawing/2014/main" id="{8B04B992-3367-6544-B5AC-AEEEA01D8983}"/>
              </a:ext>
            </a:extLst>
          </p:cNvPr>
          <p:cNvSpPr/>
          <p:nvPr/>
        </p:nvSpPr>
        <p:spPr>
          <a:xfrm rot="5400000" flipH="1">
            <a:off x="3545355" y="1048513"/>
            <a:ext cx="45719" cy="17245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A9B7E-DD37-F048-988B-42066C3F7EEF}"/>
              </a:ext>
            </a:extLst>
          </p:cNvPr>
          <p:cNvSpPr txBox="1"/>
          <p:nvPr/>
        </p:nvSpPr>
        <p:spPr>
          <a:xfrm>
            <a:off x="642528" y="3992674"/>
            <a:ext cx="4126831" cy="20005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var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/>
              <a:t>matrix</a:t>
            </a:r>
            <a:r>
              <a:rPr lang="ru-RU" dirty="0"/>
              <a:t> = [</a:t>
            </a:r>
          </a:p>
          <a:p>
            <a:r>
              <a:rPr lang="ru-RU" dirty="0"/>
              <a:t>  [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3</a:t>
            </a:r>
            <a:r>
              <a:rPr lang="ru-RU" dirty="0"/>
              <a:t>],</a:t>
            </a:r>
          </a:p>
          <a:p>
            <a:r>
              <a:rPr lang="ru-RU" dirty="0"/>
              <a:t>  [</a:t>
            </a:r>
            <a:r>
              <a:rPr lang="ru-RU" dirty="0">
                <a:solidFill>
                  <a:srgbClr val="FFC000"/>
                </a:solidFill>
              </a:rPr>
              <a:t>4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5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6</a:t>
            </a:r>
            <a:r>
              <a:rPr lang="ru-RU" dirty="0"/>
              <a:t>],</a:t>
            </a:r>
          </a:p>
          <a:p>
            <a:r>
              <a:rPr lang="ru-RU" dirty="0"/>
              <a:t>  [</a:t>
            </a:r>
            <a:r>
              <a:rPr lang="ru-RU" dirty="0">
                <a:solidFill>
                  <a:srgbClr val="FFC000"/>
                </a:solidFill>
              </a:rPr>
              <a:t>7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8</a:t>
            </a:r>
            <a:r>
              <a:rPr lang="ru-RU" dirty="0"/>
              <a:t>,</a:t>
            </a:r>
            <a:r>
              <a:rPr lang="ru-RU" dirty="0">
                <a:solidFill>
                  <a:srgbClr val="FFC000"/>
                </a:solidFill>
              </a:rPr>
              <a:t> 9</a:t>
            </a:r>
            <a:r>
              <a:rPr lang="ru-RU" dirty="0"/>
              <a:t>]</a:t>
            </a:r>
          </a:p>
          <a:p>
            <a:r>
              <a:rPr lang="ru-RU" dirty="0"/>
              <a:t>];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70C0"/>
                </a:solidFill>
              </a:rPr>
              <a:t>alert</a:t>
            </a:r>
            <a:r>
              <a:rPr lang="ru-RU" dirty="0"/>
              <a:t>( </a:t>
            </a:r>
            <a:r>
              <a:rPr lang="ru-RU" dirty="0" err="1"/>
              <a:t>matrix</a:t>
            </a:r>
            <a:r>
              <a:rPr lang="ru-RU" dirty="0"/>
              <a:t>[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][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] ); // </a:t>
            </a:r>
            <a:r>
              <a:rPr lang="ru-RU" i="1" dirty="0"/>
              <a:t>центральный элемент</a:t>
            </a:r>
            <a:r>
              <a:rPr lang="en-GB" i="1" dirty="0"/>
              <a:t> (5)</a:t>
            </a:r>
            <a:endParaRPr lang="ru-RU" i="1" dirty="0"/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3D74F-E024-FB4F-86C9-1851BDFB90CE}"/>
              </a:ext>
            </a:extLst>
          </p:cNvPr>
          <p:cNvSpPr txBox="1"/>
          <p:nvPr/>
        </p:nvSpPr>
        <p:spPr>
          <a:xfrm>
            <a:off x="503238" y="2455327"/>
            <a:ext cx="763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Массивы в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Calibri"/>
              </a:rPr>
              <a:t>JavaScript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 могут содержать в качестве 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Calibri"/>
                <a:sym typeface="Calibri"/>
              </a:rPr>
              <a:t>элементов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 другие массивы. Это можно использовать для создания многомерных массивов, например матриц:</a:t>
            </a:r>
          </a:p>
        </p:txBody>
      </p:sp>
    </p:spTree>
    <p:extLst>
      <p:ext uri="{BB962C8B-B14F-4D97-AF65-F5344CB8AC3E}">
        <p14:creationId xmlns:p14="http://schemas.microsoft.com/office/powerpoint/2010/main" val="14913236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массива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600A374-30D0-9A48-9216-EF9B35EFB88E}"/>
              </a:ext>
            </a:extLst>
          </p:cNvPr>
          <p:cNvSpPr/>
          <p:nvPr/>
        </p:nvSpPr>
        <p:spPr>
          <a:xfrm>
            <a:off x="1223916" y="2494187"/>
            <a:ext cx="6696167" cy="3955576"/>
          </a:xfrm>
          <a:prstGeom prst="rect">
            <a:avLst/>
          </a:prstGeom>
          <a:solidFill>
            <a:schemeClr val="lt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F909C-6733-7844-9348-F35E5532CB68}"/>
              </a:ext>
            </a:extLst>
          </p:cNvPr>
          <p:cNvSpPr txBox="1"/>
          <p:nvPr/>
        </p:nvSpPr>
        <p:spPr>
          <a:xfrm>
            <a:off x="1497363" y="2375709"/>
            <a:ext cx="66221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/>
              <a:t>cars = [</a:t>
            </a:r>
            <a:r>
              <a:rPr lang="en-GB" sz="2400" dirty="0">
                <a:solidFill>
                  <a:srgbClr val="00B050"/>
                </a:solidFill>
              </a:rPr>
              <a:t>”Volvo”, “BMW”, “Saab”</a:t>
            </a:r>
            <a:r>
              <a:rPr lang="en-GB" sz="2400" dirty="0"/>
              <a:t>]</a:t>
            </a:r>
            <a:endParaRPr lang="ru-RU" sz="2400" dirty="0"/>
          </a:p>
          <a:p>
            <a:endParaRPr lang="ru-RU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/>
              <a:t> cars = </a:t>
            </a:r>
            <a:r>
              <a:rPr lang="en-GB" sz="2400" dirty="0">
                <a:solidFill>
                  <a:srgbClr val="7030A0"/>
                </a:solidFill>
              </a:rPr>
              <a:t>new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FFC000"/>
                </a:solidFill>
              </a:rPr>
              <a:t>Array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”Volvo”, “BMW”, “Saab”</a:t>
            </a:r>
            <a:r>
              <a:rPr lang="en-GB" sz="2400" dirty="0"/>
              <a:t>)</a:t>
            </a:r>
            <a:endParaRPr lang="ru-RU" sz="2400" dirty="0"/>
          </a:p>
          <a:p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A8AD3-6B9A-CF45-B518-8656C1E18975}"/>
              </a:ext>
            </a:extLst>
          </p:cNvPr>
          <p:cNvSpPr txBox="1"/>
          <p:nvPr/>
        </p:nvSpPr>
        <p:spPr>
          <a:xfrm>
            <a:off x="4350607" y="3928423"/>
            <a:ext cx="361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  [0]       [1]       [2] </a:t>
            </a:r>
            <a:endParaRPr lang="ru-RU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1DC5B-257B-5A41-B87F-DD1C71273FEA}"/>
              </a:ext>
            </a:extLst>
          </p:cNvPr>
          <p:cNvSpPr txBox="1"/>
          <p:nvPr/>
        </p:nvSpPr>
        <p:spPr>
          <a:xfrm>
            <a:off x="1481722" y="4426897"/>
            <a:ext cx="64227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 err="1">
                <a:solidFill>
                  <a:srgbClr val="FFC000"/>
                </a:solidFill>
              </a:rPr>
              <a:t>console</a:t>
            </a:r>
            <a:r>
              <a:rPr lang="en-GB" sz="2400" dirty="0" err="1"/>
              <a:t>.</a:t>
            </a:r>
            <a:r>
              <a:rPr lang="en-GB" sz="2400" dirty="0" err="1">
                <a:solidFill>
                  <a:srgbClr val="0070C0"/>
                </a:solidFill>
              </a:rPr>
              <a:t>log</a:t>
            </a:r>
            <a:r>
              <a:rPr lang="en-GB" sz="2400" dirty="0"/>
              <a:t>(cars [</a:t>
            </a:r>
            <a:r>
              <a:rPr lang="en-GB" sz="2400" dirty="0">
                <a:solidFill>
                  <a:srgbClr val="FFC000"/>
                </a:solidFill>
              </a:rPr>
              <a:t>0</a:t>
            </a:r>
            <a:r>
              <a:rPr lang="en-GB" sz="2400" dirty="0"/>
              <a:t>])    //      </a:t>
            </a:r>
            <a:r>
              <a:rPr lang="en-GB" sz="2400" dirty="0">
                <a:solidFill>
                  <a:srgbClr val="00B050"/>
                </a:solidFill>
              </a:rPr>
              <a:t>”Volvo”</a:t>
            </a:r>
            <a:endParaRPr lang="ru-RU" sz="2400" dirty="0"/>
          </a:p>
          <a:p>
            <a:endParaRPr lang="ru-RU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FFC000"/>
                </a:solidFill>
              </a:rPr>
              <a:t>console</a:t>
            </a:r>
            <a:r>
              <a:rPr lang="en-GB" sz="2400" dirty="0" err="1"/>
              <a:t>.</a:t>
            </a:r>
            <a:r>
              <a:rPr lang="en-GB" sz="2400" dirty="0" err="1">
                <a:solidFill>
                  <a:srgbClr val="0070C0"/>
                </a:solidFill>
              </a:rPr>
              <a:t>log</a:t>
            </a:r>
            <a:r>
              <a:rPr lang="en-GB" sz="2400" dirty="0"/>
              <a:t>(cars [</a:t>
            </a:r>
            <a:r>
              <a:rPr lang="en-GB" sz="2400" dirty="0">
                <a:solidFill>
                  <a:srgbClr val="FFC000"/>
                </a:solidFill>
              </a:rPr>
              <a:t>2</a:t>
            </a:r>
            <a:r>
              <a:rPr lang="en-GB" sz="2400" dirty="0"/>
              <a:t>])    //      </a:t>
            </a:r>
            <a:r>
              <a:rPr lang="en-GB" sz="2400" dirty="0">
                <a:solidFill>
                  <a:srgbClr val="00B050"/>
                </a:solidFill>
              </a:rPr>
              <a:t> “Saab”</a:t>
            </a:r>
            <a:endParaRPr lang="ru-RU" sz="2400" dirty="0"/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массива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24320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67F9C6-D6AC-734D-BDB4-DA63B031E050}"/>
              </a:ext>
            </a:extLst>
          </p:cNvPr>
          <p:cNvSpPr/>
          <p:nvPr/>
        </p:nvSpPr>
        <p:spPr>
          <a:xfrm>
            <a:off x="1651902" y="2508959"/>
            <a:ext cx="6967423" cy="404704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D0E56-3205-E84D-A6EB-30B29441FA27}"/>
              </a:ext>
            </a:extLst>
          </p:cNvPr>
          <p:cNvSpPr txBox="1"/>
          <p:nvPr/>
        </p:nvSpPr>
        <p:spPr>
          <a:xfrm>
            <a:off x="1309975" y="2280059"/>
            <a:ext cx="7144166" cy="4093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" sz="2400" dirty="0">
                <a:solidFill>
                  <a:srgbClr val="7030A0"/>
                </a:solidFill>
              </a:rPr>
              <a:t>var </a:t>
            </a:r>
            <a:r>
              <a:rPr lang="en" sz="2400" dirty="0"/>
              <a:t>cars = [];</a:t>
            </a:r>
          </a:p>
          <a:p>
            <a:endParaRPr lang="en" sz="2400" dirty="0">
              <a:solidFill>
                <a:srgbClr val="7030A0"/>
              </a:solidFill>
            </a:endParaRPr>
          </a:p>
          <a:p>
            <a:r>
              <a:rPr lang="en" sz="2400" dirty="0">
                <a:solidFill>
                  <a:srgbClr val="7030A0"/>
                </a:solidFill>
              </a:rPr>
              <a:t>var </a:t>
            </a:r>
            <a:r>
              <a:rPr lang="en" sz="2400" dirty="0"/>
              <a:t>cars</a:t>
            </a:r>
            <a:r>
              <a:rPr lang="en" sz="2400" dirty="0">
                <a:solidFill>
                  <a:srgbClr val="7030A0"/>
                </a:solidFill>
              </a:rPr>
              <a:t> </a:t>
            </a:r>
            <a:r>
              <a:rPr lang="en" sz="2400" dirty="0"/>
              <a:t>=</a:t>
            </a:r>
            <a:r>
              <a:rPr lang="en" sz="2400" dirty="0">
                <a:solidFill>
                  <a:srgbClr val="7030A0"/>
                </a:solidFill>
              </a:rPr>
              <a:t> </a:t>
            </a:r>
            <a:r>
              <a:rPr lang="en-GB" sz="2400" dirty="0">
                <a:solidFill>
                  <a:srgbClr val="7030A0"/>
                </a:solidFill>
              </a:rPr>
              <a:t>new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FFC000"/>
                </a:solidFill>
              </a:rPr>
              <a:t>Array</a:t>
            </a:r>
            <a:r>
              <a:rPr lang="en-GB" sz="2400" dirty="0"/>
              <a:t>();</a:t>
            </a:r>
          </a:p>
          <a:p>
            <a:endParaRPr lang="en" sz="2400" dirty="0"/>
          </a:p>
          <a:p>
            <a:r>
              <a:rPr lang="en" sz="2400" dirty="0">
                <a:solidFill>
                  <a:srgbClr val="7030A0"/>
                </a:solidFill>
              </a:rPr>
              <a:t>var </a:t>
            </a:r>
            <a:r>
              <a:rPr lang="en" sz="2400" dirty="0"/>
              <a:t>cars</a:t>
            </a:r>
            <a:r>
              <a:rPr lang="en" sz="2400" dirty="0">
                <a:solidFill>
                  <a:srgbClr val="7030A0"/>
                </a:solidFill>
              </a:rPr>
              <a:t> </a:t>
            </a:r>
            <a:r>
              <a:rPr lang="en" sz="2400" dirty="0"/>
              <a:t>=</a:t>
            </a:r>
            <a:r>
              <a:rPr lang="en" sz="2400" dirty="0">
                <a:solidFill>
                  <a:srgbClr val="7030A0"/>
                </a:solidFill>
              </a:rPr>
              <a:t> new </a:t>
            </a:r>
            <a:r>
              <a:rPr lang="en" sz="2400" dirty="0">
                <a:solidFill>
                  <a:srgbClr val="FFC000"/>
                </a:solidFill>
              </a:rPr>
              <a:t>Array</a:t>
            </a:r>
            <a:r>
              <a:rPr lang="en" sz="2400" dirty="0"/>
              <a:t>(</a:t>
            </a:r>
            <a:r>
              <a:rPr lang="en" sz="2400" dirty="0">
                <a:solidFill>
                  <a:srgbClr val="FFC000"/>
                </a:solidFill>
              </a:rPr>
              <a:t>3</a:t>
            </a:r>
            <a:r>
              <a:rPr lang="en" sz="2400" dirty="0"/>
              <a:t>);</a:t>
            </a:r>
          </a:p>
          <a:p>
            <a:endParaRPr lang="en" sz="2400" dirty="0">
              <a:solidFill>
                <a:srgbClr val="7030A0"/>
              </a:solidFill>
            </a:endParaRPr>
          </a:p>
          <a:p>
            <a:r>
              <a:rPr lang="en" sz="2400" dirty="0">
                <a:solidFill>
                  <a:srgbClr val="7030A0"/>
                </a:solidFill>
              </a:rPr>
              <a:t>var </a:t>
            </a:r>
            <a:r>
              <a:rPr lang="en" sz="2400" dirty="0"/>
              <a:t>cars = [</a:t>
            </a:r>
            <a:r>
              <a:rPr lang="en" sz="2400" dirty="0">
                <a:solidFill>
                  <a:srgbClr val="00B050"/>
                </a:solidFill>
              </a:rPr>
              <a:t>"Volvo", "BMW", "Saab"</a:t>
            </a:r>
            <a:r>
              <a:rPr lang="en" sz="2400" dirty="0"/>
              <a:t>]</a:t>
            </a:r>
          </a:p>
          <a:p>
            <a:endParaRPr lang="en" sz="2400" dirty="0">
              <a:solidFill>
                <a:srgbClr val="7030A0"/>
              </a:solidFill>
            </a:endParaRPr>
          </a:p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/>
              <a:t> cars = </a:t>
            </a:r>
            <a:r>
              <a:rPr lang="en-GB" sz="2400" dirty="0">
                <a:solidFill>
                  <a:srgbClr val="7030A0"/>
                </a:solidFill>
              </a:rPr>
              <a:t>new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FFC000"/>
                </a:solidFill>
              </a:rPr>
              <a:t>Array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”Volvo”, “BMW”, “Saab”</a:t>
            </a:r>
            <a:r>
              <a:rPr lang="en-GB" sz="2400" dirty="0"/>
              <a:t>)</a:t>
            </a:r>
            <a:endParaRPr lang="ru-RU" sz="24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62223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/>
          <p:nvPr/>
        </p:nvSpPr>
        <p:spPr>
          <a:xfrm rot="10800000" flipH="1">
            <a:off x="7106460" y="1075441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7106460" y="1097841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F64A89-C4FC-A048-902B-1C8212D4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72" y="4300752"/>
            <a:ext cx="2053991" cy="22021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8C870B-7F17-9B4B-8848-013E8D5DA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232" y="2940055"/>
            <a:ext cx="1974992" cy="1974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77139-C09D-8C4C-A7BA-41903BA99B56}"/>
              </a:ext>
            </a:extLst>
          </p:cNvPr>
          <p:cNvSpPr txBox="1"/>
          <p:nvPr/>
        </p:nvSpPr>
        <p:spPr>
          <a:xfrm>
            <a:off x="7106460" y="3045780"/>
            <a:ext cx="1362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   </a:t>
            </a:r>
            <a:r>
              <a:rPr lang="en-GB" sz="2800" b="1" dirty="0"/>
              <a:t>JS </a:t>
            </a:r>
          </a:p>
          <a:p>
            <a:r>
              <a:rPr lang="en-GB" sz="2800" b="1" dirty="0"/>
              <a:t> </a:t>
            </a:r>
            <a:r>
              <a:rPr lang="ru-RU" sz="2800" b="1" dirty="0"/>
              <a:t>   </a:t>
            </a:r>
            <a:r>
              <a:rPr lang="en-GB" sz="2800" b="1" dirty="0"/>
              <a:t>is</a:t>
            </a:r>
            <a:endParaRPr lang="ru-RU" sz="2800" b="1" dirty="0"/>
          </a:p>
          <a:p>
            <a:r>
              <a:rPr lang="ru-RU" sz="2800" b="1" dirty="0"/>
              <a:t>  </a:t>
            </a:r>
            <a:r>
              <a:rPr lang="en-GB" sz="2800" b="1" dirty="0"/>
              <a:t>cool!</a:t>
            </a:r>
            <a:endParaRPr lang="ru-RU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6A27A-A5EE-6D44-8F62-018BF0479C40}"/>
              </a:ext>
            </a:extLst>
          </p:cNvPr>
          <p:cNvSpPr txBox="1"/>
          <p:nvPr/>
        </p:nvSpPr>
        <p:spPr>
          <a:xfrm>
            <a:off x="353700" y="1802672"/>
            <a:ext cx="85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/>
              <a:t>array = [123,</a:t>
            </a:r>
            <a:r>
              <a:rPr lang="en-GB" sz="2400" dirty="0">
                <a:solidFill>
                  <a:srgbClr val="00B050"/>
                </a:solidFill>
              </a:rPr>
              <a:t> “BMW”</a:t>
            </a:r>
            <a:r>
              <a:rPr lang="en-GB" sz="2400" dirty="0"/>
              <a:t>, [4, 5, 6],</a:t>
            </a:r>
            <a:r>
              <a:rPr lang="en-GB" sz="2400" dirty="0">
                <a:solidFill>
                  <a:srgbClr val="FFC000"/>
                </a:solidFill>
              </a:rPr>
              <a:t> true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FFC000"/>
                </a:solidFill>
              </a:rPr>
              <a:t> </a:t>
            </a:r>
            <a:r>
              <a:rPr lang="en-GB" sz="2400" dirty="0"/>
              <a:t>{name: ”John”}]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5F2B5-B384-8442-B56E-1BAD7AA749D1}"/>
              </a:ext>
            </a:extLst>
          </p:cNvPr>
          <p:cNvSpPr txBox="1"/>
          <p:nvPr/>
        </p:nvSpPr>
        <p:spPr>
          <a:xfrm>
            <a:off x="353700" y="4194543"/>
            <a:ext cx="43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30A0"/>
                </a:solidFill>
              </a:rPr>
              <a:t>var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/>
              <a:t>array = [123,</a:t>
            </a:r>
          </a:p>
          <a:p>
            <a:r>
              <a:rPr lang="en-GB" sz="2400" dirty="0">
                <a:solidFill>
                  <a:srgbClr val="00B050"/>
                </a:solidFill>
              </a:rPr>
              <a:t>                     “BMW”</a:t>
            </a:r>
            <a:r>
              <a:rPr lang="en-GB" sz="2400" dirty="0"/>
              <a:t>,</a:t>
            </a:r>
          </a:p>
          <a:p>
            <a:r>
              <a:rPr lang="en-GB" sz="2400" dirty="0"/>
              <a:t>                     [4, 5, 6],</a:t>
            </a:r>
            <a:r>
              <a:rPr lang="en-GB" sz="2400" dirty="0">
                <a:solidFill>
                  <a:srgbClr val="FFC000"/>
                </a:solidFill>
              </a:rPr>
              <a:t> 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                    true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FFC000"/>
                </a:solidFill>
              </a:rPr>
              <a:t>  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                    </a:t>
            </a:r>
            <a:r>
              <a:rPr lang="en-GB" sz="2400" dirty="0"/>
              <a:t>{name: ”John”}]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63F26-3165-6B4A-A87E-5B4CBD6FE57D}"/>
              </a:ext>
            </a:extLst>
          </p:cNvPr>
          <p:cNvSpPr txBox="1"/>
          <p:nvPr/>
        </p:nvSpPr>
        <p:spPr>
          <a:xfrm>
            <a:off x="831936" y="2481001"/>
            <a:ext cx="169406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C00000"/>
                </a:solidFill>
              </a:rPr>
              <a:t>=</a:t>
            </a:r>
            <a:endParaRPr lang="ru-RU" sz="8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03237" y="1051200"/>
            <a:ext cx="79005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lnSpc>
                <a:spcPct val="200000"/>
              </a:lnSpc>
              <a:spcBef>
                <a:spcPts val="360"/>
              </a:spcBef>
              <a:buSzPts val="2000"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Добавление, удаление элементов массива</a:t>
            </a:r>
          </a:p>
        </p:txBody>
      </p:sp>
      <p:sp>
        <p:nvSpPr>
          <p:cNvPr id="173" name="Shape 173"/>
          <p:cNvSpPr/>
          <p:nvPr/>
        </p:nvSpPr>
        <p:spPr>
          <a:xfrm rot="5400000">
            <a:off x="4069495" y="2738679"/>
            <a:ext cx="45719" cy="74773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rot="5400000">
            <a:off x="6890033" y="4599931"/>
            <a:ext cx="45719" cy="375481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3">
            <a:extLst>
              <a:ext uri="{FF2B5EF4-FFF2-40B4-BE49-F238E27FC236}">
                <a16:creationId xmlns:a16="http://schemas.microsoft.com/office/drawing/2014/main" id="{24A7697C-A6C1-3D4C-AEC3-7670F50149CC}"/>
              </a:ext>
            </a:extLst>
          </p:cNvPr>
          <p:cNvSpPr/>
          <p:nvPr/>
        </p:nvSpPr>
        <p:spPr>
          <a:xfrm rot="5400000" flipH="1">
            <a:off x="2047959" y="193662"/>
            <a:ext cx="45719" cy="34342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74">
            <a:extLst>
              <a:ext uri="{FF2B5EF4-FFF2-40B4-BE49-F238E27FC236}">
                <a16:creationId xmlns:a16="http://schemas.microsoft.com/office/drawing/2014/main" id="{8B04B992-3367-6544-B5AC-AEEEA01D8983}"/>
              </a:ext>
            </a:extLst>
          </p:cNvPr>
          <p:cNvSpPr/>
          <p:nvPr/>
        </p:nvSpPr>
        <p:spPr>
          <a:xfrm rot="5400000" flipH="1">
            <a:off x="3545355" y="1048513"/>
            <a:ext cx="45719" cy="17245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B6DA5-95DA-514D-8541-4EF0900B52F1}"/>
              </a:ext>
            </a:extLst>
          </p:cNvPr>
          <p:cNvSpPr txBox="1"/>
          <p:nvPr/>
        </p:nvSpPr>
        <p:spPr>
          <a:xfrm>
            <a:off x="134241" y="2191603"/>
            <a:ext cx="9009759" cy="397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Метод </a:t>
            </a:r>
            <a:r>
              <a:rPr lang="ru-RU" sz="1600" b="1" dirty="0" err="1">
                <a:solidFill>
                  <a:schemeClr val="dk1"/>
                </a:solidFill>
                <a:latin typeface="Roboto"/>
                <a:ea typeface="Roboto"/>
                <a:cs typeface="Calibri"/>
              </a:rPr>
              <a:t>push</a:t>
            </a: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()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- добавляет элементы в конец массива и возвращает его новую длину.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dirty="0" err="1">
                <a:solidFill>
                  <a:srgbClr val="FF0000"/>
                </a:solidFill>
              </a:rPr>
              <a:t>cars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0070C0"/>
                </a:solidFill>
              </a:rPr>
              <a:t>push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"Mercedes"</a:t>
            </a:r>
            <a:r>
              <a:rPr lang="en-GB" dirty="0"/>
              <a:t>);</a:t>
            </a:r>
            <a:r>
              <a:rPr lang="ru-RU" dirty="0"/>
              <a:t>  //  </a:t>
            </a:r>
            <a:r>
              <a:rPr lang="en-GB" dirty="0"/>
              <a:t>  ca</a:t>
            </a:r>
            <a:r>
              <a:rPr lang="en" dirty="0" err="1"/>
              <a:t>rs</a:t>
            </a:r>
            <a:r>
              <a:rPr lang="en" dirty="0"/>
              <a:t> == [</a:t>
            </a:r>
            <a:r>
              <a:rPr lang="en" dirty="0">
                <a:solidFill>
                  <a:srgbClr val="00B050"/>
                </a:solidFill>
              </a:rPr>
              <a:t>"Volvo", "BMW", "Saab”, </a:t>
            </a:r>
            <a:r>
              <a:rPr lang="en-GB" dirty="0">
                <a:solidFill>
                  <a:srgbClr val="00B050"/>
                </a:solidFill>
              </a:rPr>
              <a:t>"Mercedes"</a:t>
            </a:r>
            <a:r>
              <a:rPr lang="en" dirty="0"/>
              <a:t>]       </a:t>
            </a:r>
            <a:r>
              <a:rPr lang="en" i="1" dirty="0" err="1"/>
              <a:t>cars.leng</a:t>
            </a:r>
            <a:r>
              <a:rPr lang="en-GB" i="1" dirty="0" err="1"/>
              <a:t>th</a:t>
            </a:r>
            <a:r>
              <a:rPr lang="en" i="1" dirty="0"/>
              <a:t> </a:t>
            </a:r>
            <a:r>
              <a:rPr lang="ru-RU" i="1" dirty="0"/>
              <a:t>-</a:t>
            </a:r>
            <a:r>
              <a:rPr lang="en" i="1" dirty="0"/>
              <a:t>-&gt; 4</a:t>
            </a:r>
          </a:p>
          <a:p>
            <a:pPr>
              <a:lnSpc>
                <a:spcPct val="150000"/>
              </a:lnSpc>
            </a:pPr>
            <a:endParaRPr lang="en" dirty="0"/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  <a:sym typeface="Calibri"/>
              </a:rPr>
              <a:t>Метод </a:t>
            </a:r>
            <a:r>
              <a:rPr lang="ru-RU" sz="1600" b="1" dirty="0" err="1">
                <a:solidFill>
                  <a:schemeClr val="dk1"/>
                </a:solidFill>
                <a:latin typeface="Roboto"/>
                <a:ea typeface="Roboto"/>
                <a:cs typeface="Calibri"/>
                <a:sym typeface="Calibri"/>
              </a:rPr>
              <a:t>pop</a:t>
            </a: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  <a:sym typeface="Calibri"/>
              </a:rPr>
              <a:t>()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Calibri"/>
                <a:sym typeface="Calibri"/>
              </a:rPr>
              <a:t>- удаляет последний элемент из массива и возвращает удаленное значение.</a:t>
            </a:r>
            <a:endParaRPr lang="en-GB" sz="1600" dirty="0">
              <a:solidFill>
                <a:schemeClr val="dk1"/>
              </a:solidFill>
              <a:latin typeface="Roboto"/>
              <a:ea typeface="Roboto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7030A0"/>
                </a:solidFill>
              </a:rPr>
              <a:t>                  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var</a:t>
            </a:r>
            <a:r>
              <a:rPr lang="en-GB" dirty="0"/>
              <a:t> </a:t>
            </a:r>
            <a:r>
              <a:rPr lang="en-GB" dirty="0" err="1"/>
              <a:t>lastCar</a:t>
            </a:r>
            <a:r>
              <a:rPr lang="en-GB" dirty="0"/>
              <a:t> = </a:t>
            </a:r>
            <a:r>
              <a:rPr lang="en-GB" dirty="0" err="1">
                <a:solidFill>
                  <a:srgbClr val="FF0000"/>
                </a:solidFill>
              </a:rPr>
              <a:t>cars.</a:t>
            </a:r>
            <a:r>
              <a:rPr lang="en-GB" dirty="0" err="1">
                <a:solidFill>
                  <a:srgbClr val="0070C0"/>
                </a:solidFill>
              </a:rPr>
              <a:t>pop</a:t>
            </a:r>
            <a:r>
              <a:rPr lang="en-GB" dirty="0"/>
              <a:t>(); </a:t>
            </a:r>
            <a:r>
              <a:rPr lang="ru-RU" dirty="0"/>
              <a:t>// </a:t>
            </a:r>
            <a:r>
              <a:rPr lang="en-GB" dirty="0"/>
              <a:t>   </a:t>
            </a:r>
            <a:r>
              <a:rPr lang="en-GB" dirty="0" err="1"/>
              <a:t>lastCar</a:t>
            </a:r>
            <a:r>
              <a:rPr lang="en-GB" dirty="0"/>
              <a:t> </a:t>
            </a:r>
            <a:r>
              <a:rPr lang="en" dirty="0"/>
              <a:t>== </a:t>
            </a:r>
            <a:r>
              <a:rPr lang="en" dirty="0">
                <a:solidFill>
                  <a:srgbClr val="00B050"/>
                </a:solidFill>
              </a:rPr>
              <a:t>"</a:t>
            </a:r>
            <a:r>
              <a:rPr lang="en-GB" dirty="0">
                <a:solidFill>
                  <a:srgbClr val="00B050"/>
                </a:solidFill>
              </a:rPr>
              <a:t>Mercedes”</a:t>
            </a:r>
            <a:r>
              <a:rPr lang="en-GB" dirty="0"/>
              <a:t>;       </a:t>
            </a:r>
            <a:r>
              <a:rPr lang="en" i="1" dirty="0" err="1"/>
              <a:t>cars.leng</a:t>
            </a:r>
            <a:r>
              <a:rPr lang="en-GB" i="1" dirty="0" err="1"/>
              <a:t>th</a:t>
            </a:r>
            <a:r>
              <a:rPr lang="en" i="1" dirty="0"/>
              <a:t> -</a:t>
            </a:r>
            <a:r>
              <a:rPr lang="ru-RU" i="1" dirty="0"/>
              <a:t>-</a:t>
            </a:r>
            <a:r>
              <a:rPr lang="en" i="1" dirty="0"/>
              <a:t>&gt; 3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Метод </a:t>
            </a:r>
            <a:r>
              <a:rPr lang="ru-RU" sz="1600" b="1" dirty="0" err="1">
                <a:solidFill>
                  <a:schemeClr val="dk1"/>
                </a:solidFill>
                <a:latin typeface="Roboto"/>
                <a:ea typeface="Roboto"/>
                <a:cs typeface="Calibri"/>
              </a:rPr>
              <a:t>shift</a:t>
            </a: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() -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удаляет первый элемент из массива и возвращает удаленное значение.</a:t>
            </a:r>
            <a:endParaRPr lang="en-GB" sz="1600" dirty="0">
              <a:solidFill>
                <a:schemeClr val="dk1"/>
              </a:solidFill>
              <a:latin typeface="Roboto"/>
              <a:ea typeface="Roboto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</a:rPr>
              <a:t>                   </a:t>
            </a:r>
            <a:r>
              <a:rPr lang="en-GB" dirty="0" err="1">
                <a:solidFill>
                  <a:srgbClr val="FF0000"/>
                </a:solidFill>
              </a:rPr>
              <a:t>cars</a:t>
            </a:r>
            <a:r>
              <a:rPr lang="en-GB" dirty="0" err="1">
                <a:solidFill>
                  <a:srgbClr val="0070C0"/>
                </a:solidFill>
              </a:rPr>
              <a:t>.shift</a:t>
            </a:r>
            <a:r>
              <a:rPr lang="en-GB" dirty="0"/>
              <a:t>();             // </a:t>
            </a:r>
            <a:r>
              <a:rPr lang="en" dirty="0"/>
              <a:t>    </a:t>
            </a:r>
            <a:r>
              <a:rPr lang="en" dirty="0">
                <a:solidFill>
                  <a:srgbClr val="00B050"/>
                </a:solidFill>
              </a:rPr>
              <a:t>"Volvo”          </a:t>
            </a:r>
            <a:r>
              <a:rPr lang="en" i="1" dirty="0" err="1"/>
              <a:t>cars.leng</a:t>
            </a:r>
            <a:r>
              <a:rPr lang="en-GB" i="1" dirty="0" err="1"/>
              <a:t>th</a:t>
            </a:r>
            <a:r>
              <a:rPr lang="en" i="1" dirty="0"/>
              <a:t> </a:t>
            </a:r>
            <a:r>
              <a:rPr lang="ru-RU" i="1" dirty="0"/>
              <a:t>-</a:t>
            </a:r>
            <a:r>
              <a:rPr lang="en" i="1" dirty="0"/>
              <a:t>-&gt; 2</a:t>
            </a:r>
          </a:p>
          <a:p>
            <a:pPr>
              <a:lnSpc>
                <a:spcPct val="150000"/>
              </a:lnSpc>
            </a:pPr>
            <a:endParaRPr lang="en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Метод </a:t>
            </a:r>
            <a:r>
              <a:rPr lang="ru-RU" sz="1600" b="1" dirty="0" err="1">
                <a:solidFill>
                  <a:schemeClr val="dk1"/>
                </a:solidFill>
                <a:latin typeface="Roboto"/>
                <a:ea typeface="Roboto"/>
                <a:cs typeface="Calibri"/>
              </a:rPr>
              <a:t>unshift</a:t>
            </a: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()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Calibri"/>
              </a:rPr>
              <a:t>- добавляет элементы в начало массива и возвращает его новую длину.</a:t>
            </a:r>
            <a:endParaRPr lang="en-GB" sz="1600" dirty="0">
              <a:solidFill>
                <a:schemeClr val="dk1"/>
              </a:solidFill>
              <a:latin typeface="Roboto"/>
              <a:ea typeface="Roboto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</a:rPr>
              <a:t>                   </a:t>
            </a:r>
            <a:r>
              <a:rPr lang="en-GB" dirty="0" err="1">
                <a:solidFill>
                  <a:srgbClr val="FF0000"/>
                </a:solidFill>
              </a:rPr>
              <a:t>cars.</a:t>
            </a:r>
            <a:r>
              <a:rPr lang="en-GB" dirty="0" err="1">
                <a:solidFill>
                  <a:srgbClr val="0070C0"/>
                </a:solidFill>
              </a:rPr>
              <a:t>unshift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“Ford”</a:t>
            </a:r>
            <a:r>
              <a:rPr lang="en-GB" dirty="0"/>
              <a:t>);         //      </a:t>
            </a:r>
            <a:r>
              <a:rPr lang="en-GB" dirty="0">
                <a:solidFill>
                  <a:srgbClr val="FFC000"/>
                </a:solidFill>
              </a:rPr>
              <a:t>3          </a:t>
            </a:r>
            <a:r>
              <a:rPr lang="en" i="1" dirty="0" err="1"/>
              <a:t>cars.leng</a:t>
            </a:r>
            <a:r>
              <a:rPr lang="en-GB" i="1" dirty="0" err="1"/>
              <a:t>th</a:t>
            </a:r>
            <a:r>
              <a:rPr lang="en" i="1" dirty="0"/>
              <a:t> -</a:t>
            </a:r>
            <a:r>
              <a:rPr lang="ru-RU" i="1" dirty="0"/>
              <a:t>-</a:t>
            </a:r>
            <a:r>
              <a:rPr lang="en" i="1" dirty="0"/>
              <a:t>&gt; 3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611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9900" y="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6B04D8-B86D-7E41-BF97-D508B2C9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93" y="3924926"/>
            <a:ext cx="2641098" cy="2829747"/>
          </a:xfrm>
          <a:prstGeom prst="rect">
            <a:avLst/>
          </a:prstGeom>
        </p:spPr>
      </p:pic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2CC18172-F3E0-8440-87C2-E14BF60E3EDC}"/>
              </a:ext>
            </a:extLst>
          </p:cNvPr>
          <p:cNvSpPr/>
          <p:nvPr/>
        </p:nvSpPr>
        <p:spPr>
          <a:xfrm rot="13432881">
            <a:off x="3295760" y="3555883"/>
            <a:ext cx="629311" cy="1235227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E5939D-D596-3B49-B14B-4AE6BC25230B}"/>
              </a:ext>
            </a:extLst>
          </p:cNvPr>
          <p:cNvSpPr/>
          <p:nvPr/>
        </p:nvSpPr>
        <p:spPr>
          <a:xfrm>
            <a:off x="2772500" y="1509776"/>
            <a:ext cx="5934507" cy="2446164"/>
          </a:xfrm>
          <a:prstGeom prst="rect">
            <a:avLst/>
          </a:prstGeom>
          <a:solidFill>
            <a:schemeClr val="lt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5056CF0-FD58-9D43-BDB7-EE4E20EB260D}"/>
              </a:ext>
            </a:extLst>
          </p:cNvPr>
          <p:cNvSpPr/>
          <p:nvPr/>
        </p:nvSpPr>
        <p:spPr>
          <a:xfrm>
            <a:off x="3007526" y="1308948"/>
            <a:ext cx="5835948" cy="2446165"/>
          </a:xfrm>
          <a:prstGeom prst="rect">
            <a:avLst/>
          </a:prstGeom>
          <a:solidFill>
            <a:schemeClr val="lt1"/>
          </a:solidFill>
          <a:ln w="101600">
            <a:solidFill>
              <a:srgbClr val="F8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F647B-9672-3F47-B530-B16136B25712}"/>
              </a:ext>
            </a:extLst>
          </p:cNvPr>
          <p:cNvSpPr txBox="1"/>
          <p:nvPr/>
        </p:nvSpPr>
        <p:spPr>
          <a:xfrm>
            <a:off x="3211562" y="1509775"/>
            <a:ext cx="5427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</a:t>
            </a:r>
            <a:r>
              <a:rPr lang="ru-RU" sz="2400" dirty="0"/>
              <a:t> помощью массива JS очень удобно и легко реализовать работу с такими структурами памяти как </a:t>
            </a:r>
            <a:r>
              <a:rPr lang="ru-RU" sz="2400" b="1" dirty="0"/>
              <a:t>"стек" </a:t>
            </a:r>
            <a:r>
              <a:rPr lang="ru-RU" sz="2400" dirty="0"/>
              <a:t>и </a:t>
            </a:r>
            <a:r>
              <a:rPr lang="ru-RU" sz="2400" b="1" dirty="0"/>
              <a:t>"очередь"</a:t>
            </a:r>
            <a:r>
              <a:rPr lang="ru-RU" sz="2400" dirty="0"/>
              <a:t>, используемые в алгоритмах программирования</a:t>
            </a:r>
            <a:r>
              <a:rPr lang="en-GB" sz="2400" dirty="0"/>
              <a:t>.</a:t>
            </a:r>
            <a:endParaRPr lang="ru-RU" sz="24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17603AE-7749-A143-BD98-1E44FA4C7F4E}"/>
              </a:ext>
            </a:extLst>
          </p:cNvPr>
          <p:cNvCxnSpPr>
            <a:cxnSpLocks/>
          </p:cNvCxnSpPr>
          <p:nvPr/>
        </p:nvCxnSpPr>
        <p:spPr>
          <a:xfrm>
            <a:off x="3373116" y="3955940"/>
            <a:ext cx="58822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864</Words>
  <Application>Microsoft Macintosh PowerPoint</Application>
  <PresentationFormat>Экран (4:3)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Roboto</vt:lpstr>
      <vt:lpstr>Arial</vt:lpstr>
      <vt:lpstr>Calibri</vt:lpstr>
      <vt:lpstr>Тема Office</vt:lpstr>
      <vt:lpstr>Презентация PowerPoint</vt:lpstr>
      <vt:lpstr>Массивы</vt:lpstr>
      <vt:lpstr>Что такое массив</vt:lpstr>
      <vt:lpstr>Многомерные массивы</vt:lpstr>
      <vt:lpstr>Создание массива</vt:lpstr>
      <vt:lpstr>Создание массива</vt:lpstr>
      <vt:lpstr>Презентация PowerPoint</vt:lpstr>
      <vt:lpstr>Добавление, удаление элементов массива</vt:lpstr>
      <vt:lpstr>Презентация PowerPoint</vt:lpstr>
      <vt:lpstr>Презентация PowerPoint</vt:lpstr>
      <vt:lpstr>Поиск элементов в массиве</vt:lpstr>
      <vt:lpstr>Перебор элементов в массиве</vt:lpstr>
      <vt:lpstr>Перебор элементов в массиве</vt:lpstr>
      <vt:lpstr>Практика!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Olga Molodid</cp:lastModifiedBy>
  <cp:revision>7</cp:revision>
  <dcterms:modified xsi:type="dcterms:W3CDTF">2019-03-29T13:17:56Z</dcterms:modified>
</cp:coreProperties>
</file>