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1" r:id="rId22"/>
    <p:sldId id="276" r:id="rId2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04800" y="304800"/>
            <a:ext cx="3368675" cy="503238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1400" kern="0">
                <a:solidFill>
                  <a:srgbClr val="000000"/>
                </a:solidFill>
                <a:latin typeface="Nimbus Sans L" charset="0"/>
              </a:defRPr>
            </a:lvl1pPr>
          </a:lstStyle>
          <a:p>
            <a:pPr>
              <a:tabLst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14800" y="304800"/>
            <a:ext cx="3368675" cy="50323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>
            <a:lvl1pPr algn="r">
              <a:defRPr sz="1400" kern="0">
                <a:solidFill>
                  <a:srgbClr val="000000"/>
                </a:solidFill>
                <a:latin typeface="Nimbus Sans L" charset="0"/>
              </a:defRPr>
            </a:lvl1pPr>
          </a:lstStyle>
          <a:p>
            <a:pPr algn="r">
              <a:tabLst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28600" y="9555162"/>
            <a:ext cx="3368675" cy="503238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1400" kern="0">
                <a:solidFill>
                  <a:srgbClr val="000000"/>
                </a:solidFill>
                <a:latin typeface="Nimbus Sans L" charset="0"/>
              </a:defRPr>
            </a:lvl1pPr>
          </a:lstStyle>
          <a:p>
            <a:pPr>
              <a:tabLst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14800" y="9555162"/>
            <a:ext cx="3368675" cy="50323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>
            <a:lvl1pPr algn="r">
              <a:defRPr sz="1400" kern="0">
                <a:solidFill>
                  <a:srgbClr val="000000"/>
                </a:solidFill>
                <a:latin typeface="Nimbus Sans L" charset="0"/>
              </a:defRPr>
            </a:lvl1pPr>
          </a:lstStyle>
          <a:p>
            <a:pPr algn="r">
              <a:tabLst/>
            </a:pPr>
            <a:r>
              <a:rPr lang="en-US" smtClean="0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square" lIns="0" tIns="0" rIns="0" bIns="0" anchorCtr="0"/>
          <a:lstStyle>
            <a:lvl1pPr algn="l">
              <a:defRPr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square" lIns="0" tIns="0" rIns="0" bIns="0" anchorCtr="0"/>
          <a:lstStyle>
            <a:lvl1pPr algn="r">
              <a:defRPr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wrap="square" lIns="0" tIns="0" rIns="0" bIns="0" anchor="ctr" anchorCtr="0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notes format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l">
              <a:defRPr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r">
              <a:defRPr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r>
              <a:rPr lang="en-US" dirty="0" smtClean="0"/>
              <a:t>&lt;number&gt;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indent="0" algn="l" defTabSz="914400" rtl="0" eaLnBrk="1" latinLnBrk="0" hangingPunct="1">
      <a:defRPr sz="2000" kern="1200">
        <a:solidFill>
          <a:srgbClr val="000000"/>
        </a:solidFill>
        <a:latin typeface="Nimbus Sans 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16363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l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tabLst/>
            </a:pPr>
            <a:fld id="{11859447-1FF1-4571-A7A1-75F1CAF7F5D9}" type="datetime1">
              <a:rPr lang="en-US" sz="1400" dirty="0" smtClean="0"/>
              <a:pPr>
                <a:tabLst/>
              </a:pPr>
              <a:t>1/10/2016</a:t>
            </a:fld>
            <a:endParaRPr lang="en-US" sz="1400" dirty="0" smtClean="0"/>
          </a:p>
        </p:txBody>
      </p:sp>
      <p:sp>
        <p:nvSpPr>
          <p:cNvPr id="1636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ct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algn="ctr">
              <a:tabLst/>
            </a:pPr>
            <a:endParaRPr dirty="0" smtClean="0"/>
          </a:p>
        </p:txBody>
      </p:sp>
      <p:sp>
        <p:nvSpPr>
          <p:cNvPr id="1636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algn="r">
              <a:tabLst/>
            </a:pPr>
            <a:fld id="{763D1470-AB83-4C4C-B3B3-7F0C9DC8E8D6}" type="slidenum">
              <a:rPr lang="en-US" sz="1400" dirty="0" smtClean="0"/>
              <a:pPr algn="r">
                <a:tabLst/>
              </a:pPr>
              <a:t>‹#›</a:t>
            </a:fld>
            <a:endParaRPr 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buNone/>
        <a:defRPr sz="4400" kern="1200">
          <a:solidFill>
            <a:srgbClr val="000000"/>
          </a:solidFill>
          <a:latin typeface="Nimbus Sans L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415"/>
        </a:spcAft>
        <a:defRPr sz="3200" u="none" kern="1200">
          <a:solidFill>
            <a:srgbClr val="000000"/>
          </a:solidFill>
          <a:latin typeface="Nimbus Sans L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134"/>
        </a:spcAft>
        <a:defRPr sz="2800" u="none" kern="0" spc="0">
          <a:solidFill>
            <a:srgbClr val="000000"/>
          </a:solidFill>
          <a:latin typeface="Nimbus Sans L"/>
          <a:ea typeface="+mn-ea"/>
          <a:cs typeface="+mn-cs"/>
        </a:defRPr>
      </a:lvl2pPr>
      <a:lvl3pPr marL="0" indent="0" algn="l" defTabSz="914400" rtl="0" eaLnBrk="1" latinLnBrk="0" hangingPunct="1">
        <a:spcBef>
          <a:spcPts val="0"/>
        </a:spcBef>
        <a:spcAft>
          <a:spcPts val="851"/>
        </a:spcAft>
        <a:defRPr sz="2400" u="none" kern="0" spc="0">
          <a:solidFill>
            <a:srgbClr val="000000"/>
          </a:solidFill>
          <a:latin typeface="Nimbus Sans L"/>
          <a:ea typeface="+mn-ea"/>
          <a:cs typeface="+mn-cs"/>
        </a:defRPr>
      </a:lvl3pPr>
      <a:lvl4pPr marL="0" indent="0" algn="l" defTabSz="914400" rtl="0" eaLnBrk="1" latinLnBrk="0" hangingPunct="1">
        <a:spcBef>
          <a:spcPts val="0"/>
        </a:spcBef>
        <a:spcAft>
          <a:spcPts val="567"/>
        </a:spcAft>
        <a:defRPr sz="2000" u="none" kern="0" spc="0">
          <a:solidFill>
            <a:srgbClr val="000000"/>
          </a:solidFill>
          <a:latin typeface="Nimbus Sans L"/>
          <a:ea typeface="+mn-ea"/>
          <a:cs typeface="+mn-cs"/>
        </a:defRPr>
      </a:lvl4pPr>
      <a:lvl5pPr marL="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Nimbus Sans L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Nimbus Sans L"/>
          <a:ea typeface="+mn-ea"/>
          <a:cs typeface="+mn-cs"/>
        </a:defRPr>
      </a:lvl6pPr>
      <a:lvl7pPr marL="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Nimbus Sans L"/>
          <a:ea typeface="+mn-ea"/>
          <a:cs typeface="+mn-cs"/>
        </a:defRPr>
      </a:lvl7pPr>
      <a:lvl8pPr marL="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Nimbus Sans L"/>
          <a:ea typeface="+mn-ea"/>
          <a:cs typeface="+mn-cs"/>
        </a:defRPr>
      </a:lvl8pPr>
      <a:lvl9pPr marL="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Nimbus Sans L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96912" y="433332"/>
            <a:ext cx="8935560" cy="1908215"/>
          </a:xfrm>
          <a:prstGeom prst="rect">
            <a:avLst/>
          </a:prstGeom>
          <a:noFill/>
          <a:ln/>
        </p:spPr>
        <p:txBody>
          <a:bodyPr wrap="square" lIns="0" tIns="0" rIns="0" bIns="0">
            <a:spAutoFit/>
          </a:bodyPr>
          <a:lstStyle/>
          <a:p>
            <a:r>
              <a:rPr sz="3600" dirty="0" err="1" smtClean="0"/>
              <a:t>Arhitecturi</a:t>
            </a:r>
            <a:r>
              <a:rPr sz="3600" dirty="0" smtClean="0"/>
              <a:t> </a:t>
            </a:r>
            <a:r>
              <a:rPr sz="3600" dirty="0" err="1" smtClean="0"/>
              <a:t>și</a:t>
            </a:r>
            <a:r>
              <a:rPr sz="3600" dirty="0" smtClean="0"/>
              <a:t> </a:t>
            </a:r>
            <a:r>
              <a:rPr sz="3600" dirty="0" err="1" smtClean="0"/>
              <a:t>Prelucrări</a:t>
            </a:r>
            <a:r>
              <a:rPr sz="3600" dirty="0" smtClean="0"/>
              <a:t> </a:t>
            </a:r>
            <a:r>
              <a:rPr sz="3600" dirty="0" err="1" smtClean="0"/>
              <a:t>Paralele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/>
            </a:r>
            <a:br>
              <a:rPr dirty="0" smtClean="0"/>
            </a:br>
            <a:endParaRPr dirty="0" smtClean="0"/>
          </a:p>
        </p:txBody>
      </p:sp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183505" y="1404876"/>
            <a:ext cx="9897120" cy="6001643"/>
          </a:xfrm>
          <a:prstGeom prst="rect">
            <a:avLst/>
          </a:prstGeom>
          <a:noFill/>
          <a:ln/>
        </p:spPr>
        <p:txBody>
          <a:bodyPr wrap="square" lIns="0" tIns="0" rIns="0" bIns="0">
            <a:spAutoFit/>
          </a:bodyPr>
          <a:lstStyle/>
          <a:p>
            <a:endParaRPr lang="ro-RO" b="1" i="0" kern="1200" dirty="0" smtClean="0">
              <a:solidFill>
                <a:sysClr val="windowText" lastClr="000000"/>
              </a:solidFill>
              <a:latin typeface="Nimbus Sans L" charset="0"/>
            </a:endParaRPr>
          </a:p>
          <a:p>
            <a:r>
              <a:rPr lang="en-US" b="1" i="0" kern="1200" dirty="0" smtClean="0">
                <a:solidFill>
                  <a:sysClr val="windowText" lastClr="000000"/>
                </a:solidFill>
                <a:latin typeface="Nimbus Sans L" charset="0"/>
              </a:rPr>
              <a:t>Tool </a:t>
            </a:r>
            <a:r>
              <a:rPr lang="en-US" b="1" i="0" kern="1200" dirty="0" smtClean="0">
                <a:solidFill>
                  <a:sysClr val="windowText" lastClr="000000"/>
                </a:solidFill>
                <a:latin typeface="Nimbus Sans L" charset="0"/>
              </a:rPr>
              <a:t>de </a:t>
            </a:r>
            <a:r>
              <a:rPr lang="en-US" b="1" i="0" kern="1200" dirty="0" err="1" smtClean="0">
                <a:solidFill>
                  <a:sysClr val="windowText" lastClr="000000"/>
                </a:solidFill>
                <a:latin typeface="Nimbus Sans L" charset="0"/>
              </a:rPr>
              <a:t>Prelucrare</a:t>
            </a:r>
            <a:r>
              <a:rPr lang="en-US" b="1" i="0" kern="1200" dirty="0" smtClean="0">
                <a:solidFill>
                  <a:sysClr val="windowText" lastClr="000000"/>
                </a:solidFill>
                <a:latin typeface="Nimbus Sans L" charset="0"/>
              </a:rPr>
              <a:t> a </a:t>
            </a:r>
            <a:r>
              <a:rPr lang="en-US" b="1" i="0" kern="1200" dirty="0" err="1" smtClean="0">
                <a:solidFill>
                  <a:sysClr val="windowText" lastClr="000000"/>
                </a:solidFill>
                <a:latin typeface="Nimbus Sans L" charset="0"/>
              </a:rPr>
              <a:t>Imaginilor</a:t>
            </a:r>
            <a:endParaRPr lang="en-US" b="1" i="0" kern="1200" dirty="0" smtClean="0">
              <a:solidFill>
                <a:sysClr val="windowText" lastClr="000000"/>
              </a:solidFill>
              <a:latin typeface="Nimbus Sans L" charset="0"/>
            </a:endParaRPr>
          </a:p>
          <a:p>
            <a:endParaRPr lang="en-US" sz="2700" b="1" i="0" kern="1200" dirty="0" smtClean="0">
              <a:solidFill>
                <a:sysClr val="windowText" lastClr="000000"/>
              </a:solidFill>
              <a:latin typeface="Nimbus Sans L" charset="0"/>
            </a:endParaRPr>
          </a:p>
          <a:p>
            <a:endParaRPr lang="ro-RO" sz="2700" b="1" i="0" kern="1200" dirty="0" smtClean="0">
              <a:solidFill>
                <a:sysClr val="windowText" lastClr="000000"/>
              </a:solidFill>
              <a:latin typeface="Nimbus Sans L" charset="0"/>
            </a:endParaRPr>
          </a:p>
          <a:p>
            <a:endParaRPr lang="en-US" sz="2700" b="1" i="0" kern="1200" dirty="0" smtClean="0">
              <a:solidFill>
                <a:sysClr val="windowText" lastClr="000000"/>
              </a:solidFill>
              <a:latin typeface="Nimbus Sans L" charset="0"/>
            </a:endParaRPr>
          </a:p>
          <a:p>
            <a:pPr marL="0" indent="0" algn="l">
              <a:buNone/>
              <a:tabLst/>
            </a:pPr>
            <a:r>
              <a:rPr lang="en-US" sz="2700" b="1" i="0" kern="1200" dirty="0" err="1" smtClean="0">
                <a:solidFill>
                  <a:sysClr val="windowText" lastClr="000000"/>
                </a:solidFill>
                <a:latin typeface="Nimbus Sans L" charset="0"/>
              </a:rPr>
              <a:t>Studenți</a:t>
            </a:r>
            <a:r>
              <a:rPr lang="en-US" sz="2700" b="0" i="0" kern="1200" dirty="0" smtClean="0">
                <a:solidFill>
                  <a:sysClr val="windowText" lastClr="000000"/>
                </a:solidFill>
                <a:latin typeface="Nimbus Sans L" charset="0"/>
              </a:rPr>
              <a:t>:		  				</a:t>
            </a:r>
            <a:r>
              <a:rPr lang="ro-RO" sz="2700" b="0" i="0" kern="1200" dirty="0" smtClean="0">
                <a:solidFill>
                  <a:sysClr val="windowText" lastClr="000000"/>
                </a:solidFill>
                <a:latin typeface="Nimbus Sans L" charset="0"/>
              </a:rPr>
              <a:t>	</a:t>
            </a:r>
            <a:r>
              <a:rPr lang="en-US" sz="2700" b="1" i="0" kern="1200" dirty="0" err="1" smtClean="0">
                <a:solidFill>
                  <a:sysClr val="windowText" lastClr="000000"/>
                </a:solidFill>
                <a:latin typeface="Nimbus Sans L" charset="0"/>
              </a:rPr>
              <a:t>Îndrumător</a:t>
            </a:r>
            <a:r>
              <a:rPr lang="en-US" sz="2700" b="0" i="0" kern="1200" dirty="0" smtClean="0">
                <a:solidFill>
                  <a:sysClr val="windowText" lastClr="000000"/>
                </a:solidFill>
                <a:latin typeface="Nimbus Sans L" charset="0"/>
              </a:rPr>
              <a:t>:</a:t>
            </a:r>
          </a:p>
          <a:p>
            <a:pPr marL="0" indent="0" algn="l">
              <a:buNone/>
              <a:tabLst/>
            </a:pPr>
            <a:r>
              <a:rPr lang="en-US" sz="2700" b="0" i="0" kern="1200" dirty="0" err="1" smtClean="0">
                <a:solidFill>
                  <a:sysClr val="windowText" lastClr="000000"/>
                </a:solidFill>
                <a:latin typeface="Nimbus Sans L" charset="0"/>
              </a:rPr>
              <a:t>Budău</a:t>
            </a:r>
            <a:r>
              <a:rPr lang="en-US" sz="2700" b="0" i="0" kern="1200" dirty="0" smtClean="0">
                <a:solidFill>
                  <a:sysClr val="windowText" lastClr="000000"/>
                </a:solidFill>
                <a:latin typeface="Nimbus Sans L" charset="0"/>
              </a:rPr>
              <a:t> </a:t>
            </a:r>
            <a:r>
              <a:rPr lang="en-US" sz="2700" b="0" i="0" kern="1200" dirty="0" err="1" smtClean="0">
                <a:solidFill>
                  <a:sysClr val="windowText" lastClr="000000"/>
                </a:solidFill>
                <a:latin typeface="Nimbus Sans L" charset="0"/>
              </a:rPr>
              <a:t>Alexandru</a:t>
            </a:r>
            <a:r>
              <a:rPr lang="en-US" sz="2700" b="0" i="0" kern="1200" dirty="0" smtClean="0">
                <a:solidFill>
                  <a:sysClr val="windowText" lastClr="000000"/>
                </a:solidFill>
                <a:latin typeface="Nimbus Sans L" charset="0"/>
              </a:rPr>
              <a:t>, 342C1			</a:t>
            </a:r>
            <a:r>
              <a:rPr lang="ro-RO" sz="2700" b="0" i="0" kern="1200" dirty="0" smtClean="0">
                <a:solidFill>
                  <a:sysClr val="windowText" lastClr="000000"/>
                </a:solidFill>
                <a:latin typeface="Nimbus Sans L" charset="0"/>
              </a:rPr>
              <a:t>	</a:t>
            </a:r>
            <a:r>
              <a:rPr lang="en-US" sz="2700" b="0" i="0" kern="1200" dirty="0" err="1" smtClean="0">
                <a:solidFill>
                  <a:sysClr val="windowText" lastClr="000000"/>
                </a:solidFill>
                <a:latin typeface="Nimbus Sans L" charset="0"/>
              </a:rPr>
              <a:t>Dobre</a:t>
            </a:r>
            <a:r>
              <a:rPr lang="en-US" sz="2700" b="0" i="0" kern="1200" dirty="0" smtClean="0">
                <a:solidFill>
                  <a:sysClr val="windowText" lastClr="000000"/>
                </a:solidFill>
                <a:latin typeface="Nimbus Sans L" charset="0"/>
              </a:rPr>
              <a:t> </a:t>
            </a:r>
            <a:r>
              <a:rPr lang="en-US" sz="2700" b="0" i="0" kern="1200" dirty="0" err="1" smtClean="0">
                <a:solidFill>
                  <a:sysClr val="windowText" lastClr="000000"/>
                </a:solidFill>
                <a:latin typeface="Nimbus Sans L" charset="0"/>
              </a:rPr>
              <a:t>Răzvan</a:t>
            </a:r>
            <a:endParaRPr lang="en-US" sz="2700" b="0" i="0" kern="1200" dirty="0" smtClean="0">
              <a:solidFill>
                <a:sysClr val="windowText" lastClr="000000"/>
              </a:solidFill>
              <a:latin typeface="Nimbus Sans L" charset="0"/>
            </a:endParaRPr>
          </a:p>
          <a:p>
            <a:pPr marL="0" indent="0" algn="l">
              <a:buNone/>
              <a:tabLst/>
            </a:pPr>
            <a:r>
              <a:rPr lang="en-US" sz="2700" b="0" i="0" kern="1200" dirty="0" err="1" smtClean="0">
                <a:solidFill>
                  <a:sysClr val="windowText" lastClr="000000"/>
                </a:solidFill>
                <a:latin typeface="Nimbus Sans L" charset="0"/>
              </a:rPr>
              <a:t>Roauă</a:t>
            </a:r>
            <a:r>
              <a:rPr lang="en-US" sz="2700" b="0" i="0" kern="1200" dirty="0" smtClean="0">
                <a:solidFill>
                  <a:sysClr val="windowText" lastClr="000000"/>
                </a:solidFill>
                <a:latin typeface="Nimbus Sans L" charset="0"/>
              </a:rPr>
              <a:t> </a:t>
            </a:r>
            <a:r>
              <a:rPr lang="en-US" sz="2700" b="0" i="0" kern="1200" dirty="0" err="1" smtClean="0">
                <a:solidFill>
                  <a:sysClr val="windowText" lastClr="000000"/>
                </a:solidFill>
                <a:latin typeface="Nimbus Sans L" charset="0"/>
              </a:rPr>
              <a:t>Florina</a:t>
            </a:r>
            <a:r>
              <a:rPr lang="en-US" sz="2700" b="0" i="0" kern="1200" dirty="0" smtClean="0">
                <a:solidFill>
                  <a:sysClr val="windowText" lastClr="000000"/>
                </a:solidFill>
                <a:latin typeface="Nimbus Sans L" charset="0"/>
              </a:rPr>
              <a:t> – </a:t>
            </a:r>
            <a:r>
              <a:rPr lang="en-US" sz="2700" b="0" i="0" kern="1200" dirty="0" err="1" smtClean="0">
                <a:solidFill>
                  <a:sysClr val="windowText" lastClr="000000"/>
                </a:solidFill>
                <a:latin typeface="Nimbus Sans L" charset="0"/>
              </a:rPr>
              <a:t>Marinela</a:t>
            </a:r>
            <a:r>
              <a:rPr lang="en-US" sz="2700" b="0" i="0" kern="1200" dirty="0" smtClean="0">
                <a:solidFill>
                  <a:sysClr val="windowText" lastClr="000000"/>
                </a:solidFill>
                <a:latin typeface="Nimbus Sans L" charset="0"/>
              </a:rPr>
              <a:t>, </a:t>
            </a:r>
            <a:r>
              <a:rPr lang="en-US" sz="2700" b="0" i="0" kern="1200" dirty="0" smtClean="0">
                <a:solidFill>
                  <a:sysClr val="windowText" lastClr="000000"/>
                </a:solidFill>
                <a:latin typeface="Nimbus Sans L" charset="0"/>
              </a:rPr>
              <a:t>342C1</a:t>
            </a:r>
            <a:endParaRPr lang="en-US" sz="2700" b="0" i="0" kern="1200" dirty="0" smtClean="0">
              <a:solidFill>
                <a:sysClr val="windowText" lastClr="000000"/>
              </a:solidFill>
              <a:latin typeface="Nimbus Sans L" charset="0"/>
            </a:endParaRPr>
          </a:p>
          <a:p>
            <a:pPr marL="0" indent="0" algn="l">
              <a:buNone/>
              <a:tabLst/>
            </a:pPr>
            <a:r>
              <a:rPr lang="en-US" sz="2700" b="0" i="0" kern="1200" dirty="0" err="1" smtClean="0">
                <a:solidFill>
                  <a:sysClr val="windowText" lastClr="000000"/>
                </a:solidFill>
                <a:latin typeface="Nimbus Sans L" charset="0"/>
              </a:rPr>
              <a:t>Samoilă</a:t>
            </a:r>
            <a:r>
              <a:rPr lang="en-US" sz="2700" b="0" i="0" kern="1200" dirty="0" smtClean="0">
                <a:solidFill>
                  <a:sysClr val="windowText" lastClr="000000"/>
                </a:solidFill>
                <a:latin typeface="Nimbus Sans L" charset="0"/>
              </a:rPr>
              <a:t> Gabriel – </a:t>
            </a:r>
            <a:r>
              <a:rPr lang="en-US" sz="2700" b="0" i="0" kern="1200" dirty="0" err="1" smtClean="0">
                <a:solidFill>
                  <a:sysClr val="windowText" lastClr="000000"/>
                </a:solidFill>
                <a:latin typeface="Nimbus Sans L" charset="0"/>
              </a:rPr>
              <a:t>Cosmin</a:t>
            </a:r>
            <a:r>
              <a:rPr lang="en-US" sz="2700" b="0" i="0" kern="1200" dirty="0" smtClean="0">
                <a:solidFill>
                  <a:sysClr val="windowText" lastClr="000000"/>
                </a:solidFill>
                <a:latin typeface="Nimbus Sans L" charset="0"/>
              </a:rPr>
              <a:t>, 342C3</a:t>
            </a:r>
          </a:p>
          <a:p>
            <a:pPr marL="0" indent="0" algn="l">
              <a:buNone/>
              <a:tabLst/>
            </a:pPr>
            <a:endParaRPr lang="en-US" sz="3200" b="0" i="0" kern="1200" dirty="0" smtClean="0">
              <a:solidFill>
                <a:sysClr val="windowText" lastClr="000000"/>
              </a:solidFill>
              <a:latin typeface="Nimbus Sans 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/>
        </p:spPr>
        <p:txBody>
          <a:bodyPr wrap="square" lIns="0" tIns="0" rIns="0" bIns="0"/>
          <a:lstStyle/>
          <a:p>
            <a:pPr algn="l">
              <a:buNone/>
              <a:tabLst/>
            </a:pPr>
            <a:r>
              <a:rPr lang="en-US" sz="2700" dirty="0" smtClean="0"/>
              <a:t>Blur</a:t>
            </a:r>
            <a:r>
              <a:rPr lang="ro-RO" sz="2700" dirty="0" smtClean="0"/>
              <a:t> Filter</a:t>
            </a:r>
            <a:endParaRPr lang="en-US" sz="2700" dirty="0" smtClean="0"/>
          </a:p>
        </p:txBody>
      </p:sp>
      <p:pic>
        <p:nvPicPr>
          <p:cNvPr id="5" name="Picture 4" descr="carol_blur_crop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112" y="1265237"/>
            <a:ext cx="9316203" cy="588917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04000" y="238680"/>
            <a:ext cx="9071640" cy="1387800"/>
          </a:xfrm>
          <a:prstGeom prst="rect">
            <a:avLst/>
          </a:prstGeom>
          <a:noFill/>
          <a:ln/>
        </p:spPr>
        <p:txBody>
          <a:bodyPr wrap="square" lIns="0" tIns="0" rIns="0" bIns="0"/>
          <a:lstStyle/>
          <a:p>
            <a:r>
              <a:rPr sz="3400" dirty="0" err="1" smtClean="0"/>
              <a:t>Analiză</a:t>
            </a:r>
            <a:r>
              <a:rPr sz="3400" dirty="0" smtClean="0"/>
              <a:t> </a:t>
            </a:r>
            <a:r>
              <a:rPr sz="3400" dirty="0" err="1" smtClean="0"/>
              <a:t>grafică</a:t>
            </a:r>
            <a:r>
              <a:rPr lang="ro-RO" sz="3400" dirty="0" smtClean="0"/>
              <a:t> </a:t>
            </a:r>
            <a:r>
              <a:rPr sz="3400" dirty="0" smtClean="0"/>
              <a:t>a </a:t>
            </a:r>
            <a:r>
              <a:rPr sz="3400" dirty="0" err="1" smtClean="0"/>
              <a:t>timpului</a:t>
            </a:r>
            <a:r>
              <a:rPr sz="3400" dirty="0" smtClean="0"/>
              <a:t> de </a:t>
            </a:r>
            <a:r>
              <a:rPr sz="3400" dirty="0" err="1" smtClean="0"/>
              <a:t>execuție</a:t>
            </a:r>
            <a:endParaRPr sz="3400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621000" y="1722437"/>
            <a:ext cx="9067512" cy="5562600"/>
          </a:xfrm>
          <a:prstGeom prst="rect">
            <a:avLst/>
          </a:prstGeom>
          <a:noFill/>
          <a:ln/>
        </p:spPr>
        <p:txBody>
          <a:bodyPr wrap="square" lIns="0" tIns="0" rIns="0" bIns="0"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ro-RO" dirty="0" smtClean="0"/>
              <a:t>Pentru fiecare tip de filtru am realizat grafice cu timpul de execuție al fiecărei paralelizări în parte, pentru a observa care dintre ele se potrivește mai bine tipului de problemă pe care am abordat-o.</a:t>
            </a:r>
            <a:endParaRPr lang="ro-RO" dirty="0" smtClean="0"/>
          </a:p>
          <a:p>
            <a:pPr>
              <a:buFont typeface="Arial" pitchFamily="34" charset="0"/>
              <a:buChar char="•"/>
            </a:pPr>
            <a:r>
              <a:rPr lang="ro-RO" dirty="0" smtClean="0"/>
              <a:t>Astfel, pentru fiecare variantă paralelă am considerat un număr de 4</a:t>
            </a:r>
            <a:r>
              <a:rPr lang="ro-RO" dirty="0" smtClean="0"/>
              <a:t>, respectiv 8 </a:t>
            </a:r>
            <a:r>
              <a:rPr lang="ro-RO" dirty="0" smtClean="0"/>
              <a:t>thread-uri și am testat pentru imagini .bmp de diferite dimensiuni (până la </a:t>
            </a:r>
            <a:r>
              <a:rPr lang="en-US" dirty="0" smtClean="0"/>
              <a:t>(7786 x 3000</a:t>
            </a:r>
            <a:r>
              <a:rPr lang="en-US" dirty="0" smtClean="0"/>
              <a:t>)</a:t>
            </a:r>
            <a:r>
              <a:rPr lang="ro-RO" dirty="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lang="ro-RO" dirty="0" smtClean="0"/>
              <a:t>Am remarcat că toate variantele de paralelizare au dus la performanțe bune în cazul filtrelor Sepia și Median, iar la celelalte filtre implementarea OpenMPI nu a reușit să scaleze.</a:t>
            </a:r>
          </a:p>
          <a:p>
            <a:pPr>
              <a:buFont typeface="Arial" pitchFamily="34" charset="0"/>
              <a:buChar char="•"/>
            </a:pPr>
            <a:r>
              <a:rPr lang="ro-RO" dirty="0" smtClean="0"/>
              <a:t>Cu cea mai bună performanță și scalabilitate, dintre cele 3 variante prezentate în grafice, se evidențiază OpenMP. </a:t>
            </a:r>
          </a:p>
          <a:p>
            <a:endParaRPr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001712" y="301320"/>
            <a:ext cx="8573928" cy="1262160"/>
          </a:xfrm>
          <a:prstGeom prst="rect">
            <a:avLst/>
          </a:prstGeom>
          <a:noFill/>
          <a:ln/>
        </p:spPr>
        <p:txBody>
          <a:bodyPr wrap="square" lIns="0" tIns="0" rIns="0" bIns="0"/>
          <a:lstStyle/>
          <a:p>
            <a:pPr algn="l"/>
            <a:r>
              <a:rPr lang="ro-RO" sz="2700" dirty="0" smtClean="0"/>
              <a:t> </a:t>
            </a:r>
            <a:r>
              <a:rPr sz="2700" dirty="0" smtClean="0"/>
              <a:t>Grayscale</a:t>
            </a:r>
            <a:r>
              <a:rPr lang="ro-RO" sz="2700" dirty="0" smtClean="0"/>
              <a:t> Filter</a:t>
            </a:r>
            <a:endParaRPr sz="2700" dirty="0" smtClean="0"/>
          </a:p>
        </p:txBody>
      </p:sp>
      <p:pic>
        <p:nvPicPr>
          <p:cNvPr id="4" name="Placeholder 3" descr="100000000000024C00000148D3A51586.gif"/>
          <p:cNvPicPr>
            <a:picLocks noGrp="1" noChangeAspect="1"/>
          </p:cNvPicPr>
          <p:nvPr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1097280" y="1920240"/>
            <a:ext cx="8122320" cy="487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001712" y="301320"/>
            <a:ext cx="8573928" cy="1262160"/>
          </a:xfrm>
          <a:prstGeom prst="rect">
            <a:avLst/>
          </a:prstGeom>
          <a:noFill/>
          <a:ln/>
        </p:spPr>
        <p:txBody>
          <a:bodyPr wrap="square" lIns="0" tIns="0" rIns="0" bIns="0"/>
          <a:lstStyle/>
          <a:p>
            <a:pPr algn="l"/>
            <a:r>
              <a:rPr sz="2700" dirty="0" smtClean="0"/>
              <a:t>Sepia</a:t>
            </a:r>
            <a:r>
              <a:rPr lang="ro-RO" sz="2700" dirty="0" smtClean="0"/>
              <a:t> Filter</a:t>
            </a:r>
            <a:endParaRPr sz="2700" dirty="0" smtClean="0"/>
          </a:p>
        </p:txBody>
      </p:sp>
      <p:pic>
        <p:nvPicPr>
          <p:cNvPr id="4" name="Placeholder 3" descr="100000000000025C000001545534846B.gif"/>
          <p:cNvPicPr>
            <a:picLocks noGrp="1" noChangeAspect="1"/>
          </p:cNvPicPr>
          <p:nvPr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957600" y="1737360"/>
            <a:ext cx="8277840" cy="521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001712" y="301320"/>
            <a:ext cx="8573928" cy="1262160"/>
          </a:xfrm>
          <a:prstGeom prst="rect">
            <a:avLst/>
          </a:prstGeom>
          <a:noFill/>
          <a:ln/>
        </p:spPr>
        <p:txBody>
          <a:bodyPr wrap="square" lIns="0" tIns="0" rIns="0" bIns="0"/>
          <a:lstStyle/>
          <a:p>
            <a:pPr algn="l"/>
            <a:r>
              <a:rPr lang="ro-RO" sz="2700" dirty="0" smtClean="0"/>
              <a:t>Salt &amp; Pepper Noise</a:t>
            </a:r>
            <a:endParaRPr sz="2700" dirty="0" smtClean="0"/>
          </a:p>
        </p:txBody>
      </p:sp>
      <p:pic>
        <p:nvPicPr>
          <p:cNvPr id="4" name="Placeholder 3" descr="100000000000025D0000015479DBDF68.gif"/>
          <p:cNvPicPr>
            <a:picLocks noGrp="1" noChangeAspect="1"/>
          </p:cNvPicPr>
          <p:nvPr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1005840" y="1828800"/>
            <a:ext cx="8229600" cy="493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912" y="301320"/>
            <a:ext cx="8497728" cy="1262160"/>
          </a:xfrm>
          <a:prstGeom prst="rect">
            <a:avLst/>
          </a:prstGeom>
          <a:noFill/>
          <a:ln/>
        </p:spPr>
        <p:txBody>
          <a:bodyPr wrap="square" lIns="0" tIns="0" rIns="0" bIns="0"/>
          <a:lstStyle/>
          <a:p>
            <a:pPr algn="l"/>
            <a:r>
              <a:rPr lang="ro-RO" sz="2700" dirty="0" smtClean="0"/>
              <a:t>Median Filter</a:t>
            </a:r>
            <a:endParaRPr sz="2700" dirty="0" smtClean="0"/>
          </a:p>
        </p:txBody>
      </p:sp>
      <p:pic>
        <p:nvPicPr>
          <p:cNvPr id="3" name="Placeholder 3" descr="100000000000025D000001549246D16E.gif"/>
          <p:cNvPicPr>
            <a:picLocks noGrp="1" noChangeAspect="1"/>
          </p:cNvPicPr>
          <p:nvPr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1097280" y="1563480"/>
            <a:ext cx="8229600" cy="520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112" y="301320"/>
            <a:ext cx="8421528" cy="1262160"/>
          </a:xfrm>
          <a:prstGeom prst="rect">
            <a:avLst/>
          </a:prstGeom>
          <a:noFill/>
          <a:ln/>
        </p:spPr>
        <p:txBody>
          <a:bodyPr wrap="square" lIns="0" tIns="0" rIns="0" bIns="0"/>
          <a:lstStyle/>
          <a:p>
            <a:pPr algn="l"/>
            <a:r>
              <a:rPr lang="ro-RO" sz="2700" dirty="0" smtClean="0"/>
              <a:t>Blur Filter</a:t>
            </a:r>
            <a:endParaRPr sz="2700" dirty="0" smtClean="0"/>
          </a:p>
        </p:txBody>
      </p:sp>
      <p:pic>
        <p:nvPicPr>
          <p:cNvPr id="3" name="Placeholder 3" descr="100000000000025D00000154379756FD.gif"/>
          <p:cNvPicPr>
            <a:picLocks noGrp="1" noChangeAspect="1"/>
          </p:cNvPicPr>
          <p:nvPr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1142280" y="1737360"/>
            <a:ext cx="8458920" cy="521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 smtClean="0"/>
              <a:t>OpenCL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341437"/>
            <a:ext cx="9071640" cy="481204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o-RO" sz="2700" dirty="0" smtClean="0"/>
              <a:t>Open Computing Language (OpenCL) este un framework folosit pentru a scrie aplicații care se execută pe platforme heterogene </a:t>
            </a:r>
            <a:r>
              <a:rPr lang="ro-RO" sz="2700" dirty="0" smtClean="0"/>
              <a:t>(CPU, GPU, DSP, FPGA etc</a:t>
            </a:r>
            <a:r>
              <a:rPr lang="ro-RO" sz="2700" dirty="0" smtClean="0"/>
              <a:t>.). </a:t>
            </a:r>
          </a:p>
          <a:p>
            <a:pPr>
              <a:buFont typeface="Arial" pitchFamily="34" charset="0"/>
              <a:buChar char="•"/>
            </a:pPr>
            <a:r>
              <a:rPr lang="ro-RO" sz="2700" dirty="0" smtClean="0"/>
              <a:t>OpenCL este bazat pe standardul C99</a:t>
            </a:r>
            <a:r>
              <a:rPr lang="ro-RO" sz="2700" dirty="0" smtClean="0"/>
              <a:t>.</a:t>
            </a:r>
            <a:endParaRPr lang="ro-RO" sz="2700" b="1" dirty="0" smtClean="0"/>
          </a:p>
          <a:p>
            <a:pPr lvl="1">
              <a:buFont typeface="Arial" pitchFamily="34" charset="0"/>
              <a:buChar char="•"/>
            </a:pPr>
            <a:r>
              <a:rPr lang="ro-RO" sz="2700" dirty="0" smtClean="0"/>
              <a:t>Coada de submitere job-uri: ibm-dp.q</a:t>
            </a:r>
          </a:p>
          <a:p>
            <a:pPr lvl="1">
              <a:buFont typeface="Arial" pitchFamily="34" charset="0"/>
              <a:buChar char="•"/>
            </a:pPr>
            <a:r>
              <a:rPr lang="ro-RO" sz="2700" dirty="0" smtClean="0"/>
              <a:t>Timpii de execuție obținuți pentru implementarea OpenCL:</a:t>
            </a:r>
          </a:p>
          <a:p>
            <a:pPr lvl="1">
              <a:buFont typeface="Arial" pitchFamily="34" charset="0"/>
              <a:buChar char="•"/>
            </a:pPr>
            <a:endParaRPr lang="ro-RO" sz="2700" dirty="0" smtClean="0"/>
          </a:p>
          <a:p>
            <a:pPr lvl="1">
              <a:buFont typeface="Arial" pitchFamily="34" charset="0"/>
              <a:buChar char="•"/>
            </a:pPr>
            <a:endParaRPr lang="ro-RO" sz="2700" dirty="0" smtClean="0"/>
          </a:p>
          <a:p>
            <a:pPr lvl="1">
              <a:buFont typeface="Arial" pitchFamily="34" charset="0"/>
              <a:buChar char="•"/>
            </a:pPr>
            <a:endParaRPr lang="ro-RO" sz="2700" dirty="0" smtClean="0"/>
          </a:p>
          <a:p>
            <a:pPr lvl="1">
              <a:buFont typeface="Arial" pitchFamily="34" charset="0"/>
              <a:buChar char="•"/>
            </a:pPr>
            <a:endParaRPr lang="ro-RO" sz="2700" dirty="0" smtClean="0"/>
          </a:p>
          <a:p>
            <a:pPr lvl="1">
              <a:buFont typeface="Arial" pitchFamily="34" charset="0"/>
              <a:buChar char="•"/>
            </a:pPr>
            <a:endParaRPr lang="ro-RO" sz="2700" dirty="0" smtClean="0"/>
          </a:p>
          <a:p>
            <a:pPr lvl="1">
              <a:buFont typeface="Arial" pitchFamily="34" charset="0"/>
              <a:buChar char="•"/>
            </a:pPr>
            <a:endParaRPr lang="ro-RO" sz="2700" dirty="0" smtClean="0"/>
          </a:p>
          <a:p>
            <a:pPr lvl="1">
              <a:buFont typeface="Arial" pitchFamily="34" charset="0"/>
              <a:buChar char="•"/>
            </a:pPr>
            <a:endParaRPr lang="en-US" sz="27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6912" y="4465637"/>
          <a:ext cx="9067800" cy="225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1511300"/>
                <a:gridCol w="1511300"/>
                <a:gridCol w="1511300"/>
                <a:gridCol w="1511300"/>
                <a:gridCol w="1511300"/>
              </a:tblGrid>
              <a:tr h="1051840">
                <a:tc>
                  <a:txBody>
                    <a:bodyPr/>
                    <a:lstStyle/>
                    <a:p>
                      <a:r>
                        <a:rPr lang="ro-RO" dirty="0" smtClean="0"/>
                        <a:t>       Tip</a:t>
                      </a:r>
                      <a:r>
                        <a:rPr lang="ro-RO" baseline="0" dirty="0" smtClean="0"/>
                        <a:t> Filtru</a:t>
                      </a:r>
                    </a:p>
                    <a:p>
                      <a:endParaRPr lang="ro-RO" baseline="0" dirty="0" smtClean="0"/>
                    </a:p>
                    <a:p>
                      <a:r>
                        <a:rPr lang="ro-RO" baseline="0" dirty="0" smtClean="0"/>
                        <a:t>Operație</a:t>
                      </a:r>
                    </a:p>
                    <a:p>
                      <a:r>
                        <a:rPr lang="ro-RO" baseline="0" dirty="0" smtClean="0"/>
                        <a:t>(Time ms)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Grayscale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Sepia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Salt</a:t>
                      </a:r>
                      <a:r>
                        <a:rPr lang="ro-RO" baseline="0" dirty="0" smtClean="0"/>
                        <a:t> &amp; Pepper Noise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Blur</a:t>
                      </a:r>
                      <a:endParaRPr lang="en-US" dirty="0"/>
                    </a:p>
                  </a:txBody>
                  <a:tcPr/>
                </a:tc>
              </a:tr>
              <a:tr h="426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/>
                        <a:t>Transfer</a:t>
                      </a:r>
                      <a:r>
                        <a:rPr lang="ro-RO" baseline="0" dirty="0" smtClean="0"/>
                        <a:t> data to GPU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smtClean="0"/>
                        <a:t>34.5730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34.5030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32.6370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35.0500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34.1250</a:t>
                      </a:r>
                      <a:endParaRPr lang="en-US" dirty="0"/>
                    </a:p>
                  </a:txBody>
                  <a:tcPr/>
                </a:tc>
              </a:tr>
              <a:tr h="426580">
                <a:tc>
                  <a:txBody>
                    <a:bodyPr/>
                    <a:lstStyle/>
                    <a:p>
                      <a:r>
                        <a:rPr lang="ro-RO" dirty="0" smtClean="0"/>
                        <a:t>Filter (GPU)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135.0500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136.9070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130.0500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156.2080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148.8550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96912" y="4465637"/>
            <a:ext cx="1524000" cy="11430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400" dirty="0" smtClean="0"/>
              <a:t>Profiling &amp; Performance Analysis 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o-RO" sz="2700" dirty="0" smtClean="0"/>
              <a:t>Pentru determinarea părților CPU-intensive am folosit tool-ul de profiling, Open Solaris Studio Performance Analyzer.</a:t>
            </a:r>
          </a:p>
          <a:p>
            <a:pPr>
              <a:buFont typeface="Arial" pitchFamily="34" charset="0"/>
              <a:buChar char="•"/>
            </a:pPr>
            <a:r>
              <a:rPr lang="ro-RO" sz="2700" dirty="0" smtClean="0"/>
              <a:t>Astfel, vom exemplifica, cu ajutorul acestui tool cum am reușit să îmbunătățim prin paralelizare performanța filtrului Sepia. 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0"/>
            <a:ext cx="9336912" cy="7559675"/>
          </a:xfrm>
        </p:spPr>
        <p:txBody>
          <a:bodyPr/>
          <a:lstStyle/>
          <a:p>
            <a:r>
              <a:rPr lang="ro-RO" sz="2700" dirty="0" smtClean="0"/>
              <a:t>Filtrul Sepia – CallTree (Open Solaris)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pPr algn="ctr"/>
            <a:r>
              <a:rPr lang="ro-RO" sz="2400" dirty="0" smtClean="0"/>
              <a:t>Serial </a:t>
            </a:r>
          </a:p>
          <a:p>
            <a:endParaRPr lang="ro-RO" sz="2400" dirty="0" smtClean="0"/>
          </a:p>
          <a:p>
            <a:endParaRPr lang="ro-RO" sz="2400" dirty="0" smtClean="0"/>
          </a:p>
          <a:p>
            <a:endParaRPr lang="ro-RO" sz="2400" dirty="0" smtClean="0"/>
          </a:p>
          <a:p>
            <a:endParaRPr lang="ro-RO" sz="2400" dirty="0" smtClean="0"/>
          </a:p>
          <a:p>
            <a:endParaRPr lang="ro-RO" sz="2400" dirty="0" smtClean="0"/>
          </a:p>
          <a:p>
            <a:pPr algn="ctr"/>
            <a:r>
              <a:rPr lang="ro-RO" sz="2400" dirty="0" smtClean="0"/>
              <a:t>OpenMP</a:t>
            </a:r>
          </a:p>
        </p:txBody>
      </p:sp>
      <p:pic>
        <p:nvPicPr>
          <p:cNvPr id="5" name="Picture 4" descr="sepia_call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712" y="427037"/>
            <a:ext cx="9601200" cy="2769403"/>
          </a:xfrm>
          <a:prstGeom prst="rect">
            <a:avLst/>
          </a:prstGeom>
        </p:spPr>
      </p:pic>
      <p:pic>
        <p:nvPicPr>
          <p:cNvPr id="6" name="Picture 5" descr="sepia_omp_calltre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712" y="3627437"/>
            <a:ext cx="9612311" cy="2840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/>
        </p:spPr>
        <p:txBody>
          <a:bodyPr wrap="square" lIns="0" tIns="0" rIns="0" bIns="0"/>
          <a:lstStyle/>
          <a:p>
            <a:r>
              <a:rPr sz="3400" dirty="0" smtClean="0"/>
              <a:t>O </a:t>
            </a:r>
            <a:r>
              <a:rPr sz="3400" dirty="0" err="1" smtClean="0"/>
              <a:t>scurtă</a:t>
            </a:r>
            <a:r>
              <a:rPr sz="3400" dirty="0" smtClean="0"/>
              <a:t> </a:t>
            </a:r>
            <a:r>
              <a:rPr sz="3400" dirty="0" err="1" smtClean="0"/>
              <a:t>introducere</a:t>
            </a:r>
            <a:endParaRPr sz="3400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504000" y="1769039"/>
            <a:ext cx="9071640" cy="4677797"/>
          </a:xfrm>
          <a:prstGeom prst="rect">
            <a:avLst/>
          </a:prstGeom>
          <a:noFill/>
          <a:ln/>
        </p:spPr>
        <p:txBody>
          <a:bodyPr wrap="square" lIns="0" tIns="0" rIns="0" bIns="0"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dirty="0" err="1" smtClean="0"/>
              <a:t>Proiectul</a:t>
            </a:r>
            <a:r>
              <a:rPr dirty="0" smtClean="0"/>
              <a:t> </a:t>
            </a:r>
            <a:r>
              <a:rPr dirty="0" err="1" smtClean="0"/>
              <a:t>nostru</a:t>
            </a:r>
            <a:r>
              <a:rPr dirty="0" smtClean="0"/>
              <a:t> </a:t>
            </a:r>
            <a:r>
              <a:rPr dirty="0" err="1" smtClean="0"/>
              <a:t>presupune</a:t>
            </a:r>
            <a:r>
              <a:rPr dirty="0" smtClean="0"/>
              <a:t> </a:t>
            </a:r>
            <a:r>
              <a:rPr dirty="0" err="1" smtClean="0"/>
              <a:t>aplicarea</a:t>
            </a:r>
            <a:r>
              <a:rPr dirty="0" smtClean="0"/>
              <a:t> </a:t>
            </a:r>
            <a:r>
              <a:rPr dirty="0" err="1" smtClean="0"/>
              <a:t>unei</a:t>
            </a:r>
            <a:r>
              <a:rPr dirty="0" smtClean="0"/>
              <a:t> </a:t>
            </a:r>
            <a:r>
              <a:rPr dirty="0" err="1" smtClean="0"/>
              <a:t>serii</a:t>
            </a:r>
            <a:r>
              <a:rPr dirty="0" smtClean="0"/>
              <a:t> </a:t>
            </a:r>
            <a:r>
              <a:rPr dirty="0" smtClean="0"/>
              <a:t>de</a:t>
            </a:r>
            <a:endParaRPr lang="ro-RO" dirty="0" smtClean="0"/>
          </a:p>
          <a:p>
            <a:r>
              <a:rPr dirty="0" smtClean="0"/>
              <a:t> </a:t>
            </a:r>
            <a:r>
              <a:rPr dirty="0" err="1" smtClean="0"/>
              <a:t>filtre</a:t>
            </a:r>
            <a:r>
              <a:rPr dirty="0" smtClean="0"/>
              <a:t> </a:t>
            </a:r>
            <a:r>
              <a:rPr dirty="0" err="1" smtClean="0"/>
              <a:t>asupra</a:t>
            </a:r>
            <a:r>
              <a:rPr dirty="0" smtClean="0"/>
              <a:t> </a:t>
            </a:r>
            <a:r>
              <a:rPr dirty="0" err="1" smtClean="0"/>
              <a:t>imaginilor</a:t>
            </a:r>
            <a:r>
              <a:rPr dirty="0" smtClean="0"/>
              <a:t> de tip </a:t>
            </a:r>
            <a:r>
              <a:rPr dirty="0" smtClean="0"/>
              <a:t>bmp.</a:t>
            </a:r>
            <a:endParaRPr lang="ro-RO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dirty="0" err="1" smtClean="0"/>
              <a:t>Filtrele</a:t>
            </a:r>
            <a:r>
              <a:rPr dirty="0" smtClean="0"/>
              <a:t> </a:t>
            </a:r>
            <a:r>
              <a:rPr dirty="0" smtClean="0"/>
              <a:t>care au </a:t>
            </a:r>
            <a:r>
              <a:rPr dirty="0" err="1" smtClean="0"/>
              <a:t>fost</a:t>
            </a:r>
            <a:r>
              <a:rPr dirty="0" smtClean="0"/>
              <a:t> </a:t>
            </a:r>
            <a:r>
              <a:rPr dirty="0" err="1" smtClean="0"/>
              <a:t>implementate</a:t>
            </a:r>
            <a:r>
              <a:rPr dirty="0" smtClean="0"/>
              <a:t> </a:t>
            </a:r>
            <a:r>
              <a:rPr dirty="0" err="1" smtClean="0"/>
              <a:t>și</a:t>
            </a:r>
            <a:r>
              <a:rPr dirty="0" smtClean="0"/>
              <a:t> </a:t>
            </a:r>
            <a:r>
              <a:rPr dirty="0" err="1" smtClean="0"/>
              <a:t>aplicate</a:t>
            </a:r>
            <a:r>
              <a:rPr dirty="0" smtClean="0"/>
              <a:t> </a:t>
            </a:r>
            <a:r>
              <a:rPr dirty="0" smtClean="0"/>
              <a:t>ulterior</a:t>
            </a:r>
            <a:r>
              <a:rPr lang="ro-RO" dirty="0" smtClean="0"/>
              <a:t> </a:t>
            </a:r>
            <a:r>
              <a:rPr dirty="0" err="1" smtClean="0"/>
              <a:t>imaginilor</a:t>
            </a:r>
            <a:r>
              <a:rPr dirty="0" smtClean="0"/>
              <a:t> </a:t>
            </a:r>
            <a:r>
              <a:rPr dirty="0" err="1" smtClean="0"/>
              <a:t>sunt</a:t>
            </a:r>
            <a:r>
              <a:rPr dirty="0" smtClean="0"/>
              <a:t> : </a:t>
            </a:r>
            <a:endParaRPr lang="ro-RO" dirty="0" smtClean="0"/>
          </a:p>
          <a:p>
            <a:r>
              <a:rPr lang="ro-RO" dirty="0" smtClean="0"/>
              <a:t>-Grayscale; </a:t>
            </a:r>
          </a:p>
          <a:p>
            <a:r>
              <a:rPr lang="ro-RO" dirty="0" smtClean="0"/>
              <a:t>-Sepia;</a:t>
            </a:r>
          </a:p>
          <a:p>
            <a:r>
              <a:rPr lang="ro-RO" dirty="0" smtClean="0"/>
              <a:t>-Salt &amp; Pepper Noise;</a:t>
            </a:r>
          </a:p>
          <a:p>
            <a:r>
              <a:rPr lang="ro-RO" dirty="0" smtClean="0"/>
              <a:t>-Median;</a:t>
            </a:r>
          </a:p>
          <a:p>
            <a:r>
              <a:rPr lang="ro-RO" dirty="0" smtClean="0"/>
              <a:t>-Blur.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912" y="503237"/>
            <a:ext cx="9296400" cy="2780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4000" y="0"/>
            <a:ext cx="9071640" cy="7208837"/>
          </a:xfrm>
        </p:spPr>
        <p:txBody>
          <a:bodyPr>
            <a:noAutofit/>
          </a:bodyPr>
          <a:lstStyle/>
          <a:p>
            <a:r>
              <a:rPr lang="ro-RO" sz="2700" dirty="0" smtClean="0"/>
              <a:t>Filtru Sepia – Timeline (Open Solaris)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pPr algn="ctr"/>
            <a:r>
              <a:rPr lang="ro-RO" sz="2400" dirty="0" smtClean="0"/>
              <a:t>S</a:t>
            </a:r>
            <a:r>
              <a:rPr lang="ro-RO" sz="2400" dirty="0" smtClean="0"/>
              <a:t>erial</a:t>
            </a:r>
          </a:p>
          <a:p>
            <a:pPr algn="ctr"/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pPr algn="ctr"/>
            <a:endParaRPr lang="ro-RO" sz="2400" dirty="0" smtClean="0"/>
          </a:p>
          <a:p>
            <a:pPr algn="ctr"/>
            <a:r>
              <a:rPr lang="ro-RO" sz="2400" dirty="0" smtClean="0"/>
              <a:t>OpenMP</a:t>
            </a:r>
          </a:p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712" y="3779837"/>
            <a:ext cx="9601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/>
        </p:spPr>
        <p:txBody>
          <a:bodyPr wrap="square" lIns="0" tIns="0" rIns="0" bIns="0"/>
          <a:lstStyle/>
          <a:p>
            <a:r>
              <a:rPr sz="3400" dirty="0" err="1" smtClean="0"/>
              <a:t>Concluzii</a:t>
            </a:r>
            <a:endParaRPr sz="3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04000" y="1769039"/>
            <a:ext cx="9184512" cy="4982597"/>
          </a:xfrm>
          <a:prstGeom prst="rect">
            <a:avLst/>
          </a:prstGeom>
          <a:noFill/>
          <a:ln/>
        </p:spPr>
        <p:txBody>
          <a:bodyPr wrap="square" lIns="0" tIns="0" rIns="0" bIns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sz="2700" dirty="0" err="1" smtClean="0"/>
              <a:t>Cea</a:t>
            </a:r>
            <a:r>
              <a:rPr sz="2700" dirty="0" smtClean="0"/>
              <a:t> </a:t>
            </a:r>
            <a:r>
              <a:rPr sz="2700" dirty="0" err="1" smtClean="0"/>
              <a:t>mai</a:t>
            </a:r>
            <a:r>
              <a:rPr sz="2700" dirty="0" smtClean="0"/>
              <a:t> </a:t>
            </a:r>
            <a:r>
              <a:rPr sz="2700" dirty="0" err="1" smtClean="0"/>
              <a:t>eficientă</a:t>
            </a:r>
            <a:r>
              <a:rPr sz="2700" dirty="0" smtClean="0"/>
              <a:t> </a:t>
            </a:r>
            <a:r>
              <a:rPr sz="2700" dirty="0" err="1" smtClean="0"/>
              <a:t>metodă</a:t>
            </a:r>
            <a:r>
              <a:rPr sz="2700" dirty="0" smtClean="0"/>
              <a:t> de </a:t>
            </a:r>
            <a:r>
              <a:rPr sz="2700" dirty="0" err="1" smtClean="0"/>
              <a:t>paralelizare</a:t>
            </a:r>
            <a:r>
              <a:rPr sz="2700" dirty="0" smtClean="0"/>
              <a:t> </a:t>
            </a:r>
            <a:r>
              <a:rPr sz="2700" dirty="0" err="1" smtClean="0"/>
              <a:t>pentru</a:t>
            </a:r>
            <a:r>
              <a:rPr sz="2700" dirty="0" smtClean="0"/>
              <a:t> </a:t>
            </a:r>
            <a:r>
              <a:rPr sz="2700" dirty="0" err="1" smtClean="0"/>
              <a:t>toate</a:t>
            </a:r>
            <a:r>
              <a:rPr sz="2700" dirty="0" smtClean="0"/>
              <a:t> </a:t>
            </a:r>
            <a:r>
              <a:rPr sz="2700" dirty="0" err="1" smtClean="0"/>
              <a:t>filtrele</a:t>
            </a:r>
            <a:r>
              <a:rPr sz="2700" dirty="0" smtClean="0"/>
              <a:t> </a:t>
            </a:r>
            <a:r>
              <a:rPr sz="2700" dirty="0" err="1" smtClean="0"/>
              <a:t>este</a:t>
            </a:r>
            <a:r>
              <a:rPr sz="2700" dirty="0" smtClean="0"/>
              <a:t> </a:t>
            </a:r>
            <a:r>
              <a:rPr sz="2700" dirty="0" err="1" smtClean="0"/>
              <a:t>OpenMP</a:t>
            </a:r>
            <a:r>
              <a:rPr sz="2700" dirty="0" smtClean="0"/>
              <a:t> (8 thread-</a:t>
            </a:r>
            <a:r>
              <a:rPr sz="2700" dirty="0" err="1" smtClean="0"/>
              <a:t>uri</a:t>
            </a:r>
            <a:r>
              <a:rPr sz="2700" dirty="0" smtClean="0"/>
              <a:t>).</a:t>
            </a:r>
            <a:endParaRPr lang="ro-RO" sz="2700" dirty="0" smtClean="0"/>
          </a:p>
          <a:p>
            <a:pPr>
              <a:buFont typeface="Arial" pitchFamily="34" charset="0"/>
              <a:buChar char="•"/>
            </a:pPr>
            <a:r>
              <a:rPr lang="ro-RO" sz="2700" dirty="0" smtClean="0"/>
              <a:t>Dacă luăm în considerare și varianta OpenCL, aceasta din urmă oferă timp de execuție redus și scalabilitate. Astfel, pentru filtrele implementate factorul de scalabilitate ajunge să fie între 4-11 (de 4-11x mai bun timpul de execuție decât cazul serial).</a:t>
            </a:r>
            <a:endParaRPr lang="ro-RO" sz="2700" dirty="0" smtClean="0"/>
          </a:p>
          <a:p>
            <a:pPr>
              <a:buFont typeface="Arial" pitchFamily="34" charset="0"/>
              <a:buChar char="•"/>
            </a:pPr>
            <a:r>
              <a:rPr sz="2700" dirty="0" err="1" smtClean="0"/>
              <a:t>Cea</a:t>
            </a:r>
            <a:r>
              <a:rPr sz="2700" dirty="0" smtClean="0"/>
              <a:t> </a:t>
            </a:r>
            <a:r>
              <a:rPr sz="2700" dirty="0" err="1" smtClean="0"/>
              <a:t>mai</a:t>
            </a:r>
            <a:r>
              <a:rPr sz="2700" dirty="0" smtClean="0"/>
              <a:t> </a:t>
            </a:r>
            <a:r>
              <a:rPr sz="2700" dirty="0" err="1" smtClean="0"/>
              <a:t>puțin</a:t>
            </a:r>
            <a:r>
              <a:rPr sz="2700" dirty="0" smtClean="0"/>
              <a:t> </a:t>
            </a:r>
            <a:r>
              <a:rPr sz="2700" dirty="0" err="1" smtClean="0"/>
              <a:t>eficientă</a:t>
            </a:r>
            <a:r>
              <a:rPr sz="2700" dirty="0" smtClean="0"/>
              <a:t> </a:t>
            </a:r>
            <a:r>
              <a:rPr sz="2700" dirty="0" err="1" smtClean="0"/>
              <a:t>și</a:t>
            </a:r>
            <a:r>
              <a:rPr sz="2700" dirty="0" smtClean="0"/>
              <a:t> care nu </a:t>
            </a:r>
            <a:r>
              <a:rPr sz="2700" dirty="0" err="1" smtClean="0"/>
              <a:t>prezintă</a:t>
            </a:r>
            <a:r>
              <a:rPr sz="2700" dirty="0" smtClean="0"/>
              <a:t> </a:t>
            </a:r>
            <a:r>
              <a:rPr sz="2700" dirty="0" err="1" smtClean="0"/>
              <a:t>scalabilitate</a:t>
            </a:r>
            <a:r>
              <a:rPr sz="2700" dirty="0" smtClean="0"/>
              <a:t> </a:t>
            </a:r>
            <a:r>
              <a:rPr sz="2700" dirty="0" err="1" smtClean="0"/>
              <a:t>este</a:t>
            </a:r>
            <a:r>
              <a:rPr sz="2700" dirty="0" smtClean="0"/>
              <a:t> </a:t>
            </a:r>
            <a:r>
              <a:rPr sz="2700" dirty="0" err="1" smtClean="0"/>
              <a:t>paralelizarea</a:t>
            </a:r>
            <a:r>
              <a:rPr sz="2700" dirty="0" smtClean="0"/>
              <a:t> </a:t>
            </a:r>
            <a:r>
              <a:rPr lang="ro-RO" sz="2700" dirty="0" smtClean="0"/>
              <a:t>Open</a:t>
            </a:r>
            <a:r>
              <a:rPr sz="2700" dirty="0" smtClean="0"/>
              <a:t>MPI</a:t>
            </a:r>
            <a:r>
              <a:rPr sz="2700" dirty="0" smtClean="0"/>
              <a:t>. </a:t>
            </a:r>
            <a:r>
              <a:rPr sz="2700" dirty="0" err="1" smtClean="0"/>
              <a:t>Pentru</a:t>
            </a:r>
            <a:r>
              <a:rPr sz="2700" dirty="0" smtClean="0"/>
              <a:t> un </a:t>
            </a:r>
            <a:r>
              <a:rPr sz="2700" dirty="0" err="1" smtClean="0"/>
              <a:t>număr</a:t>
            </a:r>
            <a:r>
              <a:rPr sz="2700" dirty="0" smtClean="0"/>
              <a:t> </a:t>
            </a:r>
            <a:r>
              <a:rPr sz="2700" dirty="0" err="1" smtClean="0"/>
              <a:t>cât</a:t>
            </a:r>
            <a:r>
              <a:rPr sz="2700" dirty="0" smtClean="0"/>
              <a:t> </a:t>
            </a:r>
            <a:r>
              <a:rPr sz="2700" dirty="0" err="1" smtClean="0"/>
              <a:t>mai</a:t>
            </a:r>
            <a:r>
              <a:rPr sz="2700" dirty="0" smtClean="0"/>
              <a:t> mare de thread-</a:t>
            </a:r>
            <a:r>
              <a:rPr sz="2700" dirty="0" err="1" smtClean="0"/>
              <a:t>uri</a:t>
            </a:r>
            <a:r>
              <a:rPr sz="2700" dirty="0" smtClean="0"/>
              <a:t> se </a:t>
            </a:r>
            <a:r>
              <a:rPr sz="2700" dirty="0" err="1" smtClean="0"/>
              <a:t>ajunge</a:t>
            </a:r>
            <a:r>
              <a:rPr sz="2700" dirty="0" smtClean="0"/>
              <a:t> la un </a:t>
            </a:r>
            <a:r>
              <a:rPr sz="2700" dirty="0" err="1" smtClean="0"/>
              <a:t>timp</a:t>
            </a:r>
            <a:r>
              <a:rPr sz="2700" dirty="0" smtClean="0"/>
              <a:t> de </a:t>
            </a:r>
            <a:r>
              <a:rPr sz="2700" dirty="0" err="1" smtClean="0"/>
              <a:t>execuție</a:t>
            </a:r>
            <a:r>
              <a:rPr sz="2700" dirty="0" smtClean="0"/>
              <a:t> </a:t>
            </a:r>
            <a:r>
              <a:rPr sz="2700" dirty="0" err="1" smtClean="0"/>
              <a:t>mai</a:t>
            </a:r>
            <a:r>
              <a:rPr sz="2700" dirty="0" smtClean="0"/>
              <a:t> mare </a:t>
            </a:r>
            <a:r>
              <a:rPr lang="ro-RO" sz="2700" dirty="0" smtClean="0"/>
              <a:t>decât </a:t>
            </a:r>
            <a:r>
              <a:rPr sz="2700" dirty="0" err="1" smtClean="0"/>
              <a:t>în</a:t>
            </a:r>
            <a:r>
              <a:rPr sz="2700" dirty="0" smtClean="0"/>
              <a:t> </a:t>
            </a:r>
            <a:r>
              <a:rPr sz="2700" dirty="0" err="1" smtClean="0"/>
              <a:t>cazul</a:t>
            </a:r>
            <a:r>
              <a:rPr sz="2700" dirty="0" smtClean="0"/>
              <a:t> </a:t>
            </a:r>
            <a:r>
              <a:rPr sz="2700" dirty="0" err="1" smtClean="0"/>
              <a:t>implementării</a:t>
            </a:r>
            <a:r>
              <a:rPr sz="2700" dirty="0" smtClean="0"/>
              <a:t> </a:t>
            </a:r>
            <a:r>
              <a:rPr sz="2700" dirty="0" err="1" smtClean="0"/>
              <a:t>seriale</a:t>
            </a:r>
            <a:r>
              <a:rPr sz="2700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400" dirty="0" smtClean="0"/>
              <a:t>Q&amp;A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o-RO" dirty="0" smtClean="0"/>
              <a:t>Vă mulțumim pentru atenție! </a:t>
            </a:r>
          </a:p>
          <a:p>
            <a:pPr algn="ctr"/>
            <a:endParaRPr lang="ro-RO" dirty="0" smtClean="0"/>
          </a:p>
          <a:p>
            <a:pPr algn="ctr"/>
            <a:endParaRPr lang="ro-RO" dirty="0" smtClean="0"/>
          </a:p>
          <a:p>
            <a:pPr algn="ctr"/>
            <a:endParaRPr lang="ro-RO" dirty="0" smtClean="0"/>
          </a:p>
          <a:p>
            <a:pPr algn="ctr"/>
            <a:endParaRPr lang="en-US" dirty="0"/>
          </a:p>
        </p:txBody>
      </p:sp>
      <p:pic>
        <p:nvPicPr>
          <p:cNvPr id="4" name="Picture 3" descr="Help_penguin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1912" y="3094037"/>
            <a:ext cx="4614863" cy="378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400" dirty="0" smtClean="0"/>
              <a:t>Despre filtre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874837"/>
            <a:ext cx="9071640" cy="438444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o-RO" sz="2700" dirty="0" smtClean="0"/>
              <a:t>Median Filter        				    </a:t>
            </a:r>
          </a:p>
          <a:p>
            <a:endParaRPr lang="ro-RO" sz="2700" dirty="0" smtClean="0"/>
          </a:p>
          <a:p>
            <a:endParaRPr lang="ro-RO" sz="2700" dirty="0" smtClean="0"/>
          </a:p>
          <a:p>
            <a:r>
              <a:rPr lang="ro-RO" sz="2700" dirty="0" smtClean="0"/>
              <a:t>			</a:t>
            </a:r>
          </a:p>
          <a:p>
            <a:endParaRPr lang="ro-RO" sz="2700" dirty="0" smtClean="0"/>
          </a:p>
          <a:p>
            <a:pPr>
              <a:buFont typeface="Arial" pitchFamily="34" charset="0"/>
              <a:buChar char="•"/>
            </a:pPr>
            <a:r>
              <a:rPr lang="ro-RO" sz="2700" dirty="0" smtClean="0"/>
              <a:t>Sepia Filter</a:t>
            </a:r>
          </a:p>
          <a:p>
            <a:pPr>
              <a:buFont typeface="Arial" pitchFamily="34" charset="0"/>
              <a:buChar char="•"/>
            </a:pPr>
            <a:endParaRPr lang="ro-RO" sz="2700" dirty="0" smtClean="0"/>
          </a:p>
          <a:p>
            <a:r>
              <a:rPr lang="ro-RO" sz="2700" dirty="0" smtClean="0"/>
              <a:t>				</a:t>
            </a:r>
            <a:endParaRPr lang="ro-RO" sz="2700" dirty="0" smtClean="0"/>
          </a:p>
          <a:p>
            <a:endParaRPr lang="ro-RO" sz="2700" dirty="0" smtClean="0"/>
          </a:p>
          <a:p>
            <a:endParaRPr lang="ro-RO" sz="2700" dirty="0" smtClean="0"/>
          </a:p>
          <a:p>
            <a:endParaRPr lang="ro-RO" sz="2700" dirty="0" smtClean="0"/>
          </a:p>
          <a:p>
            <a:r>
              <a:rPr lang="ro-RO" sz="2700" dirty="0" smtClean="0"/>
              <a:t>	</a:t>
            </a:r>
          </a:p>
          <a:p>
            <a:endParaRPr lang="ro-RO" sz="2700" dirty="0" smtClean="0"/>
          </a:p>
          <a:p>
            <a:r>
              <a:rPr lang="ro-RO" sz="2700" dirty="0" smtClean="0"/>
              <a:t>			</a:t>
            </a:r>
            <a:endParaRPr lang="ro-RO" sz="2700" dirty="0" smtClean="0"/>
          </a:p>
          <a:p>
            <a:endParaRPr lang="ro-RO" sz="2700" dirty="0" smtClean="0"/>
          </a:p>
          <a:p>
            <a:r>
              <a:rPr lang="ro-RO" sz="2700" dirty="0" smtClean="0"/>
              <a:t>			</a:t>
            </a:r>
            <a:r>
              <a:rPr lang="en-US" sz="2800" dirty="0" smtClean="0"/>
              <a:t> </a:t>
            </a:r>
            <a:endParaRPr lang="ro-RO" sz="2700" dirty="0" smtClean="0"/>
          </a:p>
          <a:p>
            <a:endParaRPr lang="ro-RO" sz="2700" dirty="0" smtClean="0"/>
          </a:p>
          <a:p>
            <a:endParaRPr lang="ro-RO" sz="2700" dirty="0" smtClean="0"/>
          </a:p>
          <a:p>
            <a:endParaRPr lang="ro-RO" sz="2700" dirty="0" smtClean="0"/>
          </a:p>
          <a:p>
            <a:endParaRPr lang="ro-RO" sz="2700" dirty="0" smtClean="0"/>
          </a:p>
          <a:p>
            <a:r>
              <a:rPr lang="ro-RO" sz="2700" dirty="0" smtClean="0"/>
              <a:t>	</a:t>
            </a:r>
            <a:r>
              <a:rPr lang="ro-RO" sz="2700" dirty="0" smtClean="0"/>
              <a:t>		</a:t>
            </a:r>
          </a:p>
          <a:p>
            <a:r>
              <a:rPr lang="ro-RO" sz="2700" dirty="0" smtClean="0"/>
              <a:t> 			</a:t>
            </a:r>
            <a:endParaRPr lang="en-US" sz="27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512" y="2408237"/>
            <a:ext cx="2362200" cy="187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3912" y="2789237"/>
            <a:ext cx="2437073" cy="7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4312" y="2255837"/>
            <a:ext cx="192322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sepia_fil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4512" y="5380037"/>
            <a:ext cx="9144000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04000" y="238680"/>
            <a:ext cx="9071640" cy="1387800"/>
          </a:xfrm>
          <a:prstGeom prst="rect">
            <a:avLst/>
          </a:prstGeom>
          <a:noFill/>
          <a:ln/>
        </p:spPr>
        <p:txBody>
          <a:bodyPr wrap="square" lIns="0" tIns="0" rIns="0" bIns="0"/>
          <a:lstStyle/>
          <a:p>
            <a:r>
              <a:rPr sz="3400" dirty="0" err="1" smtClean="0"/>
              <a:t>Abordarea</a:t>
            </a:r>
            <a:r>
              <a:rPr sz="3400" dirty="0" smtClean="0"/>
              <a:t> </a:t>
            </a:r>
            <a:r>
              <a:rPr sz="3400" dirty="0" err="1" smtClean="0"/>
              <a:t>folosită</a:t>
            </a:r>
            <a:r>
              <a:rPr sz="3400" dirty="0" smtClean="0"/>
              <a:t> </a:t>
            </a:r>
            <a:r>
              <a:rPr sz="3400" dirty="0" err="1" smtClean="0"/>
              <a:t>pentru</a:t>
            </a:r>
            <a:r>
              <a:rPr sz="3400" dirty="0" smtClean="0"/>
              <a:t> </a:t>
            </a:r>
            <a:r>
              <a:rPr sz="3400" dirty="0" err="1" smtClean="0"/>
              <a:t>testarea</a:t>
            </a:r>
            <a:r>
              <a:rPr sz="3400" dirty="0" smtClean="0"/>
              <a:t> </a:t>
            </a:r>
            <a:r>
              <a:rPr sz="3400" dirty="0" err="1" smtClean="0"/>
              <a:t>filtrelor</a:t>
            </a:r>
            <a:endParaRPr sz="3400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504000" y="2377440"/>
            <a:ext cx="8914320" cy="3776040"/>
          </a:xfrm>
          <a:prstGeom prst="rect">
            <a:avLst/>
          </a:prstGeom>
          <a:noFill/>
          <a:ln/>
        </p:spPr>
        <p:txBody>
          <a:bodyPr wrap="square" lIns="0" tIns="0" rIns="0" bIns="0"/>
          <a:lstStyle/>
          <a:p>
            <a:pPr>
              <a:buFont typeface="Arial" pitchFamily="34" charset="0"/>
              <a:buChar char="•"/>
            </a:pPr>
            <a:r>
              <a:rPr lang="en-US" sz="2700" dirty="0" err="1" smtClean="0"/>
              <a:t>Fiecare</a:t>
            </a:r>
            <a:r>
              <a:rPr lang="en-US" sz="2700" dirty="0" smtClean="0"/>
              <a:t> </a:t>
            </a:r>
            <a:r>
              <a:rPr lang="en-US" sz="2700" dirty="0" err="1" smtClean="0"/>
              <a:t>filtru</a:t>
            </a:r>
            <a:r>
              <a:rPr lang="en-US" sz="2700" dirty="0" smtClean="0"/>
              <a:t> a </a:t>
            </a:r>
            <a:r>
              <a:rPr lang="en-US" sz="2700" dirty="0" err="1" smtClean="0"/>
              <a:t>fost</a:t>
            </a:r>
            <a:r>
              <a:rPr lang="en-US" sz="2700" dirty="0" smtClean="0"/>
              <a:t> </a:t>
            </a:r>
            <a:r>
              <a:rPr lang="en-US" sz="2700" dirty="0" err="1" smtClean="0"/>
              <a:t>testat</a:t>
            </a:r>
            <a:r>
              <a:rPr lang="en-US" sz="2700" dirty="0" smtClean="0"/>
              <a:t> </a:t>
            </a:r>
            <a:r>
              <a:rPr lang="en-US" sz="2700" dirty="0" err="1" smtClean="0"/>
              <a:t>pentru</a:t>
            </a:r>
            <a:r>
              <a:rPr lang="en-US" sz="2700" dirty="0" smtClean="0"/>
              <a:t> </a:t>
            </a:r>
            <a:r>
              <a:rPr lang="en-US" sz="2700" dirty="0" err="1" smtClean="0"/>
              <a:t>cele</a:t>
            </a:r>
            <a:r>
              <a:rPr lang="en-US" sz="2700" dirty="0" smtClean="0"/>
              <a:t>  </a:t>
            </a:r>
            <a:r>
              <a:rPr lang="en-US" sz="2700" dirty="0" err="1" smtClean="0"/>
              <a:t>trei</a:t>
            </a:r>
            <a:r>
              <a:rPr lang="en-US" sz="2700" dirty="0" smtClean="0"/>
              <a:t> </a:t>
            </a:r>
            <a:r>
              <a:rPr lang="en-US" sz="2700" dirty="0" err="1" smtClean="0"/>
              <a:t>tipuri</a:t>
            </a:r>
            <a:r>
              <a:rPr lang="en-US" sz="2700" dirty="0" smtClean="0"/>
              <a:t> de </a:t>
            </a:r>
            <a:r>
              <a:rPr lang="en-US" sz="2700" dirty="0" err="1" smtClean="0"/>
              <a:t>paralelizare</a:t>
            </a:r>
            <a:r>
              <a:rPr lang="en-US" sz="2700" dirty="0" smtClean="0"/>
              <a:t>: </a:t>
            </a:r>
            <a:r>
              <a:rPr lang="ro-RO" sz="2700" dirty="0" smtClean="0"/>
              <a:t>O</a:t>
            </a:r>
            <a:r>
              <a:rPr lang="en-US" sz="2700" dirty="0" smtClean="0"/>
              <a:t>pen</a:t>
            </a:r>
            <a:r>
              <a:rPr lang="ro-RO" sz="2700" dirty="0" smtClean="0"/>
              <a:t>MP</a:t>
            </a:r>
            <a:r>
              <a:rPr lang="en-US" sz="2700" dirty="0" smtClean="0"/>
              <a:t>, </a:t>
            </a:r>
            <a:r>
              <a:rPr lang="ro-RO" sz="2700" dirty="0" err="1" smtClean="0"/>
              <a:t>P</a:t>
            </a:r>
            <a:r>
              <a:rPr lang="en-US" sz="2700" dirty="0" smtClean="0"/>
              <a:t>threads</a:t>
            </a:r>
            <a:r>
              <a:rPr lang="en-US" sz="2700" dirty="0" smtClean="0"/>
              <a:t>, </a:t>
            </a:r>
            <a:r>
              <a:rPr lang="ro-RO" sz="2700" dirty="0" smtClean="0"/>
              <a:t>OpenMPI</a:t>
            </a:r>
            <a:r>
              <a:rPr lang="en-US" sz="2700" dirty="0" smtClean="0"/>
              <a:t>, </a:t>
            </a:r>
            <a:r>
              <a:rPr lang="en-US" sz="2700" dirty="0" err="1" smtClean="0"/>
              <a:t>dar</a:t>
            </a:r>
            <a:r>
              <a:rPr lang="en-US" sz="2700" dirty="0" smtClean="0"/>
              <a:t> </a:t>
            </a:r>
            <a:r>
              <a:rPr lang="en-US" sz="2700" dirty="0" err="1" smtClean="0"/>
              <a:t>și</a:t>
            </a:r>
            <a:r>
              <a:rPr lang="en-US" sz="2700" dirty="0" smtClean="0"/>
              <a:t> </a:t>
            </a:r>
            <a:r>
              <a:rPr lang="en-US" sz="2700" dirty="0" err="1" smtClean="0"/>
              <a:t>pentru</a:t>
            </a:r>
            <a:r>
              <a:rPr lang="en-US" sz="2700" dirty="0" smtClean="0"/>
              <a:t> </a:t>
            </a:r>
            <a:r>
              <a:rPr lang="en-US" sz="2700" dirty="0" err="1" smtClean="0"/>
              <a:t>varianta</a:t>
            </a:r>
            <a:r>
              <a:rPr lang="en-US" sz="2700" dirty="0" smtClean="0"/>
              <a:t> </a:t>
            </a:r>
            <a:r>
              <a:rPr lang="en-US" sz="2700" dirty="0" err="1" smtClean="0"/>
              <a:t>serială</a:t>
            </a:r>
            <a:r>
              <a:rPr lang="en-US" sz="2700" dirty="0" smtClean="0"/>
              <a:t>.</a:t>
            </a:r>
            <a:endParaRPr lang="ro-RO" sz="2700" dirty="0" smtClean="0"/>
          </a:p>
          <a:p>
            <a:pPr>
              <a:buFont typeface="Arial" pitchFamily="34" charset="0"/>
              <a:buChar char="•"/>
            </a:pPr>
            <a:r>
              <a:rPr lang="en-US" sz="2700" dirty="0" err="1" smtClean="0"/>
              <a:t>Testarea</a:t>
            </a:r>
            <a:r>
              <a:rPr lang="en-US" sz="2700" dirty="0" smtClean="0"/>
              <a:t> </a:t>
            </a:r>
            <a:r>
              <a:rPr lang="en-US" sz="2700" dirty="0" smtClean="0"/>
              <a:t>a </a:t>
            </a:r>
            <a:r>
              <a:rPr lang="en-US" sz="2700" dirty="0" err="1" smtClean="0"/>
              <a:t>fost</a:t>
            </a:r>
            <a:r>
              <a:rPr lang="en-US" sz="2700" dirty="0" smtClean="0"/>
              <a:t> </a:t>
            </a:r>
            <a:r>
              <a:rPr lang="en-US" sz="2700" dirty="0" err="1" smtClean="0"/>
              <a:t>realizată</a:t>
            </a:r>
            <a:r>
              <a:rPr lang="en-US" sz="2700" dirty="0" smtClean="0"/>
              <a:t> </a:t>
            </a:r>
            <a:r>
              <a:rPr lang="en-US" sz="2700" dirty="0" err="1" smtClean="0"/>
              <a:t>pentru</a:t>
            </a:r>
            <a:r>
              <a:rPr lang="en-US" sz="2700" dirty="0" smtClean="0"/>
              <a:t> un </a:t>
            </a:r>
            <a:r>
              <a:rPr lang="en-US" sz="2700" dirty="0" err="1" smtClean="0"/>
              <a:t>număr</a:t>
            </a:r>
            <a:r>
              <a:rPr lang="en-US" sz="2700" dirty="0" smtClean="0"/>
              <a:t> </a:t>
            </a:r>
            <a:r>
              <a:rPr lang="ro-RO" sz="2700" dirty="0" smtClean="0"/>
              <a:t>cât mai mare</a:t>
            </a:r>
            <a:r>
              <a:rPr lang="en-US" sz="2700" dirty="0" smtClean="0"/>
              <a:t> </a:t>
            </a:r>
            <a:r>
              <a:rPr lang="en-US" sz="2700" dirty="0" smtClean="0"/>
              <a:t>de </a:t>
            </a:r>
            <a:r>
              <a:rPr lang="en-US" sz="2700" dirty="0" err="1" smtClean="0"/>
              <a:t>imagini</a:t>
            </a:r>
            <a:r>
              <a:rPr lang="en-US" sz="2700" dirty="0" smtClean="0"/>
              <a:t> bmp de </a:t>
            </a:r>
            <a:r>
              <a:rPr lang="en-US" sz="2700" dirty="0" err="1" smtClean="0"/>
              <a:t>diferite</a:t>
            </a:r>
            <a:r>
              <a:rPr lang="en-US" sz="2700" dirty="0" smtClean="0"/>
              <a:t> </a:t>
            </a:r>
            <a:r>
              <a:rPr lang="en-US" sz="2700" dirty="0" err="1" smtClean="0"/>
              <a:t>dimensiuni</a:t>
            </a:r>
            <a:r>
              <a:rPr lang="en-US" sz="2700" dirty="0" smtClean="0"/>
              <a:t> </a:t>
            </a:r>
            <a:r>
              <a:rPr lang="en-US" sz="2700" dirty="0" smtClean="0"/>
              <a:t>( </a:t>
            </a:r>
            <a:r>
              <a:rPr lang="en-US" sz="2700" dirty="0" smtClean="0"/>
              <a:t>(1456 x 2592), (7786 x 3000) </a:t>
            </a:r>
            <a:r>
              <a:rPr lang="en-US" sz="2700" dirty="0" smtClean="0"/>
              <a:t>).</a:t>
            </a:r>
            <a:endParaRPr lang="ro-RO" sz="2700" dirty="0" smtClean="0"/>
          </a:p>
          <a:p>
            <a:pPr>
              <a:buFont typeface="Arial" pitchFamily="34" charset="0"/>
              <a:buChar char="•"/>
            </a:pPr>
            <a:r>
              <a:rPr lang="en-US" sz="2700" dirty="0" err="1" smtClean="0"/>
              <a:t>Coada</a:t>
            </a:r>
            <a:r>
              <a:rPr lang="en-US" sz="2700" dirty="0" smtClean="0"/>
              <a:t> </a:t>
            </a:r>
            <a:r>
              <a:rPr lang="en-US" sz="2700" dirty="0" err="1" smtClean="0"/>
              <a:t>folosită</a:t>
            </a:r>
            <a:r>
              <a:rPr lang="en-US" sz="2700" dirty="0" smtClean="0"/>
              <a:t> a </a:t>
            </a:r>
            <a:r>
              <a:rPr lang="en-US" sz="2700" dirty="0" err="1" smtClean="0"/>
              <a:t>fost</a:t>
            </a:r>
            <a:r>
              <a:rPr lang="en-US" sz="2700" dirty="0" smtClean="0"/>
              <a:t> </a:t>
            </a:r>
            <a:r>
              <a:rPr lang="en-US" sz="2700" dirty="0" err="1" smtClean="0"/>
              <a:t>ibm-dp.q</a:t>
            </a:r>
            <a:endParaRPr lang="en-US" sz="27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04000" y="313435"/>
            <a:ext cx="9071640" cy="1615827"/>
          </a:xfrm>
          <a:prstGeom prst="rect">
            <a:avLst/>
          </a:prstGeom>
          <a:noFill/>
          <a:ln/>
        </p:spPr>
        <p:txBody>
          <a:bodyPr wrap="square" lIns="0" tIns="0" rIns="0" bIns="0">
            <a:spAutoFit/>
          </a:bodyPr>
          <a:lstStyle/>
          <a:p>
            <a:pPr algn="l">
              <a:buNone/>
              <a:tabLst/>
            </a:pPr>
            <a:r>
              <a:rPr lang="ro-RO" sz="3400" dirty="0" smtClean="0"/>
              <a:t>		</a:t>
            </a:r>
            <a:r>
              <a:rPr sz="3400" dirty="0" err="1" smtClean="0"/>
              <a:t>Exemplu</a:t>
            </a:r>
            <a:r>
              <a:rPr sz="3400" dirty="0" smtClean="0"/>
              <a:t> </a:t>
            </a:r>
            <a:r>
              <a:rPr sz="3400" dirty="0" smtClean="0"/>
              <a:t>de </a:t>
            </a:r>
            <a:r>
              <a:rPr sz="3400" dirty="0" err="1" smtClean="0"/>
              <a:t>utilizare</a:t>
            </a:r>
            <a:r>
              <a:rPr sz="3400" dirty="0" smtClean="0"/>
              <a:t> a </a:t>
            </a:r>
            <a:r>
              <a:rPr sz="3400" dirty="0" err="1" smtClean="0"/>
              <a:t>filtrelor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/>
            </a:r>
            <a:br>
              <a:rPr lang="ro-RO" dirty="0" smtClean="0"/>
            </a:br>
            <a:r>
              <a:rPr lang="en-US" sz="2700" dirty="0" err="1" smtClean="0"/>
              <a:t>Imaginea</a:t>
            </a:r>
            <a:r>
              <a:rPr lang="en-US" sz="2700" dirty="0" smtClean="0"/>
              <a:t> </a:t>
            </a:r>
            <a:r>
              <a:rPr lang="en-US" sz="2700" dirty="0" err="1" smtClean="0"/>
              <a:t>originală</a:t>
            </a:r>
            <a:endParaRPr lang="en-US" sz="2700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arol3_crop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512" y="1997019"/>
            <a:ext cx="8763000" cy="528801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70440" y="350837"/>
            <a:ext cx="9071640" cy="5100643"/>
          </a:xfrm>
          <a:prstGeom prst="rect">
            <a:avLst/>
          </a:prstGeom>
          <a:noFill/>
          <a:ln/>
        </p:spPr>
        <p:txBody>
          <a:bodyPr wrap="square" lIns="0" tIns="0" rIns="0" bIns="0"/>
          <a:lstStyle/>
          <a:p>
            <a:r>
              <a:rPr lang="ro-RO" sz="2700" dirty="0" smtClean="0">
                <a:latin typeface="Arial" charset="0"/>
              </a:rPr>
              <a:t> </a:t>
            </a:r>
            <a:r>
              <a:rPr lang="ro-RO" sz="2700" dirty="0" smtClean="0">
                <a:latin typeface="Arial" charset="0"/>
              </a:rPr>
              <a:t> </a:t>
            </a:r>
            <a:r>
              <a:rPr sz="2700" dirty="0" smtClean="0">
                <a:latin typeface="Arial" charset="0"/>
              </a:rPr>
              <a:t>Grayscale</a:t>
            </a:r>
            <a:r>
              <a:rPr lang="ro-RO" sz="2700" dirty="0" smtClean="0">
                <a:latin typeface="Arial" charset="0"/>
              </a:rPr>
              <a:t> Filter</a:t>
            </a:r>
            <a:endParaRPr sz="2700" dirty="0" smtClean="0">
              <a:latin typeface="Arial" charset="0"/>
            </a:endParaRPr>
          </a:p>
        </p:txBody>
      </p:sp>
      <p:pic>
        <p:nvPicPr>
          <p:cNvPr id="5" name="Picture 4" descr="carol_gray_crop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112" y="1036637"/>
            <a:ext cx="9268702" cy="60447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04000" y="644760"/>
            <a:ext cx="9071640" cy="4384440"/>
          </a:xfrm>
          <a:prstGeom prst="rect">
            <a:avLst/>
          </a:prstGeom>
          <a:noFill/>
          <a:ln/>
        </p:spPr>
        <p:txBody>
          <a:bodyPr wrap="square" lIns="0" tIns="0" rIns="0" bIns="0"/>
          <a:lstStyle/>
          <a:p>
            <a:r>
              <a:rPr lang="ro-RO" sz="2700" dirty="0" smtClean="0"/>
              <a:t>  </a:t>
            </a:r>
            <a:r>
              <a:rPr sz="2700" dirty="0" smtClean="0"/>
              <a:t>Sepia</a:t>
            </a:r>
            <a:r>
              <a:rPr lang="ro-RO" sz="2700" dirty="0" smtClean="0"/>
              <a:t> Filter</a:t>
            </a:r>
            <a:endParaRPr sz="2700" dirty="0" smtClean="0"/>
          </a:p>
          <a:p>
            <a:endParaRPr dirty="0"/>
          </a:p>
        </p:txBody>
      </p:sp>
      <p:pic>
        <p:nvPicPr>
          <p:cNvPr id="6" name="Picture 5" descr="carol_sepia_crop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712" y="1351501"/>
            <a:ext cx="9067800" cy="557266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04000" y="644760"/>
            <a:ext cx="9071640" cy="4384440"/>
          </a:xfrm>
          <a:prstGeom prst="rect">
            <a:avLst/>
          </a:prstGeom>
          <a:noFill/>
          <a:ln/>
        </p:spPr>
        <p:txBody>
          <a:bodyPr wrap="square" lIns="0" tIns="0" rIns="0" bIns="0"/>
          <a:lstStyle/>
          <a:p>
            <a:r>
              <a:rPr lang="ro-RO" sz="2700" dirty="0" smtClean="0"/>
              <a:t>Salt &amp; Pepper Noise</a:t>
            </a:r>
            <a:endParaRPr sz="2700" dirty="0" smtClean="0"/>
          </a:p>
        </p:txBody>
      </p:sp>
      <p:pic>
        <p:nvPicPr>
          <p:cNvPr id="5" name="Picture 4" descr="carol_noise_crop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112" y="1306153"/>
            <a:ext cx="9296400" cy="59271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/>
        </p:spPr>
        <p:txBody>
          <a:bodyPr wrap="square" lIns="0" tIns="0" rIns="0" bIns="0"/>
          <a:lstStyle/>
          <a:p>
            <a:pPr algn="l">
              <a:buNone/>
              <a:tabLst/>
            </a:pPr>
            <a:r>
              <a:rPr lang="en-US" sz="2700" dirty="0" smtClean="0"/>
              <a:t>Median</a:t>
            </a:r>
            <a:r>
              <a:rPr lang="ro-RO" sz="2700" dirty="0" smtClean="0"/>
              <a:t> Filter</a:t>
            </a:r>
            <a:endParaRPr lang="en-US" sz="2700" dirty="0" smtClean="0"/>
          </a:p>
        </p:txBody>
      </p:sp>
      <p:pic>
        <p:nvPicPr>
          <p:cNvPr id="5" name="Picture 4" descr="carol_median_crop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312" y="1189037"/>
            <a:ext cx="9144000" cy="589104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531</Words>
  <Application>Microsoft Office PowerPoint</Application>
  <PresentationFormat>Custom</PresentationFormat>
  <Paragraphs>128</Paragraphs>
  <Slides>22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Arhitecturi și Prelucrări Paralele  </vt:lpstr>
      <vt:lpstr>O scurtă introducere</vt:lpstr>
      <vt:lpstr>Despre filtre</vt:lpstr>
      <vt:lpstr>Abordarea folosită pentru testarea filtrelor</vt:lpstr>
      <vt:lpstr>  Exemplu de utilizare a filtrelor  Imaginea originală</vt:lpstr>
      <vt:lpstr>Slide 6</vt:lpstr>
      <vt:lpstr>Slide 7</vt:lpstr>
      <vt:lpstr>Slide 8</vt:lpstr>
      <vt:lpstr>Median Filter</vt:lpstr>
      <vt:lpstr>Blur Filter</vt:lpstr>
      <vt:lpstr>Analiză grafică a timpului de execuție</vt:lpstr>
      <vt:lpstr> Grayscale Filter</vt:lpstr>
      <vt:lpstr>Sepia Filter</vt:lpstr>
      <vt:lpstr>Salt &amp; Pepper Noise</vt:lpstr>
      <vt:lpstr>Median Filter</vt:lpstr>
      <vt:lpstr>Blur Filter</vt:lpstr>
      <vt:lpstr>OpenCL</vt:lpstr>
      <vt:lpstr>Profiling &amp; Performance Analysis </vt:lpstr>
      <vt:lpstr>Slide 19</vt:lpstr>
      <vt:lpstr>Slide 20</vt:lpstr>
      <vt:lpstr>Concluzii</vt:lpstr>
      <vt:lpstr>Q&amp;A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lastModifiedBy>Florina</cp:lastModifiedBy>
  <cp:revision>88</cp:revision>
  <dcterms:created xsi:type="dcterms:W3CDTF">2006-08-16T00:00:00Z</dcterms:created>
  <dcterms:modified xsi:type="dcterms:W3CDTF">2016-01-11T20:01:20Z</dcterms:modified>
</cp:coreProperties>
</file>