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498" r:id="rId2"/>
    <p:sldId id="495" r:id="rId3"/>
    <p:sldId id="258" r:id="rId4"/>
    <p:sldId id="496" r:id="rId5"/>
    <p:sldId id="499" r:id="rId6"/>
    <p:sldId id="500" r:id="rId7"/>
    <p:sldId id="501" r:id="rId8"/>
    <p:sldId id="502" r:id="rId9"/>
    <p:sldId id="503" r:id="rId10"/>
    <p:sldId id="504" r:id="rId11"/>
    <p:sldId id="505" r:id="rId12"/>
    <p:sldId id="506" r:id="rId13"/>
    <p:sldId id="507" r:id="rId14"/>
    <p:sldId id="508" r:id="rId15"/>
    <p:sldId id="509" r:id="rId16"/>
    <p:sldId id="510" r:id="rId17"/>
    <p:sldId id="511" r:id="rId18"/>
    <p:sldId id="512" r:id="rId19"/>
    <p:sldId id="513" r:id="rId20"/>
    <p:sldId id="514" r:id="rId21"/>
    <p:sldId id="515" r:id="rId22"/>
    <p:sldId id="516" r:id="rId23"/>
    <p:sldId id="517" r:id="rId24"/>
    <p:sldId id="518" r:id="rId25"/>
    <p:sldId id="519" r:id="rId26"/>
    <p:sldId id="520" r:id="rId27"/>
    <p:sldId id="521" r:id="rId28"/>
    <p:sldId id="522" r:id="rId29"/>
    <p:sldId id="523" r:id="rId30"/>
    <p:sldId id="524" r:id="rId31"/>
    <p:sldId id="525" r:id="rId32"/>
    <p:sldId id="581" r:id="rId33"/>
    <p:sldId id="526" r:id="rId34"/>
    <p:sldId id="257" r:id="rId35"/>
    <p:sldId id="304" r:id="rId36"/>
    <p:sldId id="582" r:id="rId37"/>
    <p:sldId id="575" r:id="rId38"/>
    <p:sldId id="531" r:id="rId39"/>
    <p:sldId id="532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4298657-51AB-41AC-8479-B41D5E09D71C}">
          <p14:sldIdLst>
            <p14:sldId id="498"/>
            <p14:sldId id="495"/>
            <p14:sldId id="258"/>
          </p14:sldIdLst>
        </p14:section>
        <p14:section name="Lambda Expressions" id="{DE145E72-6F2E-4C7D-AB67-ED53E5ADFDA7}">
          <p14:sldIdLst>
            <p14:sldId id="496"/>
            <p14:sldId id="499"/>
            <p14:sldId id="500"/>
            <p14:sldId id="501"/>
            <p14:sldId id="502"/>
            <p14:sldId id="503"/>
            <p14:sldId id="504"/>
          </p14:sldIdLst>
        </p14:section>
        <p14:section name="Functions" id="{FD791EC5-00FD-46C8-9C50-968B0C48AE00}">
          <p14:sldIdLst>
            <p14:sldId id="505"/>
            <p14:sldId id="506"/>
            <p14:sldId id="507"/>
            <p14:sldId id="508"/>
            <p14:sldId id="509"/>
          </p14:sldIdLst>
        </p14:section>
        <p14:section name="Other Function Types" id="{BDA7C22B-DCA3-4CC0-AC71-61C72D98BBF4}">
          <p14:sldIdLst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</p14:sldIdLst>
        </p14:section>
        <p14:section name="Bi Functions" id="{31022659-E864-4ED5-993D-6BAC8B15AD66}">
          <p14:sldIdLst>
            <p14:sldId id="518"/>
            <p14:sldId id="519"/>
            <p14:sldId id="520"/>
            <p14:sldId id="521"/>
            <p14:sldId id="522"/>
            <p14:sldId id="523"/>
            <p14:sldId id="524"/>
            <p14:sldId id="525"/>
            <p14:sldId id="581"/>
            <p14:sldId id="526"/>
          </p14:sldIdLst>
        </p14:section>
        <p14:section name="Conclusion" id="{36156DD7-1A8E-4EDE-9FDC-4D0FBA765CC2}">
          <p14:sldIdLst>
            <p14:sldId id="257"/>
            <p14:sldId id="304"/>
            <p14:sldId id="582"/>
            <p14:sldId id="575"/>
            <p14:sldId id="531"/>
            <p14:sldId id="532"/>
          </p14:sldIdLst>
        </p14:section>
        <p14:section name="Default Section" id="{CA7BE8CA-654B-4D16-9EB3-76EE7BF37D2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17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101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54EDB4-1474-4DA6-8639-FF3B2D59B375}" type="datetimeFigureOut">
              <a:rPr lang="en-US" smtClean="0"/>
              <a:t>9/30/2019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75899-8E32-4A3A-AE82-7B86819110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999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735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9970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17868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9872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3070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2945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09744"/>
            <a:ext cx="2951518" cy="39554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34540"/>
            <a:ext cx="2951518" cy="36323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67791"/>
            <a:ext cx="2951518" cy="52481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1046"/>
            <a:ext cx="2951518" cy="460181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548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3ABF0FC-A0DF-42BE-BA0C-9EDE204585A0}" type="datetimeFigureOut">
              <a:rPr lang="en-US" smtClean="0"/>
              <a:t>9/30/2019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5B8F8CC-91E1-457C-852A-85C645AE407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36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F0FC-A0DF-42BE-BA0C-9EDE204585A0}" type="datetimeFigureOut">
              <a:rPr lang="en-US" smtClean="0"/>
              <a:t>9/30/2019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8F8CC-91E1-457C-852A-85C645AE407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2883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85597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3ABF0FC-A0DF-42BE-BA0C-9EDE204585A0}" type="datetimeFigureOut">
              <a:rPr lang="en-US" smtClean="0"/>
              <a:t>9/30/2019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5B8F8CC-91E1-457C-852A-85C645AE40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12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02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3ABF0FC-A0DF-42BE-BA0C-9EDE204585A0}" type="datetimeFigureOut">
              <a:rPr lang="en-US" smtClean="0"/>
              <a:t>9/30/2019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5B8F8CC-91E1-457C-852A-85C645AE40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18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3ABF0FC-A0DF-42BE-BA0C-9EDE204585A0}" type="datetimeFigureOut">
              <a:rPr lang="en-US" smtClean="0"/>
              <a:t>9/30/2019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5B8F8CC-91E1-457C-852A-85C645AE407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25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3ABF0FC-A0DF-42BE-BA0C-9EDE204585A0}" type="datetimeFigureOut">
              <a:rPr lang="en-US" smtClean="0"/>
              <a:t>9/30/2019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5B8F8CC-91E1-457C-852A-85C645AE407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5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332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73ABF0FC-A0DF-42BE-BA0C-9EDE204585A0}" type="datetimeFigureOut">
              <a:rPr lang="en-US" smtClean="0"/>
              <a:t>9/30/2019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8F8CC-91E1-457C-852A-85C645AE407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37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3ABF0FC-A0DF-42BE-BA0C-9EDE204585A0}" type="datetimeFigureOut">
              <a:rPr lang="en-US" smtClean="0"/>
              <a:t>9/30/2019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5B8F8CC-91E1-457C-852A-85C645AE407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58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73ABF0FC-A0DF-42BE-BA0C-9EDE204585A0}" type="datetimeFigureOut">
              <a:rPr lang="en-US" smtClean="0"/>
              <a:t>9/30/2019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5B8F8CC-91E1-457C-852A-85C645AE407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215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oftuni.bg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13/Functional-Programming-Lab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513/Functional-Programming-Lab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13/Functional-Programming-Lab" TargetMode="Externa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513/Functional-Programming-Lab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13/Functional-Programming-Lab" TargetMode="Externa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judge.softuni.bg/Contests/1513/Functional-Programming-Lab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13/Functional-Programming-Lab" TargetMode="Externa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judge.softuni.bg/Contests/1513/Functional-Programming-Lab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13/Functional-Programming-Lab" TargetMode="Externa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13/Functional-Programming-Lab" TargetMode="Externa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13/Functional-Programming-Lab" TargetMode="Externa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13/Functional-Programming-Lab" TargetMode="Externa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13/Functional-Programming-Lab" TargetMode="Externa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modules/59/java-advance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6.png"/><Relationship Id="rId26" Type="http://schemas.openxmlformats.org/officeDocument/2006/relationships/image" Target="../media/image50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3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5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9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42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9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4.png"/><Relationship Id="rId22" Type="http://schemas.openxmlformats.org/officeDocument/2006/relationships/image" Target="../media/image4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54.gif"/><Relationship Id="rId4" Type="http://schemas.openxmlformats.org/officeDocument/2006/relationships/image" Target="../media/image51.jpeg"/><Relationship Id="rId9" Type="http://schemas.openxmlformats.org/officeDocument/2006/relationships/hyperlink" Target="https://www.lukanet.com/" TargetMode="Externa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5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judge.softuni.bg/Contests/1513/Functional-Programming-La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53C3A5D9-6555-422A-8B58-FF64484C2B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Functions and Lambda Expressions</a:t>
            </a:r>
          </a:p>
          <a:p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37915F5-7707-4FF7-A695-485AFE5B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 </a:t>
            </a:r>
            <a:endParaRPr lang="bg-BG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76232E5-887F-4A22-8364-13A6B9240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346945"/>
            <a:ext cx="4495800" cy="26435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B6D8E9-20A6-494B-8D4C-26E5AC7D8D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1" y="3810001"/>
            <a:ext cx="1498403" cy="1498403"/>
          </a:xfrm>
          <a:prstGeom prst="rect">
            <a:avLst/>
          </a:prstGeom>
        </p:spPr>
      </p:pic>
      <p:sp>
        <p:nvSpPr>
          <p:cNvPr id="21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645441" y="5909744"/>
            <a:ext cx="2951518" cy="395548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645441" y="6334540"/>
            <a:ext cx="2951518" cy="363232"/>
          </a:xfrm>
        </p:spPr>
        <p:txBody>
          <a:bodyPr/>
          <a:lstStyle/>
          <a:p>
            <a:r>
              <a:rPr lang="en-US" dirty="0">
                <a:hlinkClick r:id="rId4"/>
              </a:rPr>
              <a:t>http://softuni.bg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672735" y="4867792"/>
            <a:ext cx="2951518" cy="52481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672735" y="5361047"/>
            <a:ext cx="2951518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</p:spTree>
    <p:extLst>
      <p:ext uri="{BB962C8B-B14F-4D97-AF65-F5344CB8AC3E}">
        <p14:creationId xmlns:p14="http://schemas.microsoft.com/office/powerpoint/2010/main" val="81006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7F15C072-2623-4577-99E6-01C9F9DA4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Sort</a:t>
            </a:r>
            <a:r>
              <a:rPr lang="bg-BG" dirty="0"/>
              <a:t> </a:t>
            </a:r>
            <a:r>
              <a:rPr lang="en-US" dirty="0"/>
              <a:t>Even Numbers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D0493-93ED-45ED-9A74-5DE91C68B21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057F24D-D9A5-400E-8E45-8A09242BC6D6}"/>
              </a:ext>
            </a:extLst>
          </p:cNvPr>
          <p:cNvSpPr txBox="1">
            <a:spLocks/>
          </p:cNvSpPr>
          <p:nvPr/>
        </p:nvSpPr>
        <p:spPr>
          <a:xfrm>
            <a:off x="614393" y="1609337"/>
            <a:ext cx="11154736" cy="40319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i="1" dirty="0">
                <a:solidFill>
                  <a:schemeClr val="accent2"/>
                </a:solidFill>
                <a:effectLst/>
              </a:rPr>
              <a:t>//TODO: Read numbers and parse them to List Of Integers</a:t>
            </a:r>
          </a:p>
          <a:p>
            <a:endParaRPr lang="en-US" sz="2800" dirty="0">
              <a:effectLst/>
            </a:endParaRP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numbers.removeIf(</a:t>
            </a:r>
            <a:r>
              <a:rPr lang="en-US" sz="2800" dirty="0">
                <a:solidFill>
                  <a:schemeClr val="bg1"/>
                </a:solidFill>
                <a:effectLst/>
              </a:rPr>
              <a:t>n -&gt; n % 2 != 0</a:t>
            </a:r>
            <a:r>
              <a:rPr lang="en-US" sz="2800" dirty="0">
                <a:solidFill>
                  <a:schemeClr val="tx2"/>
                </a:solidFill>
                <a:effectLst/>
              </a:rPr>
              <a:t>);</a:t>
            </a:r>
          </a:p>
          <a:p>
            <a:endParaRPr lang="en-US" sz="2800" dirty="0">
              <a:effectLst/>
            </a:endParaRPr>
          </a:p>
          <a:p>
            <a:pPr lvl="0"/>
            <a:r>
              <a:rPr lang="en-US" sz="2800" i="1" noProof="0" dirty="0">
                <a:solidFill>
                  <a:schemeClr val="accent2"/>
                </a:solidFill>
                <a:effectLst/>
              </a:rPr>
              <a:t>// TODO: Print the even numbers</a:t>
            </a:r>
            <a:endParaRPr lang="en-US" sz="2800" i="1" dirty="0">
              <a:solidFill>
                <a:schemeClr val="accent2"/>
              </a:solidFill>
              <a:effectLst/>
            </a:endParaRPr>
          </a:p>
          <a:p>
            <a:endParaRPr lang="en-US" sz="2800" dirty="0">
              <a:effectLst/>
            </a:endParaRPr>
          </a:p>
          <a:p>
            <a:r>
              <a:rPr lang="en-US" sz="2800" dirty="0">
                <a:solidFill>
                  <a:srgbClr val="234465"/>
                </a:solidFill>
                <a:effectLst/>
              </a:rPr>
              <a:t>numbers.sort(</a:t>
            </a:r>
            <a:r>
              <a:rPr lang="en-US" sz="2800" dirty="0">
                <a:solidFill>
                  <a:schemeClr val="bg1"/>
                </a:solidFill>
                <a:effectLst/>
              </a:rPr>
              <a:t>(a, b) -&gt; a.compareTo(b)</a:t>
            </a:r>
            <a:r>
              <a:rPr lang="en-US" sz="2800" dirty="0">
                <a:solidFill>
                  <a:srgbClr val="234465"/>
                </a:solidFill>
                <a:effectLst/>
              </a:rPr>
              <a:t>);</a:t>
            </a:r>
          </a:p>
          <a:p>
            <a:endParaRPr lang="en-US" sz="2800" dirty="0">
              <a:solidFill>
                <a:schemeClr val="tx2">
                  <a:lumMod val="75000"/>
                </a:schemeClr>
              </a:solidFill>
              <a:effectLst/>
            </a:endParaRPr>
          </a:p>
          <a:p>
            <a:r>
              <a:rPr lang="en-US" sz="2800" i="1" dirty="0">
                <a:solidFill>
                  <a:schemeClr val="accent2"/>
                </a:solidFill>
                <a:effectLst/>
              </a:rPr>
              <a:t>//TODO: Print the sorted numbers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0764A-D51A-476C-A7EF-F2D4FACBC648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https://judge.softuni.bg/Contests/1513/Functional-Programming-Lab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91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D11E7B4-FFCA-463D-8C7C-870A5C173CFE}"/>
              </a:ext>
            </a:extLst>
          </p:cNvPr>
          <p:cNvSpPr txBox="1">
            <a:spLocks/>
          </p:cNvSpPr>
          <p:nvPr/>
        </p:nvSpPr>
        <p:spPr>
          <a:xfrm>
            <a:off x="1066800" y="4746008"/>
            <a:ext cx="9959128" cy="820600"/>
          </a:xfrm>
          <a:prstGeom prst="rect">
            <a:avLst/>
          </a:prstGeom>
        </p:spPr>
        <p:txBody>
          <a:bodyPr/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Functions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1267810-F262-4678-BB20-4F7F91AA5658}"/>
              </a:ext>
            </a:extLst>
          </p:cNvPr>
          <p:cNvSpPr txBox="1">
            <a:spLocks/>
          </p:cNvSpPr>
          <p:nvPr/>
        </p:nvSpPr>
        <p:spPr>
          <a:xfrm>
            <a:off x="1166072" y="5624176"/>
            <a:ext cx="9959128" cy="71903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Mathematical and Java Functions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4C36B2C-AA0B-4E4A-BEA6-BCCD1AF9583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164" y="1301552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37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17C211-BE2F-437D-89FF-FE008084138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E14BB53-EF28-403F-A4DB-0188F919EC61}"/>
              </a:ext>
            </a:extLst>
          </p:cNvPr>
          <p:cNvSpPr txBox="1">
            <a:spLocks noChangeArrowheads="1"/>
          </p:cNvSpPr>
          <p:nvPr/>
        </p:nvSpPr>
        <p:spPr>
          <a:xfrm>
            <a:off x="94432" y="1166472"/>
            <a:ext cx="11695199" cy="5325879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In Java we can create functions analogical to </a:t>
            </a:r>
            <a:br>
              <a:rPr lang="en-US" dirty="0"/>
            </a:br>
            <a:r>
              <a:rPr lang="en-US" dirty="0"/>
              <a:t>mathematical functions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76CAB6A-41CD-4A2A-8C49-5FE24C5C01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Java Functions</a:t>
            </a:r>
            <a:endParaRPr lang="bg-BG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FCD556D-710F-453D-B445-00F68A91F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180" y="4760185"/>
            <a:ext cx="9998610" cy="554832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Function&lt;Integer</a:t>
            </a:r>
            <a:r>
              <a:rPr lang="sv-SE" sz="30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sv-SE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Integer&gt; </a:t>
            </a:r>
            <a:r>
              <a:rPr lang="sv-SE" sz="3000" b="1" noProof="1">
                <a:latin typeface="Consolas" pitchFamily="49" charset="0"/>
                <a:cs typeface="Consolas" pitchFamily="49" charset="0"/>
              </a:rPr>
              <a:t>func =</a:t>
            </a:r>
            <a:r>
              <a:rPr lang="sv-SE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x -&gt; x * x</a:t>
            </a:r>
            <a:r>
              <a:rPr lang="sv-SE" sz="30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30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4F4E74E8-F174-43F6-87B9-A42829C6B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0797" y="3897098"/>
            <a:ext cx="2414543" cy="666254"/>
          </a:xfrm>
          <a:prstGeom prst="wedgeRoundRectCallout">
            <a:avLst>
              <a:gd name="adj1" fmla="val 57732"/>
              <a:gd name="adj2" fmla="val 459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Output Type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94F03670-C604-41F9-8F7E-DAA6626E5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091" y="5458333"/>
            <a:ext cx="2228850" cy="666254"/>
          </a:xfrm>
          <a:prstGeom prst="wedgeRoundRectCallout">
            <a:avLst>
              <a:gd name="adj1" fmla="val 60024"/>
              <a:gd name="adj2" fmla="val -481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Input Type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6E08FEB7-1826-4029-A788-6CF553ACA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3561" y="5447976"/>
            <a:ext cx="1485900" cy="666254"/>
          </a:xfrm>
          <a:prstGeom prst="wedgeRoundRectCallout">
            <a:avLst>
              <a:gd name="adj1" fmla="val 62493"/>
              <a:gd name="adj2" fmla="val -432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5ABAFA30-AAEB-4CD8-BBD8-327291D7B58B}"/>
              </a:ext>
            </a:extLst>
          </p:cNvPr>
          <p:cNvSpPr/>
          <p:nvPr/>
        </p:nvSpPr>
        <p:spPr>
          <a:xfrm rot="5400000" flipV="1">
            <a:off x="8844425" y="4623827"/>
            <a:ext cx="465640" cy="1996596"/>
          </a:xfrm>
          <a:prstGeom prst="rightBrace">
            <a:avLst>
              <a:gd name="adj1" fmla="val 62577"/>
              <a:gd name="adj2" fmla="val 50000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AutoShape 5">
            <a:extLst>
              <a:ext uri="{FF2B5EF4-FFF2-40B4-BE49-F238E27FC236}">
                <a16:creationId xmlns:a16="http://schemas.microsoft.com/office/drawing/2014/main" id="{27E91ADB-9FC2-4A64-AACE-5DD784E1B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4363" y="5978691"/>
            <a:ext cx="3811623" cy="666254"/>
          </a:xfrm>
          <a:prstGeom prst="wedgeRoundRectCallout">
            <a:avLst>
              <a:gd name="adj1" fmla="val -4516"/>
              <a:gd name="adj2" fmla="val 64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chemeClr val="bg2"/>
                </a:solidFill>
              </a:rPr>
              <a:t>Lambda Expression</a:t>
            </a:r>
            <a:endParaRPr lang="bg-BG" sz="3200" dirty="0">
              <a:solidFill>
                <a:schemeClr val="bg2"/>
              </a:solidFill>
            </a:endParaRPr>
          </a:p>
        </p:txBody>
      </p:sp>
      <p:sp>
        <p:nvSpPr>
          <p:cNvPr id="13" name="AutoShape 5">
            <a:extLst>
              <a:ext uri="{FF2B5EF4-FFF2-40B4-BE49-F238E27FC236}">
                <a16:creationId xmlns:a16="http://schemas.microsoft.com/office/drawing/2014/main" id="{F47E6D23-2227-4465-A1EC-2EB05EFAB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9001" y="3868419"/>
            <a:ext cx="3089307" cy="684510"/>
          </a:xfrm>
          <a:prstGeom prst="wedgeRoundRectCallout">
            <a:avLst>
              <a:gd name="adj1" fmla="val 38539"/>
              <a:gd name="adj2" fmla="val 683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Input Parameter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4" name="AutoShape 5">
            <a:extLst>
              <a:ext uri="{FF2B5EF4-FFF2-40B4-BE49-F238E27FC236}">
                <a16:creationId xmlns:a16="http://schemas.microsoft.com/office/drawing/2014/main" id="{F642955D-B08E-4171-B7BF-B8A2556EE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6413" y="3373466"/>
            <a:ext cx="2986019" cy="989906"/>
          </a:xfrm>
          <a:prstGeom prst="wedgeRoundRectCallout">
            <a:avLst>
              <a:gd name="adj1" fmla="val -40534"/>
              <a:gd name="adj2" fmla="val 686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chemeClr val="bg2"/>
                </a:solidFill>
              </a:rPr>
              <a:t>Return Expression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690F21-61A4-46E4-B333-5573E1D678EE}"/>
              </a:ext>
            </a:extLst>
          </p:cNvPr>
          <p:cNvSpPr/>
          <p:nvPr/>
        </p:nvSpPr>
        <p:spPr>
          <a:xfrm>
            <a:off x="4291779" y="2048499"/>
            <a:ext cx="308930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f</a:t>
            </a:r>
            <a:r>
              <a:rPr lang="en-US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(x) = x</a:t>
            </a:r>
            <a:r>
              <a:rPr lang="en-US" sz="7200" b="1" baseline="300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2</a:t>
            </a:r>
            <a:endParaRPr lang="en-US" sz="7200" b="1" i="1" baseline="3000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16" name="Left Arrow 16">
            <a:extLst>
              <a:ext uri="{FF2B5EF4-FFF2-40B4-BE49-F238E27FC236}">
                <a16:creationId xmlns:a16="http://schemas.microsoft.com/office/drawing/2014/main" id="{37650463-BAE5-4AA5-AB0F-8D8687D4B388}"/>
              </a:ext>
            </a:extLst>
          </p:cNvPr>
          <p:cNvSpPr/>
          <p:nvPr/>
        </p:nvSpPr>
        <p:spPr>
          <a:xfrm rot="16200000">
            <a:off x="5772901" y="3185463"/>
            <a:ext cx="533398" cy="535139"/>
          </a:xfrm>
          <a:prstGeom prst="leftArrow">
            <a:avLst>
              <a:gd name="adj1" fmla="val 50000"/>
              <a:gd name="adj2" fmla="val 446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86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F70454-6970-47C2-BF0E-0DDC6DA6BBF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548293B-54BE-4065-9199-078CD06719FD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Java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Function&lt;T,R&gt;</a:t>
            </a:r>
            <a:r>
              <a:rPr lang="en-US" dirty="0"/>
              <a:t> is an interface that accepts a                parameter of type </a:t>
            </a:r>
            <a:r>
              <a:rPr lang="en-US" b="1" dirty="0">
                <a:solidFill>
                  <a:schemeClr val="bg1"/>
                </a:solidFill>
              </a:rPr>
              <a:t>T</a:t>
            </a:r>
            <a:r>
              <a:rPr lang="en-US" dirty="0"/>
              <a:t> and returns variable of type </a:t>
            </a:r>
            <a:r>
              <a:rPr lang="en-US" b="1" dirty="0">
                <a:solidFill>
                  <a:schemeClr val="bg1"/>
                </a:solidFill>
              </a:rPr>
              <a:t>R</a:t>
            </a:r>
          </a:p>
          <a:p>
            <a:endParaRPr lang="en-US" dirty="0"/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We use function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.apply()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0E9A9992-2B37-4FCB-AF5A-DA54AB271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Function&lt;T, R&gt;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2667B45-F7FB-478E-B9A7-A6863109C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507445"/>
            <a:ext cx="5562600" cy="1428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increment(int number)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number + 1;  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185CF2-C7D0-4FA1-A28B-AAAB12D45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1" y="4725211"/>
            <a:ext cx="9577597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Function&lt;Integer, Integer&gt; increment =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		number -&gt; number + 1;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a = increment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.apply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(5);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b = increment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.apply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(a);</a:t>
            </a:r>
          </a:p>
        </p:txBody>
      </p:sp>
    </p:spTree>
    <p:extLst>
      <p:ext uri="{BB962C8B-B14F-4D97-AF65-F5344CB8AC3E}">
        <p14:creationId xmlns:p14="http://schemas.microsoft.com/office/powerpoint/2010/main" val="375189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A5BDB-B78C-4F5F-92CE-FB16DAC75F7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9525706-15A3-48E5-ABB9-AB75057C8D2D}"/>
              </a:ext>
            </a:extLst>
          </p:cNvPr>
          <p:cNvSpPr txBox="1">
            <a:spLocks/>
          </p:cNvSpPr>
          <p:nvPr/>
        </p:nvSpPr>
        <p:spPr>
          <a:xfrm>
            <a:off x="192001" y="1135246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Read</a:t>
            </a:r>
            <a:r>
              <a:rPr lang="en-US" dirty="0"/>
              <a:t> numbers from the console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their count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b="1" dirty="0"/>
              <a:t> </a:t>
            </a:r>
            <a:r>
              <a:rPr lang="en-US" dirty="0"/>
              <a:t>their sum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Use a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4EA5BE3F-C59B-400D-B6BE-B62BD811F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Problem: Sum Numbers </a:t>
            </a:r>
          </a:p>
        </p:txBody>
      </p:sp>
      <p:sp>
        <p:nvSpPr>
          <p:cNvPr id="7" name="Bent-Up Arrow 12">
            <a:extLst>
              <a:ext uri="{FF2B5EF4-FFF2-40B4-BE49-F238E27FC236}">
                <a16:creationId xmlns:a16="http://schemas.microsoft.com/office/drawing/2014/main" id="{1974D476-657D-4E55-A08D-A17A3C705933}"/>
              </a:ext>
            </a:extLst>
          </p:cNvPr>
          <p:cNvSpPr/>
          <p:nvPr/>
        </p:nvSpPr>
        <p:spPr>
          <a:xfrm rot="5400000">
            <a:off x="5387027" y="4715788"/>
            <a:ext cx="1203011" cy="1309063"/>
          </a:xfrm>
          <a:prstGeom prst="ben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C7958E-1477-46A2-B51D-8B6D434AC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008315"/>
            <a:ext cx="5957264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sv-SE" sz="2800" b="1" noProof="1">
                <a:latin typeface="Consolas" panose="020B0609020204030204" pitchFamily="49" charset="0"/>
                <a:cs typeface="Arial" panose="020B0604020202020204" pitchFamily="34" charset="0"/>
              </a:rPr>
              <a:t>4, 2, 1, 3, 5, 7, 1, 4, 2, 12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349426-939A-4406-8BA6-DE6D14E97D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180" y="1537145"/>
            <a:ext cx="1846358" cy="187236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C924596-9365-46DD-BAF8-EC7133F46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7322" y="5088400"/>
            <a:ext cx="2379758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Count = 10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Sum = 41</a:t>
            </a:r>
            <a:endParaRPr lang="sv-SE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7D204E-11D5-48FE-AB6D-43294C23BBAE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https://judge.softuni.bg/Contests/1513/Functional-Programming-Lab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04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86BCDA3-1EAE-4285-AC14-A4B2588B4A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282" y="1610242"/>
            <a:ext cx="10961435" cy="4603925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sz="2400" i="1" dirty="0">
                <a:solidFill>
                  <a:schemeClr val="accent2"/>
                </a:solidFill>
              </a:rPr>
              <a:t>// TODO: Read input</a:t>
            </a: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if (</a:t>
            </a:r>
            <a:r>
              <a:rPr lang="en-US" sz="2400" dirty="0" err="1">
                <a:solidFill>
                  <a:schemeClr val="tx1"/>
                </a:solidFill>
              </a:rPr>
              <a:t>input.length</a:t>
            </a:r>
            <a:r>
              <a:rPr lang="en-US" sz="2400" dirty="0">
                <a:solidFill>
                  <a:schemeClr val="tx1"/>
                </a:solidFill>
              </a:rPr>
              <a:t> &lt; 2) {</a:t>
            </a: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 </a:t>
            </a:r>
            <a:r>
              <a:rPr lang="en-US" sz="2400" dirty="0" err="1">
                <a:solidFill>
                  <a:schemeClr val="tx1"/>
                </a:solidFill>
              </a:rPr>
              <a:t>System.out.println</a:t>
            </a:r>
            <a:r>
              <a:rPr lang="en-US" sz="2400" dirty="0">
                <a:solidFill>
                  <a:schemeClr val="tx1"/>
                </a:solidFill>
              </a:rPr>
              <a:t>("Count = " + </a:t>
            </a:r>
            <a:r>
              <a:rPr lang="en-US" sz="2400" dirty="0" err="1">
                <a:solidFill>
                  <a:schemeClr val="tx1"/>
                </a:solidFill>
              </a:rPr>
              <a:t>input.length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 </a:t>
            </a:r>
            <a:r>
              <a:rPr lang="en-US" sz="2400" dirty="0" err="1">
                <a:solidFill>
                  <a:schemeClr val="tx1"/>
                </a:solidFill>
              </a:rPr>
              <a:t>System.out.println</a:t>
            </a:r>
            <a:r>
              <a:rPr lang="en-US" sz="2400" dirty="0">
                <a:solidFill>
                  <a:schemeClr val="tx1"/>
                </a:solidFill>
              </a:rPr>
              <a:t>("Sum = " + input[0]);</a:t>
            </a: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} else {</a:t>
            </a: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 </a:t>
            </a:r>
            <a:r>
              <a:rPr lang="en-US" sz="2400" dirty="0">
                <a:solidFill>
                  <a:schemeClr val="bg1"/>
                </a:solidFill>
              </a:rPr>
              <a:t>Function&lt;String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  <a:r>
              <a:rPr lang="en-US" sz="2400" dirty="0">
                <a:solidFill>
                  <a:schemeClr val="bg1"/>
                </a:solidFill>
              </a:rPr>
              <a:t> Integer&gt; </a:t>
            </a:r>
            <a:r>
              <a:rPr lang="en-US" sz="2400" dirty="0">
                <a:solidFill>
                  <a:schemeClr val="tx1"/>
                </a:solidFill>
              </a:rPr>
              <a:t>parser =</a:t>
            </a:r>
            <a:r>
              <a:rPr lang="en-US" sz="2400" dirty="0">
                <a:solidFill>
                  <a:schemeClr val="bg1"/>
                </a:solidFill>
              </a:rPr>
              <a:t> x -&gt; </a:t>
            </a:r>
            <a:r>
              <a:rPr lang="en-US" sz="2400" dirty="0" err="1">
                <a:solidFill>
                  <a:schemeClr val="bg1"/>
                </a:solidFill>
              </a:rPr>
              <a:t>Integer.parseInt</a:t>
            </a:r>
            <a:r>
              <a:rPr lang="en-US" sz="2400" dirty="0">
                <a:solidFill>
                  <a:schemeClr val="bg1"/>
                </a:solidFill>
              </a:rPr>
              <a:t>(x)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 int sum = 0;</a:t>
            </a: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 for (String s : input) sum += </a:t>
            </a:r>
            <a:r>
              <a:rPr lang="en-US" sz="2400" dirty="0" err="1">
                <a:solidFill>
                  <a:schemeClr val="bg1"/>
                </a:solidFill>
              </a:rPr>
              <a:t>parser.apply</a:t>
            </a:r>
            <a:r>
              <a:rPr lang="en-US" sz="2400" dirty="0">
                <a:solidFill>
                  <a:schemeClr val="tx1"/>
                </a:solidFill>
              </a:rPr>
              <a:t>(s);</a:t>
            </a:r>
          </a:p>
          <a:p>
            <a:pPr>
              <a:spcAft>
                <a:spcPts val="0"/>
              </a:spcAft>
            </a:pPr>
            <a:r>
              <a:rPr lang="en-US" sz="2400" i="1" dirty="0">
                <a:solidFill>
                  <a:schemeClr val="accent2"/>
                </a:solidFill>
              </a:rPr>
              <a:t>   // TODO: Print output</a:t>
            </a: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1B46085-695F-4C98-B38B-6F05AE3E7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Numbers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BC426D-7FD0-4F92-9B70-A0B84FA9B8C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848AC-850D-4E78-BA34-3C911F4940A1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https://judge.softuni.bg/Contests/1513/Functional-Programming-Lab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529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7998570-E414-48D4-936F-BE52F7494E0C}"/>
              </a:ext>
            </a:extLst>
          </p:cNvPr>
          <p:cNvSpPr txBox="1">
            <a:spLocks/>
          </p:cNvSpPr>
          <p:nvPr/>
        </p:nvSpPr>
        <p:spPr>
          <a:xfrm>
            <a:off x="1371600" y="5076100"/>
            <a:ext cx="9959128" cy="820600"/>
          </a:xfrm>
          <a:prstGeom prst="rect">
            <a:avLst/>
          </a:prstGeom>
        </p:spPr>
        <p:txBody>
          <a:bodyPr/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Other Function Types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37BF017-8303-4E62-9787-DEA9A5A110A8}"/>
              </a:ext>
            </a:extLst>
          </p:cNvPr>
          <p:cNvSpPr txBox="1">
            <a:spLocks/>
          </p:cNvSpPr>
          <p:nvPr/>
        </p:nvSpPr>
        <p:spPr>
          <a:xfrm>
            <a:off x="1066800" y="5791200"/>
            <a:ext cx="9959128" cy="71903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Special Functions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9FA17D-EB2C-4C1C-84D5-BFE508C50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371601"/>
            <a:ext cx="2558836" cy="255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89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2C9C7D-79FB-4721-A4B4-5A30459DA73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717B7CE-15FE-4F19-A1E8-8B64DDD9D1FE}"/>
              </a:ext>
            </a:extLst>
          </p:cNvPr>
          <p:cNvSpPr txBox="1">
            <a:spLocks noChangeArrowheads="1"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In Java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Consumer&lt;T&gt;</a:t>
            </a:r>
            <a:r>
              <a:rPr lang="en-US" dirty="0"/>
              <a:t> is a void interface: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We use a Consumer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.accept()</a:t>
            </a:r>
            <a:r>
              <a:rPr lang="en-US" dirty="0"/>
              <a:t>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54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1CA9DF4-8255-40C6-A871-75ABAD3E5F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Consumer&lt;T&gt;</a:t>
            </a:r>
            <a:endParaRPr lang="bg-BG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101D159-1526-4693-BB9A-15BA1933D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099176"/>
            <a:ext cx="65532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print(String message)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System.out.println(message);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CBB0F7-3F53-4071-A5C6-914884DF2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648200"/>
            <a:ext cx="89154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Consumer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&lt;String&gt;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print =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message -&gt; System.out.print(message)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.accept(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Peter"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2055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5DA2F-A987-4504-83BD-0EE48346BA3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E470C8E-600F-4A7E-B2CB-4345CC39548F}"/>
              </a:ext>
            </a:extLst>
          </p:cNvPr>
          <p:cNvSpPr txBox="1">
            <a:spLocks noChangeArrowheads="1"/>
          </p:cNvSpPr>
          <p:nvPr/>
        </p:nvSpPr>
        <p:spPr>
          <a:xfrm>
            <a:off x="192002" y="1151122"/>
            <a:ext cx="11789577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In Java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Supplier&lt;T&gt;</a:t>
            </a:r>
            <a:r>
              <a:rPr lang="en-US" dirty="0"/>
              <a:t> takes no parameters: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dirty="0"/>
              <a:t>We use a Supplier with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get()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:</a:t>
            </a:r>
            <a:endParaRPr lang="en-US" b="1" dirty="0">
              <a:solidFill>
                <a:schemeClr val="tx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sz="6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6D3BDE1-18A6-4BF8-9BF2-066F793D95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65229" cy="1110780"/>
          </a:xfrm>
        </p:spPr>
        <p:txBody>
          <a:bodyPr/>
          <a:lstStyle/>
          <a:p>
            <a:r>
              <a:rPr lang="en-US" dirty="0"/>
              <a:t>Supplier&lt;T&gt;</a:t>
            </a:r>
            <a:endParaRPr lang="bg-BG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27EFB5D-09E9-4643-8E76-C61969F07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441" y="1813533"/>
            <a:ext cx="6798595" cy="18812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genRandomInt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Random rnd = new Random();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return rnd.nextInt(51);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5FFBFC-4388-4A6C-93D9-24A0489D1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921" y="4611200"/>
            <a:ext cx="9592253" cy="1428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Supplier&lt;Integer&gt;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genRandomInt =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		   () -&gt; new Random().nextInt(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51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rnd = genRandomInt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.get()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9636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5FC0D9-C6B5-42AB-B52B-E1A25A07A86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1316A3C-C376-472B-A990-9C1BAD85C9FD}"/>
              </a:ext>
            </a:extLst>
          </p:cNvPr>
          <p:cNvSpPr txBox="1">
            <a:spLocks noChangeArrowheads="1"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In Java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Predicate&lt;T&gt;</a:t>
            </a:r>
            <a:r>
              <a:rPr lang="en-US" b="1" dirty="0"/>
              <a:t> </a:t>
            </a:r>
            <a:r>
              <a:rPr lang="en-US" dirty="0"/>
              <a:t>evaluates a condition: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en-US" dirty="0"/>
              <a:t>We use the Predicate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.test()</a:t>
            </a:r>
            <a:r>
              <a:rPr lang="en-US" b="1" dirty="0"/>
              <a:t>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b="1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C1990CA-3982-4BC9-9DC6-014A0CB6FC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Predicate&lt;T&gt;</a:t>
            </a:r>
            <a:endParaRPr lang="bg-BG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02F30E5-6EF4-43A3-9786-5179178F4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886232"/>
            <a:ext cx="58674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isEven(int number)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number % 2 == 0;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53E5F0-604D-478E-BC82-F41936B81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336804"/>
            <a:ext cx="89154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Predicate&lt;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Integer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 isEven =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-&gt; number % 2 == 0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System.out.println(isEven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.test(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</p:spTree>
    <p:extLst>
      <p:ext uri="{BB962C8B-B14F-4D97-AF65-F5344CB8AC3E}">
        <p14:creationId xmlns:p14="http://schemas.microsoft.com/office/powerpoint/2010/main" val="226076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96873-73CA-48E9-B154-B37E16C6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DEBEB-1172-47D0-B257-62B7B10221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600" y="1371604"/>
            <a:ext cx="8180332" cy="5234469"/>
          </a:xfrm>
        </p:spPr>
        <p:txBody>
          <a:bodyPr>
            <a:normAutofit fontScale="92500" lnSpcReduction="10000"/>
          </a:bodyPr>
          <a:lstStyle/>
          <a:p>
            <a:pPr marL="444500" indent="-444500" defTabSz="895350">
              <a:lnSpc>
                <a:spcPct val="100000"/>
              </a:lnSpc>
              <a:buFontTx/>
              <a:buAutoNum type="arabicPeriod"/>
            </a:pPr>
            <a:r>
              <a:rPr lang="en-US" sz="3500" dirty="0"/>
              <a:t>Lambda Expressions</a:t>
            </a:r>
          </a:p>
          <a:p>
            <a:pPr marL="444500" indent="-444500" defTabSz="895350">
              <a:lnSpc>
                <a:spcPct val="100000"/>
              </a:lnSpc>
              <a:buFontTx/>
              <a:buAutoNum type="arabicPeriod"/>
            </a:pPr>
            <a:r>
              <a:rPr lang="en-US" sz="3500" dirty="0"/>
              <a:t>What Is a </a:t>
            </a:r>
            <a:r>
              <a:rPr lang="en-US" sz="3500" dirty="0">
                <a:solidFill>
                  <a:srgbClr val="234465"/>
                </a:solidFill>
              </a:rPr>
              <a:t>Function</a:t>
            </a:r>
            <a:r>
              <a:rPr lang="en-US" sz="3500" dirty="0">
                <a:solidFill>
                  <a:schemeClr val="tx1">
                    <a:lumMod val="95000"/>
                  </a:schemeClr>
                </a:solidFill>
              </a:rPr>
              <a:t>?</a:t>
            </a:r>
          </a:p>
          <a:p>
            <a:pPr marL="761946" lvl="1" indent="-457200" defTabSz="895350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Function&lt;T,R&gt;</a:t>
            </a:r>
            <a:endParaRPr lang="en-US" b="1" dirty="0">
              <a:solidFill>
                <a:schemeClr val="bg1"/>
              </a:solidFill>
            </a:endParaRPr>
          </a:p>
          <a:p>
            <a:pPr marL="444500" indent="-444500" defTabSz="895350">
              <a:lnSpc>
                <a:spcPct val="100000"/>
              </a:lnSpc>
              <a:buFontTx/>
              <a:buAutoNum type="arabicPeriod"/>
            </a:pPr>
            <a:r>
              <a:rPr lang="en-US" sz="3500" dirty="0"/>
              <a:t>Other Function Types</a:t>
            </a:r>
            <a:endParaRPr lang="bg-BG" sz="3500" dirty="0"/>
          </a:p>
          <a:p>
            <a:pPr marL="761946" lvl="1" indent="-457200" defTabSz="895350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Consumer&lt;T&gt;</a:t>
            </a:r>
          </a:p>
          <a:p>
            <a:pPr marL="761946" lvl="1" indent="-457200" defTabSz="895350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Supplier&lt;T&gt;</a:t>
            </a:r>
            <a:endParaRPr lang="en-US" b="1" dirty="0">
              <a:solidFill>
                <a:schemeClr val="bg1"/>
              </a:solidFill>
            </a:endParaRPr>
          </a:p>
          <a:p>
            <a:pPr marL="761946" lvl="1" indent="-457200" defTabSz="895350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Predicate&lt;T&gt;</a:t>
            </a:r>
          </a:p>
          <a:p>
            <a:pPr marL="286007" indent="-457200" defTabSz="895350">
              <a:lnSpc>
                <a:spcPct val="100000"/>
              </a:lnSpc>
              <a:buClr>
                <a:schemeClr val="tx1"/>
              </a:buClr>
            </a:pPr>
            <a:r>
              <a:rPr lang="en-US" sz="3500" b="1" noProof="1">
                <a:solidFill>
                  <a:schemeClr val="bg1"/>
                </a:solidFill>
                <a:latin typeface="Consolas" panose="020B0609020204030204" pitchFamily="49" charset="0"/>
              </a:rPr>
              <a:t>BiFunction&lt;T</a:t>
            </a:r>
            <a:r>
              <a:rPr lang="en-US" sz="3500" b="1" dirty="0">
                <a:solidFill>
                  <a:schemeClr val="bg1"/>
                </a:solidFill>
                <a:latin typeface="Consolas" panose="020B0609020204030204" pitchFamily="49" charset="0"/>
              </a:rPr>
              <a:t>, U, R&gt;</a:t>
            </a:r>
          </a:p>
          <a:p>
            <a:pPr marL="933139" lvl="1" indent="-457200" defTabSz="895350">
              <a:lnSpc>
                <a:spcPct val="100000"/>
              </a:lnSpc>
            </a:pPr>
            <a:r>
              <a:rPr lang="en-US" dirty="0"/>
              <a:t>Passing Functions to Methods</a:t>
            </a:r>
            <a:endParaRPr lang="bg-BG" dirty="0"/>
          </a:p>
          <a:p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EB95F-30E8-4A35-BA97-A469793809E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60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2F649-60E2-4F42-A3A4-39EA375C6C3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82EB7F5-4F05-4BDB-AF03-A46D3F41248C}"/>
              </a:ext>
            </a:extLst>
          </p:cNvPr>
          <p:cNvSpPr txBox="1">
            <a:spLocks/>
          </p:cNvSpPr>
          <p:nvPr/>
        </p:nvSpPr>
        <p:spPr>
          <a:xfrm>
            <a:off x="192001" y="1135246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Read text from the console</a:t>
            </a:r>
          </a:p>
          <a:p>
            <a:pPr>
              <a:lnSpc>
                <a:spcPct val="100000"/>
              </a:lnSpc>
            </a:pPr>
            <a:r>
              <a:rPr lang="en-US" dirty="0"/>
              <a:t>Find the words starting with </a:t>
            </a:r>
            <a:br>
              <a:rPr lang="en-US" dirty="0"/>
            </a:br>
            <a:r>
              <a:rPr lang="en-US" dirty="0"/>
              <a:t>an Uppercase letter</a:t>
            </a:r>
          </a:p>
          <a:p>
            <a:pPr>
              <a:lnSpc>
                <a:spcPct val="100000"/>
              </a:lnSpc>
            </a:pPr>
            <a:r>
              <a:rPr lang="en-US" dirty="0"/>
              <a:t>Print the count and the words</a:t>
            </a:r>
          </a:p>
          <a:p>
            <a:pPr>
              <a:lnSpc>
                <a:spcPct val="100000"/>
              </a:lnSpc>
            </a:pPr>
            <a:r>
              <a:rPr lang="en-US" dirty="0"/>
              <a:t>Use a </a:t>
            </a:r>
            <a:r>
              <a:rPr lang="en-US" b="1" dirty="0">
                <a:solidFill>
                  <a:schemeClr val="bg1"/>
                </a:solidFill>
              </a:rPr>
              <a:t>Predicate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422352D7-BBC7-4600-B1E3-1DD9676F8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Problem: Count Uppercase Words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EB34B8-7226-4618-95BC-8FB23F910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169" y="4633704"/>
            <a:ext cx="43434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The following example shows how to use Predicate</a:t>
            </a:r>
            <a:endParaRPr lang="sv-SE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4CDC21-8A1A-4606-949D-A2B71E3E8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7623" y="4633704"/>
            <a:ext cx="19812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The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Predicate</a:t>
            </a:r>
            <a:endParaRPr lang="sv-SE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Right Arrow 5">
            <a:extLst>
              <a:ext uri="{FF2B5EF4-FFF2-40B4-BE49-F238E27FC236}">
                <a16:creationId xmlns:a16="http://schemas.microsoft.com/office/drawing/2014/main" id="{8A7188C2-477B-4E39-B9D6-2627E57ADEC2}"/>
              </a:ext>
            </a:extLst>
          </p:cNvPr>
          <p:cNvSpPr/>
          <p:nvPr/>
        </p:nvSpPr>
        <p:spPr>
          <a:xfrm>
            <a:off x="5753907" y="5116202"/>
            <a:ext cx="978408" cy="4846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588F884-67AA-44D7-99DD-10757C87C6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294" y="1520152"/>
            <a:ext cx="4019523" cy="21002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47A110-E0DA-4109-BCA6-85E6DFDE1E78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https://judge.softuni.bg/Contests/1513/Functional-Programming-Lab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70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F26C4-A9D4-408B-9FC4-B7D90A59F4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8212" y="1307961"/>
            <a:ext cx="10484540" cy="4773203"/>
          </a:xfrm>
        </p:spPr>
        <p:txBody>
          <a:bodyPr/>
          <a:lstStyle/>
          <a:p>
            <a:r>
              <a:rPr lang="en-US" sz="2400" i="1" dirty="0">
                <a:solidFill>
                  <a:schemeClr val="accent2"/>
                </a:solidFill>
              </a:rPr>
              <a:t>// TODO: Read text</a:t>
            </a:r>
          </a:p>
          <a:p>
            <a:r>
              <a:rPr lang="en-US" sz="2400" dirty="0">
                <a:solidFill>
                  <a:schemeClr val="tx1"/>
                </a:solidFill>
              </a:rPr>
              <a:t>Predicate&lt;String&gt; </a:t>
            </a:r>
            <a:r>
              <a:rPr lang="en-US" sz="2400" dirty="0" err="1">
                <a:solidFill>
                  <a:schemeClr val="tx1"/>
                </a:solidFill>
              </a:rPr>
              <a:t>checkerUpperCase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     	</a:t>
            </a:r>
            <a:r>
              <a:rPr lang="en-US" sz="2400" dirty="0">
                <a:solidFill>
                  <a:schemeClr val="bg1"/>
                </a:solidFill>
              </a:rPr>
              <a:t>word -&gt; </a:t>
            </a:r>
            <a:r>
              <a:rPr lang="en-US" sz="2400" dirty="0" err="1">
                <a:solidFill>
                  <a:schemeClr val="bg1"/>
                </a:solidFill>
              </a:rPr>
              <a:t>Character.isUpperCase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 err="1">
                <a:solidFill>
                  <a:schemeClr val="bg1"/>
                </a:solidFill>
              </a:rPr>
              <a:t>word.charAt</a:t>
            </a:r>
            <a:r>
              <a:rPr lang="en-US" sz="2400" dirty="0">
                <a:solidFill>
                  <a:schemeClr val="bg1"/>
                </a:solidFill>
              </a:rPr>
              <a:t>(0));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err="1">
                <a:solidFill>
                  <a:schemeClr val="tx1"/>
                </a:solidFill>
              </a:rPr>
              <a:t>ArrayList</a:t>
            </a:r>
            <a:r>
              <a:rPr lang="en-US" sz="2400" dirty="0">
                <a:solidFill>
                  <a:schemeClr val="tx1"/>
                </a:solidFill>
              </a:rPr>
              <a:t>&lt;String&gt; result = new </a:t>
            </a:r>
            <a:r>
              <a:rPr lang="en-US" sz="2400" dirty="0" err="1">
                <a:solidFill>
                  <a:schemeClr val="tx1"/>
                </a:solidFill>
              </a:rPr>
              <a:t>ArrayList</a:t>
            </a:r>
            <a:r>
              <a:rPr lang="en-US" sz="2400" dirty="0">
                <a:solidFill>
                  <a:schemeClr val="tx1"/>
                </a:solidFill>
              </a:rPr>
              <a:t>&lt;&gt;();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for (int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= 0;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&lt; </a:t>
            </a:r>
            <a:r>
              <a:rPr lang="en-US" sz="2400" dirty="0" err="1">
                <a:solidFill>
                  <a:schemeClr val="tx1"/>
                </a:solidFill>
              </a:rPr>
              <a:t>textAsList.length</a:t>
            </a:r>
            <a:r>
              <a:rPr lang="en-US" sz="2400" dirty="0">
                <a:solidFill>
                  <a:schemeClr val="tx1"/>
                </a:solidFill>
              </a:rPr>
              <a:t>;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++)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if (</a:t>
            </a:r>
            <a:r>
              <a:rPr lang="en-US" sz="2400" dirty="0" err="1">
                <a:solidFill>
                  <a:schemeClr val="tx1"/>
                </a:solidFill>
              </a:rPr>
              <a:t>checkerUpperCase</a:t>
            </a:r>
            <a:r>
              <a:rPr lang="en-US" sz="2400" dirty="0" err="1">
                <a:solidFill>
                  <a:schemeClr val="bg1"/>
                </a:solidFill>
              </a:rPr>
              <a:t>.test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 err="1">
                <a:solidFill>
                  <a:schemeClr val="bg1"/>
                </a:solidFill>
              </a:rPr>
              <a:t>textAsList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en-US" sz="2400" dirty="0" err="1">
                <a:solidFill>
                  <a:schemeClr val="bg1"/>
                </a:solidFill>
              </a:rPr>
              <a:t>i</a:t>
            </a:r>
            <a:r>
              <a:rPr lang="en-US" sz="2400" dirty="0">
                <a:solidFill>
                  <a:schemeClr val="bg1"/>
                </a:solidFill>
              </a:rPr>
              <a:t>])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 err="1">
                <a:solidFill>
                  <a:schemeClr val="tx1"/>
                </a:solidFill>
              </a:rPr>
              <a:t>result.add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textAsList</a:t>
            </a:r>
            <a:r>
              <a:rPr lang="en-US" sz="2400" dirty="0">
                <a:solidFill>
                  <a:schemeClr val="tx1"/>
                </a:solidFill>
              </a:rPr>
              <a:t>[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]);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// TODO: Print results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BB99E743-707F-4CEF-AB93-F75829AF4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Uppercase Words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2CD688-507A-42E0-8889-6B7B2A26C42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297841-79C3-4930-9057-935B59B17F70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https://judge.softuni.bg/Contests/1513/Functional-Programming-Lab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82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DDEB59-990C-40E6-95E5-E2024DE91B6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F811353-8505-4577-8649-6C558367DA58}"/>
              </a:ext>
            </a:extLst>
          </p:cNvPr>
          <p:cNvSpPr txBox="1">
            <a:spLocks/>
          </p:cNvSpPr>
          <p:nvPr/>
        </p:nvSpPr>
        <p:spPr>
          <a:xfrm>
            <a:off x="192001" y="1135246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Read some items' prices from the console</a:t>
            </a:r>
          </a:p>
          <a:p>
            <a:pPr>
              <a:lnSpc>
                <a:spcPct val="100000"/>
              </a:lnSpc>
            </a:pPr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</a:rPr>
              <a:t>VAT</a:t>
            </a:r>
            <a:r>
              <a:rPr lang="en-US" dirty="0"/>
              <a:t> of </a:t>
            </a:r>
            <a:r>
              <a:rPr lang="en-US" b="1" dirty="0">
                <a:solidFill>
                  <a:schemeClr val="bg1"/>
                </a:solidFill>
              </a:rPr>
              <a:t>20%</a:t>
            </a:r>
            <a:r>
              <a:rPr lang="en-US" dirty="0"/>
              <a:t> to all of them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C33FFA58-4B87-4F75-8716-D8960FD76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Problem: Add VAT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179563-F7D2-49D3-BB98-B3D93D504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852" y="2889316"/>
            <a:ext cx="32766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sv-SE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1.38, 2.56, 4.4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65DBD3-2FA8-4678-A30C-4AD87AC6A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9912" y="3781030"/>
            <a:ext cx="3429000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Prices with VAT: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1,66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3,07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5,28</a:t>
            </a:r>
            <a:endParaRPr lang="sv-SE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Bent-Up Arrow 12">
            <a:extLst>
              <a:ext uri="{FF2B5EF4-FFF2-40B4-BE49-F238E27FC236}">
                <a16:creationId xmlns:a16="http://schemas.microsoft.com/office/drawing/2014/main" id="{4AD5FFC1-2971-4617-8CC1-23A12B0B51CE}"/>
              </a:ext>
            </a:extLst>
          </p:cNvPr>
          <p:cNvSpPr/>
          <p:nvPr/>
        </p:nvSpPr>
        <p:spPr>
          <a:xfrm rot="5400000">
            <a:off x="3235603" y="3663972"/>
            <a:ext cx="870298" cy="915401"/>
          </a:xfrm>
          <a:prstGeom prst="ben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23E753-16A7-4A6B-83DC-DDFAA8F6D556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https://judge.softuni.bg/Contests/1513/Functional-Programming-Lab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990401-2B79-46F8-8933-7F74E35DA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304" y="1628605"/>
            <a:ext cx="2210108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7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F3993-482E-4D6F-971B-9A1444CFC5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0014" y="1378299"/>
            <a:ext cx="9950852" cy="4773203"/>
          </a:xfrm>
        </p:spPr>
        <p:txBody>
          <a:bodyPr/>
          <a:lstStyle/>
          <a:p>
            <a:r>
              <a:rPr lang="en-US" sz="2400" i="1" dirty="0">
                <a:solidFill>
                  <a:schemeClr val="accent2"/>
                </a:solidFill>
              </a:rPr>
              <a:t>// </a:t>
            </a:r>
            <a:r>
              <a:rPr lang="en-US" sz="2400" dirty="0">
                <a:solidFill>
                  <a:schemeClr val="accent2"/>
                </a:solidFill>
              </a:rPr>
              <a:t>TODO</a:t>
            </a:r>
            <a:r>
              <a:rPr lang="en-US" sz="2400" i="1" dirty="0">
                <a:solidFill>
                  <a:schemeClr val="accent2"/>
                </a:solidFill>
              </a:rPr>
              <a:t>: Read input</a:t>
            </a:r>
          </a:p>
          <a:p>
            <a:r>
              <a:rPr lang="en-US" sz="2400" dirty="0">
                <a:solidFill>
                  <a:schemeClr val="tx1"/>
                </a:solidFill>
              </a:rPr>
              <a:t>List&lt;Double&gt; numbers = new </a:t>
            </a:r>
            <a:r>
              <a:rPr lang="en-US" sz="2400" dirty="0" err="1">
                <a:solidFill>
                  <a:schemeClr val="tx1"/>
                </a:solidFill>
              </a:rPr>
              <a:t>ArrayList</a:t>
            </a:r>
            <a:r>
              <a:rPr lang="en-US" sz="2400" dirty="0">
                <a:solidFill>
                  <a:schemeClr val="tx1"/>
                </a:solidFill>
              </a:rPr>
              <a:t>&lt;&gt;();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for (String s : input)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numbers.add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Double.parseDouble</a:t>
            </a:r>
            <a:r>
              <a:rPr lang="en-US" sz="2400" dirty="0">
                <a:solidFill>
                  <a:schemeClr val="tx1"/>
                </a:solidFill>
              </a:rPr>
              <a:t>(s));</a:t>
            </a:r>
            <a:endParaRPr lang="en-US" sz="1000" dirty="0">
              <a:solidFill>
                <a:schemeClr val="tx1"/>
              </a:solidFill>
            </a:endParaRPr>
          </a:p>
          <a:p>
            <a:r>
              <a:rPr lang="en-US" sz="2400" dirty="0" err="1">
                <a:solidFill>
                  <a:schemeClr val="bg1"/>
                </a:solidFill>
              </a:rPr>
              <a:t>UnaryOperator</a:t>
            </a:r>
            <a:r>
              <a:rPr lang="en-US" sz="2400" dirty="0">
                <a:solidFill>
                  <a:schemeClr val="bg1"/>
                </a:solidFill>
              </a:rPr>
              <a:t>&lt;Double&gt; </a:t>
            </a:r>
            <a:r>
              <a:rPr lang="en-US" sz="2400" dirty="0" err="1">
                <a:solidFill>
                  <a:schemeClr val="tx1"/>
                </a:solidFill>
              </a:rPr>
              <a:t>addVat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=</a:t>
            </a:r>
            <a:r>
              <a:rPr lang="en-US" sz="2400" dirty="0">
                <a:solidFill>
                  <a:schemeClr val="bg1"/>
                </a:solidFill>
              </a:rPr>
              <a:t> x -&gt; x * 1.2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System.out.println</a:t>
            </a:r>
            <a:r>
              <a:rPr lang="en-US" sz="2400" dirty="0">
                <a:solidFill>
                  <a:schemeClr val="tx1"/>
                </a:solidFill>
              </a:rPr>
              <a:t>("Prices with VAT:");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for (Double str : numbers)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System.out.println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String.format</a:t>
            </a:r>
            <a:r>
              <a:rPr lang="en-US" sz="2400" dirty="0">
                <a:solidFill>
                  <a:schemeClr val="tx1"/>
                </a:solidFill>
              </a:rPr>
              <a:t>("%1$.2f", 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                                </a:t>
            </a:r>
            <a:r>
              <a:rPr lang="en-US" sz="2400" dirty="0" err="1">
                <a:solidFill>
                  <a:schemeClr val="bg1"/>
                </a:solidFill>
              </a:rPr>
              <a:t>addVat.apply</a:t>
            </a:r>
            <a:r>
              <a:rPr lang="en-US" sz="2400" dirty="0">
                <a:solidFill>
                  <a:schemeClr val="bg1"/>
                </a:solidFill>
              </a:rPr>
              <a:t>(str)</a:t>
            </a:r>
            <a:r>
              <a:rPr lang="en-US" sz="2400" dirty="0">
                <a:solidFill>
                  <a:schemeClr val="tx1"/>
                </a:solidFill>
              </a:rPr>
              <a:t>));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A0EAA0F2-EA6C-428B-99A7-9B4D4046B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Add VAT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4D5E8E-4617-49B0-BF5B-849AF96410E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592898-3995-4145-9693-20AE26146857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https://judge.softuni.bg/Contests/1513/Functional-Programming-Lab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6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43FFC79-3843-4C47-970E-80CDB7F6E1E1}"/>
              </a:ext>
            </a:extLst>
          </p:cNvPr>
          <p:cNvSpPr txBox="1">
            <a:spLocks/>
          </p:cNvSpPr>
          <p:nvPr/>
        </p:nvSpPr>
        <p:spPr>
          <a:xfrm>
            <a:off x="1166072" y="4746008"/>
            <a:ext cx="9959128" cy="820600"/>
          </a:xfrm>
          <a:prstGeom prst="rect">
            <a:avLst/>
          </a:prstGeom>
        </p:spPr>
        <p:txBody>
          <a:bodyPr/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Bi Functions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D63A476-61C0-4A57-86CA-05D08F40B720}"/>
              </a:ext>
            </a:extLst>
          </p:cNvPr>
          <p:cNvSpPr txBox="1">
            <a:spLocks/>
          </p:cNvSpPr>
          <p:nvPr/>
        </p:nvSpPr>
        <p:spPr>
          <a:xfrm>
            <a:off x="1166072" y="5624176"/>
            <a:ext cx="9959128" cy="71903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       Using Functions With More Parameters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ADCF81-82F9-4655-B109-D8AFA8CB128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996" y="1337112"/>
            <a:ext cx="2460008" cy="246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23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658A7C-58C7-4C18-8FEF-DAF33C80DE1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99178D-70E6-4C06-8B2B-C185432794EE}"/>
              </a:ext>
            </a:extLst>
          </p:cNvPr>
          <p:cNvSpPr txBox="1">
            <a:spLocks noChangeArrowheads="1"/>
          </p:cNvSpPr>
          <p:nvPr/>
        </p:nvSpPr>
        <p:spPr>
          <a:xfrm>
            <a:off x="190403" y="1135686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BiFunction &lt;T, U, R&gt;</a:t>
            </a:r>
          </a:p>
          <a:p>
            <a:pPr>
              <a:lnSpc>
                <a:spcPct val="10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Analogically you can use: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BiConsumer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&lt;T, U&gt;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BiPredicate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&lt;T, U&gt;</a:t>
            </a:r>
          </a:p>
          <a:p>
            <a:pPr marL="377887" lvl="1" indent="0">
              <a:lnSpc>
                <a:spcPct val="100000"/>
              </a:lnSpc>
              <a:buNone/>
            </a:pPr>
            <a:endParaRPr lang="en-US" dirty="0">
              <a:solidFill>
                <a:schemeClr val="tx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E8EBF38-7FE9-439F-A15A-06A2BEC3DF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BiFunctions </a:t>
            </a:r>
            <a:endParaRPr lang="bg-BG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4AF042B-54BE-4A50-AA68-686E84598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072549"/>
            <a:ext cx="10058400" cy="383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BiFunction &lt;Integer, Integer, String&gt; sum 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(x, y)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-&gt; "Sum is" +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(x + y);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34817703-C7A9-425B-9489-802CC7339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598014"/>
            <a:ext cx="4038600" cy="762000"/>
          </a:xfrm>
          <a:prstGeom prst="wedgeRoundRectCallout">
            <a:avLst>
              <a:gd name="adj1" fmla="val 56392"/>
              <a:gd name="adj2" fmla="val -550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chemeClr val="bg2"/>
                </a:solidFill>
              </a:rPr>
              <a:t>Two </a:t>
            </a:r>
            <a:r>
              <a:rPr lang="en-US" sz="3200">
                <a:solidFill>
                  <a:schemeClr val="bg2"/>
                </a:solidFill>
              </a:rPr>
              <a:t>input parameters</a:t>
            </a:r>
            <a:endParaRPr lang="bg-BG" sz="3200" dirty="0">
              <a:solidFill>
                <a:schemeClr val="bg2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52D7DA0-72AA-4594-B3D1-F2591AB76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3775777"/>
            <a:ext cx="2649956" cy="264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421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804296-69E1-4C25-BD60-2870EBDD9D0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71C123-FA1C-4A51-A722-1998A648799D}"/>
              </a:ext>
            </a:extLst>
          </p:cNvPr>
          <p:cNvSpPr txBox="1">
            <a:spLocks/>
          </p:cNvSpPr>
          <p:nvPr/>
        </p:nvSpPr>
        <p:spPr>
          <a:xfrm>
            <a:off x="192001" y="1135246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Read numbers from the console</a:t>
            </a:r>
          </a:p>
          <a:p>
            <a:pPr>
              <a:lnSpc>
                <a:spcPct val="100000"/>
              </a:lnSpc>
            </a:pPr>
            <a:r>
              <a:rPr lang="en-US" dirty="0"/>
              <a:t>Print their count</a:t>
            </a:r>
          </a:p>
          <a:p>
            <a:pPr>
              <a:lnSpc>
                <a:spcPct val="100000"/>
              </a:lnSpc>
            </a:pPr>
            <a:r>
              <a:rPr lang="en-US" dirty="0"/>
              <a:t>Print their sum</a:t>
            </a:r>
          </a:p>
          <a:p>
            <a:pPr>
              <a:lnSpc>
                <a:spcPct val="100000"/>
              </a:lnSpc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BiFunctions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609BEB2B-8CCD-495B-A622-E01F7369C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Problem: Sum Numbers </a:t>
            </a:r>
          </a:p>
        </p:txBody>
      </p:sp>
      <p:sp>
        <p:nvSpPr>
          <p:cNvPr id="7" name="Bent-Up Arrow 12">
            <a:extLst>
              <a:ext uri="{FF2B5EF4-FFF2-40B4-BE49-F238E27FC236}">
                <a16:creationId xmlns:a16="http://schemas.microsoft.com/office/drawing/2014/main" id="{7AC4F8AC-C54D-4163-AE70-92B0FD978E9D}"/>
              </a:ext>
            </a:extLst>
          </p:cNvPr>
          <p:cNvSpPr/>
          <p:nvPr/>
        </p:nvSpPr>
        <p:spPr>
          <a:xfrm rot="5400000">
            <a:off x="5394398" y="4812962"/>
            <a:ext cx="997198" cy="1083342"/>
          </a:xfrm>
          <a:prstGeom prst="ben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3A267A-6E03-4079-B2A2-989801337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5069" y="5241189"/>
            <a:ext cx="2348351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Count = 10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Sum = 41</a:t>
            </a:r>
            <a:endParaRPr lang="sv-SE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A55464-DAAE-4361-ACB7-FDF959E12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804" y="4115389"/>
            <a:ext cx="5957264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sv-SE" sz="2800" b="1" noProof="1">
                <a:latin typeface="Consolas" panose="020B0609020204030204" pitchFamily="49" charset="0"/>
                <a:cs typeface="Arial" panose="020B0604020202020204" pitchFamily="34" charset="0"/>
              </a:rPr>
              <a:t>4, 2, 1, 3, 5, 7, 1, 4, 2, 12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346C60-70C3-435B-BAAB-F34630586478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https://judge.softuni.bg/Contests/1513/Functional-Programming-Lab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A85F18D-5329-49A5-8F95-3121F70F5B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180" y="1537145"/>
            <a:ext cx="1846358" cy="187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188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99DAD-A783-4EE1-9BD5-7DBEEE552E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6101" y="1305435"/>
            <a:ext cx="10591801" cy="4988646"/>
          </a:xfrm>
        </p:spPr>
        <p:txBody>
          <a:bodyPr/>
          <a:lstStyle/>
          <a:p>
            <a:r>
              <a:rPr lang="en-US" sz="2200" i="1" dirty="0">
                <a:solidFill>
                  <a:schemeClr val="accent2"/>
                </a:solidFill>
              </a:rPr>
              <a:t>// </a:t>
            </a:r>
            <a:r>
              <a:rPr lang="en-US" sz="2200" dirty="0">
                <a:solidFill>
                  <a:schemeClr val="accent2"/>
                </a:solidFill>
              </a:rPr>
              <a:t>TODO</a:t>
            </a:r>
            <a:r>
              <a:rPr lang="en-US" sz="2200" i="1" dirty="0">
                <a:solidFill>
                  <a:schemeClr val="accent2"/>
                </a:solidFill>
              </a:rPr>
              <a:t>: Read input</a:t>
            </a:r>
          </a:p>
          <a:p>
            <a:r>
              <a:rPr lang="en-US" sz="2200" dirty="0">
                <a:solidFill>
                  <a:schemeClr val="tx1"/>
                </a:solidFill>
              </a:rPr>
              <a:t>int length = </a:t>
            </a:r>
            <a:r>
              <a:rPr lang="en-US" sz="2200" dirty="0" err="1">
                <a:solidFill>
                  <a:schemeClr val="tx1"/>
                </a:solidFill>
              </a:rPr>
              <a:t>input.length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r>
              <a:rPr lang="en-US" sz="2200" dirty="0">
                <a:solidFill>
                  <a:schemeClr val="tx1"/>
                </a:solidFill>
              </a:rPr>
              <a:t>int sum = </a:t>
            </a:r>
            <a:r>
              <a:rPr lang="en-US" sz="2200" dirty="0" err="1">
                <a:solidFill>
                  <a:schemeClr val="tx1"/>
                </a:solidFill>
              </a:rPr>
              <a:t>Integer.parseInt</a:t>
            </a:r>
            <a:r>
              <a:rPr lang="en-US" sz="2200" dirty="0">
                <a:solidFill>
                  <a:schemeClr val="tx1"/>
                </a:solidFill>
              </a:rPr>
              <a:t>(input[0]);</a:t>
            </a:r>
          </a:p>
          <a:p>
            <a:r>
              <a:rPr lang="en-US" sz="2200" dirty="0">
                <a:solidFill>
                  <a:schemeClr val="tx1"/>
                </a:solidFill>
              </a:rPr>
              <a:t>if (</a:t>
            </a:r>
            <a:r>
              <a:rPr lang="en-US" sz="2200" dirty="0" err="1">
                <a:solidFill>
                  <a:schemeClr val="tx1"/>
                </a:solidFill>
              </a:rPr>
              <a:t>input.length</a:t>
            </a:r>
            <a:r>
              <a:rPr lang="en-US" sz="2200" dirty="0">
                <a:solidFill>
                  <a:schemeClr val="tx1"/>
                </a:solidFill>
              </a:rPr>
              <a:t> &gt;= 2)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</a:t>
            </a:r>
            <a:r>
              <a:rPr lang="en-US" sz="2200" dirty="0" err="1">
                <a:solidFill>
                  <a:schemeClr val="bg1"/>
                </a:solidFill>
              </a:rPr>
              <a:t>BiFunction</a:t>
            </a:r>
            <a:r>
              <a:rPr lang="en-US" sz="2200" dirty="0">
                <a:solidFill>
                  <a:schemeClr val="bg1"/>
                </a:solidFill>
              </a:rPr>
              <a:t>&lt;Integer</a:t>
            </a:r>
            <a:r>
              <a:rPr lang="en-US" sz="2200" dirty="0">
                <a:solidFill>
                  <a:schemeClr val="tx1"/>
                </a:solidFill>
              </a:rPr>
              <a:t>, </a:t>
            </a:r>
            <a:r>
              <a:rPr lang="en-US" sz="2200" dirty="0">
                <a:solidFill>
                  <a:schemeClr val="bg1"/>
                </a:solidFill>
              </a:rPr>
              <a:t>String</a:t>
            </a:r>
            <a:r>
              <a:rPr lang="en-US" sz="2200" dirty="0">
                <a:solidFill>
                  <a:schemeClr val="tx1"/>
                </a:solidFill>
              </a:rPr>
              <a:t>, </a:t>
            </a:r>
            <a:r>
              <a:rPr lang="en-US" sz="2200" dirty="0">
                <a:solidFill>
                  <a:schemeClr val="bg1"/>
                </a:solidFill>
              </a:rPr>
              <a:t>Integer&gt;</a:t>
            </a:r>
            <a:r>
              <a:rPr lang="en-US" sz="2200" dirty="0">
                <a:solidFill>
                  <a:schemeClr val="tx1"/>
                </a:solidFill>
              </a:rPr>
              <a:t> parser =</a:t>
            </a:r>
          </a:p>
          <a:p>
            <a:r>
              <a:rPr lang="en-US" sz="2200" dirty="0">
                <a:solidFill>
                  <a:schemeClr val="tx1"/>
                </a:solidFill>
              </a:rPr>
              <a:t>				</a:t>
            </a:r>
            <a:r>
              <a:rPr lang="en-US" sz="2200" dirty="0">
                <a:solidFill>
                  <a:schemeClr val="bg1"/>
                </a:solidFill>
              </a:rPr>
              <a:t>(x, y) -&gt; x </a:t>
            </a:r>
            <a:r>
              <a:rPr lang="en-US" sz="2200" dirty="0">
                <a:solidFill>
                  <a:schemeClr val="tx1"/>
                </a:solidFill>
              </a:rPr>
              <a:t>+ </a:t>
            </a:r>
            <a:r>
              <a:rPr lang="en-US" sz="2200" dirty="0" err="1">
                <a:solidFill>
                  <a:schemeClr val="bg1"/>
                </a:solidFill>
              </a:rPr>
              <a:t>Integer.parseInt</a:t>
            </a:r>
            <a:r>
              <a:rPr lang="en-US" sz="2200" dirty="0">
                <a:solidFill>
                  <a:schemeClr val="bg1"/>
                </a:solidFill>
              </a:rPr>
              <a:t>(y)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for (int </a:t>
            </a:r>
            <a:r>
              <a:rPr lang="en-US" sz="2200" dirty="0" err="1">
                <a:solidFill>
                  <a:schemeClr val="tx1"/>
                </a:solidFill>
              </a:rPr>
              <a:t>i</a:t>
            </a:r>
            <a:r>
              <a:rPr lang="en-US" sz="2200" dirty="0">
                <a:solidFill>
                  <a:schemeClr val="tx1"/>
                </a:solidFill>
              </a:rPr>
              <a:t> = 1; </a:t>
            </a:r>
            <a:r>
              <a:rPr lang="en-US" sz="2200" dirty="0" err="1">
                <a:solidFill>
                  <a:schemeClr val="tx1"/>
                </a:solidFill>
              </a:rPr>
              <a:t>i</a:t>
            </a:r>
            <a:r>
              <a:rPr lang="en-US" sz="2200" dirty="0">
                <a:solidFill>
                  <a:schemeClr val="tx1"/>
                </a:solidFill>
              </a:rPr>
              <a:t> &lt; </a:t>
            </a:r>
            <a:r>
              <a:rPr lang="en-US" sz="2200" dirty="0" err="1">
                <a:solidFill>
                  <a:schemeClr val="tx1"/>
                </a:solidFill>
              </a:rPr>
              <a:t>input.length</a:t>
            </a:r>
            <a:r>
              <a:rPr lang="en-US" sz="2200" dirty="0">
                <a:solidFill>
                  <a:schemeClr val="tx1"/>
                </a:solidFill>
              </a:rPr>
              <a:t>; </a:t>
            </a:r>
            <a:r>
              <a:rPr lang="en-US" sz="2200" dirty="0" err="1">
                <a:solidFill>
                  <a:schemeClr val="tx1"/>
                </a:solidFill>
              </a:rPr>
              <a:t>i</a:t>
            </a:r>
            <a:r>
              <a:rPr lang="en-US" sz="2200" dirty="0">
                <a:solidFill>
                  <a:schemeClr val="tx1"/>
                </a:solidFill>
              </a:rPr>
              <a:t>++)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sum = </a:t>
            </a:r>
            <a:r>
              <a:rPr lang="en-US" sz="2200" dirty="0" err="1">
                <a:solidFill>
                  <a:schemeClr val="tx1"/>
                </a:solidFill>
              </a:rPr>
              <a:t>parser.</a:t>
            </a:r>
            <a:r>
              <a:rPr lang="en-US" sz="2200" dirty="0" err="1">
                <a:solidFill>
                  <a:schemeClr val="bg1"/>
                </a:solidFill>
              </a:rPr>
              <a:t>apply</a:t>
            </a:r>
            <a:r>
              <a:rPr lang="en-US" sz="2200" dirty="0">
                <a:solidFill>
                  <a:schemeClr val="tx1"/>
                </a:solidFill>
              </a:rPr>
              <a:t>(sum, input[</a:t>
            </a:r>
            <a:r>
              <a:rPr lang="en-US" sz="2200" dirty="0" err="1">
                <a:solidFill>
                  <a:schemeClr val="tx1"/>
                </a:solidFill>
              </a:rPr>
              <a:t>i</a:t>
            </a:r>
            <a:r>
              <a:rPr lang="en-US" sz="2200" dirty="0">
                <a:solidFill>
                  <a:schemeClr val="tx1"/>
                </a:solidFill>
              </a:rPr>
              <a:t>]);</a:t>
            </a:r>
          </a:p>
          <a:p>
            <a:r>
              <a:rPr lang="en-US" sz="2200" dirty="0">
                <a:solidFill>
                  <a:schemeClr val="tx1"/>
                </a:solidFill>
              </a:rPr>
              <a:t>}</a:t>
            </a:r>
          </a:p>
          <a:p>
            <a:r>
              <a:rPr lang="en-US" sz="2200" dirty="0">
                <a:solidFill>
                  <a:schemeClr val="accent2"/>
                </a:solidFill>
              </a:rPr>
              <a:t>// TODO:</a:t>
            </a:r>
            <a:r>
              <a:rPr lang="en-US" sz="2200" i="1" dirty="0">
                <a:solidFill>
                  <a:schemeClr val="accent2"/>
                </a:solidFill>
              </a:rPr>
              <a:t> Print output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B6BD9D9F-649B-4F48-8D05-67FED057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Numbers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9751E-4FF3-475B-84B8-E91350100DB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B063C8-67F6-49C2-BEF6-00AF91367A75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https://judge.softuni.bg/Contests/1513/Functional-Programming-Lab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52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23186-FCE3-4688-B99F-1933D9189E5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5A59E0D-7AD4-4259-9312-9AD650DFD517}"/>
              </a:ext>
            </a:extLst>
          </p:cNvPr>
          <p:cNvSpPr txBox="1">
            <a:spLocks noChangeArrowheads="1"/>
          </p:cNvSpPr>
          <p:nvPr/>
        </p:nvSpPr>
        <p:spPr>
          <a:xfrm>
            <a:off x="192001" y="1151122"/>
            <a:ext cx="11804822" cy="4800168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We can pass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Function&lt;T,R&gt;</a:t>
            </a:r>
            <a:r>
              <a:rPr lang="en-US" dirty="0"/>
              <a:t> to methods: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We can use the method like that: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DFD5DA9-BEE4-4917-9A43-BC5D00E7DA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957198"/>
          </a:xfrm>
        </p:spPr>
        <p:txBody>
          <a:bodyPr/>
          <a:lstStyle/>
          <a:p>
            <a:r>
              <a:rPr lang="en-US" dirty="0"/>
              <a:t>Passing Functions to Method</a:t>
            </a:r>
            <a:endParaRPr lang="bg-BG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A0FDA67-1A96-4957-A36E-988907034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012" y="1905000"/>
            <a:ext cx="11226890" cy="1142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static int operation(int number,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Function&lt;Integer, Integer&gt; function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function.apply(number);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5ADDD02-F48B-44D9-B7E2-A91BADB27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011" y="4147673"/>
            <a:ext cx="8586327" cy="14979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b = operation(a,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-&gt; number * 5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 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b = 25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c = operation(a,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-&gt; number - 3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 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 = 2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d = operation(b,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-&gt; number % 2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 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d = 1</a:t>
            </a:r>
          </a:p>
        </p:txBody>
      </p:sp>
    </p:spTree>
    <p:extLst>
      <p:ext uri="{BB962C8B-B14F-4D97-AF65-F5344CB8AC3E}">
        <p14:creationId xmlns:p14="http://schemas.microsoft.com/office/powerpoint/2010/main" val="31001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6E66B-FD2F-4333-BC84-506357A2B7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03197F3-5C33-47E4-A18F-4FBB6864FE87}"/>
              </a:ext>
            </a:extLst>
          </p:cNvPr>
          <p:cNvSpPr txBox="1">
            <a:spLocks/>
          </p:cNvSpPr>
          <p:nvPr/>
        </p:nvSpPr>
        <p:spPr>
          <a:xfrm>
            <a:off x="192001" y="1135246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Read from console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people with their age</a:t>
            </a:r>
          </a:p>
          <a:p>
            <a:pPr>
              <a:lnSpc>
                <a:spcPct val="100000"/>
              </a:lnSpc>
            </a:pPr>
            <a:r>
              <a:rPr lang="en-US" dirty="0"/>
              <a:t>Read a condition and an age so to </a:t>
            </a:r>
            <a:r>
              <a:rPr lang="en-US" b="1" dirty="0">
                <a:solidFill>
                  <a:schemeClr val="bg1"/>
                </a:solidFill>
              </a:rPr>
              <a:t>filter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them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Read </a:t>
            </a:r>
            <a:r>
              <a:rPr lang="en-US" b="1" dirty="0">
                <a:solidFill>
                  <a:schemeClr val="bg1"/>
                </a:solidFill>
              </a:rPr>
              <a:t>format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for the output</a:t>
            </a:r>
          </a:p>
          <a:p>
            <a:pPr>
              <a:lnSpc>
                <a:spcPct val="100000"/>
              </a:lnSpc>
            </a:pPr>
            <a:r>
              <a:rPr lang="en-US" dirty="0"/>
              <a:t>Print all people that fulfill the condition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8DD2F089-AA39-4A5A-B932-77BAC9C94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Problem: Filter by Age</a:t>
            </a:r>
          </a:p>
        </p:txBody>
      </p:sp>
      <p:graphicFrame>
        <p:nvGraphicFramePr>
          <p:cNvPr id="7" name="Group 134">
            <a:extLst>
              <a:ext uri="{FF2B5EF4-FFF2-40B4-BE49-F238E27FC236}">
                <a16:creationId xmlns:a16="http://schemas.microsoft.com/office/drawing/2014/main" id="{66B733CA-51CE-4E08-B491-5486A856D45E}"/>
              </a:ext>
            </a:extLst>
          </p:cNvPr>
          <p:cNvGraphicFramePr>
            <a:graphicFrameLocks/>
          </p:cNvGraphicFramePr>
          <p:nvPr/>
        </p:nvGraphicFramePr>
        <p:xfrm>
          <a:off x="914401" y="3780560"/>
          <a:ext cx="2415455" cy="2914880"/>
        </p:xfrm>
        <a:graphic>
          <a:graphicData uri="http://schemas.openxmlformats.org/drawingml/2006/table">
            <a:tbl>
              <a:tblPr/>
              <a:tblGrid>
                <a:gridCol w="1642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Pesho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Gosho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Radka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Mara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Ivan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4D4688-6CFE-42B5-9FCA-F733AC518D43}"/>
              </a:ext>
            </a:extLst>
          </p:cNvPr>
          <p:cNvSpPr txBox="1">
            <a:spLocks/>
          </p:cNvSpPr>
          <p:nvPr/>
        </p:nvSpPr>
        <p:spPr>
          <a:xfrm>
            <a:off x="4328112" y="5369859"/>
            <a:ext cx="3532601" cy="1325581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800" b="1" dirty="0"/>
              <a:t>Condition - "older"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800" b="1" dirty="0"/>
              <a:t>Age - 20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800" b="1" dirty="0"/>
              <a:t>Format - "name age"</a:t>
            </a:r>
          </a:p>
        </p:txBody>
      </p:sp>
      <p:graphicFrame>
        <p:nvGraphicFramePr>
          <p:cNvPr id="9" name="Group 134">
            <a:extLst>
              <a:ext uri="{FF2B5EF4-FFF2-40B4-BE49-F238E27FC236}">
                <a16:creationId xmlns:a16="http://schemas.microsoft.com/office/drawing/2014/main" id="{BBF3E0D8-42E7-4D20-9F63-9A220BCFF9B3}"/>
              </a:ext>
            </a:extLst>
          </p:cNvPr>
          <p:cNvGraphicFramePr>
            <a:graphicFrameLocks/>
          </p:cNvGraphicFramePr>
          <p:nvPr/>
        </p:nvGraphicFramePr>
        <p:xfrm>
          <a:off x="8741730" y="4296219"/>
          <a:ext cx="2459670" cy="1797540"/>
        </p:xfrm>
        <a:graphic>
          <a:graphicData uri="http://schemas.openxmlformats.org/drawingml/2006/table">
            <a:tbl>
              <a:tblPr/>
              <a:tblGrid>
                <a:gridCol w="1833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Pesho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Radka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Mara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Left Arrow 2">
            <a:extLst>
              <a:ext uri="{FF2B5EF4-FFF2-40B4-BE49-F238E27FC236}">
                <a16:creationId xmlns:a16="http://schemas.microsoft.com/office/drawing/2014/main" id="{B2156E29-E3B2-4A8C-AC45-C42FA1587CB9}"/>
              </a:ext>
            </a:extLst>
          </p:cNvPr>
          <p:cNvSpPr/>
          <p:nvPr/>
        </p:nvSpPr>
        <p:spPr>
          <a:xfrm rot="10800000">
            <a:off x="3962401" y="4884787"/>
            <a:ext cx="4203606" cy="484632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227159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E946134E-CC2C-464F-8D5D-DDF52396550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99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93A4F-16AE-4605-80EF-4A80397086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285" y="1609408"/>
            <a:ext cx="10961435" cy="2678719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//TODO: </a:t>
            </a:r>
            <a:r>
              <a:rPr lang="en-US" i="1" dirty="0">
                <a:solidFill>
                  <a:schemeClr val="accent2"/>
                </a:solidFill>
              </a:rPr>
              <a:t>Read info from the console</a:t>
            </a:r>
          </a:p>
          <a:p>
            <a:r>
              <a:rPr lang="en-US" dirty="0">
                <a:solidFill>
                  <a:schemeClr val="tx1"/>
                </a:solidFill>
              </a:rPr>
              <a:t>Predicate&lt;Integer&gt; tester = </a:t>
            </a:r>
            <a:r>
              <a:rPr lang="en-US" dirty="0" err="1">
                <a:solidFill>
                  <a:schemeClr val="tx1"/>
                </a:solidFill>
              </a:rPr>
              <a:t>createTester</a:t>
            </a:r>
            <a:r>
              <a:rPr lang="en-US" dirty="0">
                <a:solidFill>
                  <a:schemeClr val="tx1"/>
                </a:solidFill>
              </a:rPr>
              <a:t>(condition, age);</a:t>
            </a:r>
          </a:p>
          <a:p>
            <a:r>
              <a:rPr lang="en-US" dirty="0">
                <a:solidFill>
                  <a:schemeClr val="tx1"/>
                </a:solidFill>
              </a:rPr>
              <a:t>Consumer&lt;</a:t>
            </a:r>
            <a:r>
              <a:rPr lang="en-US" dirty="0" err="1">
                <a:solidFill>
                  <a:schemeClr val="tx1"/>
                </a:solidFill>
              </a:rPr>
              <a:t>Map.Entry</a:t>
            </a:r>
            <a:r>
              <a:rPr lang="en-US" dirty="0">
                <a:solidFill>
                  <a:schemeClr val="tx1"/>
                </a:solidFill>
              </a:rPr>
              <a:t>&lt;String, Integer&gt;&gt; printer = 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                </a:t>
            </a:r>
            <a:r>
              <a:rPr lang="en-US" dirty="0" err="1">
                <a:solidFill>
                  <a:schemeClr val="tx1"/>
                </a:solidFill>
              </a:rPr>
              <a:t>createPrinter</a:t>
            </a:r>
            <a:r>
              <a:rPr lang="en-US" dirty="0">
                <a:solidFill>
                  <a:schemeClr val="tx1"/>
                </a:solidFill>
              </a:rPr>
              <a:t>(format);</a:t>
            </a:r>
          </a:p>
          <a:p>
            <a:r>
              <a:rPr lang="en-US" dirty="0" err="1">
                <a:solidFill>
                  <a:schemeClr val="tx1"/>
                </a:solidFill>
              </a:rPr>
              <a:t>printFilteredStudent</a:t>
            </a:r>
            <a:r>
              <a:rPr lang="en-US" dirty="0">
                <a:solidFill>
                  <a:schemeClr val="tx1"/>
                </a:solidFill>
              </a:rPr>
              <a:t>(people, tester, printer);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B5DECD91-13FC-4E17-95D5-77957913C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Filter by Age (1)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0E77A3-522A-4AB3-9F28-64DF29EC9B3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80604F-F556-49AF-A2B5-BAA4BCC11B1C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https://judge.softuni.bg/Contests/1513/Functional-Programming-Lab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802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ECEF2-4F30-4DD3-AD99-8FB3497AD6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6766" y="1291608"/>
            <a:ext cx="11807672" cy="4988646"/>
          </a:xfrm>
        </p:spPr>
        <p:txBody>
          <a:bodyPr>
            <a:sp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static Consumer&lt;</a:t>
            </a:r>
            <a:r>
              <a:rPr lang="en-US" sz="2200" dirty="0" err="1">
                <a:solidFill>
                  <a:schemeClr val="tx1"/>
                </a:solidFill>
              </a:rPr>
              <a:t>Map.Entry</a:t>
            </a:r>
            <a:r>
              <a:rPr lang="en-US" sz="2200" dirty="0">
                <a:solidFill>
                  <a:schemeClr val="tx1"/>
                </a:solidFill>
              </a:rPr>
              <a:t>&lt;String, Integer&gt;&gt; </a:t>
            </a:r>
            <a:r>
              <a:rPr lang="en-US" sz="2200" dirty="0" err="1">
                <a:solidFill>
                  <a:schemeClr val="tx1"/>
                </a:solidFill>
              </a:rPr>
              <a:t>createPrinter</a:t>
            </a:r>
            <a:r>
              <a:rPr lang="en-US" sz="2200" dirty="0">
                <a:solidFill>
                  <a:schemeClr val="tx1"/>
                </a:solidFill>
              </a:rPr>
              <a:t>(String format)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Consumer&lt;</a:t>
            </a:r>
            <a:r>
              <a:rPr lang="en-US" sz="2200" dirty="0" err="1">
                <a:solidFill>
                  <a:schemeClr val="tx1"/>
                </a:solidFill>
              </a:rPr>
              <a:t>Map.Entry</a:t>
            </a:r>
            <a:r>
              <a:rPr lang="en-US" sz="2200" dirty="0">
                <a:solidFill>
                  <a:schemeClr val="tx1"/>
                </a:solidFill>
              </a:rPr>
              <a:t>&lt;String, Integer&gt;&gt; printer = null;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switch (format)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case "name age":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  printer = </a:t>
            </a:r>
            <a:r>
              <a:rPr lang="en-US" sz="2200" dirty="0">
                <a:solidFill>
                  <a:schemeClr val="bg1"/>
                </a:solidFill>
              </a:rPr>
              <a:t>person -&gt; </a:t>
            </a:r>
            <a:r>
              <a:rPr lang="en-US" sz="2200" dirty="0" err="1">
                <a:solidFill>
                  <a:schemeClr val="bg1"/>
                </a:solidFill>
              </a:rPr>
              <a:t>System.out.printf</a:t>
            </a:r>
            <a:r>
              <a:rPr lang="en-US" sz="2200" dirty="0">
                <a:solidFill>
                  <a:schemeClr val="bg1"/>
                </a:solidFill>
              </a:rPr>
              <a:t>("%s - %</a:t>
            </a:r>
            <a:r>
              <a:rPr lang="en-US" sz="2200" dirty="0" err="1">
                <a:solidFill>
                  <a:schemeClr val="bg1"/>
                </a:solidFill>
              </a:rPr>
              <a:t>d%n</a:t>
            </a:r>
            <a:r>
              <a:rPr lang="en-US" sz="2200" dirty="0">
                <a:solidFill>
                  <a:schemeClr val="bg1"/>
                </a:solidFill>
              </a:rPr>
              <a:t>", </a:t>
            </a:r>
          </a:p>
          <a:p>
            <a:r>
              <a:rPr lang="en-US" sz="2200" dirty="0">
                <a:solidFill>
                  <a:schemeClr val="bg1"/>
                </a:solidFill>
              </a:rPr>
              <a:t>				</a:t>
            </a:r>
            <a:r>
              <a:rPr lang="en-US" sz="2200" dirty="0" err="1">
                <a:solidFill>
                  <a:schemeClr val="bg1"/>
                </a:solidFill>
              </a:rPr>
              <a:t>person.getKey</a:t>
            </a:r>
            <a:r>
              <a:rPr lang="en-US" sz="2200" dirty="0">
                <a:solidFill>
                  <a:schemeClr val="bg1"/>
                </a:solidFill>
              </a:rPr>
              <a:t>(), </a:t>
            </a:r>
            <a:r>
              <a:rPr lang="en-US" sz="2200" dirty="0" err="1">
                <a:solidFill>
                  <a:schemeClr val="bg1"/>
                </a:solidFill>
              </a:rPr>
              <a:t>person.getValue</a:t>
            </a:r>
            <a:r>
              <a:rPr lang="en-US" sz="2200" dirty="0">
                <a:solidFill>
                  <a:schemeClr val="bg1"/>
                </a:solidFill>
              </a:rPr>
              <a:t>())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  break;  </a:t>
            </a:r>
            <a:r>
              <a:rPr lang="en-US" sz="2200" dirty="0">
                <a:solidFill>
                  <a:schemeClr val="accent2"/>
                </a:solidFill>
              </a:rPr>
              <a:t>//TODO: </a:t>
            </a:r>
            <a:r>
              <a:rPr lang="en-US" sz="2200" i="1" dirty="0">
                <a:solidFill>
                  <a:schemeClr val="accent2"/>
                </a:solidFill>
              </a:rPr>
              <a:t>Add more cases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}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return printer;</a:t>
            </a:r>
          </a:p>
          <a:p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FB21E6D8-66BE-45E7-87DC-D2F253F4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Filter by Age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906722-8DC8-4EDA-BAA8-E74B8D3EA92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205F51-A061-423E-B5A3-40BD352C801C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https://judge.softuni.bg/Contests/1513/Functional-Programming-Lab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07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ECEF2-4F30-4DD3-AD99-8FB3497AD6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2544" y="1593057"/>
            <a:ext cx="11369646" cy="4496204"/>
          </a:xfr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static Predicate&lt;Integer&gt; </a:t>
            </a:r>
            <a:r>
              <a:rPr lang="en-US" sz="2200" dirty="0" err="1">
                <a:solidFill>
                  <a:schemeClr val="tx1"/>
                </a:solidFill>
              </a:rPr>
              <a:t>createTester</a:t>
            </a:r>
            <a:r>
              <a:rPr lang="en-US" sz="2200" dirty="0">
                <a:solidFill>
                  <a:schemeClr val="tx1"/>
                </a:solidFill>
              </a:rPr>
              <a:t>(String condition, Integer age)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Predicate&lt;Integer&gt; tester = null;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switch (condition)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case "younger":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  tester = </a:t>
            </a:r>
            <a:r>
              <a:rPr lang="en-US" sz="2200" dirty="0">
                <a:solidFill>
                  <a:schemeClr val="bg1"/>
                </a:solidFill>
              </a:rPr>
              <a:t>x -&gt; x &lt;= age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  break;  </a:t>
            </a:r>
            <a:r>
              <a:rPr lang="en-US" sz="2200" dirty="0">
                <a:solidFill>
                  <a:schemeClr val="accent2"/>
                </a:solidFill>
              </a:rPr>
              <a:t>//TODO: </a:t>
            </a:r>
            <a:r>
              <a:rPr lang="en-US" sz="2200" i="1" dirty="0">
                <a:solidFill>
                  <a:schemeClr val="accent2"/>
                </a:solidFill>
              </a:rPr>
              <a:t>Add more cases</a:t>
            </a:r>
            <a:endParaRPr lang="en-US" sz="2200" dirty="0">
              <a:solidFill>
                <a:schemeClr val="tx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  }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return tester;</a:t>
            </a:r>
          </a:p>
          <a:p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FB21E6D8-66BE-45E7-87DC-D2F253F4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Filter by Age (3)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906722-8DC8-4EDA-BAA8-E74B8D3EA92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205F51-A061-423E-B5A3-40BD352C801C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https://judge.softuni.bg/Contests/1513/Functional-Programming-Lab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67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7D686-83C2-4DBB-AE2C-1F59F3EC53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9811" y="1593057"/>
            <a:ext cx="10591800" cy="4496204"/>
          </a:xfrm>
        </p:spPr>
        <p:txBody>
          <a:bodyPr/>
          <a:lstStyle/>
          <a:p>
            <a:r>
              <a:rPr lang="en-US" sz="2200" dirty="0">
                <a:solidFill>
                  <a:schemeClr val="tx1"/>
                </a:solidFill>
              </a:rPr>
              <a:t>static void </a:t>
            </a:r>
            <a:r>
              <a:rPr lang="en-US" sz="2200" dirty="0" err="1">
                <a:solidFill>
                  <a:schemeClr val="tx1"/>
                </a:solidFill>
              </a:rPr>
              <a:t>printFilteredStudent</a:t>
            </a:r>
            <a:r>
              <a:rPr lang="en-US" sz="2200" dirty="0">
                <a:solidFill>
                  <a:schemeClr val="tx1"/>
                </a:solidFill>
              </a:rPr>
              <a:t>(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		</a:t>
            </a:r>
            <a:r>
              <a:rPr lang="en-US" sz="2200" dirty="0" err="1">
                <a:solidFill>
                  <a:schemeClr val="bg1"/>
                </a:solidFill>
              </a:rPr>
              <a:t>LinkedHashMap</a:t>
            </a:r>
            <a:r>
              <a:rPr lang="en-US" sz="2200" dirty="0">
                <a:solidFill>
                  <a:schemeClr val="bg1"/>
                </a:solidFill>
              </a:rPr>
              <a:t>&lt;String, Integer&gt; people</a:t>
            </a:r>
            <a:r>
              <a:rPr lang="en-US" sz="2200" dirty="0">
                <a:solidFill>
                  <a:schemeClr val="tx1"/>
                </a:solidFill>
              </a:rPr>
              <a:t>,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		</a:t>
            </a:r>
            <a:r>
              <a:rPr lang="en-US" sz="2200" dirty="0">
                <a:solidFill>
                  <a:schemeClr val="bg1"/>
                </a:solidFill>
              </a:rPr>
              <a:t>Predicate&lt;Integer&gt; tester</a:t>
            </a:r>
            <a:r>
              <a:rPr lang="en-US" sz="2200" dirty="0">
                <a:solidFill>
                  <a:schemeClr val="tx1"/>
                </a:solidFill>
              </a:rPr>
              <a:t>,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   	 	</a:t>
            </a:r>
            <a:r>
              <a:rPr lang="en-US" sz="2200" dirty="0">
                <a:solidFill>
                  <a:schemeClr val="bg1"/>
                </a:solidFill>
              </a:rPr>
              <a:t>Consumer&lt;</a:t>
            </a:r>
            <a:r>
              <a:rPr lang="en-US" sz="2200" dirty="0" err="1">
                <a:solidFill>
                  <a:schemeClr val="bg1"/>
                </a:solidFill>
              </a:rPr>
              <a:t>Map.Entry</a:t>
            </a:r>
            <a:r>
              <a:rPr lang="en-US" sz="2200" dirty="0">
                <a:solidFill>
                  <a:schemeClr val="bg1"/>
                </a:solidFill>
              </a:rPr>
              <a:t>&lt;String, Integer&gt;&gt; printer</a:t>
            </a:r>
            <a:r>
              <a:rPr lang="en-US" sz="2200" dirty="0">
                <a:solidFill>
                  <a:schemeClr val="tx1"/>
                </a:solidFill>
              </a:rPr>
              <a:t>)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for (</a:t>
            </a:r>
            <a:r>
              <a:rPr lang="en-US" sz="2200" dirty="0" err="1">
                <a:solidFill>
                  <a:schemeClr val="tx1"/>
                </a:solidFill>
              </a:rPr>
              <a:t>Map.Entry</a:t>
            </a:r>
            <a:r>
              <a:rPr lang="en-US" sz="2200" dirty="0">
                <a:solidFill>
                  <a:schemeClr val="tx1"/>
                </a:solidFill>
              </a:rPr>
              <a:t>&lt;String, Integer&gt; person : </a:t>
            </a:r>
            <a:r>
              <a:rPr lang="en-US" sz="2200" dirty="0" err="1">
                <a:solidFill>
                  <a:schemeClr val="tx1"/>
                </a:solidFill>
              </a:rPr>
              <a:t>people.entrySet</a:t>
            </a:r>
            <a:r>
              <a:rPr lang="en-US" sz="2200" dirty="0">
                <a:solidFill>
                  <a:schemeClr val="tx1"/>
                </a:solidFill>
              </a:rPr>
              <a:t>())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if (</a:t>
            </a:r>
            <a:r>
              <a:rPr lang="en-US" sz="2200" dirty="0" err="1">
                <a:solidFill>
                  <a:schemeClr val="tx1"/>
                </a:solidFill>
              </a:rPr>
              <a:t>tester.</a:t>
            </a:r>
            <a:r>
              <a:rPr lang="en-US" sz="2200" dirty="0" err="1">
                <a:solidFill>
                  <a:schemeClr val="bg1"/>
                </a:solidFill>
              </a:rPr>
              <a:t>test</a:t>
            </a:r>
            <a:r>
              <a:rPr lang="en-US" sz="2200" dirty="0">
                <a:solidFill>
                  <a:schemeClr val="bg1"/>
                </a:solidFill>
              </a:rPr>
              <a:t>(</a:t>
            </a:r>
            <a:r>
              <a:rPr lang="en-US" sz="2200" dirty="0" err="1">
                <a:solidFill>
                  <a:schemeClr val="tx1"/>
                </a:solidFill>
              </a:rPr>
              <a:t>people.get</a:t>
            </a:r>
            <a:r>
              <a:rPr lang="en-US" sz="2200" dirty="0">
                <a:solidFill>
                  <a:schemeClr val="tx1"/>
                </a:solidFill>
              </a:rPr>
              <a:t>(</a:t>
            </a:r>
            <a:r>
              <a:rPr lang="en-US" sz="2200" dirty="0" err="1">
                <a:solidFill>
                  <a:schemeClr val="tx1"/>
                </a:solidFill>
              </a:rPr>
              <a:t>person.getKey</a:t>
            </a:r>
            <a:r>
              <a:rPr lang="en-US" sz="2200" dirty="0">
                <a:solidFill>
                  <a:schemeClr val="tx1"/>
                </a:solidFill>
              </a:rPr>
              <a:t>())</a:t>
            </a:r>
            <a:r>
              <a:rPr lang="en-US" sz="2200" dirty="0">
                <a:solidFill>
                  <a:schemeClr val="bg1"/>
                </a:solidFill>
              </a:rPr>
              <a:t>)</a:t>
            </a:r>
            <a:r>
              <a:rPr lang="en-US" sz="2200" dirty="0">
                <a:solidFill>
                  <a:schemeClr val="tx1"/>
                </a:solidFill>
              </a:rPr>
              <a:t>)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  </a:t>
            </a:r>
            <a:r>
              <a:rPr lang="en-US" sz="2200" dirty="0" err="1">
                <a:solidFill>
                  <a:schemeClr val="tx1"/>
                </a:solidFill>
              </a:rPr>
              <a:t>printer.</a:t>
            </a:r>
            <a:r>
              <a:rPr lang="en-US" sz="2200" dirty="0" err="1">
                <a:solidFill>
                  <a:schemeClr val="bg1"/>
                </a:solidFill>
              </a:rPr>
              <a:t>accept</a:t>
            </a:r>
            <a:r>
              <a:rPr lang="en-US" sz="2200" dirty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tx1"/>
                </a:solidFill>
              </a:rPr>
              <a:t>person</a:t>
            </a:r>
            <a:r>
              <a:rPr lang="en-US" sz="2200" dirty="0">
                <a:solidFill>
                  <a:schemeClr val="bg1"/>
                </a:solidFill>
              </a:rPr>
              <a:t>)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}</a:t>
            </a:r>
          </a:p>
          <a:p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318230B8-B156-47F7-91D9-DDBD6CA42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Filter by Age (4)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DB3EF-C691-45DC-850D-4D02CF0C7B4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4B189D-34A7-49DB-9305-ACB396832BBE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https://judge.softuni.bg/Contests/1513/Functional-Programming-Lab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3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>
                <a:solidFill>
                  <a:srgbClr val="234465"/>
                </a:solidFill>
                <a:latin typeface="Calibri"/>
              </a:rPr>
              <a:pPr/>
              <a:t>34</a:t>
            </a:fld>
            <a:endParaRPr lang="en-US" dirty="0">
              <a:solidFill>
                <a:srgbClr val="234465"/>
              </a:solidFill>
              <a:latin typeface="Calibri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56937" y="1764403"/>
            <a:ext cx="8483269" cy="5199712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Lambda expressions are anonymous methods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Function&lt;T,R&gt;</a:t>
            </a:r>
            <a:r>
              <a:rPr lang="en-US" sz="3000" dirty="0">
                <a:solidFill>
                  <a:schemeClr val="bg2"/>
                </a:solidFill>
              </a:rPr>
              <a:t> is a function that returns R type</a:t>
            </a:r>
            <a:endParaRPr lang="en-US" sz="30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Consumer&lt;T&gt;</a:t>
            </a:r>
            <a:r>
              <a:rPr lang="en-US" sz="3000" dirty="0">
                <a:solidFill>
                  <a:schemeClr val="bg2"/>
                </a:solidFill>
              </a:rPr>
              <a:t> is a void function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Supplier&lt;T&gt;</a:t>
            </a:r>
            <a:r>
              <a:rPr lang="en-US" sz="3000" dirty="0">
                <a:solidFill>
                  <a:schemeClr val="bg2"/>
                </a:solidFill>
              </a:rPr>
              <a:t> gets no parameters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Predicate&lt;T&gt;</a:t>
            </a:r>
            <a:r>
              <a:rPr lang="en-US" sz="3000" dirty="0">
                <a:solidFill>
                  <a:schemeClr val="bg2"/>
                </a:solidFill>
              </a:rPr>
              <a:t> evaluates a condition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BiFunction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&lt;T,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U,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R&gt;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accepts two parameters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Functions can be passed like variables to methods</a:t>
            </a:r>
          </a:p>
        </p:txBody>
      </p:sp>
    </p:spTree>
    <p:extLst>
      <p:ext uri="{BB962C8B-B14F-4D97-AF65-F5344CB8AC3E}">
        <p14:creationId xmlns:p14="http://schemas.microsoft.com/office/powerpoint/2010/main" val="203711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>
                <a:hlinkClick r:id="rId3"/>
              </a:rPr>
              <a:t>https://softuni.bg/modules/59/java-advanced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49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55086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54283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91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C014DD1E-5D91-48A3-AD6D-45FBA980D106}" type="slidenum">
              <a:rPr lang="en-US">
                <a:solidFill>
                  <a:srgbClr val="234465"/>
                </a:solidFill>
                <a:latin typeface="Calibri"/>
              </a:rPr>
              <a:pPr>
                <a:defRPr/>
              </a:pPr>
              <a:t>39</a:t>
            </a:fld>
            <a:endParaRPr lang="en-US" dirty="0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807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2971C979-0993-4271-BB2D-1F99763CDB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7200" y="867744"/>
            <a:ext cx="3657600" cy="3551856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EEEBE9B7-B0A6-48E6-90D3-7FE0FCD4BB15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xfrm>
            <a:off x="615951" y="4705350"/>
            <a:ext cx="10960100" cy="768350"/>
          </a:xfrm>
        </p:spPr>
        <p:txBody>
          <a:bodyPr/>
          <a:lstStyle/>
          <a:p>
            <a:pPr marL="838200" indent="-838200">
              <a:lnSpc>
                <a:spcPct val="110000"/>
              </a:lnSpc>
            </a:pPr>
            <a:r>
              <a:rPr lang="en-US" dirty="0"/>
              <a:t>Lambda Expressions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2318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C4838BA2-789F-4C65-94BF-225149264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Function?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6F1DB-0B2C-4A53-B29B-F00E51E9D89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E7A9B7-3358-4B2D-9728-932953738CF9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Mathematic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AA7FE3-143E-40BE-96CC-F6E9C3F3037C}"/>
              </a:ext>
            </a:extLst>
          </p:cNvPr>
          <p:cNvSpPr/>
          <p:nvPr/>
        </p:nvSpPr>
        <p:spPr>
          <a:xfrm>
            <a:off x="2359877" y="1760187"/>
            <a:ext cx="308930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</a:t>
            </a:r>
            <a:r>
              <a:rPr lang="en-US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(x) = x</a:t>
            </a:r>
            <a:r>
              <a:rPr lang="en-US" sz="7200" b="1" baseline="300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</a:t>
            </a:r>
            <a:endParaRPr lang="en-US" sz="7200" b="1" i="1" baseline="3000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05737FDF-AA5E-4028-88C2-97FCCDADF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73" y="2174271"/>
            <a:ext cx="1485900" cy="666254"/>
          </a:xfrm>
          <a:prstGeom prst="wedgeRoundRectCallout">
            <a:avLst>
              <a:gd name="adj1" fmla="val 65429"/>
              <a:gd name="adj2" fmla="val -225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Name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E375A93C-37BC-4684-9157-F730DDA73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048868"/>
            <a:ext cx="1363923" cy="666254"/>
          </a:xfrm>
          <a:prstGeom prst="wedgeRoundRectCallout">
            <a:avLst>
              <a:gd name="adj1" fmla="val 3747"/>
              <a:gd name="adj2" fmla="val -800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Input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53BA2231-B58F-40FF-BFBA-A8B39011F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1425" y="3048868"/>
            <a:ext cx="1485900" cy="666254"/>
          </a:xfrm>
          <a:prstGeom prst="wedgeRoundRectCallout">
            <a:avLst>
              <a:gd name="adj1" fmla="val -7645"/>
              <a:gd name="adj2" fmla="val -922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Output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2" name="Rounded Rectangle 14">
            <a:extLst>
              <a:ext uri="{FF2B5EF4-FFF2-40B4-BE49-F238E27FC236}">
                <a16:creationId xmlns:a16="http://schemas.microsoft.com/office/drawing/2014/main" id="{52D51F24-7D9F-4F39-A08E-BF461D722EBE}"/>
              </a:ext>
            </a:extLst>
          </p:cNvPr>
          <p:cNvSpPr/>
          <p:nvPr/>
        </p:nvSpPr>
        <p:spPr>
          <a:xfrm>
            <a:off x="6704014" y="1676401"/>
            <a:ext cx="4878387" cy="407644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38100">
            <a:solidFill>
              <a:srgbClr val="234465">
                <a:alpha val="50000"/>
              </a:srgbClr>
            </a:solidFill>
            <a:prstDash val="solid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3" name="Group 134">
            <a:extLst>
              <a:ext uri="{FF2B5EF4-FFF2-40B4-BE49-F238E27FC236}">
                <a16:creationId xmlns:a16="http://schemas.microsoft.com/office/drawing/2014/main" id="{E3DBB3F2-36AE-4500-9DE4-F0C30087309D}"/>
              </a:ext>
            </a:extLst>
          </p:cNvPr>
          <p:cNvGraphicFramePr>
            <a:graphicFrameLocks/>
          </p:cNvGraphicFramePr>
          <p:nvPr/>
        </p:nvGraphicFramePr>
        <p:xfrm>
          <a:off x="7232512" y="2507401"/>
          <a:ext cx="3821388" cy="2995900"/>
        </p:xfrm>
        <a:graphic>
          <a:graphicData uri="http://schemas.openxmlformats.org/drawingml/2006/table">
            <a:tbl>
              <a:tblPr/>
              <a:tblGrid>
                <a:gridCol w="1833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75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16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-4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16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85484ED-B768-4E22-814D-2BF3BF26A058}"/>
              </a:ext>
            </a:extLst>
          </p:cNvPr>
          <p:cNvSpPr txBox="1"/>
          <p:nvPr/>
        </p:nvSpPr>
        <p:spPr>
          <a:xfrm>
            <a:off x="7438284" y="1676402"/>
            <a:ext cx="1364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x</a:t>
            </a:r>
            <a:endParaRPr lang="en-US" sz="28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E863AF-9807-4728-9A48-07328276D8E5}"/>
              </a:ext>
            </a:extLst>
          </p:cNvPr>
          <p:cNvSpPr txBox="1"/>
          <p:nvPr/>
        </p:nvSpPr>
        <p:spPr>
          <a:xfrm>
            <a:off x="9294036" y="1676402"/>
            <a:ext cx="1483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dirty="0"/>
              <a:t>f</a:t>
            </a:r>
            <a:r>
              <a:rPr lang="en-US" sz="4800" b="1" dirty="0"/>
              <a:t>(x)</a:t>
            </a:r>
            <a:endParaRPr lang="en-US" sz="2800" b="1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35C349-D344-42D0-BEB7-10463B513C8B}"/>
              </a:ext>
            </a:extLst>
          </p:cNvPr>
          <p:cNvSpPr txBox="1"/>
          <p:nvPr/>
        </p:nvSpPr>
        <p:spPr>
          <a:xfrm>
            <a:off x="609599" y="4270512"/>
            <a:ext cx="56380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 </a:t>
            </a:r>
            <a:r>
              <a:rPr lang="en-US" sz="4000" b="1" dirty="0">
                <a:solidFill>
                  <a:schemeClr val="bg1"/>
                </a:solidFill>
              </a:rPr>
              <a:t>function</a:t>
            </a:r>
            <a:r>
              <a:rPr lang="en-US" sz="4000" dirty="0"/>
              <a:t> is a special</a:t>
            </a:r>
            <a:br>
              <a:rPr lang="en-US" sz="4000" dirty="0"/>
            </a:br>
            <a:r>
              <a:rPr lang="en-US" sz="4000" dirty="0"/>
              <a:t>relationship where </a:t>
            </a:r>
            <a:r>
              <a:rPr lang="en-US" sz="4000" b="1" dirty="0">
                <a:solidFill>
                  <a:schemeClr val="bg1"/>
                </a:solidFill>
              </a:rPr>
              <a:t>each</a:t>
            </a:r>
            <a:r>
              <a:rPr lang="en-US" sz="4000" dirty="0"/>
              <a:t> input has a </a:t>
            </a:r>
            <a:r>
              <a:rPr lang="en-US" sz="4000" b="1" dirty="0">
                <a:solidFill>
                  <a:schemeClr val="bg1"/>
                </a:solidFill>
              </a:rPr>
              <a:t>single</a:t>
            </a:r>
            <a:r>
              <a:rPr lang="en-US" sz="4000" dirty="0"/>
              <a:t> output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8832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4439BDE1-150F-474F-AB74-D1B9F53F5E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  <a:r>
              <a:rPr lang="bg-BG" dirty="0"/>
              <a:t> (1)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1149E-A2FD-4977-BC13-BEFB6899296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7EA94E8-5591-42B3-BBBA-03D5BB285273}"/>
              </a:ext>
            </a:extLst>
          </p:cNvPr>
          <p:cNvSpPr txBox="1">
            <a:spLocks noChangeArrowheads="1"/>
          </p:cNvSpPr>
          <p:nvPr/>
        </p:nvSpPr>
        <p:spPr>
          <a:xfrm>
            <a:off x="192000" y="1371600"/>
            <a:ext cx="11771400" cy="5349876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Lambda expression - </a:t>
            </a:r>
            <a:r>
              <a:rPr lang="en-US" b="1" dirty="0">
                <a:solidFill>
                  <a:schemeClr val="bg1"/>
                </a:solidFill>
              </a:rPr>
              <a:t>unnamed function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Has parameters and a body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Use the lambda operator </a:t>
            </a:r>
            <a:r>
              <a:rPr lang="en-US" b="1" dirty="0">
                <a:latin typeface="Consolas" pitchFamily="49" charset="0"/>
              </a:rPr>
              <a:t>-&gt;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 </a:t>
            </a:r>
            <a:r>
              <a:rPr lang="en-US" sz="3400" dirty="0"/>
              <a:t>Read as "</a:t>
            </a:r>
            <a:r>
              <a:rPr lang="en-US" sz="3400" b="1" dirty="0">
                <a:solidFill>
                  <a:schemeClr val="bg1"/>
                </a:solidFill>
              </a:rPr>
              <a:t>goes to</a:t>
            </a:r>
            <a:r>
              <a:rPr lang="en-US" sz="3400" dirty="0"/>
              <a:t>"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2EB715-8AFE-468E-99B8-0F03F3860BDB}"/>
              </a:ext>
            </a:extLst>
          </p:cNvPr>
          <p:cNvSpPr/>
          <p:nvPr/>
        </p:nvSpPr>
        <p:spPr>
          <a:xfrm>
            <a:off x="829362" y="3180344"/>
            <a:ext cx="7848598" cy="830997"/>
          </a:xfrm>
          <a:prstGeom prst="rect">
            <a:avLst/>
          </a:prstGeom>
          <a:noFill/>
          <a:ln w="28575"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9525">
                  <a:noFill/>
                  <a:prstDash val="solid"/>
                </a:ln>
                <a:solidFill>
                  <a:schemeClr val="bg1"/>
                </a:solidFill>
                <a:latin typeface="Consolas" panose="020B0609020204030204" pitchFamily="49" charset="0"/>
              </a:rPr>
              <a:t>(parameters) -&gt; {body}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5984CD2D-19CA-43F4-9FBF-B86F80A27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2413259"/>
            <a:ext cx="2895600" cy="656845"/>
          </a:xfrm>
          <a:prstGeom prst="wedgeRoundRectCallout">
            <a:avLst>
              <a:gd name="adj1" fmla="val -46595"/>
              <a:gd name="adj2" fmla="val 948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Lambda Syntax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78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C2EEAD18-315D-47DF-BC4F-98CEFD4AF2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Lambda Expressions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10FA51-E458-4AA1-B2BB-8D9A3B341FD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2FD79FD-EDAE-48CA-88C6-C7F6ACB0B2F2}"/>
              </a:ext>
            </a:extLst>
          </p:cNvPr>
          <p:cNvSpPr txBox="1">
            <a:spLocks noChangeArrowheads="1"/>
          </p:cNvSpPr>
          <p:nvPr/>
        </p:nvSpPr>
        <p:spPr>
          <a:xfrm>
            <a:off x="192000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Implicit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lambda expression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Explicit</a:t>
            </a:r>
            <a:r>
              <a:rPr lang="en-US" dirty="0"/>
              <a:t> lambda expression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F28EBDB4-A379-479B-8F99-B8838DD20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3128" y="5635396"/>
            <a:ext cx="4800600" cy="800100"/>
          </a:xfrm>
          <a:prstGeom prst="wedgeRoundRectCallout">
            <a:avLst>
              <a:gd name="adj1" fmla="val -62017"/>
              <a:gd name="adj2" fmla="val -593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chemeClr val="bg2"/>
                </a:solidFill>
              </a:rPr>
              <a:t>Declares parameters' type 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44ADF962-6053-47F2-BF11-20F7AA185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3000" y="2900077"/>
            <a:ext cx="3810000" cy="1057846"/>
          </a:xfrm>
          <a:prstGeom prst="wedgeRoundRectCallout">
            <a:avLst>
              <a:gd name="adj1" fmla="val -41171"/>
              <a:gd name="adj2" fmla="val -659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chemeClr val="bg2"/>
                </a:solidFill>
              </a:rPr>
              <a:t>The body can be enclosed in </a:t>
            </a:r>
            <a:r>
              <a:rPr lang="en-US" sz="3000" b="1" dirty="0">
                <a:solidFill>
                  <a:schemeClr val="bg1"/>
                </a:solidFill>
              </a:rPr>
              <a:t>braces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{}</a:t>
            </a: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AFACAB37-3519-4E8A-9EE9-8397D778E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5136" y="2867498"/>
            <a:ext cx="4624728" cy="944815"/>
          </a:xfrm>
          <a:prstGeom prst="wedgeRoundRectCallout">
            <a:avLst>
              <a:gd name="adj1" fmla="val -55213"/>
              <a:gd name="adj2" fmla="val -471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chemeClr val="bg2"/>
                </a:solidFill>
              </a:rPr>
              <a:t>Parameters can be enclosed in </a:t>
            </a:r>
            <a:r>
              <a:rPr lang="en-US" sz="3000" b="1" dirty="0">
                <a:solidFill>
                  <a:schemeClr val="bg1"/>
                </a:solidFill>
              </a:rPr>
              <a:t>parentheses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7AD2620B-C3B5-4EAE-8E2E-E0580695D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587" y="2047811"/>
            <a:ext cx="7464991" cy="5239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(msg) -&gt; { System.out.println(msg); }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67AB70C1-E6CD-4898-B57A-3ED01E7E5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587" y="4670100"/>
            <a:ext cx="9220414" cy="5239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String msg -&gt; System.out.println(msg); </a:t>
            </a:r>
          </a:p>
        </p:txBody>
      </p:sp>
    </p:spTree>
    <p:extLst>
      <p:ext uri="{BB962C8B-B14F-4D97-AF65-F5344CB8AC3E}">
        <p14:creationId xmlns:p14="http://schemas.microsoft.com/office/powerpoint/2010/main" val="228897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0C6EEB3E-822F-4601-8619-D63262D0B4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 (3)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DCAE7-14C3-4EB5-9EAA-5BFEEFEFA44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A9A05F7-D1D0-452B-9475-84580D88AA6E}"/>
              </a:ext>
            </a:extLst>
          </p:cNvPr>
          <p:cNvSpPr txBox="1">
            <a:spLocks noChangeArrowheads="1"/>
          </p:cNvSpPr>
          <p:nvPr/>
        </p:nvSpPr>
        <p:spPr>
          <a:xfrm>
            <a:off x="192000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tx1">
                    <a:lumMod val="95000"/>
                  </a:schemeClr>
                </a:solidFill>
              </a:rPr>
              <a:t>Can have different number of parameters: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Zero</a:t>
            </a:r>
            <a:r>
              <a:rPr lang="en-US" sz="3600" dirty="0"/>
              <a:t> parameters </a:t>
            </a:r>
          </a:p>
          <a:p>
            <a:pPr>
              <a:lnSpc>
                <a:spcPct val="100000"/>
              </a:lnSpc>
            </a:pPr>
            <a:endParaRPr lang="en-US" sz="3600" dirty="0"/>
          </a:p>
          <a:p>
            <a:pPr>
              <a:lnSpc>
                <a:spcPct val="100000"/>
              </a:lnSpc>
            </a:pPr>
            <a:endParaRPr lang="en-US" sz="36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More</a:t>
            </a:r>
            <a:r>
              <a:rPr lang="en-US" sz="3600" dirty="0"/>
              <a:t> parameters 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E31FC65-50C3-4433-8316-B73E4E9D0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854" y="2530814"/>
            <a:ext cx="9756752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-&gt; { System.out.println("Hello!");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-&gt; { System.out.println("How are you?"); }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B8CB4E6-A112-490E-AE98-B4A69767A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942" y="4653049"/>
            <a:ext cx="9756752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(int x, int y)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-&gt; { return x + y;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(int x, int y, int z)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-&gt; { return (y - x) * z; }</a:t>
            </a:r>
          </a:p>
        </p:txBody>
      </p:sp>
    </p:spTree>
    <p:extLst>
      <p:ext uri="{BB962C8B-B14F-4D97-AF65-F5344CB8AC3E}">
        <p14:creationId xmlns:p14="http://schemas.microsoft.com/office/powerpoint/2010/main" val="267430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04BE7BEE-CDEC-4B1C-A9FB-719B4C0E5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Sort</a:t>
            </a:r>
            <a:r>
              <a:rPr lang="bg-BG" dirty="0"/>
              <a:t> </a:t>
            </a:r>
            <a:r>
              <a:rPr lang="en-US" dirty="0"/>
              <a:t>Even Numbers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FFC48-217C-4680-9B72-6A1F8544983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6D06651-25DD-47B3-9226-D931CD475C70}"/>
              </a:ext>
            </a:extLst>
          </p:cNvPr>
          <p:cNvSpPr txBox="1">
            <a:spLocks/>
          </p:cNvSpPr>
          <p:nvPr/>
        </p:nvSpPr>
        <p:spPr>
          <a:xfrm>
            <a:off x="192001" y="1135246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Read</a:t>
            </a:r>
            <a:r>
              <a:rPr lang="en-US" dirty="0"/>
              <a:t> Integers from the console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the even numbers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Sort</a:t>
            </a:r>
            <a:r>
              <a:rPr lang="en-US" dirty="0"/>
              <a:t> the even numbers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the sorted numbers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C3011B-3661-44F6-8B62-80636F10C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5298" y="2007650"/>
            <a:ext cx="62484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sv-SE" sz="2800" b="1" noProof="1">
                <a:latin typeface="Consolas" panose="020B0609020204030204" pitchFamily="49" charset="0"/>
                <a:cs typeface="Arial" panose="020B0604020202020204" pitchFamily="34" charset="0"/>
              </a:rPr>
              <a:t>4, 2, 1, 3, 5, 7, 1, 4, 2, 12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A2BBB4-99A8-4A9F-88AA-1A05C5234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2728" y="3674717"/>
            <a:ext cx="2973539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sv-SE" sz="2800" b="1" noProof="1">
                <a:latin typeface="Consolas" panose="020B0609020204030204" pitchFamily="49" charset="0"/>
                <a:cs typeface="Arial" panose="020B0604020202020204" pitchFamily="34" charset="0"/>
              </a:rPr>
              <a:t>4, 2, 4, 2, 12</a:t>
            </a:r>
          </a:p>
        </p:txBody>
      </p:sp>
      <p:sp>
        <p:nvSpPr>
          <p:cNvPr id="9" name="Left Arrow 4">
            <a:extLst>
              <a:ext uri="{FF2B5EF4-FFF2-40B4-BE49-F238E27FC236}">
                <a16:creationId xmlns:a16="http://schemas.microsoft.com/office/drawing/2014/main" id="{7F6DD186-0118-4125-B86B-A112CC43B52A}"/>
              </a:ext>
            </a:extLst>
          </p:cNvPr>
          <p:cNvSpPr/>
          <p:nvPr/>
        </p:nvSpPr>
        <p:spPr>
          <a:xfrm rot="16200000">
            <a:off x="8502028" y="2835119"/>
            <a:ext cx="685800" cy="535139"/>
          </a:xfrm>
          <a:prstGeom prst="leftArrow">
            <a:avLst>
              <a:gd name="adj1" fmla="val 50000"/>
              <a:gd name="adj2" fmla="val 446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B29F7E-E133-4F95-AB0F-9ACF9A920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2728" y="5334788"/>
            <a:ext cx="2973539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sv-SE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2, 2, 4, 4, 12</a:t>
            </a:r>
          </a:p>
        </p:txBody>
      </p:sp>
      <p:sp>
        <p:nvSpPr>
          <p:cNvPr id="11" name="Left Arrow 13">
            <a:extLst>
              <a:ext uri="{FF2B5EF4-FFF2-40B4-BE49-F238E27FC236}">
                <a16:creationId xmlns:a16="http://schemas.microsoft.com/office/drawing/2014/main" id="{A9F967D5-1739-40F9-9ADE-94C4D379CEE7}"/>
              </a:ext>
            </a:extLst>
          </p:cNvPr>
          <p:cNvSpPr/>
          <p:nvPr/>
        </p:nvSpPr>
        <p:spPr>
          <a:xfrm rot="16200000">
            <a:off x="8526597" y="4495866"/>
            <a:ext cx="685799" cy="535139"/>
          </a:xfrm>
          <a:prstGeom prst="leftArrow">
            <a:avLst>
              <a:gd name="adj1" fmla="val 50000"/>
              <a:gd name="adj2" fmla="val 446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DC84DA3-5552-44FD-85CB-16271A1035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30" y="4770898"/>
            <a:ext cx="1378313" cy="13783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F9D7A3D-7BFF-46CA-9A57-FC8F6DDE86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377" y="4474903"/>
            <a:ext cx="1674308" cy="167430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90C87A1-2421-436D-97F8-48B1FD4CFDFD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4"/>
              </a:rPr>
              <a:t>https://judge.softuni.bg/Contests/1513/Functional-Programming-Lab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14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2063</TotalTime>
  <Words>1967</Words>
  <Application>Microsoft Office PowerPoint</Application>
  <PresentationFormat>Widescreen</PresentationFormat>
  <Paragraphs>399</Paragraphs>
  <Slides>39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Consolas</vt:lpstr>
      <vt:lpstr>Wingdings</vt:lpstr>
      <vt:lpstr>Wingdings 2</vt:lpstr>
      <vt:lpstr>SoftUni3_1</vt:lpstr>
      <vt:lpstr>Functional Programming </vt:lpstr>
      <vt:lpstr>Table of Contents</vt:lpstr>
      <vt:lpstr>Have a Question?</vt:lpstr>
      <vt:lpstr>PowerPoint Presentation</vt:lpstr>
      <vt:lpstr>What is a Function?</vt:lpstr>
      <vt:lpstr>Lambda Expressions (1)</vt:lpstr>
      <vt:lpstr>Lambda Expressions (2)</vt:lpstr>
      <vt:lpstr>Lambda Expressions (3)</vt:lpstr>
      <vt:lpstr>Problem: Sort Even Numbers </vt:lpstr>
      <vt:lpstr>Solution: Sort Even Numbers</vt:lpstr>
      <vt:lpstr>PowerPoint Presentation</vt:lpstr>
      <vt:lpstr>Java Functions</vt:lpstr>
      <vt:lpstr>Function&lt;T, R&gt;</vt:lpstr>
      <vt:lpstr>Problem: Sum Numbers </vt:lpstr>
      <vt:lpstr>Solution: Sum Numbers</vt:lpstr>
      <vt:lpstr>PowerPoint Presentation</vt:lpstr>
      <vt:lpstr>Consumer&lt;T&gt;</vt:lpstr>
      <vt:lpstr>Supplier&lt;T&gt;</vt:lpstr>
      <vt:lpstr>Predicate&lt;T&gt;</vt:lpstr>
      <vt:lpstr>Problem: Count Uppercase Words</vt:lpstr>
      <vt:lpstr>Solution: Count Uppercase Words</vt:lpstr>
      <vt:lpstr>Problem: Add VAT</vt:lpstr>
      <vt:lpstr>Solution: Add VAT</vt:lpstr>
      <vt:lpstr>PowerPoint Presentation</vt:lpstr>
      <vt:lpstr>BiFunctions </vt:lpstr>
      <vt:lpstr>Problem: Sum Numbers </vt:lpstr>
      <vt:lpstr>Solution: Sum Numbers</vt:lpstr>
      <vt:lpstr>Passing Functions to Method</vt:lpstr>
      <vt:lpstr>Problem: Filter by Age</vt:lpstr>
      <vt:lpstr>Solution: Filter by Age (1)</vt:lpstr>
      <vt:lpstr>Solution: Filter by Age (2)</vt:lpstr>
      <vt:lpstr>Solution: Filter by Age (3)</vt:lpstr>
      <vt:lpstr>Solution: Filter by Age (4)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 (SoftUni)</Company>
  <LinksUpToDate>false</LinksUpToDate>
  <SharedDoc>false</SharedDoc>
  <HyperlinkBase>https://softuni.bg/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Advanced - Functional Programming</dc:title>
  <dc:subject>Java Advanced Practical Training Course @ SoftUni</dc:subject>
  <dc:creator>Software University Foundation</dc:creator>
  <cp:keywords>Advanced, java, fundamentals, technology, Software University, SoftUni, programming, coding, software development, education, training, course</cp:keywords>
  <dc:description>Java Advanced Course @ Software University - https://softuni.bg/modules/59/java-advanced</dc:description>
  <cp:lastModifiedBy>Anna S</cp:lastModifiedBy>
  <cp:revision>179</cp:revision>
  <dcterms:created xsi:type="dcterms:W3CDTF">2018-12-05T19:36:48Z</dcterms:created>
  <dcterms:modified xsi:type="dcterms:W3CDTF">2019-09-30T06:18:46Z</dcterms:modified>
  <cp:category>programming;computer programming;software development;web development</cp:category>
</cp:coreProperties>
</file>