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5"/>
  </p:notesMasterIdLst>
  <p:sldIdLst>
    <p:sldId id="394" r:id="rId3"/>
    <p:sldId id="395" r:id="rId4"/>
    <p:sldId id="25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8" r:id="rId14"/>
    <p:sldId id="519" r:id="rId15"/>
    <p:sldId id="520" r:id="rId16"/>
    <p:sldId id="523" r:id="rId17"/>
    <p:sldId id="549" r:id="rId18"/>
    <p:sldId id="501" r:id="rId19"/>
    <p:sldId id="502" r:id="rId20"/>
    <p:sldId id="550" r:id="rId21"/>
    <p:sldId id="521" r:id="rId22"/>
    <p:sldId id="522" r:id="rId23"/>
    <p:sldId id="552" r:id="rId24"/>
    <p:sldId id="553" r:id="rId25"/>
    <p:sldId id="503" r:id="rId26"/>
    <p:sldId id="509" r:id="rId27"/>
    <p:sldId id="505" r:id="rId28"/>
    <p:sldId id="504" r:id="rId29"/>
    <p:sldId id="554" r:id="rId30"/>
    <p:sldId id="555" r:id="rId31"/>
    <p:sldId id="489" r:id="rId32"/>
    <p:sldId id="562" r:id="rId33"/>
    <p:sldId id="510" r:id="rId34"/>
    <p:sldId id="513" r:id="rId35"/>
    <p:sldId id="516" r:id="rId36"/>
    <p:sldId id="517" r:id="rId37"/>
    <p:sldId id="518" r:id="rId38"/>
    <p:sldId id="556" r:id="rId39"/>
    <p:sldId id="304" r:id="rId40"/>
    <p:sldId id="579" r:id="rId41"/>
    <p:sldId id="575" r:id="rId42"/>
    <p:sldId id="560" r:id="rId43"/>
    <p:sldId id="56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60E8CE-AD8F-4989-BF4C-9F9ADC98693F}">
          <p14:sldIdLst>
            <p14:sldId id="394"/>
            <p14:sldId id="395"/>
            <p14:sldId id="258"/>
          </p14:sldIdLst>
        </p14:section>
        <p14:section name="Defining Classes" id="{8F79CF92-FAEA-47DD-BD10-3BB7901C709D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Class Data" id="{6F5266B0-287E-4C62-AE45-AB33B3516379}">
          <p14:sldIdLst>
            <p14:sldId id="546"/>
            <p14:sldId id="548"/>
            <p14:sldId id="519"/>
            <p14:sldId id="520"/>
            <p14:sldId id="523"/>
          </p14:sldIdLst>
        </p14:section>
        <p14:section name="Methods" id="{1C3AEB39-4248-466E-8E6B-282E01A9364A}">
          <p14:sldIdLst>
            <p14:sldId id="549"/>
            <p14:sldId id="501"/>
            <p14:sldId id="502"/>
            <p14:sldId id="550"/>
            <p14:sldId id="521"/>
            <p14:sldId id="522"/>
          </p14:sldIdLst>
        </p14:section>
        <p14:section name="Constructors" id="{0333B0D7-212D-4328-803D-770957CE8662}">
          <p14:sldIdLst>
            <p14:sldId id="552"/>
            <p14:sldId id="553"/>
            <p14:sldId id="503"/>
            <p14:sldId id="509"/>
            <p14:sldId id="505"/>
            <p14:sldId id="504"/>
            <p14:sldId id="554"/>
            <p14:sldId id="555"/>
          </p14:sldIdLst>
        </p14:section>
        <p14:section name="Static Members" id="{067F3009-3E34-4B61-8DA2-2A9696038FAD}">
          <p14:sldIdLst>
            <p14:sldId id="489"/>
            <p14:sldId id="562"/>
            <p14:sldId id="510"/>
            <p14:sldId id="513"/>
            <p14:sldId id="516"/>
            <p14:sldId id="517"/>
            <p14:sldId id="518"/>
          </p14:sldIdLst>
        </p14:section>
        <p14:section name="Conclusion" id="{DB3EF9EB-614E-4058-95A6-3126299E637C}">
          <p14:sldIdLst>
            <p14:sldId id="556"/>
            <p14:sldId id="304"/>
            <p14:sldId id="579"/>
            <p14:sldId id="575"/>
            <p14:sldId id="560"/>
            <p14:sldId id="5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02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75899-8E32-4A3A-AE82-7B86819110A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2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9834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69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67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639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609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68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426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59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62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1930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731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5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0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311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6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1517/Defining-Classes-Lab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7/Defining-Classes-Lab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Classes, Fields, Constructors, 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260600"/>
            <a:ext cx="3276600" cy="3276600"/>
          </a:xfrm>
          <a:prstGeom prst="rect">
            <a:avLst/>
          </a:prstGeom>
        </p:spPr>
      </p:pic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10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Classes provide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structure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 for describing and creating objects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An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object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 is a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4697976" y="5517118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990600" y="5369573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Dice (Class)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6705600" y="5369573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D6 Dice (Object)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95400" y="2831928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800" dirty="0">
              <a:solidFill>
                <a:srgbClr val="FFA000"/>
              </a:solidFill>
              <a:latin typeface="Calibri" panose="020F0502020204030204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910807" y="2858311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 sz="2800" dirty="0">
                <a:solidFill>
                  <a:srgbClr val="FFA000"/>
                </a:solidFill>
                <a:latin typeface="Calibri" panose="020F0502020204030204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42" y="3120105"/>
            <a:ext cx="1690892" cy="15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Fields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12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7"/>
            <a:ext cx="641527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public class Car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String </a:t>
            </a:r>
            <a:r>
              <a:rPr lang="en-US" sz="2400" dirty="0">
                <a:solidFill>
                  <a:schemeClr val="tx1"/>
                </a:solidFill>
              </a:rPr>
              <a:t>make;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chemeClr val="tx1"/>
                </a:solidFill>
              </a:rPr>
              <a:t>year;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</a:t>
            </a:r>
            <a:r>
              <a:rPr lang="en-US" sz="2400" dirty="0">
                <a:solidFill>
                  <a:schemeClr val="bg1"/>
                </a:solidFill>
              </a:rPr>
              <a:t> Person </a:t>
            </a:r>
            <a:r>
              <a:rPr lang="en-US" sz="2400" dirty="0">
                <a:solidFill>
                  <a:schemeClr val="tx1"/>
                </a:solidFill>
              </a:rPr>
              <a:t>owner;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72200" y="4303202"/>
            <a:ext cx="2895600" cy="737974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can be of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any type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388" y="1141093"/>
            <a:ext cx="10870413" cy="641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8">
                <a:solidFill>
                  <a:srgbClr val="234465"/>
                </a:solidFill>
              </a:rPr>
              <a:t>Class </a:t>
            </a:r>
            <a:r>
              <a:rPr lang="en-US" sz="3398"/>
              <a:t>fields</a:t>
            </a:r>
            <a:r>
              <a:rPr lang="en-US" sz="3398">
                <a:solidFill>
                  <a:srgbClr val="234465"/>
                </a:solidFill>
              </a:rPr>
              <a:t> have </a:t>
            </a:r>
            <a:r>
              <a:rPr lang="en-US" sz="3398" b="1">
                <a:solidFill>
                  <a:schemeClr val="bg1"/>
                </a:solidFill>
              </a:rPr>
              <a:t>access modifiers</a:t>
            </a:r>
            <a:r>
              <a:rPr lang="en-US" sz="3398">
                <a:solidFill>
                  <a:srgbClr val="234465"/>
                </a:solidFill>
              </a:rPr>
              <a:t>, </a:t>
            </a:r>
            <a:r>
              <a:rPr lang="en-US" sz="3398" b="1">
                <a:solidFill>
                  <a:schemeClr val="bg1"/>
                </a:solidFill>
              </a:rPr>
              <a:t>type</a:t>
            </a:r>
            <a:r>
              <a:rPr lang="en-US" sz="3398">
                <a:solidFill>
                  <a:srgbClr val="234465"/>
                </a:solidFill>
              </a:rPr>
              <a:t> and </a:t>
            </a:r>
            <a:r>
              <a:rPr lang="en-US" sz="3398" b="1">
                <a:solidFill>
                  <a:schemeClr val="bg1"/>
                </a:solidFill>
              </a:rPr>
              <a:t>name</a:t>
            </a:r>
            <a:endParaRPr lang="en-US" sz="3398" b="1" dirty="0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67401" y="2085650"/>
            <a:ext cx="992189" cy="46914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83388" y="2286001"/>
            <a:ext cx="2281995" cy="633498"/>
          </a:xfrm>
          <a:prstGeom prst="wedgeRoundRectCallout">
            <a:avLst>
              <a:gd name="adj1" fmla="val 65226"/>
              <a:gd name="adj2" fmla="val 31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access modifier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05601" y="2919499"/>
            <a:ext cx="992189" cy="46914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36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Define Car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8249" y="2375454"/>
            <a:ext cx="4934536" cy="2724382"/>
            <a:chOff x="-330155" y="2077297"/>
            <a:chExt cx="3161616" cy="27243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290150" y="2756946"/>
              <a:ext cx="3121611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30155" y="4247807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3427" y="362109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39490" y="2265540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630378" y="303318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30378" y="4333244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methods</a:t>
            </a:r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618966" y="2120257"/>
            <a:ext cx="5248128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Define Car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677817" y="2125190"/>
            <a:ext cx="4836365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bg1"/>
                </a:solidFill>
                <a:effectLst/>
              </a:rPr>
              <a:t>public class </a:t>
            </a:r>
            <a:r>
              <a:rPr lang="en-GB" sz="3200" dirty="0">
                <a:solidFill>
                  <a:schemeClr val="tx1"/>
                </a:solidFill>
                <a:effectLst/>
              </a:rPr>
              <a:t>Car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make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model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int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bg1"/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6222" y="3348533"/>
            <a:ext cx="554328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3200" dirty="0">
                <a:solidFill>
                  <a:schemeClr val="tx1"/>
                </a:solidFill>
                <a:effectLst/>
              </a:rPr>
              <a:t>Car {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make;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model;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26077" y="2631239"/>
            <a:ext cx="2738520" cy="578882"/>
          </a:xfrm>
          <a:prstGeom prst="wedgeRoundRectCallout">
            <a:avLst>
              <a:gd name="adj1" fmla="val -56509"/>
              <a:gd name="adj2" fmla="val 41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49877" y="5097548"/>
            <a:ext cx="2890920" cy="578882"/>
          </a:xfrm>
          <a:prstGeom prst="wedgeRoundRectCallout">
            <a:avLst>
              <a:gd name="adj1" fmla="val -33176"/>
              <a:gd name="adj2" fmla="val -73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03149" y="4041940"/>
            <a:ext cx="3442996" cy="1055608"/>
          </a:xfrm>
          <a:prstGeom prst="wedgeRoundRectCallout">
            <a:avLst>
              <a:gd name="adj1" fmla="val -57504"/>
              <a:gd name="adj2" fmla="val -20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a Class Behaviour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6082" y="2104884"/>
            <a:ext cx="77500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increaseHP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value)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+= value;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0224" y="1666453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getHorsePower</a:t>
            </a:r>
            <a:r>
              <a:rPr lang="en-US" sz="2800" dirty="0">
                <a:solidFill>
                  <a:schemeClr val="bg1"/>
                </a:solidFill>
                <a:effectLst/>
              </a:rPr>
              <a:t>()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return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setHorsePower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6395" y="1710408"/>
            <a:ext cx="2749094" cy="510778"/>
          </a:xfrm>
          <a:prstGeom prst="wedgeRoundRectCallout">
            <a:avLst>
              <a:gd name="adj1" fmla="val -57988"/>
              <a:gd name="adj2" fmla="val 3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Field</a:t>
            </a:r>
            <a:r>
              <a:rPr lang="bg-BG" sz="2400" b="1" noProof="1">
                <a:solidFill>
                  <a:schemeClr val="bg2"/>
                </a:solidFill>
                <a:latin typeface="Calibri" panose="020F0502020204030204"/>
              </a:rPr>
              <a:t> </a:t>
            </a:r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is hidden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277879" y="2221186"/>
            <a:ext cx="2827789" cy="919401"/>
          </a:xfrm>
          <a:prstGeom prst="wedgeRoundRectCallout">
            <a:avLst>
              <a:gd name="adj1" fmla="val -56251"/>
              <a:gd name="adj2" fmla="val -14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Getter provides access to field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32971" y="4150018"/>
            <a:ext cx="3685859" cy="510778"/>
          </a:xfrm>
          <a:prstGeom prst="wedgeRoundRectCallout">
            <a:avLst>
              <a:gd name="adj1" fmla="val -56514"/>
              <a:gd name="adj2" fmla="val 50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Setter provide field change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43198" y="3649334"/>
            <a:ext cx="3135087" cy="919401"/>
          </a:xfrm>
          <a:prstGeom prst="wedgeRoundRectCallout">
            <a:avLst>
              <a:gd name="adj1" fmla="val -12103"/>
              <a:gd name="adj2" fmla="val -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2400" b="1" noProof="1">
                <a:solidFill>
                  <a:srgbClr val="FFFFFF"/>
                </a:solidFill>
                <a:latin typeface="Calibri" panose="020F0502020204030204"/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680" y="1066800"/>
            <a:ext cx="11815018" cy="5690450"/>
          </a:xfrm>
        </p:spPr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Prevent field hiding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Refers to a current object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19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9599" y="2959113"/>
            <a:ext cx="9874827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private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setSidesNotWorking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6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 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Constructors,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EFA33B-D489-431F-A658-F209F5E42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Car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6092" y="2528654"/>
            <a:ext cx="5135109" cy="3193753"/>
            <a:chOff x="-318235" y="2319950"/>
            <a:chExt cx="3149695" cy="31937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18235" y="2319950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Car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15153" y="2896821"/>
              <a:ext cx="3135740" cy="88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79218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+setMake():void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+getMake():String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+carInfo():String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99486" y="3843142"/>
            <a:ext cx="327663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20421" y="5864346"/>
            <a:ext cx="1854572" cy="426137"/>
          </a:xfrm>
          <a:prstGeom prst="wedgeRoundRectCallout">
            <a:avLst>
              <a:gd name="adj1" fmla="val -28574"/>
              <a:gd name="adj2" fmla="val -67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6092" y="1889796"/>
            <a:ext cx="1878799" cy="426137"/>
          </a:xfrm>
          <a:prstGeom prst="wedgeRoundRectCallout">
            <a:avLst>
              <a:gd name="adj1" fmla="val -26621"/>
              <a:gd name="adj2" fmla="val 77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02649" y="3805641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return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61" y="2528654"/>
            <a:ext cx="5597069" cy="31650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82565" y="628231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https://judge.softuni.bg/Contests/1517/Defining-Classes-Lab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Car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900" y="1295401"/>
            <a:ext cx="10972800" cy="50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Car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make;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model;</a:t>
            </a: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/>
                </a:solidFill>
                <a:effectLst/>
              </a:rPr>
              <a:t>  private int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public void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setMake</a:t>
            </a:r>
            <a:r>
              <a:rPr lang="en-GB" sz="240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make</a:t>
            </a:r>
            <a:r>
              <a:rPr lang="en-GB" sz="2400" dirty="0">
                <a:solidFill>
                  <a:schemeClr val="bg1"/>
                </a:solidFill>
                <a:effectLst/>
              </a:rPr>
              <a:t>)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this.make</a:t>
            </a:r>
            <a:r>
              <a:rPr lang="bg-BG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tx1"/>
                </a:solidFill>
                <a:effectLst/>
              </a:rPr>
              <a:t>make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getMake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 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this.make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carInfo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String.format</a:t>
            </a:r>
            <a:r>
              <a:rPr lang="en-GB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>
                <a:solidFill>
                  <a:schemeClr val="tx1"/>
                </a:solidFill>
                <a:effectLst/>
              </a:rPr>
              <a:t>The car is: %s %s - %d HP.</a:t>
            </a:r>
            <a:r>
              <a:rPr lang="en-GB" sz="24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this.make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Create the other Getters and Setters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Test the program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7E55-540B-4F49-A06D-8F0353FE7E3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Java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23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3199" y="3225681"/>
            <a:ext cx="411923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public class Car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private String make;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</a:t>
            </a:r>
            <a:r>
              <a:rPr lang="en-US" sz="2400" dirty="0">
                <a:solidFill>
                  <a:srgbClr val="FFA000"/>
                </a:solidFill>
              </a:rPr>
              <a:t>Car() </a:t>
            </a:r>
            <a:r>
              <a:rPr lang="en-US" sz="2400" dirty="0">
                <a:solidFill>
                  <a:srgbClr val="234465"/>
                </a:solidFill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  </a:t>
            </a:r>
            <a:r>
              <a:rPr lang="en-US" sz="2400" dirty="0" err="1">
                <a:solidFill>
                  <a:srgbClr val="234465"/>
                </a:solidFill>
              </a:rPr>
              <a:t>this.make</a:t>
            </a:r>
            <a:r>
              <a:rPr lang="en-US" sz="2400" dirty="0">
                <a:solidFill>
                  <a:srgbClr val="234465"/>
                </a:solidFill>
              </a:rPr>
              <a:t> = "BMW";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53060" y="4147727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13129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2000406"/>
            <a:ext cx="858766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2800" dirty="0">
                <a:solidFill>
                  <a:schemeClr val="tx1"/>
                </a:solidFill>
                <a:effectLst/>
              </a:rPr>
              <a:t>Car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make;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Car()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make</a:t>
            </a:r>
            <a:r>
              <a:rPr lang="en-US" sz="2800" dirty="0">
                <a:solidFill>
                  <a:schemeClr val="bg1"/>
                </a:solidFill>
                <a:effectLst/>
              </a:rPr>
              <a:t> = </a:t>
            </a:r>
            <a:r>
              <a:rPr lang="en-US" sz="2800" dirty="0">
                <a:solidFill>
                  <a:schemeClr val="tx1"/>
                </a:solidFill>
                <a:effectLst/>
              </a:rPr>
              <a:t>"unknown";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27326" y="3336957"/>
            <a:ext cx="3030243" cy="919401"/>
          </a:xfrm>
          <a:prstGeom prst="wedgeRoundRectCallout">
            <a:avLst>
              <a:gd name="adj1" fmla="val -58196"/>
              <a:gd name="adj2" fmla="val -18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Overloading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935" y="1659613"/>
            <a:ext cx="9570752" cy="5046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 private String make;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make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this.make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make;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endParaRPr lang="en-US" sz="24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make, int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this.make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make;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17618" y="5203099"/>
            <a:ext cx="3138677" cy="919401"/>
          </a:xfrm>
          <a:prstGeom prst="wedgeRoundRectCallout">
            <a:avLst>
              <a:gd name="adj1" fmla="val -36188"/>
              <a:gd name="adj2" fmla="val -60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all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0969" y="2836134"/>
            <a:ext cx="3276600" cy="919401"/>
          </a:xfrm>
          <a:prstGeom prst="wedgeRoundRectCallout">
            <a:avLst>
              <a:gd name="adj1" fmla="val -56380"/>
              <a:gd name="adj2" fmla="val -17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one parameter</a:t>
            </a:r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6222" y="1899612"/>
            <a:ext cx="920676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String make;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List&lt;Part&gt; parts;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Car(String make)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this.make</a:t>
            </a:r>
            <a:r>
              <a:rPr lang="en-US" sz="2800" dirty="0">
                <a:solidFill>
                  <a:schemeClr val="tx2"/>
                </a:solidFill>
                <a:effectLst/>
              </a:rPr>
              <a:t> = make;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this.parts</a:t>
            </a:r>
            <a:r>
              <a:rPr lang="en-US" sz="2800" dirty="0">
                <a:solidFill>
                  <a:schemeClr val="tx2"/>
                </a:solidFill>
                <a:effectLst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ArrayList</a:t>
            </a:r>
            <a:r>
              <a:rPr lang="en-US" sz="2800" dirty="0">
                <a:solidFill>
                  <a:schemeClr val="tx2"/>
                </a:solidFill>
                <a:effectLst/>
              </a:rPr>
              <a:t>&lt;&gt;();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86835" y="3436194"/>
            <a:ext cx="2660012" cy="950226"/>
          </a:xfrm>
          <a:prstGeom prst="wedgeRoundRectCallout">
            <a:avLst>
              <a:gd name="adj1" fmla="val -55447"/>
              <a:gd name="adj2" fmla="val 42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Always ensure correct state</a:t>
            </a:r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990601"/>
            <a:ext cx="11804822" cy="5570355"/>
          </a:xfrm>
        </p:spPr>
        <p:txBody>
          <a:bodyPr/>
          <a:lstStyle/>
          <a:p>
            <a:r>
              <a:rPr lang="en-GB" dirty="0"/>
              <a:t>Constructors can </a:t>
            </a:r>
            <a:r>
              <a:rPr lang="en-GB" b="1" dirty="0">
                <a:solidFill>
                  <a:schemeClr val="bg1"/>
                </a:solidFill>
              </a:rPr>
              <a:t>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0382" y="1604897"/>
            <a:ext cx="7742383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String make;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Car(String make,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this(make)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</a:t>
            </a:r>
            <a:r>
              <a:rPr lang="en-US" sz="2400" dirty="0">
                <a:solidFill>
                  <a:schemeClr val="tx2"/>
                </a:solidFill>
                <a:effectLst/>
              </a:rPr>
              <a:t>(String make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this.make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make;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28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8754" y="2108449"/>
            <a:ext cx="5029200" cy="3538949"/>
            <a:chOff x="-306388" y="1623324"/>
            <a:chExt cx="3137848" cy="360514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162332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Car</a:t>
              </a:r>
              <a:endParaRPr lang="en-US" sz="1400" b="1" noProof="1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205957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509774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make)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make, String model, </a:t>
              </a:r>
              <a:b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</a:b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    int horsePower)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+carInfo():String</a:t>
              </a:r>
              <a:endParaRPr lang="en-US" sz="1600" b="1" noProof="1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5919459" y="2178203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800">
              <a:solidFill>
                <a:srgbClr val="FFA000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84" y="3267437"/>
            <a:ext cx="6058931" cy="2170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52E52F-7DD0-4849-921E-D22C96921E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https://judge.softuni.bg/Contests/1517/Defining-Classes-Lab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29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89703" y="1615408"/>
            <a:ext cx="9812594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make)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this.make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make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</a:t>
            </a:r>
            <a:r>
              <a:rPr lang="en-US" sz="2400" dirty="0">
                <a:solidFill>
                  <a:schemeClr val="bg1"/>
                </a:solidFill>
                <a:effectLst/>
              </a:rPr>
              <a:t>"unknown"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-1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  <a:p>
            <a:pPr lvl="0"/>
            <a:endParaRPr lang="en-US" sz="2400" dirty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make, String model, int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this(make)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model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A299-6C76-463D-AA65-2E6C47B00FE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0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Static Members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Members Common for the Class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800600" y="1600200"/>
            <a:ext cx="2624118" cy="1988418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bg1"/>
                </a:solidFill>
              </a:rPr>
              <a:t>through the class name</a:t>
            </a:r>
          </a:p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bg1"/>
                </a:solidFill>
              </a:rPr>
              <a:t>shared class-wide</a:t>
            </a:r>
          </a:p>
          <a:p>
            <a:r>
              <a:rPr lang="en-US" dirty="0"/>
              <a:t>You don't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an instance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31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8029" y="3505651"/>
            <a:ext cx="740204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public static void main(String[]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en-US" sz="24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BankAccount.setInterestRate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2.2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72072" y="5172860"/>
            <a:ext cx="3033600" cy="919401"/>
          </a:xfrm>
          <a:prstGeom prst="wedgeRoundRectCallout">
            <a:avLst>
              <a:gd name="adj1" fmla="val 58441"/>
              <a:gd name="adj2" fmla="val -48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Sets the rate for all bank accounts</a:t>
            </a:r>
          </a:p>
        </p:txBody>
      </p:sp>
    </p:spTree>
    <p:extLst>
      <p:ext uri="{BB962C8B-B14F-4D97-AF65-F5344CB8AC3E}">
        <p14:creationId xmlns:p14="http://schemas.microsoft.com/office/powerpoint/2010/main" val="346007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371601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BankAccount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double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BankAccount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()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bg-BG" sz="2800" dirty="0">
                <a:solidFill>
                  <a:schemeClr val="tx2"/>
                </a:solidFill>
                <a:effectLst/>
              </a:rPr>
              <a:t>void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setInterestRate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(double rate)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= rate;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BankAccount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Bank Account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56152" y="1159947"/>
            <a:ext cx="5450049" cy="3666790"/>
            <a:chOff x="-306388" y="2077297"/>
            <a:chExt cx="3137848" cy="366679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2239"/>
              <a:ext cx="3137848" cy="13420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17295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+getId():int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30800" y="5074331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70825" y="5075939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35513" y="568393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8800" y="609425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alibri" panose="020F0502020204030204"/>
              </a:rPr>
              <a:t>(20 * 0.02) * 10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486156" y="1801983"/>
            <a:ext cx="2507543" cy="702735"/>
          </a:xfrm>
          <a:prstGeom prst="wedgeRoundRectCallout">
            <a:avLst>
              <a:gd name="adj1" fmla="val -56498"/>
              <a:gd name="adj2" fmla="val 41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underline == static</a:t>
            </a:r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227712"/>
            <a:ext cx="1066799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final static double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= 0.02;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double rate =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DEFAULT_INTEREST;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int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int id;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private double balance;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C838-6960-4B12-94F3-ED41F94AA76F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181546"/>
            <a:ext cx="10667998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()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this.id = ++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000" dirty="0">
                <a:solidFill>
                  <a:schemeClr val="tx1"/>
                </a:solidFill>
                <a:effectLst/>
              </a:rPr>
              <a:t> void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000" dirty="0">
                <a:solidFill>
                  <a:schemeClr val="tx1"/>
                </a:solidFill>
                <a:effectLst/>
              </a:rPr>
              <a:t>(double interest)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rate = interest;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int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getId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double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getInterest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(int years)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void deposit(double amount)</a:t>
            </a:r>
            <a:endParaRPr lang="en-US" sz="2000" dirty="0">
              <a:solidFill>
                <a:schemeClr val="accent2"/>
              </a:solidFill>
              <a:effectLst/>
            </a:endParaRPr>
          </a:p>
          <a:p>
            <a:r>
              <a:rPr lang="en-US" sz="2000" dirty="0">
                <a:solidFill>
                  <a:schemeClr val="accent2"/>
                </a:solidFill>
                <a:effectLst/>
              </a:rPr>
              <a:t>  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override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39840-DBB9-4077-980B-629D374AC91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371601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HashMap&lt;Integer, BankAccount&gt;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bankAccounts</a:t>
            </a:r>
            <a:r>
              <a:rPr lang="en-GB" sz="2400" dirty="0">
                <a:solidFill>
                  <a:schemeClr val="tx1"/>
                </a:solidFill>
                <a:effectLst/>
              </a:rPr>
              <a:t> = new HashMap&lt;&gt;();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command.equals</a:t>
            </a:r>
            <a:r>
              <a:rPr lang="en-GB" sz="2400" dirty="0">
                <a:solidFill>
                  <a:schemeClr val="tx1"/>
                </a:solidFill>
                <a:effectLst/>
              </a:rPr>
              <a:t>("End"))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Get command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args</a:t>
            </a:r>
            <a:endParaRPr lang="en-GB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switch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cmdType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"Create": 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"Deposit":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Read command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84825-C2BE-4897-ACF7-EB655BF6FA8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37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2"/>
            <a:ext cx="8065426" cy="48289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specific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for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 dirty="0">
                <a:solidFill>
                  <a:schemeClr val="bg2"/>
                </a:solidFill>
              </a:rPr>
              <a:t>Objects are particular </a:t>
            </a:r>
            <a:r>
              <a:rPr lang="en-US" sz="28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</a:t>
            </a:r>
            <a:r>
              <a:rPr lang="en-US" sz="3200" b="1" dirty="0">
                <a:solidFill>
                  <a:schemeClr val="bg1"/>
                </a:solidFill>
              </a:rPr>
              <a:t>fields, methods, constructors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other members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>
                <a:solidFill>
                  <a:schemeClr val="bg2"/>
                </a:solidFill>
              </a:rPr>
              <a:t> when creating new class instances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object's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initial state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dirty="0">
              <a:solidFill>
                <a:srgbClr val="FFFFFF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64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42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3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5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3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class</a:t>
            </a:r>
            <a:r>
              <a:rPr lang="en-US" sz="3200">
                <a:solidFill>
                  <a:srgbClr val="234465"/>
                </a:solidFill>
              </a:rPr>
              <a:t> Car </a:t>
            </a:r>
            <a:r>
              <a:rPr lang="en-US" sz="3200">
                <a:solidFill>
                  <a:srgbClr val="FFA000"/>
                </a:solidFill>
              </a:rPr>
              <a:t>{</a:t>
            </a:r>
          </a:p>
          <a:p>
            <a:pPr>
              <a:defRPr/>
            </a:pPr>
            <a:r>
              <a:rPr lang="en-US" sz="3200">
                <a:solidFill>
                  <a:srgbClr val="234465"/>
                </a:solidFill>
              </a:rPr>
              <a:t>  …</a:t>
            </a:r>
          </a:p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00800" y="306653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name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29648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body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3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/>
              <a:t>Avoid ambiguous names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4299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Dice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IntegerCalculator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188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4299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TPMF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numcalc</a:t>
            </a:r>
            <a:r>
              <a:rPr lang="en-US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7588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Class is made up of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state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and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behavior</a:t>
            </a:r>
            <a:endParaRPr lang="bg-BG" b="1" dirty="0">
              <a:solidFill>
                <a:srgbClr val="FFA00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Fields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store state</a:t>
            </a: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Methods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describe behaviour</a:t>
            </a:r>
            <a:endParaRPr lang="en-US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864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Car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String make;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model;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start(){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7600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910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9669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Dog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int age;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type;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bark(){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28714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726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01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8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 class can have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many instances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class Program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static void main() 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{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firstCar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secondCar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63763" y="4691924"/>
            <a:ext cx="2385731" cy="921534"/>
          </a:xfrm>
          <a:prstGeom prst="wedgeRoundRectCallout">
            <a:avLst>
              <a:gd name="adj1" fmla="val 16683"/>
              <a:gd name="adj2" fmla="val -6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24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128931" y="4551317"/>
            <a:ext cx="3048000" cy="540534"/>
          </a:xfrm>
          <a:prstGeom prst="wedgeRoundRectCallout">
            <a:avLst>
              <a:gd name="adj1" fmla="val -63957"/>
              <a:gd name="adj2" fmla="val -61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81291-FDC9-4868-9D7C-A67394142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600">
                <a:solidFill>
                  <a:srgbClr val="234465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=</a:t>
            </a:r>
            <a:r>
              <a:rPr lang="en-US" sz="26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new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234465"/>
                </a:solidFill>
              </a:rPr>
              <a:t>Car();</a:t>
            </a:r>
            <a:endParaRPr lang="en-US" sz="2600" dirty="0">
              <a:solidFill>
                <a:srgbClr val="234465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diceD6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defRPr/>
                </a:pPr>
                <a:r>
                  <a:rPr lang="en-GB" sz="2000" b="1" dirty="0">
                    <a:solidFill>
                      <a:srgbClr val="234465"/>
                    </a:solidFill>
                    <a:latin typeface="Calibri" panose="020F0502020204030204"/>
                  </a:rPr>
                  <a:t>obj</a:t>
                </a:r>
                <a:endParaRPr lang="en-US" sz="2000" b="1" dirty="0">
                  <a:solidFill>
                    <a:srgbClr val="234465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type = null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600" b="1" dirty="0">
                  <a:solidFill>
                    <a:srgbClr val="FFA000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5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993</TotalTime>
  <Words>2214</Words>
  <Application>Microsoft Office PowerPoint</Application>
  <PresentationFormat>Widescreen</PresentationFormat>
  <Paragraphs>495</Paragraphs>
  <Slides>42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SoftUni3_1</vt:lpstr>
      <vt:lpstr>1_SoftUni3_1</vt:lpstr>
      <vt:lpstr>Defining Classes</vt:lpstr>
      <vt:lpstr>Table of Contents</vt:lpstr>
      <vt:lpstr>Have a Question?</vt:lpstr>
      <vt:lpstr>PowerPoint Presentation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PowerPoint Presentation</vt:lpstr>
      <vt:lpstr>Fields</vt:lpstr>
      <vt:lpstr>Problem: Define Car Class</vt:lpstr>
      <vt:lpstr>Solution: Define Car Class</vt:lpstr>
      <vt:lpstr>Access Modifiers</vt:lpstr>
      <vt:lpstr>PowerPoint Presentation</vt:lpstr>
      <vt:lpstr>Methods</vt:lpstr>
      <vt:lpstr>Getters and Setters</vt:lpstr>
      <vt:lpstr>Getters and Setters</vt:lpstr>
      <vt:lpstr>Problem: Car Info</vt:lpstr>
      <vt:lpstr>Solution: Car Info</vt:lpstr>
      <vt:lpstr>PowerPoint Presentation</vt:lpstr>
      <vt:lpstr>Constructors</vt:lpstr>
      <vt:lpstr>Constructors (1)</vt:lpstr>
      <vt:lpstr>Constructors (2)</vt:lpstr>
      <vt:lpstr>Object Initial State</vt:lpstr>
      <vt:lpstr>Constructor Chaining</vt:lpstr>
      <vt:lpstr>Problem: Constructors</vt:lpstr>
      <vt:lpstr>Solution: Constructors</vt:lpstr>
      <vt:lpstr>PowerPoint Presentation</vt:lpstr>
      <vt:lpstr>Static Members</vt:lpstr>
      <vt:lpstr>Static Members</vt:lpstr>
      <vt:lpstr>Problem: Bank Account</vt:lpstr>
      <vt:lpstr>Solution: Bank Account</vt:lpstr>
      <vt:lpstr>Solution: Bank Account (2)</vt:lpstr>
      <vt:lpstr>Solution: Bank Account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Defining Classes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https://softuni.bg/modules/59/java-advanced</dc:description>
  <cp:lastModifiedBy>Anna S</cp:lastModifiedBy>
  <cp:revision>103</cp:revision>
  <dcterms:created xsi:type="dcterms:W3CDTF">2018-12-05T19:36:48Z</dcterms:created>
  <dcterms:modified xsi:type="dcterms:W3CDTF">2019-10-04T13:52:26Z</dcterms:modified>
  <cp:category>programming;computer programming;software development;web development</cp:category>
</cp:coreProperties>
</file>