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703502e2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703502e2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03502e2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03502e2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03502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03502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03502e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03502e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03502e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703502e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703502e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703502e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03502e2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703502e2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03502e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703502e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03502e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03502e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03502e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03502e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03502e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03502e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03502e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03502e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03502e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03502e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03502e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03502e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03502e2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03502e2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03502e2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03502e2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2004.13408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publication/347876840_A_Survey_on_Deep_Learning_for_Time-Series_Forecast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liebertpub.com/doi/pdfplus/10.1089/big.2020.015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2104.00164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pdf/1909.13316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2103.1205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.php?format=&amp;task=&amp;att=&amp;area=&amp;numAtt=&amp;numIns=&amp;type=ts&amp;sort=taskUp&amp;view=list" TargetMode="External"/><Relationship Id="rId4" Type="http://schemas.openxmlformats.org/officeDocument/2006/relationships/hyperlink" Target="https://www.kaggle.com/c/web-traffic-time-series-forecasting/overview" TargetMode="External"/><Relationship Id="rId5" Type="http://schemas.openxmlformats.org/officeDocument/2006/relationships/hyperlink" Target="http://finance.yahoo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tatsoft.ru/home/textbook/modules/sttimser.html#spectru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jestr.org/downloads/Volume13Issue3/fulltext181332020.pdf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jestr.org/downloads/Volume13Issue3/fulltext181332020.pdf" TargetMode="External"/><Relationship Id="rId4" Type="http://schemas.openxmlformats.org/officeDocument/2006/relationships/hyperlink" Target="http://www.jestr.org/downloads/Volume13Issue3/fulltext181332020.pdf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arxiv.org/pdf/2009.08102.pdf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5383" y="19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 series prediction survey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850" y="2245325"/>
            <a:ext cx="4322292" cy="2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Нейросетевые модели</a:t>
            </a:r>
            <a:endParaRPr sz="38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70425"/>
            <a:ext cx="8520600" cy="4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Convolutional Neural Networks</a:t>
            </a:r>
            <a:r>
              <a:rPr lang="ru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Recurrent Neural Networks</a:t>
            </a:r>
            <a:r>
              <a:rPr lang="ru"/>
              <a:t> (LSTM, GRU, ..):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Attention Mechanisms (Att, SAtt, MHSAtt):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950" y="1546000"/>
            <a:ext cx="2233525" cy="4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75" y="1417275"/>
            <a:ext cx="1963400" cy="4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548" y="1137500"/>
            <a:ext cx="1775527" cy="4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702425" y="15955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dilated convolutions for longer term dependencies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730725" y="1166388"/>
            <a:ext cx="19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standard</a:t>
            </a:r>
            <a:r>
              <a:rPr lang="ru">
                <a:solidFill>
                  <a:schemeClr val="dk2"/>
                </a:solidFill>
              </a:rPr>
              <a:t> convolutions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730725" y="2767125"/>
            <a:ext cx="28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control dependencies term by utilizing recurrent gate system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00" y="2690975"/>
            <a:ext cx="2246325" cy="62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8625" y="2730850"/>
            <a:ext cx="2121323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8625" y="4104909"/>
            <a:ext cx="2121325" cy="66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Нейросетевые модели</a:t>
            </a:r>
            <a:endParaRPr sz="38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770425"/>
            <a:ext cx="8520600" cy="4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AutoEncoders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Restricted Boltzmann Machines (RBM)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MultiLayer Perceptron (MLP)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92375" y="1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ru" sz="2020" u="sng">
                <a:solidFill>
                  <a:schemeClr val="hlink"/>
                </a:solidFill>
                <a:hlinkClick r:id="rId3"/>
              </a:rPr>
              <a:t>Time Series Forecasting With Deep Learning: A Survey</a:t>
            </a:r>
            <a:r>
              <a:rPr lang="ru" sz="2020"/>
              <a:t> (66 цитирований)</a:t>
            </a:r>
            <a:endParaRPr sz="2020"/>
          </a:p>
        </p:txBody>
      </p:sp>
      <p:sp>
        <p:nvSpPr>
          <p:cNvPr id="142" name="Google Shape;142;p24"/>
          <p:cNvSpPr txBox="1"/>
          <p:nvPr/>
        </p:nvSpPr>
        <p:spPr>
          <a:xfrm>
            <a:off x="92375" y="813625"/>
            <a:ext cx="672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 чем: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Обозревается скромный набор DL подходов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Описывается как делается multi-horizon forecast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Очень маленькая выдержка про гибридные модели (ни о чем)</a:t>
            </a:r>
            <a:endParaRPr sz="1500"/>
          </a:p>
        </p:txBody>
      </p:sp>
      <p:sp>
        <p:nvSpPr>
          <p:cNvPr id="143" name="Google Shape;143;p24"/>
          <p:cNvSpPr txBox="1"/>
          <p:nvPr/>
        </p:nvSpPr>
        <p:spPr>
          <a:xfrm>
            <a:off x="92375" y="2447950"/>
            <a:ext cx="294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Красиво </a:t>
            </a:r>
            <a:r>
              <a:rPr lang="ru"/>
              <a:t>оформлено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2961550" y="2447950"/>
            <a:ext cx="490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</a:t>
            </a:r>
            <a:r>
              <a:rPr lang="ru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Есть ошибки/неопределенности в формулах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Много воды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Очень слабый мат. аппарат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Нет сравнительного анализа, экспериментальной части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Нет полноценного введения в временные ряды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2375" y="190325"/>
            <a:ext cx="89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ru" sz="2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 Survey on Deep Learning for Time-Series Forecasting</a:t>
            </a:r>
            <a:r>
              <a:rPr lang="ru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20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 цитирование)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t/>
            </a:r>
            <a:endParaRPr sz="2020"/>
          </a:p>
        </p:txBody>
      </p:sp>
      <p:sp>
        <p:nvSpPr>
          <p:cNvPr id="150" name="Google Shape;150;p25"/>
          <p:cNvSpPr txBox="1"/>
          <p:nvPr/>
        </p:nvSpPr>
        <p:spPr>
          <a:xfrm>
            <a:off x="92375" y="813625"/>
            <a:ext cx="512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 чем: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Методы декомпозиции временных рядов (стат. методы)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Небольшой сравнительный анализ классических методов и нейросетевых (качественный)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Общие слова про классические DL модели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Экспериментальный анализ качества моделей</a:t>
            </a:r>
            <a:endParaRPr sz="1500"/>
          </a:p>
        </p:txBody>
      </p:sp>
      <p:sp>
        <p:nvSpPr>
          <p:cNvPr id="151" name="Google Shape;151;p25"/>
          <p:cNvSpPr txBox="1"/>
          <p:nvPr/>
        </p:nvSpPr>
        <p:spPr>
          <a:xfrm>
            <a:off x="92375" y="2709700"/>
            <a:ext cx="465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Есть введение про понятие временных рядов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Объемный анализ существующих методов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Есть количественные характеристики множества методов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Указываются датасеты и области применения каждой из сущ. моделей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4747175" y="2709700"/>
            <a:ext cx="294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Мало математики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Экспериментальный анализ НЕ сравнительный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92375" y="1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 u="sng">
                <a:solidFill>
                  <a:schemeClr val="hlink"/>
                </a:solidFill>
                <a:hlinkClick r:id="rId3"/>
              </a:rPr>
              <a:t>Deep Learning for Time Series Forecasting: A Survey</a:t>
            </a:r>
            <a:r>
              <a:rPr lang="ru" sz="1820"/>
              <a:t> (19 цитирований)</a:t>
            </a:r>
            <a:endParaRPr sz="1820"/>
          </a:p>
        </p:txBody>
      </p:sp>
      <p:sp>
        <p:nvSpPr>
          <p:cNvPr id="158" name="Google Shape;158;p26"/>
          <p:cNvSpPr txBox="1"/>
          <p:nvPr/>
        </p:nvSpPr>
        <p:spPr>
          <a:xfrm>
            <a:off x="92375" y="813625"/>
            <a:ext cx="5199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 чем: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Полноценная постановка задачи, введение во временные ряды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Обозревается скромный набор DL подходов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Практические аспекты обучения моделей (классические)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Области применения</a:t>
            </a:r>
            <a:endParaRPr sz="1500"/>
          </a:p>
        </p:txBody>
      </p:sp>
      <p:sp>
        <p:nvSpPr>
          <p:cNvPr id="159" name="Google Shape;159;p26"/>
          <p:cNvSpPr txBox="1"/>
          <p:nvPr/>
        </p:nvSpPr>
        <p:spPr>
          <a:xfrm>
            <a:off x="92375" y="2571750"/>
            <a:ext cx="483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Грамотное введение про понятие временных рядов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5161875" y="2571750"/>
            <a:ext cx="294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Мало математики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Много общих слов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Нет экспериментальной части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92375" y="19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02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 Series Analysis and Modeling to Forecast: a Survey</a:t>
            </a:r>
            <a:r>
              <a:rPr lang="ru" sz="2020"/>
              <a:t> (0 цитирований)</a:t>
            </a:r>
            <a:endParaRPr sz="2020"/>
          </a:p>
        </p:txBody>
      </p:sp>
      <p:sp>
        <p:nvSpPr>
          <p:cNvPr id="166" name="Google Shape;166;p27"/>
          <p:cNvSpPr txBox="1"/>
          <p:nvPr/>
        </p:nvSpPr>
        <p:spPr>
          <a:xfrm>
            <a:off x="92375" y="813625"/>
            <a:ext cx="720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 чем: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Введение во временные ряды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Методы обработки временных рядов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Статистические методы моделирования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DL методы моделирования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Как оценивать качество предсказаний</a:t>
            </a:r>
            <a:endParaRPr sz="1500"/>
          </a:p>
        </p:txBody>
      </p:sp>
      <p:sp>
        <p:nvSpPr>
          <p:cNvPr id="167" name="Google Shape;167;p27"/>
          <p:cNvSpPr txBox="1"/>
          <p:nvPr/>
        </p:nvSpPr>
        <p:spPr>
          <a:xfrm>
            <a:off x="92375" y="2447950"/>
            <a:ext cx="438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Много хорошей математики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Очень объемный и полный обзор методов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Статья 76 страниц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737375" y="2383525"/>
            <a:ext cx="409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Нет экспериментальной части, количественного анализа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92375" y="94375"/>
            <a:ext cx="85206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ru" sz="2020" u="sng">
                <a:solidFill>
                  <a:schemeClr val="hlink"/>
                </a:solidFill>
                <a:hlinkClick r:id="rId3"/>
              </a:rPr>
              <a:t>Machine Learning vs Statistical Methods for Time Series Forecasting: Size Matters </a:t>
            </a:r>
            <a:r>
              <a:rPr lang="ru" sz="2020"/>
              <a:t>(31 цитирование)</a:t>
            </a:r>
            <a:endParaRPr sz="2020"/>
          </a:p>
        </p:txBody>
      </p:sp>
      <p:sp>
        <p:nvSpPr>
          <p:cNvPr id="174" name="Google Shape;174;p28"/>
          <p:cNvSpPr txBox="1"/>
          <p:nvPr/>
        </p:nvSpPr>
        <p:spPr>
          <a:xfrm>
            <a:off x="92375" y="813625"/>
            <a:ext cx="559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 чем: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Перечисление самых разных методов моделирования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Экспериментальная часть</a:t>
            </a:r>
            <a:endParaRPr sz="1500"/>
          </a:p>
        </p:txBody>
      </p:sp>
      <p:sp>
        <p:nvSpPr>
          <p:cNvPr id="175" name="Google Shape;175;p28"/>
          <p:cNvSpPr txBox="1"/>
          <p:nvPr/>
        </p:nvSpPr>
        <p:spPr>
          <a:xfrm>
            <a:off x="92375" y="2447950"/>
            <a:ext cx="294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Есть список разных статистических методов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2961550" y="2447950"/>
            <a:ext cx="29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Больше ничего нет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Эксперименты слабенькие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92375" y="70050"/>
            <a:ext cx="85206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ru" sz="2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An Experimental Review on Deep Learning Architectures for Time Series Forecasting</a:t>
            </a:r>
            <a:r>
              <a:rPr lang="ru" sz="2200" u="sng">
                <a:highlight>
                  <a:srgbClr val="FFFFFF"/>
                </a:highlight>
              </a:rPr>
              <a:t> (16 цитирований)</a:t>
            </a:r>
            <a:endParaRPr sz="2200" u="sng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ct val="49009"/>
              <a:buNone/>
            </a:pPr>
            <a:r>
              <a:t/>
            </a:r>
            <a:endParaRPr sz="2020"/>
          </a:p>
        </p:txBody>
      </p:sp>
      <p:sp>
        <p:nvSpPr>
          <p:cNvPr id="182" name="Google Shape;182;p29"/>
          <p:cNvSpPr txBox="1"/>
          <p:nvPr/>
        </p:nvSpPr>
        <p:spPr>
          <a:xfrm>
            <a:off x="92375" y="813625"/>
            <a:ext cx="630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 чем: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Общие слова зачем это нужно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Классические нейронные модели, их качественный анализ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Экспериментальная часть</a:t>
            </a:r>
            <a:endParaRPr sz="1500"/>
          </a:p>
        </p:txBody>
      </p:sp>
      <p:sp>
        <p:nvSpPr>
          <p:cNvPr id="183" name="Google Shape;183;p29"/>
          <p:cNvSpPr txBox="1"/>
          <p:nvPr/>
        </p:nvSpPr>
        <p:spPr>
          <a:xfrm>
            <a:off x="92375" y="2447950"/>
            <a:ext cx="486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Много сравнительных таблиц методов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Хорошие эксперименты на многих датасетах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5062825" y="2447950"/>
            <a:ext cx="294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Слабый обзор моделей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Отсутствие математики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статьи: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Введение. Что такое time series prediction. Область применения.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Основные понятия временных рядов.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Модели временного прогнозирования: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Параметрические (статистические)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Непараметрические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Нейросетевые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Экспериментальная часть. Сравнительный анализ.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Заключение. Итоги: какой же подход сейчас считается SOTA для общей постановки задачи и почему.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time series prediction?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1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Имеем:</a:t>
            </a:r>
            <a:r>
              <a:rPr lang="ru"/>
              <a:t> многомерная дискретная последовательность данных (наблюдений), изменяющаяся со временем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Что делаем: </a:t>
            </a:r>
            <a:r>
              <a:rPr lang="ru"/>
              <a:t>выкачиваем статистики для </a:t>
            </a:r>
            <a:r>
              <a:rPr lang="ru"/>
              <a:t>движущегося</a:t>
            </a:r>
            <a:r>
              <a:rPr lang="ru"/>
              <a:t> окна во времени (тренд, периодичность, дисперсию, стационарность, корреляция признаков), детектируем аномалии и выбросы (фильтрация)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Что требуется сделать:</a:t>
            </a:r>
            <a:r>
              <a:rPr lang="ru"/>
              <a:t> построить мат. модель, которая опираясь на данные из прошлого (окно), экстраполирует их на будущее + дает степень уверенности прогноза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Инструменты: </a:t>
            </a:r>
            <a:r>
              <a:rPr lang="ru"/>
              <a:t>Pytorch+Tensorflow (DL), Statsmodels, PyFlux (стат. анализ)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Популярные датасеты: </a:t>
            </a:r>
            <a:r>
              <a:rPr lang="ru" u="sng">
                <a:solidFill>
                  <a:schemeClr val="hlink"/>
                </a:solidFill>
                <a:hlinkClick r:id="rId3"/>
              </a:rPr>
              <a:t>UCI datasets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Kaggle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5"/>
              </a:rPr>
              <a:t>Yahoo Finance</a:t>
            </a:r>
            <a:r>
              <a:rPr lang="ru"/>
              <a:t>, и т.д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Область применения (Focus Area)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forecast: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предсказываем сколько товаров/услуг компания может продать за период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Stock market forecast: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предсказываем стоимости ценных бумаг на бирже (свои законы)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Climate forecasting: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предсказываем температуру, выпадение осадков, их объем по региону. Шанс землетрясения, появления торнадо и т.д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Healthcare/medical forecasting: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предсказание смертности от заболеваний, оценка рисков 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возникновения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заболеваний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Traffic forecasting:</a:t>
            </a:r>
            <a:r>
              <a:rPr lang="ru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предсказание загруженности дорог, веб-трафика или в целом распределение мощности потока (заселение в отели)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Основные понятия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500"/>
              <a:t>Стационарность:</a:t>
            </a:r>
            <a:r>
              <a:rPr lang="ru"/>
              <a:t> </a:t>
            </a:r>
            <a:r>
              <a:rPr lang="ru" sz="1500">
                <a:highlight>
                  <a:srgbClr val="FFFFFF"/>
                </a:highlight>
              </a:rPr>
              <a:t>вероятностные характеристики не меняются с течением времени (в том числе мат. ожидание, дисперсия, ковариация)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>
                <a:highlight>
                  <a:srgbClr val="FFFFFF"/>
                </a:highlight>
              </a:rPr>
              <a:t>Эргодичность: </a:t>
            </a:r>
            <a:r>
              <a:rPr lang="ru" sz="1500">
                <a:highlight>
                  <a:srgbClr val="FFFFFF"/>
                </a:highlight>
              </a:rPr>
              <a:t>МО по временным рядам совпадает с МО по пространственным рядам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>
                <a:highlight>
                  <a:srgbClr val="FFFFFF"/>
                </a:highlight>
              </a:rPr>
              <a:t>Тренд: </a:t>
            </a:r>
            <a:r>
              <a:rPr lang="ru" sz="1500">
                <a:highlight>
                  <a:srgbClr val="FFFFFF"/>
                </a:highlight>
              </a:rPr>
              <a:t>постоянная линейная или нелинейная компонента =&gt; сглаживание + регрессия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>
                <a:highlight>
                  <a:srgbClr val="FFFFFF"/>
                </a:highlight>
              </a:rPr>
              <a:t>Сезонность:</a:t>
            </a:r>
            <a:r>
              <a:rPr lang="ru" sz="1500">
                <a:highlight>
                  <a:srgbClr val="FFFFFF"/>
                </a:highlight>
              </a:rPr>
              <a:t> периодически повторяющаяся компонента =&gt; автокорреляционная коррелограмма, т.е строим автокорреляционную функцию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>
                <a:highlight>
                  <a:srgbClr val="FFFFFF"/>
                </a:highlight>
              </a:rPr>
              <a:t>Случайный шум: </a:t>
            </a:r>
            <a:r>
              <a:rPr lang="ru" sz="1500">
                <a:highlight>
                  <a:srgbClr val="FFFFFF"/>
                </a:highlight>
              </a:rPr>
              <a:t>случайная компонента =&gt; сглаживание, фильтр Калмана</a:t>
            </a:r>
            <a:endParaRPr sz="15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размера look-back окна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Баланс между фильтрацией шума и потерей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Баланс между лагом и устойчивостью модели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Нерегулярность временной сетки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 u="sng">
                <a:solidFill>
                  <a:schemeClr val="hlink"/>
                </a:solidFill>
                <a:hlinkClick r:id="rId3"/>
              </a:rPr>
              <a:t>Параметрические модели</a:t>
            </a:r>
            <a:endParaRPr sz="3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92475"/>
            <a:ext cx="8520600" cy="4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ARMA</a:t>
            </a:r>
            <a:r>
              <a:rPr lang="ru" sz="1500"/>
              <a:t> (AutoRegressive Moving Average) for stationary: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ARIMA</a:t>
            </a:r>
            <a:r>
              <a:rPr lang="ru" sz="1500"/>
              <a:t> (AutoRegressive Integrated Moving Average) for mean non-stationary: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ETS</a:t>
            </a:r>
            <a:r>
              <a:rPr lang="ru" sz="1500"/>
              <a:t> (Error Trend Seasonality) for non-stationary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Theta</a:t>
            </a:r>
            <a:r>
              <a:rPr lang="ru" sz="1500"/>
              <a:t> for deseasoned mean-nonstationary: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which is equivalent to simple exponential smoothing with drift</a:t>
            </a:r>
            <a:endParaRPr sz="1500"/>
          </a:p>
        </p:txBody>
      </p:sp>
      <p:sp>
        <p:nvSpPr>
          <p:cNvPr id="92" name="Google Shape;92;p19"/>
          <p:cNvSpPr txBox="1"/>
          <p:nvPr/>
        </p:nvSpPr>
        <p:spPr>
          <a:xfrm>
            <a:off x="311700" y="692275"/>
            <a:ext cx="76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Оцениваем параметры </a:t>
            </a:r>
            <a:r>
              <a:rPr lang="ru"/>
              <a:t>стационарного случайного процесса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225" y="2384250"/>
            <a:ext cx="3151500" cy="27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250" y="1399725"/>
            <a:ext cx="2649725" cy="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1488" y="2305875"/>
            <a:ext cx="2731249" cy="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3673" y="3859375"/>
            <a:ext cx="97741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125" y="4537025"/>
            <a:ext cx="2157700" cy="4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25193" y="4552700"/>
            <a:ext cx="273365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300" y="152400"/>
            <a:ext cx="394540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96200" y="353750"/>
            <a:ext cx="200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ETS models: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 u="sng">
                <a:solidFill>
                  <a:schemeClr val="hlink"/>
                </a:solidFill>
                <a:hlinkClick r:id="rId3"/>
              </a:rPr>
              <a:t>Непараметрические</a:t>
            </a:r>
            <a:r>
              <a:rPr lang="ru" sz="2800" u="sng">
                <a:solidFill>
                  <a:schemeClr val="hlink"/>
                </a:solidFill>
                <a:hlinkClick r:id="rId4"/>
              </a:rPr>
              <a:t> модели</a:t>
            </a:r>
            <a:endParaRPr sz="38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7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 u="sng">
                <a:solidFill>
                  <a:schemeClr val="hlink"/>
                </a:solidFill>
                <a:hlinkClick r:id="rId5"/>
              </a:rPr>
              <a:t>Gaussian process</a:t>
            </a:r>
            <a:r>
              <a:rPr lang="ru" sz="1500"/>
              <a:t>: MAP-optimization, then Bayes inference. Gives confidence.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CART regression trees</a:t>
            </a:r>
            <a:r>
              <a:rPr lang="ru" sz="1500"/>
              <a:t>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Объекты имеют вид x = (t</a:t>
            </a:r>
            <a:r>
              <a:rPr baseline="-25000" lang="ru" sz="1500"/>
              <a:t>i-W</a:t>
            </a:r>
            <a:r>
              <a:rPr lang="ru" sz="1500"/>
              <a:t>, t</a:t>
            </a:r>
            <a:r>
              <a:rPr baseline="-25000" lang="ru" sz="1500"/>
              <a:t>i-W+1</a:t>
            </a:r>
            <a:r>
              <a:rPr lang="ru" sz="1500"/>
              <a:t>, .., t</a:t>
            </a:r>
            <a:r>
              <a:rPr baseline="-25000" lang="ru" sz="1500"/>
              <a:t>i-1</a:t>
            </a:r>
            <a:r>
              <a:rPr lang="ru" sz="1500"/>
              <a:t>), y = t</a:t>
            </a:r>
            <a:r>
              <a:rPr baseline="-25000" lang="ru" sz="1500"/>
              <a:t>i</a:t>
            </a:r>
            <a:endParaRPr baseline="-25000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SVM</a:t>
            </a:r>
            <a:r>
              <a:rPr lang="ru" sz="1500"/>
              <a:t> (Support Vector Machine)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Hidden Markov model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GLM</a:t>
            </a:r>
            <a:r>
              <a:rPr lang="ru" sz="1500"/>
              <a:t> (Generalized Linear Model)</a:t>
            </a:r>
            <a:endParaRPr sz="1500"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692275"/>
            <a:ext cx="76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цениваем ковариацию или спектр процесса, не предполагая, что процесс имеет какую-либо конкретную структуру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750" y="2301900"/>
            <a:ext cx="3364575" cy="27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7974" y="1701375"/>
            <a:ext cx="1170275" cy="3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8257" y="1716863"/>
            <a:ext cx="1113518" cy="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06848" y="1613923"/>
            <a:ext cx="3277125" cy="5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