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84" r:id="rId3"/>
    <p:sldId id="263" r:id="rId4"/>
    <p:sldId id="274" r:id="rId5"/>
    <p:sldId id="264" r:id="rId6"/>
    <p:sldId id="266" r:id="rId7"/>
    <p:sldId id="285" r:id="rId8"/>
    <p:sldId id="286" r:id="rId9"/>
    <p:sldId id="287" r:id="rId10"/>
    <p:sldId id="294" r:id="rId11"/>
    <p:sldId id="270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500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8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doi.org/10.1021/acs.jctc.2c00297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ibint.valeyev.net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i.org/10.1021/acs.jctc.2c00297" TargetMode="External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4159231"/>
            <a:ext cx="6638544" cy="1650381"/>
          </a:xfrm>
        </p:spPr>
        <p:txBody>
          <a:bodyPr/>
          <a:lstStyle/>
          <a:p>
            <a:pPr algn="ctr"/>
            <a:r>
              <a:rPr lang="en-US" sz="1800" dirty="0" smtClean="0">
                <a:latin typeface="Century" panose="02040604050505020304" pitchFamily="18" charset="0"/>
              </a:rPr>
              <a:t>Mohammad </a:t>
            </a:r>
            <a:r>
              <a:rPr lang="en-US" sz="1800" dirty="0" err="1" smtClean="0">
                <a:latin typeface="Century" panose="02040604050505020304" pitchFamily="18" charset="0"/>
              </a:rPr>
              <a:t>Shakiba</a:t>
            </a:r>
            <a:endParaRPr lang="en-US" sz="1800" dirty="0" smtClean="0">
              <a:latin typeface="Century" panose="02040604050505020304" pitchFamily="18" charset="0"/>
            </a:endParaRPr>
          </a:p>
          <a:p>
            <a:pPr algn="ctr"/>
            <a:r>
              <a:rPr lang="en-US" sz="1800" dirty="0" smtClean="0">
                <a:latin typeface="Century" panose="02040604050505020304" pitchFamily="18" charset="0"/>
              </a:rPr>
              <a:t>SUNY Buffalo</a:t>
            </a:r>
          </a:p>
          <a:p>
            <a:pPr algn="ctr"/>
            <a:r>
              <a:rPr lang="en-US" sz="1800" dirty="0" err="1" smtClean="0">
                <a:latin typeface="Century" panose="02040604050505020304" pitchFamily="18" charset="0"/>
              </a:rPr>
              <a:t>Akimov</a:t>
            </a:r>
            <a:r>
              <a:rPr lang="en-US" sz="1800" dirty="0" smtClean="0">
                <a:latin typeface="Century" panose="02040604050505020304" pitchFamily="18" charset="0"/>
              </a:rPr>
              <a:t> Research Group</a:t>
            </a:r>
            <a:endParaRPr lang="en-US" sz="1800" dirty="0">
              <a:latin typeface="Century" panose="02040604050505020304" pitchFamily="18" charset="0"/>
            </a:endParaRPr>
          </a:p>
        </p:txBody>
      </p:sp>
      <p:sp>
        <p:nvSpPr>
          <p:cNvPr id="4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 txBox="1">
            <a:spLocks/>
          </p:cNvSpPr>
          <p:nvPr/>
        </p:nvSpPr>
        <p:spPr>
          <a:xfrm>
            <a:off x="658368" y="2963008"/>
            <a:ext cx="6638544" cy="1201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entury" panose="02040604050505020304" pitchFamily="18" charset="0"/>
              </a:rPr>
              <a:t>Overlap Calculations Using Libra/</a:t>
            </a:r>
            <a:r>
              <a:rPr lang="en-US" dirty="0" err="1" smtClean="0">
                <a:latin typeface="Century" panose="02040604050505020304" pitchFamily="18" charset="0"/>
              </a:rPr>
              <a:t>Libint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4883"/>
              </p:ext>
            </p:extLst>
          </p:nvPr>
        </p:nvGraphicFramePr>
        <p:xfrm>
          <a:off x="1204882" y="2699876"/>
          <a:ext cx="9394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89">
                  <a:extLst>
                    <a:ext uri="{9D8B030D-6E8A-4147-A177-3AD203B41FA5}">
                      <a16:colId xmlns:a16="http://schemas.microsoft.com/office/drawing/2014/main" val="262769200"/>
                    </a:ext>
                  </a:extLst>
                </a:gridCol>
                <a:gridCol w="2348689">
                  <a:extLst>
                    <a:ext uri="{9D8B030D-6E8A-4147-A177-3AD203B41FA5}">
                      <a16:colId xmlns:a16="http://schemas.microsoft.com/office/drawing/2014/main" val="2456709492"/>
                    </a:ext>
                  </a:extLst>
                </a:gridCol>
                <a:gridCol w="2348689">
                  <a:extLst>
                    <a:ext uri="{9D8B030D-6E8A-4147-A177-3AD203B41FA5}">
                      <a16:colId xmlns:a16="http://schemas.microsoft.com/office/drawing/2014/main" val="2651975956"/>
                    </a:ext>
                  </a:extLst>
                </a:gridCol>
                <a:gridCol w="2348689">
                  <a:extLst>
                    <a:ext uri="{9D8B030D-6E8A-4147-A177-3AD203B41FA5}">
                      <a16:colId xmlns:a16="http://schemas.microsoft.com/office/drawing/2014/main" val="119994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Finite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Extended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K-Points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4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DFTB+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0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9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OpenMolcas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8863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Libra/…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5" y="3086054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4" y="3086054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13" y="3086054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5" y="3449225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4" y="3449225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5" y="3823899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5" y="4192821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reen check mark icon on transparent background PNG - Similar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5" y="4575046"/>
            <a:ext cx="363171" cy="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6877874" y="3835403"/>
            <a:ext cx="332330" cy="322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6893294" y="4207493"/>
            <a:ext cx="332330" cy="3223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6895526" y="4575804"/>
            <a:ext cx="332330" cy="3223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9296354" y="3835403"/>
            <a:ext cx="332330" cy="3223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9311774" y="4207493"/>
            <a:ext cx="332330" cy="3223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9314006" y="4575804"/>
            <a:ext cx="332330" cy="3223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63" b="43889" l="518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85" t="8205" r="9615" b="54616"/>
          <a:stretch/>
        </p:blipFill>
        <p:spPr>
          <a:xfrm>
            <a:off x="9280933" y="3486291"/>
            <a:ext cx="332330" cy="32232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204882" y="3449224"/>
            <a:ext cx="9394756" cy="708505"/>
          </a:xfrm>
          <a:prstGeom prst="roundRect">
            <a:avLst>
              <a:gd name="adj" fmla="val 869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04882" y="3034165"/>
            <a:ext cx="9394756" cy="357664"/>
          </a:xfrm>
          <a:prstGeom prst="roundRect">
            <a:avLst>
              <a:gd name="adj" fmla="val 869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04882" y="4202512"/>
            <a:ext cx="9394756" cy="695618"/>
          </a:xfrm>
          <a:prstGeom prst="roundRect">
            <a:avLst>
              <a:gd name="adj" fmla="val 869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94" r="61766"/>
          <a:stretch/>
        </p:blipFill>
        <p:spPr>
          <a:xfrm>
            <a:off x="3074354" y="3078892"/>
            <a:ext cx="1735968" cy="1340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23"/>
          <a:stretch/>
        </p:blipFill>
        <p:spPr>
          <a:xfrm>
            <a:off x="5188956" y="1622097"/>
            <a:ext cx="2731747" cy="107368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3" b="45691"/>
          <a:stretch/>
        </p:blipFill>
        <p:spPr>
          <a:xfrm>
            <a:off x="1314973" y="3078892"/>
            <a:ext cx="1181912" cy="120675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0" t="53989"/>
          <a:stretch/>
        </p:blipFill>
        <p:spPr>
          <a:xfrm>
            <a:off x="738832" y="4817770"/>
            <a:ext cx="2066925" cy="10609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6928" y="6410831"/>
            <a:ext cx="4004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Akimov</a:t>
            </a:r>
            <a:r>
              <a:rPr lang="en-US" sz="1400" dirty="0"/>
              <a:t> J. </a:t>
            </a:r>
            <a:r>
              <a:rPr lang="en-US" sz="1400" dirty="0" err="1"/>
              <a:t>Comput</a:t>
            </a:r>
            <a:r>
              <a:rPr lang="en-US" sz="1400" dirty="0"/>
              <a:t>. Chem. 2016, 37, 1626–1649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27" y="4547582"/>
            <a:ext cx="1593887" cy="1588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38" y="2919591"/>
            <a:ext cx="2286554" cy="1461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5110" y="4480376"/>
            <a:ext cx="1849609" cy="16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575964"/>
            <a:ext cx="10515600" cy="3914918"/>
          </a:xfrm>
        </p:spPr>
        <p:txBody>
          <a:bodyPr/>
          <a:lstStyle/>
          <a:p>
            <a:pPr algn="ctr"/>
            <a:r>
              <a:rPr lang="en-US" sz="8000" dirty="0" smtClean="0"/>
              <a:t>Thank You!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/>
              <a:t/>
            </a:r>
            <a:br>
              <a:rPr lang="en-US" sz="8000" dirty="0"/>
            </a:br>
            <a:r>
              <a:rPr lang="en-US" dirty="0" smtClean="0">
                <a:solidFill>
                  <a:srgbClr val="00B050"/>
                </a:solidFill>
              </a:rPr>
              <a:t>Questions?</a:t>
            </a:r>
            <a:endParaRPr lang="en-US" sz="8000" dirty="0">
              <a:solidFill>
                <a:srgbClr val="00B05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11122152" cy="394868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Computation of the MO time-overlaps is an important component in </a:t>
            </a:r>
            <a:r>
              <a:rPr lang="en-US" dirty="0" err="1">
                <a:solidFill>
                  <a:srgbClr val="000000"/>
                </a:solidFill>
              </a:rPr>
              <a:t>nonadiabatic</a:t>
            </a:r>
            <a:r>
              <a:rPr lang="en-US" dirty="0">
                <a:solidFill>
                  <a:srgbClr val="000000"/>
                </a:solidFill>
              </a:rPr>
              <a:t> dynamics.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computing the MO overlap integrals, usually a "double-molecule" approach is adopted which is done by requesting the quantum chemistry package to compute the AO overlap matrix for two nearby geometries in the MD trajectory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procedure is used by different </a:t>
            </a:r>
            <a:r>
              <a:rPr lang="en-US" dirty="0" err="1">
                <a:solidFill>
                  <a:srgbClr val="000000"/>
                </a:solidFill>
              </a:rPr>
              <a:t>nonadiabatic</a:t>
            </a:r>
            <a:r>
              <a:rPr lang="en-US" dirty="0">
                <a:solidFill>
                  <a:srgbClr val="000000"/>
                </a:solidFill>
              </a:rPr>
              <a:t> dynamics codes such as SHARC, Newton-X, and </a:t>
            </a:r>
            <a:r>
              <a:rPr lang="en-US" dirty="0" err="1" smtClean="0">
                <a:solidFill>
                  <a:srgbClr val="000000"/>
                </a:solidFill>
              </a:rPr>
              <a:t>pyUnixMD</a:t>
            </a:r>
            <a:r>
              <a:rPr lang="en-US" dirty="0" smtClean="0">
                <a:solidFill>
                  <a:srgbClr val="000000"/>
                </a:solidFill>
              </a:rPr>
              <a:t> with ORCA, </a:t>
            </a:r>
            <a:r>
              <a:rPr lang="en-US" dirty="0" err="1" smtClean="0">
                <a:solidFill>
                  <a:srgbClr val="000000"/>
                </a:solidFill>
              </a:rPr>
              <a:t>OpenMolcas</a:t>
            </a:r>
            <a:r>
              <a:rPr lang="en-US" dirty="0" smtClean="0">
                <a:solidFill>
                  <a:srgbClr val="000000"/>
                </a:solidFill>
              </a:rPr>
              <a:t>, and DFTB+.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large or periodic structures this approach is not efficient and might cause errors when quantum chemistry software generates the neighbor list.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928" y="5950442"/>
            <a:ext cx="7245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Plasser</a:t>
            </a:r>
            <a:r>
              <a:rPr lang="en-US" sz="1400" dirty="0" smtClean="0"/>
              <a:t>, </a:t>
            </a:r>
            <a:r>
              <a:rPr lang="en-US" sz="1400" dirty="0" smtClean="0"/>
              <a:t>F. </a:t>
            </a:r>
            <a:r>
              <a:rPr lang="en-US" sz="1400" dirty="0" smtClean="0"/>
              <a:t>et al</a:t>
            </a:r>
            <a:r>
              <a:rPr lang="en-US" sz="1400" dirty="0"/>
              <a:t>. J. Chem. Theory Comp</a:t>
            </a:r>
            <a:r>
              <a:rPr lang="en-US" sz="1400" dirty="0" smtClean="0"/>
              <a:t>. 2016, 12, 1207-1219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8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orbital integrals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927" y="2142420"/>
            <a:ext cx="72406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Grid-based approach using </a:t>
            </a:r>
            <a:r>
              <a:rPr lang="en-US" i="1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.cube</a:t>
            </a:r>
            <a:r>
              <a:rPr lang="en-US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Easy to implement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Most codes can output these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Not suitable for large structures with </a:t>
            </a:r>
            <a:b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large number of states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Analytical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Suitable for large systems and</a:t>
            </a:r>
            <a:b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</a:rPr>
            </a:br>
            <a: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large number of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One interface cannot directly </a:t>
            </a:r>
            <a:b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be used for many codes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F90BD-ACB3-4407-8A99-99ED8CF0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30" y="1970351"/>
            <a:ext cx="5643711" cy="1517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12820" y="2077311"/>
                <a:ext cx="3736731" cy="1351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20" y="2077311"/>
                <a:ext cx="3736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425" y="4681597"/>
            <a:ext cx="906747" cy="884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778" y="3668481"/>
            <a:ext cx="1007545" cy="97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038" y="4623674"/>
            <a:ext cx="923880" cy="923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5101" y="5698595"/>
            <a:ext cx="968897" cy="97649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 flipH="1">
            <a:off x="8949550" y="4642809"/>
            <a:ext cx="1" cy="105578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349061" y="5139671"/>
            <a:ext cx="12009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401240" y="4351297"/>
            <a:ext cx="352325" cy="2964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25702" y="4387859"/>
            <a:ext cx="305751" cy="3284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445979" y="5614171"/>
            <a:ext cx="305751" cy="3284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8225702" y="5556302"/>
            <a:ext cx="352325" cy="2964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001104" y="4311958"/>
                <a:ext cx="4104284" cy="1588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𝑴𝑶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𝑨𝑶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𝑨𝑶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04" y="4311958"/>
                <a:ext cx="4104284" cy="1588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62356" y="6165885"/>
            <a:ext cx="72452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Smith, </a:t>
            </a:r>
            <a:r>
              <a:rPr lang="en-US" sz="1400" dirty="0" err="1" smtClean="0"/>
              <a:t>Shakiba</a:t>
            </a:r>
            <a:r>
              <a:rPr lang="en-US" sz="1400" dirty="0" smtClean="0"/>
              <a:t>, </a:t>
            </a:r>
            <a:r>
              <a:rPr lang="en-US" sz="1400" dirty="0" err="1" smtClean="0"/>
              <a:t>Akimov</a:t>
            </a:r>
            <a:r>
              <a:rPr lang="en-US" sz="1400" dirty="0" smtClean="0"/>
              <a:t>, J. Chem. Theory Comp</a:t>
            </a:r>
            <a:r>
              <a:rPr lang="en-US" sz="1400" dirty="0"/>
              <a:t>. 2021, 17, 678–693 </a:t>
            </a:r>
            <a:endParaRPr lang="en-US" sz="1400" dirty="0" smtClean="0"/>
          </a:p>
          <a:p>
            <a:r>
              <a:rPr lang="en-US" sz="1400" dirty="0" err="1"/>
              <a:t>Shakiba</a:t>
            </a:r>
            <a:r>
              <a:rPr lang="en-US" sz="1400" dirty="0"/>
              <a:t>, </a:t>
            </a:r>
            <a:r>
              <a:rPr lang="en-US" sz="1400" dirty="0" err="1"/>
              <a:t>Stippel</a:t>
            </a:r>
            <a:r>
              <a:rPr lang="en-US" sz="1400" dirty="0"/>
              <a:t>, </a:t>
            </a:r>
            <a:r>
              <a:rPr lang="en-US" sz="1400" dirty="0" err="1"/>
              <a:t>Akimov</a:t>
            </a:r>
            <a:r>
              <a:rPr lang="en-US" sz="1400" dirty="0"/>
              <a:t>, J. Chem. Theory Comp. </a:t>
            </a:r>
            <a:r>
              <a:rPr lang="en-US" sz="1400" dirty="0" smtClean="0"/>
              <a:t>2022</a:t>
            </a:r>
            <a:r>
              <a:rPr lang="en-US" sz="1400" dirty="0"/>
              <a:t>, DOI: </a:t>
            </a:r>
            <a:r>
              <a:rPr lang="en-US" sz="1400" dirty="0">
                <a:hlinkClick r:id="rId10" tooltip="DOI URL"/>
              </a:rPr>
              <a:t>10.1021/acs.jctc.2c00297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66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31" y="2413457"/>
            <a:ext cx="5750638" cy="3473704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type orbitals (GTO)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6927" y="2142420"/>
                <a:ext cx="7240641" cy="401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Atom centered basis sets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endParaRPr lang="fa-IR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 shows the angular momentum value: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s-orbital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p-orbital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d</a:t>
                </a:r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-orbital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f-orbital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2142420"/>
                <a:ext cx="7240641" cy="4015779"/>
              </a:xfrm>
              <a:prstGeom prst="rect">
                <a:avLst/>
              </a:prstGeom>
              <a:blipFill>
                <a:blip r:embed="rId4"/>
                <a:stretch>
                  <a:fillRect l="-673" t="-910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66928" y="6348447"/>
            <a:ext cx="462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S. F. Boys, Proc. R. Soc. London Ser. A 200, 542 (1950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0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 between GTOs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6927" y="2142420"/>
                <a:ext cx="7240641" cy="4019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〈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7" y="2142420"/>
                <a:ext cx="7240641" cy="4019690"/>
              </a:xfrm>
              <a:prstGeom prst="rect">
                <a:avLst/>
              </a:prstGeom>
              <a:blipFill>
                <a:blip r:embed="rId3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807568" y="3428999"/>
            <a:ext cx="405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Open-source and </a:t>
            </a:r>
            <a:r>
              <a:rPr lang="en-US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OpenMP</a:t>
            </a:r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 parallelized code for computing integrals between GTOs</a:t>
            </a:r>
            <a:endParaRPr lang="en-US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059" y="2261451"/>
            <a:ext cx="1683730" cy="1167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6253" y="6027140"/>
            <a:ext cx="50810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Obara</a:t>
            </a:r>
            <a:r>
              <a:rPr lang="en-US" sz="1400" dirty="0"/>
              <a:t>, </a:t>
            </a:r>
            <a:r>
              <a:rPr lang="en-US" sz="1400" dirty="0" smtClean="0"/>
              <a:t>and </a:t>
            </a:r>
            <a:r>
              <a:rPr lang="en-US" sz="1400" dirty="0" err="1" smtClean="0"/>
              <a:t>Saika</a:t>
            </a:r>
            <a:r>
              <a:rPr lang="en-US" sz="1400" dirty="0" smtClean="0"/>
              <a:t>, J. Chem. Phys. 1986, 84, 3963-3974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Obara</a:t>
            </a:r>
            <a:r>
              <a:rPr lang="en-US" sz="1400" dirty="0"/>
              <a:t>, </a:t>
            </a:r>
            <a:r>
              <a:rPr lang="en-US" sz="1400" dirty="0" smtClean="0"/>
              <a:t>and </a:t>
            </a:r>
            <a:r>
              <a:rPr lang="en-US" sz="1400" dirty="0" err="1"/>
              <a:t>Saika</a:t>
            </a:r>
            <a:r>
              <a:rPr lang="en-US" sz="1400" dirty="0" smtClean="0"/>
              <a:t>, J. Chem. Phys. 1988, 89, 1540-1559.</a:t>
            </a:r>
          </a:p>
          <a:p>
            <a:r>
              <a:rPr lang="en-US" sz="1400" dirty="0" err="1"/>
              <a:t>Libint</a:t>
            </a:r>
            <a:r>
              <a:rPr lang="en-US" sz="1400" dirty="0"/>
              <a:t>, Version 2.6.0 Edward F. </a:t>
            </a:r>
            <a:r>
              <a:rPr lang="en-US" sz="1400" dirty="0" err="1"/>
              <a:t>Valeev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http://libint.valeyev.net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1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basis functions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66928" y="2310138"/>
                <a:ext cx="8005443" cy="299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The Bloch function for K-point in a periodic structure 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𝑖𝑘𝑅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Overlaps between Bloch functions of two different K-points: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𝑖𝑘𝑅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𝑘𝑅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2310138"/>
                <a:ext cx="8005443" cy="2999283"/>
              </a:xfrm>
              <a:prstGeom prst="rect">
                <a:avLst/>
              </a:prstGeom>
              <a:blipFill>
                <a:blip r:embed="rId3"/>
                <a:stretch>
                  <a:fillRect l="-457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8192860" y="2090546"/>
            <a:ext cx="3722912" cy="3407283"/>
            <a:chOff x="2802611" y="783516"/>
            <a:chExt cx="6632175" cy="60698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89" r="22773"/>
            <a:stretch/>
          </p:blipFill>
          <p:spPr>
            <a:xfrm>
              <a:off x="2802611" y="783516"/>
              <a:ext cx="6632175" cy="606989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3594100" y="1159933"/>
              <a:ext cx="4978400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94100" y="6394472"/>
              <a:ext cx="4978400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572500" y="1159933"/>
              <a:ext cx="0" cy="5234539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592763" y="1159933"/>
              <a:ext cx="0" cy="5234539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04567" y="1159934"/>
              <a:ext cx="0" cy="1710266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249333" y="1159934"/>
              <a:ext cx="0" cy="1710266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49333" y="4572000"/>
              <a:ext cx="0" cy="1710266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913033" y="4572000"/>
              <a:ext cx="0" cy="1710266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13033" y="2891366"/>
              <a:ext cx="1659467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9866" y="2893483"/>
              <a:ext cx="1659467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13033" y="4638039"/>
              <a:ext cx="1659467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9866" y="4642272"/>
              <a:ext cx="1659467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49333" y="2890073"/>
              <a:ext cx="1663700" cy="174796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6" name="Freeform 35"/>
          <p:cNvSpPr/>
          <p:nvPr/>
        </p:nvSpPr>
        <p:spPr>
          <a:xfrm>
            <a:off x="9741490" y="3410615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0726265" y="3410615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772995" y="3410615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741490" y="2472361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0726265" y="2472361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772995" y="2472361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9742910" y="4360319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727685" y="4360319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774416" y="4360319"/>
            <a:ext cx="583535" cy="383572"/>
          </a:xfrm>
          <a:custGeom>
            <a:avLst/>
            <a:gdLst>
              <a:gd name="connsiteX0" fmla="*/ 19495 w 793844"/>
              <a:gd name="connsiteY0" fmla="*/ 518789 h 521814"/>
              <a:gd name="connsiteX1" fmla="*/ 239303 w 793844"/>
              <a:gd name="connsiteY1" fmla="*/ 430866 h 521814"/>
              <a:gd name="connsiteX2" fmla="*/ 415149 w 793844"/>
              <a:gd name="connsiteY2" fmla="*/ 43 h 521814"/>
              <a:gd name="connsiteX3" fmla="*/ 555826 w 793844"/>
              <a:gd name="connsiteY3" fmla="*/ 404489 h 521814"/>
              <a:gd name="connsiteX4" fmla="*/ 775633 w 793844"/>
              <a:gd name="connsiteY4" fmla="*/ 492412 h 521814"/>
              <a:gd name="connsiteX5" fmla="*/ 19495 w 793844"/>
              <a:gd name="connsiteY5" fmla="*/ 518789 h 52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844" h="521814">
                <a:moveTo>
                  <a:pt x="19495" y="518789"/>
                </a:moveTo>
                <a:cubicBezTo>
                  <a:pt x="-69893" y="508531"/>
                  <a:pt x="173361" y="517324"/>
                  <a:pt x="239303" y="430866"/>
                </a:cubicBezTo>
                <a:cubicBezTo>
                  <a:pt x="305245" y="344408"/>
                  <a:pt x="362395" y="4439"/>
                  <a:pt x="415149" y="43"/>
                </a:cubicBezTo>
                <a:cubicBezTo>
                  <a:pt x="467903" y="-4353"/>
                  <a:pt x="495745" y="322427"/>
                  <a:pt x="555826" y="404489"/>
                </a:cubicBezTo>
                <a:cubicBezTo>
                  <a:pt x="615907" y="486550"/>
                  <a:pt x="862091" y="473362"/>
                  <a:pt x="775633" y="492412"/>
                </a:cubicBezTo>
                <a:cubicBezTo>
                  <a:pt x="689175" y="511462"/>
                  <a:pt x="108883" y="529047"/>
                  <a:pt x="19495" y="51878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9764" y="3486615"/>
            <a:ext cx="138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Century" panose="02040604050505020304" pitchFamily="18" charset="0"/>
              </a:rPr>
              <a:t>Central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Century" panose="02040604050505020304" pitchFamily="18" charset="0"/>
              </a:rPr>
              <a:t>cell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928" y="6098328"/>
            <a:ext cx="5857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Aradi</a:t>
            </a:r>
            <a:r>
              <a:rPr lang="en-US" sz="1400" dirty="0"/>
              <a:t>, </a:t>
            </a:r>
            <a:r>
              <a:rPr lang="en-US" sz="1400" dirty="0" err="1" smtClean="0"/>
              <a:t>Hourahine</a:t>
            </a:r>
            <a:r>
              <a:rPr lang="en-US" sz="1400" dirty="0" smtClean="0"/>
              <a:t>, </a:t>
            </a:r>
            <a:r>
              <a:rPr lang="en-US" sz="1400" dirty="0" err="1" smtClean="0"/>
              <a:t>Frauenheim</a:t>
            </a:r>
            <a:r>
              <a:rPr lang="en-US" sz="1400" dirty="0"/>
              <a:t>, </a:t>
            </a:r>
            <a:r>
              <a:rPr lang="en-US" sz="1400" dirty="0" smtClean="0"/>
              <a:t>J</a:t>
            </a:r>
            <a:r>
              <a:rPr lang="en-US" sz="1400" dirty="0"/>
              <a:t>. Phys. Chem. A 2007, 111, 5678–5684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74743" y="5564433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MIL-125-NH</a:t>
            </a:r>
            <a:r>
              <a:rPr lang="en-US" baseline="-250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66928" y="6406105"/>
            <a:ext cx="7557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Shakiba</a:t>
            </a:r>
            <a:r>
              <a:rPr lang="en-US" sz="1400" dirty="0"/>
              <a:t>, </a:t>
            </a:r>
            <a:r>
              <a:rPr lang="en-US" sz="1400" dirty="0" err="1"/>
              <a:t>Stippell</a:t>
            </a:r>
            <a:r>
              <a:rPr lang="en-US" sz="1400" dirty="0"/>
              <a:t>, Li, </a:t>
            </a:r>
            <a:r>
              <a:rPr lang="en-US" sz="1400" dirty="0" err="1" smtClean="0"/>
              <a:t>Akimov</a:t>
            </a:r>
            <a:r>
              <a:rPr lang="en-US" sz="1400" dirty="0" smtClean="0"/>
              <a:t>, J. Chem. Theory </a:t>
            </a:r>
            <a:r>
              <a:rPr lang="en-US" sz="1400" dirty="0" err="1" smtClean="0"/>
              <a:t>Compu</a:t>
            </a:r>
            <a:r>
              <a:rPr lang="en-US" sz="1400" dirty="0" smtClean="0"/>
              <a:t>. 2022, DOI: </a:t>
            </a:r>
            <a:r>
              <a:rPr lang="en-US" sz="1400" dirty="0">
                <a:hlinkClick r:id="rId5" tooltip="DOI URL"/>
              </a:rPr>
              <a:t>10.1021/acs.jctc.2c00297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22" grpId="0"/>
      <p:bldP spid="22" grpId="1"/>
      <p:bldP spid="34" grpId="0"/>
      <p:bldP spid="24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Libra computes the MO overlap?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27" y="2185416"/>
            <a:ext cx="10616887" cy="394868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Libra uses ‘</a:t>
            </a:r>
            <a:r>
              <a:rPr lang="en-US" i="1" dirty="0" err="1">
                <a:solidFill>
                  <a:srgbClr val="000000"/>
                </a:solidFill>
                <a:latin typeface="Century" panose="02040604050505020304" pitchFamily="18" charset="0"/>
              </a:rPr>
              <a:t>molden</a:t>
            </a:r>
            <a:r>
              <a:rPr lang="en-US" i="1" dirty="0">
                <a:solidFill>
                  <a:srgbClr val="000000"/>
                </a:solidFill>
                <a:latin typeface="Century" panose="02040604050505020304" pitchFamily="18" charset="0"/>
              </a:rPr>
              <a:t>’ 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file formats to read the molecular orbital coefficients, energies, occupation, spin, atomic coordinates, and basis set although it can use other file formats as well including </a:t>
            </a:r>
            <a:r>
              <a:rPr lang="en-US" i="1" dirty="0" err="1">
                <a:solidFill>
                  <a:srgbClr val="000000"/>
                </a:solidFill>
                <a:latin typeface="Century" panose="02040604050505020304" pitchFamily="18" charset="0"/>
              </a:rPr>
              <a:t>MOLog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 printed out by CP2K</a:t>
            </a:r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Can we use this method for </a:t>
            </a:r>
            <a:r>
              <a:rPr lang="en-US" i="1" dirty="0" smtClean="0">
                <a:solidFill>
                  <a:srgbClr val="000000"/>
                </a:solidFill>
                <a:latin typeface="Century" panose="02040604050505020304" pitchFamily="18" charset="0"/>
              </a:rPr>
              <a:t>‘</a:t>
            </a:r>
            <a:r>
              <a:rPr lang="en-US" i="1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molden</a:t>
            </a:r>
            <a:r>
              <a:rPr lang="en-US" i="1" dirty="0" smtClean="0">
                <a:solidFill>
                  <a:srgbClr val="000000"/>
                </a:solidFill>
                <a:latin typeface="Century" panose="02040604050505020304" pitchFamily="18" charset="0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 files produced by other quantum chemistry packages like ORCA or </a:t>
            </a:r>
            <a:r>
              <a:rPr lang="en-US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OpenMolcas</a:t>
            </a:r>
            <a:r>
              <a:rPr lang="en-US" dirty="0" smtClean="0">
                <a:solidFill>
                  <a:srgbClr val="000000"/>
                </a:solidFill>
                <a:latin typeface="Century" panose="02040604050505020304" pitchFamily="18" charset="0"/>
              </a:rPr>
              <a:t>?!</a:t>
            </a:r>
            <a:endParaRPr lang="en-US" dirty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664" y="967741"/>
            <a:ext cx="11847190" cy="5823261"/>
          </a:xfrm>
          <a:prstGeom prst="rect">
            <a:avLst/>
          </a:prstGeom>
        </p:spPr>
        <p:txBody>
          <a:bodyPr wrap="square" lIns="91440" numCol="2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np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matplotlib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pyplot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liblibra_core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libra_py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CP2K_methods,molden_methods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data_conv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units</a:t>
            </a:r>
            <a:endParaRPr lang="en-US" sz="1100" b="1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file name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molden_file_name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test.molden</a:t>
            </a:r>
            <a:r>
              <a:rPr lang="en-US" sz="11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processors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Spherical or Cartesian 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coordiantes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? Spherical!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is_spherical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The integration shells and angular momentum values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l_vals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molden_methods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molden_file_to_libint_shell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is_spherical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All of the eigenvectors and energies of the system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eig_vect_1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energies_1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molden_methods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eigenvectors_molden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nbasis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l_vals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Resorting the 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indices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new_indices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CP2K_methods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resort_molog_eigenvectors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l_vals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eigenvectors_1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j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eig_vect_1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the new and sorted eigenvector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eigenvector_1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eig_vect_1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eigenvector_1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eigenvector_1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new_indices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append it to the eigenvectors list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eigenvectors_1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eigenvector_1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eigenvectors_1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eigenvectors_1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Alpha and Beta spin eigenvectors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alpha -&gt; even indices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alpha_eig_vects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eigenvectors_1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alpha_eig_vals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energies_1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beta -&gt; odd indices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beta_eig_vects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eigenvectors_1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beta_eig_vals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energies_1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::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Compute AO overlap matrix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compute_overlaps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shell_1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b="1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Converting to 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data_conv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MATRIX2nparray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'The shape of the AO matrix...\n'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S_alpha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linalg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multi_dot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alpha_eig_vects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alpha_eig_vects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S_beta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linalg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multi_dot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beta_eig_vects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AO_S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beta_eig_vects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5654" y="1925516"/>
            <a:ext cx="5934808" cy="2518893"/>
          </a:xfrm>
          <a:prstGeom prst="roundRect">
            <a:avLst>
              <a:gd name="adj" fmla="val 651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5654" y="4651130"/>
            <a:ext cx="5257800" cy="1820008"/>
          </a:xfrm>
          <a:prstGeom prst="roundRect">
            <a:avLst>
              <a:gd name="adj" fmla="val 58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30462" y="1176416"/>
            <a:ext cx="4762500" cy="1311603"/>
          </a:xfrm>
          <a:prstGeom prst="roundRect">
            <a:avLst>
              <a:gd name="adj" fmla="val 32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30462" y="3358661"/>
            <a:ext cx="4762500" cy="958362"/>
          </a:xfrm>
          <a:prstGeom prst="roundRect">
            <a:avLst>
              <a:gd name="adj" fmla="val 49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30462" y="2488019"/>
            <a:ext cx="4762500" cy="870642"/>
          </a:xfrm>
          <a:prstGeom prst="roundRect">
            <a:avLst>
              <a:gd name="adj" fmla="val 49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</a:t>
            </a:r>
            <a:r>
              <a:rPr lang="en-US" dirty="0" smtClean="0"/>
              <a:t>calculations with K-points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6927" y="2090547"/>
            <a:ext cx="11490393" cy="4406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 a single K-point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AO_S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compute_overlaps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is_periodic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cell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cell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units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Angst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Generating translational vectors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i1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shell_1p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l_vals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molden_methods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molden_file_to_libint_shell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molden_filename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is_spherical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is_periodic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cell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kpoint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AO_S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+=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compute_overlaps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shell_1p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)+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1j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6568" y="5636310"/>
            <a:ext cx="8825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11163" y="5720316"/>
            <a:ext cx="3242930" cy="318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Words>781</Words>
  <Application>Microsoft Office PowerPoint</Application>
  <PresentationFormat>Widescreen</PresentationFormat>
  <Paragraphs>156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Regular</vt:lpstr>
      <vt:lpstr>Calibri</vt:lpstr>
      <vt:lpstr>Cambria Math</vt:lpstr>
      <vt:lpstr>Century</vt:lpstr>
      <vt:lpstr>Courier New</vt:lpstr>
      <vt:lpstr>Georgia</vt:lpstr>
      <vt:lpstr>System Font Regular</vt:lpstr>
      <vt:lpstr>Times New Roman</vt:lpstr>
      <vt:lpstr>Office Theme</vt:lpstr>
      <vt:lpstr>PowerPoint Presentation</vt:lpstr>
      <vt:lpstr>Motivation</vt:lpstr>
      <vt:lpstr>Molecular orbital integrals</vt:lpstr>
      <vt:lpstr>Gaussian type orbitals (GTO)</vt:lpstr>
      <vt:lpstr>Recurrence relations between GTOs</vt:lpstr>
      <vt:lpstr>Periodic basis functions</vt:lpstr>
      <vt:lpstr>How Libra computes the MO overlap?</vt:lpstr>
      <vt:lpstr>PowerPoint Presentation</vt:lpstr>
      <vt:lpstr>Periodic calculations with K-points</vt:lpstr>
      <vt:lpstr>Libra/…</vt:lpstr>
      <vt:lpstr>Summary</vt:lpstr>
      <vt:lpstr>Thank You!   Questions?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mshakiba.kerman.iran@gmail.com</cp:lastModifiedBy>
  <cp:revision>424</cp:revision>
  <dcterms:created xsi:type="dcterms:W3CDTF">2019-04-04T19:20:28Z</dcterms:created>
  <dcterms:modified xsi:type="dcterms:W3CDTF">2022-07-22T12:24:23Z</dcterms:modified>
  <cp:category/>
</cp:coreProperties>
</file>