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13" r:id="rId2"/>
    <p:sldId id="312" r:id="rId3"/>
    <p:sldId id="263" r:id="rId4"/>
    <p:sldId id="257" r:id="rId5"/>
    <p:sldId id="268" r:id="rId6"/>
    <p:sldId id="265" r:id="rId7"/>
    <p:sldId id="266" r:id="rId8"/>
    <p:sldId id="267" r:id="rId9"/>
    <p:sldId id="314" r:id="rId10"/>
    <p:sldId id="278" r:id="rId11"/>
    <p:sldId id="269" r:id="rId12"/>
    <p:sldId id="271" r:id="rId13"/>
    <p:sldId id="270" r:id="rId14"/>
    <p:sldId id="272" r:id="rId15"/>
    <p:sldId id="273" r:id="rId16"/>
    <p:sldId id="274" r:id="rId17"/>
    <p:sldId id="279" r:id="rId18"/>
    <p:sldId id="280" r:id="rId19"/>
    <p:sldId id="309" r:id="rId20"/>
    <p:sldId id="310" r:id="rId21"/>
    <p:sldId id="311" r:id="rId22"/>
    <p:sldId id="277" r:id="rId23"/>
    <p:sldId id="276" r:id="rId24"/>
    <p:sldId id="275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3" r:id="rId34"/>
    <p:sldId id="289" r:id="rId35"/>
    <p:sldId id="291" r:id="rId36"/>
    <p:sldId id="292" r:id="rId37"/>
    <p:sldId id="290" r:id="rId38"/>
    <p:sldId id="294" r:id="rId39"/>
    <p:sldId id="295" r:id="rId40"/>
    <p:sldId id="296" r:id="rId41"/>
    <p:sldId id="301" r:id="rId42"/>
    <p:sldId id="297" r:id="rId43"/>
    <p:sldId id="299" r:id="rId44"/>
    <p:sldId id="300" r:id="rId45"/>
    <p:sldId id="302" r:id="rId46"/>
    <p:sldId id="303" r:id="rId47"/>
    <p:sldId id="298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15D1D-0D68-438A-91E4-0557EE6925E3}">
          <p14:sldIdLst>
            <p14:sldId id="313"/>
            <p14:sldId id="312"/>
            <p14:sldId id="263"/>
            <p14:sldId id="257"/>
            <p14:sldId id="268"/>
            <p14:sldId id="265"/>
            <p14:sldId id="266"/>
            <p14:sldId id="267"/>
            <p14:sldId id="314"/>
            <p14:sldId id="278"/>
            <p14:sldId id="269"/>
            <p14:sldId id="271"/>
            <p14:sldId id="270"/>
            <p14:sldId id="272"/>
            <p14:sldId id="273"/>
            <p14:sldId id="274"/>
            <p14:sldId id="279"/>
            <p14:sldId id="280"/>
            <p14:sldId id="309"/>
            <p14:sldId id="310"/>
            <p14:sldId id="311"/>
            <p14:sldId id="277"/>
            <p14:sldId id="276"/>
            <p14:sldId id="275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3"/>
            <p14:sldId id="289"/>
            <p14:sldId id="291"/>
            <p14:sldId id="292"/>
            <p14:sldId id="290"/>
            <p14:sldId id="294"/>
            <p14:sldId id="295"/>
            <p14:sldId id="296"/>
            <p14:sldId id="301"/>
            <p14:sldId id="297"/>
            <p14:sldId id="299"/>
            <p14:sldId id="300"/>
            <p14:sldId id="302"/>
            <p14:sldId id="303"/>
            <p14:sldId id="29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8F32-E443-4881-8A2B-577EA127E52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F7DE-3328-4DA1-8287-A8F9C842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8276-BB89-4DC2-B2CA-6033E12CE364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71A4-35FD-4754-8ACF-F2ADEEC98924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3DEE-8315-4F97-89A7-3D8DD0D1671D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9F41-851E-4819-AEC6-9D97D7927622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67FC-6156-47F0-BE8B-E422B1A384DA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4C6-A3D6-41CB-B4D9-1A897D438164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1A25-7769-45DF-8CAE-1ED8CE278570}" type="datetime1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4C1-5556-4822-AAB1-7A81AB183668}" type="datetime1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3901-5F96-4732-8D04-95C8D801C1F4}" type="datetime1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F97-1994-4714-B2F4-0D1BDB7BD090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6E12-9AA5-4945-B02C-B336FA5DF017}" type="datetime1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D984-7E42-401F-8E9D-82516195A65F}" type="datetime1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286A-345C-4F86-90F8-425F8081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wmf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gif"/><Relationship Id="rId5" Type="http://schemas.openxmlformats.org/officeDocument/2006/relationships/image" Target="../media/image42.gif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gif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vakimov/Universal_Lecture_Notes" TargetMode="External"/><Relationship Id="rId2" Type="http://schemas.openxmlformats.org/officeDocument/2006/relationships/hyperlink" Target="https://github.com/alexvakimov/Deriva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MYtg3EQNsVZK4qah6rhXTQ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8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6.bin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94.png"/><Relationship Id="rId4" Type="http://schemas.openxmlformats.org/officeDocument/2006/relationships/image" Target="../media/image91.wmf"/><Relationship Id="rId9" Type="http://schemas.openxmlformats.org/officeDocument/2006/relationships/image" Target="../media/image9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97.bin"/><Relationship Id="rId3" Type="http://schemas.openxmlformats.org/officeDocument/2006/relationships/image" Target="../media/image115.jpeg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jpeg"/><Relationship Id="rId11" Type="http://schemas.openxmlformats.org/officeDocument/2006/relationships/oleObject" Target="../embeddings/oleObject96.bin"/><Relationship Id="rId5" Type="http://schemas.openxmlformats.org/officeDocument/2006/relationships/image" Target="../media/image110.wmf"/><Relationship Id="rId10" Type="http://schemas.openxmlformats.org/officeDocument/2006/relationships/image" Target="../media/image112.w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1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077" y="958359"/>
            <a:ext cx="7886700" cy="3340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Quantum Mechanics </a:t>
            </a:r>
          </a:p>
          <a:p>
            <a:pPr marL="0" indent="0" algn="ctr">
              <a:buNone/>
            </a:pPr>
            <a:r>
              <a:rPr lang="en-US" sz="6000" dirty="0" smtClean="0"/>
              <a:t>and 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0099"/>
                </a:solidFill>
              </a:rPr>
              <a:t>Quantum Chemistry</a:t>
            </a:r>
            <a:endParaRPr lang="en-US" sz="6000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1704" y="5793086"/>
            <a:ext cx="265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Alexey V. </a:t>
            </a:r>
            <a:r>
              <a:rPr lang="en-US" sz="2400" dirty="0" err="1" smtClean="0"/>
              <a:t>Akimov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52950" y="4147755"/>
            <a:ext cx="49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Part 1: Intro &amp; Mathematics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418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96" y="145039"/>
            <a:ext cx="7629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Derivatives: Where we use them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60825" y="1146000"/>
            <a:ext cx="180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Taylor series: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2242"/>
              </p:ext>
            </p:extLst>
          </p:nvPr>
        </p:nvGraphicFramePr>
        <p:xfrm>
          <a:off x="478111" y="1565119"/>
          <a:ext cx="8181423" cy="78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3" imgW="4101840" imgH="393480" progId="Equation.3">
                  <p:embed/>
                </p:oleObj>
              </mc:Choice>
              <mc:Fallback>
                <p:oleObj name="Equation" r:id="rId3" imgW="4101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11" y="1565119"/>
                        <a:ext cx="8181423" cy="785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825" y="3296147"/>
            <a:ext cx="328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Functions approximation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825" y="6037310"/>
            <a:ext cx="715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Whether the function is increasing or decreasing, maxima and minima, 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805" y="3895177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9010" y="4328506"/>
                <a:ext cx="4870436" cy="536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0.01+…=1+0.005=1.005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10" y="4328506"/>
                <a:ext cx="4870436" cy="536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9010" y="3758501"/>
                <a:ext cx="377321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10" y="3758501"/>
                <a:ext cx="3773212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60825" y="4882246"/>
            <a:ext cx="250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Explicit calculations give: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92846" y="4861599"/>
                <a:ext cx="2409634" cy="389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=1.0049875…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46" y="4861599"/>
                <a:ext cx="2409634" cy="389979"/>
              </a:xfrm>
              <a:prstGeom prst="rect">
                <a:avLst/>
              </a:prstGeom>
              <a:blipFill>
                <a:blip r:embed="rId7"/>
                <a:stretch>
                  <a:fillRect l="-1013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2999" y="2482278"/>
                <a:ext cx="59573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It is said that the function f is expanded in the Taylor series around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99" y="2482278"/>
                <a:ext cx="5957336" cy="307777"/>
              </a:xfrm>
              <a:prstGeom prst="rect">
                <a:avLst/>
              </a:prstGeom>
              <a:blipFill>
                <a:blip r:embed="rId8"/>
                <a:stretch>
                  <a:fillRect l="-307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46618" y="3618178"/>
                <a:ext cx="2937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(Note: here we expand the square root function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18" y="3618178"/>
                <a:ext cx="2937164" cy="523220"/>
              </a:xfrm>
              <a:prstGeom prst="rect">
                <a:avLst/>
              </a:prstGeom>
              <a:blipFill>
                <a:blip r:embed="rId9"/>
                <a:stretch>
                  <a:fillRect l="-622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60825" y="5584723"/>
            <a:ext cx="3995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Analysis of function properties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868" y="145039"/>
            <a:ext cx="2155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Integrals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02662"/>
              </p:ext>
            </p:extLst>
          </p:nvPr>
        </p:nvGraphicFramePr>
        <p:xfrm>
          <a:off x="6433764" y="-49581"/>
          <a:ext cx="1691466" cy="140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330200" imgH="279400" progId="Equation.3">
                  <p:embed/>
                </p:oleObj>
              </mc:Choice>
              <mc:Fallback>
                <p:oleObj name="Equation" r:id="rId3" imgW="3302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764" y="-49581"/>
                        <a:ext cx="1691466" cy="140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1658" y="1496958"/>
            <a:ext cx="848661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concentrated evil, right from the middle of hell,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troll you all your life.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calculations will take priceless years of your life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kilometers of paper.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sign looks like a torture tool, which it is.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 away from it in fear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not your bro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still, don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be afraid.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868" y="145039"/>
            <a:ext cx="2155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Integrals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2952" y="1378257"/>
            <a:ext cx="785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Essentially – an inverse of the differential</a:t>
            </a:r>
            <a:endParaRPr lang="en-US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1648"/>
              </p:ext>
            </p:extLst>
          </p:nvPr>
        </p:nvGraphicFramePr>
        <p:xfrm>
          <a:off x="2478239" y="3132773"/>
          <a:ext cx="3518316" cy="6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3" imgW="1244060" imgH="215806" progId="Equation.3">
                  <p:embed/>
                </p:oleObj>
              </mc:Choice>
              <mc:Fallback>
                <p:oleObj name="Equation" r:id="rId3" imgW="1244060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239" y="3132773"/>
                        <a:ext cx="3518316" cy="644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509344"/>
              </p:ext>
            </p:extLst>
          </p:nvPr>
        </p:nvGraphicFramePr>
        <p:xfrm>
          <a:off x="2090912" y="4824316"/>
          <a:ext cx="3963763" cy="81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5" imgW="1346200" imgH="279400" progId="Equation.3">
                  <p:embed/>
                </p:oleObj>
              </mc:Choice>
              <mc:Fallback>
                <p:oleObj name="Equation" r:id="rId5" imgW="13462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912" y="4824316"/>
                        <a:ext cx="3963763" cy="815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2509" y="250212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4920" y="401270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91201" y="5989505"/>
            <a:ext cx="350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00099"/>
                </a:solidFill>
              </a:rPr>
              <a:t>Indefinite integral</a:t>
            </a:r>
            <a:endParaRPr lang="en-US" sz="3600" i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295" y="2248525"/>
            <a:ext cx="5426440" cy="2301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9912" y="145039"/>
            <a:ext cx="4457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Integrals: Meaning</a:t>
            </a:r>
            <a:endParaRPr lang="en-US" sz="4400" dirty="0"/>
          </a:p>
        </p:txBody>
      </p:sp>
      <p:sp>
        <p:nvSpPr>
          <p:cNvPr id="5" name="Freeform 4"/>
          <p:cNvSpPr/>
          <p:nvPr/>
        </p:nvSpPr>
        <p:spPr>
          <a:xfrm>
            <a:off x="1371295" y="2248525"/>
            <a:ext cx="5426440" cy="2301932"/>
          </a:xfrm>
          <a:custGeom>
            <a:avLst/>
            <a:gdLst>
              <a:gd name="connsiteX0" fmla="*/ 0 w 5426440"/>
              <a:gd name="connsiteY0" fmla="*/ 0 h 2301932"/>
              <a:gd name="connsiteX1" fmla="*/ 794479 w 5426440"/>
              <a:gd name="connsiteY1" fmla="*/ 1514006 h 2301932"/>
              <a:gd name="connsiteX2" fmla="*/ 1558977 w 5426440"/>
              <a:gd name="connsiteY2" fmla="*/ 1963711 h 2301932"/>
              <a:gd name="connsiteX3" fmla="*/ 3687581 w 5426440"/>
              <a:gd name="connsiteY3" fmla="*/ 2218544 h 2301932"/>
              <a:gd name="connsiteX4" fmla="*/ 5426440 w 5426440"/>
              <a:gd name="connsiteY4" fmla="*/ 449704 h 230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440" h="2301932">
                <a:moveTo>
                  <a:pt x="0" y="0"/>
                </a:moveTo>
                <a:cubicBezTo>
                  <a:pt x="267325" y="593360"/>
                  <a:pt x="534650" y="1186721"/>
                  <a:pt x="794479" y="1514006"/>
                </a:cubicBezTo>
                <a:cubicBezTo>
                  <a:pt x="1054309" y="1841291"/>
                  <a:pt x="1076793" y="1846288"/>
                  <a:pt x="1558977" y="1963711"/>
                </a:cubicBezTo>
                <a:cubicBezTo>
                  <a:pt x="2041161" y="2081134"/>
                  <a:pt x="3043004" y="2470879"/>
                  <a:pt x="3687581" y="2218544"/>
                </a:cubicBezTo>
                <a:cubicBezTo>
                  <a:pt x="4332158" y="1966210"/>
                  <a:pt x="4879299" y="1207957"/>
                  <a:pt x="5426440" y="449704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20721" y="3087974"/>
            <a:ext cx="277014" cy="19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02028" y="3399491"/>
            <a:ext cx="595707" cy="37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25209" y="3588506"/>
            <a:ext cx="672526" cy="51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91134" y="3894166"/>
            <a:ext cx="906601" cy="65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96262" y="4107305"/>
            <a:ext cx="765210" cy="44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41430" y="4296320"/>
            <a:ext cx="449704" cy="25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46557" y="4423388"/>
            <a:ext cx="113442" cy="12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08092" y="4328881"/>
            <a:ext cx="299803" cy="22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 flipH="1">
            <a:off x="2339912" y="4212236"/>
            <a:ext cx="590360" cy="33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23869" y="4107305"/>
            <a:ext cx="727129" cy="44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427760" y="3847905"/>
            <a:ext cx="632459" cy="53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87606" y="3399491"/>
            <a:ext cx="538641" cy="44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371295" y="3087974"/>
            <a:ext cx="372694" cy="15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427760" y="2744839"/>
            <a:ext cx="116227" cy="12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0572" y="1258337"/>
            <a:ext cx="126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Area  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2797" y="4787023"/>
            <a:ext cx="42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4265" y="4792878"/>
            <a:ext cx="42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5" y="5388615"/>
            <a:ext cx="3840945" cy="126827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46557" y="5675906"/>
            <a:ext cx="327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08000"/>
                </a:solidFill>
              </a:rPr>
              <a:t>definite integral</a:t>
            </a:r>
            <a:endParaRPr lang="en-US" sz="3600" i="1" dirty="0">
              <a:solidFill>
                <a:srgbClr val="008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92"/>
            <a:ext cx="5154877" cy="635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6101" y="190009"/>
            <a:ext cx="57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Integrals: Basic formulas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057518" y="1849423"/>
            <a:ext cx="357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Again, </a:t>
            </a:r>
          </a:p>
          <a:p>
            <a:pPr algn="ctr"/>
            <a:r>
              <a:rPr lang="en-US" sz="4000" b="1" dirty="0" smtClean="0">
                <a:solidFill>
                  <a:srgbClr val="000099"/>
                </a:solidFill>
              </a:rPr>
              <a:t>memorize these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0978" y="4107306"/>
            <a:ext cx="4483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Hint: in principle, if you remember</a:t>
            </a:r>
          </a:p>
          <a:p>
            <a:r>
              <a:rPr lang="en-US" sz="2400" dirty="0" smtClean="0"/>
              <a:t>derivatives, these formula can be</a:t>
            </a:r>
          </a:p>
          <a:p>
            <a:r>
              <a:rPr lang="en-US" sz="2400" dirty="0" smtClean="0"/>
              <a:t>recalled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4" y="1182822"/>
            <a:ext cx="8623016" cy="4573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250" y="145039"/>
            <a:ext cx="3669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Integrals: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540939" y="5756224"/>
            <a:ext cx="367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Practice with the last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677" y="145039"/>
            <a:ext cx="5488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Methods of integration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/>
          <a:stretch/>
        </p:blipFill>
        <p:spPr>
          <a:xfrm>
            <a:off x="529337" y="2161415"/>
            <a:ext cx="2590680" cy="800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378" y="1476412"/>
            <a:ext cx="302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Change of variables</a:t>
            </a:r>
            <a:endParaRPr lang="en-US" sz="2800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55" y="2161415"/>
            <a:ext cx="1371901" cy="80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86" y="2161415"/>
            <a:ext cx="1930823" cy="7875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906" y="4208647"/>
            <a:ext cx="3608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This is why you need </a:t>
            </a:r>
          </a:p>
          <a:p>
            <a:r>
              <a:rPr lang="en-US" sz="2800" dirty="0">
                <a:solidFill>
                  <a:srgbClr val="008000"/>
                </a:solidFill>
              </a:rPr>
              <a:t>t</a:t>
            </a:r>
            <a:r>
              <a:rPr lang="en-US" sz="2800" dirty="0" smtClean="0">
                <a:solidFill>
                  <a:srgbClr val="008000"/>
                </a:solidFill>
              </a:rPr>
              <a:t>o remember the basic 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differentiation formula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604" y="145039"/>
            <a:ext cx="7310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Where we need it: Solving ODE</a:t>
            </a:r>
            <a:endParaRPr lang="en-US" sz="4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0115"/>
              </p:ext>
            </p:extLst>
          </p:nvPr>
        </p:nvGraphicFramePr>
        <p:xfrm>
          <a:off x="913604" y="1823074"/>
          <a:ext cx="6972714" cy="101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" name="Equation" r:id="rId3" imgW="2717640" imgH="393480" progId="Equation.3">
                  <p:embed/>
                </p:oleObj>
              </mc:Choice>
              <mc:Fallback>
                <p:oleObj name="Equation" r:id="rId3" imgW="2717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604" y="1823074"/>
                        <a:ext cx="6972714" cy="1010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3801" y="1137944"/>
            <a:ext cx="634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Homogeneous ODE, formal solution. Trivial case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5808" y="3280069"/>
            <a:ext cx="445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Important!!!: limits of integration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33607"/>
              </p:ext>
            </p:extLst>
          </p:nvPr>
        </p:nvGraphicFramePr>
        <p:xfrm>
          <a:off x="825500" y="4038600"/>
          <a:ext cx="26019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Equation" r:id="rId5" imgW="1041120" imgH="495000" progId="Equation.3">
                  <p:embed/>
                </p:oleObj>
              </mc:Choice>
              <mc:Fallback>
                <p:oleObj name="Equation" r:id="rId5" imgW="104112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500" y="4038600"/>
                        <a:ext cx="2601913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1"/>
          <p:cNvSpPr/>
          <p:nvPr/>
        </p:nvSpPr>
        <p:spPr>
          <a:xfrm>
            <a:off x="5164490" y="4364026"/>
            <a:ext cx="3013023" cy="1102322"/>
          </a:xfrm>
          <a:custGeom>
            <a:avLst/>
            <a:gdLst>
              <a:gd name="connsiteX0" fmla="*/ 0 w 3372787"/>
              <a:gd name="connsiteY0" fmla="*/ 419725 h 1969121"/>
              <a:gd name="connsiteX1" fmla="*/ 404734 w 3372787"/>
              <a:gd name="connsiteY1" fmla="*/ 1528997 h 1969121"/>
              <a:gd name="connsiteX2" fmla="*/ 1424065 w 3372787"/>
              <a:gd name="connsiteY2" fmla="*/ 1933732 h 1969121"/>
              <a:gd name="connsiteX3" fmla="*/ 2458387 w 3372787"/>
              <a:gd name="connsiteY3" fmla="*/ 704538 h 1969121"/>
              <a:gd name="connsiteX4" fmla="*/ 2818151 w 3372787"/>
              <a:gd name="connsiteY4" fmla="*/ 374755 h 1969121"/>
              <a:gd name="connsiteX5" fmla="*/ 3372787 w 3372787"/>
              <a:gd name="connsiteY5" fmla="*/ 0 h 1969121"/>
              <a:gd name="connsiteX0" fmla="*/ 0 w 3664488"/>
              <a:gd name="connsiteY0" fmla="*/ 1842329 h 1973832"/>
              <a:gd name="connsiteX1" fmla="*/ 696435 w 3664488"/>
              <a:gd name="connsiteY1" fmla="*/ 1528997 h 1973832"/>
              <a:gd name="connsiteX2" fmla="*/ 1715766 w 3664488"/>
              <a:gd name="connsiteY2" fmla="*/ 1933732 h 1973832"/>
              <a:gd name="connsiteX3" fmla="*/ 2750088 w 3664488"/>
              <a:gd name="connsiteY3" fmla="*/ 704538 h 1973832"/>
              <a:gd name="connsiteX4" fmla="*/ 3109852 w 3664488"/>
              <a:gd name="connsiteY4" fmla="*/ 374755 h 1973832"/>
              <a:gd name="connsiteX5" fmla="*/ 3664488 w 3664488"/>
              <a:gd name="connsiteY5" fmla="*/ 0 h 1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4488" h="1973832">
                <a:moveTo>
                  <a:pt x="0" y="1842329"/>
                </a:moveTo>
                <a:cubicBezTo>
                  <a:pt x="83695" y="2270798"/>
                  <a:pt x="410474" y="1513763"/>
                  <a:pt x="696435" y="1528997"/>
                </a:cubicBezTo>
                <a:cubicBezTo>
                  <a:pt x="982396" y="1544231"/>
                  <a:pt x="1373491" y="2071142"/>
                  <a:pt x="1715766" y="1933732"/>
                </a:cubicBezTo>
                <a:cubicBezTo>
                  <a:pt x="2058042" y="1796322"/>
                  <a:pt x="2517740" y="964367"/>
                  <a:pt x="2750088" y="704538"/>
                </a:cubicBezTo>
                <a:cubicBezTo>
                  <a:pt x="2982436" y="444709"/>
                  <a:pt x="2957452" y="492178"/>
                  <a:pt x="3109852" y="374755"/>
                </a:cubicBezTo>
                <a:cubicBezTo>
                  <a:pt x="3262252" y="257332"/>
                  <a:pt x="3463370" y="128666"/>
                  <a:pt x="3664488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68835" y="6086007"/>
            <a:ext cx="3990549" cy="0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06911" y="3927423"/>
            <a:ext cx="14324" cy="2310984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5"/>
          </p:cNvCxnSpPr>
          <p:nvPr/>
        </p:nvCxnSpPr>
        <p:spPr>
          <a:xfrm>
            <a:off x="8177513" y="4364026"/>
            <a:ext cx="1" cy="1721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>
            <a:off x="5164490" y="5392908"/>
            <a:ext cx="0" cy="69309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21235" y="4364025"/>
            <a:ext cx="340669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flipH="1">
            <a:off x="4671371" y="5392908"/>
            <a:ext cx="493119" cy="164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07801"/>
              </p:ext>
            </p:extLst>
          </p:nvPr>
        </p:nvGraphicFramePr>
        <p:xfrm>
          <a:off x="5077544" y="5931027"/>
          <a:ext cx="660816" cy="93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7544" y="5931027"/>
                        <a:ext cx="660816" cy="936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49"/>
              </p:ext>
            </p:extLst>
          </p:nvPr>
        </p:nvGraphicFramePr>
        <p:xfrm>
          <a:off x="7778750" y="6010275"/>
          <a:ext cx="714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1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78750" y="6010275"/>
                        <a:ext cx="71437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938012"/>
              </p:ext>
            </p:extLst>
          </p:nvPr>
        </p:nvGraphicFramePr>
        <p:xfrm>
          <a:off x="3841750" y="3724275"/>
          <a:ext cx="7715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2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1750" y="3724275"/>
                        <a:ext cx="7715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861443"/>
              </p:ext>
            </p:extLst>
          </p:nvPr>
        </p:nvGraphicFramePr>
        <p:xfrm>
          <a:off x="3742102" y="4808537"/>
          <a:ext cx="7715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2102" y="4808537"/>
                        <a:ext cx="7715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6635" y="145039"/>
            <a:ext cx="3464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Types of limits</a:t>
            </a:r>
            <a:endParaRPr lang="en-US" sz="4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766924"/>
              </p:ext>
            </p:extLst>
          </p:nvPr>
        </p:nvGraphicFramePr>
        <p:xfrm>
          <a:off x="975402" y="1855284"/>
          <a:ext cx="166211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Equation" r:id="rId3" imgW="647640" imgH="393480" progId="Equation.3">
                  <p:embed/>
                </p:oleObj>
              </mc:Choice>
              <mc:Fallback>
                <p:oleObj name="Equation" r:id="rId3" imgW="64764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402" y="1855284"/>
                        <a:ext cx="1662113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536" y="1269686"/>
            <a:ext cx="282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Boundary conditions</a:t>
            </a:r>
            <a:endParaRPr lang="en-US" sz="2400" b="1" dirty="0"/>
          </a:p>
        </p:txBody>
      </p:sp>
      <p:sp>
        <p:nvSpPr>
          <p:cNvPr id="12" name="Freeform 11"/>
          <p:cNvSpPr/>
          <p:nvPr/>
        </p:nvSpPr>
        <p:spPr>
          <a:xfrm>
            <a:off x="5164490" y="4364026"/>
            <a:ext cx="3013023" cy="1102322"/>
          </a:xfrm>
          <a:custGeom>
            <a:avLst/>
            <a:gdLst>
              <a:gd name="connsiteX0" fmla="*/ 0 w 3372787"/>
              <a:gd name="connsiteY0" fmla="*/ 419725 h 1969121"/>
              <a:gd name="connsiteX1" fmla="*/ 404734 w 3372787"/>
              <a:gd name="connsiteY1" fmla="*/ 1528997 h 1969121"/>
              <a:gd name="connsiteX2" fmla="*/ 1424065 w 3372787"/>
              <a:gd name="connsiteY2" fmla="*/ 1933732 h 1969121"/>
              <a:gd name="connsiteX3" fmla="*/ 2458387 w 3372787"/>
              <a:gd name="connsiteY3" fmla="*/ 704538 h 1969121"/>
              <a:gd name="connsiteX4" fmla="*/ 2818151 w 3372787"/>
              <a:gd name="connsiteY4" fmla="*/ 374755 h 1969121"/>
              <a:gd name="connsiteX5" fmla="*/ 3372787 w 3372787"/>
              <a:gd name="connsiteY5" fmla="*/ 0 h 1969121"/>
              <a:gd name="connsiteX0" fmla="*/ 0 w 3664488"/>
              <a:gd name="connsiteY0" fmla="*/ 1842329 h 1973832"/>
              <a:gd name="connsiteX1" fmla="*/ 696435 w 3664488"/>
              <a:gd name="connsiteY1" fmla="*/ 1528997 h 1973832"/>
              <a:gd name="connsiteX2" fmla="*/ 1715766 w 3664488"/>
              <a:gd name="connsiteY2" fmla="*/ 1933732 h 1973832"/>
              <a:gd name="connsiteX3" fmla="*/ 2750088 w 3664488"/>
              <a:gd name="connsiteY3" fmla="*/ 704538 h 1973832"/>
              <a:gd name="connsiteX4" fmla="*/ 3109852 w 3664488"/>
              <a:gd name="connsiteY4" fmla="*/ 374755 h 1973832"/>
              <a:gd name="connsiteX5" fmla="*/ 3664488 w 3664488"/>
              <a:gd name="connsiteY5" fmla="*/ 0 h 1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4488" h="1973832">
                <a:moveTo>
                  <a:pt x="0" y="1842329"/>
                </a:moveTo>
                <a:cubicBezTo>
                  <a:pt x="83695" y="2270798"/>
                  <a:pt x="410474" y="1513763"/>
                  <a:pt x="696435" y="1528997"/>
                </a:cubicBezTo>
                <a:cubicBezTo>
                  <a:pt x="982396" y="1544231"/>
                  <a:pt x="1373491" y="2071142"/>
                  <a:pt x="1715766" y="1933732"/>
                </a:cubicBezTo>
                <a:cubicBezTo>
                  <a:pt x="2058042" y="1796322"/>
                  <a:pt x="2517740" y="964367"/>
                  <a:pt x="2750088" y="704538"/>
                </a:cubicBezTo>
                <a:cubicBezTo>
                  <a:pt x="2982436" y="444709"/>
                  <a:pt x="2957452" y="492178"/>
                  <a:pt x="3109852" y="374755"/>
                </a:cubicBezTo>
                <a:cubicBezTo>
                  <a:pt x="3262252" y="257332"/>
                  <a:pt x="3463370" y="128666"/>
                  <a:pt x="3664488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68835" y="6086007"/>
            <a:ext cx="3990549" cy="0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06911" y="3927423"/>
            <a:ext cx="14324" cy="2310984"/>
          </a:xfrm>
          <a:prstGeom prst="straightConnector1">
            <a:avLst/>
          </a:prstGeom>
          <a:ln w="635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5"/>
          </p:cNvCxnSpPr>
          <p:nvPr/>
        </p:nvCxnSpPr>
        <p:spPr>
          <a:xfrm>
            <a:off x="8177513" y="4364026"/>
            <a:ext cx="1" cy="1721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>
            <a:off x="5164490" y="5392908"/>
            <a:ext cx="0" cy="69309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21235" y="4364025"/>
            <a:ext cx="340669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flipH="1">
            <a:off x="4671371" y="5392908"/>
            <a:ext cx="493119" cy="164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18102"/>
              </p:ext>
            </p:extLst>
          </p:nvPr>
        </p:nvGraphicFramePr>
        <p:xfrm>
          <a:off x="5130800" y="5930900"/>
          <a:ext cx="552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800" y="5930900"/>
                        <a:ext cx="5524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8265"/>
              </p:ext>
            </p:extLst>
          </p:nvPr>
        </p:nvGraphicFramePr>
        <p:xfrm>
          <a:off x="7832725" y="6010275"/>
          <a:ext cx="6048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7" imgW="139680" imgH="215640" progId="Equation.3">
                  <p:embed/>
                </p:oleObj>
              </mc:Choice>
              <mc:Fallback>
                <p:oleObj name="Equation" r:id="rId7" imgW="139680" imgH="21564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2725" y="6010275"/>
                        <a:ext cx="60483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51496"/>
              </p:ext>
            </p:extLst>
          </p:nvPr>
        </p:nvGraphicFramePr>
        <p:xfrm>
          <a:off x="3868738" y="3724275"/>
          <a:ext cx="7159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8738" y="3724275"/>
                        <a:ext cx="715962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81037"/>
              </p:ext>
            </p:extLst>
          </p:nvPr>
        </p:nvGraphicFramePr>
        <p:xfrm>
          <a:off x="3768725" y="4808538"/>
          <a:ext cx="715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"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8725" y="4808538"/>
                        <a:ext cx="71596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93445"/>
              </p:ext>
            </p:extLst>
          </p:nvPr>
        </p:nvGraphicFramePr>
        <p:xfrm>
          <a:off x="5502275" y="1855788"/>
          <a:ext cx="15970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" name="Equation" r:id="rId13" imgW="622080" imgH="393480" progId="Equation.3">
                  <p:embed/>
                </p:oleObj>
              </mc:Choice>
              <mc:Fallback>
                <p:oleObj name="Equation" r:id="rId13" imgW="622080" imgH="39348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2275" y="1855788"/>
                        <a:ext cx="1597025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77544" y="1287625"/>
            <a:ext cx="231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Initial conditions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106" y="4192587"/>
            <a:ext cx="3490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X changes in time</a:t>
            </a:r>
          </a:p>
          <a:p>
            <a:endParaRPr lang="en-US" sz="2800" dirty="0"/>
          </a:p>
          <a:p>
            <a:r>
              <a:rPr lang="en-US" sz="2800" dirty="0" smtClean="0"/>
              <a:t>Solve EOM ODE = </a:t>
            </a:r>
          </a:p>
          <a:p>
            <a:r>
              <a:rPr lang="en-US" sz="2800" dirty="0" smtClean="0"/>
              <a:t>integrate EOM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06285"/>
              </p:ext>
            </p:extLst>
          </p:nvPr>
        </p:nvGraphicFramePr>
        <p:xfrm>
          <a:off x="756529" y="2086781"/>
          <a:ext cx="7624632" cy="93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3" imgW="3403440" imgH="419040" progId="Equation.3">
                  <p:embed/>
                </p:oleObj>
              </mc:Choice>
              <mc:Fallback>
                <p:oleObj name="Equation" r:id="rId3" imgW="3403440" imgH="4190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529" y="2086781"/>
                        <a:ext cx="7624632" cy="939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4550" y="145039"/>
            <a:ext cx="53885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Homogeneous ODE:</a:t>
            </a:r>
          </a:p>
          <a:p>
            <a:pPr algn="ctr"/>
            <a:r>
              <a:rPr lang="en-US" sz="4400" dirty="0" smtClean="0"/>
              <a:t>separation of variables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06344"/>
              </p:ext>
            </p:extLst>
          </p:nvPr>
        </p:nvGraphicFramePr>
        <p:xfrm>
          <a:off x="902273" y="4271391"/>
          <a:ext cx="6946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5" imgW="3517560" imgH="279360" progId="Equation.3">
                  <p:embed/>
                </p:oleObj>
              </mc:Choice>
              <mc:Fallback>
                <p:oleObj name="Equation" r:id="rId5" imgW="35175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273" y="4271391"/>
                        <a:ext cx="69469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3162" y="0"/>
            <a:ext cx="2374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Preamble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221907" y="935861"/>
            <a:ext cx="8802218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These notes are specifically designed for the people </a:t>
            </a:r>
            <a:r>
              <a:rPr lang="en-US" sz="1400" b="1" dirty="0" smtClean="0"/>
              <a:t>who want to know. </a:t>
            </a:r>
            <a:r>
              <a:rPr lang="en-US" sz="1400" dirty="0" smtClean="0"/>
              <a:t>If you don’t – this may be too much for you.</a:t>
            </a:r>
          </a:p>
          <a:p>
            <a:endParaRPr lang="en-US" sz="1400" dirty="0" smtClean="0"/>
          </a:p>
          <a:p>
            <a:r>
              <a:rPr lang="en-US" sz="1400" b="1" dirty="0" smtClean="0"/>
              <a:t>If you do</a:t>
            </a:r>
            <a:r>
              <a:rPr lang="en-US" sz="1400" dirty="0" smtClean="0"/>
              <a:t> - my goal is to help you to get started and give some general (sometimes a bit philosophical) and</a:t>
            </a:r>
          </a:p>
          <a:p>
            <a:r>
              <a:rPr lang="en-US" sz="1400" dirty="0" smtClean="0"/>
              <a:t>more specialized guidance in the topic of quantum mechanics. </a:t>
            </a:r>
          </a:p>
          <a:p>
            <a:endParaRPr lang="en-US" sz="1400" dirty="0"/>
          </a:p>
          <a:p>
            <a:r>
              <a:rPr lang="en-US" sz="1400" dirty="0" smtClean="0"/>
              <a:t>This course is a bare minimum anyone who </a:t>
            </a:r>
            <a:r>
              <a:rPr lang="en-US" sz="1400" b="1" dirty="0" smtClean="0"/>
              <a:t>wants to study quantum mechanics seriously</a:t>
            </a:r>
            <a:r>
              <a:rPr lang="en-US" sz="1400" dirty="0" smtClean="0"/>
              <a:t> needs to know.</a:t>
            </a:r>
          </a:p>
          <a:p>
            <a:r>
              <a:rPr lang="en-US" sz="1400" dirty="0" smtClean="0"/>
              <a:t>If your ultimate goals are different, you don’t have to dive into each detail. </a:t>
            </a:r>
          </a:p>
          <a:p>
            <a:endParaRPr lang="en-US" sz="1400" dirty="0"/>
          </a:p>
          <a:p>
            <a:r>
              <a:rPr lang="en-US" sz="1400" dirty="0" smtClean="0"/>
              <a:t>These notes were originally created for the first undergraduate Q </a:t>
            </a:r>
            <a:r>
              <a:rPr lang="en-US" sz="1400" dirty="0" err="1" smtClean="0"/>
              <a:t>Chem</a:t>
            </a:r>
            <a:r>
              <a:rPr lang="en-US" sz="1400" dirty="0" smtClean="0"/>
              <a:t> class I taught and have been extended further.</a:t>
            </a:r>
          </a:p>
          <a:p>
            <a:r>
              <a:rPr lang="en-US" sz="1400" dirty="0" smtClean="0"/>
              <a:t>This set </a:t>
            </a:r>
            <a:r>
              <a:rPr lang="en-US" sz="1400" b="1" dirty="0" smtClean="0"/>
              <a:t>will be used</a:t>
            </a:r>
            <a:r>
              <a:rPr lang="en-US" sz="1400" dirty="0" smtClean="0"/>
              <a:t> in the following years, although not all topics will be required for the general class or will be</a:t>
            </a:r>
          </a:p>
          <a:p>
            <a:r>
              <a:rPr lang="en-US" sz="1400" dirty="0" smtClean="0"/>
              <a:t>taught in a simplified form, but this document </a:t>
            </a:r>
            <a:r>
              <a:rPr lang="en-US" sz="1400" b="1" dirty="0" smtClean="0"/>
              <a:t>is not for the Q </a:t>
            </a:r>
            <a:r>
              <a:rPr lang="en-US" sz="1400" b="1" dirty="0" err="1" smtClean="0"/>
              <a:t>Chem</a:t>
            </a:r>
            <a:r>
              <a:rPr lang="en-US" sz="1400" b="1" dirty="0" smtClean="0"/>
              <a:t> class only!</a:t>
            </a:r>
          </a:p>
          <a:p>
            <a:endParaRPr lang="en-US" sz="1400" b="1" dirty="0" smtClean="0"/>
          </a:p>
          <a:p>
            <a:r>
              <a:rPr lang="en-US" sz="1400" dirty="0" smtClean="0"/>
              <a:t>This smaller text (and maybe annotations) are for the online reader, not if you look at the presentation in class.</a:t>
            </a:r>
          </a:p>
          <a:p>
            <a:endParaRPr lang="en-US" sz="1400" dirty="0"/>
          </a:p>
          <a:p>
            <a:r>
              <a:rPr lang="en-US" sz="1400" dirty="0" smtClean="0"/>
              <a:t>This document will be </a:t>
            </a:r>
            <a:r>
              <a:rPr lang="en-US" sz="1400" b="1" dirty="0" smtClean="0"/>
              <a:t>constantly updated</a:t>
            </a:r>
            <a:r>
              <a:rPr lang="en-US" sz="1400" dirty="0" smtClean="0"/>
              <a:t>, but all the version should be available at the GitHub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11918"/>
              </p:ext>
            </p:extLst>
          </p:nvPr>
        </p:nvGraphicFramePr>
        <p:xfrm>
          <a:off x="1374150" y="1662455"/>
          <a:ext cx="21621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150" y="1662455"/>
                        <a:ext cx="21621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474" y="145039"/>
            <a:ext cx="75987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Nonhomogeneous ODE:</a:t>
            </a:r>
          </a:p>
          <a:p>
            <a:pPr algn="ctr"/>
            <a:r>
              <a:rPr lang="en-US" sz="4400" dirty="0" smtClean="0"/>
              <a:t>Variation of integration constant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08180"/>
              </p:ext>
            </p:extLst>
          </p:nvPr>
        </p:nvGraphicFramePr>
        <p:xfrm>
          <a:off x="1374150" y="4090645"/>
          <a:ext cx="2008965" cy="73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4150" y="4090645"/>
                        <a:ext cx="2008965" cy="73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33723"/>
              </p:ext>
            </p:extLst>
          </p:nvPr>
        </p:nvGraphicFramePr>
        <p:xfrm>
          <a:off x="1374150" y="2876550"/>
          <a:ext cx="2076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7" imgW="927000" imgH="393480" progId="Equation.3">
                  <p:embed/>
                </p:oleObj>
              </mc:Choice>
              <mc:Fallback>
                <p:oleObj name="Equation" r:id="rId7" imgW="927000" imgH="3934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4150" y="2876550"/>
                        <a:ext cx="2076450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47148" y="3041275"/>
            <a:ext cx="4518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 solve homogeneous ODE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7147" y="4090645"/>
            <a:ext cx="4545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– is the integration </a:t>
            </a:r>
            <a:r>
              <a:rPr lang="en-US" sz="2800" dirty="0" smtClean="0">
                <a:solidFill>
                  <a:srgbClr val="000099"/>
                </a:solidFill>
              </a:rPr>
              <a:t>constant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6249" y="5044162"/>
            <a:ext cx="6096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assume A – is </a:t>
            </a:r>
            <a:r>
              <a:rPr lang="en-US" sz="2800" dirty="0" smtClean="0">
                <a:solidFill>
                  <a:srgbClr val="C00000"/>
                </a:solidFill>
              </a:rPr>
              <a:t>not constant A = A(x)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75062"/>
              </p:ext>
            </p:extLst>
          </p:nvPr>
        </p:nvGraphicFramePr>
        <p:xfrm>
          <a:off x="1227060" y="5954320"/>
          <a:ext cx="2560790" cy="60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9" imgW="965160" imgH="228600" progId="Equation.3">
                  <p:embed/>
                </p:oleObj>
              </mc:Choice>
              <mc:Fallback>
                <p:oleObj name="Equation" r:id="rId9" imgW="96516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7060" y="5954320"/>
                        <a:ext cx="2560790" cy="60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51435" y="6063551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and…</a:t>
            </a:r>
            <a:endParaRPr lang="en-US" sz="28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617328"/>
              </p:ext>
            </p:extLst>
          </p:nvPr>
        </p:nvGraphicFramePr>
        <p:xfrm>
          <a:off x="2104868" y="1984402"/>
          <a:ext cx="4056089" cy="61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3" imgW="1346040" imgH="203040" progId="Equation.3">
                  <p:embed/>
                </p:oleObj>
              </mc:Choice>
              <mc:Fallback>
                <p:oleObj name="Equation" r:id="rId3" imgW="1346040" imgH="203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4868" y="1984402"/>
                        <a:ext cx="4056089" cy="612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380" y="145039"/>
            <a:ext cx="7922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Second order homogeneous ODE:</a:t>
            </a:r>
          </a:p>
          <a:p>
            <a:pPr algn="ctr"/>
            <a:r>
              <a:rPr lang="en-US" sz="4400" dirty="0" smtClean="0"/>
              <a:t>Characteristic polynomial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380" y="2860729"/>
            <a:ext cx="14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Ansatz</a:t>
            </a:r>
            <a:endParaRPr lang="en-US" sz="3600" dirty="0">
              <a:solidFill>
                <a:srgbClr val="00009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45487"/>
              </p:ext>
            </p:extLst>
          </p:nvPr>
        </p:nvGraphicFramePr>
        <p:xfrm>
          <a:off x="3608375" y="2928599"/>
          <a:ext cx="1258936" cy="62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8375" y="2928599"/>
                        <a:ext cx="1258936" cy="629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1406"/>
              </p:ext>
            </p:extLst>
          </p:nvPr>
        </p:nvGraphicFramePr>
        <p:xfrm>
          <a:off x="2748508" y="3719580"/>
          <a:ext cx="2768808" cy="56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7" imgW="1002960" imgH="203040" progId="Equation.3">
                  <p:embed/>
                </p:oleObj>
              </mc:Choice>
              <mc:Fallback>
                <p:oleObj name="Equation" r:id="rId7" imgW="1002960" imgH="203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8508" y="3719580"/>
                        <a:ext cx="2768808" cy="56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223" y="4460655"/>
            <a:ext cx="172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roots: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6966" y="6275455"/>
            <a:ext cx="691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Particle in the box (or general SE)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873298"/>
              </p:ext>
            </p:extLst>
          </p:nvPr>
        </p:nvGraphicFramePr>
        <p:xfrm>
          <a:off x="2667061" y="4442416"/>
          <a:ext cx="615325" cy="61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9" imgW="241200" imgH="241200" progId="Equation.3">
                  <p:embed/>
                </p:oleObj>
              </mc:Choice>
              <mc:Fallback>
                <p:oleObj name="Equation" r:id="rId9" imgW="241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61" y="4442416"/>
                        <a:ext cx="615325" cy="61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0805" y="4460655"/>
            <a:ext cx="345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specific solutions: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80324"/>
              </p:ext>
            </p:extLst>
          </p:nvPr>
        </p:nvGraphicFramePr>
        <p:xfrm>
          <a:off x="7516489" y="4389684"/>
          <a:ext cx="14335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11" imgW="520560" imgH="241200" progId="Equation.3">
                  <p:embed/>
                </p:oleObj>
              </mc:Choice>
              <mc:Fallback>
                <p:oleObj name="Equation" r:id="rId11" imgW="520560" imgH="241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6489" y="4389684"/>
                        <a:ext cx="1433513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0223" y="5465735"/>
            <a:ext cx="4936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General solution = </a:t>
            </a:r>
            <a:r>
              <a:rPr lang="en-US" sz="2800" dirty="0" smtClean="0">
                <a:solidFill>
                  <a:srgbClr val="000099"/>
                </a:solidFill>
              </a:rPr>
              <a:t>superposition</a:t>
            </a:r>
            <a:endParaRPr 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04274"/>
              </p:ext>
            </p:extLst>
          </p:nvPr>
        </p:nvGraphicFramePr>
        <p:xfrm>
          <a:off x="5517316" y="5341346"/>
          <a:ext cx="31115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3" imgW="1130040" imgH="228600" progId="Equation.3">
                  <p:embed/>
                </p:oleObj>
              </mc:Choice>
              <mc:Fallback>
                <p:oleObj name="Equation" r:id="rId13" imgW="113004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7316" y="5341346"/>
                        <a:ext cx="311150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8348" y="238168"/>
            <a:ext cx="3420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Linear algebra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31300" y="1536373"/>
            <a:ext cx="774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 bother?   Quantum mechanics </a:t>
            </a:r>
            <a:r>
              <a:rPr lang="en-US" sz="2800" b="1" dirty="0" smtClean="0">
                <a:solidFill>
                  <a:srgbClr val="C00000"/>
                </a:solidFill>
              </a:rPr>
              <a:t>IS </a:t>
            </a:r>
            <a:r>
              <a:rPr lang="en-US" sz="2800" dirty="0" smtClean="0"/>
              <a:t>linear algebra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8730" y="2588357"/>
            <a:ext cx="74603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 principle, QM can be formulated as an abstract </a:t>
            </a:r>
          </a:p>
          <a:p>
            <a:pPr algn="ctr"/>
            <a:r>
              <a:rPr lang="en-US" sz="2800" dirty="0" smtClean="0"/>
              <a:t>mathematical theory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Born-</a:t>
            </a:r>
            <a:r>
              <a:rPr lang="en-US" sz="2800" b="1" dirty="0" smtClean="0">
                <a:solidFill>
                  <a:srgbClr val="000099"/>
                </a:solidFill>
              </a:rPr>
              <a:t>Heisenberg</a:t>
            </a:r>
            <a:r>
              <a:rPr lang="en-US" sz="2800" dirty="0" smtClean="0"/>
              <a:t>-Jordan (“matrix mechanics”)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8730" y="5306518"/>
            <a:ext cx="8215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New way of thinking: </a:t>
            </a:r>
            <a:r>
              <a:rPr lang="en-US" sz="4000" b="1" dirty="0" smtClean="0">
                <a:solidFill>
                  <a:srgbClr val="008000"/>
                </a:solidFill>
              </a:rPr>
              <a:t>a bit like religion</a:t>
            </a:r>
            <a:endParaRPr lang="en-US" sz="4000" b="1" dirty="0">
              <a:solidFill>
                <a:srgbClr val="008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25250" y="238168"/>
            <a:ext cx="1887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Vectors</a:t>
            </a:r>
            <a:endParaRPr lang="en-US" sz="4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40086"/>
              </p:ext>
            </p:extLst>
          </p:nvPr>
        </p:nvGraphicFramePr>
        <p:xfrm>
          <a:off x="128330" y="1567365"/>
          <a:ext cx="1585912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3" imgW="596880" imgH="939600" progId="Equation.3">
                  <p:embed/>
                </p:oleObj>
              </mc:Choice>
              <mc:Fallback>
                <p:oleObj name="Equation" r:id="rId3" imgW="596880" imgH="93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0" y="1567365"/>
                        <a:ext cx="1585912" cy="252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45115" y="1257782"/>
            <a:ext cx="66988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Vector (mathematics) = list (programming) = </a:t>
            </a:r>
          </a:p>
          <a:p>
            <a:endParaRPr lang="en-US" sz="2800" dirty="0"/>
          </a:p>
          <a:p>
            <a:r>
              <a:rPr lang="en-US" sz="2800" dirty="0" smtClean="0"/>
              <a:t>ordered set of numbers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14242" y="2002573"/>
            <a:ext cx="983988" cy="103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714242" y="2831015"/>
            <a:ext cx="983988" cy="49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14242" y="3762084"/>
            <a:ext cx="1118899" cy="1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7186" y="3115034"/>
            <a:ext cx="393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projections (components)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23" name="Picture 22" descr="U:\WORK\BUFFALO\Web_Site\teaching\CHE_505\2D.g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60" y="4399680"/>
            <a:ext cx="27178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U:\WORK\BUFFALO\Web_Site\teaching\CHE_505\3D.g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45" y="4390155"/>
            <a:ext cx="27305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745086" y="5763314"/>
            <a:ext cx="68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2D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447836" y="5763314"/>
            <a:ext cx="68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8543" y="238168"/>
            <a:ext cx="6000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Multidimensional vectors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40419"/>
              </p:ext>
            </p:extLst>
          </p:nvPr>
        </p:nvGraphicFramePr>
        <p:xfrm>
          <a:off x="1229193" y="1543986"/>
          <a:ext cx="5527736" cy="193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2692400" imgH="939800" progId="Equation.3">
                  <p:embed/>
                </p:oleObj>
              </mc:Choice>
              <mc:Fallback>
                <p:oleObj name="Equation" r:id="rId3" imgW="2692400" imgH="9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193" y="1543986"/>
                        <a:ext cx="5527736" cy="1933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U:\WORK\BUFFALO\Web_Site\teaching\CHE_505\ND.gi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23"/>
          <a:stretch/>
        </p:blipFill>
        <p:spPr bwMode="auto">
          <a:xfrm>
            <a:off x="479742" y="4014093"/>
            <a:ext cx="3942356" cy="17721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U:\WORK\BUFFALO\Web_Site\teaching\CHE_505\ND.gif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4"/>
          <a:stretch/>
        </p:blipFill>
        <p:spPr bwMode="auto">
          <a:xfrm>
            <a:off x="4870981" y="4014093"/>
            <a:ext cx="4000406" cy="19220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83" y="1774041"/>
            <a:ext cx="8960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vectors +  vector addition + scalar multiplication = </a:t>
            </a:r>
            <a:r>
              <a:rPr lang="en-US" sz="3200" b="1" dirty="0" smtClean="0"/>
              <a:t>vector space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02307" y="238168"/>
            <a:ext cx="3333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Vector spaces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58531"/>
              </p:ext>
            </p:extLst>
          </p:nvPr>
        </p:nvGraphicFramePr>
        <p:xfrm>
          <a:off x="828394" y="4379995"/>
          <a:ext cx="761219" cy="7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0" name="Equation" r:id="rId3" imgW="190417" imgH="190417" progId="Equation.3">
                  <p:embed/>
                </p:oleObj>
              </mc:Choice>
              <mc:Fallback>
                <p:oleObj name="Equation" r:id="rId3" imgW="190417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94" y="4379995"/>
                        <a:ext cx="761219" cy="761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52693"/>
              </p:ext>
            </p:extLst>
          </p:nvPr>
        </p:nvGraphicFramePr>
        <p:xfrm>
          <a:off x="3467601" y="4559452"/>
          <a:ext cx="1187808" cy="60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Equation" r:id="rId5" imgW="431613" imgH="215806" progId="Equation.3">
                  <p:embed/>
                </p:oleObj>
              </mc:Choice>
              <mc:Fallback>
                <p:oleObj name="Equation" r:id="rId5" imgW="43161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601" y="4559452"/>
                        <a:ext cx="1187808" cy="607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95746"/>
              </p:ext>
            </p:extLst>
          </p:nvPr>
        </p:nvGraphicFramePr>
        <p:xfrm>
          <a:off x="5075570" y="4465193"/>
          <a:ext cx="704537" cy="73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Equation" r:id="rId7" imgW="228600" imgH="241300" progId="Equation.3">
                  <p:embed/>
                </p:oleObj>
              </mc:Choice>
              <mc:Fallback>
                <p:oleObj name="Equation" r:id="rId7" imgW="228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570" y="4465193"/>
                        <a:ext cx="704537" cy="733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35803"/>
              </p:ext>
            </p:extLst>
          </p:nvPr>
        </p:nvGraphicFramePr>
        <p:xfrm>
          <a:off x="6235335" y="4534227"/>
          <a:ext cx="848916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Equation" r:id="rId9" imgW="291973" imgH="228501" progId="Equation.3">
                  <p:embed/>
                </p:oleObj>
              </mc:Choice>
              <mc:Fallback>
                <p:oleObj name="Equation" r:id="rId9" imgW="29197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335" y="4534227"/>
                        <a:ext cx="848916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24193"/>
              </p:ext>
            </p:extLst>
          </p:nvPr>
        </p:nvGraphicFramePr>
        <p:xfrm>
          <a:off x="2000998" y="4345643"/>
          <a:ext cx="900659" cy="90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Equation" r:id="rId11" imgW="203024" imgH="203024" progId="Equation.3">
                  <p:embed/>
                </p:oleObj>
              </mc:Choice>
              <mc:Fallback>
                <p:oleObj name="Equation" r:id="rId11" imgW="203024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998" y="4345643"/>
                        <a:ext cx="900659" cy="900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18000"/>
              </p:ext>
            </p:extLst>
          </p:nvPr>
        </p:nvGraphicFramePr>
        <p:xfrm>
          <a:off x="7539479" y="4405542"/>
          <a:ext cx="1004341" cy="83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Equation" r:id="rId13" imgW="279400" imgH="228600" progId="Equation.3">
                  <p:embed/>
                </p:oleObj>
              </mc:Choice>
              <mc:Fallback>
                <p:oleObj name="Equation" r:id="rId13" imgW="2794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479" y="4405542"/>
                        <a:ext cx="1004341" cy="831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2526" y="3654489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Examples: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93948"/>
              </p:ext>
            </p:extLst>
          </p:nvPr>
        </p:nvGraphicFramePr>
        <p:xfrm>
          <a:off x="1139816" y="2938072"/>
          <a:ext cx="6245501" cy="92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3" imgW="1600200" imgH="241300" progId="Equation.3">
                  <p:embed/>
                </p:oleObj>
              </mc:Choice>
              <mc:Fallback>
                <p:oleObj name="Equation" r:id="rId3" imgW="1600200" imgH="2413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16" y="2938072"/>
                        <a:ext cx="6245501" cy="929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4386" y="238168"/>
            <a:ext cx="4568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Linear dependence</a:t>
            </a:r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01838"/>
              </p:ext>
            </p:extLst>
          </p:nvPr>
        </p:nvGraphicFramePr>
        <p:xfrm>
          <a:off x="868353" y="1555692"/>
          <a:ext cx="2126499" cy="93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5" imgW="545863" imgH="241195" progId="Equation.3">
                  <p:embed/>
                </p:oleObj>
              </mc:Choice>
              <mc:Fallback>
                <p:oleObj name="Equation" r:id="rId5" imgW="545863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53" y="1555692"/>
                        <a:ext cx="2126499" cy="93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47344" y="1723869"/>
            <a:ext cx="395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linearly independent </a:t>
            </a:r>
            <a:r>
              <a:rPr lang="en-US" sz="3200" dirty="0" smtClean="0"/>
              <a:t>if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858"/>
              </p:ext>
            </p:extLst>
          </p:nvPr>
        </p:nvGraphicFramePr>
        <p:xfrm>
          <a:off x="1364864" y="4901784"/>
          <a:ext cx="3822490" cy="67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7" imgW="1129810" imgH="203112" progId="Equation.3">
                  <p:embed/>
                </p:oleObj>
              </mc:Choice>
              <mc:Fallback>
                <p:oleObj name="Equation" r:id="rId7" imgW="112981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864" y="4901784"/>
                        <a:ext cx="3822490" cy="674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4852" y="412644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only if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0010" y="238168"/>
            <a:ext cx="4977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Basis, dimensionality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074992" y="1368412"/>
            <a:ext cx="5982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Dimensionality </a:t>
            </a:r>
            <a:r>
              <a:rPr lang="en-US" sz="3200" dirty="0" smtClean="0"/>
              <a:t>of a vector space = </a:t>
            </a:r>
          </a:p>
          <a:p>
            <a:r>
              <a:rPr lang="en-US" sz="3200" dirty="0" smtClean="0"/>
              <a:t># of linearly-independent </a:t>
            </a:r>
            <a:r>
              <a:rPr lang="en-US" sz="3200" dirty="0"/>
              <a:t>v</a:t>
            </a:r>
            <a:r>
              <a:rPr lang="en-US" sz="3200" dirty="0" smtClean="0"/>
              <a:t>ectors</a:t>
            </a:r>
            <a:endParaRPr lang="en-US" sz="3200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5636301" y="2410685"/>
            <a:ext cx="539646" cy="689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7313" y="3127001"/>
            <a:ext cx="2317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Basis vectors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666" y="3964857"/>
            <a:ext cx="7465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Important: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Basis vectors can be arbitrarily chosen (transformations)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Other vectors of the linear space can be expressed as: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56671"/>
              </p:ext>
            </p:extLst>
          </p:nvPr>
        </p:nvGraphicFramePr>
        <p:xfrm>
          <a:off x="7011995" y="5071261"/>
          <a:ext cx="1573967" cy="98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3" imgW="685800" imgH="431800" progId="Equation.3">
                  <p:embed/>
                </p:oleObj>
              </mc:Choice>
              <mc:Fallback>
                <p:oleObj name="Equation" r:id="rId3" imgW="6858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95" y="5071261"/>
                        <a:ext cx="1573967" cy="983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44512" y="536099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superposition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886294" y="5165186"/>
            <a:ext cx="546036" cy="640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3666" y="6054990"/>
            <a:ext cx="415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any = linear space is </a:t>
            </a:r>
            <a:r>
              <a:rPr lang="en-US" sz="2400" b="1" dirty="0" smtClean="0">
                <a:solidFill>
                  <a:srgbClr val="000099"/>
                </a:solidFill>
              </a:rPr>
              <a:t>complete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05186"/>
              </p:ext>
            </p:extLst>
          </p:nvPr>
        </p:nvGraphicFramePr>
        <p:xfrm>
          <a:off x="435964" y="1449361"/>
          <a:ext cx="3686321" cy="6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3" imgW="1167893" imgH="215806" progId="Equation.3">
                  <p:embed/>
                </p:oleObj>
              </mc:Choice>
              <mc:Fallback>
                <p:oleObj name="Equation" r:id="rId3" imgW="116789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64" y="1449361"/>
                        <a:ext cx="3686321" cy="689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39735"/>
              </p:ext>
            </p:extLst>
          </p:nvPr>
        </p:nvGraphicFramePr>
        <p:xfrm>
          <a:off x="512164" y="2350062"/>
          <a:ext cx="2382737" cy="65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5" imgW="863225" imgH="241195" progId="Equation.3">
                  <p:embed/>
                </p:oleObj>
              </mc:Choice>
              <mc:Fallback>
                <p:oleObj name="Equation" r:id="rId5" imgW="863225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64" y="2350062"/>
                        <a:ext cx="2382737" cy="654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68573"/>
              </p:ext>
            </p:extLst>
          </p:nvPr>
        </p:nvGraphicFramePr>
        <p:xfrm>
          <a:off x="512164" y="3240062"/>
          <a:ext cx="3959798" cy="587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7" imgW="1473200" imgH="215900" progId="Equation.3">
                  <p:embed/>
                </p:oleObj>
              </mc:Choice>
              <mc:Fallback>
                <p:oleObj name="Equation" r:id="rId7" imgW="1473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64" y="3240062"/>
                        <a:ext cx="3959798" cy="587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42987"/>
              </p:ext>
            </p:extLst>
          </p:nvPr>
        </p:nvGraphicFramePr>
        <p:xfrm>
          <a:off x="512164" y="4106049"/>
          <a:ext cx="3164600" cy="579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Equation" r:id="rId9" imgW="1244600" imgH="228600" progId="Equation.3">
                  <p:embed/>
                </p:oleObj>
              </mc:Choice>
              <mc:Fallback>
                <p:oleObj name="Equation" r:id="rId9" imgW="1244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64" y="4106049"/>
                        <a:ext cx="3164600" cy="579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06782"/>
              </p:ext>
            </p:extLst>
          </p:nvPr>
        </p:nvGraphicFramePr>
        <p:xfrm>
          <a:off x="512164" y="4964227"/>
          <a:ext cx="1572749" cy="60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" name="Equation" r:id="rId11" imgW="571252" imgH="215806" progId="Equation.3">
                  <p:embed/>
                </p:oleObj>
              </mc:Choice>
              <mc:Fallback>
                <p:oleObj name="Equation" r:id="rId11" imgW="571252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64" y="4964227"/>
                        <a:ext cx="1572749" cy="60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49893"/>
              </p:ext>
            </p:extLst>
          </p:nvPr>
        </p:nvGraphicFramePr>
        <p:xfrm>
          <a:off x="2894901" y="4964226"/>
          <a:ext cx="3066860" cy="60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8" name="Equation" r:id="rId13" imgW="1117115" imgH="215806" progId="Equation.3">
                  <p:embed/>
                </p:oleObj>
              </mc:Choice>
              <mc:Fallback>
                <p:oleObj name="Equation" r:id="rId13" imgW="1117115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901" y="4964226"/>
                        <a:ext cx="3066860" cy="60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15418" y="238168"/>
            <a:ext cx="3906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Euclidian spaces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11647" y="1532407"/>
            <a:ext cx="359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Scalar product </a:t>
            </a:r>
            <a:r>
              <a:rPr lang="en-US" sz="2800" b="1" dirty="0" smtClean="0"/>
              <a:t>(metric)</a:t>
            </a:r>
            <a:endParaRPr lang="en-US" sz="2800" b="1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55733"/>
              </p:ext>
            </p:extLst>
          </p:nvPr>
        </p:nvGraphicFramePr>
        <p:xfrm>
          <a:off x="5961761" y="4050211"/>
          <a:ext cx="1965887" cy="69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" name="Equation" r:id="rId15" imgW="1384300" imgH="482600" progId="Equation.3">
                  <p:embed/>
                </p:oleObj>
              </mc:Choice>
              <mc:Fallback>
                <p:oleObj name="Equation" r:id="rId15" imgW="13843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761" y="4050211"/>
                        <a:ext cx="1965887" cy="69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114947"/>
              </p:ext>
            </p:extLst>
          </p:nvPr>
        </p:nvGraphicFramePr>
        <p:xfrm>
          <a:off x="5846845" y="3589628"/>
          <a:ext cx="3297155" cy="42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Equation" r:id="rId17" imgW="1828800" imgH="241300" progId="Equation.3">
                  <p:embed/>
                </p:oleObj>
              </mc:Choice>
              <mc:Fallback>
                <p:oleObj name="Equation" r:id="rId17" imgW="18288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845" y="3589628"/>
                        <a:ext cx="3297155" cy="42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09840"/>
              </p:ext>
            </p:extLst>
          </p:nvPr>
        </p:nvGraphicFramePr>
        <p:xfrm>
          <a:off x="435964" y="5896041"/>
          <a:ext cx="2298314" cy="79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1" name="Equation" r:id="rId19" imgW="774364" imgH="266584" progId="Equation.3">
                  <p:embed/>
                </p:oleObj>
              </mc:Choice>
              <mc:Fallback>
                <p:oleObj name="Equation" r:id="rId19" imgW="774364" imgH="26658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64" y="5896041"/>
                        <a:ext cx="2298314" cy="79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792565" y="5716090"/>
            <a:ext cx="7552544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4757" y="2824284"/>
            <a:ext cx="169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Examples: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50151" y="6031670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Norm</a:t>
            </a:r>
            <a:endParaRPr 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77" y="163217"/>
            <a:ext cx="2189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Matrices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20956"/>
              </p:ext>
            </p:extLst>
          </p:nvPr>
        </p:nvGraphicFramePr>
        <p:xfrm>
          <a:off x="1953051" y="1199213"/>
          <a:ext cx="5141626" cy="107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3" imgW="1637589" imgH="342751" progId="Equation.3">
                  <p:embed/>
                </p:oleObj>
              </mc:Choice>
              <mc:Fallback>
                <p:oleObj name="Equation" r:id="rId3" imgW="1637589" imgH="34275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051" y="1199213"/>
                        <a:ext cx="5141626" cy="1076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360877" y="3713130"/>
            <a:ext cx="2819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" name="Rectangle 7"/>
          <p:cNvSpPr/>
          <p:nvPr/>
        </p:nvSpPr>
        <p:spPr>
          <a:xfrm rot="5400000">
            <a:off x="6599377" y="3294030"/>
            <a:ext cx="2819400" cy="1828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568887" y="3863682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864026" y="3167921"/>
            <a:ext cx="914400" cy="182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75417" y="3790221"/>
            <a:ext cx="42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886" y="2303912"/>
            <a:ext cx="1551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Recipe:</a:t>
            </a:r>
            <a:endParaRPr lang="en-US" sz="3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4833" y="4082321"/>
            <a:ext cx="2134848" cy="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84420" y="3342807"/>
            <a:ext cx="1" cy="173124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40178" y="3923617"/>
            <a:ext cx="288484" cy="284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9922" y="4080472"/>
            <a:ext cx="3208010" cy="14191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589208" y="2594399"/>
            <a:ext cx="3975" cy="3266755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3162" y="0"/>
            <a:ext cx="3487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Resources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51845" y="926434"/>
            <a:ext cx="84353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Lecture notes:      </a:t>
            </a:r>
            <a:r>
              <a:rPr lang="en-US" sz="2400" b="1" dirty="0" smtClean="0">
                <a:solidFill>
                  <a:srgbClr val="FF0000"/>
                </a:solidFill>
              </a:rPr>
              <a:t>learn to create your own conspectus!</a:t>
            </a:r>
          </a:p>
          <a:p>
            <a:r>
              <a:rPr lang="en-US" sz="1400" dirty="0" smtClean="0"/>
              <a:t>Even though you now have this document, one point of the class is for you to learn to comprehend and compile</a:t>
            </a:r>
          </a:p>
          <a:p>
            <a:r>
              <a:rPr lang="en-US" sz="1400" dirty="0" smtClean="0"/>
              <a:t>new information, organize it, assess the relative importance of different points, find out the connections and take</a:t>
            </a:r>
          </a:p>
          <a:p>
            <a:r>
              <a:rPr lang="en-US" sz="1400" dirty="0" smtClean="0"/>
              <a:t>your own notes on how you understand the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778" y="2191423"/>
            <a:ext cx="8371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Books: </a:t>
            </a:r>
            <a:r>
              <a:rPr lang="en-US" sz="2400" b="1" dirty="0" smtClean="0">
                <a:solidFill>
                  <a:srgbClr val="008000"/>
                </a:solidFill>
              </a:rPr>
              <a:t>no reading – no progress!</a:t>
            </a:r>
          </a:p>
          <a:p>
            <a:r>
              <a:rPr lang="en-US" sz="1400" dirty="0" smtClean="0"/>
              <a:t>You may be familiar with the “no pain – no gain” concept. Reading books may be hard, especially these days, but</a:t>
            </a:r>
          </a:p>
          <a:p>
            <a:r>
              <a:rPr lang="en-US" sz="1400" dirty="0" smtClean="0"/>
              <a:t>this is an ultimate source of your knowledge. No one but you can make a qualitative change in your mind that is </a:t>
            </a:r>
          </a:p>
          <a:p>
            <a:r>
              <a:rPr lang="en-US" sz="1400" dirty="0" smtClean="0"/>
              <a:t>called the “understanding”. For the qualitative changes to occur, it is important to have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1845" y="3442796"/>
            <a:ext cx="81418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Office hours: </a:t>
            </a:r>
            <a:r>
              <a:rPr lang="en-US" sz="2400" b="1" dirty="0" smtClean="0"/>
              <a:t>make sure you understand!</a:t>
            </a:r>
          </a:p>
          <a:p>
            <a:r>
              <a:rPr lang="en-US" sz="1400" dirty="0" smtClean="0"/>
              <a:t>The point of the office hour is for you to make sure you correctly understand the concepts and to help you to </a:t>
            </a:r>
          </a:p>
          <a:p>
            <a:r>
              <a:rPr lang="en-US" sz="1400" dirty="0" smtClean="0"/>
              <a:t>overcome some barriers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1845" y="4433780"/>
            <a:ext cx="2457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 notes: 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Derivatory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Universal notes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5162" y="4849278"/>
            <a:ext cx="427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github.com/alexvakimov/Derivatory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35162" y="5194127"/>
            <a:ext cx="5754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github.com/alexvakimov/Universal_Lecture_Notes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1845" y="5794292"/>
            <a:ext cx="7960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YouTube: check out my </a:t>
            </a:r>
            <a:r>
              <a:rPr lang="en-US" sz="2400" dirty="0" smtClean="0">
                <a:solidFill>
                  <a:srgbClr val="000099"/>
                </a:solidFill>
              </a:rPr>
              <a:t>Live sessions </a:t>
            </a:r>
            <a:r>
              <a:rPr lang="en-US" sz="2400" dirty="0" smtClean="0"/>
              <a:t>(requests are considered)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www.youtube.com/channel/UCMYtg3EQNsVZK4qah6rhXTQ</a:t>
            </a:r>
            <a:endParaRPr lang="en-US" dirty="0" smtClean="0"/>
          </a:p>
          <a:p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514600"/>
            <a:ext cx="2819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" name="Rectangle 4"/>
          <p:cNvSpPr/>
          <p:nvPr/>
        </p:nvSpPr>
        <p:spPr>
          <a:xfrm rot="5400000">
            <a:off x="3314700" y="2095500"/>
            <a:ext cx="2819400" cy="1828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3124200" y="26670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7315200" y="2057400"/>
            <a:ext cx="914400" cy="182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867400" y="2667000"/>
            <a:ext cx="42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=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838200" y="2667000"/>
            <a:ext cx="134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 N x K</a:t>
            </a:r>
          </a:p>
        </p:txBody>
      </p: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4114800" y="2667000"/>
            <a:ext cx="1277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K x M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>
            <a:off x="7010400" y="2667000"/>
            <a:ext cx="1392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 N x 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5598" y="238168"/>
            <a:ext cx="4986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Matrix multiplication</a:t>
            </a:r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14538"/>
            <a:ext cx="2819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" name="Rectangle 4"/>
          <p:cNvSpPr/>
          <p:nvPr/>
        </p:nvSpPr>
        <p:spPr>
          <a:xfrm rot="5400000">
            <a:off x="3048000" y="2014538"/>
            <a:ext cx="2819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3200400" y="2014538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6553200" y="1938338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5181600" y="1938338"/>
            <a:ext cx="42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=</a:t>
            </a:r>
          </a:p>
        </p:txBody>
      </p:sp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5605463" y="947738"/>
            <a:ext cx="2765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Scalar (number)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1x1 matrix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5029200"/>
            <a:ext cx="2819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4" name="Rectangle 13"/>
          <p:cNvSpPr/>
          <p:nvPr/>
        </p:nvSpPr>
        <p:spPr>
          <a:xfrm rot="5400000">
            <a:off x="-914400" y="5181600"/>
            <a:ext cx="2819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202" name="TextBox 14"/>
          <p:cNvSpPr txBox="1">
            <a:spLocks noChangeArrowheads="1"/>
          </p:cNvSpPr>
          <p:nvPr/>
        </p:nvSpPr>
        <p:spPr bwMode="auto">
          <a:xfrm>
            <a:off x="1219200" y="51054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5981700" y="4229100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204" name="TextBox 16"/>
          <p:cNvSpPr txBox="1">
            <a:spLocks noChangeArrowheads="1"/>
          </p:cNvSpPr>
          <p:nvPr/>
        </p:nvSpPr>
        <p:spPr bwMode="auto">
          <a:xfrm>
            <a:off x="5105400" y="5029200"/>
            <a:ext cx="42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=</a:t>
            </a:r>
          </a:p>
        </p:txBody>
      </p:sp>
      <p:sp>
        <p:nvSpPr>
          <p:cNvPr id="8205" name="TextBox 17"/>
          <p:cNvSpPr txBox="1">
            <a:spLocks noChangeArrowheads="1"/>
          </p:cNvSpPr>
          <p:nvPr/>
        </p:nvSpPr>
        <p:spPr bwMode="auto">
          <a:xfrm>
            <a:off x="6172200" y="3505200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 x N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1153" y="0"/>
            <a:ext cx="4986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Matrix multiplication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299741" y="2998974"/>
            <a:ext cx="259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write down the</a:t>
            </a:r>
          </a:p>
          <a:p>
            <a:r>
              <a:rPr lang="en-US" dirty="0" smtClean="0"/>
              <a:t>expression for the scalar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38300" y="6197600"/>
            <a:ext cx="391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what is each matrix element?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7682" y="238168"/>
            <a:ext cx="4282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Matrix operations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03882"/>
              </p:ext>
            </p:extLst>
          </p:nvPr>
        </p:nvGraphicFramePr>
        <p:xfrm>
          <a:off x="599606" y="1499015"/>
          <a:ext cx="982605" cy="85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Equation" r:id="rId3" imgW="215713" imgH="190335" progId="Equation.3">
                  <p:embed/>
                </p:oleObj>
              </mc:Choice>
              <mc:Fallback>
                <p:oleObj name="Equation" r:id="rId3" imgW="215713" imgH="19033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06" y="1499015"/>
                        <a:ext cx="982605" cy="854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65268"/>
              </p:ext>
            </p:extLst>
          </p:nvPr>
        </p:nvGraphicFramePr>
        <p:xfrm>
          <a:off x="5186596" y="1588956"/>
          <a:ext cx="2066976" cy="7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Equation" r:id="rId5" imgW="698197" imgH="253890" progId="Equation.3">
                  <p:embed/>
                </p:oleObj>
              </mc:Choice>
              <mc:Fallback>
                <p:oleObj name="Equation" r:id="rId5" imgW="69819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596" y="1588956"/>
                        <a:ext cx="2066976" cy="764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56708"/>
              </p:ext>
            </p:extLst>
          </p:nvPr>
        </p:nvGraphicFramePr>
        <p:xfrm>
          <a:off x="599605" y="2741522"/>
          <a:ext cx="944380" cy="94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Equation" r:id="rId7" imgW="190417" imgH="190417" progId="Equation.3">
                  <p:embed/>
                </p:oleObj>
              </mc:Choice>
              <mc:Fallback>
                <p:oleObj name="Equation" r:id="rId7" imgW="190417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05" y="2741522"/>
                        <a:ext cx="944380" cy="944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681"/>
              </p:ext>
            </p:extLst>
          </p:nvPr>
        </p:nvGraphicFramePr>
        <p:xfrm>
          <a:off x="5186596" y="2816475"/>
          <a:ext cx="2443932" cy="82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0" name="Equation" r:id="rId9" imgW="787058" imgH="266584" progId="Equation.3">
                  <p:embed/>
                </p:oleObj>
              </mc:Choice>
              <mc:Fallback>
                <p:oleObj name="Equation" r:id="rId9" imgW="787058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596" y="2816475"/>
                        <a:ext cx="2443932" cy="824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308195"/>
              </p:ext>
            </p:extLst>
          </p:nvPr>
        </p:nvGraphicFramePr>
        <p:xfrm>
          <a:off x="599605" y="4073970"/>
          <a:ext cx="4511426" cy="105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name="Equation" r:id="rId11" imgW="1143000" imgH="266700" progId="Equation.3">
                  <p:embed/>
                </p:oleObj>
              </mc:Choice>
              <mc:Fallback>
                <p:oleObj name="Equation" r:id="rId11" imgW="11430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05" y="4073970"/>
                        <a:ext cx="4511426" cy="1052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4512"/>
              </p:ext>
            </p:extLst>
          </p:nvPr>
        </p:nvGraphicFramePr>
        <p:xfrm>
          <a:off x="906905" y="5726242"/>
          <a:ext cx="2681444" cy="64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2" name="Equation" r:id="rId13" imgW="990170" imgH="241195" progId="Equation.3">
                  <p:embed/>
                </p:oleObj>
              </mc:Choice>
              <mc:Fallback>
                <p:oleObj name="Equation" r:id="rId13" imgW="99017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05" y="5726242"/>
                        <a:ext cx="2681444" cy="644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07325"/>
              </p:ext>
            </p:extLst>
          </p:nvPr>
        </p:nvGraphicFramePr>
        <p:xfrm>
          <a:off x="5186596" y="5688766"/>
          <a:ext cx="2475172" cy="64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Equation" r:id="rId15" imgW="914400" imgH="241300" progId="Equation.3">
                  <p:embed/>
                </p:oleObj>
              </mc:Choice>
              <mc:Fallback>
                <p:oleObj name="Equation" r:id="rId15" imgW="914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596" y="5688766"/>
                        <a:ext cx="2475172" cy="644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08288" y="1607215"/>
            <a:ext cx="16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transpose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7948" y="2989337"/>
            <a:ext cx="291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complex conjugate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0834" y="4188074"/>
            <a:ext cx="323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adjoint</a:t>
            </a:r>
            <a:r>
              <a:rPr lang="en-US" sz="2800" dirty="0" smtClean="0">
                <a:solidFill>
                  <a:srgbClr val="000099"/>
                </a:solidFill>
              </a:rPr>
              <a:t> =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 Hermitian conjugate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179" y="238168"/>
            <a:ext cx="3899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Product of sums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71476"/>
              </p:ext>
            </p:extLst>
          </p:nvPr>
        </p:nvGraphicFramePr>
        <p:xfrm>
          <a:off x="349770" y="1176727"/>
          <a:ext cx="3397772" cy="12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Equation" r:id="rId3" imgW="1218960" imgH="457200" progId="Equation.3">
                  <p:embed/>
                </p:oleObj>
              </mc:Choice>
              <mc:Fallback>
                <p:oleObj name="Equation" r:id="rId3" imgW="1218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770" y="1176727"/>
                        <a:ext cx="3397772" cy="12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893" y="2613569"/>
            <a:ext cx="2707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For example: </a:t>
            </a:r>
            <a:endParaRPr lang="en-US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03936"/>
              </p:ext>
            </p:extLst>
          </p:nvPr>
        </p:nvGraphicFramePr>
        <p:xfrm>
          <a:off x="1825625" y="3352446"/>
          <a:ext cx="6856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6" name="Equation" r:id="rId5" imgW="3429000" imgH="457200" progId="Equation.3">
                  <p:embed/>
                </p:oleObj>
              </mc:Choice>
              <mc:Fallback>
                <p:oleObj name="Equation" r:id="rId5" imgW="342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5625" y="3352446"/>
                        <a:ext cx="685641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84658"/>
              </p:ext>
            </p:extLst>
          </p:nvPr>
        </p:nvGraphicFramePr>
        <p:xfrm>
          <a:off x="4594264" y="1311638"/>
          <a:ext cx="1804331" cy="103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Equation" r:id="rId7" imgW="799920" imgH="457200" progId="Equation.3">
                  <p:embed/>
                </p:oleObj>
              </mc:Choice>
              <mc:Fallback>
                <p:oleObj name="Equation" r:id="rId7" imgW="79992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4264" y="1311638"/>
                        <a:ext cx="1804331" cy="103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71334"/>
              </p:ext>
            </p:extLst>
          </p:nvPr>
        </p:nvGraphicFramePr>
        <p:xfrm>
          <a:off x="6877050" y="1253843"/>
          <a:ext cx="18049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Equation" r:id="rId9" imgW="799920" imgH="482400" progId="Equation.3">
                  <p:embed/>
                </p:oleObj>
              </mc:Choice>
              <mc:Fallback>
                <p:oleObj name="Equation" r:id="rId9" imgW="799920" imgH="4824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7050" y="1253843"/>
                        <a:ext cx="1804988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08540"/>
              </p:ext>
            </p:extLst>
          </p:nvPr>
        </p:nvGraphicFramePr>
        <p:xfrm>
          <a:off x="1628410" y="4546574"/>
          <a:ext cx="5931707" cy="105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Equation" r:id="rId11" imgW="2705040" imgH="482400" progId="Equation.3">
                  <p:embed/>
                </p:oleObj>
              </mc:Choice>
              <mc:Fallback>
                <p:oleObj name="Equation" r:id="rId11" imgW="2705040" imgH="482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8410" y="4546574"/>
                        <a:ext cx="5931707" cy="105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2048656" y="5604737"/>
            <a:ext cx="319790" cy="4962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71916" y="5604737"/>
            <a:ext cx="276018" cy="49626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488" y="6273225"/>
            <a:ext cx="4970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indices are independent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265" y="283138"/>
            <a:ext cx="4735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Matrix Determinant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208520" y="1360118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" name="Rectangle 5"/>
          <p:cNvSpPr/>
          <p:nvPr/>
        </p:nvSpPr>
        <p:spPr>
          <a:xfrm rot="5400000">
            <a:off x="4953624" y="307524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7" name="Rectangle 6"/>
          <p:cNvSpPr/>
          <p:nvPr/>
        </p:nvSpPr>
        <p:spPr>
          <a:xfrm rot="5400000">
            <a:off x="4117923" y="307524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" name="Rectangle 7"/>
          <p:cNvSpPr/>
          <p:nvPr/>
        </p:nvSpPr>
        <p:spPr>
          <a:xfrm rot="5400000">
            <a:off x="3303456" y="3075244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9" name="Rectangle 8"/>
          <p:cNvSpPr/>
          <p:nvPr/>
        </p:nvSpPr>
        <p:spPr>
          <a:xfrm rot="5400000">
            <a:off x="4953624" y="2244541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0" name="Rectangle 9"/>
          <p:cNvSpPr/>
          <p:nvPr/>
        </p:nvSpPr>
        <p:spPr>
          <a:xfrm rot="5400000">
            <a:off x="4117923" y="2244541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1" name="Rectangle 10"/>
          <p:cNvSpPr/>
          <p:nvPr/>
        </p:nvSpPr>
        <p:spPr>
          <a:xfrm rot="5400000">
            <a:off x="3303456" y="2244540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2" name="Rectangle 11"/>
          <p:cNvSpPr/>
          <p:nvPr/>
        </p:nvSpPr>
        <p:spPr>
          <a:xfrm rot="5400000">
            <a:off x="4953624" y="1470046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3" name="Rectangle 12"/>
          <p:cNvSpPr/>
          <p:nvPr/>
        </p:nvSpPr>
        <p:spPr>
          <a:xfrm rot="5400000">
            <a:off x="4117923" y="1470046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4" name="Rectangle 13"/>
          <p:cNvSpPr/>
          <p:nvPr/>
        </p:nvSpPr>
        <p:spPr>
          <a:xfrm rot="5400000">
            <a:off x="3303456" y="147004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5" name="Rectangle 14"/>
          <p:cNvSpPr/>
          <p:nvPr/>
        </p:nvSpPr>
        <p:spPr>
          <a:xfrm rot="5400000">
            <a:off x="395365" y="4220357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6" name="Rectangle 15"/>
          <p:cNvSpPr/>
          <p:nvPr/>
        </p:nvSpPr>
        <p:spPr>
          <a:xfrm rot="5400000">
            <a:off x="2140469" y="5935484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7" name="Rectangle 16"/>
          <p:cNvSpPr/>
          <p:nvPr/>
        </p:nvSpPr>
        <p:spPr>
          <a:xfrm rot="5400000">
            <a:off x="1304768" y="5935484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8" name="Rectangle 17"/>
          <p:cNvSpPr/>
          <p:nvPr/>
        </p:nvSpPr>
        <p:spPr>
          <a:xfrm rot="5400000">
            <a:off x="490301" y="5935483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9" name="Rectangle 18"/>
          <p:cNvSpPr/>
          <p:nvPr/>
        </p:nvSpPr>
        <p:spPr>
          <a:xfrm rot="5400000">
            <a:off x="2140469" y="5104780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0" name="Rectangle 19"/>
          <p:cNvSpPr/>
          <p:nvPr/>
        </p:nvSpPr>
        <p:spPr>
          <a:xfrm rot="5400000">
            <a:off x="1304768" y="5104780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1" name="Rectangle 20"/>
          <p:cNvSpPr/>
          <p:nvPr/>
        </p:nvSpPr>
        <p:spPr>
          <a:xfrm rot="5400000">
            <a:off x="490301" y="5104779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2" name="Rectangle 21"/>
          <p:cNvSpPr/>
          <p:nvPr/>
        </p:nvSpPr>
        <p:spPr>
          <a:xfrm rot="5400000">
            <a:off x="2140469" y="433028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3" name="Rectangle 22"/>
          <p:cNvSpPr/>
          <p:nvPr/>
        </p:nvSpPr>
        <p:spPr>
          <a:xfrm rot="5400000">
            <a:off x="1304768" y="433028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4" name="Rectangle 23"/>
          <p:cNvSpPr/>
          <p:nvPr/>
        </p:nvSpPr>
        <p:spPr>
          <a:xfrm rot="5400000">
            <a:off x="490301" y="4330284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5" name="TextBox 24"/>
          <p:cNvSpPr txBox="1"/>
          <p:nvPr/>
        </p:nvSpPr>
        <p:spPr>
          <a:xfrm>
            <a:off x="1979315" y="2183808"/>
            <a:ext cx="101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det</a:t>
            </a:r>
            <a:endParaRPr lang="en-US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5596" y="215997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3313452" y="4220356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8" name="Rectangle 27"/>
          <p:cNvSpPr/>
          <p:nvPr/>
        </p:nvSpPr>
        <p:spPr>
          <a:xfrm rot="5400000">
            <a:off x="5058556" y="5935483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9" name="Rectangle 28"/>
          <p:cNvSpPr/>
          <p:nvPr/>
        </p:nvSpPr>
        <p:spPr>
          <a:xfrm rot="5400000">
            <a:off x="4222855" y="5935483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0" name="Rectangle 29"/>
          <p:cNvSpPr/>
          <p:nvPr/>
        </p:nvSpPr>
        <p:spPr>
          <a:xfrm rot="5400000">
            <a:off x="3408388" y="5935482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1" name="Rectangle 30"/>
          <p:cNvSpPr/>
          <p:nvPr/>
        </p:nvSpPr>
        <p:spPr>
          <a:xfrm rot="5400000">
            <a:off x="5058556" y="5104779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2" name="Rectangle 31"/>
          <p:cNvSpPr/>
          <p:nvPr/>
        </p:nvSpPr>
        <p:spPr>
          <a:xfrm rot="5400000">
            <a:off x="4222855" y="5104779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3" name="Rectangle 32"/>
          <p:cNvSpPr/>
          <p:nvPr/>
        </p:nvSpPr>
        <p:spPr>
          <a:xfrm rot="5400000">
            <a:off x="3408388" y="5104778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4" name="Rectangle 33"/>
          <p:cNvSpPr/>
          <p:nvPr/>
        </p:nvSpPr>
        <p:spPr>
          <a:xfrm rot="5400000">
            <a:off x="5058556" y="4330284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5" name="Rectangle 34"/>
          <p:cNvSpPr/>
          <p:nvPr/>
        </p:nvSpPr>
        <p:spPr>
          <a:xfrm rot="5400000">
            <a:off x="4222855" y="4330284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6" name="Rectangle 35"/>
          <p:cNvSpPr/>
          <p:nvPr/>
        </p:nvSpPr>
        <p:spPr>
          <a:xfrm rot="5400000">
            <a:off x="3408388" y="4330283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7" name="Rectangle 36"/>
          <p:cNvSpPr/>
          <p:nvPr/>
        </p:nvSpPr>
        <p:spPr>
          <a:xfrm rot="5400000">
            <a:off x="6378938" y="4216608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8" name="Rectangle 37"/>
          <p:cNvSpPr/>
          <p:nvPr/>
        </p:nvSpPr>
        <p:spPr>
          <a:xfrm rot="5400000">
            <a:off x="8124042" y="593173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39" name="Rectangle 38"/>
          <p:cNvSpPr/>
          <p:nvPr/>
        </p:nvSpPr>
        <p:spPr>
          <a:xfrm rot="5400000">
            <a:off x="7288341" y="593173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0" name="Rectangle 39"/>
          <p:cNvSpPr/>
          <p:nvPr/>
        </p:nvSpPr>
        <p:spPr>
          <a:xfrm rot="5400000">
            <a:off x="6473874" y="5931734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1" name="Rectangle 40"/>
          <p:cNvSpPr/>
          <p:nvPr/>
        </p:nvSpPr>
        <p:spPr>
          <a:xfrm rot="5400000">
            <a:off x="8124042" y="5101031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2" name="Rectangle 41"/>
          <p:cNvSpPr/>
          <p:nvPr/>
        </p:nvSpPr>
        <p:spPr>
          <a:xfrm rot="5400000">
            <a:off x="7288341" y="5101031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3" name="Rectangle 42"/>
          <p:cNvSpPr/>
          <p:nvPr/>
        </p:nvSpPr>
        <p:spPr>
          <a:xfrm rot="5400000">
            <a:off x="6473874" y="5101030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4" name="Rectangle 43"/>
          <p:cNvSpPr/>
          <p:nvPr/>
        </p:nvSpPr>
        <p:spPr>
          <a:xfrm rot="5400000">
            <a:off x="8124042" y="4326536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5" name="Rectangle 44"/>
          <p:cNvSpPr/>
          <p:nvPr/>
        </p:nvSpPr>
        <p:spPr>
          <a:xfrm rot="5400000">
            <a:off x="7288341" y="4326536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6" name="Rectangle 45"/>
          <p:cNvSpPr/>
          <p:nvPr/>
        </p:nvSpPr>
        <p:spPr>
          <a:xfrm rot="5400000">
            <a:off x="6473874" y="432653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2552" y="18842"/>
            <a:ext cx="5600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Properties Determinant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1379720" y="886586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" name="Rectangle 5"/>
          <p:cNvSpPr/>
          <p:nvPr/>
        </p:nvSpPr>
        <p:spPr>
          <a:xfrm rot="5400000">
            <a:off x="3124824" y="2601713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7" name="Rectangle 6"/>
          <p:cNvSpPr/>
          <p:nvPr/>
        </p:nvSpPr>
        <p:spPr>
          <a:xfrm rot="5400000">
            <a:off x="2289123" y="2601713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" name="Rectangle 7"/>
          <p:cNvSpPr/>
          <p:nvPr/>
        </p:nvSpPr>
        <p:spPr>
          <a:xfrm rot="5400000">
            <a:off x="1474656" y="2601712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3124824" y="1771009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0" name="Rectangle 9"/>
          <p:cNvSpPr/>
          <p:nvPr/>
        </p:nvSpPr>
        <p:spPr>
          <a:xfrm rot="5400000">
            <a:off x="2289123" y="1771009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1" name="Rectangle 10"/>
          <p:cNvSpPr/>
          <p:nvPr/>
        </p:nvSpPr>
        <p:spPr>
          <a:xfrm rot="5400000">
            <a:off x="1474656" y="1771008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3124824" y="996514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3" name="Rectangle 12"/>
          <p:cNvSpPr/>
          <p:nvPr/>
        </p:nvSpPr>
        <p:spPr>
          <a:xfrm rot="5400000">
            <a:off x="2289123" y="996514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4" name="Rectangle 13"/>
          <p:cNvSpPr/>
          <p:nvPr/>
        </p:nvSpPr>
        <p:spPr>
          <a:xfrm rot="5400000">
            <a:off x="1474656" y="996513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515" y="1710276"/>
            <a:ext cx="101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det</a:t>
            </a:r>
            <a:endParaRPr lang="en-US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7352" y="170293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6436432" y="894225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8" name="Rectangle 47"/>
          <p:cNvSpPr/>
          <p:nvPr/>
        </p:nvSpPr>
        <p:spPr>
          <a:xfrm rot="5400000">
            <a:off x="8181536" y="2609352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49" name="Rectangle 48"/>
          <p:cNvSpPr/>
          <p:nvPr/>
        </p:nvSpPr>
        <p:spPr>
          <a:xfrm rot="5400000">
            <a:off x="7345835" y="2609352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0" name="Rectangle 49"/>
          <p:cNvSpPr/>
          <p:nvPr/>
        </p:nvSpPr>
        <p:spPr>
          <a:xfrm rot="5400000">
            <a:off x="6531368" y="2609351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1" name="Rectangle 50"/>
          <p:cNvSpPr/>
          <p:nvPr/>
        </p:nvSpPr>
        <p:spPr>
          <a:xfrm rot="5400000">
            <a:off x="8181536" y="1778648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2" name="Rectangle 51"/>
          <p:cNvSpPr/>
          <p:nvPr/>
        </p:nvSpPr>
        <p:spPr>
          <a:xfrm rot="5400000">
            <a:off x="7345835" y="1778648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3" name="Rectangle 52"/>
          <p:cNvSpPr/>
          <p:nvPr/>
        </p:nvSpPr>
        <p:spPr>
          <a:xfrm rot="5400000">
            <a:off x="6531368" y="1778647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4" name="Rectangle 53"/>
          <p:cNvSpPr/>
          <p:nvPr/>
        </p:nvSpPr>
        <p:spPr>
          <a:xfrm rot="5400000">
            <a:off x="8181536" y="1004153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5" name="Rectangle 54"/>
          <p:cNvSpPr/>
          <p:nvPr/>
        </p:nvSpPr>
        <p:spPr>
          <a:xfrm rot="5400000">
            <a:off x="7345835" y="1004153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6" name="Rectangle 55"/>
          <p:cNvSpPr/>
          <p:nvPr/>
        </p:nvSpPr>
        <p:spPr>
          <a:xfrm rot="5400000">
            <a:off x="6531368" y="1004152"/>
            <a:ext cx="695793" cy="709535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7" name="TextBox 56"/>
          <p:cNvSpPr txBox="1"/>
          <p:nvPr/>
        </p:nvSpPr>
        <p:spPr>
          <a:xfrm>
            <a:off x="5175750" y="1774127"/>
            <a:ext cx="101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det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690581" y="1348584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-</a:t>
            </a:r>
            <a:endParaRPr 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80031" y="3527944"/>
            <a:ext cx="4813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As a consequence:</a:t>
            </a:r>
            <a:endParaRPr lang="en-US" sz="4800" dirty="0"/>
          </a:p>
        </p:txBody>
      </p:sp>
      <p:sp>
        <p:nvSpPr>
          <p:cNvPr id="58" name="Rectangle 57"/>
          <p:cNvSpPr/>
          <p:nvPr/>
        </p:nvSpPr>
        <p:spPr>
          <a:xfrm rot="5400000">
            <a:off x="1206714" y="4175682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59" name="Rectangle 58"/>
          <p:cNvSpPr/>
          <p:nvPr/>
        </p:nvSpPr>
        <p:spPr>
          <a:xfrm rot="5400000">
            <a:off x="2951818" y="5890809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0" name="Rectangle 59"/>
          <p:cNvSpPr/>
          <p:nvPr/>
        </p:nvSpPr>
        <p:spPr>
          <a:xfrm rot="5400000">
            <a:off x="2116117" y="5890809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1" name="Rectangle 60"/>
          <p:cNvSpPr/>
          <p:nvPr/>
        </p:nvSpPr>
        <p:spPr>
          <a:xfrm rot="5400000">
            <a:off x="1301650" y="5890808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2951818" y="5060105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3" name="Rectangle 62"/>
          <p:cNvSpPr/>
          <p:nvPr/>
        </p:nvSpPr>
        <p:spPr>
          <a:xfrm rot="5400000">
            <a:off x="2116117" y="5060105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4" name="Rectangle 63"/>
          <p:cNvSpPr/>
          <p:nvPr/>
        </p:nvSpPr>
        <p:spPr>
          <a:xfrm rot="5400000">
            <a:off x="1301650" y="5060104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2951818" y="4285610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6" name="Rectangle 65"/>
          <p:cNvSpPr/>
          <p:nvPr/>
        </p:nvSpPr>
        <p:spPr>
          <a:xfrm rot="5400000">
            <a:off x="2116117" y="4285610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7" name="Rectangle 66"/>
          <p:cNvSpPr/>
          <p:nvPr/>
        </p:nvSpPr>
        <p:spPr>
          <a:xfrm rot="5400000">
            <a:off x="1301650" y="4285609"/>
            <a:ext cx="695793" cy="7095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22491" y="4999372"/>
            <a:ext cx="101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det</a:t>
            </a:r>
            <a:endParaRPr lang="en-US" sz="4800" dirty="0"/>
          </a:p>
        </p:txBody>
      </p:sp>
      <p:sp>
        <p:nvSpPr>
          <p:cNvPr id="69" name="TextBox 68"/>
          <p:cNvSpPr txBox="1"/>
          <p:nvPr/>
        </p:nvSpPr>
        <p:spPr>
          <a:xfrm>
            <a:off x="3999884" y="4917084"/>
            <a:ext cx="1417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=  0</a:t>
            </a:r>
            <a:endParaRPr lang="en-US" sz="6600" dirty="0"/>
          </a:p>
        </p:txBody>
      </p:sp>
      <p:sp>
        <p:nvSpPr>
          <p:cNvPr id="71" name="TextBox 70"/>
          <p:cNvSpPr txBox="1"/>
          <p:nvPr/>
        </p:nvSpPr>
        <p:spPr>
          <a:xfrm>
            <a:off x="5591339" y="5494088"/>
            <a:ext cx="36627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Slater determinant</a:t>
            </a:r>
          </a:p>
          <a:p>
            <a:r>
              <a:rPr lang="en-US" sz="2800" dirty="0" smtClean="0"/>
              <a:t>Pauli exclusion principle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109" y="150501"/>
            <a:ext cx="4027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Other properties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39352"/>
              </p:ext>
            </p:extLst>
          </p:nvPr>
        </p:nvGraphicFramePr>
        <p:xfrm>
          <a:off x="1846470" y="4130420"/>
          <a:ext cx="5655847" cy="80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3" imgW="1523880" imgH="215640" progId="Equation.3">
                  <p:embed/>
                </p:oleObj>
              </mc:Choice>
              <mc:Fallback>
                <p:oleObj name="Equation" r:id="rId3" imgW="1523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470" y="4130420"/>
                        <a:ext cx="5655847" cy="80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1491"/>
              </p:ext>
            </p:extLst>
          </p:nvPr>
        </p:nvGraphicFramePr>
        <p:xfrm>
          <a:off x="1846470" y="4831820"/>
          <a:ext cx="3863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5" imgW="1041120" imgH="228600" progId="Equation.3">
                  <p:embed/>
                </p:oleObj>
              </mc:Choice>
              <mc:Fallback>
                <p:oleObj name="Equation" r:id="rId5" imgW="104112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470" y="4831820"/>
                        <a:ext cx="38639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207206"/>
              </p:ext>
            </p:extLst>
          </p:nvPr>
        </p:nvGraphicFramePr>
        <p:xfrm>
          <a:off x="1704975" y="1222375"/>
          <a:ext cx="5938838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7" imgW="1600200" imgH="431640" progId="Equation.3">
                  <p:embed/>
                </p:oleObj>
              </mc:Choice>
              <mc:Fallback>
                <p:oleObj name="Equation" r:id="rId7" imgW="1600200" imgH="431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4975" y="1222375"/>
                        <a:ext cx="5938838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5255" y="3050967"/>
            <a:ext cx="775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permutation of [1, 2, 3, …, N]. Total, there are N!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95255" y="3607200"/>
            <a:ext cx="4647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[P] = parity of the permutation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7760" y="6119335"/>
            <a:ext cx="512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</a:t>
            </a:r>
            <a:r>
              <a:rPr lang="en-US" sz="2800" dirty="0" err="1" smtClean="0"/>
              <a:t>Hartree-Fock</a:t>
            </a:r>
            <a:r>
              <a:rPr lang="en-US" sz="2800" dirty="0" smtClean="0"/>
              <a:t> theory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5129" y="0"/>
            <a:ext cx="3037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Matrix Trace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1082380" y="1090295"/>
            <a:ext cx="25146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6" name="Rectangle 5"/>
          <p:cNvSpPr/>
          <p:nvPr/>
        </p:nvSpPr>
        <p:spPr>
          <a:xfrm rot="5400000">
            <a:off x="2827484" y="2805422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7" name="Rectangle 6"/>
          <p:cNvSpPr/>
          <p:nvPr/>
        </p:nvSpPr>
        <p:spPr>
          <a:xfrm rot="5400000">
            <a:off x="1991783" y="2805422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8" name="Rectangle 7"/>
          <p:cNvSpPr/>
          <p:nvPr/>
        </p:nvSpPr>
        <p:spPr>
          <a:xfrm rot="5400000">
            <a:off x="1177316" y="2805421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9" name="Rectangle 8"/>
          <p:cNvSpPr/>
          <p:nvPr/>
        </p:nvSpPr>
        <p:spPr>
          <a:xfrm rot="5400000">
            <a:off x="2827484" y="1974718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0" name="Rectangle 9"/>
          <p:cNvSpPr/>
          <p:nvPr/>
        </p:nvSpPr>
        <p:spPr>
          <a:xfrm rot="5400000">
            <a:off x="1991783" y="1974718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1" name="Rectangle 10"/>
          <p:cNvSpPr/>
          <p:nvPr/>
        </p:nvSpPr>
        <p:spPr>
          <a:xfrm rot="5400000">
            <a:off x="1177316" y="1974717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2" name="Rectangle 11"/>
          <p:cNvSpPr/>
          <p:nvPr/>
        </p:nvSpPr>
        <p:spPr>
          <a:xfrm rot="5400000">
            <a:off x="2827484" y="1200223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3" name="Rectangle 12"/>
          <p:cNvSpPr/>
          <p:nvPr/>
        </p:nvSpPr>
        <p:spPr>
          <a:xfrm rot="5400000">
            <a:off x="1991783" y="1200223"/>
            <a:ext cx="695793" cy="709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sp>
        <p:nvSpPr>
          <p:cNvPr id="14" name="Rectangle 13"/>
          <p:cNvSpPr/>
          <p:nvPr/>
        </p:nvSpPr>
        <p:spPr>
          <a:xfrm rot="5400000">
            <a:off x="1177316" y="1200222"/>
            <a:ext cx="695793" cy="70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200" b="1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13390"/>
              </p:ext>
            </p:extLst>
          </p:nvPr>
        </p:nvGraphicFramePr>
        <p:xfrm>
          <a:off x="4727105" y="1770787"/>
          <a:ext cx="3602151" cy="138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3" imgW="888840" imgH="342720" progId="Equation.3">
                  <p:embed/>
                </p:oleObj>
              </mc:Choice>
              <mc:Fallback>
                <p:oleObj name="Equation" r:id="rId3" imgW="88884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105" y="1770787"/>
                        <a:ext cx="3602151" cy="1389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32734"/>
              </p:ext>
            </p:extLst>
          </p:nvPr>
        </p:nvGraphicFramePr>
        <p:xfrm>
          <a:off x="937084" y="4001949"/>
          <a:ext cx="35147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5" imgW="1193760" imgH="355320" progId="Equation.3">
                  <p:embed/>
                </p:oleObj>
              </mc:Choice>
              <mc:Fallback>
                <p:oleObj name="Equation" r:id="rId5" imgW="1193760" imgH="35532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7084" y="4001949"/>
                        <a:ext cx="3514725" cy="1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26636" y="4155698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Prove this: using indexing conventions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70800"/>
              </p:ext>
            </p:extLst>
          </p:nvPr>
        </p:nvGraphicFramePr>
        <p:xfrm>
          <a:off x="622724" y="6122291"/>
          <a:ext cx="7706532" cy="54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7" imgW="3073320" imgH="215640" progId="Equation.3">
                  <p:embed/>
                </p:oleObj>
              </mc:Choice>
              <mc:Fallback>
                <p:oleObj name="Equation" r:id="rId7" imgW="3073320" imgH="2156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24" y="6122291"/>
                        <a:ext cx="7706532" cy="540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86406" y="5312740"/>
            <a:ext cx="305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Cyclic permutations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77291"/>
              </p:ext>
            </p:extLst>
          </p:nvPr>
        </p:nvGraphicFramePr>
        <p:xfrm>
          <a:off x="444559" y="1697900"/>
          <a:ext cx="2473377" cy="67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3" imgW="799753" imgH="215806" progId="Equation.3">
                  <p:embed/>
                </p:oleObj>
              </mc:Choice>
              <mc:Fallback>
                <p:oleObj name="Equation" r:id="rId3" imgW="79975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59" y="1697900"/>
                        <a:ext cx="2473377" cy="677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62825"/>
              </p:ext>
            </p:extLst>
          </p:nvPr>
        </p:nvGraphicFramePr>
        <p:xfrm>
          <a:off x="4137286" y="1747759"/>
          <a:ext cx="4841822" cy="57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5" imgW="2260600" imgH="266700" progId="Equation.3">
                  <p:embed/>
                </p:oleObj>
              </mc:Choice>
              <mc:Fallback>
                <p:oleObj name="Equation" r:id="rId5" imgW="22606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286" y="1747759"/>
                        <a:ext cx="4841822" cy="572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81248" y="0"/>
            <a:ext cx="5685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Elements of field theory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96100" y="996990"/>
            <a:ext cx="177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Scalar field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96229" y="1015992"/>
            <a:ext cx="1852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Vector field</a:t>
            </a:r>
            <a:endParaRPr lang="en-US" sz="2800" dirty="0"/>
          </a:p>
        </p:txBody>
      </p:sp>
      <p:grpSp>
        <p:nvGrpSpPr>
          <p:cNvPr id="34824" name="Group 34823"/>
          <p:cNvGrpSpPr/>
          <p:nvPr/>
        </p:nvGrpSpPr>
        <p:grpSpPr>
          <a:xfrm>
            <a:off x="2220894" y="2927373"/>
            <a:ext cx="5842467" cy="3327817"/>
            <a:chOff x="1681248" y="2758190"/>
            <a:chExt cx="5842467" cy="3327817"/>
          </a:xfrm>
        </p:grpSpPr>
        <p:pic>
          <p:nvPicPr>
            <p:cNvPr id="34822" name="Picture 6" descr="Image result for roller coast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248" y="3298107"/>
              <a:ext cx="5842467" cy="278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2917936" y="2758190"/>
              <a:ext cx="409880" cy="595262"/>
              <a:chOff x="2917936" y="2758190"/>
              <a:chExt cx="409880" cy="59526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2917936" y="3298107"/>
                <a:ext cx="409880" cy="14990"/>
              </a:xfrm>
              <a:prstGeom prst="straightConnector1">
                <a:avLst/>
              </a:prstGeom>
              <a:ln w="635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917936" y="2758190"/>
                <a:ext cx="1" cy="595262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 rot="4314491">
              <a:off x="2953379" y="4152459"/>
              <a:ext cx="1183300" cy="752991"/>
              <a:chOff x="2894644" y="2785140"/>
              <a:chExt cx="1183300" cy="75299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rot="17285509">
                <a:off x="2736589" y="3050540"/>
                <a:ext cx="543335" cy="12535"/>
              </a:xfrm>
              <a:prstGeom prst="straightConnector1">
                <a:avLst/>
              </a:prstGeom>
              <a:ln w="635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7285509">
                <a:off x="3467115" y="2927302"/>
                <a:ext cx="38358" cy="11833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8305175">
              <a:off x="6558335" y="3896213"/>
              <a:ext cx="404629" cy="873693"/>
              <a:chOff x="2877172" y="2580945"/>
              <a:chExt cx="404629" cy="87369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rot="13294825" flipH="1">
                <a:off x="2877172" y="3420463"/>
                <a:ext cx="404629" cy="30782"/>
              </a:xfrm>
              <a:prstGeom prst="straightConnector1">
                <a:avLst/>
              </a:prstGeom>
              <a:ln w="635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3294825">
                <a:off x="3184451" y="2580945"/>
                <a:ext cx="26784" cy="873693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rot="19686895">
              <a:off x="4169496" y="4476112"/>
              <a:ext cx="822251" cy="652509"/>
              <a:chOff x="2687865" y="3014083"/>
              <a:chExt cx="1322822" cy="6525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913105">
                <a:off x="2687865" y="3636454"/>
                <a:ext cx="1322822" cy="30138"/>
              </a:xfrm>
              <a:prstGeom prst="straightConnector1">
                <a:avLst/>
              </a:prstGeom>
              <a:ln w="635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913105" flipH="1" flipV="1">
                <a:off x="2993566" y="3014083"/>
                <a:ext cx="21317" cy="360973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823" name="Down Arrow 34822"/>
          <p:cNvSpPr/>
          <p:nvPr/>
        </p:nvSpPr>
        <p:spPr>
          <a:xfrm rot="2361941">
            <a:off x="5743387" y="2547296"/>
            <a:ext cx="531543" cy="760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5" name="Down Arrow 34824"/>
          <p:cNvSpPr/>
          <p:nvPr/>
        </p:nvSpPr>
        <p:spPr>
          <a:xfrm>
            <a:off x="989351" y="2464960"/>
            <a:ext cx="691895" cy="760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6" name="TextBox 34825"/>
          <p:cNvSpPr txBox="1"/>
          <p:nvPr/>
        </p:nvSpPr>
        <p:spPr>
          <a:xfrm>
            <a:off x="856981" y="3389786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???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5" grpId="0" animBg="1"/>
      <p:bldP spid="348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39290"/>
              </p:ext>
            </p:extLst>
          </p:nvPr>
        </p:nvGraphicFramePr>
        <p:xfrm>
          <a:off x="299802" y="1753847"/>
          <a:ext cx="3883549" cy="338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3" imgW="1346200" imgH="1168400" progId="Equation.3">
                  <p:embed/>
                </p:oleObj>
              </mc:Choice>
              <mc:Fallback>
                <p:oleObj name="Equation" r:id="rId3" imgW="1346200" imgH="116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02" y="1753847"/>
                        <a:ext cx="3883549" cy="338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219360"/>
              </p:ext>
            </p:extLst>
          </p:nvPr>
        </p:nvGraphicFramePr>
        <p:xfrm>
          <a:off x="6250898" y="1944336"/>
          <a:ext cx="1588958" cy="300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5" imgW="622030" imgH="1167893" progId="Equation.3">
                  <p:embed/>
                </p:oleObj>
              </mc:Choice>
              <mc:Fallback>
                <p:oleObj name="Equation" r:id="rId5" imgW="622030" imgH="116789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898" y="1944336"/>
                        <a:ext cx="1588958" cy="3006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31665" y="0"/>
            <a:ext cx="2184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Gradient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10224" y="5648976"/>
            <a:ext cx="8027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Newton’s equations of motion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QM operators, e.g. momentum operator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17173" y="164277"/>
            <a:ext cx="3344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Math revision</a:t>
            </a:r>
            <a:endParaRPr lang="en-US" sz="4400" dirty="0"/>
          </a:p>
        </p:txBody>
      </p:sp>
      <p:sp>
        <p:nvSpPr>
          <p:cNvPr id="12" name="Isosceles Triangle 11"/>
          <p:cNvSpPr/>
          <p:nvPr/>
        </p:nvSpPr>
        <p:spPr>
          <a:xfrm>
            <a:off x="213674" y="933718"/>
            <a:ext cx="6165130" cy="3871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1156355" y="933719"/>
            <a:ext cx="4260916" cy="2691872"/>
          </a:xfrm>
          <a:prstGeom prst="triangl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759288" y="933719"/>
            <a:ext cx="3054285" cy="191089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7973" y="3653727"/>
            <a:ext cx="346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Mathematics</a:t>
            </a:r>
            <a:endParaRPr 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3723" y="2872746"/>
            <a:ext cx="1670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Physics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0339" y="2103538"/>
            <a:ext cx="2290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Chemistry</a:t>
            </a:r>
            <a:endParaRPr lang="en-US" sz="4000" dirty="0"/>
          </a:p>
        </p:txBody>
      </p:sp>
      <p:sp>
        <p:nvSpPr>
          <p:cNvPr id="18" name="Isosceles Triangle 17"/>
          <p:cNvSpPr/>
          <p:nvPr/>
        </p:nvSpPr>
        <p:spPr>
          <a:xfrm>
            <a:off x="2423723" y="922006"/>
            <a:ext cx="1693261" cy="106853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674" y="4833521"/>
            <a:ext cx="8852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do we need mathematics? </a:t>
            </a:r>
          </a:p>
          <a:p>
            <a:r>
              <a:rPr lang="en-US" sz="1400" dirty="0" smtClean="0"/>
              <a:t>Mathematics helps to operate with physics constructions and concepts (not to understand physics!)</a:t>
            </a:r>
          </a:p>
          <a:p>
            <a:endParaRPr lang="en-US" sz="1400" dirty="0" smtClean="0"/>
          </a:p>
          <a:p>
            <a:r>
              <a:rPr lang="en-US" sz="1400" dirty="0" smtClean="0"/>
              <a:t>Physics (from the Greek, meaning “Nature”) is what really happens. This is where the actual understanding is needed.</a:t>
            </a:r>
          </a:p>
          <a:p>
            <a:endParaRPr lang="en-US" sz="1400" dirty="0" smtClean="0"/>
          </a:p>
          <a:p>
            <a:r>
              <a:rPr lang="en-US" sz="1400" dirty="0" smtClean="0"/>
              <a:t>Chemistry can not be fully understood without Physics. Well, one can stay at the </a:t>
            </a:r>
            <a:r>
              <a:rPr lang="en-US" sz="1400" dirty="0" err="1" smtClean="0"/>
              <a:t>myphological</a:t>
            </a:r>
            <a:r>
              <a:rPr lang="en-US" sz="1400" dirty="0" smtClean="0"/>
              <a:t>/alchemical, intuitive or </a:t>
            </a:r>
          </a:p>
          <a:p>
            <a:r>
              <a:rPr lang="en-US" sz="1400" dirty="0" smtClean="0"/>
              <a:t>simply pragmatic level, but the modern Chemistry is not possible without Physics. By the way, knowing that molecular </a:t>
            </a:r>
          </a:p>
          <a:p>
            <a:r>
              <a:rPr lang="en-US" sz="1400" dirty="0" smtClean="0"/>
              <a:t>orbitals exist being able to use them to rationalize chemistry, but not knowing what they actually are and what one can</a:t>
            </a:r>
          </a:p>
          <a:p>
            <a:r>
              <a:rPr lang="en-US" sz="1400" dirty="0" smtClean="0"/>
              <a:t>do with them and how to obtain them is still an alchemical level of understanding. IMHO.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59981" y="1067709"/>
            <a:ext cx="236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Tools hierarchy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93539" y="3839985"/>
            <a:ext cx="33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 is a tool in physicists’ hands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2037" y="3047353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 is a tool in chemists’ hands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95613" y="213447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Chemistry rules the world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9172" y="108127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4091" y="0"/>
            <a:ext cx="2739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Divergence</a:t>
            </a:r>
            <a:endParaRPr lang="en-US" sz="4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02156"/>
              </p:ext>
            </p:extLst>
          </p:nvPr>
        </p:nvGraphicFramePr>
        <p:xfrm>
          <a:off x="434715" y="2158584"/>
          <a:ext cx="7806540" cy="163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3" imgW="2044700" imgH="431800" progId="Equation.3">
                  <p:embed/>
                </p:oleObj>
              </mc:Choice>
              <mc:Fallback>
                <p:oleObj name="Equation" r:id="rId3" imgW="20447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15" y="2158584"/>
                        <a:ext cx="7806540" cy="1633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 rot="10800000">
            <a:off x="2758190" y="3417757"/>
            <a:ext cx="509666" cy="1109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062" y="4790074"/>
            <a:ext cx="7495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just a scalar product of two “vectors”. Show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616" y="5906125"/>
            <a:ext cx="6586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 Kinetic energy operator in QM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60751" y="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Laplacian</a:t>
            </a:r>
            <a:endParaRPr lang="en-US" sz="4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2700"/>
              </p:ext>
            </p:extLst>
          </p:nvPr>
        </p:nvGraphicFramePr>
        <p:xfrm>
          <a:off x="421156" y="1269789"/>
          <a:ext cx="7253808" cy="2702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3" imgW="3174840" imgH="1193760" progId="Equation.3">
                  <p:embed/>
                </p:oleObj>
              </mc:Choice>
              <mc:Fallback>
                <p:oleObj name="Equation" r:id="rId3" imgW="3174840" imgH="11937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56" y="1269789"/>
                        <a:ext cx="7253808" cy="2702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6062" y="4790074"/>
            <a:ext cx="6696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just a scalar product of two “vectors”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616" y="5906125"/>
            <a:ext cx="6586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 Kinetic energy operator in QM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007976"/>
              </p:ext>
            </p:extLst>
          </p:nvPr>
        </p:nvGraphicFramePr>
        <p:xfrm>
          <a:off x="277699" y="1119238"/>
          <a:ext cx="4063875" cy="221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3" imgW="1866900" imgH="1016000" progId="Equation.3">
                  <p:embed/>
                </p:oleObj>
              </mc:Choice>
              <mc:Fallback>
                <p:oleObj name="Equation" r:id="rId3" imgW="1866900" imgH="1016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99" y="1119238"/>
                        <a:ext cx="4063875" cy="2218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7573" y="0"/>
            <a:ext cx="2852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Rotor (Curl)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057229" y="1469275"/>
            <a:ext cx="3794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Just a vector (cross) </a:t>
            </a:r>
          </a:p>
          <a:p>
            <a:r>
              <a:rPr lang="en-US" sz="2800" dirty="0" smtClean="0"/>
              <a:t>product of two “vectors”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4616" y="5906125"/>
            <a:ext cx="751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Angular momentum operators in QM</a:t>
            </a:r>
            <a:endParaRPr lang="en-US" sz="2800" dirty="0"/>
          </a:p>
        </p:txBody>
      </p:sp>
      <p:pic>
        <p:nvPicPr>
          <p:cNvPr id="39944" name="Picture 8" descr="Uniform curl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" y="34313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4426"/>
              </p:ext>
            </p:extLst>
          </p:nvPr>
        </p:nvGraphicFramePr>
        <p:xfrm>
          <a:off x="4079393" y="3783306"/>
          <a:ext cx="8890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6" imgW="609480" imgH="711000" progId="Equation.3">
                  <p:embed/>
                </p:oleObj>
              </mc:Choice>
              <mc:Fallback>
                <p:oleObj name="Equation" r:id="rId6" imgW="6094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9393" y="3783306"/>
                        <a:ext cx="889000" cy="14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5687794" y="4136673"/>
            <a:ext cx="1061165" cy="65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44004"/>
              </p:ext>
            </p:extLst>
          </p:nvPr>
        </p:nvGraphicFramePr>
        <p:xfrm>
          <a:off x="7153211" y="3870483"/>
          <a:ext cx="1698775" cy="126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8" imgW="1371600" imgH="1015920" progId="Equation.3">
                  <p:embed/>
                </p:oleObj>
              </mc:Choice>
              <mc:Fallback>
                <p:oleObj name="Equation" r:id="rId8" imgW="1371600" imgH="10159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11" y="3870483"/>
                        <a:ext cx="1698775" cy="1262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2718202" y="4166843"/>
            <a:ext cx="1061165" cy="65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12329"/>
              </p:ext>
            </p:extLst>
          </p:nvPr>
        </p:nvGraphicFramePr>
        <p:xfrm>
          <a:off x="599606" y="1514006"/>
          <a:ext cx="3117956" cy="89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3" imgW="761669" imgH="215806" progId="Equation.3">
                  <p:embed/>
                </p:oleObj>
              </mc:Choice>
              <mc:Fallback>
                <p:oleObj name="Equation" r:id="rId3" imgW="761669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06" y="1514006"/>
                        <a:ext cx="3117956" cy="89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85348" y="0"/>
            <a:ext cx="2477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Operators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324663" y="1514006"/>
            <a:ext cx="46655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generic recipe (mapping) </a:t>
            </a:r>
          </a:p>
          <a:p>
            <a:r>
              <a:rPr lang="en-US" sz="2800" dirty="0" smtClean="0"/>
              <a:t>to convert </a:t>
            </a:r>
          </a:p>
          <a:p>
            <a:r>
              <a:rPr lang="en-US" sz="2800" dirty="0" smtClean="0"/>
              <a:t>something into something else</a:t>
            </a:r>
            <a:endParaRPr lang="en-US" sz="2800" dirty="0"/>
          </a:p>
        </p:txBody>
      </p:sp>
      <p:pic>
        <p:nvPicPr>
          <p:cNvPr id="41988" name="Picture 4" descr="Image result for aoe2 mon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6" t="23751" r="28547" b="23206"/>
          <a:stretch/>
        </p:blipFill>
        <p:spPr bwMode="auto">
          <a:xfrm flipH="1">
            <a:off x="599606" y="4196006"/>
            <a:ext cx="1618940" cy="202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Image result for aoe2 monk convers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27581"/>
          <a:stretch/>
        </p:blipFill>
        <p:spPr bwMode="auto">
          <a:xfrm>
            <a:off x="5762436" y="4522919"/>
            <a:ext cx="1214203" cy="16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aoe2 monk convers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27581"/>
          <a:stretch/>
        </p:blipFill>
        <p:spPr bwMode="auto">
          <a:xfrm>
            <a:off x="3110460" y="4522920"/>
            <a:ext cx="1214203" cy="16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3467722" y="5207843"/>
            <a:ext cx="856941" cy="850135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4307" y="3368082"/>
            <a:ext cx="440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“monk” operator (AOE)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>
            <a:off x="4661941" y="5006715"/>
            <a:ext cx="824459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6001" y="479234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9495" y="6219679"/>
            <a:ext cx="131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enemy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2436" y="6219680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friend</a:t>
            </a:r>
            <a:endParaRPr lang="en-US" sz="3200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2509" y="0"/>
            <a:ext cx="5682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Operators: classification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09557"/>
              </p:ext>
            </p:extLst>
          </p:nvPr>
        </p:nvGraphicFramePr>
        <p:xfrm>
          <a:off x="660400" y="1619250"/>
          <a:ext cx="26590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619250"/>
                        <a:ext cx="2659063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23896" y="1426885"/>
            <a:ext cx="3815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Function = </a:t>
            </a:r>
          </a:p>
          <a:p>
            <a:pPr algn="ctr"/>
            <a:r>
              <a:rPr lang="en-US" sz="2800" dirty="0" smtClean="0">
                <a:solidFill>
                  <a:srgbClr val="000099"/>
                </a:solidFill>
              </a:rPr>
              <a:t>Scalar</a:t>
            </a:r>
            <a:r>
              <a:rPr lang="en-US" sz="2800" dirty="0" smtClean="0"/>
              <a:t> (number) to </a:t>
            </a:r>
            <a:r>
              <a:rPr lang="en-US" sz="2800" dirty="0" smtClean="0">
                <a:solidFill>
                  <a:srgbClr val="C00000"/>
                </a:solidFill>
              </a:rPr>
              <a:t>scalar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24597"/>
              </p:ext>
            </p:extLst>
          </p:nvPr>
        </p:nvGraphicFramePr>
        <p:xfrm>
          <a:off x="370018" y="2912239"/>
          <a:ext cx="37226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5" imgW="1511280" imgH="482400" progId="Equation.3">
                  <p:embed/>
                </p:oleObj>
              </mc:Choice>
              <mc:Fallback>
                <p:oleObj name="Equation" r:id="rId5" imgW="1511280" imgH="482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18" y="2912239"/>
                        <a:ext cx="3722688" cy="1206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46603" y="3038436"/>
            <a:ext cx="2770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Functional = </a:t>
            </a:r>
          </a:p>
          <a:p>
            <a:pPr algn="ctr"/>
            <a:r>
              <a:rPr lang="en-US" sz="2800" dirty="0" smtClean="0">
                <a:solidFill>
                  <a:srgbClr val="000099"/>
                </a:solidFill>
              </a:rPr>
              <a:t>Function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C00000"/>
                </a:solidFill>
              </a:rPr>
              <a:t>scalar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72463"/>
              </p:ext>
            </p:extLst>
          </p:nvPr>
        </p:nvGraphicFramePr>
        <p:xfrm>
          <a:off x="88900" y="5143500"/>
          <a:ext cx="428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7" imgW="1739880" imgH="241200" progId="Equation.3">
                  <p:embed/>
                </p:oleObj>
              </mc:Choice>
              <mc:Fallback>
                <p:oleObj name="Equation" r:id="rId7" imgW="1739880" imgH="241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143500"/>
                        <a:ext cx="428625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20057" y="4968071"/>
            <a:ext cx="3248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Super operator = </a:t>
            </a:r>
          </a:p>
          <a:p>
            <a:pPr algn="ctr"/>
            <a:r>
              <a:rPr lang="en-US" sz="2800" dirty="0" smtClean="0">
                <a:solidFill>
                  <a:srgbClr val="000099"/>
                </a:solidFill>
              </a:rPr>
              <a:t>Operator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C00000"/>
                </a:solidFill>
              </a:rPr>
              <a:t>operator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818502"/>
              </p:ext>
            </p:extLst>
          </p:nvPr>
        </p:nvGraphicFramePr>
        <p:xfrm>
          <a:off x="712795" y="1813810"/>
          <a:ext cx="7622197" cy="83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3" imgW="2159000" imgH="241300" progId="Equation.3">
                  <p:embed/>
                </p:oleObj>
              </mc:Choice>
              <mc:Fallback>
                <p:oleObj name="Equation" r:id="rId3" imgW="2159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95" y="1813810"/>
                        <a:ext cx="7622197" cy="839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107" y="0"/>
            <a:ext cx="401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Linear Operators</a:t>
            </a:r>
            <a:endParaRPr lang="en-US" sz="4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81497"/>
              </p:ext>
            </p:extLst>
          </p:nvPr>
        </p:nvGraphicFramePr>
        <p:xfrm>
          <a:off x="5405391" y="2803161"/>
          <a:ext cx="2929601" cy="43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5" imgW="1473200" imgH="215900" progId="Equation.3">
                  <p:embed/>
                </p:oleObj>
              </mc:Choice>
              <mc:Fallback>
                <p:oleObj name="Equation" r:id="rId5" imgW="1473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391" y="2803161"/>
                        <a:ext cx="2929601" cy="434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21471"/>
              </p:ext>
            </p:extLst>
          </p:nvPr>
        </p:nvGraphicFramePr>
        <p:xfrm>
          <a:off x="712795" y="3552669"/>
          <a:ext cx="3712764" cy="6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Equation" r:id="rId7" imgW="1371600" imgH="241300" progId="Equation.3">
                  <p:embed/>
                </p:oleObj>
              </mc:Choice>
              <mc:Fallback>
                <p:oleObj name="Equation" r:id="rId7" imgW="1371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95" y="3552669"/>
                        <a:ext cx="3712764" cy="644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51626"/>
              </p:ext>
            </p:extLst>
          </p:nvPr>
        </p:nvGraphicFramePr>
        <p:xfrm>
          <a:off x="712796" y="4557011"/>
          <a:ext cx="2590302" cy="65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Equation" r:id="rId9" imgW="939392" imgH="241195" progId="Equation.3">
                  <p:embed/>
                </p:oleObj>
              </mc:Choice>
              <mc:Fallback>
                <p:oleObj name="Equation" r:id="rId9" imgW="939392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96" y="4557011"/>
                        <a:ext cx="2590302" cy="654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38552"/>
              </p:ext>
            </p:extLst>
          </p:nvPr>
        </p:nvGraphicFramePr>
        <p:xfrm>
          <a:off x="712795" y="5618774"/>
          <a:ext cx="2590302" cy="5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name="Equation" r:id="rId11" imgW="1028254" imgH="241195" progId="Equation.3">
                  <p:embed/>
                </p:oleObj>
              </mc:Choice>
              <mc:Fallback>
                <p:oleObj name="Equation" r:id="rId11" imgW="1028254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95" y="5618774"/>
                        <a:ext cx="2590302" cy="599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88902"/>
              </p:ext>
            </p:extLst>
          </p:nvPr>
        </p:nvGraphicFramePr>
        <p:xfrm>
          <a:off x="5494658" y="269770"/>
          <a:ext cx="2590302" cy="5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Equation" r:id="rId3" imgW="1028254" imgH="241195" progId="Equation.3">
                  <p:embed/>
                </p:oleObj>
              </mc:Choice>
              <mc:Fallback>
                <p:oleObj name="Equation" r:id="rId3" imgW="1028254" imgH="241195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658" y="269770"/>
                        <a:ext cx="2590302" cy="599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8813" y="174834"/>
            <a:ext cx="375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The meaning of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71044" y="6041037"/>
            <a:ext cx="8160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Think about</a:t>
            </a:r>
            <a:r>
              <a:rPr lang="en-US" sz="2800" dirty="0" smtClean="0"/>
              <a:t>: Theorem about the commuting operators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3534832" y="3310770"/>
            <a:ext cx="1783829" cy="67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980777"/>
              </p:ext>
            </p:extLst>
          </p:nvPr>
        </p:nvGraphicFramePr>
        <p:xfrm>
          <a:off x="996254" y="1828295"/>
          <a:ext cx="3206231" cy="68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5" imgW="1015920" imgH="215640" progId="Equation.3">
                  <p:embed/>
                </p:oleObj>
              </mc:Choice>
              <mc:Fallback>
                <p:oleObj name="Equation" r:id="rId5" imgW="10159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254" y="1828295"/>
                        <a:ext cx="3206231" cy="681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48143"/>
              </p:ext>
            </p:extLst>
          </p:nvPr>
        </p:nvGraphicFramePr>
        <p:xfrm>
          <a:off x="5318661" y="1856265"/>
          <a:ext cx="3476089" cy="66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7" imgW="1269720" imgH="241200" progId="Equation.3">
                  <p:embed/>
                </p:oleObj>
              </mc:Choice>
              <mc:Fallback>
                <p:oleObj name="Equation" r:id="rId7" imgW="1269720" imgH="241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8661" y="1856265"/>
                        <a:ext cx="3476089" cy="662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820605" y="3220829"/>
            <a:ext cx="843303" cy="764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223192" y="3369896"/>
            <a:ext cx="752356" cy="424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77945" y="3435894"/>
            <a:ext cx="752356" cy="424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6200000">
            <a:off x="7189585" y="3341012"/>
            <a:ext cx="1783829" cy="67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50717"/>
              </p:ext>
            </p:extLst>
          </p:nvPr>
        </p:nvGraphicFramePr>
        <p:xfrm>
          <a:off x="996254" y="4756453"/>
          <a:ext cx="2137207" cy="6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name="Equation" r:id="rId9" imgW="698197" imgH="203112" progId="Equation.3">
                  <p:embed/>
                </p:oleObj>
              </mc:Choice>
              <mc:Fallback>
                <p:oleObj name="Equation" r:id="rId9" imgW="69819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254" y="4756453"/>
                        <a:ext cx="2137207" cy="61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104163"/>
              </p:ext>
            </p:extLst>
          </p:nvPr>
        </p:nvGraphicFramePr>
        <p:xfrm>
          <a:off x="4426746" y="4497368"/>
          <a:ext cx="2004034" cy="102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11" imgW="761669" imgH="393529" progId="Equation.3">
                  <p:embed/>
                </p:oleObj>
              </mc:Choice>
              <mc:Fallback>
                <p:oleObj name="Equation" r:id="rId11" imgW="761669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746" y="4497368"/>
                        <a:ext cx="2004034" cy="1027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713" y="29980"/>
            <a:ext cx="3343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Commutation</a:t>
            </a:r>
            <a:endParaRPr lang="en-US" sz="4400" dirty="0"/>
          </a:p>
        </p:txBody>
      </p:sp>
      <p:pic>
        <p:nvPicPr>
          <p:cNvPr id="40962" name="Picture 2" descr="Image result for student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09" y="5388964"/>
            <a:ext cx="2257841" cy="1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37405"/>
              </p:ext>
            </p:extLst>
          </p:nvPr>
        </p:nvGraphicFramePr>
        <p:xfrm>
          <a:off x="6450419" y="-99936"/>
          <a:ext cx="2532533" cy="86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4" imgW="634449" imgH="215713" progId="Equation.3">
                  <p:embed/>
                </p:oleObj>
              </mc:Choice>
              <mc:Fallback>
                <p:oleObj name="Equation" r:id="rId4" imgW="634449" imgH="215713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419" y="-99936"/>
                        <a:ext cx="2532533" cy="869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4" descr="Image result for ex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53" y="5388964"/>
            <a:ext cx="1693382" cy="11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02390"/>
              </p:ext>
            </p:extLst>
          </p:nvPr>
        </p:nvGraphicFramePr>
        <p:xfrm>
          <a:off x="6136548" y="1386399"/>
          <a:ext cx="8413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7" imgW="266400" imgH="215640" progId="Equation.3">
                  <p:embed/>
                </p:oleObj>
              </mc:Choice>
              <mc:Fallback>
                <p:oleObj name="Equation" r:id="rId7" imgW="266400" imgH="215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6548" y="1386399"/>
                        <a:ext cx="8413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65710"/>
              </p:ext>
            </p:extLst>
          </p:nvPr>
        </p:nvGraphicFramePr>
        <p:xfrm>
          <a:off x="2897990" y="1361698"/>
          <a:ext cx="7302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Equation" r:id="rId9" imgW="266400" imgH="215640" progId="Equation.3">
                  <p:embed/>
                </p:oleObj>
              </mc:Choice>
              <mc:Fallback>
                <p:oleObj name="Equation" r:id="rId9" imgW="266400" imgH="215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7990" y="1361698"/>
                        <a:ext cx="73025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4358094" y="1958773"/>
            <a:ext cx="843303" cy="764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76279" y="2128868"/>
            <a:ext cx="752356" cy="424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25567" y="2170145"/>
            <a:ext cx="752356" cy="424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200000">
            <a:off x="7267383" y="1929888"/>
            <a:ext cx="1783829" cy="674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0823" y="2002538"/>
            <a:ext cx="1953370" cy="764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4329" y="3761911"/>
            <a:ext cx="3907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Another example:</a:t>
            </a:r>
            <a:endParaRPr lang="en-US" sz="40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89760"/>
              </p:ext>
            </p:extLst>
          </p:nvPr>
        </p:nvGraphicFramePr>
        <p:xfrm>
          <a:off x="1585913" y="4454525"/>
          <a:ext cx="20018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11" imgW="634680" imgH="241200" progId="Equation.3">
                  <p:embed/>
                </p:oleObj>
              </mc:Choice>
              <mc:Fallback>
                <p:oleObj name="Equation" r:id="rId11" imgW="634680" imgH="241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5913" y="4454525"/>
                        <a:ext cx="20018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560793"/>
              </p:ext>
            </p:extLst>
          </p:nvPr>
        </p:nvGraphicFramePr>
        <p:xfrm>
          <a:off x="5530850" y="4556125"/>
          <a:ext cx="30241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13" imgW="1104840" imgH="215640" progId="Equation.3">
                  <p:embed/>
                </p:oleObj>
              </mc:Choice>
              <mc:Fallback>
                <p:oleObj name="Equation" r:id="rId13" imgW="1104840" imgH="215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30850" y="4556125"/>
                        <a:ext cx="3024188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10" y="46763"/>
            <a:ext cx="8140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99"/>
                </a:solidFill>
              </a:rPr>
              <a:t>Commutator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FF0000"/>
                </a:solidFill>
              </a:rPr>
              <a:t>anti-commutator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76590"/>
              </p:ext>
            </p:extLst>
          </p:nvPr>
        </p:nvGraphicFramePr>
        <p:xfrm>
          <a:off x="757077" y="1184223"/>
          <a:ext cx="3016016" cy="72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5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7" y="1184223"/>
                        <a:ext cx="3016016" cy="723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483507"/>
              </p:ext>
            </p:extLst>
          </p:nvPr>
        </p:nvGraphicFramePr>
        <p:xfrm>
          <a:off x="869430" y="3058951"/>
          <a:ext cx="1395655" cy="93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Equation" r:id="rId5" imgW="583947" imgH="393529" progId="Equation.3">
                  <p:embed/>
                </p:oleObj>
              </mc:Choice>
              <mc:Fallback>
                <p:oleObj name="Equation" r:id="rId5" imgW="583947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30" y="3058951"/>
                        <a:ext cx="1395655" cy="938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9331" y="2217056"/>
            <a:ext cx="7593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compute: Need an </a:t>
            </a:r>
            <a:r>
              <a:rPr lang="en-US" sz="3200" dirty="0" smtClean="0">
                <a:solidFill>
                  <a:srgbClr val="008000"/>
                </a:solidFill>
              </a:rPr>
              <a:t>auxiliary function</a:t>
            </a:r>
            <a:endParaRPr lang="en-US" sz="3200" dirty="0">
              <a:solidFill>
                <a:srgbClr val="008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04761"/>
              </p:ext>
            </p:extLst>
          </p:nvPr>
        </p:nvGraphicFramePr>
        <p:xfrm>
          <a:off x="869430" y="4225856"/>
          <a:ext cx="7791766" cy="14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Equation" r:id="rId7" imgW="4749800" imgH="914400" progId="Equation.3">
                  <p:embed/>
                </p:oleObj>
              </mc:Choice>
              <mc:Fallback>
                <p:oleObj name="Equation" r:id="rId7" imgW="47498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30" y="4225856"/>
                        <a:ext cx="7791766" cy="1499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80335"/>
              </p:ext>
            </p:extLst>
          </p:nvPr>
        </p:nvGraphicFramePr>
        <p:xfrm>
          <a:off x="914344" y="5953714"/>
          <a:ext cx="3477968" cy="791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8" name="Equation" r:id="rId9" imgW="2133600" imgH="482600" progId="Equation.3">
                  <p:embed/>
                </p:oleObj>
              </mc:Choice>
              <mc:Fallback>
                <p:oleObj name="Equation" r:id="rId9" imgW="2133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44" y="5953714"/>
                        <a:ext cx="3477968" cy="791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91791"/>
              </p:ext>
            </p:extLst>
          </p:nvPr>
        </p:nvGraphicFramePr>
        <p:xfrm>
          <a:off x="7285220" y="5953714"/>
          <a:ext cx="944821" cy="78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Equation" r:id="rId11" imgW="583947" imgH="482391" progId="Equation.3">
                  <p:embed/>
                </p:oleObj>
              </mc:Choice>
              <mc:Fallback>
                <p:oleObj name="Equation" r:id="rId11" imgW="583947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220" y="5953714"/>
                        <a:ext cx="944821" cy="789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06322" y="6025514"/>
            <a:ext cx="102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366261"/>
              </p:ext>
            </p:extLst>
          </p:nvPr>
        </p:nvGraphicFramePr>
        <p:xfrm>
          <a:off x="4961743" y="1203225"/>
          <a:ext cx="3495431" cy="70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0" name="Equation" r:id="rId13" imgW="1180588" imgH="241195" progId="Equation.3">
                  <p:embed/>
                </p:oleObj>
              </mc:Choice>
              <mc:Fallback>
                <p:oleObj name="Equation" r:id="rId13" imgW="1180588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743" y="1203225"/>
                        <a:ext cx="3495431" cy="704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63121"/>
              </p:ext>
            </p:extLst>
          </p:nvPr>
        </p:nvGraphicFramePr>
        <p:xfrm>
          <a:off x="5805647" y="0"/>
          <a:ext cx="944380" cy="168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" imgW="215713" imgH="393359" progId="Equation.3">
                  <p:embed/>
                </p:oleObj>
              </mc:Choice>
              <mc:Fallback>
                <p:oleObj name="Equation" r:id="rId3" imgW="215713" imgH="39335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647" y="0"/>
                        <a:ext cx="944380" cy="1683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8785" y="1962275"/>
            <a:ext cx="825548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little cute sign is the differential sign.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quite useful. It is a pure pleasure to compute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differentiate practically any function without efforts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formulae are easy to remember and will save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many times.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Definitely,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differential is your bro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3642" y="426613"/>
            <a:ext cx="272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Derivatives</a:t>
            </a:r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0" y="1042016"/>
            <a:ext cx="4979491" cy="104165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94085" y="3252866"/>
            <a:ext cx="5426440" cy="2301932"/>
          </a:xfrm>
          <a:custGeom>
            <a:avLst/>
            <a:gdLst>
              <a:gd name="connsiteX0" fmla="*/ 0 w 5426440"/>
              <a:gd name="connsiteY0" fmla="*/ 0 h 2301932"/>
              <a:gd name="connsiteX1" fmla="*/ 794479 w 5426440"/>
              <a:gd name="connsiteY1" fmla="*/ 1514006 h 2301932"/>
              <a:gd name="connsiteX2" fmla="*/ 1558977 w 5426440"/>
              <a:gd name="connsiteY2" fmla="*/ 1963711 h 2301932"/>
              <a:gd name="connsiteX3" fmla="*/ 3687581 w 5426440"/>
              <a:gd name="connsiteY3" fmla="*/ 2218544 h 2301932"/>
              <a:gd name="connsiteX4" fmla="*/ 5426440 w 5426440"/>
              <a:gd name="connsiteY4" fmla="*/ 449704 h 230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440" h="2301932">
                <a:moveTo>
                  <a:pt x="0" y="0"/>
                </a:moveTo>
                <a:cubicBezTo>
                  <a:pt x="267325" y="593360"/>
                  <a:pt x="534650" y="1186721"/>
                  <a:pt x="794479" y="1514006"/>
                </a:cubicBezTo>
                <a:cubicBezTo>
                  <a:pt x="1054309" y="1841291"/>
                  <a:pt x="1076793" y="1846288"/>
                  <a:pt x="1558977" y="1963711"/>
                </a:cubicBezTo>
                <a:cubicBezTo>
                  <a:pt x="2041161" y="2081134"/>
                  <a:pt x="3043004" y="2470879"/>
                  <a:pt x="3687581" y="2218544"/>
                </a:cubicBezTo>
                <a:cubicBezTo>
                  <a:pt x="4332158" y="1966210"/>
                  <a:pt x="4879299" y="1207957"/>
                  <a:pt x="5426440" y="4497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3775" y="145039"/>
            <a:ext cx="7570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Derivatives: Geometric Meaning</a:t>
            </a:r>
            <a:endParaRPr lang="en-US" sz="4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48721" y="4721902"/>
            <a:ext cx="1094282" cy="832896"/>
          </a:xfrm>
          <a:prstGeom prst="line">
            <a:avLst/>
          </a:prstGeom>
          <a:ln w="63500">
            <a:solidFill>
              <a:srgbClr val="008000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60662" y="5018428"/>
            <a:ext cx="135200" cy="11992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4495" y="1855234"/>
            <a:ext cx="3000905" cy="75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1259" y="2710923"/>
            <a:ext cx="374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find derivative in a point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7411" y="1093732"/>
            <a:ext cx="4190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Meaning: slope</a:t>
            </a:r>
          </a:p>
          <a:p>
            <a:r>
              <a:rPr lang="en-US" sz="3200" dirty="0"/>
              <a:t>H</a:t>
            </a:r>
            <a:r>
              <a:rPr lang="en-US" sz="3200" dirty="0" smtClean="0"/>
              <a:t>ow fast the function</a:t>
            </a:r>
          </a:p>
          <a:p>
            <a:r>
              <a:rPr lang="en-US" sz="3200" dirty="0" smtClean="0"/>
              <a:t>changes in a given point</a:t>
            </a:r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24785" y="3199469"/>
            <a:ext cx="1317628" cy="18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03975" y="5576189"/>
            <a:ext cx="1722464" cy="31713"/>
          </a:xfrm>
          <a:prstGeom prst="line">
            <a:avLst/>
          </a:prstGeom>
          <a:ln w="63500">
            <a:solidFill>
              <a:srgbClr val="00800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66925" y="5521536"/>
            <a:ext cx="135200" cy="11992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34" y="5581497"/>
            <a:ext cx="215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Negative: function is </a:t>
            </a:r>
          </a:p>
          <a:p>
            <a:r>
              <a:rPr lang="en-US" dirty="0" smtClean="0"/>
              <a:t>decreasing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92995" y="5904662"/>
            <a:ext cx="2988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Zero: function doesn’t change</a:t>
            </a:r>
          </a:p>
          <a:p>
            <a:r>
              <a:rPr lang="en-US" dirty="0" smtClean="0"/>
              <a:t>constant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930020" y="3942413"/>
            <a:ext cx="751807" cy="959371"/>
          </a:xfrm>
          <a:prstGeom prst="line">
            <a:avLst/>
          </a:prstGeom>
          <a:ln w="63500">
            <a:solidFill>
              <a:srgbClr val="00800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238323" y="4362137"/>
            <a:ext cx="135200" cy="11992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42881" y="4753551"/>
            <a:ext cx="181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Positive: function</a:t>
            </a:r>
          </a:p>
          <a:p>
            <a:r>
              <a:rPr lang="en-US" dirty="0" smtClean="0"/>
              <a:t>increases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08562" y="145039"/>
            <a:ext cx="6320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Derivatives: Basic formulas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3" y="1868310"/>
            <a:ext cx="4499540" cy="4934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33" y="6027264"/>
            <a:ext cx="2517482" cy="775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3" y="1027199"/>
            <a:ext cx="8740469" cy="72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8813" y="3334353"/>
            <a:ext cx="44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 have to </a:t>
            </a:r>
            <a:r>
              <a:rPr lang="en-US" sz="4000" b="1" dirty="0" smtClean="0">
                <a:solidFill>
                  <a:srgbClr val="000099"/>
                </a:solidFill>
              </a:rPr>
              <a:t>memorize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these results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15680" y="4962700"/>
            <a:ext cx="4136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 you derive some of these results?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040427" y="2094288"/>
            <a:ext cx="349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Hey, function, I’ll differentiate you</a:t>
            </a:r>
          </a:p>
          <a:p>
            <a:r>
              <a:rPr lang="en-US" dirty="0" smtClean="0"/>
              <a:t>- I am </a:t>
            </a:r>
            <a:r>
              <a:rPr lang="en-US" dirty="0" err="1" smtClean="0"/>
              <a:t>exp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- But, I’m d/</a:t>
            </a:r>
            <a:r>
              <a:rPr lang="en-US" dirty="0" err="1" smtClean="0"/>
              <a:t>dy</a:t>
            </a:r>
            <a:r>
              <a:rPr lang="en-US" dirty="0" smtClean="0"/>
              <a:t>, ha-ha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0998" y="145039"/>
            <a:ext cx="423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Derivatives: Rules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02" y="1122102"/>
            <a:ext cx="6656259" cy="4014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0998" y="5411449"/>
            <a:ext cx="367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Practice with the last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286" y="115745"/>
            <a:ext cx="7886700" cy="891020"/>
          </a:xfrm>
        </p:spPr>
        <p:txBody>
          <a:bodyPr/>
          <a:lstStyle/>
          <a:p>
            <a:pPr algn="ct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7667" y="1240547"/>
            <a:ext cx="8684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Ex #1: Compute approximately ln(1.001) using the rules of differentiation and involving the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geometric meaning of the derivative.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Solution: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363" y="2487043"/>
                <a:ext cx="8012546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1.001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1001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63" y="2487043"/>
                <a:ext cx="8012546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406" y="3364206"/>
            <a:ext cx="8830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1 is much smaller than 1000, it can be considered an infinitesimally small value</a:t>
            </a:r>
          </a:p>
          <a:p>
            <a:r>
              <a:rPr lang="en-US" dirty="0" smtClean="0"/>
              <a:t>(small and large are not the absolute concepts – they are always with respect to something).</a:t>
            </a:r>
          </a:p>
          <a:p>
            <a:r>
              <a:rPr lang="en-US" dirty="0" smtClean="0"/>
              <a:t>That is 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49054" y="4173467"/>
                <a:ext cx="2075120" cy="416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54" y="4173467"/>
                <a:ext cx="2075120" cy="416204"/>
              </a:xfrm>
              <a:prstGeom prst="rect">
                <a:avLst/>
              </a:prstGeom>
              <a:blipFill>
                <a:blip r:embed="rId3"/>
                <a:stretch>
                  <a:fillRect l="-4118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85833" y="422033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1781" y="4243069"/>
                <a:ext cx="3134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81" y="4243069"/>
                <a:ext cx="3134128" cy="276999"/>
              </a:xfrm>
              <a:prstGeom prst="rect">
                <a:avLst/>
              </a:prstGeom>
              <a:blipFill>
                <a:blip r:embed="rId4"/>
                <a:stretch>
                  <a:fillRect l="-584" t="-2222" r="-23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6286" y="5061527"/>
            <a:ext cx="673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find that our expression above is the approximate derivative of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8385" y="5107693"/>
                <a:ext cx="56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385" y="5107693"/>
                <a:ext cx="566437" cy="276999"/>
              </a:xfrm>
              <a:prstGeom prst="rect">
                <a:avLst/>
              </a:prstGeom>
              <a:blipFill>
                <a:blip r:embed="rId5"/>
                <a:stretch>
                  <a:fillRect l="-9677" t="-2222" r="-139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55782" y="5726545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point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82800" y="5772711"/>
                <a:ext cx="997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5772711"/>
                <a:ext cx="997645" cy="276999"/>
              </a:xfrm>
              <a:prstGeom prst="rect">
                <a:avLst/>
              </a:prstGeom>
              <a:blipFill>
                <a:blip r:embed="rId6"/>
                <a:stretch>
                  <a:fillRect l="-3067" r="-55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360505" y="5726545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75482" y="5576061"/>
                <a:ext cx="3115020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1001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82" y="5576061"/>
                <a:ext cx="3115020" cy="629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6286" y="6391562"/>
            <a:ext cx="47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direct calculation gives: ln(1.001) = 0.0009995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27026" y="6391562"/>
            <a:ext cx="353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our approximation is pretty good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2017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2089</Words>
  <Application>Microsoft Office PowerPoint</Application>
  <PresentationFormat>On-screen Show (4:3)</PresentationFormat>
  <Paragraphs>398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</dc:creator>
  <cp:lastModifiedBy>Alexey-user</cp:lastModifiedBy>
  <cp:revision>71</cp:revision>
  <dcterms:created xsi:type="dcterms:W3CDTF">2017-01-23T20:59:52Z</dcterms:created>
  <dcterms:modified xsi:type="dcterms:W3CDTF">2017-08-05T11:06:30Z</dcterms:modified>
</cp:coreProperties>
</file>