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9" r:id="rId6"/>
    <p:sldId id="265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8"/>
    <p:restoredTop sz="94915"/>
  </p:normalViewPr>
  <p:slideViewPr>
    <p:cSldViewPr snapToGrid="0" snapToObjects="1">
      <p:cViewPr varScale="1">
        <p:scale>
          <a:sx n="76" d="100"/>
          <a:sy n="76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6890-DBEA-394B-8EA8-866563A4F822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81BD-A020-3A44-A3E6-7A2B152B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5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81BD-A020-3A44-A3E6-7A2B152B0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3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7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2FC5-4CA2-4F46-98C2-67E99B85D248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F59FCD-E88D-AC40-A145-5F4003AEFA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A1D3-EB65-0A41-A657-0F587A23A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TDI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7CE07-D367-CC4F-99A7-F38BE15C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/>
              <a:t>Assessing SBA data to predict loan defaults,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211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EF85-2C84-7A41-B05E-82F88EB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SBA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2B5-CB7B-8942-A991-757EAD58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SBA was established with the purpose of promoting and assisting businesses get credit in the market. </a:t>
            </a:r>
          </a:p>
          <a:p>
            <a:r>
              <a:rPr lang="en-US" sz="2400" dirty="0"/>
              <a:t>While there are success stories, there are also instances of businesses defaulting on their SBA loans. </a:t>
            </a:r>
          </a:p>
          <a:p>
            <a:r>
              <a:rPr lang="en-US" sz="2400" dirty="0"/>
              <a:t>Based on the data, can we derive insights on how to better target lending programs in order to maximize return on investment/minimize defaults?</a:t>
            </a:r>
          </a:p>
        </p:txBody>
      </p:sp>
    </p:spTree>
    <p:extLst>
      <p:ext uri="{BB962C8B-B14F-4D97-AF65-F5344CB8AC3E}">
        <p14:creationId xmlns:p14="http://schemas.microsoft.com/office/powerpoint/2010/main" val="26442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EF85-2C84-7A41-B05E-82F88EB6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2B5-CB7B-8942-A991-757EAD58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51288"/>
            <a:ext cx="9708995" cy="3567173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What is the distribution of the time to default on a loan?</a:t>
            </a:r>
          </a:p>
          <a:p>
            <a:r>
              <a:rPr lang="en-US" dirty="0"/>
              <a:t>Is there a correlation on the loan amount and the charged-off amount? </a:t>
            </a:r>
          </a:p>
          <a:p>
            <a:r>
              <a:rPr lang="en-US" dirty="0"/>
              <a:t>Is there any correlation between defaults and other external actions (e.g. recessions, massive industry changes)?</a:t>
            </a:r>
          </a:p>
          <a:p>
            <a:r>
              <a:rPr lang="en-US" dirty="0"/>
              <a:t> Is there a way to predict defaults in advance?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95C38-3E48-044F-80AA-86B069358DA9}"/>
              </a:ext>
            </a:extLst>
          </p:cNvPr>
          <p:cNvSpPr txBox="1"/>
          <p:nvPr/>
        </p:nvSpPr>
        <p:spPr>
          <a:xfrm>
            <a:off x="7345584" y="6267502"/>
            <a:ext cx="1544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Geography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F4E6C-8A1F-C540-8D6B-663A96FE6815}"/>
              </a:ext>
            </a:extLst>
          </p:cNvPr>
          <p:cNvSpPr txBox="1"/>
          <p:nvPr/>
        </p:nvSpPr>
        <p:spPr>
          <a:xfrm>
            <a:off x="3521763" y="6267502"/>
            <a:ext cx="1544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Industry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2E842D-DA5B-DF44-BD81-2D9FA8C8B8BF}"/>
              </a:ext>
            </a:extLst>
          </p:cNvPr>
          <p:cNvCxnSpPr>
            <a:stCxn id="3" idx="2"/>
            <a:endCxn id="23" idx="0"/>
          </p:cNvCxnSpPr>
          <p:nvPr/>
        </p:nvCxnSpPr>
        <p:spPr>
          <a:xfrm rot="5400000">
            <a:off x="5083671" y="5129050"/>
            <a:ext cx="349041" cy="1927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AD24826-1358-4547-B057-77BB1369AEE3}"/>
              </a:ext>
            </a:extLst>
          </p:cNvPr>
          <p:cNvCxnSpPr>
            <a:stCxn id="3" idx="2"/>
            <a:endCxn id="19" idx="0"/>
          </p:cNvCxnSpPr>
          <p:nvPr/>
        </p:nvCxnSpPr>
        <p:spPr>
          <a:xfrm rot="16200000" flipH="1">
            <a:off x="6995581" y="5145001"/>
            <a:ext cx="349041" cy="1895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817D-38CC-8F45-8A80-1C409619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E394-CC79-B944-8F8A-153F3FE6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Exploration of the columns contained in the dataset. </a:t>
            </a:r>
          </a:p>
          <a:p>
            <a:r>
              <a:rPr lang="en-US" sz="2000" dirty="0"/>
              <a:t>Determining number of columns, rows, data types</a:t>
            </a:r>
          </a:p>
          <a:p>
            <a:r>
              <a:rPr lang="en-US" sz="2000" dirty="0"/>
              <a:t>Cleaning of data: </a:t>
            </a:r>
          </a:p>
          <a:p>
            <a:pPr lvl="1"/>
            <a:r>
              <a:rPr lang="en-US" sz="2000" dirty="0"/>
              <a:t>Removal of rows with null data for columns of interest</a:t>
            </a:r>
          </a:p>
          <a:p>
            <a:pPr lvl="1"/>
            <a:r>
              <a:rPr lang="en-US" sz="2000" dirty="0"/>
              <a:t>Formatting of columns of interest so that calculations can be performed</a:t>
            </a:r>
          </a:p>
          <a:p>
            <a:r>
              <a:rPr lang="en-US" sz="2000" dirty="0"/>
              <a:t>Generation of plots</a:t>
            </a:r>
          </a:p>
          <a:p>
            <a:r>
              <a:rPr lang="en-US" sz="2000" dirty="0"/>
              <a:t>Calculation of statistics: </a:t>
            </a:r>
          </a:p>
          <a:p>
            <a:pPr lvl="1"/>
            <a:r>
              <a:rPr lang="en-US" sz="2000" dirty="0"/>
              <a:t>Mean</a:t>
            </a:r>
          </a:p>
          <a:p>
            <a:pPr lvl="1"/>
            <a:r>
              <a:rPr lang="en-US" sz="2000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06815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CACB-70C6-2E4B-9D39-2B85FCC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and visualizations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F8D8D9-5DD7-574F-B9E8-29B4C16F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944366"/>
            <a:ext cx="3758174" cy="338051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9BDC644-234B-E44F-9600-E9E6DB0BA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369482"/>
            <a:ext cx="3758174" cy="1398111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5CA43ECC-B212-CB4B-83B2-2ED5274C7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026" y="1932127"/>
            <a:ext cx="3444126" cy="3357372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1D8AAA6-CC58-2F4D-AC92-5DB094007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026" y="5369481"/>
            <a:ext cx="3444126" cy="13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61F5-AA05-2648-A834-D06C9A49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Visualizations (Cont’d)</a:t>
            </a: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86B51FD0-390A-D742-81F9-C3D569A531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2202" y="2011363"/>
            <a:ext cx="3336221" cy="344805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570E3BF-1CFC-8C44-A9FF-A40148CA9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0812" y="2087563"/>
            <a:ext cx="4470400" cy="3302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132ED-1190-5C49-B9B2-59B3625E9118}"/>
              </a:ext>
            </a:extLst>
          </p:cNvPr>
          <p:cNvSpPr txBox="1"/>
          <p:nvPr/>
        </p:nvSpPr>
        <p:spPr>
          <a:xfrm>
            <a:off x="2102202" y="5858933"/>
            <a:ext cx="333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loan amount does not appear to influence number of jobs created/retained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36981-3811-7849-A02C-AB42CBE4FB8C}"/>
              </a:ext>
            </a:extLst>
          </p:cNvPr>
          <p:cNvSpPr txBox="1"/>
          <p:nvPr/>
        </p:nvSpPr>
        <p:spPr>
          <a:xfrm>
            <a:off x="6500812" y="5858933"/>
            <a:ext cx="447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Businesses in CA receive most loans</a:t>
            </a:r>
          </a:p>
          <a:p>
            <a:r>
              <a:rPr lang="en-US" dirty="0"/>
              <a:t>There is good correlation between size of state and loans issued</a:t>
            </a:r>
          </a:p>
        </p:txBody>
      </p:sp>
    </p:spTree>
    <p:extLst>
      <p:ext uri="{BB962C8B-B14F-4D97-AF65-F5344CB8AC3E}">
        <p14:creationId xmlns:p14="http://schemas.microsoft.com/office/powerpoint/2010/main" val="21289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669C-0104-BC4E-9607-478C2E26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FBF9-45DF-D045-BDD9-760A3030D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Included categorical features (New/Existing, Urban/Rural, Franchise, Industry)</a:t>
            </a:r>
          </a:p>
          <a:p>
            <a:r>
              <a:rPr lang="en-US" dirty="0"/>
              <a:t>Included quantitative features (Total Jobs, Gross Amount Approved, SBA Guaranteed Approved)</a:t>
            </a:r>
          </a:p>
          <a:p>
            <a:r>
              <a:rPr lang="en-US" dirty="0"/>
              <a:t>Model does not make better predictions than the majority class as illustrated by model score and confusion matrix on a test/train split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2AD06-B00B-1B4E-9540-EDB27418F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Included categorical features (New/Existing, Urban/Rural, Franchise, Industry)</a:t>
            </a:r>
          </a:p>
          <a:p>
            <a:r>
              <a:rPr lang="en-US" dirty="0"/>
              <a:t>Included quantitative features (Total Jobs, Gross Amount Approved, SBA Guaranteed Approved)</a:t>
            </a:r>
          </a:p>
          <a:p>
            <a:r>
              <a:rPr lang="en-US" dirty="0"/>
              <a:t>Model improves slightly compared with a basic logistic regression as illustrated by score, confusion matrix.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C43D-2BAD-9E47-AC2A-8371E5F8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42E9-026B-A14D-B522-15751BA8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Optimize the loan amount in terms of the jobs created/retained</a:t>
            </a:r>
          </a:p>
          <a:p>
            <a:r>
              <a:rPr lang="en-US" sz="2400" dirty="0"/>
              <a:t>Anomaly detection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75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C43D-2BAD-9E47-AC2A-8371E5F8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Annex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42E9-026B-A14D-B522-15751BA8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SBA Dataset obtained from Kaggle</a:t>
            </a:r>
          </a:p>
          <a:p>
            <a:r>
              <a:rPr lang="en-US" sz="2400" dirty="0"/>
              <a:t>Dataset: </a:t>
            </a:r>
          </a:p>
          <a:p>
            <a:pPr lvl="1"/>
            <a:r>
              <a:rPr lang="en-US" dirty="0"/>
              <a:t>~ 46 MB</a:t>
            </a:r>
          </a:p>
          <a:p>
            <a:pPr lvl="1"/>
            <a:r>
              <a:rPr lang="en-US" dirty="0"/>
              <a:t>899164 rows, 27 columns</a:t>
            </a:r>
          </a:p>
          <a:p>
            <a:pPr lvl="1"/>
            <a:r>
              <a:rPr lang="en-US" dirty="0"/>
              <a:t>Data around borrower, loan amount, charged-off amount, guaranteed amount, dates</a:t>
            </a:r>
          </a:p>
          <a:p>
            <a:r>
              <a:rPr lang="en-US" sz="2400" dirty="0"/>
              <a:t>Python Libraries: Pandas, Matplotlib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04870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{74DA58B2-0A12-7F43-B72A-BABF0F1E2044}tf10001119</Template>
  <TotalTime>3242</TotalTime>
  <Words>400</Words>
  <Application>Microsoft Macintosh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TDI Capstone Project</vt:lpstr>
      <vt:lpstr>SBA Basics</vt:lpstr>
      <vt:lpstr>Problem Statement</vt:lpstr>
      <vt:lpstr>Initial Analysis</vt:lpstr>
      <vt:lpstr>Statistics and visualizations</vt:lpstr>
      <vt:lpstr>Statistics and Visualizations (Cont’d)</vt:lpstr>
      <vt:lpstr>Classification Models</vt:lpstr>
      <vt:lpstr>Solution</vt:lpstr>
      <vt:lpstr>Annex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Capstone Project</dc:title>
  <dc:creator>Alejandro Valdes</dc:creator>
  <cp:lastModifiedBy>Alejandro Valdes</cp:lastModifiedBy>
  <cp:revision>19</cp:revision>
  <dcterms:created xsi:type="dcterms:W3CDTF">2021-02-28T20:49:51Z</dcterms:created>
  <dcterms:modified xsi:type="dcterms:W3CDTF">2021-09-13T17:32:14Z</dcterms:modified>
</cp:coreProperties>
</file>