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935"/>
  </p:normalViewPr>
  <p:slideViewPr>
    <p:cSldViewPr snapToGrid="0" snapToObjects="1">
      <p:cViewPr varScale="1">
        <p:scale>
          <a:sx n="100" d="100"/>
          <a:sy n="100" d="100"/>
        </p:scale>
        <p:origin x="5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6890-DBEA-394B-8EA8-866563A4F82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81BD-A020-3A44-A3E6-7A2B152B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818-1D9E-1146-8ECB-06AD3FFF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6C98-DE30-184E-BBE7-752B48ADF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CF59-275A-B741-9CF8-4AB53B5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8485-FA63-5041-BC2B-0934C03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8733-A4B1-DE4B-9C63-3A92F86C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D39F-56EE-F845-A2C0-82D72C23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5761-777F-194A-8D78-4B6C0729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3D0B-ACF7-8F45-B98D-82F4757D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2778-90BD-AD47-99E5-FB8F618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5224-2E68-4B44-855C-4CE2E71B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57A36-3F6C-8A4E-8307-28D7377D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36E48-0F19-1345-B988-6813C84A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6B6B-B799-D842-A925-944BE8B7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0B11-328D-8245-80CC-BA73998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EF9A-EB85-FE45-8A9D-D663D151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1AA-791D-BA48-9B09-38317C9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F0E5-6F41-CE42-A96F-9DC3D7C8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97D4-1975-DA43-A1DA-DE619BB2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A75F-7E2A-CA4D-84F8-BCF7B18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4821-5009-7148-8542-16ECD87C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5E8-9D76-B446-AE51-0AC7F44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FB74-48E6-1745-97C1-59FC60EE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8C88-42D8-C340-95AE-02E7C77E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E66-4C93-6142-A7B1-E64BF227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B31F-D8DF-B14E-8E79-221B1C9D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CAAA-49E9-324B-90ED-C7E89D27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C538-9C06-9444-B26F-28D4A225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8AC8-768F-5545-B5A1-659BC6D0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38B9-6E92-C24E-80C9-C5CFD3AE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BAA5-1FD9-FD48-98E8-41527FC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AD0F-F5CE-4546-8E34-4B147007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559B-AEA0-4C4F-9C81-3F261093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228AF-EC99-CC4F-8A04-AFBB43FEE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0A690-3B84-A94A-97DC-B71CFE14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4C90C-FE13-D14F-928F-AB86171A1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6FB5E-E7B1-8448-B312-FDD136DBD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8A51-5B84-844B-BC59-A4FD7E73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BE69-4B3F-4041-B293-C4B40041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A4AF1-D869-CF46-B69D-D63D257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60F3-2AAD-B54F-9EEE-81AB6B4B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CBC01-C8FF-AF4B-830A-FA1BD16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C1789-6F71-9648-AC07-F1626498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C94A2-DE88-134A-9380-4F26E75C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6D3F6-0E50-BF4E-9CAE-D5AC82E8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30058-9826-D742-BA28-58EB050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EFB23-C8DB-A044-9D9E-ECDB036E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273-B525-A54E-A753-93FA9855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0C0-24AD-3447-BF6C-95FDFA18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950A-F3A8-9D42-92FC-897E4862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4A22-66FE-C94A-AF85-34AB8ED0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0DB1-5C26-A840-B704-9FEE8403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944B-5B4A-A74F-AB7B-306FFF8B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56F6-8541-A04C-9BF5-3BC6FA38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026AC-66B7-4D41-A751-20E0AF531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31F1D-AF0D-0445-B601-707CD73DC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0BCD1-40CD-9548-A36C-F4586932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2CEF-21AC-7941-BCC3-E3A88E6B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D4351-D5F6-F640-9919-28DB9CC5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42C47-CEAA-2840-B980-9FA19CD4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3E15-7E72-7748-A3A1-C7F17526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4F5D-779D-194C-9994-41B8483B7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2FC5-4CA2-4F46-98C2-67E99B85D24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30C7-CE1C-3944-8ECF-F4486BB4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91E7-79DD-734E-A811-5730BD4D7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valdes001/TDI_Challenge/blob/main/Graph%201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0A1D3-EB65-0A41-A657-0F587A23A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TDI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7CE07-D367-CC4F-99A7-F38BE15C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600"/>
              <a:t>Assessing SBA data to predict loan defaults, optimization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11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2EF85-2C84-7A41-B05E-82F88EB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2B5-CB7B-8942-A991-757EAD58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The SBA was established with the purpose of promoting and assisting businesses get credit in the market. </a:t>
            </a:r>
          </a:p>
          <a:p>
            <a:r>
              <a:rPr lang="en-US" sz="2200"/>
              <a:t>While there are success stories, there are also instances of businesses defaulting on their SBA loans. </a:t>
            </a:r>
          </a:p>
          <a:p>
            <a:r>
              <a:rPr lang="en-US" sz="2200"/>
              <a:t>Based on the data, can we derive insights on how to better target lending programs in order to maximize return on investment/minimize defaults?</a:t>
            </a:r>
          </a:p>
          <a:p>
            <a:r>
              <a:rPr lang="en-US" sz="2200"/>
              <a:t>Some initial explorations include:</a:t>
            </a:r>
          </a:p>
          <a:p>
            <a:pPr lvl="1"/>
            <a:r>
              <a:rPr lang="en-US" sz="2200"/>
              <a:t>What is the distribution of the time to default on a loan?</a:t>
            </a:r>
          </a:p>
          <a:p>
            <a:pPr lvl="1"/>
            <a:r>
              <a:rPr lang="en-US" sz="2200"/>
              <a:t>Is there a correlation on the loan amount and the charged-off amount? </a:t>
            </a:r>
          </a:p>
        </p:txBody>
      </p:sp>
    </p:spTree>
    <p:extLst>
      <p:ext uri="{BB962C8B-B14F-4D97-AF65-F5344CB8AC3E}">
        <p14:creationId xmlns:p14="http://schemas.microsoft.com/office/powerpoint/2010/main" val="26442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1C43D-2BAD-9E47-AC2A-8371E5F8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42E9-026B-A14D-B522-15751BA8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SBA Dataset obtained from Kaggle</a:t>
            </a:r>
          </a:p>
          <a:p>
            <a:r>
              <a:rPr lang="en-US" sz="2200"/>
              <a:t>Dataset: </a:t>
            </a:r>
          </a:p>
          <a:p>
            <a:pPr lvl="1"/>
            <a:r>
              <a:rPr lang="en-US" sz="2200"/>
              <a:t>~ 46 MB</a:t>
            </a:r>
          </a:p>
          <a:p>
            <a:pPr lvl="1"/>
            <a:r>
              <a:rPr lang="en-US" sz="2200"/>
              <a:t>899164 rows, 27 columns</a:t>
            </a:r>
          </a:p>
          <a:p>
            <a:pPr lvl="1"/>
            <a:r>
              <a:rPr lang="en-US" sz="2200"/>
              <a:t>Data around borrower, loan amount, charged-off amount, guaranteed amount, dates</a:t>
            </a:r>
          </a:p>
          <a:p>
            <a:r>
              <a:rPr lang="en-US" sz="2200"/>
              <a:t>Python Libraries: Pandas, Matplotlib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304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817D-38CC-8F45-8A80-1C40961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Initial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E394-CC79-B944-8F8A-153F3FE6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Exploration of the columns contained in the dataset. </a:t>
            </a:r>
          </a:p>
          <a:p>
            <a:r>
              <a:rPr lang="en-US" sz="2200" dirty="0"/>
              <a:t>Determining number of columns, rows, data types</a:t>
            </a:r>
          </a:p>
          <a:p>
            <a:r>
              <a:rPr lang="en-US" sz="2200" dirty="0"/>
              <a:t>Cleaning of data: </a:t>
            </a:r>
          </a:p>
          <a:p>
            <a:pPr lvl="1"/>
            <a:r>
              <a:rPr lang="en-US" sz="2200" dirty="0"/>
              <a:t>Removal of rows with null data for columns of interest</a:t>
            </a:r>
          </a:p>
          <a:p>
            <a:pPr lvl="1"/>
            <a:r>
              <a:rPr lang="en-US" sz="2200" dirty="0"/>
              <a:t>Formatting of columns of interest so that calculations can be performed</a:t>
            </a:r>
          </a:p>
          <a:p>
            <a:r>
              <a:rPr lang="en-US" sz="2200" dirty="0"/>
              <a:t>Generation of plots</a:t>
            </a:r>
          </a:p>
          <a:p>
            <a:r>
              <a:rPr lang="en-US" sz="2200" dirty="0"/>
              <a:t>Calculation of statistics: </a:t>
            </a:r>
          </a:p>
          <a:p>
            <a:pPr lvl="1"/>
            <a:r>
              <a:rPr lang="en-US" sz="2200" dirty="0"/>
              <a:t>Mean</a:t>
            </a:r>
          </a:p>
          <a:p>
            <a:pPr lvl="1"/>
            <a:r>
              <a:rPr lang="en-US" sz="2200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06815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7CACB-70C6-2E4B-9D39-2B85FCC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Plots Generated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200AE-746B-074C-96B9-702434EFE0A0}"/>
              </a:ext>
            </a:extLst>
          </p:cNvPr>
          <p:cNvSpPr txBox="1"/>
          <p:nvPr/>
        </p:nvSpPr>
        <p:spPr>
          <a:xfrm>
            <a:off x="6194332" y="6238923"/>
            <a:ext cx="5577840" cy="4086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https://github.com/alexvaldes001/TDI_Challenge/blob/main/Graph%201.ipynb</a:t>
            </a:r>
            <a:r>
              <a:rPr lang="en-US" sz="125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091DD-0901-CA4A-AECB-1B48AE00D5BB}"/>
              </a:ext>
            </a:extLst>
          </p:cNvPr>
          <p:cNvSpPr txBox="1"/>
          <p:nvPr/>
        </p:nvSpPr>
        <p:spPr>
          <a:xfrm>
            <a:off x="419830" y="6238589"/>
            <a:ext cx="5577840" cy="40832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50">
                <a:solidFill>
                  <a:srgbClr val="FFFFFF"/>
                </a:solidFill>
              </a:rPr>
              <a:t>https://</a:t>
            </a:r>
            <a:r>
              <a:rPr lang="en-US" sz="1250" err="1">
                <a:solidFill>
                  <a:srgbClr val="FFFFFF"/>
                </a:solidFill>
              </a:rPr>
              <a:t>github.com</a:t>
            </a:r>
            <a:r>
              <a:rPr lang="en-US" sz="1250">
                <a:solidFill>
                  <a:srgbClr val="FFFFFF"/>
                </a:solidFill>
              </a:rPr>
              <a:t>/alexvaldes001/</a:t>
            </a:r>
            <a:r>
              <a:rPr lang="en-US" sz="1250" err="1">
                <a:solidFill>
                  <a:srgbClr val="FFFFFF"/>
                </a:solidFill>
              </a:rPr>
              <a:t>TDI_Challenge</a:t>
            </a:r>
            <a:r>
              <a:rPr lang="en-US" sz="1250">
                <a:solidFill>
                  <a:srgbClr val="FFFFFF"/>
                </a:solidFill>
              </a:rPr>
              <a:t>/blob/main/Graph%202.ipynb 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666A947D-5E5B-C146-8259-C5938801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32" y="2152484"/>
            <a:ext cx="5528276" cy="3947071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28F8673B-0DD3-B244-8D5C-730C3D96E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09" y="2109220"/>
            <a:ext cx="5082159" cy="39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E9779-E33F-AD49-9D51-A6ECD045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Next Steps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5422-F052-1448-BCE9-A3C02B59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Additional questions that could be answered:</a:t>
            </a:r>
          </a:p>
          <a:p>
            <a:pPr lvl="1"/>
            <a:r>
              <a:rPr lang="en-US" sz="1800" dirty="0"/>
              <a:t>Are is there any correlation between defaults and other external actions (e.g. recessions, massive industry changes)?</a:t>
            </a:r>
          </a:p>
          <a:p>
            <a:pPr lvl="1"/>
            <a:r>
              <a:rPr lang="en-US" sz="1800" dirty="0"/>
              <a:t>Optimize the loan amount and the jobs created/retained</a:t>
            </a:r>
          </a:p>
          <a:p>
            <a:pPr lvl="1"/>
            <a:r>
              <a:rPr lang="en-US" sz="1800" dirty="0"/>
              <a:t>Is a particular industry benefitting more of this program?</a:t>
            </a:r>
          </a:p>
          <a:p>
            <a:pPr lvl="1"/>
            <a:r>
              <a:rPr lang="en-US" sz="1800" dirty="0"/>
              <a:t>Is a particular geography benefitting more of the program?</a:t>
            </a:r>
          </a:p>
          <a:p>
            <a:r>
              <a:rPr lang="en-US" sz="2200" dirty="0"/>
              <a:t>Can the model be compared with other programs (e.g. PPP)?</a:t>
            </a:r>
          </a:p>
          <a:p>
            <a:r>
              <a:rPr lang="en-US" sz="2200" dirty="0"/>
              <a:t>Define metrics for success (e.g. default rate, charge-off %, total jobs/</a:t>
            </a:r>
            <a:r>
              <a:rPr lang="en-US" sz="2200"/>
              <a:t>loan amount)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2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344</Words>
  <Application>Microsoft Macintosh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TDI Capstone Project</vt:lpstr>
      <vt:lpstr>Problem Statement</vt:lpstr>
      <vt:lpstr>Methods Used</vt:lpstr>
      <vt:lpstr>Initial Analysis</vt:lpstr>
      <vt:lpstr>Plots Generated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Capstone Project</dc:title>
  <dc:creator>Alejandro Valdes</dc:creator>
  <cp:lastModifiedBy>Alejandro Valdes</cp:lastModifiedBy>
  <cp:revision>14</cp:revision>
  <dcterms:created xsi:type="dcterms:W3CDTF">2021-02-28T20:49:51Z</dcterms:created>
  <dcterms:modified xsi:type="dcterms:W3CDTF">2021-03-01T22:55:19Z</dcterms:modified>
</cp:coreProperties>
</file>