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53" r:id="rId1"/>
  </p:sldMasterIdLst>
  <p:notesMasterIdLst>
    <p:notesMasterId r:id="rId52"/>
  </p:notesMasterIdLst>
  <p:handoutMasterIdLst>
    <p:handoutMasterId r:id="rId53"/>
  </p:handoutMasterIdLst>
  <p:sldIdLst>
    <p:sldId id="329" r:id="rId2"/>
    <p:sldId id="285" r:id="rId3"/>
    <p:sldId id="286" r:id="rId4"/>
    <p:sldId id="258" r:id="rId5"/>
    <p:sldId id="259" r:id="rId6"/>
    <p:sldId id="260" r:id="rId7"/>
    <p:sldId id="261" r:id="rId8"/>
    <p:sldId id="262" r:id="rId9"/>
    <p:sldId id="263" r:id="rId10"/>
    <p:sldId id="327" r:id="rId11"/>
    <p:sldId id="264" r:id="rId12"/>
    <p:sldId id="265" r:id="rId13"/>
    <p:sldId id="266" r:id="rId14"/>
    <p:sldId id="270" r:id="rId15"/>
    <p:sldId id="268" r:id="rId16"/>
    <p:sldId id="269" r:id="rId17"/>
    <p:sldId id="274" r:id="rId18"/>
    <p:sldId id="280" r:id="rId19"/>
    <p:sldId id="281" r:id="rId20"/>
    <p:sldId id="278" r:id="rId21"/>
    <p:sldId id="279" r:id="rId22"/>
    <p:sldId id="288" r:id="rId23"/>
    <p:sldId id="290" r:id="rId24"/>
    <p:sldId id="309" r:id="rId25"/>
    <p:sldId id="311" r:id="rId26"/>
    <p:sldId id="312" r:id="rId27"/>
    <p:sldId id="313" r:id="rId28"/>
    <p:sldId id="314" r:id="rId29"/>
    <p:sldId id="291" r:id="rId30"/>
    <p:sldId id="292" r:id="rId31"/>
    <p:sldId id="315" r:id="rId32"/>
    <p:sldId id="316" r:id="rId33"/>
    <p:sldId id="317" r:id="rId34"/>
    <p:sldId id="294" r:id="rId35"/>
    <p:sldId id="318" r:id="rId36"/>
    <p:sldId id="300" r:id="rId37"/>
    <p:sldId id="301" r:id="rId38"/>
    <p:sldId id="302" r:id="rId39"/>
    <p:sldId id="303" r:id="rId40"/>
    <p:sldId id="304" r:id="rId41"/>
    <p:sldId id="326" r:id="rId42"/>
    <p:sldId id="306" r:id="rId43"/>
    <p:sldId id="307" r:id="rId44"/>
    <p:sldId id="308" r:id="rId45"/>
    <p:sldId id="319" r:id="rId46"/>
    <p:sldId id="320" r:id="rId47"/>
    <p:sldId id="321" r:id="rId48"/>
    <p:sldId id="322" r:id="rId49"/>
    <p:sldId id="324" r:id="rId50"/>
    <p:sldId id="328" r:id="rId51"/>
  </p:sldIdLst>
  <p:sldSz cx="9144000" cy="6858000" type="screen4x3"/>
  <p:notesSz cx="7099300" cy="10234613"/>
  <p:custDataLst>
    <p:tags r:id="rId55"/>
  </p:custDataLst>
  <p:defaultTextStyle>
    <a:defPPr>
      <a:defRPr lang="en-US"/>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3366"/>
    <a:srgbClr val="0000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7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1842"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tags" Target="tags/tag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47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0" hangingPunct="0">
              <a:defRPr sz="1300">
                <a:latin typeface="Times New Roman" pitchFamily="-112" charset="0"/>
              </a:defRPr>
            </a:lvl1pPr>
          </a:lstStyle>
          <a:p>
            <a:pPr>
              <a:defRPr/>
            </a:pPr>
            <a:endParaRPr lang="es-ES"/>
          </a:p>
        </p:txBody>
      </p:sp>
      <p:sp>
        <p:nvSpPr>
          <p:cNvPr id="747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47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0" hangingPunct="0">
              <a:defRPr sz="1300">
                <a:latin typeface="Times New Roman" pitchFamily="-112" charset="0"/>
              </a:defRPr>
            </a:lvl1pPr>
          </a:lstStyle>
          <a:p>
            <a:pPr>
              <a:defRPr/>
            </a:pPr>
            <a:fld id="{B33AC092-67F6-4349-AB87-24AAE7F070EA}" type="slidenum">
              <a:rPr lang="es-ES"/>
              <a:pPr>
                <a:defRPr/>
              </a:pPr>
              <a:t>‹#›</a:t>
            </a:fld>
            <a:endParaRPr lang="es-ES"/>
          </a:p>
        </p:txBody>
      </p:sp>
    </p:spTree>
    <p:extLst>
      <p:ext uri="{BB962C8B-B14F-4D97-AF65-F5344CB8AC3E}">
        <p14:creationId xmlns:p14="http://schemas.microsoft.com/office/powerpoint/2010/main" val="4112462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68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0" hangingPunct="0">
              <a:defRPr sz="1300">
                <a:latin typeface="Times New Roman" pitchFamily="-112" charset="0"/>
              </a:defRPr>
            </a:lvl1pPr>
          </a:lstStyle>
          <a:p>
            <a:pPr>
              <a:defRPr/>
            </a:pPr>
            <a:endParaRPr lang="es-ES"/>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s-ES" noProof="0"/>
              <a:t>Click to edit Master text styles</a:t>
            </a:r>
          </a:p>
          <a:p>
            <a:pPr lvl="1"/>
            <a:r>
              <a:rPr lang="es-ES" noProof="0"/>
              <a:t>Second level</a:t>
            </a:r>
          </a:p>
          <a:p>
            <a:pPr lvl="2"/>
            <a:r>
              <a:rPr lang="es-ES" noProof="0"/>
              <a:t>Third level</a:t>
            </a:r>
          </a:p>
          <a:p>
            <a:pPr lvl="3"/>
            <a:r>
              <a:rPr lang="es-ES" noProof="0"/>
              <a:t>Fourth level</a:t>
            </a:r>
          </a:p>
          <a:p>
            <a:pPr lvl="4"/>
            <a:r>
              <a:rPr lang="es-ES" noProof="0"/>
              <a:t>Fifth level</a:t>
            </a:r>
          </a:p>
        </p:txBody>
      </p:sp>
      <p:sp>
        <p:nvSpPr>
          <p:cNvPr id="768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68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0" hangingPunct="0">
              <a:defRPr sz="1300">
                <a:latin typeface="Times New Roman" pitchFamily="-112" charset="0"/>
              </a:defRPr>
            </a:lvl1pPr>
          </a:lstStyle>
          <a:p>
            <a:pPr>
              <a:defRPr/>
            </a:pPr>
            <a:fld id="{45E163CA-5FA4-554C-B24E-3BBD23F9047D}" type="slidenum">
              <a:rPr lang="es-ES"/>
              <a:pPr>
                <a:defRPr/>
              </a:pPr>
              <a:t>‹#›</a:t>
            </a:fld>
            <a:endParaRPr lang="es-ES"/>
          </a:p>
        </p:txBody>
      </p:sp>
    </p:spTree>
    <p:extLst>
      <p:ext uri="{BB962C8B-B14F-4D97-AF65-F5344CB8AC3E}">
        <p14:creationId xmlns:p14="http://schemas.microsoft.com/office/powerpoint/2010/main" val="3520723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_tradnl"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623D78A-0BD1-9240-B6CB-3019C8393295}"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_tradnl"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B18B41BE-6318-B74B-BE66-A7437F8F47A4}"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0FA1FECA-079A-5F44-AEAE-5C4168F5E99B}"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_tradnl"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643A933E-DBBF-4649-A7AE-329643F47713}" type="slidenum">
              <a:rPr lang="es-ES" smtClean="0"/>
              <a:pPr>
                <a:defRPr/>
              </a:pPr>
              <a:t>‹#›</a:t>
            </a:fld>
            <a:endParaRPr lang="es-E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D0AA611-D6E6-0B44-8A10-5C160F5B3CFB}"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DCD4B6F5-7D1D-3949-A997-979335DE7E25}" type="slidenum">
              <a:rPr lang="es-ES" smtClean="0"/>
              <a:pPr>
                <a:defRPr/>
              </a:pPr>
              <a:t>‹#›</a:t>
            </a:fld>
            <a:endParaRPr lang="es-E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7917B033-9154-474C-9BB8-62DFA2F08E40}"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1CB7077B-796D-CD44-81C2-C2B3215F755B}"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_tradnl"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_tradnl"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656D0DB7-D544-C542-B51F-6347BB8A75E0}" type="slidenum">
              <a:rPr lang="es-ES" smtClean="0"/>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_tradnl"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s-E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s-E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defRPr/>
            </a:pPr>
            <a:fld id="{E9241CDE-404D-6B43-BE04-9E69E7349D2A}" type="slidenum">
              <a:rPr lang="es-ES" smtClean="0"/>
              <a:pPr>
                <a:defRPr/>
              </a:pPr>
              <a:t>‹#›</a:t>
            </a:fld>
            <a:endParaRPr lang="es-E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200" y="381000"/>
            <a:ext cx="7315200" cy="1569660"/>
          </a:xfrm>
          <a:prstGeom prst="rect">
            <a:avLst/>
          </a:prstGeom>
          <a:noFill/>
          <a:ln w="9525">
            <a:noFill/>
            <a:miter lim="800000"/>
            <a:headEnd/>
            <a:tailEnd/>
          </a:ln>
        </p:spPr>
        <p:txBody>
          <a:bodyPr wrap="square">
            <a:prstTxWarp prst="textNoShape">
              <a:avLst/>
            </a:prstTxWarp>
            <a:spAutoFit/>
          </a:bodyPr>
          <a:lstStyle/>
          <a:p>
            <a:pPr algn="ctr" eaLnBrk="0" hangingPunct="0"/>
            <a:r>
              <a:rPr lang="es-MX" sz="4800" b="1" dirty="0" smtClean="0">
                <a:solidFill>
                  <a:schemeClr val="bg1"/>
                </a:solidFill>
                <a:latin typeface="Calligrapher" pitchFamily="2" charset="0"/>
              </a:rPr>
              <a:t>TC2017 - Análisis </a:t>
            </a:r>
            <a:r>
              <a:rPr lang="es-MX" sz="4800" b="1" dirty="0">
                <a:solidFill>
                  <a:schemeClr val="bg1"/>
                </a:solidFill>
                <a:latin typeface="Calligrapher" pitchFamily="2" charset="0"/>
              </a:rPr>
              <a:t>y Diseño de </a:t>
            </a:r>
            <a:r>
              <a:rPr lang="es-MX" sz="4800" b="1" dirty="0" smtClean="0">
                <a:solidFill>
                  <a:schemeClr val="bg1"/>
                </a:solidFill>
                <a:latin typeface="Calligrapher" pitchFamily="2" charset="0"/>
              </a:rPr>
              <a:t>Algoritmos</a:t>
            </a:r>
            <a:endParaRPr lang="es-MX" sz="4800" b="1" dirty="0">
              <a:solidFill>
                <a:schemeClr val="bg1"/>
              </a:solidFill>
              <a:latin typeface="Calligrapher" pitchFamily="2" charset="0"/>
            </a:endParaRPr>
          </a:p>
        </p:txBody>
      </p:sp>
      <p:sp>
        <p:nvSpPr>
          <p:cNvPr id="5" name="Rectangle 2"/>
          <p:cNvSpPr txBox="1">
            <a:spLocks noChangeArrowheads="1"/>
          </p:cNvSpPr>
          <p:nvPr/>
        </p:nvSpPr>
        <p:spPr>
          <a:xfrm>
            <a:off x="762000" y="4572000"/>
            <a:ext cx="6781800" cy="16002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8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5400" dirty="0" smtClean="0">
                <a:solidFill>
                  <a:srgbClr val="7B9899"/>
                </a:solidFill>
              </a:rPr>
              <a:t>Introducci</a:t>
            </a:r>
            <a:r>
              <a:rPr lang="es-MX" sz="5400" dirty="0" smtClean="0">
                <a:solidFill>
                  <a:srgbClr val="7B9899"/>
                </a:solidFill>
              </a:rPr>
              <a:t>ón al Análisis de Algortimos</a:t>
            </a:r>
            <a:endParaRPr lang="es-MX" sz="5400" dirty="0">
              <a:solidFill>
                <a:srgbClr val="7B9899"/>
              </a:solidFill>
            </a:endParaRPr>
          </a:p>
        </p:txBody>
      </p:sp>
    </p:spTree>
    <p:extLst>
      <p:ext uri="{BB962C8B-B14F-4D97-AF65-F5344CB8AC3E}">
        <p14:creationId xmlns:p14="http://schemas.microsoft.com/office/powerpoint/2010/main" val="2936744559"/>
      </p:ext>
    </p:extLst>
  </p:cSld>
  <p:clrMapOvr>
    <a:masterClrMapping/>
  </p:clrMapOvr>
  <p:transition xmlns:p14="http://schemas.microsoft.com/office/powerpoint/2010/main" advTm="48416"/>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66800" y="381000"/>
            <a:ext cx="7024744" cy="1143000"/>
          </a:xfrm>
        </p:spPr>
        <p:txBody>
          <a:bodyPr/>
          <a:lstStyle/>
          <a:p>
            <a:r>
              <a:rPr lang="es-MX" dirty="0">
                <a:solidFill>
                  <a:srgbClr val="7B9899"/>
                </a:solidFill>
              </a:rPr>
              <a:t>Ejemplo</a:t>
            </a:r>
          </a:p>
        </p:txBody>
      </p:sp>
      <p:sp>
        <p:nvSpPr>
          <p:cNvPr id="23556" name="Rectangle 3"/>
          <p:cNvSpPr>
            <a:spLocks noGrp="1" noChangeArrowheads="1"/>
          </p:cNvSpPr>
          <p:nvPr>
            <p:ph idx="1"/>
          </p:nvPr>
        </p:nvSpPr>
        <p:spPr>
          <a:xfrm>
            <a:off x="533400" y="1828800"/>
            <a:ext cx="4113212" cy="3579812"/>
          </a:xfrm>
        </p:spPr>
        <p:txBody>
          <a:bodyPr/>
          <a:lstStyle/>
          <a:p>
            <a:pPr>
              <a:buFont typeface="Wingdings" pitchFamily="-109" charset="2"/>
              <a:buNone/>
            </a:pPr>
            <a:endParaRPr lang="es-ES_tradnl" i="1" noProof="1" smtClean="0">
              <a:latin typeface="Times New Roman" pitchFamily="-109" charset="0"/>
            </a:endParaRPr>
          </a:p>
          <a:p>
            <a:pPr>
              <a:buFont typeface="Wingdings" pitchFamily="-109" charset="2"/>
              <a:buNone/>
            </a:pPr>
            <a:r>
              <a:rPr lang="es-ES_tradnl" i="1" noProof="1" smtClean="0">
                <a:latin typeface="Times New Roman" pitchFamily="-109" charset="0"/>
              </a:rPr>
              <a:t>for (int i=1; i&lt;=n; i++){</a:t>
            </a:r>
          </a:p>
          <a:p>
            <a:pPr>
              <a:buFont typeface="Wingdings" pitchFamily="-109" charset="2"/>
              <a:buNone/>
            </a:pPr>
            <a:r>
              <a:rPr lang="es-ES_tradnl" i="1" noProof="1">
                <a:latin typeface="Times New Roman" pitchFamily="-109" charset="0"/>
              </a:rPr>
              <a:t>	</a:t>
            </a:r>
            <a:r>
              <a:rPr lang="fr-FR" i="1" noProof="1">
                <a:latin typeface="Times New Roman" pitchFamily="-109" charset="0"/>
              </a:rPr>
              <a:t> x = x + a</a:t>
            </a:r>
            <a:r>
              <a:rPr lang="fr-FR" i="1" noProof="1" smtClean="0">
                <a:latin typeface="Times New Roman" pitchFamily="-109" charset="0"/>
              </a:rPr>
              <a:t>[i]</a:t>
            </a:r>
            <a:r>
              <a:rPr lang="fr-FR" i="1" noProof="1">
                <a:latin typeface="Times New Roman" pitchFamily="-109" charset="0"/>
              </a:rPr>
              <a:t>;</a:t>
            </a:r>
          </a:p>
          <a:p>
            <a:pPr>
              <a:buFont typeface="Wingdings" pitchFamily="-109" charset="2"/>
              <a:buNone/>
            </a:pPr>
            <a:r>
              <a:rPr lang="fr-FR" i="1" noProof="1" smtClean="0">
                <a:latin typeface="Times New Roman" pitchFamily="-109" charset="0"/>
              </a:rPr>
              <a:t>   x = x + b[i];</a:t>
            </a:r>
          </a:p>
          <a:p>
            <a:pPr>
              <a:buFont typeface="Wingdings" pitchFamily="-109" charset="2"/>
              <a:buNone/>
            </a:pPr>
            <a:r>
              <a:rPr lang="fr-FR" i="1" noProof="1" smtClean="0">
                <a:latin typeface="Times New Roman" pitchFamily="-109" charset="0"/>
              </a:rPr>
              <a:t>}</a:t>
            </a:r>
            <a:endParaRPr lang="fr-FR" i="1" dirty="0">
              <a:latin typeface="Times New Roman" pitchFamily="-109" charset="0"/>
            </a:endParaRPr>
          </a:p>
          <a:p>
            <a:pPr>
              <a:buFont typeface="Wingdings" pitchFamily="-109" charset="2"/>
              <a:buNone/>
            </a:pPr>
            <a:endParaRPr noProof="1"/>
          </a:p>
          <a:p>
            <a:endParaRPr noProof="1"/>
          </a:p>
        </p:txBody>
      </p:sp>
      <p:sp>
        <p:nvSpPr>
          <p:cNvPr id="5" name="Slide Number Placeholder 5"/>
          <p:cNvSpPr>
            <a:spLocks noGrp="1"/>
          </p:cNvSpPr>
          <p:nvPr>
            <p:ph type="sldNum" sz="quarter" idx="12"/>
          </p:nvPr>
        </p:nvSpPr>
        <p:spPr/>
        <p:txBody>
          <a:bodyPr/>
          <a:lstStyle/>
          <a:p>
            <a:pPr>
              <a:defRPr/>
            </a:pPr>
            <a:fld id="{12137C56-C7CE-8243-8052-C7DC3A48B13A}" type="slidenum">
              <a:rPr lang="es-ES"/>
              <a:pPr>
                <a:defRPr/>
              </a:pPr>
              <a:t>10</a:t>
            </a:fld>
            <a:endParaRPr lang="es-ES"/>
          </a:p>
        </p:txBody>
      </p:sp>
      <p:sp>
        <p:nvSpPr>
          <p:cNvPr id="26628" name="Text Box 4"/>
          <p:cNvSpPr txBox="1">
            <a:spLocks noChangeArrowheads="1"/>
          </p:cNvSpPr>
          <p:nvPr/>
        </p:nvSpPr>
        <p:spPr bwMode="auto">
          <a:xfrm>
            <a:off x="4572000" y="1219200"/>
            <a:ext cx="2783334" cy="4598181"/>
          </a:xfrm>
          <a:prstGeom prst="rect">
            <a:avLst/>
          </a:prstGeom>
          <a:noFill/>
          <a:ln w="9525">
            <a:noFill/>
            <a:miter lim="800000"/>
            <a:headEnd/>
            <a:tailEnd/>
          </a:ln>
          <a:effectLst/>
        </p:spPr>
        <p:txBody>
          <a:bodyPr wrap="none">
            <a:prstTxWarp prst="textNoShape">
              <a:avLst/>
            </a:prstTxWarp>
            <a:spAutoFit/>
          </a:bodyPr>
          <a:lstStyle/>
          <a:p>
            <a:pPr eaLnBrk="0" hangingPunct="0">
              <a:spcBef>
                <a:spcPct val="20000"/>
              </a:spcBef>
              <a:defRPr/>
            </a:pP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lang="es-ES_tradnl" sz="2400" noProof="1" smtClean="0">
                <a:solidFill>
                  <a:srgbClr val="A50021"/>
                </a:solidFill>
                <a:latin typeface="Times New Roman" pitchFamily="-112" charset="0"/>
              </a:rPr>
              <a:t>1</a:t>
            </a:r>
          </a:p>
          <a:p>
            <a:pPr eaLnBrk="0" hangingPunct="0">
              <a:spcBef>
                <a:spcPct val="20000"/>
              </a:spcBef>
              <a:buFont typeface="Wingdings" pitchFamily="-112" charset="2"/>
              <a:buChar char="à"/>
              <a:defRPr/>
            </a:pPr>
            <a:r>
              <a:rPr lang="es-ES_tradnl" sz="2400" noProof="1" smtClean="0">
                <a:solidFill>
                  <a:srgbClr val="A50021"/>
                </a:solidFill>
                <a:latin typeface="Times New Roman" pitchFamily="-112" charset="0"/>
              </a:rPr>
              <a:t>n+1 (condiciones)</a:t>
            </a:r>
          </a:p>
          <a:p>
            <a:pPr eaLnBrk="0" hangingPunct="0">
              <a:spcBef>
                <a:spcPct val="20000"/>
              </a:spcBef>
              <a:buFont typeface="Wingdings" pitchFamily="-112" charset="2"/>
              <a:buChar char="à"/>
              <a:defRPr/>
            </a:pPr>
            <a:r>
              <a:rPr lang="es-ES_tradnl" sz="2400" noProof="1" smtClean="0">
                <a:solidFill>
                  <a:srgbClr val="A50021"/>
                </a:solidFill>
                <a:latin typeface="Times New Roman" pitchFamily="-112" charset="0"/>
              </a:rPr>
              <a:t>n (incrementos)</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lang="en-US" sz="2400" noProof="1">
                <a:solidFill>
                  <a:srgbClr val="A50021"/>
                </a:solidFill>
                <a:latin typeface="Times New Roman" pitchFamily="-112" charset="0"/>
              </a:rPr>
              <a:t>n</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lang="en-US" sz="2400" noProof="1">
                <a:solidFill>
                  <a:srgbClr val="A50021"/>
                </a:solidFill>
                <a:latin typeface="Times New Roman" pitchFamily="-112" charset="0"/>
              </a:rPr>
              <a:t>n</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sz="2400" noProof="1">
                <a:solidFill>
                  <a:srgbClr val="A50021"/>
                </a:solidFill>
                <a:latin typeface="Times New Roman" pitchFamily="-112" charset="0"/>
              </a:rPr>
              <a:t>n (goto implícito)</a:t>
            </a:r>
            <a:endParaRPr lang="es-ES" sz="2400" dirty="0">
              <a:solidFill>
                <a:srgbClr val="A50021"/>
              </a:solidFill>
              <a:latin typeface="Times New Roman" pitchFamily="-112" charset="0"/>
            </a:endParaRPr>
          </a:p>
          <a:p>
            <a:pPr eaLnBrk="0" hangingPunct="0">
              <a:spcBef>
                <a:spcPct val="20000"/>
              </a:spcBef>
              <a:buFont typeface="Wingdings" pitchFamily="-112" charset="2"/>
              <a:buChar char="à"/>
              <a:defRPr/>
            </a:pPr>
            <a:r>
              <a:rPr lang="es-ES" sz="2400" dirty="0">
                <a:solidFill>
                  <a:srgbClr val="A50021"/>
                </a:solidFill>
                <a:latin typeface="Times New Roman" pitchFamily="-112" charset="0"/>
              </a:rPr>
              <a:t>1 </a:t>
            </a:r>
            <a:r>
              <a:rPr lang="es-ES" sz="2400" dirty="0" err="1">
                <a:solidFill>
                  <a:srgbClr val="A50021"/>
                </a:solidFill>
                <a:latin typeface="Times New Roman" pitchFamily="-112" charset="0"/>
              </a:rPr>
              <a:t>goto</a:t>
            </a:r>
            <a:r>
              <a:rPr lang="es-ES" sz="2400" dirty="0">
                <a:solidFill>
                  <a:srgbClr val="A50021"/>
                </a:solidFill>
                <a:latin typeface="Times New Roman" pitchFamily="-112" charset="0"/>
              </a:rPr>
              <a:t> en falso.</a:t>
            </a:r>
            <a:endParaRPr sz="2400" noProof="1">
              <a:solidFill>
                <a:srgbClr val="A50021"/>
              </a:solidFill>
              <a:latin typeface="Times New Roman" pitchFamily="-112" charset="0"/>
            </a:endParaRPr>
          </a:p>
          <a:p>
            <a:pPr eaLnBrk="0" hangingPunct="0">
              <a:spcBef>
                <a:spcPct val="20000"/>
              </a:spcBef>
              <a:buFont typeface="Wingdings" pitchFamily="-112" charset="2"/>
              <a:buNone/>
              <a:defRPr/>
            </a:pPr>
            <a:endParaRPr lang="es-ES" sz="2400" dirty="0">
              <a:solidFill>
                <a:srgbClr val="A50021"/>
              </a:solidFill>
              <a:effectLst>
                <a:outerShdw blurRad="38100" dist="38100" dir="2700000" algn="tl">
                  <a:srgbClr val="000000"/>
                </a:outerShdw>
              </a:effectLst>
              <a:latin typeface="Times New Roman" pitchFamily="-112" charset="0"/>
            </a:endParaRPr>
          </a:p>
          <a:p>
            <a:pPr eaLnBrk="0" hangingPunct="0">
              <a:spcBef>
                <a:spcPct val="20000"/>
              </a:spcBef>
              <a:buFont typeface="Wingdings" pitchFamily="-112" charset="2"/>
              <a:buNone/>
              <a:defRPr/>
            </a:pPr>
            <a:r>
              <a:rPr sz="3200" noProof="1" smtClean="0">
                <a:solidFill>
                  <a:srgbClr val="A50021"/>
                </a:solidFill>
                <a:effectLst>
                  <a:outerShdw blurRad="38100" dist="38100" dir="2700000" algn="tl">
                    <a:srgbClr val="000000"/>
                  </a:outerShdw>
                </a:effectLst>
                <a:latin typeface="Times New Roman" pitchFamily="-112" charset="0"/>
              </a:rPr>
              <a:t>TOTAL</a:t>
            </a:r>
            <a:r>
              <a:rPr sz="3200" noProof="1">
                <a:solidFill>
                  <a:srgbClr val="A50021"/>
                </a:solidFill>
                <a:effectLst>
                  <a:outerShdw blurRad="38100" dist="38100" dir="2700000" algn="tl">
                    <a:srgbClr val="000000"/>
                  </a:outerShdw>
                </a:effectLst>
                <a:latin typeface="Times New Roman" pitchFamily="-112" charset="0"/>
              </a:rPr>
              <a:t>: </a:t>
            </a:r>
            <a:r>
              <a:rPr sz="3200" b="1" noProof="1">
                <a:solidFill>
                  <a:srgbClr val="A50021"/>
                </a:solidFill>
                <a:effectLst>
                  <a:outerShdw blurRad="38100" dist="38100" dir="2700000" algn="tl">
                    <a:srgbClr val="000000"/>
                  </a:outerShdw>
                </a:effectLst>
                <a:latin typeface="Times New Roman" pitchFamily="-112" charset="0"/>
              </a:rPr>
              <a:t>5n + </a:t>
            </a:r>
            <a:r>
              <a:rPr lang="es-ES" sz="3200" b="1" dirty="0">
                <a:solidFill>
                  <a:srgbClr val="A50021"/>
                </a:solidFill>
                <a:effectLst>
                  <a:outerShdw blurRad="38100" dist="38100" dir="2700000" algn="tl">
                    <a:srgbClr val="000000"/>
                  </a:outerShdw>
                </a:effectLst>
                <a:latin typeface="Times New Roman" pitchFamily="-112" charset="0"/>
              </a:rPr>
              <a:t>3</a:t>
            </a:r>
            <a:endParaRPr sz="3200" b="1" noProof="1">
              <a:solidFill>
                <a:srgbClr val="A50021"/>
              </a:solidFill>
              <a:effectLst>
                <a:outerShdw blurRad="38100" dist="38100" dir="2700000" algn="tl">
                  <a:srgbClr val="000000"/>
                </a:outerShdw>
              </a:effectLst>
              <a:latin typeface="Times New Roman" pitchFamily="-112" charset="0"/>
            </a:endParaRPr>
          </a:p>
        </p:txBody>
      </p:sp>
    </p:spTree>
    <p:extLst>
      <p:ext uri="{BB962C8B-B14F-4D97-AF65-F5344CB8AC3E}">
        <p14:creationId xmlns:p14="http://schemas.microsoft.com/office/powerpoint/2010/main" val="1135634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anim calcmode="lin" valueType="num">
                                      <p:cBhvr additive="base">
                                        <p:cTn id="13" dur="500" fill="hold"/>
                                        <p:tgtEl>
                                          <p:spTgt spid="26628">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anim calcmode="lin" valueType="num">
                                      <p:cBhvr additive="base">
                                        <p:cTn id="19" dur="500" fill="hold"/>
                                        <p:tgtEl>
                                          <p:spTgt spid="2662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8">
                                            <p:txEl>
                                              <p:pRg st="4" end="4"/>
                                            </p:txEl>
                                          </p:spTgt>
                                        </p:tgtEl>
                                        <p:attrNameLst>
                                          <p:attrName>style.visibility</p:attrName>
                                        </p:attrNameLst>
                                      </p:cBhvr>
                                      <p:to>
                                        <p:strVal val="visible"/>
                                      </p:to>
                                    </p:set>
                                    <p:anim calcmode="lin" valueType="num">
                                      <p:cBhvr additive="base">
                                        <p:cTn id="25" dur="500" fill="hold"/>
                                        <p:tgtEl>
                                          <p:spTgt spid="2662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8">
                                            <p:txEl>
                                              <p:pRg st="5" end="5"/>
                                            </p:txEl>
                                          </p:spTgt>
                                        </p:tgtEl>
                                        <p:attrNameLst>
                                          <p:attrName>style.visibility</p:attrName>
                                        </p:attrNameLst>
                                      </p:cBhvr>
                                      <p:to>
                                        <p:strVal val="visible"/>
                                      </p:to>
                                    </p:set>
                                    <p:anim calcmode="lin" valueType="num">
                                      <p:cBhvr additive="base">
                                        <p:cTn id="31" dur="500" fill="hold"/>
                                        <p:tgtEl>
                                          <p:spTgt spid="2662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8">
                                            <p:txEl>
                                              <p:pRg st="6" end="6"/>
                                            </p:txEl>
                                          </p:spTgt>
                                        </p:tgtEl>
                                        <p:attrNameLst>
                                          <p:attrName>style.visibility</p:attrName>
                                        </p:attrNameLst>
                                      </p:cBhvr>
                                      <p:to>
                                        <p:strVal val="visible"/>
                                      </p:to>
                                    </p:set>
                                    <p:anim calcmode="lin" valueType="num">
                                      <p:cBhvr additive="base">
                                        <p:cTn id="37" dur="500" fill="hold"/>
                                        <p:tgtEl>
                                          <p:spTgt spid="2662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28">
                                            <p:txEl>
                                              <p:pRg st="7" end="7"/>
                                            </p:txEl>
                                          </p:spTgt>
                                        </p:tgtEl>
                                        <p:attrNameLst>
                                          <p:attrName>style.visibility</p:attrName>
                                        </p:attrNameLst>
                                      </p:cBhvr>
                                      <p:to>
                                        <p:strVal val="visible"/>
                                      </p:to>
                                    </p:set>
                                    <p:anim calcmode="lin" valueType="num">
                                      <p:cBhvr additive="base">
                                        <p:cTn id="43" dur="500" fill="hold"/>
                                        <p:tgtEl>
                                          <p:spTgt spid="2662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62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anim calcmode="lin" valueType="num">
                                      <p:cBhvr additive="base">
                                        <p:cTn id="49" dur="500" fill="hold"/>
                                        <p:tgtEl>
                                          <p:spTgt spid="26628">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62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457200"/>
            <a:ext cx="7024744" cy="1143000"/>
          </a:xfrm>
        </p:spPr>
        <p:txBody>
          <a:bodyPr/>
          <a:lstStyle/>
          <a:p>
            <a:r>
              <a:rPr lang="es-MX" dirty="0">
                <a:solidFill>
                  <a:srgbClr val="7B9899"/>
                </a:solidFill>
              </a:rPr>
              <a:t>Ejemplo</a:t>
            </a:r>
          </a:p>
        </p:txBody>
      </p:sp>
      <p:sp>
        <p:nvSpPr>
          <p:cNvPr id="24580" name="Rectangle 3"/>
          <p:cNvSpPr>
            <a:spLocks noGrp="1" noChangeArrowheads="1"/>
          </p:cNvSpPr>
          <p:nvPr>
            <p:ph idx="1"/>
          </p:nvPr>
        </p:nvSpPr>
        <p:spPr>
          <a:xfrm>
            <a:off x="457200" y="1752600"/>
            <a:ext cx="4340225" cy="3579812"/>
          </a:xfrm>
        </p:spPr>
        <p:txBody>
          <a:bodyPr/>
          <a:lstStyle/>
          <a:p>
            <a:pPr>
              <a:buFont typeface="Wingdings" pitchFamily="-109" charset="2"/>
              <a:buNone/>
            </a:pPr>
            <a:r>
              <a:rPr sz="2800" i="1" noProof="1">
                <a:latin typeface="Times New Roman" pitchFamily="-109" charset="0"/>
              </a:rPr>
              <a:t>z = 0;</a:t>
            </a:r>
          </a:p>
          <a:p>
            <a:pPr>
              <a:buFont typeface="Wingdings" pitchFamily="-109" charset="2"/>
              <a:buNone/>
            </a:pPr>
            <a:r>
              <a:rPr sz="2800" i="1" noProof="1">
                <a:latin typeface="Times New Roman" pitchFamily="-109" charset="0"/>
              </a:rPr>
              <a:t>for </a:t>
            </a:r>
            <a:r>
              <a:rPr lang="es-MX" sz="2800" i="1" dirty="0">
                <a:latin typeface="Times New Roman" pitchFamily="-109" charset="0"/>
              </a:rPr>
              <a:t>(</a:t>
            </a:r>
            <a:r>
              <a:rPr sz="2800" i="1" noProof="1">
                <a:latin typeface="Times New Roman" pitchFamily="-109" charset="0"/>
              </a:rPr>
              <a:t>x = 1</a:t>
            </a:r>
            <a:r>
              <a:rPr lang="es-MX" sz="2800" i="1" dirty="0">
                <a:latin typeface="Times New Roman" pitchFamily="-109" charset="0"/>
              </a:rPr>
              <a:t>; x&lt;=</a:t>
            </a:r>
            <a:r>
              <a:rPr sz="2800" i="1" noProof="1">
                <a:latin typeface="Times New Roman" pitchFamily="-109" charset="0"/>
              </a:rPr>
              <a:t>n</a:t>
            </a:r>
            <a:r>
              <a:rPr lang="es-MX" sz="2800" i="1" dirty="0">
                <a:latin typeface="Times New Roman" pitchFamily="-109" charset="0"/>
              </a:rPr>
              <a:t>; x++)</a:t>
            </a:r>
            <a:r>
              <a:rPr sz="2800" i="1" noProof="1">
                <a:latin typeface="Times New Roman" pitchFamily="-109" charset="0"/>
              </a:rPr>
              <a:t> </a:t>
            </a:r>
          </a:p>
          <a:p>
            <a:pPr>
              <a:buFont typeface="Wingdings" pitchFamily="-109" charset="2"/>
              <a:buNone/>
            </a:pPr>
            <a:r>
              <a:rPr sz="2800" i="1" noProof="1">
                <a:latin typeface="Times New Roman" pitchFamily="-109" charset="0"/>
              </a:rPr>
              <a:t>  for </a:t>
            </a:r>
            <a:r>
              <a:rPr lang="es-MX" sz="2800" i="1" dirty="0">
                <a:latin typeface="Times New Roman" pitchFamily="-109" charset="0"/>
              </a:rPr>
              <a:t>(</a:t>
            </a:r>
            <a:r>
              <a:rPr sz="2800" i="1" noProof="1">
                <a:latin typeface="Times New Roman" pitchFamily="-109" charset="0"/>
              </a:rPr>
              <a:t>y = 1</a:t>
            </a:r>
            <a:r>
              <a:rPr lang="es-MX" sz="2800" i="1" dirty="0">
                <a:latin typeface="Times New Roman" pitchFamily="-109" charset="0"/>
              </a:rPr>
              <a:t>; y&lt;=n; y++)</a:t>
            </a:r>
            <a:endParaRPr sz="2800" i="1" noProof="1">
              <a:latin typeface="Times New Roman" pitchFamily="-109" charset="0"/>
            </a:endParaRPr>
          </a:p>
          <a:p>
            <a:pPr>
              <a:buFont typeface="Wingdings" pitchFamily="-109" charset="2"/>
              <a:buNone/>
            </a:pPr>
            <a:r>
              <a:rPr sz="2800" i="1" noProof="1">
                <a:latin typeface="Times New Roman" pitchFamily="-109" charset="0"/>
              </a:rPr>
              <a:t>      z = z + a[x,y];</a:t>
            </a:r>
            <a:endParaRPr sz="2800" noProof="1"/>
          </a:p>
          <a:p>
            <a:endParaRPr sz="2800" noProof="1"/>
          </a:p>
        </p:txBody>
      </p:sp>
      <p:sp>
        <p:nvSpPr>
          <p:cNvPr id="5" name="Slide Number Placeholder 5"/>
          <p:cNvSpPr>
            <a:spLocks noGrp="1"/>
          </p:cNvSpPr>
          <p:nvPr>
            <p:ph type="sldNum" sz="quarter" idx="12"/>
          </p:nvPr>
        </p:nvSpPr>
        <p:spPr/>
        <p:txBody>
          <a:bodyPr/>
          <a:lstStyle/>
          <a:p>
            <a:pPr>
              <a:defRPr/>
            </a:pPr>
            <a:fld id="{6908DE13-F65C-2343-9C0E-4977E6E455D4}" type="slidenum">
              <a:rPr lang="es-ES"/>
              <a:pPr>
                <a:defRPr/>
              </a:pPr>
              <a:t>11</a:t>
            </a:fld>
            <a:endParaRPr lang="es-ES"/>
          </a:p>
        </p:txBody>
      </p:sp>
      <p:sp>
        <p:nvSpPr>
          <p:cNvPr id="27652" name="Text Box 4"/>
          <p:cNvSpPr txBox="1">
            <a:spLocks noChangeArrowheads="1"/>
          </p:cNvSpPr>
          <p:nvPr/>
        </p:nvSpPr>
        <p:spPr bwMode="auto">
          <a:xfrm>
            <a:off x="4111853" y="1600200"/>
            <a:ext cx="4608954" cy="3908762"/>
          </a:xfrm>
          <a:prstGeom prst="rect">
            <a:avLst/>
          </a:prstGeom>
          <a:noFill/>
          <a:ln w="9525">
            <a:noFill/>
            <a:miter lim="800000"/>
            <a:headEnd/>
            <a:tailEnd/>
          </a:ln>
          <a:effectLst/>
        </p:spPr>
        <p:txBody>
          <a:bodyPr wrap="none">
            <a:prstTxWarp prst="textNoShape">
              <a:avLst/>
            </a:prstTxWarp>
            <a:spAutoFit/>
          </a:bodyPr>
          <a:lstStyle/>
          <a:p>
            <a:pPr eaLnBrk="0" hangingPunct="0">
              <a:buFont typeface="Wingdings" pitchFamily="-112" charset="2"/>
              <a:buChar char="à"/>
              <a:defRPr/>
            </a:pPr>
            <a:r>
              <a:rPr sz="2400" noProof="1">
                <a:solidFill>
                  <a:srgbClr val="A50021"/>
                </a:solidFill>
                <a:latin typeface="Times New Roman" pitchFamily="-112" charset="0"/>
              </a:rPr>
              <a:t>1</a:t>
            </a:r>
          </a:p>
          <a:p>
            <a:pPr eaLnBrk="0" hangingPunct="0">
              <a:buFont typeface="Wingdings" pitchFamily="-112" charset="2"/>
              <a:buChar char="à"/>
              <a:defRPr/>
            </a:pPr>
            <a:r>
              <a:rPr lang="es-ES" sz="2400" dirty="0">
                <a:solidFill>
                  <a:srgbClr val="A50021"/>
                </a:solidFill>
                <a:latin typeface="Times New Roman" pitchFamily="-112" charset="0"/>
              </a:rPr>
              <a:t>1 asignación  + (n+1) </a:t>
            </a:r>
            <a:r>
              <a:rPr lang="es-ES" sz="2400" dirty="0" err="1" smtClean="0">
                <a:solidFill>
                  <a:srgbClr val="A50021"/>
                </a:solidFill>
                <a:latin typeface="Times New Roman" pitchFamily="-112" charset="0"/>
              </a:rPr>
              <a:t>comp.</a:t>
            </a:r>
            <a:endParaRPr sz="2400" noProof="1">
              <a:solidFill>
                <a:srgbClr val="A50021"/>
              </a:solidFill>
              <a:latin typeface="Times New Roman" pitchFamily="-112" charset="0"/>
            </a:endParaRPr>
          </a:p>
          <a:p>
            <a:pPr eaLnBrk="0" hangingPunct="0">
              <a:buFont typeface="Wingdings" pitchFamily="-112" charset="2"/>
              <a:buChar char="à"/>
              <a:defRPr/>
            </a:pPr>
            <a:r>
              <a:rPr sz="2400" noProof="1">
                <a:solidFill>
                  <a:srgbClr val="A50021"/>
                </a:solidFill>
                <a:latin typeface="Times New Roman" pitchFamily="-112" charset="0"/>
              </a:rPr>
              <a:t>(n+2)*n</a:t>
            </a:r>
            <a:r>
              <a:rPr lang="es-ES" sz="2400" dirty="0">
                <a:solidFill>
                  <a:srgbClr val="A50021"/>
                </a:solidFill>
                <a:latin typeface="Times New Roman" pitchFamily="-112" charset="0"/>
              </a:rPr>
              <a:t>   = </a:t>
            </a:r>
            <a:r>
              <a:rPr lang="es-ES" sz="2400" i="1" dirty="0">
                <a:solidFill>
                  <a:schemeClr val="accent1"/>
                </a:solidFill>
                <a:latin typeface="Times New Roman" pitchFamily="-112" charset="0"/>
              </a:rPr>
              <a:t>n</a:t>
            </a:r>
            <a:r>
              <a:rPr lang="es-ES" sz="2400" i="1" baseline="30000" dirty="0">
                <a:solidFill>
                  <a:schemeClr val="accent1"/>
                </a:solidFill>
                <a:latin typeface="Times New Roman" pitchFamily="-112" charset="0"/>
              </a:rPr>
              <a:t>2</a:t>
            </a:r>
            <a:r>
              <a:rPr lang="es-ES" sz="2400" i="1" dirty="0">
                <a:solidFill>
                  <a:schemeClr val="accent1"/>
                </a:solidFill>
                <a:latin typeface="Times New Roman" pitchFamily="-112" charset="0"/>
              </a:rPr>
              <a:t> +2n</a:t>
            </a:r>
            <a:endParaRPr sz="2400" i="1" noProof="1">
              <a:solidFill>
                <a:schemeClr val="accent1"/>
              </a:solidFill>
              <a:latin typeface="Times New Roman" pitchFamily="-112" charset="0"/>
            </a:endParaRPr>
          </a:p>
          <a:p>
            <a:pPr eaLnBrk="0" hangingPunct="0">
              <a:buFont typeface="Wingdings" pitchFamily="-112" charset="2"/>
              <a:buChar char="à"/>
              <a:defRPr/>
            </a:pPr>
            <a:r>
              <a:rPr sz="2400" noProof="1">
                <a:solidFill>
                  <a:srgbClr val="A50021"/>
                </a:solidFill>
                <a:latin typeface="Times New Roman" pitchFamily="-112" charset="0"/>
              </a:rPr>
              <a:t>n*n</a:t>
            </a:r>
            <a:r>
              <a:rPr lang="es-ES" sz="2400" dirty="0">
                <a:solidFill>
                  <a:srgbClr val="A50021"/>
                </a:solidFill>
                <a:latin typeface="Times New Roman" pitchFamily="-112" charset="0"/>
              </a:rPr>
              <a:t>          = </a:t>
            </a:r>
            <a:r>
              <a:rPr lang="es-ES" sz="2400" i="1" dirty="0">
                <a:solidFill>
                  <a:schemeClr val="accent1"/>
                </a:solidFill>
                <a:latin typeface="Times New Roman" pitchFamily="-112" charset="0"/>
              </a:rPr>
              <a:t>n</a:t>
            </a:r>
            <a:r>
              <a:rPr lang="es-ES" sz="2400" i="1" baseline="30000" dirty="0">
                <a:solidFill>
                  <a:schemeClr val="accent1"/>
                </a:solidFill>
                <a:latin typeface="Times New Roman" pitchFamily="-112" charset="0"/>
              </a:rPr>
              <a:t>2</a:t>
            </a:r>
            <a:endParaRPr sz="2400" i="1" baseline="30000" noProof="1">
              <a:solidFill>
                <a:schemeClr val="accent1"/>
              </a:solidFill>
              <a:latin typeface="Times New Roman" pitchFamily="-112" charset="0"/>
            </a:endParaRPr>
          </a:p>
          <a:p>
            <a:pPr eaLnBrk="0" hangingPunct="0">
              <a:buFont typeface="Wingdings" pitchFamily="-112" charset="2"/>
              <a:buChar char="à"/>
              <a:defRPr/>
            </a:pPr>
            <a:r>
              <a:rPr lang="es-MX" sz="2400" dirty="0">
                <a:solidFill>
                  <a:srgbClr val="A50021"/>
                </a:solidFill>
                <a:latin typeface="Times New Roman" pitchFamily="-112" charset="0"/>
              </a:rPr>
              <a:t>2</a:t>
            </a:r>
            <a:r>
              <a:rPr sz="2400" noProof="1">
                <a:solidFill>
                  <a:srgbClr val="A50021"/>
                </a:solidFill>
                <a:latin typeface="Times New Roman" pitchFamily="-112" charset="0"/>
              </a:rPr>
              <a:t>n</a:t>
            </a:r>
            <a:r>
              <a:rPr lang="es-ES" sz="2400" baseline="30000" dirty="0">
                <a:solidFill>
                  <a:srgbClr val="A50021"/>
                </a:solidFill>
                <a:latin typeface="Times New Roman" pitchFamily="-112" charset="0"/>
              </a:rPr>
              <a:t>2</a:t>
            </a:r>
            <a:r>
              <a:rPr sz="2400" noProof="1">
                <a:solidFill>
                  <a:srgbClr val="A50021"/>
                </a:solidFill>
                <a:latin typeface="Times New Roman" pitchFamily="-112" charset="0"/>
              </a:rPr>
              <a:t> (</a:t>
            </a:r>
            <a:r>
              <a:rPr lang="es-MX" sz="2400" dirty="0">
                <a:solidFill>
                  <a:srgbClr val="A50021"/>
                </a:solidFill>
                <a:latin typeface="Times New Roman" pitchFamily="-112" charset="0"/>
              </a:rPr>
              <a:t>incremento</a:t>
            </a:r>
            <a:r>
              <a:rPr sz="2400" noProof="1">
                <a:latin typeface="Times New Roman" pitchFamily="-112" charset="0"/>
              </a:rPr>
              <a:t> </a:t>
            </a:r>
            <a:r>
              <a:rPr lang="es-MX" sz="2400" dirty="0">
                <a:latin typeface="Times New Roman" pitchFamily="-112" charset="0"/>
              </a:rPr>
              <a:t>+ </a:t>
            </a:r>
            <a:r>
              <a:rPr sz="2400" noProof="1">
                <a:solidFill>
                  <a:srgbClr val="A50021"/>
                </a:solidFill>
                <a:latin typeface="Times New Roman" pitchFamily="-112" charset="0"/>
              </a:rPr>
              <a:t>goto implícito)</a:t>
            </a:r>
            <a:endParaRPr lang="es-ES" sz="2400" dirty="0">
              <a:solidFill>
                <a:srgbClr val="A50021"/>
              </a:solidFill>
              <a:latin typeface="Times New Roman" pitchFamily="-112" charset="0"/>
            </a:endParaRPr>
          </a:p>
          <a:p>
            <a:pPr eaLnBrk="0" hangingPunct="0">
              <a:buFont typeface="Wingdings" pitchFamily="-112" charset="2"/>
              <a:buChar char="à"/>
              <a:defRPr/>
            </a:pPr>
            <a:r>
              <a:rPr lang="es-ES" sz="2400" dirty="0">
                <a:solidFill>
                  <a:srgbClr val="A50021"/>
                </a:solidFill>
                <a:latin typeface="Times New Roman" pitchFamily="-112" charset="0"/>
              </a:rPr>
              <a:t>n (</a:t>
            </a:r>
            <a:r>
              <a:rPr lang="es-ES" sz="2400" dirty="0" err="1">
                <a:solidFill>
                  <a:srgbClr val="A50021"/>
                </a:solidFill>
                <a:latin typeface="Times New Roman" pitchFamily="-112" charset="0"/>
              </a:rPr>
              <a:t>goto</a:t>
            </a:r>
            <a:r>
              <a:rPr lang="es-ES" sz="2400" dirty="0">
                <a:solidFill>
                  <a:srgbClr val="A50021"/>
                </a:solidFill>
                <a:latin typeface="Times New Roman" pitchFamily="-112" charset="0"/>
              </a:rPr>
              <a:t> en falso </a:t>
            </a:r>
            <a:r>
              <a:rPr lang="es-ES" sz="2400" dirty="0" err="1">
                <a:solidFill>
                  <a:srgbClr val="A50021"/>
                </a:solidFill>
                <a:latin typeface="Times New Roman" pitchFamily="-112" charset="0"/>
              </a:rPr>
              <a:t>for</a:t>
            </a:r>
            <a:r>
              <a:rPr lang="es-ES" sz="2400" dirty="0">
                <a:solidFill>
                  <a:srgbClr val="A50021"/>
                </a:solidFill>
                <a:latin typeface="Times New Roman" pitchFamily="-112" charset="0"/>
              </a:rPr>
              <a:t> y)</a:t>
            </a:r>
            <a:endParaRPr sz="2400" noProof="1">
              <a:solidFill>
                <a:srgbClr val="A50021"/>
              </a:solidFill>
              <a:latin typeface="Times New Roman" pitchFamily="-112" charset="0"/>
            </a:endParaRPr>
          </a:p>
          <a:p>
            <a:pPr eaLnBrk="0" hangingPunct="0">
              <a:buFont typeface="Wingdings" pitchFamily="-112" charset="2"/>
              <a:buChar char="à"/>
              <a:defRPr/>
            </a:pPr>
            <a:r>
              <a:rPr lang="es-MX" sz="2400" dirty="0">
                <a:solidFill>
                  <a:srgbClr val="A50021"/>
                </a:solidFill>
                <a:latin typeface="Times New Roman" pitchFamily="-112" charset="0"/>
              </a:rPr>
              <a:t>2</a:t>
            </a:r>
            <a:r>
              <a:rPr sz="2400" noProof="1">
                <a:solidFill>
                  <a:srgbClr val="A50021"/>
                </a:solidFill>
                <a:latin typeface="Times New Roman" pitchFamily="-112" charset="0"/>
              </a:rPr>
              <a:t>n (</a:t>
            </a:r>
            <a:r>
              <a:rPr lang="es-MX" sz="2400" dirty="0">
                <a:solidFill>
                  <a:srgbClr val="A50021"/>
                </a:solidFill>
                <a:latin typeface="Times New Roman" pitchFamily="-112" charset="0"/>
              </a:rPr>
              <a:t>incremento</a:t>
            </a:r>
            <a:r>
              <a:rPr sz="2400" noProof="1">
                <a:latin typeface="Times New Roman" pitchFamily="-112" charset="0"/>
              </a:rPr>
              <a:t> </a:t>
            </a:r>
            <a:r>
              <a:rPr lang="es-MX" sz="2400" dirty="0">
                <a:latin typeface="Times New Roman" pitchFamily="-112" charset="0"/>
              </a:rPr>
              <a:t>+ </a:t>
            </a:r>
            <a:r>
              <a:rPr sz="2400" noProof="1">
                <a:solidFill>
                  <a:srgbClr val="A50021"/>
                </a:solidFill>
                <a:latin typeface="Times New Roman" pitchFamily="-112" charset="0"/>
              </a:rPr>
              <a:t>goto implícito)</a:t>
            </a:r>
            <a:endParaRPr lang="es-ES" sz="2400" dirty="0">
              <a:solidFill>
                <a:srgbClr val="A50021"/>
              </a:solidFill>
              <a:latin typeface="Times New Roman" pitchFamily="-112" charset="0"/>
            </a:endParaRPr>
          </a:p>
          <a:p>
            <a:pPr eaLnBrk="0" hangingPunct="0">
              <a:buFont typeface="Wingdings" pitchFamily="-112" charset="2"/>
              <a:buChar char="à"/>
              <a:defRPr/>
            </a:pPr>
            <a:r>
              <a:rPr lang="es-ES" sz="2400" dirty="0">
                <a:solidFill>
                  <a:srgbClr val="A50021"/>
                </a:solidFill>
                <a:latin typeface="Times New Roman" pitchFamily="-112" charset="0"/>
              </a:rPr>
              <a:t>1 (</a:t>
            </a:r>
            <a:r>
              <a:rPr lang="es-ES" sz="2400" dirty="0" err="1">
                <a:solidFill>
                  <a:srgbClr val="A50021"/>
                </a:solidFill>
                <a:latin typeface="Times New Roman" pitchFamily="-112" charset="0"/>
              </a:rPr>
              <a:t>goto</a:t>
            </a:r>
            <a:r>
              <a:rPr lang="es-ES" sz="2400" dirty="0">
                <a:solidFill>
                  <a:srgbClr val="A50021"/>
                </a:solidFill>
                <a:latin typeface="Times New Roman" pitchFamily="-112" charset="0"/>
              </a:rPr>
              <a:t> en falso </a:t>
            </a:r>
            <a:r>
              <a:rPr lang="es-ES" sz="2400" dirty="0" err="1">
                <a:solidFill>
                  <a:srgbClr val="A50021"/>
                </a:solidFill>
                <a:latin typeface="Times New Roman" pitchFamily="-112" charset="0"/>
              </a:rPr>
              <a:t>for</a:t>
            </a:r>
            <a:r>
              <a:rPr lang="es-ES" sz="2400" dirty="0">
                <a:solidFill>
                  <a:srgbClr val="A50021"/>
                </a:solidFill>
                <a:latin typeface="Times New Roman" pitchFamily="-112" charset="0"/>
              </a:rPr>
              <a:t> x)</a:t>
            </a:r>
            <a:endParaRPr sz="2400" noProof="1">
              <a:solidFill>
                <a:srgbClr val="A50021"/>
              </a:solidFill>
              <a:latin typeface="Times New Roman" pitchFamily="-112" charset="0"/>
            </a:endParaRPr>
          </a:p>
          <a:p>
            <a:pPr eaLnBrk="0" hangingPunct="0">
              <a:defRPr/>
            </a:pPr>
            <a:endParaRPr sz="2400" noProof="1">
              <a:solidFill>
                <a:srgbClr val="A50021"/>
              </a:solidFill>
              <a:latin typeface="Times New Roman" pitchFamily="-112" charset="0"/>
            </a:endParaRPr>
          </a:p>
          <a:p>
            <a:pPr eaLnBrk="0" hangingPunct="0">
              <a:defRPr/>
            </a:pPr>
            <a:r>
              <a:rPr sz="3200" noProof="1">
                <a:solidFill>
                  <a:srgbClr val="A50021"/>
                </a:solidFill>
                <a:effectLst>
                  <a:outerShdw blurRad="38100" dist="38100" dir="2700000" algn="tl">
                    <a:srgbClr val="000000"/>
                  </a:outerShdw>
                </a:effectLst>
                <a:latin typeface="Times New Roman" pitchFamily="-112" charset="0"/>
              </a:rPr>
              <a:t>TOTAL: </a:t>
            </a:r>
            <a:r>
              <a:rPr lang="es-MX" sz="3200" b="1" dirty="0">
                <a:solidFill>
                  <a:srgbClr val="A50021"/>
                </a:solidFill>
                <a:effectLst>
                  <a:outerShdw blurRad="38100" dist="38100" dir="2700000" algn="tl">
                    <a:srgbClr val="000000"/>
                  </a:outerShdw>
                </a:effectLst>
                <a:latin typeface="Times New Roman" pitchFamily="-112" charset="0"/>
              </a:rPr>
              <a:t>4</a:t>
            </a:r>
            <a:r>
              <a:rPr sz="3200" b="1" noProof="1">
                <a:solidFill>
                  <a:srgbClr val="A50021"/>
                </a:solidFill>
                <a:effectLst>
                  <a:outerShdw blurRad="38100" dist="38100" dir="2700000" algn="tl">
                    <a:srgbClr val="000000"/>
                  </a:outerShdw>
                </a:effectLst>
                <a:latin typeface="Times New Roman" pitchFamily="-112" charset="0"/>
              </a:rPr>
              <a:t>n</a:t>
            </a:r>
            <a:r>
              <a:rPr sz="3200" b="1" baseline="30000" noProof="1">
                <a:solidFill>
                  <a:srgbClr val="A50021"/>
                </a:solidFill>
                <a:effectLst>
                  <a:outerShdw blurRad="38100" dist="38100" dir="2700000" algn="tl">
                    <a:srgbClr val="000000"/>
                  </a:outerShdw>
                </a:effectLst>
                <a:latin typeface="Times New Roman" pitchFamily="-112" charset="0"/>
              </a:rPr>
              <a:t>2</a:t>
            </a:r>
            <a:r>
              <a:rPr sz="3200" b="1" noProof="1">
                <a:solidFill>
                  <a:srgbClr val="A50021"/>
                </a:solidFill>
                <a:effectLst>
                  <a:outerShdw blurRad="38100" dist="38100" dir="2700000" algn="tl">
                    <a:srgbClr val="000000"/>
                  </a:outerShdw>
                </a:effectLst>
                <a:latin typeface="Times New Roman" pitchFamily="-112" charset="0"/>
              </a:rPr>
              <a:t> + </a:t>
            </a:r>
            <a:r>
              <a:rPr lang="es-MX" sz="3200" b="1" dirty="0">
                <a:solidFill>
                  <a:srgbClr val="A50021"/>
                </a:solidFill>
                <a:effectLst>
                  <a:outerShdw blurRad="38100" dist="38100" dir="2700000" algn="tl">
                    <a:srgbClr val="000000"/>
                  </a:outerShdw>
                </a:effectLst>
                <a:latin typeface="Times New Roman" pitchFamily="-112" charset="0"/>
              </a:rPr>
              <a:t>6</a:t>
            </a:r>
            <a:r>
              <a:rPr sz="3200" b="1" noProof="1">
                <a:solidFill>
                  <a:srgbClr val="A50021"/>
                </a:solidFill>
                <a:effectLst>
                  <a:outerShdw blurRad="38100" dist="38100" dir="2700000" algn="tl">
                    <a:srgbClr val="000000"/>
                  </a:outerShdw>
                </a:effectLst>
                <a:latin typeface="Times New Roman" pitchFamily="-112" charset="0"/>
              </a:rPr>
              <a:t>n + </a:t>
            </a:r>
            <a:r>
              <a:rPr lang="es-ES" sz="3200" b="1" dirty="0">
                <a:solidFill>
                  <a:srgbClr val="A50021"/>
                </a:solidFill>
                <a:effectLst>
                  <a:outerShdw blurRad="38100" dist="38100" dir="2700000" algn="tl">
                    <a:srgbClr val="000000"/>
                  </a:outerShdw>
                </a:effectLst>
                <a:latin typeface="Times New Roman" pitchFamily="-112" charset="0"/>
              </a:rPr>
              <a:t>4</a:t>
            </a:r>
            <a:endParaRPr sz="3200" b="1" noProof="1">
              <a:solidFill>
                <a:srgbClr val="A50021"/>
              </a:solidFill>
              <a:effectLst>
                <a:outerShdw blurRad="38100" dist="38100" dir="2700000" algn="tl">
                  <a:srgbClr val="000000"/>
                </a:outerShdw>
              </a:effectLst>
              <a:latin typeface="Times New Roman" pitchFamily="-112"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652">
                                            <p:txEl>
                                              <p:pRg st="6" end="6"/>
                                            </p:txEl>
                                          </p:spTgt>
                                        </p:tgtEl>
                                        <p:attrNameLst>
                                          <p:attrName>style.visibility</p:attrName>
                                        </p:attrNameLst>
                                      </p:cBhvr>
                                      <p:to>
                                        <p:strVal val="visible"/>
                                      </p:to>
                                    </p:set>
                                    <p:anim calcmode="lin" valueType="num">
                                      <p:cBhvr additive="base">
                                        <p:cTn id="43" dur="500" fill="hold"/>
                                        <p:tgtEl>
                                          <p:spTgt spid="2765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652">
                                            <p:txEl>
                                              <p:pRg st="7" end="7"/>
                                            </p:txEl>
                                          </p:spTgt>
                                        </p:tgtEl>
                                        <p:attrNameLst>
                                          <p:attrName>style.visibility</p:attrName>
                                        </p:attrNameLst>
                                      </p:cBhvr>
                                      <p:to>
                                        <p:strVal val="visible"/>
                                      </p:to>
                                    </p:set>
                                    <p:anim calcmode="lin" valueType="num">
                                      <p:cBhvr additive="base">
                                        <p:cTn id="49" dur="500" fill="hold"/>
                                        <p:tgtEl>
                                          <p:spTgt spid="2765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65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652">
                                            <p:txEl>
                                              <p:pRg st="9" end="9"/>
                                            </p:txEl>
                                          </p:spTgt>
                                        </p:tgtEl>
                                        <p:attrNameLst>
                                          <p:attrName>style.visibility</p:attrName>
                                        </p:attrNameLst>
                                      </p:cBhvr>
                                      <p:to>
                                        <p:strVal val="visible"/>
                                      </p:to>
                                    </p:set>
                                    <p:anim calcmode="lin" valueType="num">
                                      <p:cBhvr additive="base">
                                        <p:cTn id="55" dur="500" fill="hold"/>
                                        <p:tgtEl>
                                          <p:spTgt spid="2765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65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381000"/>
            <a:ext cx="7024744" cy="1143000"/>
          </a:xfrm>
        </p:spPr>
        <p:txBody>
          <a:bodyPr/>
          <a:lstStyle/>
          <a:p>
            <a:r>
              <a:rPr lang="es-MX" dirty="0">
                <a:solidFill>
                  <a:srgbClr val="7B9899"/>
                </a:solidFill>
              </a:rPr>
              <a:t>Consecuencia…</a:t>
            </a:r>
          </a:p>
        </p:txBody>
      </p:sp>
      <p:sp>
        <p:nvSpPr>
          <p:cNvPr id="28675" name="Rectangle 3"/>
          <p:cNvSpPr>
            <a:spLocks noGrp="1" noChangeArrowheads="1"/>
          </p:cNvSpPr>
          <p:nvPr>
            <p:ph idx="1"/>
          </p:nvPr>
        </p:nvSpPr>
        <p:spPr>
          <a:xfrm>
            <a:off x="381000" y="1905000"/>
            <a:ext cx="8458200" cy="4114800"/>
          </a:xfrm>
        </p:spPr>
        <p:txBody>
          <a:bodyPr>
            <a:normAutofit lnSpcReduction="10000"/>
          </a:bodyPr>
          <a:lstStyle/>
          <a:p>
            <a:pPr marL="274320" indent="-274320" fontAlgn="auto">
              <a:spcAft>
                <a:spcPts val="0"/>
              </a:spcAft>
              <a:buFont typeface="Wingdings 2"/>
              <a:buChar char=""/>
              <a:defRPr/>
            </a:pPr>
            <a:r>
              <a:rPr lang="es-MX" sz="3000" dirty="0">
                <a:ea typeface="+mn-ea"/>
                <a:cs typeface="+mn-cs"/>
              </a:rPr>
              <a:t>Se requiere contar con una notación que permita comparar la eficiencia entre los algoritmos…</a:t>
            </a:r>
          </a:p>
          <a:p>
            <a:pPr marL="274320" indent="-274320" fontAlgn="auto">
              <a:spcAft>
                <a:spcPts val="0"/>
              </a:spcAft>
              <a:buFont typeface="Wingdings 2"/>
              <a:buChar char=""/>
              <a:defRPr/>
            </a:pPr>
            <a:r>
              <a:rPr lang="es-MX" sz="3000" dirty="0">
                <a:ea typeface="+mn-ea"/>
                <a:cs typeface="+mn-cs"/>
              </a:rPr>
              <a:t>La </a:t>
            </a:r>
            <a:r>
              <a:rPr lang="es-MX" sz="3000" b="1" dirty="0">
                <a:solidFill>
                  <a:srgbClr val="000099"/>
                </a:solidFill>
                <a:ea typeface="+mn-ea"/>
                <a:cs typeface="+mn-cs"/>
              </a:rPr>
              <a:t>NOTACIÓN ASINTÓTICA</a:t>
            </a:r>
            <a:r>
              <a:rPr lang="es-MX" sz="3000" dirty="0">
                <a:ea typeface="+mn-ea"/>
                <a:cs typeface="+mn-cs"/>
              </a:rPr>
              <a:t> es la propuesta de notación aceptada por la comunidad científica para describir el comportamiento en eficiencia (o complejidad) de un algoritmo.</a:t>
            </a:r>
          </a:p>
          <a:p>
            <a:pPr marL="274320" indent="-274320" fontAlgn="auto">
              <a:spcAft>
                <a:spcPts val="0"/>
              </a:spcAft>
              <a:buFont typeface="Wingdings 2"/>
              <a:buChar char=""/>
              <a:defRPr/>
            </a:pPr>
            <a:r>
              <a:rPr lang="es-MX" sz="3000" dirty="0">
                <a:ea typeface="+mn-ea"/>
                <a:cs typeface="+mn-cs"/>
              </a:rPr>
              <a:t>Describe en forma sintética el comportamiento de la función que con la variable de entrada, determina el número de operaciones que realiza el algoritmo.</a:t>
            </a:r>
          </a:p>
        </p:txBody>
      </p:sp>
      <p:sp>
        <p:nvSpPr>
          <p:cNvPr id="4" name="Slide Number Placeholder 5"/>
          <p:cNvSpPr>
            <a:spLocks noGrp="1"/>
          </p:cNvSpPr>
          <p:nvPr>
            <p:ph type="sldNum" sz="quarter" idx="12"/>
          </p:nvPr>
        </p:nvSpPr>
        <p:spPr/>
        <p:txBody>
          <a:bodyPr/>
          <a:lstStyle/>
          <a:p>
            <a:pPr>
              <a:defRPr/>
            </a:pPr>
            <a:fld id="{8FA24C2D-CFC9-984B-9DA2-1CD0638F5163}" type="slidenum">
              <a:rPr lang="es-ES"/>
              <a:pPr>
                <a:defRPr/>
              </a:pPr>
              <a:t>12</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609600"/>
            <a:ext cx="7024744" cy="1143000"/>
          </a:xfrm>
        </p:spPr>
        <p:txBody>
          <a:bodyPr/>
          <a:lstStyle/>
          <a:p>
            <a:r>
              <a:rPr lang="es-MX" dirty="0">
                <a:solidFill>
                  <a:srgbClr val="7B9899"/>
                </a:solidFill>
              </a:rPr>
              <a:t>NOTACIÓN ASINTÓTICA</a:t>
            </a:r>
          </a:p>
        </p:txBody>
      </p:sp>
      <p:sp>
        <p:nvSpPr>
          <p:cNvPr id="29699" name="Rectangle 3"/>
          <p:cNvSpPr>
            <a:spLocks noGrp="1" noChangeArrowheads="1"/>
          </p:cNvSpPr>
          <p:nvPr>
            <p:ph idx="1"/>
          </p:nvPr>
        </p:nvSpPr>
        <p:spPr>
          <a:xfrm>
            <a:off x="457200" y="1828800"/>
            <a:ext cx="8226425" cy="4497388"/>
          </a:xfrm>
        </p:spPr>
        <p:txBody>
          <a:bodyPr/>
          <a:lstStyle/>
          <a:p>
            <a:r>
              <a:rPr lang="es-MX" b="1" dirty="0"/>
              <a:t>COMPLEJIDAD TEMPORAL </a:t>
            </a:r>
            <a:r>
              <a:rPr lang="es-MX" dirty="0">
                <a:solidFill>
                  <a:srgbClr val="000099"/>
                </a:solidFill>
              </a:rPr>
              <a:t>(y ESPACIAL)</a:t>
            </a:r>
            <a:r>
              <a:rPr lang="es-MX" dirty="0"/>
              <a:t>. Tiempo </a:t>
            </a:r>
            <a:r>
              <a:rPr lang="es-MX" dirty="0">
                <a:solidFill>
                  <a:srgbClr val="000099"/>
                </a:solidFill>
              </a:rPr>
              <a:t>(o espacio)</a:t>
            </a:r>
            <a:r>
              <a:rPr lang="es-MX" dirty="0"/>
              <a:t> requerido por un algoritmo, expresado en base a una función que depende del tamaño del problema.</a:t>
            </a:r>
          </a:p>
          <a:p>
            <a:r>
              <a:rPr lang="es-MX" b="1" dirty="0"/>
              <a:t>COMPLEJIDAD </a:t>
            </a:r>
            <a:r>
              <a:rPr lang="es-MX" sz="2800" b="1" dirty="0"/>
              <a:t>TEMPORAL</a:t>
            </a:r>
            <a:r>
              <a:rPr lang="es-MX" b="1" dirty="0"/>
              <a:t> ASINTÓTICA </a:t>
            </a:r>
            <a:r>
              <a:rPr lang="es-MX" dirty="0">
                <a:solidFill>
                  <a:srgbClr val="000099"/>
                </a:solidFill>
              </a:rPr>
              <a:t>(y ESPACIAL)</a:t>
            </a:r>
            <a:r>
              <a:rPr lang="es-MX" dirty="0"/>
              <a:t>. Comportamiento límite conforme el tamaño del problema se incrementa. Determina el tamaño del problema que puede ser resuelto por un algoritmo.</a:t>
            </a:r>
          </a:p>
        </p:txBody>
      </p:sp>
      <p:sp>
        <p:nvSpPr>
          <p:cNvPr id="4" name="Slide Number Placeholder 5"/>
          <p:cNvSpPr>
            <a:spLocks noGrp="1"/>
          </p:cNvSpPr>
          <p:nvPr>
            <p:ph type="sldNum" sz="quarter" idx="12"/>
          </p:nvPr>
        </p:nvSpPr>
        <p:spPr/>
        <p:txBody>
          <a:bodyPr/>
          <a:lstStyle/>
          <a:p>
            <a:pPr>
              <a:defRPr/>
            </a:pPr>
            <a:fld id="{0B4C06C7-DF35-0D4E-B8B5-51D875E6EDE4}" type="slidenum">
              <a:rPr lang="es-ES"/>
              <a:pPr>
                <a:defRPr/>
              </a:pPr>
              <a:t>13</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685800"/>
            <a:ext cx="7024744" cy="1143000"/>
          </a:xfrm>
        </p:spPr>
        <p:txBody>
          <a:bodyPr/>
          <a:lstStyle/>
          <a:p>
            <a:r>
              <a:rPr lang="es-MX" dirty="0">
                <a:solidFill>
                  <a:srgbClr val="7B9899"/>
                </a:solidFill>
              </a:rPr>
              <a:t>Definición</a:t>
            </a:r>
          </a:p>
        </p:txBody>
      </p:sp>
      <p:sp>
        <p:nvSpPr>
          <p:cNvPr id="33795" name="Rectangle 3"/>
          <p:cNvSpPr>
            <a:spLocks noGrp="1" noChangeArrowheads="1"/>
          </p:cNvSpPr>
          <p:nvPr>
            <p:ph idx="1"/>
          </p:nvPr>
        </p:nvSpPr>
        <p:spPr>
          <a:xfrm>
            <a:off x="990600" y="2057400"/>
            <a:ext cx="6777317" cy="3508977"/>
          </a:xfrm>
        </p:spPr>
        <p:txBody>
          <a:bodyPr>
            <a:normAutofit lnSpcReduction="10000"/>
          </a:bodyPr>
          <a:lstStyle/>
          <a:p>
            <a:r>
              <a:rPr lang="es-MX" sz="2800" dirty="0"/>
              <a:t>Se dice que la función </a:t>
            </a:r>
            <a:r>
              <a:rPr lang="es-MX" sz="2800" i="1" dirty="0">
                <a:latin typeface="Times New Roman" pitchFamily="-109" charset="0"/>
              </a:rPr>
              <a:t>f(n)</a:t>
            </a:r>
            <a:r>
              <a:rPr lang="es-MX" sz="2800" dirty="0"/>
              <a:t> “es de orden </a:t>
            </a:r>
            <a:r>
              <a:rPr lang="es-MX" sz="2800" i="1" dirty="0">
                <a:latin typeface="Times New Roman" pitchFamily="-109" charset="0"/>
              </a:rPr>
              <a:t>g(n)</a:t>
            </a:r>
            <a:r>
              <a:rPr lang="es-MX" sz="2800" dirty="0"/>
              <a:t>” [</a:t>
            </a:r>
            <a:r>
              <a:rPr lang="es-MX" sz="2800" b="1" dirty="0">
                <a:solidFill>
                  <a:srgbClr val="A50021"/>
                </a:solidFill>
              </a:rPr>
              <a:t>O(g(n))</a:t>
            </a:r>
            <a:r>
              <a:rPr lang="es-MX" sz="2800" dirty="0"/>
              <a:t>], si existen constantes positivas </a:t>
            </a:r>
            <a:r>
              <a:rPr lang="es-MX" sz="2800" i="1" dirty="0">
                <a:latin typeface="Times New Roman" pitchFamily="-109" charset="0"/>
              </a:rPr>
              <a:t>c</a:t>
            </a:r>
            <a:r>
              <a:rPr lang="es-MX" sz="2800" dirty="0"/>
              <a:t> y </a:t>
            </a:r>
            <a:r>
              <a:rPr lang="es-MX" sz="2800" i="1" dirty="0">
                <a:latin typeface="Times New Roman" pitchFamily="-109" charset="0"/>
              </a:rPr>
              <a:t>n</a:t>
            </a:r>
            <a:r>
              <a:rPr lang="es-MX" sz="2800" i="1" baseline="-25000" dirty="0">
                <a:latin typeface="Times New Roman" pitchFamily="-109" charset="0"/>
              </a:rPr>
              <a:t>0</a:t>
            </a:r>
            <a:r>
              <a:rPr lang="es-MX" sz="2800" i="1" dirty="0">
                <a:latin typeface="Times New Roman" pitchFamily="-109" charset="0"/>
              </a:rPr>
              <a:t> </a:t>
            </a:r>
            <a:r>
              <a:rPr lang="es-MX" sz="2800" dirty="0"/>
              <a:t>tales que </a:t>
            </a:r>
            <a:r>
              <a:rPr lang="es-MX" sz="2800" i="1" dirty="0">
                <a:latin typeface="Times New Roman" pitchFamily="-109" charset="0"/>
              </a:rPr>
              <a:t>f(n)</a:t>
            </a:r>
            <a:r>
              <a:rPr lang="es-MX" sz="2800" dirty="0"/>
              <a:t> &lt;= </a:t>
            </a:r>
            <a:r>
              <a:rPr lang="es-MX" sz="2800" i="1" dirty="0">
                <a:latin typeface="Times New Roman" pitchFamily="-109" charset="0"/>
              </a:rPr>
              <a:t>c g(n)</a:t>
            </a:r>
            <a:r>
              <a:rPr lang="es-MX" sz="2800" dirty="0"/>
              <a:t> cuando </a:t>
            </a:r>
            <a:r>
              <a:rPr lang="es-MX" sz="2800" i="1" dirty="0">
                <a:latin typeface="Times New Roman" pitchFamily="-109" charset="0"/>
              </a:rPr>
              <a:t>n</a:t>
            </a:r>
            <a:r>
              <a:rPr lang="es-MX" sz="2800" dirty="0"/>
              <a:t> &gt;= </a:t>
            </a:r>
            <a:r>
              <a:rPr lang="es-MX" sz="2800" i="1" dirty="0">
                <a:latin typeface="Times New Roman" pitchFamily="-109" charset="0"/>
              </a:rPr>
              <a:t>n</a:t>
            </a:r>
            <a:r>
              <a:rPr lang="es-MX" sz="2800" i="1" baseline="-25000" dirty="0">
                <a:latin typeface="Times New Roman" pitchFamily="-109" charset="0"/>
              </a:rPr>
              <a:t>0</a:t>
            </a:r>
          </a:p>
          <a:p>
            <a:r>
              <a:rPr lang="es-MX" sz="2800" dirty="0"/>
              <a:t>Ejemplos:</a:t>
            </a:r>
          </a:p>
          <a:p>
            <a:pPr lvl="1"/>
            <a:r>
              <a:rPr lang="es-MX" b="1" i="1" dirty="0">
                <a:latin typeface="Times New Roman" pitchFamily="-109" charset="0"/>
              </a:rPr>
              <a:t>n+5</a:t>
            </a:r>
            <a:r>
              <a:rPr lang="es-MX" dirty="0"/>
              <a:t> es </a:t>
            </a:r>
            <a:r>
              <a:rPr lang="es-MX" b="1" dirty="0">
                <a:solidFill>
                  <a:srgbClr val="A50021"/>
                </a:solidFill>
              </a:rPr>
              <a:t>O(n)</a:t>
            </a:r>
            <a:r>
              <a:rPr lang="es-MX" dirty="0"/>
              <a:t> pues </a:t>
            </a:r>
            <a:r>
              <a:rPr lang="es-MX" b="1" i="1" dirty="0">
                <a:latin typeface="Times New Roman" pitchFamily="-109" charset="0"/>
              </a:rPr>
              <a:t>n+5</a:t>
            </a:r>
            <a:r>
              <a:rPr lang="es-MX" dirty="0"/>
              <a:t> &lt;= </a:t>
            </a:r>
            <a:r>
              <a:rPr lang="es-MX" b="1" i="1" dirty="0">
                <a:latin typeface="Times New Roman" pitchFamily="-109" charset="0"/>
              </a:rPr>
              <a:t>2n</a:t>
            </a:r>
            <a:r>
              <a:rPr lang="es-MX" dirty="0"/>
              <a:t> para toda </a:t>
            </a:r>
            <a:r>
              <a:rPr lang="es-MX" b="1" i="1" dirty="0">
                <a:latin typeface="Times New Roman" pitchFamily="-109" charset="0"/>
              </a:rPr>
              <a:t>n</a:t>
            </a:r>
            <a:r>
              <a:rPr lang="es-MX" dirty="0"/>
              <a:t> &gt;= 5</a:t>
            </a:r>
          </a:p>
          <a:p>
            <a:pPr lvl="1"/>
            <a:r>
              <a:rPr lang="es-MX" b="1" i="1" dirty="0">
                <a:latin typeface="Times New Roman" pitchFamily="-109" charset="0"/>
              </a:rPr>
              <a:t>(n+1)</a:t>
            </a:r>
            <a:r>
              <a:rPr lang="es-MX" b="1" i="1" baseline="30000" dirty="0">
                <a:latin typeface="Times New Roman" pitchFamily="-109" charset="0"/>
              </a:rPr>
              <a:t>2</a:t>
            </a:r>
            <a:r>
              <a:rPr lang="es-MX" dirty="0"/>
              <a:t> es </a:t>
            </a:r>
            <a:r>
              <a:rPr lang="es-MX" b="1" dirty="0">
                <a:solidFill>
                  <a:srgbClr val="A50021"/>
                </a:solidFill>
              </a:rPr>
              <a:t>O(n</a:t>
            </a:r>
            <a:r>
              <a:rPr lang="es-MX" b="1" baseline="30000" dirty="0">
                <a:solidFill>
                  <a:srgbClr val="A50021"/>
                </a:solidFill>
              </a:rPr>
              <a:t>2</a:t>
            </a:r>
            <a:r>
              <a:rPr lang="es-MX" b="1" dirty="0">
                <a:solidFill>
                  <a:srgbClr val="A50021"/>
                </a:solidFill>
              </a:rPr>
              <a:t>)</a:t>
            </a:r>
            <a:r>
              <a:rPr lang="es-MX" dirty="0"/>
              <a:t> pues </a:t>
            </a:r>
            <a:r>
              <a:rPr lang="es-MX" b="1" i="1" dirty="0">
                <a:latin typeface="Times New Roman" pitchFamily="-109" charset="0"/>
              </a:rPr>
              <a:t>(n+1)</a:t>
            </a:r>
            <a:r>
              <a:rPr lang="es-MX" b="1" i="1" baseline="30000" dirty="0">
                <a:latin typeface="Times New Roman" pitchFamily="-109" charset="0"/>
              </a:rPr>
              <a:t>2</a:t>
            </a:r>
            <a:r>
              <a:rPr lang="es-MX" dirty="0"/>
              <a:t> &lt;= </a:t>
            </a:r>
            <a:r>
              <a:rPr lang="es-MX" b="1" i="1" dirty="0">
                <a:latin typeface="Times New Roman" pitchFamily="-109" charset="0"/>
              </a:rPr>
              <a:t>4n</a:t>
            </a:r>
            <a:r>
              <a:rPr lang="es-MX" b="1" i="1" baseline="30000" dirty="0">
                <a:latin typeface="Times New Roman" pitchFamily="-109" charset="0"/>
              </a:rPr>
              <a:t>2</a:t>
            </a:r>
            <a:r>
              <a:rPr lang="es-MX" dirty="0"/>
              <a:t> para </a:t>
            </a:r>
            <a:r>
              <a:rPr lang="es-MX" b="1" i="1" dirty="0">
                <a:latin typeface="Times New Roman" pitchFamily="-109" charset="0"/>
              </a:rPr>
              <a:t>n</a:t>
            </a:r>
            <a:r>
              <a:rPr lang="es-MX" dirty="0"/>
              <a:t>&gt;= 1</a:t>
            </a:r>
          </a:p>
          <a:p>
            <a:pPr lvl="1"/>
            <a:r>
              <a:rPr lang="es-MX" b="1" i="1" dirty="0">
                <a:latin typeface="Times New Roman" pitchFamily="-109" charset="0"/>
              </a:rPr>
              <a:t>(n+1)</a:t>
            </a:r>
            <a:r>
              <a:rPr lang="es-MX" b="1" i="1" baseline="30000" dirty="0">
                <a:latin typeface="Times New Roman" pitchFamily="-109" charset="0"/>
              </a:rPr>
              <a:t>2</a:t>
            </a:r>
            <a:r>
              <a:rPr lang="es-MX" dirty="0"/>
              <a:t> </a:t>
            </a:r>
            <a:r>
              <a:rPr lang="es-MX" b="1" dirty="0"/>
              <a:t>NO</a:t>
            </a:r>
            <a:r>
              <a:rPr lang="es-MX" dirty="0"/>
              <a:t> es </a:t>
            </a:r>
            <a:r>
              <a:rPr lang="es-MX" b="1" dirty="0">
                <a:solidFill>
                  <a:srgbClr val="A50021"/>
                </a:solidFill>
              </a:rPr>
              <a:t>O(n)</a:t>
            </a:r>
            <a:r>
              <a:rPr lang="es-MX" dirty="0"/>
              <a:t> pues para cualquier </a:t>
            </a:r>
            <a:r>
              <a:rPr lang="es-MX" b="1" i="1" dirty="0"/>
              <a:t>c &gt; 1</a:t>
            </a:r>
            <a:r>
              <a:rPr lang="es-MX" dirty="0"/>
              <a:t> no se cumple que </a:t>
            </a:r>
            <a:r>
              <a:rPr lang="es-MX" b="1" i="1" dirty="0">
                <a:latin typeface="Times New Roman" pitchFamily="-109" charset="0"/>
              </a:rPr>
              <a:t>(n+1)</a:t>
            </a:r>
            <a:r>
              <a:rPr lang="es-MX" b="1" i="1" baseline="30000" dirty="0">
                <a:latin typeface="Times New Roman" pitchFamily="-109" charset="0"/>
              </a:rPr>
              <a:t>2</a:t>
            </a:r>
            <a:r>
              <a:rPr lang="es-MX" dirty="0"/>
              <a:t> &lt;= </a:t>
            </a:r>
            <a:r>
              <a:rPr lang="es-MX" b="1" i="1" dirty="0">
                <a:latin typeface="Times New Roman" pitchFamily="-109" charset="0"/>
              </a:rPr>
              <a:t>c*n</a:t>
            </a:r>
          </a:p>
          <a:p>
            <a:endParaRPr lang="es-MX" sz="2800" dirty="0"/>
          </a:p>
        </p:txBody>
      </p:sp>
      <p:sp>
        <p:nvSpPr>
          <p:cNvPr id="4" name="Slide Number Placeholder 5"/>
          <p:cNvSpPr>
            <a:spLocks noGrp="1"/>
          </p:cNvSpPr>
          <p:nvPr>
            <p:ph type="sldNum" sz="quarter" idx="12"/>
          </p:nvPr>
        </p:nvSpPr>
        <p:spPr/>
        <p:txBody>
          <a:bodyPr/>
          <a:lstStyle/>
          <a:p>
            <a:pPr>
              <a:defRPr/>
            </a:pPr>
            <a:fld id="{DB9D5229-4AEC-3B43-9D79-562045CFE481}" type="slidenum">
              <a:rPr lang="es-ES"/>
              <a:pPr>
                <a:defRPr/>
              </a:pPr>
              <a:t>14</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anim calcmode="lin" valueType="num">
                                      <p:cBhvr additive="base">
                                        <p:cTn id="11"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additive="base">
                                        <p:cTn id="17"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 calcmode="lin" valueType="num">
                                      <p:cBhvr additive="base">
                                        <p:cTn id="23"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0600" y="838200"/>
            <a:ext cx="7024744" cy="1143000"/>
          </a:xfrm>
        </p:spPr>
        <p:txBody>
          <a:bodyPr>
            <a:normAutofit fontScale="90000"/>
          </a:bodyPr>
          <a:lstStyle/>
          <a:p>
            <a:r>
              <a:rPr lang="es-MX" dirty="0">
                <a:solidFill>
                  <a:srgbClr val="7B9899"/>
                </a:solidFill>
              </a:rPr>
              <a:t>Ordenes más comunes de los algoritmos</a:t>
            </a:r>
          </a:p>
        </p:txBody>
      </p:sp>
      <p:sp>
        <p:nvSpPr>
          <p:cNvPr id="31747" name="Rectangle 3"/>
          <p:cNvSpPr>
            <a:spLocks noGrp="1" noChangeArrowheads="1"/>
          </p:cNvSpPr>
          <p:nvPr>
            <p:ph idx="1"/>
          </p:nvPr>
        </p:nvSpPr>
        <p:spPr>
          <a:xfrm>
            <a:off x="1676400" y="1905000"/>
            <a:ext cx="5311775" cy="4497387"/>
          </a:xfrm>
        </p:spPr>
        <p:txBody>
          <a:bodyPr>
            <a:normAutofit lnSpcReduction="10000"/>
          </a:bodyPr>
          <a:lstStyle/>
          <a:p>
            <a:pPr marL="274320" indent="-274320" fontAlgn="auto">
              <a:spcAft>
                <a:spcPts val="0"/>
              </a:spcAft>
              <a:buFont typeface="Wingdings 2"/>
              <a:buChar char=""/>
              <a:defRPr/>
            </a:pPr>
            <a:r>
              <a:rPr lang="es-MX" sz="2800" b="1" dirty="0">
                <a:ea typeface="+mn-ea"/>
                <a:cs typeface="+mn-cs"/>
              </a:rPr>
              <a:t>O(1)                Constante</a:t>
            </a:r>
          </a:p>
          <a:p>
            <a:pPr marL="274320">
              <a:buFont typeface="Wingdings 2"/>
              <a:buChar char=""/>
              <a:defRPr/>
            </a:pPr>
            <a:r>
              <a:rPr lang="es-MX" sz="2800" b="1" dirty="0"/>
              <a:t>O(log(n))         Logarítmico</a:t>
            </a:r>
          </a:p>
          <a:p>
            <a:pPr marL="274320" indent="-274320" fontAlgn="auto">
              <a:spcAft>
                <a:spcPts val="0"/>
              </a:spcAft>
              <a:buFont typeface="Wingdings 2"/>
              <a:buChar char=""/>
              <a:defRPr/>
            </a:pPr>
            <a:r>
              <a:rPr lang="es-MX" sz="2800" b="1" dirty="0" smtClean="0">
                <a:ea typeface="+mn-ea"/>
                <a:cs typeface="+mn-cs"/>
              </a:rPr>
              <a:t>O</a:t>
            </a:r>
            <a:r>
              <a:rPr lang="es-MX" sz="2800" b="1" dirty="0">
                <a:ea typeface="+mn-ea"/>
                <a:cs typeface="+mn-cs"/>
              </a:rPr>
              <a:t>(n)                Lineal</a:t>
            </a:r>
          </a:p>
          <a:p>
            <a:pPr marL="274320">
              <a:buFont typeface="Wingdings 2"/>
              <a:buChar char=""/>
              <a:defRPr/>
            </a:pPr>
            <a:r>
              <a:rPr lang="es-MX" sz="2800" b="1" dirty="0"/>
              <a:t>O(nlog(n))       nlog (n)</a:t>
            </a:r>
          </a:p>
          <a:p>
            <a:pPr marL="274320" indent="-274320" fontAlgn="auto">
              <a:spcAft>
                <a:spcPts val="0"/>
              </a:spcAft>
              <a:buFont typeface="Wingdings 2"/>
              <a:buChar char=""/>
              <a:defRPr/>
            </a:pPr>
            <a:r>
              <a:rPr lang="es-MX" sz="2800" b="1" dirty="0" smtClean="0">
                <a:ea typeface="+mn-ea"/>
                <a:cs typeface="+mn-cs"/>
              </a:rPr>
              <a:t>O</a:t>
            </a:r>
            <a:r>
              <a:rPr lang="es-MX" sz="2800" b="1" dirty="0">
                <a:ea typeface="+mn-ea"/>
                <a:cs typeface="+mn-cs"/>
              </a:rPr>
              <a:t>(n</a:t>
            </a:r>
            <a:r>
              <a:rPr lang="es-MX" sz="2800" b="1" baseline="30000" dirty="0">
                <a:ea typeface="+mn-ea"/>
                <a:cs typeface="+mn-cs"/>
              </a:rPr>
              <a:t>2 </a:t>
            </a:r>
            <a:r>
              <a:rPr lang="es-MX" sz="2800" b="1" dirty="0">
                <a:ea typeface="+mn-ea"/>
                <a:cs typeface="+mn-cs"/>
              </a:rPr>
              <a:t>)              Cuadrático</a:t>
            </a:r>
          </a:p>
          <a:p>
            <a:pPr marL="274320" indent="-274320" fontAlgn="auto">
              <a:spcAft>
                <a:spcPts val="0"/>
              </a:spcAft>
              <a:buFont typeface="Wingdings 2"/>
              <a:buChar char=""/>
              <a:defRPr/>
            </a:pPr>
            <a:r>
              <a:rPr lang="es-MX" sz="2800" b="1" dirty="0">
                <a:ea typeface="+mn-ea"/>
                <a:cs typeface="+mn-cs"/>
              </a:rPr>
              <a:t>O(n</a:t>
            </a:r>
            <a:r>
              <a:rPr lang="es-MX" sz="2800" b="1" baseline="30000" dirty="0">
                <a:ea typeface="+mn-ea"/>
                <a:cs typeface="+mn-cs"/>
              </a:rPr>
              <a:t>3 </a:t>
            </a:r>
            <a:r>
              <a:rPr lang="es-MX" sz="2800" b="1" dirty="0">
                <a:ea typeface="+mn-ea"/>
                <a:cs typeface="+mn-cs"/>
              </a:rPr>
              <a:t>)              Cúbico</a:t>
            </a:r>
          </a:p>
          <a:p>
            <a:pPr marL="274320" indent="-274320" fontAlgn="auto">
              <a:spcAft>
                <a:spcPts val="0"/>
              </a:spcAft>
              <a:buFont typeface="Wingdings 2"/>
              <a:buChar char=""/>
              <a:defRPr/>
            </a:pPr>
            <a:r>
              <a:rPr lang="es-MX" sz="2800" b="1" dirty="0">
                <a:ea typeface="+mn-ea"/>
                <a:cs typeface="+mn-cs"/>
              </a:rPr>
              <a:t>O (n</a:t>
            </a:r>
            <a:r>
              <a:rPr lang="es-MX" sz="2800" b="1" baseline="30000" dirty="0">
                <a:ea typeface="+mn-ea"/>
                <a:cs typeface="+mn-cs"/>
              </a:rPr>
              <a:t>m </a:t>
            </a:r>
            <a:r>
              <a:rPr lang="es-MX" sz="2800" b="1" dirty="0">
                <a:ea typeface="+mn-ea"/>
                <a:cs typeface="+mn-cs"/>
              </a:rPr>
              <a:t>)             Polinomial</a:t>
            </a:r>
          </a:p>
          <a:p>
            <a:pPr marL="274320" indent="-274320" fontAlgn="auto">
              <a:spcAft>
                <a:spcPts val="0"/>
              </a:spcAft>
              <a:buFont typeface="Wingdings 2"/>
              <a:buChar char=""/>
              <a:defRPr/>
            </a:pPr>
            <a:r>
              <a:rPr lang="es-MX" sz="2800" b="1" dirty="0" smtClean="0">
                <a:ea typeface="+mn-ea"/>
                <a:cs typeface="+mn-cs"/>
              </a:rPr>
              <a:t>O</a:t>
            </a:r>
            <a:r>
              <a:rPr lang="es-MX" sz="2800" b="1" dirty="0">
                <a:ea typeface="+mn-ea"/>
                <a:cs typeface="+mn-cs"/>
              </a:rPr>
              <a:t>(</a:t>
            </a:r>
            <a:r>
              <a:rPr lang="es-MX" b="1" dirty="0">
                <a:ea typeface="+mn-ea"/>
                <a:cs typeface="+mn-cs"/>
              </a:rPr>
              <a:t>m</a:t>
            </a:r>
            <a:r>
              <a:rPr lang="es-MX" b="1" baseline="30000" dirty="0">
                <a:ea typeface="+mn-ea"/>
                <a:cs typeface="+mn-cs"/>
              </a:rPr>
              <a:t>n</a:t>
            </a:r>
            <a:r>
              <a:rPr lang="es-MX" sz="2800" b="1" baseline="30000" dirty="0">
                <a:ea typeface="+mn-ea"/>
                <a:cs typeface="+mn-cs"/>
              </a:rPr>
              <a:t> </a:t>
            </a:r>
            <a:r>
              <a:rPr lang="es-MX" sz="2800" b="1" dirty="0">
                <a:ea typeface="+mn-ea"/>
                <a:cs typeface="+mn-cs"/>
              </a:rPr>
              <a:t>)             exponencial</a:t>
            </a:r>
          </a:p>
          <a:p>
            <a:pPr marL="274320" indent="-274320" fontAlgn="auto">
              <a:spcAft>
                <a:spcPts val="0"/>
              </a:spcAft>
              <a:buFont typeface="Wingdings 2"/>
              <a:buChar char=""/>
              <a:defRPr/>
            </a:pPr>
            <a:r>
              <a:rPr lang="es-MX" sz="2800" b="1" dirty="0">
                <a:ea typeface="+mn-ea"/>
                <a:cs typeface="+mn-cs"/>
              </a:rPr>
              <a:t>O(n!)                factorial</a:t>
            </a:r>
            <a:endParaRPr lang="es-MX" sz="2400" dirty="0">
              <a:ea typeface="+mn-ea"/>
              <a:cs typeface="+mn-cs"/>
            </a:endParaRPr>
          </a:p>
        </p:txBody>
      </p:sp>
      <p:sp>
        <p:nvSpPr>
          <p:cNvPr id="4" name="Slide Number Placeholder 5"/>
          <p:cNvSpPr>
            <a:spLocks noGrp="1"/>
          </p:cNvSpPr>
          <p:nvPr>
            <p:ph type="sldNum" sz="quarter" idx="12"/>
          </p:nvPr>
        </p:nvSpPr>
        <p:spPr/>
        <p:txBody>
          <a:bodyPr/>
          <a:lstStyle/>
          <a:p>
            <a:pPr>
              <a:defRPr/>
            </a:pPr>
            <a:fld id="{652FE837-7910-E944-B162-1931249CAC32}" type="slidenum">
              <a:rPr lang="es-ES"/>
              <a:pPr>
                <a:defRPr/>
              </a:pPr>
              <a:t>15</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s-MX">
                <a:solidFill>
                  <a:srgbClr val="7B9899"/>
                </a:solidFill>
              </a:rPr>
              <a:t>Comportamiento de las funciones</a:t>
            </a:r>
          </a:p>
        </p:txBody>
      </p:sp>
      <p:sp>
        <p:nvSpPr>
          <p:cNvPr id="9" name="Slide Number Placeholder 5"/>
          <p:cNvSpPr>
            <a:spLocks noGrp="1"/>
          </p:cNvSpPr>
          <p:nvPr>
            <p:ph type="sldNum" sz="quarter" idx="12"/>
          </p:nvPr>
        </p:nvSpPr>
        <p:spPr/>
        <p:txBody>
          <a:bodyPr/>
          <a:lstStyle/>
          <a:p>
            <a:pPr>
              <a:defRPr/>
            </a:pPr>
            <a:fld id="{BC0010D1-38CE-1943-93A8-0891F2C85F8A}" type="slidenum">
              <a:rPr lang="es-ES"/>
              <a:pPr>
                <a:defRPr/>
              </a:pPr>
              <a:t>16</a:t>
            </a:fld>
            <a:endParaRPr lang="es-ES"/>
          </a:p>
        </p:txBody>
      </p:sp>
      <p:pic>
        <p:nvPicPr>
          <p:cNvPr id="29700"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838200"/>
            <a:ext cx="7507705" cy="3522133"/>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s-MX" sz="3100">
                <a:solidFill>
                  <a:srgbClr val="7B9899"/>
                </a:solidFill>
              </a:rPr>
              <a:t>¿Cómo afecta la velocidad de la computadora</a:t>
            </a:r>
            <a:r>
              <a:rPr lang="es-MX" sz="4000">
                <a:solidFill>
                  <a:srgbClr val="7B9899"/>
                </a:solidFill>
              </a:rPr>
              <a:t>?</a:t>
            </a:r>
          </a:p>
        </p:txBody>
      </p:sp>
      <p:sp>
        <p:nvSpPr>
          <p:cNvPr id="33796" name="Rectangle 3"/>
          <p:cNvSpPr>
            <a:spLocks noGrp="1" noChangeArrowheads="1"/>
          </p:cNvSpPr>
          <p:nvPr>
            <p:ph idx="1"/>
          </p:nvPr>
        </p:nvSpPr>
        <p:spPr/>
        <p:txBody>
          <a:bodyPr>
            <a:normAutofit/>
          </a:bodyPr>
          <a:lstStyle/>
          <a:p>
            <a:r>
              <a:rPr lang="es-MX"/>
              <a:t>Ejemplo: Suponer que se tienen los siguientes algoritmos con la complejidad de tiempo correspondiente:</a:t>
            </a:r>
          </a:p>
          <a:p>
            <a:pPr lvl="2">
              <a:buFont typeface="Wingdings" pitchFamily="-109" charset="2"/>
              <a:buNone/>
            </a:pPr>
            <a:r>
              <a:rPr lang="es-MX" sz="3100"/>
              <a:t>A1 con T(n) = 100n</a:t>
            </a:r>
          </a:p>
          <a:p>
            <a:pPr lvl="2">
              <a:buFont typeface="Wingdings" pitchFamily="-109" charset="2"/>
              <a:buNone/>
            </a:pPr>
            <a:r>
              <a:rPr lang="es-MX" sz="3100"/>
              <a:t>A2 con T(n) = 5n</a:t>
            </a:r>
            <a:r>
              <a:rPr lang="es-MX" sz="3100" baseline="30000"/>
              <a:t>2</a:t>
            </a:r>
            <a:endParaRPr lang="es-MX" sz="3100"/>
          </a:p>
          <a:p>
            <a:pPr lvl="2">
              <a:buFont typeface="Wingdings" pitchFamily="-109" charset="2"/>
              <a:buNone/>
            </a:pPr>
            <a:r>
              <a:rPr lang="es-MX" sz="3100"/>
              <a:t>A3 con T(n) = n</a:t>
            </a:r>
            <a:r>
              <a:rPr lang="es-MX" sz="3100" baseline="30000"/>
              <a:t>3</a:t>
            </a:r>
            <a:r>
              <a:rPr lang="es-MX" sz="3100"/>
              <a:t>/2</a:t>
            </a:r>
          </a:p>
          <a:p>
            <a:pPr lvl="2">
              <a:buFont typeface="Wingdings" pitchFamily="-109" charset="2"/>
              <a:buNone/>
            </a:pPr>
            <a:r>
              <a:rPr lang="es-MX" sz="3100"/>
              <a:t>A4 con T(n) = 2</a:t>
            </a:r>
            <a:r>
              <a:rPr lang="es-MX" sz="3100" baseline="30000"/>
              <a:t>n</a:t>
            </a:r>
            <a:endParaRPr lang="es-MX"/>
          </a:p>
          <a:p>
            <a:r>
              <a:rPr lang="es-MX"/>
              <a:t>¿Cuál es el orden de cada algoritmo?</a:t>
            </a:r>
          </a:p>
        </p:txBody>
      </p:sp>
      <p:sp>
        <p:nvSpPr>
          <p:cNvPr id="4" name="Slide Number Placeholder 5"/>
          <p:cNvSpPr>
            <a:spLocks noGrp="1"/>
          </p:cNvSpPr>
          <p:nvPr>
            <p:ph type="sldNum" sz="quarter" idx="12"/>
          </p:nvPr>
        </p:nvSpPr>
        <p:spPr/>
        <p:txBody>
          <a:bodyPr/>
          <a:lstStyle/>
          <a:p>
            <a:pPr>
              <a:defRPr/>
            </a:pPr>
            <a:fld id="{5705EC65-8560-1749-BFA0-FCFC10BB71CD}" type="slidenum">
              <a:rPr lang="es-ES"/>
              <a:pPr>
                <a:defRPr/>
              </a:pPr>
              <a:t>17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s-MX" dirty="0">
                <a:solidFill>
                  <a:srgbClr val="7B9899"/>
                </a:solidFill>
              </a:rPr>
              <a:t>Diseño de </a:t>
            </a:r>
            <a:r>
              <a:rPr lang="es-MX" dirty="0" smtClean="0">
                <a:solidFill>
                  <a:srgbClr val="7B9899"/>
                </a:solidFill>
              </a:rPr>
              <a:t>algoritmos</a:t>
            </a:r>
            <a:endParaRPr lang="es-MX" dirty="0">
              <a:solidFill>
                <a:srgbClr val="7B9899"/>
              </a:solidFill>
            </a:endParaRPr>
          </a:p>
        </p:txBody>
      </p:sp>
      <p:sp>
        <p:nvSpPr>
          <p:cNvPr id="44035" name="Rectangle 3"/>
          <p:cNvSpPr>
            <a:spLocks noGrp="1" noChangeArrowheads="1"/>
          </p:cNvSpPr>
          <p:nvPr>
            <p:ph idx="1"/>
          </p:nvPr>
        </p:nvSpPr>
        <p:spPr/>
        <p:txBody>
          <a:bodyPr>
            <a:normAutofit/>
          </a:bodyPr>
          <a:lstStyle/>
          <a:p>
            <a:r>
              <a:rPr lang="es-MX"/>
              <a:t>Encontrar el n-ésimo elemento de la serie de Fibonacci….</a:t>
            </a:r>
          </a:p>
          <a:p>
            <a:r>
              <a:rPr lang="es-MX"/>
              <a:t>Algoritmos de solución:</a:t>
            </a:r>
          </a:p>
          <a:p>
            <a:pPr lvl="1"/>
            <a:r>
              <a:rPr lang="es-MX"/>
              <a:t>Iterativo (técnica de la programación dinámica).</a:t>
            </a:r>
          </a:p>
          <a:p>
            <a:pPr lvl="1"/>
            <a:r>
              <a:rPr lang="es-MX"/>
              <a:t>Recursivo (técnica de “divide y vencerás”).</a:t>
            </a:r>
          </a:p>
          <a:p>
            <a:r>
              <a:rPr lang="es-MX"/>
              <a:t>Complejidad de los algoritmos (análisis):</a:t>
            </a:r>
          </a:p>
          <a:p>
            <a:pPr lvl="1"/>
            <a:r>
              <a:rPr lang="es-MX"/>
              <a:t>Iterativo: </a:t>
            </a:r>
            <a:r>
              <a:rPr lang="es-MX" b="1">
                <a:solidFill>
                  <a:srgbClr val="A50021"/>
                </a:solidFill>
              </a:rPr>
              <a:t>O(n)</a:t>
            </a:r>
          </a:p>
          <a:p>
            <a:pPr lvl="1"/>
            <a:r>
              <a:rPr lang="es-MX"/>
              <a:t>Recursivo: </a:t>
            </a:r>
            <a:r>
              <a:rPr lang="es-MX" b="1">
                <a:solidFill>
                  <a:srgbClr val="A50021"/>
                </a:solidFill>
              </a:rPr>
              <a:t>O(2</a:t>
            </a:r>
            <a:r>
              <a:rPr lang="es-MX" b="1" baseline="30000">
                <a:solidFill>
                  <a:srgbClr val="A50021"/>
                </a:solidFill>
              </a:rPr>
              <a:t>n/2</a:t>
            </a:r>
            <a:r>
              <a:rPr lang="es-MX" b="1">
                <a:solidFill>
                  <a:srgbClr val="A50021"/>
                </a:solidFill>
              </a:rPr>
              <a:t>)</a:t>
            </a:r>
            <a:endParaRPr lang="es-MX"/>
          </a:p>
        </p:txBody>
      </p:sp>
      <p:sp>
        <p:nvSpPr>
          <p:cNvPr id="4" name="Slide Number Placeholder 5"/>
          <p:cNvSpPr>
            <a:spLocks noGrp="1"/>
          </p:cNvSpPr>
          <p:nvPr>
            <p:ph type="sldNum" sz="quarter" idx="12"/>
          </p:nvPr>
        </p:nvSpPr>
        <p:spPr/>
        <p:txBody>
          <a:bodyPr/>
          <a:lstStyle/>
          <a:p>
            <a:pPr>
              <a:defRPr/>
            </a:pPr>
            <a:fld id="{05C5F3D0-A094-484B-95D1-08C8E2C1D23A}" type="slidenum">
              <a:rPr lang="es-ES"/>
              <a:pPr>
                <a:defRPr/>
              </a:pPr>
              <a:t>18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 calcmode="lin" valueType="num">
                                      <p:cBhvr additive="base">
                                        <p:cTn id="21" dur="500" fill="hold"/>
                                        <p:tgtEl>
                                          <p:spTgt spid="4403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403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4035">
                                            <p:txEl>
                                              <p:pRg st="5" end="5"/>
                                            </p:txEl>
                                          </p:spTgt>
                                        </p:tgtEl>
                                        <p:attrNameLst>
                                          <p:attrName>style.visibility</p:attrName>
                                        </p:attrNameLst>
                                      </p:cBhvr>
                                      <p:to>
                                        <p:strVal val="visible"/>
                                      </p:to>
                                    </p:set>
                                    <p:anim calcmode="lin" valueType="num">
                                      <p:cBhvr additive="base">
                                        <p:cTn id="25" dur="500" fill="hold"/>
                                        <p:tgtEl>
                                          <p:spTgt spid="440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4035">
                                            <p:txEl>
                                              <p:pRg st="6" end="6"/>
                                            </p:txEl>
                                          </p:spTgt>
                                        </p:tgtEl>
                                        <p:attrNameLst>
                                          <p:attrName>style.visibility</p:attrName>
                                        </p:attrNameLst>
                                      </p:cBhvr>
                                      <p:to>
                                        <p:strVal val="visible"/>
                                      </p:to>
                                    </p:set>
                                    <p:anim calcmode="lin" valueType="num">
                                      <p:cBhvr additive="base">
                                        <p:cTn id="29" dur="500" fill="hold"/>
                                        <p:tgtEl>
                                          <p:spTgt spid="440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40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s-MX">
                <a:solidFill>
                  <a:srgbClr val="7B9899"/>
                </a:solidFill>
              </a:rPr>
              <a:t>Caso Fibonacci…</a:t>
            </a:r>
          </a:p>
        </p:txBody>
      </p:sp>
      <p:sp>
        <p:nvSpPr>
          <p:cNvPr id="45061" name="Rectangle 5"/>
          <p:cNvSpPr>
            <a:spLocks noGrp="1" noChangeArrowheads="1"/>
          </p:cNvSpPr>
          <p:nvPr>
            <p:ph idx="1"/>
          </p:nvPr>
        </p:nvSpPr>
        <p:spPr/>
        <p:txBody>
          <a:bodyPr>
            <a:normAutofit fontScale="92500" lnSpcReduction="20000"/>
          </a:bodyPr>
          <a:lstStyle/>
          <a:p>
            <a:pPr marL="274320" indent="-274320" fontAlgn="auto">
              <a:spcAft>
                <a:spcPts val="0"/>
              </a:spcAft>
              <a:buFont typeface="Wingdings 2"/>
              <a:buChar char=""/>
              <a:defRPr/>
            </a:pPr>
            <a:r>
              <a:rPr lang="es-MX" sz="2800">
                <a:ea typeface="+mn-ea"/>
                <a:cs typeface="+mn-cs"/>
              </a:rPr>
              <a:t>Supongamos una máquina que procese una operación básica en 1 nanosegundo…</a:t>
            </a:r>
          </a:p>
          <a:p>
            <a:pPr marL="274320" indent="-274320" fontAlgn="auto">
              <a:spcAft>
                <a:spcPts val="0"/>
              </a:spcAft>
              <a:buFont typeface="Wingdings 2"/>
              <a:buChar char=""/>
              <a:defRPr/>
            </a:pPr>
            <a:r>
              <a:rPr lang="es-MX" sz="2800">
                <a:ea typeface="+mn-ea"/>
                <a:cs typeface="+mn-cs"/>
              </a:rPr>
              <a:t>Para encontrar el elemento #80 de la serie se tardarían:</a:t>
            </a:r>
          </a:p>
          <a:p>
            <a:pPr marL="548640" lvl="1" indent="-274320" fontAlgn="auto">
              <a:spcAft>
                <a:spcPts val="0"/>
              </a:spcAft>
              <a:buFont typeface="Wingdings"/>
              <a:buChar char=""/>
              <a:defRPr/>
            </a:pPr>
            <a:r>
              <a:rPr lang="es-MX" sz="2400">
                <a:ea typeface="+mn-ea"/>
              </a:rPr>
              <a:t>Iterativo.......: 81 nanosegundos.</a:t>
            </a:r>
          </a:p>
          <a:p>
            <a:pPr marL="548640" lvl="1" indent="-274320" fontAlgn="auto">
              <a:spcAft>
                <a:spcPts val="0"/>
              </a:spcAft>
              <a:buFont typeface="Wingdings"/>
              <a:buChar char=""/>
              <a:defRPr/>
            </a:pPr>
            <a:r>
              <a:rPr lang="es-MX" sz="2400">
                <a:ea typeface="+mn-ea"/>
              </a:rPr>
              <a:t>Recursivo....: 18 minutos.</a:t>
            </a:r>
          </a:p>
          <a:p>
            <a:pPr marL="274320" indent="-274320" fontAlgn="auto">
              <a:spcAft>
                <a:spcPts val="0"/>
              </a:spcAft>
              <a:buFont typeface="Wingdings 2"/>
              <a:buChar char=""/>
              <a:defRPr/>
            </a:pPr>
            <a:r>
              <a:rPr lang="es-MX" sz="2800">
                <a:ea typeface="+mn-ea"/>
                <a:cs typeface="+mn-cs"/>
              </a:rPr>
              <a:t>Para encontrar el elemento #121 se tardarían:</a:t>
            </a:r>
          </a:p>
          <a:p>
            <a:pPr marL="548640" lvl="1" indent="-274320" fontAlgn="auto">
              <a:spcAft>
                <a:spcPts val="0"/>
              </a:spcAft>
              <a:buFont typeface="Wingdings"/>
              <a:buChar char=""/>
              <a:defRPr/>
            </a:pPr>
            <a:r>
              <a:rPr lang="es-MX" sz="2400">
                <a:ea typeface="+mn-ea"/>
              </a:rPr>
              <a:t>Iterativo.......: 121 nanosegundos.</a:t>
            </a:r>
          </a:p>
          <a:p>
            <a:pPr marL="548640" lvl="1" indent="-274320" fontAlgn="auto">
              <a:spcAft>
                <a:spcPts val="0"/>
              </a:spcAft>
              <a:buFont typeface="Wingdings"/>
              <a:buChar char=""/>
              <a:defRPr/>
            </a:pPr>
            <a:r>
              <a:rPr lang="es-MX" sz="2400">
                <a:ea typeface="+mn-ea"/>
              </a:rPr>
              <a:t>Recursivo....: </a:t>
            </a:r>
            <a:r>
              <a:rPr lang="es-MX" sz="2400" b="1">
                <a:solidFill>
                  <a:srgbClr val="A50021"/>
                </a:solidFill>
                <a:ea typeface="+mn-ea"/>
              </a:rPr>
              <a:t>36 años</a:t>
            </a:r>
            <a:r>
              <a:rPr lang="es-MX" sz="2400">
                <a:ea typeface="+mn-ea"/>
              </a:rPr>
              <a:t>!!!!.</a:t>
            </a:r>
          </a:p>
          <a:p>
            <a:pPr marL="274320" indent="-274320" fontAlgn="auto">
              <a:spcAft>
                <a:spcPts val="0"/>
              </a:spcAft>
              <a:buFont typeface="Wingdings 2"/>
              <a:buChar char=""/>
              <a:defRPr/>
            </a:pPr>
            <a:r>
              <a:rPr lang="es-MX" sz="2800">
                <a:ea typeface="+mn-ea"/>
                <a:cs typeface="+mn-cs"/>
              </a:rPr>
              <a:t>¿Importa el diseño del algoritmo?</a:t>
            </a:r>
          </a:p>
        </p:txBody>
      </p:sp>
      <p:sp>
        <p:nvSpPr>
          <p:cNvPr id="4" name="Slide Number Placeholder 5"/>
          <p:cNvSpPr>
            <a:spLocks noGrp="1"/>
          </p:cNvSpPr>
          <p:nvPr>
            <p:ph type="sldNum" sz="quarter" idx="12"/>
          </p:nvPr>
        </p:nvSpPr>
        <p:spPr/>
        <p:txBody>
          <a:bodyPr/>
          <a:lstStyle/>
          <a:p>
            <a:pPr>
              <a:defRPr/>
            </a:pPr>
            <a:fld id="{61A4BF3E-E7FA-EB4E-9320-599BC1112252}" type="slidenum">
              <a:rPr lang="es-ES"/>
              <a:pPr>
                <a:defRPr/>
              </a:pPr>
              <a:t>19</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anim calcmode="lin" valueType="num">
                                      <p:cBhvr additive="base">
                                        <p:cTn id="7" dur="500" fill="hold"/>
                                        <p:tgtEl>
                                          <p:spTgt spid="4506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anim calcmode="lin" valueType="num">
                                      <p:cBhvr additive="base">
                                        <p:cTn id="11" dur="500" fill="hold"/>
                                        <p:tgtEl>
                                          <p:spTgt spid="4506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06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anim calcmode="lin" valueType="num">
                                      <p:cBhvr additive="base">
                                        <p:cTn id="15" dur="500" fill="hold"/>
                                        <p:tgtEl>
                                          <p:spTgt spid="4506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0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5061">
                                            <p:txEl>
                                              <p:pRg st="4" end="4"/>
                                            </p:txEl>
                                          </p:spTgt>
                                        </p:tgtEl>
                                        <p:attrNameLst>
                                          <p:attrName>style.visibility</p:attrName>
                                        </p:attrNameLst>
                                      </p:cBhvr>
                                      <p:to>
                                        <p:strVal val="visible"/>
                                      </p:to>
                                    </p:set>
                                    <p:anim calcmode="lin" valueType="num">
                                      <p:cBhvr additive="base">
                                        <p:cTn id="21" dur="500" fill="hold"/>
                                        <p:tgtEl>
                                          <p:spTgt spid="4506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506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5061">
                                            <p:txEl>
                                              <p:pRg st="5" end="5"/>
                                            </p:txEl>
                                          </p:spTgt>
                                        </p:tgtEl>
                                        <p:attrNameLst>
                                          <p:attrName>style.visibility</p:attrName>
                                        </p:attrNameLst>
                                      </p:cBhvr>
                                      <p:to>
                                        <p:strVal val="visible"/>
                                      </p:to>
                                    </p:set>
                                    <p:anim calcmode="lin" valueType="num">
                                      <p:cBhvr additive="base">
                                        <p:cTn id="25" dur="500" fill="hold"/>
                                        <p:tgtEl>
                                          <p:spTgt spid="4506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5061">
                                            <p:txEl>
                                              <p:pRg st="6" end="6"/>
                                            </p:txEl>
                                          </p:spTgt>
                                        </p:tgtEl>
                                        <p:attrNameLst>
                                          <p:attrName>style.visibility</p:attrName>
                                        </p:attrNameLst>
                                      </p:cBhvr>
                                      <p:to>
                                        <p:strVal val="visible"/>
                                      </p:to>
                                    </p:set>
                                    <p:anim calcmode="lin" valueType="num">
                                      <p:cBhvr additive="base">
                                        <p:cTn id="29" dur="500" fill="hold"/>
                                        <p:tgtEl>
                                          <p:spTgt spid="4506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06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5061">
                                            <p:txEl>
                                              <p:pRg st="7" end="7"/>
                                            </p:txEl>
                                          </p:spTgt>
                                        </p:tgtEl>
                                        <p:attrNameLst>
                                          <p:attrName>style.visibility</p:attrName>
                                        </p:attrNameLst>
                                      </p:cBhvr>
                                      <p:to>
                                        <p:strVal val="visible"/>
                                      </p:to>
                                    </p:set>
                                    <p:anim calcmode="lin" valueType="num">
                                      <p:cBhvr additive="base">
                                        <p:cTn id="35" dur="500" fill="hold"/>
                                        <p:tgtEl>
                                          <p:spTgt spid="45061">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dirty="0">
                <a:solidFill>
                  <a:srgbClr val="7B9899"/>
                </a:solidFill>
              </a:rPr>
              <a:t>¿Qué es un algoritmo?</a:t>
            </a:r>
          </a:p>
        </p:txBody>
      </p:sp>
      <p:sp>
        <p:nvSpPr>
          <p:cNvPr id="16388" name="Rectangle 3"/>
          <p:cNvSpPr>
            <a:spLocks noGrp="1" noChangeArrowheads="1"/>
          </p:cNvSpPr>
          <p:nvPr>
            <p:ph idx="1"/>
          </p:nvPr>
        </p:nvSpPr>
        <p:spPr/>
        <p:txBody>
          <a:bodyPr>
            <a:normAutofit/>
          </a:bodyPr>
          <a:lstStyle/>
          <a:p>
            <a:r>
              <a:rPr lang="es-MX"/>
              <a:t>“(del árabe al-Khowârizmî, sobrenombre del célebre matemático árabe Mohámed ben Musa). Conjunto ordenado y finito de operaciones que permite encontrar la solución a un problema…”</a:t>
            </a:r>
          </a:p>
          <a:p>
            <a:endParaRPr lang="es-MX" sz="2000"/>
          </a:p>
          <a:p>
            <a:r>
              <a:rPr lang="es-MX"/>
              <a:t>Un algoritmo, puede expresarse en términos de un lenguaje de programación, para obtener un programa que resuelve el problema por medio de la computadora.</a:t>
            </a:r>
          </a:p>
        </p:txBody>
      </p:sp>
      <p:sp>
        <p:nvSpPr>
          <p:cNvPr id="4" name="Slide Number Placeholder 5"/>
          <p:cNvSpPr>
            <a:spLocks noGrp="1"/>
          </p:cNvSpPr>
          <p:nvPr>
            <p:ph type="sldNum" sz="quarter" idx="12"/>
          </p:nvPr>
        </p:nvSpPr>
        <p:spPr/>
        <p:txBody>
          <a:bodyPr/>
          <a:lstStyle/>
          <a:p>
            <a:pPr>
              <a:defRPr/>
            </a:pPr>
            <a:fld id="{DE752CA9-EE9F-A94F-9AC6-EA1C2C8420B0}" type="slidenum">
              <a:rPr lang="es-ES"/>
              <a:pPr>
                <a:defRPr/>
              </a:pPr>
              <a:t>2</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MX">
                <a:solidFill>
                  <a:srgbClr val="7B9899"/>
                </a:solidFill>
              </a:rPr>
              <a:t>Conclusión</a:t>
            </a:r>
          </a:p>
        </p:txBody>
      </p:sp>
      <p:sp>
        <p:nvSpPr>
          <p:cNvPr id="43012" name="Rectangle 3"/>
          <p:cNvSpPr>
            <a:spLocks noGrp="1" noChangeArrowheads="1"/>
          </p:cNvSpPr>
          <p:nvPr>
            <p:ph idx="1"/>
          </p:nvPr>
        </p:nvSpPr>
        <p:spPr/>
        <p:txBody>
          <a:bodyPr>
            <a:normAutofit/>
          </a:bodyPr>
          <a:lstStyle/>
          <a:p>
            <a:r>
              <a:rPr lang="es-MX"/>
              <a:t>“A medida de que los computadores aumenten su rapidez y disminuyan su precio, como con toda seguiridad seguirá sucediendo, también el deseo de resolver problemas más grandes y complejos seguirá creciendo. Así la importancia del descubrimiento y el empleo de algoritmos eficientes irá en aumento, en lugar de disminuir...”</a:t>
            </a:r>
          </a:p>
          <a:p>
            <a:pPr algn="r">
              <a:buFont typeface="Wingdings" pitchFamily="-109" charset="2"/>
              <a:buNone/>
            </a:pPr>
            <a:r>
              <a:rPr lang="es-MX"/>
              <a:t>Aho, Hopcroft, Ullman, 1983</a:t>
            </a:r>
          </a:p>
        </p:txBody>
      </p:sp>
      <p:sp>
        <p:nvSpPr>
          <p:cNvPr id="4" name="Slide Number Placeholder 5"/>
          <p:cNvSpPr>
            <a:spLocks noGrp="1"/>
          </p:cNvSpPr>
          <p:nvPr>
            <p:ph type="sldNum" sz="quarter" idx="12"/>
          </p:nvPr>
        </p:nvSpPr>
        <p:spPr/>
        <p:txBody>
          <a:bodyPr/>
          <a:lstStyle/>
          <a:p>
            <a:pPr>
              <a:defRPr/>
            </a:pPr>
            <a:fld id="{D5104BAE-3E33-BA40-B753-587C4DCE0E43}" type="slidenum">
              <a:rPr lang="es-ES"/>
              <a:pPr>
                <a:defRPr/>
              </a:pPr>
              <a:t>20</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381000"/>
            <a:ext cx="7024744" cy="1143000"/>
          </a:xfrm>
        </p:spPr>
        <p:txBody>
          <a:bodyPr/>
          <a:lstStyle/>
          <a:p>
            <a:r>
              <a:rPr lang="es-MX" dirty="0">
                <a:solidFill>
                  <a:srgbClr val="7B9899"/>
                </a:solidFill>
              </a:rPr>
              <a:t>Por lo tanto...</a:t>
            </a:r>
          </a:p>
        </p:txBody>
      </p:sp>
      <p:sp>
        <p:nvSpPr>
          <p:cNvPr id="43011" name="Rectangle 3"/>
          <p:cNvSpPr>
            <a:spLocks noGrp="1" noChangeArrowheads="1"/>
          </p:cNvSpPr>
          <p:nvPr>
            <p:ph idx="1"/>
          </p:nvPr>
        </p:nvSpPr>
        <p:spPr>
          <a:xfrm>
            <a:off x="685800" y="2133600"/>
            <a:ext cx="7772400" cy="4114800"/>
          </a:xfrm>
        </p:spPr>
        <p:txBody>
          <a:bodyPr>
            <a:normAutofit lnSpcReduction="10000"/>
          </a:bodyPr>
          <a:lstStyle/>
          <a:p>
            <a:pPr marL="274320" indent="-274320" fontAlgn="auto">
              <a:spcAft>
                <a:spcPts val="0"/>
              </a:spcAft>
              <a:buFont typeface="Wingdings 2"/>
              <a:buChar char=""/>
              <a:defRPr/>
            </a:pPr>
            <a:r>
              <a:rPr lang="es-MX" sz="3600" dirty="0">
                <a:ea typeface="+mn-ea"/>
                <a:cs typeface="+mn-cs"/>
              </a:rPr>
              <a:t>Es importante aprender a </a:t>
            </a:r>
            <a:r>
              <a:rPr lang="es-MX" sz="3600" b="1" dirty="0">
                <a:solidFill>
                  <a:srgbClr val="A50021"/>
                </a:solidFill>
                <a:ea typeface="+mn-ea"/>
                <a:cs typeface="+mn-cs"/>
              </a:rPr>
              <a:t>analizar</a:t>
            </a:r>
            <a:r>
              <a:rPr lang="es-MX" sz="3600" dirty="0">
                <a:ea typeface="+mn-ea"/>
                <a:cs typeface="+mn-cs"/>
              </a:rPr>
              <a:t> algoritmos…</a:t>
            </a:r>
          </a:p>
          <a:p>
            <a:pPr marL="274320" indent="-274320" fontAlgn="auto">
              <a:spcAft>
                <a:spcPts val="0"/>
              </a:spcAft>
              <a:buFont typeface="Wingdings 2"/>
              <a:buChar char=""/>
              <a:defRPr/>
            </a:pPr>
            <a:r>
              <a:rPr lang="es-MX" sz="3600" dirty="0">
                <a:ea typeface="+mn-ea"/>
                <a:cs typeface="+mn-cs"/>
              </a:rPr>
              <a:t>Es importante conocer técnicas para </a:t>
            </a:r>
            <a:r>
              <a:rPr lang="es-MX" sz="3600" b="1" dirty="0">
                <a:solidFill>
                  <a:srgbClr val="A50021"/>
                </a:solidFill>
                <a:ea typeface="+mn-ea"/>
                <a:cs typeface="+mn-cs"/>
              </a:rPr>
              <a:t>diseñar</a:t>
            </a:r>
            <a:r>
              <a:rPr lang="es-MX" sz="3600" dirty="0">
                <a:ea typeface="+mn-ea"/>
                <a:cs typeface="+mn-cs"/>
              </a:rPr>
              <a:t> algoritmos eficientes…</a:t>
            </a:r>
          </a:p>
          <a:p>
            <a:pPr marL="274320" indent="-274320" fontAlgn="auto">
              <a:spcAft>
                <a:spcPts val="0"/>
              </a:spcAft>
              <a:buFont typeface="Wingdings 2"/>
              <a:buChar char=""/>
              <a:defRPr/>
            </a:pPr>
            <a:r>
              <a:rPr lang="es-MX" sz="3600" dirty="0">
                <a:ea typeface="+mn-ea"/>
                <a:cs typeface="+mn-cs"/>
              </a:rPr>
              <a:t>Y así, ante un problema, tener capacidad de decidir y aplicar el mejor algoritmo de solución...</a:t>
            </a:r>
          </a:p>
        </p:txBody>
      </p:sp>
      <p:sp>
        <p:nvSpPr>
          <p:cNvPr id="4" name="Slide Number Placeholder 5"/>
          <p:cNvSpPr>
            <a:spLocks noGrp="1"/>
          </p:cNvSpPr>
          <p:nvPr>
            <p:ph type="sldNum" sz="quarter" idx="12"/>
          </p:nvPr>
        </p:nvSpPr>
        <p:spPr/>
        <p:txBody>
          <a:bodyPr/>
          <a:lstStyle/>
          <a:p>
            <a:pPr>
              <a:defRPr/>
            </a:pPr>
            <a:fld id="{90560FA7-A48C-4447-8570-AABCEBF1D7AF}" type="slidenum">
              <a:rPr lang="es-ES"/>
              <a:pPr>
                <a:defRPr/>
              </a:pPr>
              <a:t>21</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990600" y="533400"/>
            <a:ext cx="7024744" cy="1143000"/>
          </a:xfrm>
        </p:spPr>
        <p:txBody>
          <a:bodyPr/>
          <a:lstStyle/>
          <a:p>
            <a:r>
              <a:rPr lang="es-MX" dirty="0">
                <a:solidFill>
                  <a:srgbClr val="7B9899"/>
                </a:solidFill>
              </a:rPr>
              <a:t>En resumen...</a:t>
            </a:r>
          </a:p>
        </p:txBody>
      </p:sp>
      <p:sp>
        <p:nvSpPr>
          <p:cNvPr id="52229" name="Rectangle 5"/>
          <p:cNvSpPr>
            <a:spLocks noGrp="1" noChangeArrowheads="1"/>
          </p:cNvSpPr>
          <p:nvPr>
            <p:ph idx="1"/>
          </p:nvPr>
        </p:nvSpPr>
        <p:spPr>
          <a:xfrm>
            <a:off x="685800" y="1981200"/>
            <a:ext cx="7772400" cy="3200400"/>
          </a:xfrm>
        </p:spPr>
        <p:txBody>
          <a:bodyPr>
            <a:normAutofit/>
          </a:bodyPr>
          <a:lstStyle/>
          <a:p>
            <a:r>
              <a:rPr lang="es-MX" sz="2800" dirty="0"/>
              <a:t>¿Cómo analizar la complejidad de tiempo de un algoritmo?</a:t>
            </a:r>
          </a:p>
          <a:p>
            <a:pPr lvl="1"/>
            <a:r>
              <a:rPr lang="es-MX" sz="2800" dirty="0"/>
              <a:t>Contando la cantidad de operaciones básicas</a:t>
            </a:r>
          </a:p>
          <a:p>
            <a:pPr lvl="2"/>
            <a:r>
              <a:rPr lang="es-MX" sz="2800" dirty="0"/>
              <a:t>Las que más se repiten</a:t>
            </a:r>
          </a:p>
          <a:p>
            <a:pPr lvl="1"/>
            <a:r>
              <a:rPr lang="es-MX" sz="2800" dirty="0"/>
              <a:t>Convirtiendo a Notación Asintótica</a:t>
            </a:r>
          </a:p>
          <a:p>
            <a:pPr lvl="2"/>
            <a:r>
              <a:rPr lang="es-MX" sz="2800" dirty="0"/>
              <a:t>Tomando el término más representativo</a:t>
            </a:r>
          </a:p>
        </p:txBody>
      </p:sp>
      <p:sp>
        <p:nvSpPr>
          <p:cNvPr id="4" name="Slide Number Placeholder 5"/>
          <p:cNvSpPr>
            <a:spLocks noGrp="1"/>
          </p:cNvSpPr>
          <p:nvPr>
            <p:ph type="sldNum" sz="quarter" idx="12"/>
          </p:nvPr>
        </p:nvSpPr>
        <p:spPr/>
        <p:txBody>
          <a:bodyPr/>
          <a:lstStyle/>
          <a:p>
            <a:pPr>
              <a:defRPr/>
            </a:pPr>
            <a:fld id="{81CFE104-E856-4541-8AF4-0EB9E3235389}" type="slidenum">
              <a:rPr lang="es-ES"/>
              <a:pPr>
                <a:defRPr/>
              </a:pPr>
              <a:t>22</a:t>
            </a:fld>
            <a:endParaRPr lang="es-ES"/>
          </a:p>
        </p:txBody>
      </p:sp>
    </p:spTree>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MX" sz="2800">
                <a:solidFill>
                  <a:srgbClr val="7B9899"/>
                </a:solidFill>
              </a:rPr>
              <a:t>Ejemplo: Sumar los datos de un arreglo</a:t>
            </a:r>
          </a:p>
        </p:txBody>
      </p:sp>
      <p:sp>
        <p:nvSpPr>
          <p:cNvPr id="54275" name="Rectangle 3"/>
          <p:cNvSpPr>
            <a:spLocks noGrp="1" noChangeArrowheads="1"/>
          </p:cNvSpPr>
          <p:nvPr>
            <p:ph idx="1"/>
          </p:nvPr>
        </p:nvSpPr>
        <p:spPr>
          <a:xfrm>
            <a:off x="762000" y="838200"/>
            <a:ext cx="7924800" cy="4530725"/>
          </a:xfrm>
        </p:spPr>
        <p:txBody>
          <a:bodyPr/>
          <a:lstStyle/>
          <a:p>
            <a:pPr lvl="2">
              <a:buFont typeface="Wingdings" pitchFamily="-109" charset="2"/>
              <a:buNone/>
            </a:pPr>
            <a:r>
              <a:rPr sz="3100" i="1" noProof="1">
                <a:solidFill>
                  <a:srgbClr val="000099"/>
                </a:solidFill>
                <a:latin typeface="Times New Roman" pitchFamily="-109" charset="0"/>
              </a:rPr>
              <a:t>suma = 0;</a:t>
            </a:r>
          </a:p>
          <a:p>
            <a:pPr lvl="2">
              <a:buFont typeface="Wingdings" pitchFamily="-109" charset="2"/>
              <a:buNone/>
            </a:pPr>
            <a:r>
              <a:rPr sz="3100" i="1" noProof="1">
                <a:solidFill>
                  <a:srgbClr val="000099"/>
                </a:solidFill>
                <a:latin typeface="Times New Roman" pitchFamily="-109" charset="0"/>
              </a:rPr>
              <a:t>for </a:t>
            </a:r>
            <a:r>
              <a:rPr lang="es-MX" sz="3100" i="1" dirty="0">
                <a:solidFill>
                  <a:srgbClr val="000099"/>
                </a:solidFill>
                <a:latin typeface="Times New Roman" pitchFamily="-109" charset="0"/>
              </a:rPr>
              <a:t>(int </a:t>
            </a:r>
            <a:r>
              <a:rPr sz="3100" i="1" noProof="1">
                <a:solidFill>
                  <a:srgbClr val="000099"/>
                </a:solidFill>
                <a:latin typeface="Times New Roman" pitchFamily="-109" charset="0"/>
              </a:rPr>
              <a:t>i=1</a:t>
            </a:r>
            <a:r>
              <a:rPr lang="es-MX" sz="3100" i="1" dirty="0">
                <a:solidFill>
                  <a:srgbClr val="000099"/>
                </a:solidFill>
                <a:latin typeface="Times New Roman" pitchFamily="-109" charset="0"/>
              </a:rPr>
              <a:t>; i&lt;=</a:t>
            </a:r>
            <a:r>
              <a:rPr sz="3100" i="1" noProof="1">
                <a:solidFill>
                  <a:srgbClr val="000099"/>
                </a:solidFill>
                <a:latin typeface="Times New Roman" pitchFamily="-109" charset="0"/>
              </a:rPr>
              <a:t>n</a:t>
            </a:r>
            <a:r>
              <a:rPr lang="es-MX" sz="3100" i="1" dirty="0">
                <a:solidFill>
                  <a:srgbClr val="000099"/>
                </a:solidFill>
                <a:latin typeface="Times New Roman" pitchFamily="-109" charset="0"/>
              </a:rPr>
              <a:t>; i++)</a:t>
            </a:r>
            <a:endParaRPr sz="3100" i="1" noProof="1">
              <a:solidFill>
                <a:srgbClr val="000099"/>
              </a:solidFill>
              <a:latin typeface="Times New Roman" pitchFamily="-109" charset="0"/>
            </a:endParaRPr>
          </a:p>
          <a:p>
            <a:pPr lvl="2">
              <a:buFont typeface="Wingdings" pitchFamily="-109" charset="2"/>
              <a:buNone/>
            </a:pPr>
            <a:r>
              <a:rPr sz="3100" i="1" noProof="1">
                <a:solidFill>
                  <a:srgbClr val="000099"/>
                </a:solidFill>
                <a:latin typeface="Times New Roman" pitchFamily="-109" charset="0"/>
              </a:rPr>
              <a:t>   suma </a:t>
            </a:r>
            <a:r>
              <a:rPr lang="es-MX" sz="3100" i="1" dirty="0">
                <a:solidFill>
                  <a:srgbClr val="000099"/>
                </a:solidFill>
                <a:latin typeface="Times New Roman" pitchFamily="-109" charset="0"/>
              </a:rPr>
              <a:t>+=</a:t>
            </a:r>
            <a:r>
              <a:rPr sz="3100" i="1" noProof="1">
                <a:solidFill>
                  <a:srgbClr val="000099"/>
                </a:solidFill>
                <a:latin typeface="Times New Roman" pitchFamily="-109" charset="0"/>
              </a:rPr>
              <a:t> arreglo[ i ];</a:t>
            </a:r>
            <a:endParaRPr noProof="1"/>
          </a:p>
          <a:p>
            <a:pPr>
              <a:buFont typeface="Wingdings" pitchFamily="-109" charset="2"/>
              <a:buNone/>
            </a:pPr>
            <a:r>
              <a:rPr lang="es-MX" dirty="0"/>
              <a:t>	¿Cómo obtener la complejidad de tiempo del algoritmo?</a:t>
            </a:r>
          </a:p>
          <a:p>
            <a:r>
              <a:rPr lang="es-MX" dirty="0"/>
              <a:t>Operación básica: </a:t>
            </a:r>
            <a:r>
              <a:rPr lang="es-MX" i="1" dirty="0">
                <a:solidFill>
                  <a:srgbClr val="A50021"/>
                </a:solidFill>
              </a:rPr>
              <a:t>suma = suma + arreglo[ i ] ;</a:t>
            </a:r>
          </a:p>
          <a:p>
            <a:r>
              <a:rPr lang="es-MX" dirty="0"/>
              <a:t>Se realiza </a:t>
            </a:r>
            <a:r>
              <a:rPr lang="es-MX" i="1" dirty="0"/>
              <a:t>n</a:t>
            </a:r>
            <a:r>
              <a:rPr lang="es-MX" dirty="0"/>
              <a:t> veces</a:t>
            </a:r>
          </a:p>
          <a:p>
            <a:r>
              <a:rPr lang="es-MX" dirty="0"/>
              <a:t>Algoritmo de orden n: 	</a:t>
            </a:r>
            <a:r>
              <a:rPr lang="es-MX" b="1" dirty="0">
                <a:solidFill>
                  <a:srgbClr val="A50021"/>
                </a:solidFill>
              </a:rPr>
              <a:t>O(n)</a:t>
            </a:r>
          </a:p>
        </p:txBody>
      </p:sp>
      <p:sp>
        <p:nvSpPr>
          <p:cNvPr id="4" name="Slide Number Placeholder 5"/>
          <p:cNvSpPr>
            <a:spLocks noGrp="1"/>
          </p:cNvSpPr>
          <p:nvPr>
            <p:ph type="sldNum" sz="quarter" idx="12"/>
          </p:nvPr>
        </p:nvSpPr>
        <p:spPr/>
        <p:txBody>
          <a:bodyPr/>
          <a:lstStyle/>
          <a:p>
            <a:pPr>
              <a:defRPr/>
            </a:pPr>
            <a:fld id="{C1C5E396-7E0F-BD44-AD13-B3DF6C63BFB4}" type="slidenum">
              <a:rPr lang="es-ES"/>
              <a:pPr>
                <a:defRPr/>
              </a:pPr>
              <a:t>23</a:t>
            </a:fld>
            <a:endParaRPr lang="es-ES"/>
          </a:p>
        </p:txBody>
      </p:sp>
    </p:spTree>
    <p:custDataLst>
      <p:tags r:id="rId1"/>
    </p:custDataLst>
  </p:cSld>
  <p:clrMapOvr>
    <a:masterClrMapping/>
  </p:clrMapOvr>
  <p:transition xmlns:p14="http://schemas.microsoft.com/office/powerpoint/2010/main" advTm="3217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 calcmode="lin" valueType="num">
                                      <p:cBhvr additive="base">
                                        <p:cTn id="7"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anim calcmode="lin" valueType="num">
                                      <p:cBhvr additive="base">
                                        <p:cTn id="13"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anim calcmode="lin" valueType="num">
                                      <p:cBhvr additive="base">
                                        <p:cTn id="19"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s-ES" sz="2800">
                <a:solidFill>
                  <a:srgbClr val="7B9899"/>
                </a:solidFill>
              </a:rPr>
              <a:t>Otro método para calcular la complejidad</a:t>
            </a:r>
          </a:p>
        </p:txBody>
      </p:sp>
      <p:sp>
        <p:nvSpPr>
          <p:cNvPr id="47108" name="Rectangle 5"/>
          <p:cNvSpPr>
            <a:spLocks noGrp="1" noChangeArrowheads="1"/>
          </p:cNvSpPr>
          <p:nvPr>
            <p:ph idx="1"/>
          </p:nvPr>
        </p:nvSpPr>
        <p:spPr/>
        <p:txBody>
          <a:bodyPr>
            <a:normAutofit/>
          </a:bodyPr>
          <a:lstStyle/>
          <a:p>
            <a:pPr marL="357188" indent="-357188"/>
            <a:r>
              <a:rPr lang="es-ES" sz="2800" dirty="0"/>
              <a:t>Consiste en aplicar reglas a los estatutos estructurados:</a:t>
            </a:r>
          </a:p>
          <a:p>
            <a:pPr marL="1011238" lvl="1" indent="-201613">
              <a:buFontTx/>
              <a:buAutoNum type="arabicPeriod"/>
            </a:pPr>
            <a:r>
              <a:rPr lang="es-ES" sz="2800" dirty="0"/>
              <a:t>Secuencia de instrucciones</a:t>
            </a:r>
          </a:p>
          <a:p>
            <a:pPr marL="1011238" lvl="1" indent="-201613">
              <a:buFontTx/>
              <a:buAutoNum type="arabicPeriod"/>
            </a:pPr>
            <a:r>
              <a:rPr lang="es-ES" sz="2800" dirty="0"/>
              <a:t>Decisiones (ejemplo: </a:t>
            </a:r>
            <a:r>
              <a:rPr lang="es-ES" sz="2800" dirty="0" err="1"/>
              <a:t>if</a:t>
            </a:r>
            <a:r>
              <a:rPr lang="es-ES" sz="2800" dirty="0"/>
              <a:t>)</a:t>
            </a:r>
          </a:p>
          <a:p>
            <a:pPr marL="1011238" lvl="1" indent="-201613">
              <a:buFontTx/>
              <a:buAutoNum type="arabicPeriod"/>
            </a:pPr>
            <a:r>
              <a:rPr lang="es-ES" sz="2800" dirty="0"/>
              <a:t>Ciclos (ejemplo: </a:t>
            </a:r>
            <a:r>
              <a:rPr lang="es-ES" sz="2800" dirty="0" err="1"/>
              <a:t>while</a:t>
            </a:r>
            <a:r>
              <a:rPr lang="es-ES" sz="2800" dirty="0"/>
              <a:t>)</a:t>
            </a:r>
          </a:p>
          <a:p>
            <a:pPr marL="1011238" lvl="1" indent="-201613">
              <a:buFontTx/>
              <a:buAutoNum type="arabicPeriod"/>
            </a:pPr>
            <a:r>
              <a:rPr lang="es-ES" sz="2800" dirty="0"/>
              <a:t>Recursividad</a:t>
            </a:r>
          </a:p>
        </p:txBody>
      </p:sp>
      <p:sp>
        <p:nvSpPr>
          <p:cNvPr id="4" name="Slide Number Placeholder 5"/>
          <p:cNvSpPr>
            <a:spLocks noGrp="1"/>
          </p:cNvSpPr>
          <p:nvPr>
            <p:ph type="sldNum" sz="quarter" idx="12"/>
          </p:nvPr>
        </p:nvSpPr>
        <p:spPr/>
        <p:txBody>
          <a:bodyPr/>
          <a:lstStyle/>
          <a:p>
            <a:pPr>
              <a:defRPr/>
            </a:pPr>
            <a:fld id="{A6AC6313-0056-6743-BCA1-AFC2F9A4B6E9}" type="slidenum">
              <a:rPr lang="es-ES"/>
              <a:pPr>
                <a:defRPr/>
              </a:pPr>
              <a:t>24</a:t>
            </a:fld>
            <a:endParaRPr lang="es-ES"/>
          </a:p>
        </p:txBody>
      </p:sp>
    </p:spTree>
  </p:cSld>
  <p:clrMapOvr>
    <a:masterClrMapping/>
  </p:clrMapOvr>
  <p:transition xmlns:p14="http://schemas.microsoft.com/office/powerpoint/2010/main" advTm="74112"/>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685800"/>
            <a:ext cx="7024744" cy="1143000"/>
          </a:xfrm>
        </p:spPr>
        <p:txBody>
          <a:bodyPr>
            <a:normAutofit fontScale="90000"/>
          </a:bodyPr>
          <a:lstStyle/>
          <a:p>
            <a:r>
              <a:rPr lang="es-MX" sz="4000" dirty="0">
                <a:solidFill>
                  <a:srgbClr val="7B9899"/>
                </a:solidFill>
              </a:rPr>
              <a:t>Regla 1: Secuencia de instrucciones</a:t>
            </a:r>
          </a:p>
        </p:txBody>
      </p:sp>
      <p:sp>
        <p:nvSpPr>
          <p:cNvPr id="85005" name="Rectangle 13"/>
          <p:cNvSpPr>
            <a:spLocks noGrp="1" noChangeArrowheads="1"/>
          </p:cNvSpPr>
          <p:nvPr>
            <p:ph idx="1"/>
          </p:nvPr>
        </p:nvSpPr>
        <p:spPr>
          <a:xfrm>
            <a:off x="4038600" y="3636963"/>
            <a:ext cx="4495800" cy="2362200"/>
          </a:xfrm>
        </p:spPr>
        <p:txBody>
          <a:bodyPr>
            <a:normAutofit lnSpcReduction="10000"/>
          </a:bodyPr>
          <a:lstStyle/>
          <a:p>
            <a:pPr marL="274320" indent="-274320" fontAlgn="auto">
              <a:lnSpc>
                <a:spcPct val="80000"/>
              </a:lnSpc>
              <a:spcAft>
                <a:spcPts val="0"/>
              </a:spcAft>
              <a:buFont typeface="Wingdings" pitchFamily="-112" charset="2"/>
              <a:buNone/>
              <a:defRPr/>
            </a:pPr>
            <a:r>
              <a:rPr lang="es-MX" sz="2400">
                <a:ea typeface="+mn-ea"/>
                <a:cs typeface="+mn-cs"/>
              </a:rPr>
              <a:t>Ejemplo:</a:t>
            </a:r>
          </a:p>
          <a:p>
            <a:pPr marL="274320" indent="-274320" fontAlgn="auto">
              <a:lnSpc>
                <a:spcPct val="80000"/>
              </a:lnSpc>
              <a:spcAft>
                <a:spcPts val="0"/>
              </a:spcAft>
              <a:buFont typeface="Wingdings 2"/>
              <a:buChar char=""/>
              <a:defRPr/>
            </a:pPr>
            <a:r>
              <a:rPr lang="es-MX" sz="2400">
                <a:ea typeface="+mn-ea"/>
                <a:cs typeface="+mn-cs"/>
              </a:rPr>
              <a:t>Una secuencia de 3 ciclos:</a:t>
            </a:r>
          </a:p>
          <a:p>
            <a:pPr marL="548640" lvl="1" indent="-274320" fontAlgn="auto">
              <a:lnSpc>
                <a:spcPct val="80000"/>
              </a:lnSpc>
              <a:spcAft>
                <a:spcPts val="0"/>
              </a:spcAft>
              <a:buFont typeface="Wingdings"/>
              <a:buChar char=""/>
              <a:defRPr/>
            </a:pPr>
            <a:r>
              <a:rPr lang="es-MX">
                <a:ea typeface="+mn-ea"/>
              </a:rPr>
              <a:t>Ciclo 1 = </a:t>
            </a:r>
            <a:r>
              <a:rPr lang="es-MX" b="1">
                <a:solidFill>
                  <a:srgbClr val="A50021"/>
                </a:solidFill>
                <a:ea typeface="+mn-ea"/>
              </a:rPr>
              <a:t>O(n)</a:t>
            </a:r>
          </a:p>
          <a:p>
            <a:pPr marL="548640" lvl="1" indent="-274320" fontAlgn="auto">
              <a:lnSpc>
                <a:spcPct val="80000"/>
              </a:lnSpc>
              <a:spcAft>
                <a:spcPts val="0"/>
              </a:spcAft>
              <a:buFont typeface="Wingdings"/>
              <a:buChar char=""/>
              <a:defRPr/>
            </a:pPr>
            <a:r>
              <a:rPr lang="es-MX">
                <a:ea typeface="+mn-ea"/>
              </a:rPr>
              <a:t>Ciclo 2 = </a:t>
            </a:r>
            <a:r>
              <a:rPr lang="es-MX" b="1">
                <a:solidFill>
                  <a:srgbClr val="A50021"/>
                </a:solidFill>
                <a:ea typeface="+mn-ea"/>
              </a:rPr>
              <a:t>O(log n)</a:t>
            </a:r>
          </a:p>
          <a:p>
            <a:pPr marL="548640" lvl="1" indent="-274320" fontAlgn="auto">
              <a:lnSpc>
                <a:spcPct val="80000"/>
              </a:lnSpc>
              <a:spcAft>
                <a:spcPts val="0"/>
              </a:spcAft>
              <a:buFont typeface="Wingdings"/>
              <a:buChar char=""/>
              <a:defRPr/>
            </a:pPr>
            <a:r>
              <a:rPr lang="es-MX">
                <a:ea typeface="+mn-ea"/>
              </a:rPr>
              <a:t>Ciclo 3 = </a:t>
            </a:r>
            <a:r>
              <a:rPr lang="es-MX" b="1">
                <a:solidFill>
                  <a:srgbClr val="A50021"/>
                </a:solidFill>
                <a:ea typeface="+mn-ea"/>
              </a:rPr>
              <a:t>O(n</a:t>
            </a:r>
            <a:r>
              <a:rPr lang="es-MX" b="1" baseline="30000">
                <a:solidFill>
                  <a:srgbClr val="A50021"/>
                </a:solidFill>
                <a:ea typeface="+mn-ea"/>
              </a:rPr>
              <a:t>2</a:t>
            </a:r>
            <a:r>
              <a:rPr lang="es-MX" b="1">
                <a:solidFill>
                  <a:srgbClr val="A50021"/>
                </a:solidFill>
                <a:ea typeface="+mn-ea"/>
              </a:rPr>
              <a:t>)</a:t>
            </a:r>
          </a:p>
          <a:p>
            <a:pPr marL="274320" indent="-274320" fontAlgn="auto">
              <a:lnSpc>
                <a:spcPct val="80000"/>
              </a:lnSpc>
              <a:spcAft>
                <a:spcPts val="0"/>
              </a:spcAft>
              <a:buFont typeface="Wingdings 2"/>
              <a:buChar char=""/>
              <a:defRPr/>
            </a:pPr>
            <a:r>
              <a:rPr lang="es-MX" sz="2400">
                <a:ea typeface="+mn-ea"/>
                <a:cs typeface="+mn-cs"/>
              </a:rPr>
              <a:t>Tendrá como orden total…</a:t>
            </a:r>
          </a:p>
          <a:p>
            <a:pPr marL="548640" lvl="1" indent="-274320" fontAlgn="auto">
              <a:lnSpc>
                <a:spcPct val="80000"/>
              </a:lnSpc>
              <a:spcAft>
                <a:spcPts val="0"/>
              </a:spcAft>
              <a:buFont typeface="Wingdings"/>
              <a:buChar char=""/>
              <a:defRPr/>
            </a:pPr>
            <a:r>
              <a:rPr lang="es-MX" b="1">
                <a:solidFill>
                  <a:srgbClr val="A50021"/>
                </a:solidFill>
                <a:ea typeface="+mn-ea"/>
              </a:rPr>
              <a:t>O(n</a:t>
            </a:r>
            <a:r>
              <a:rPr lang="es-MX" b="1" baseline="30000">
                <a:solidFill>
                  <a:srgbClr val="A50021"/>
                </a:solidFill>
                <a:ea typeface="+mn-ea"/>
              </a:rPr>
              <a:t>2</a:t>
            </a:r>
            <a:r>
              <a:rPr lang="es-MX" b="1">
                <a:solidFill>
                  <a:srgbClr val="A50021"/>
                </a:solidFill>
                <a:ea typeface="+mn-ea"/>
              </a:rPr>
              <a:t>)</a:t>
            </a:r>
            <a:r>
              <a:rPr lang="es-MX">
                <a:ea typeface="+mn-ea"/>
              </a:rPr>
              <a:t>.</a:t>
            </a:r>
            <a:endParaRPr lang="es-ES">
              <a:ea typeface="+mn-ea"/>
            </a:endParaRPr>
          </a:p>
        </p:txBody>
      </p:sp>
      <p:sp>
        <p:nvSpPr>
          <p:cNvPr id="13" name="Slide Number Placeholder 5"/>
          <p:cNvSpPr>
            <a:spLocks noGrp="1"/>
          </p:cNvSpPr>
          <p:nvPr>
            <p:ph type="sldNum" sz="quarter" idx="12"/>
          </p:nvPr>
        </p:nvSpPr>
        <p:spPr/>
        <p:txBody>
          <a:bodyPr/>
          <a:lstStyle/>
          <a:p>
            <a:pPr>
              <a:defRPr/>
            </a:pPr>
            <a:fld id="{D22BA584-9704-924A-B9DE-E8D16DA0D5C6}" type="slidenum">
              <a:rPr lang="es-ES"/>
              <a:pPr>
                <a:defRPr/>
              </a:pPr>
              <a:t>25</a:t>
            </a:fld>
            <a:endParaRPr lang="es-ES"/>
          </a:p>
        </p:txBody>
      </p:sp>
      <p:sp>
        <p:nvSpPr>
          <p:cNvPr id="84995" name="Rectangle 3"/>
          <p:cNvSpPr>
            <a:spLocks noChangeArrowheads="1"/>
          </p:cNvSpPr>
          <p:nvPr/>
        </p:nvSpPr>
        <p:spPr bwMode="auto">
          <a:xfrm>
            <a:off x="1219200" y="19605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sz="2400" baseline="-25000" noProof="1">
                <a:latin typeface="Times New Roman" pitchFamily="-112" charset="0"/>
              </a:rPr>
              <a:t>1</a:t>
            </a:r>
            <a:r>
              <a:rPr sz="2400" noProof="1">
                <a:latin typeface="Times New Roman" pitchFamily="-112" charset="0"/>
              </a:rPr>
              <a:t>(n))</a:t>
            </a:r>
          </a:p>
        </p:txBody>
      </p:sp>
      <p:sp>
        <p:nvSpPr>
          <p:cNvPr id="84996" name="Rectangle 4"/>
          <p:cNvSpPr>
            <a:spLocks noChangeArrowheads="1"/>
          </p:cNvSpPr>
          <p:nvPr/>
        </p:nvSpPr>
        <p:spPr bwMode="auto">
          <a:xfrm>
            <a:off x="1219200" y="29511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2</a:t>
            </a:r>
            <a:r>
              <a:rPr sz="2400" noProof="1">
                <a:latin typeface="Times New Roman" pitchFamily="-112" charset="0"/>
              </a:rPr>
              <a:t>(n))</a:t>
            </a:r>
          </a:p>
        </p:txBody>
      </p:sp>
      <p:sp>
        <p:nvSpPr>
          <p:cNvPr id="84997" name="Rectangle 5"/>
          <p:cNvSpPr>
            <a:spLocks noChangeArrowheads="1"/>
          </p:cNvSpPr>
          <p:nvPr/>
        </p:nvSpPr>
        <p:spPr bwMode="auto">
          <a:xfrm>
            <a:off x="1219200" y="39417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3</a:t>
            </a:r>
            <a:r>
              <a:rPr sz="2400" noProof="1">
                <a:latin typeface="Times New Roman" pitchFamily="-112" charset="0"/>
              </a:rPr>
              <a:t>(n))</a:t>
            </a:r>
          </a:p>
        </p:txBody>
      </p:sp>
      <p:sp>
        <p:nvSpPr>
          <p:cNvPr id="84998" name="Rectangle 6"/>
          <p:cNvSpPr>
            <a:spLocks noChangeArrowheads="1"/>
          </p:cNvSpPr>
          <p:nvPr/>
        </p:nvSpPr>
        <p:spPr bwMode="auto">
          <a:xfrm>
            <a:off x="1219200" y="52371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m</a:t>
            </a:r>
            <a:r>
              <a:rPr sz="2400" noProof="1">
                <a:latin typeface="Times New Roman" pitchFamily="-112" charset="0"/>
              </a:rPr>
              <a:t>(n))</a:t>
            </a:r>
          </a:p>
        </p:txBody>
      </p:sp>
      <p:cxnSp>
        <p:nvCxnSpPr>
          <p:cNvPr id="48137" name="AutoShape 7"/>
          <p:cNvCxnSpPr>
            <a:cxnSpLocks noChangeShapeType="1"/>
            <a:stCxn id="84995" idx="2"/>
            <a:endCxn id="84996" idx="0"/>
          </p:cNvCxnSpPr>
          <p:nvPr/>
        </p:nvCxnSpPr>
        <p:spPr bwMode="auto">
          <a:xfrm rot="5400000">
            <a:off x="1638300" y="2722563"/>
            <a:ext cx="457200" cy="0"/>
          </a:xfrm>
          <a:prstGeom prst="straightConnector1">
            <a:avLst/>
          </a:prstGeom>
          <a:noFill/>
          <a:ln w="9525">
            <a:solidFill>
              <a:schemeClr val="tx1"/>
            </a:solidFill>
            <a:round/>
            <a:headEnd/>
            <a:tailEnd type="triangle" w="med" len="med"/>
          </a:ln>
        </p:spPr>
      </p:cxnSp>
      <p:cxnSp>
        <p:nvCxnSpPr>
          <p:cNvPr id="48138" name="AutoShape 8"/>
          <p:cNvCxnSpPr>
            <a:cxnSpLocks noChangeShapeType="1"/>
            <a:stCxn id="84996" idx="2"/>
            <a:endCxn id="84997" idx="0"/>
          </p:cNvCxnSpPr>
          <p:nvPr/>
        </p:nvCxnSpPr>
        <p:spPr bwMode="auto">
          <a:xfrm rot="5400000">
            <a:off x="1638300" y="3713163"/>
            <a:ext cx="457200" cy="0"/>
          </a:xfrm>
          <a:prstGeom prst="straightConnector1">
            <a:avLst/>
          </a:prstGeom>
          <a:noFill/>
          <a:ln w="9525">
            <a:solidFill>
              <a:schemeClr val="tx1"/>
            </a:solidFill>
            <a:round/>
            <a:headEnd/>
            <a:tailEnd type="triangle" w="med" len="med"/>
          </a:ln>
        </p:spPr>
      </p:cxnSp>
      <p:cxnSp>
        <p:nvCxnSpPr>
          <p:cNvPr id="48139" name="AutoShape 9"/>
          <p:cNvCxnSpPr>
            <a:cxnSpLocks noChangeShapeType="1"/>
            <a:stCxn id="84997" idx="2"/>
            <a:endCxn id="84998" idx="0"/>
          </p:cNvCxnSpPr>
          <p:nvPr/>
        </p:nvCxnSpPr>
        <p:spPr bwMode="auto">
          <a:xfrm rot="5400000">
            <a:off x="1485900" y="4856163"/>
            <a:ext cx="762000" cy="0"/>
          </a:xfrm>
          <a:prstGeom prst="straightConnector1">
            <a:avLst/>
          </a:prstGeom>
          <a:noFill/>
          <a:ln w="9525">
            <a:solidFill>
              <a:schemeClr val="tx1"/>
            </a:solidFill>
            <a:prstDash val="dash"/>
            <a:round/>
            <a:headEnd/>
            <a:tailEnd type="triangle" w="med" len="med"/>
          </a:ln>
        </p:spPr>
      </p:cxnSp>
      <p:sp>
        <p:nvSpPr>
          <p:cNvPr id="85002" name="AutoShape 10"/>
          <p:cNvSpPr>
            <a:spLocks/>
          </p:cNvSpPr>
          <p:nvPr/>
        </p:nvSpPr>
        <p:spPr bwMode="auto">
          <a:xfrm>
            <a:off x="3048000" y="1960563"/>
            <a:ext cx="381000" cy="3886200"/>
          </a:xfrm>
          <a:prstGeom prst="rightBrace">
            <a:avLst>
              <a:gd name="adj1" fmla="val 85000"/>
              <a:gd name="adj2" fmla="val 31699"/>
            </a:avLst>
          </a:prstGeom>
          <a:noFill/>
          <a:ln w="38100">
            <a:solidFill>
              <a:srgbClr val="A50021"/>
            </a:solidFill>
            <a:round/>
            <a:headEnd/>
            <a:tailEnd/>
          </a:ln>
        </p:spPr>
        <p:txBody>
          <a:bodyPr wrap="none" anchor="ctr">
            <a:prstTxWarp prst="textNoShape">
              <a:avLst/>
            </a:prstTxWarp>
          </a:bodyPr>
          <a:lstStyle/>
          <a:p>
            <a:endParaRPr lang="es-MX"/>
          </a:p>
        </p:txBody>
      </p:sp>
      <p:sp>
        <p:nvSpPr>
          <p:cNvPr id="85003" name="Text Box 11"/>
          <p:cNvSpPr txBox="1">
            <a:spLocks noChangeArrowheads="1"/>
          </p:cNvSpPr>
          <p:nvPr/>
        </p:nvSpPr>
        <p:spPr bwMode="auto">
          <a:xfrm>
            <a:off x="3505200" y="2895600"/>
            <a:ext cx="544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mayor(</a:t>
            </a:r>
            <a:r>
              <a:rPr sz="2800" b="1" noProof="1">
                <a:solidFill>
                  <a:srgbClr val="A50021"/>
                </a:solidFill>
                <a:latin typeface="Times New Roman" pitchFamily="-109" charset="0"/>
              </a:rPr>
              <a:t>g</a:t>
            </a:r>
            <a:r>
              <a:rPr sz="2800" b="1" baseline="-25000" noProof="1">
                <a:solidFill>
                  <a:srgbClr val="A50021"/>
                </a:solidFill>
                <a:latin typeface="Times New Roman" pitchFamily="-109" charset="0"/>
              </a:rPr>
              <a:t>1</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2</a:t>
            </a:r>
            <a:r>
              <a:rPr sz="2800" b="1" noProof="1">
                <a:solidFill>
                  <a:srgbClr val="A50021"/>
                </a:solidFill>
                <a:latin typeface="Times New Roman" pitchFamily="-109" charset="0"/>
              </a:rPr>
              <a:t>(n)</a:t>
            </a:r>
            <a:r>
              <a:rPr lang="es-MX" sz="2800" b="1">
                <a:solidFill>
                  <a:srgbClr val="A50021"/>
                </a:solidFill>
                <a:latin typeface="Times New Roman" pitchFamily="-109" charset="0"/>
              </a:rPr>
              <a:t>, …,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m</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Tree>
    <p:custDataLst>
      <p:tags r:id="rId1"/>
    </p:custDataLst>
  </p:cSld>
  <p:clrMapOvr>
    <a:masterClrMapping/>
  </p:clrMapOvr>
  <p:transition xmlns:p14="http://schemas.microsoft.com/office/powerpoint/2010/main" advTm="18948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5002"/>
                                        </p:tgtEl>
                                        <p:attrNameLst>
                                          <p:attrName>style.visibility</p:attrName>
                                        </p:attrNameLst>
                                      </p:cBhvr>
                                      <p:to>
                                        <p:strVal val="visible"/>
                                      </p:to>
                                    </p:set>
                                    <p:animEffect transition="in" filter="slide(fromLeft)">
                                      <p:cBhvr>
                                        <p:cTn id="7" dur="500"/>
                                        <p:tgtEl>
                                          <p:spTgt spid="8500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5003"/>
                                        </p:tgtEl>
                                        <p:attrNameLst>
                                          <p:attrName>style.visibility</p:attrName>
                                        </p:attrNameLst>
                                      </p:cBhvr>
                                      <p:to>
                                        <p:strVal val="visible"/>
                                      </p:to>
                                    </p:set>
                                    <p:animEffect transition="in" filter="slide(fromLeft)">
                                      <p:cBhvr>
                                        <p:cTn id="10" dur="500"/>
                                        <p:tgtEl>
                                          <p:spTgt spid="85003"/>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5005">
                                            <p:txEl>
                                              <p:pRg st="0" end="0"/>
                                            </p:txEl>
                                          </p:spTgt>
                                        </p:tgtEl>
                                        <p:attrNameLst>
                                          <p:attrName>style.visibility</p:attrName>
                                        </p:attrNameLst>
                                      </p:cBhvr>
                                      <p:to>
                                        <p:strVal val="visible"/>
                                      </p:to>
                                    </p:set>
                                    <p:animEffect transition="in" filter="fade">
                                      <p:cBhvr>
                                        <p:cTn id="15" dur="1000"/>
                                        <p:tgtEl>
                                          <p:spTgt spid="85005">
                                            <p:txEl>
                                              <p:pRg st="0" end="0"/>
                                            </p:txEl>
                                          </p:spTgt>
                                        </p:tgtEl>
                                      </p:cBhvr>
                                    </p:animEffect>
                                    <p:anim calcmode="lin" valueType="num">
                                      <p:cBhvr>
                                        <p:cTn id="16" dur="1000" fill="hold"/>
                                        <p:tgtEl>
                                          <p:spTgt spid="8500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5005">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5005">
                                            <p:txEl>
                                              <p:pRg st="1" end="1"/>
                                            </p:txEl>
                                          </p:spTgt>
                                        </p:tgtEl>
                                        <p:attrNameLst>
                                          <p:attrName>style.visibility</p:attrName>
                                        </p:attrNameLst>
                                      </p:cBhvr>
                                      <p:to>
                                        <p:strVal val="visible"/>
                                      </p:to>
                                    </p:set>
                                    <p:animEffect transition="in" filter="fade">
                                      <p:cBhvr>
                                        <p:cTn id="20" dur="1000"/>
                                        <p:tgtEl>
                                          <p:spTgt spid="85005">
                                            <p:txEl>
                                              <p:pRg st="1" end="1"/>
                                            </p:txEl>
                                          </p:spTgt>
                                        </p:tgtEl>
                                      </p:cBhvr>
                                    </p:animEffect>
                                    <p:anim calcmode="lin" valueType="num">
                                      <p:cBhvr>
                                        <p:cTn id="21" dur="1000" fill="hold"/>
                                        <p:tgtEl>
                                          <p:spTgt spid="8500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5005">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5005">
                                            <p:txEl>
                                              <p:pRg st="2" end="2"/>
                                            </p:txEl>
                                          </p:spTgt>
                                        </p:tgtEl>
                                        <p:attrNameLst>
                                          <p:attrName>style.visibility</p:attrName>
                                        </p:attrNameLst>
                                      </p:cBhvr>
                                      <p:to>
                                        <p:strVal val="visible"/>
                                      </p:to>
                                    </p:set>
                                    <p:animEffect transition="in" filter="fade">
                                      <p:cBhvr>
                                        <p:cTn id="25" dur="1000"/>
                                        <p:tgtEl>
                                          <p:spTgt spid="85005">
                                            <p:txEl>
                                              <p:pRg st="2" end="2"/>
                                            </p:txEl>
                                          </p:spTgt>
                                        </p:tgtEl>
                                      </p:cBhvr>
                                    </p:animEffect>
                                    <p:anim calcmode="lin" valueType="num">
                                      <p:cBhvr>
                                        <p:cTn id="26" dur="1000" fill="hold"/>
                                        <p:tgtEl>
                                          <p:spTgt spid="8500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5005">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5005">
                                            <p:txEl>
                                              <p:pRg st="3" end="3"/>
                                            </p:txEl>
                                          </p:spTgt>
                                        </p:tgtEl>
                                        <p:attrNameLst>
                                          <p:attrName>style.visibility</p:attrName>
                                        </p:attrNameLst>
                                      </p:cBhvr>
                                      <p:to>
                                        <p:strVal val="visible"/>
                                      </p:to>
                                    </p:set>
                                    <p:animEffect transition="in" filter="fade">
                                      <p:cBhvr>
                                        <p:cTn id="30" dur="1000"/>
                                        <p:tgtEl>
                                          <p:spTgt spid="85005">
                                            <p:txEl>
                                              <p:pRg st="3" end="3"/>
                                            </p:txEl>
                                          </p:spTgt>
                                        </p:tgtEl>
                                      </p:cBhvr>
                                    </p:animEffect>
                                    <p:anim calcmode="lin" valueType="num">
                                      <p:cBhvr>
                                        <p:cTn id="31" dur="1000" fill="hold"/>
                                        <p:tgtEl>
                                          <p:spTgt spid="8500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5005">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5005">
                                            <p:txEl>
                                              <p:pRg st="4" end="4"/>
                                            </p:txEl>
                                          </p:spTgt>
                                        </p:tgtEl>
                                        <p:attrNameLst>
                                          <p:attrName>style.visibility</p:attrName>
                                        </p:attrNameLst>
                                      </p:cBhvr>
                                      <p:to>
                                        <p:strVal val="visible"/>
                                      </p:to>
                                    </p:set>
                                    <p:animEffect transition="in" filter="fade">
                                      <p:cBhvr>
                                        <p:cTn id="35" dur="1000"/>
                                        <p:tgtEl>
                                          <p:spTgt spid="85005">
                                            <p:txEl>
                                              <p:pRg st="4" end="4"/>
                                            </p:txEl>
                                          </p:spTgt>
                                        </p:tgtEl>
                                      </p:cBhvr>
                                    </p:animEffect>
                                    <p:anim calcmode="lin" valueType="num">
                                      <p:cBhvr>
                                        <p:cTn id="36" dur="1000" fill="hold"/>
                                        <p:tgtEl>
                                          <p:spTgt spid="8500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5005">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85005">
                                            <p:txEl>
                                              <p:pRg st="5" end="5"/>
                                            </p:txEl>
                                          </p:spTgt>
                                        </p:tgtEl>
                                        <p:attrNameLst>
                                          <p:attrName>style.visibility</p:attrName>
                                        </p:attrNameLst>
                                      </p:cBhvr>
                                      <p:to>
                                        <p:strVal val="visible"/>
                                      </p:to>
                                    </p:set>
                                    <p:animEffect transition="in" filter="fade">
                                      <p:cBhvr>
                                        <p:cTn id="40" dur="1000"/>
                                        <p:tgtEl>
                                          <p:spTgt spid="85005">
                                            <p:txEl>
                                              <p:pRg st="5" end="5"/>
                                            </p:txEl>
                                          </p:spTgt>
                                        </p:tgtEl>
                                      </p:cBhvr>
                                    </p:animEffect>
                                    <p:anim calcmode="lin" valueType="num">
                                      <p:cBhvr>
                                        <p:cTn id="41" dur="1000" fill="hold"/>
                                        <p:tgtEl>
                                          <p:spTgt spid="8500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50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85005">
                                            <p:txEl>
                                              <p:pRg st="6" end="6"/>
                                            </p:txEl>
                                          </p:spTgt>
                                        </p:tgtEl>
                                        <p:attrNameLst>
                                          <p:attrName>style.visibility</p:attrName>
                                        </p:attrNameLst>
                                      </p:cBhvr>
                                      <p:to>
                                        <p:strVal val="visible"/>
                                      </p:to>
                                    </p:set>
                                    <p:animEffect transition="in" filter="fade">
                                      <p:cBhvr>
                                        <p:cTn id="47" dur="1000"/>
                                        <p:tgtEl>
                                          <p:spTgt spid="85005">
                                            <p:txEl>
                                              <p:pRg st="6" end="6"/>
                                            </p:txEl>
                                          </p:spTgt>
                                        </p:tgtEl>
                                      </p:cBhvr>
                                    </p:animEffect>
                                    <p:anim calcmode="lin" valueType="num">
                                      <p:cBhvr>
                                        <p:cTn id="48" dur="1000" fill="hold"/>
                                        <p:tgtEl>
                                          <p:spTgt spid="8500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8500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build="p"/>
      <p:bldP spid="85002" grpId="0" animBg="1"/>
      <p:bldP spid="850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66800" y="533400"/>
            <a:ext cx="7024744" cy="1143000"/>
          </a:xfrm>
        </p:spPr>
        <p:txBody>
          <a:bodyPr/>
          <a:lstStyle/>
          <a:p>
            <a:pPr marL="762000" indent="-762000"/>
            <a:r>
              <a:rPr lang="es-MX" sz="4000" dirty="0">
                <a:solidFill>
                  <a:srgbClr val="7B9899"/>
                </a:solidFill>
              </a:rPr>
              <a:t>Regla 2: </a:t>
            </a:r>
            <a:r>
              <a:rPr lang="es-ES" sz="4000" dirty="0">
                <a:solidFill>
                  <a:srgbClr val="7B9899"/>
                </a:solidFill>
              </a:rPr>
              <a:t>Decisiones</a:t>
            </a:r>
            <a:endParaRPr lang="es-MX" sz="4000" dirty="0">
              <a:solidFill>
                <a:srgbClr val="7B9899"/>
              </a:solidFill>
            </a:endParaRPr>
          </a:p>
        </p:txBody>
      </p:sp>
      <p:sp>
        <p:nvSpPr>
          <p:cNvPr id="87043" name="Rectangle 3"/>
          <p:cNvSpPr>
            <a:spLocks noGrp="1" noChangeArrowheads="1"/>
          </p:cNvSpPr>
          <p:nvPr>
            <p:ph idx="1"/>
          </p:nvPr>
        </p:nvSpPr>
        <p:spPr>
          <a:xfrm>
            <a:off x="3960813" y="3429000"/>
            <a:ext cx="4494212" cy="2360613"/>
          </a:xfrm>
        </p:spPr>
        <p:txBody>
          <a:bodyPr>
            <a:normAutofit/>
          </a:bodyPr>
          <a:lstStyle/>
          <a:p>
            <a:pPr>
              <a:lnSpc>
                <a:spcPct val="90000"/>
              </a:lnSpc>
              <a:buFont typeface="Wingdings" pitchFamily="-109" charset="2"/>
              <a:buNone/>
            </a:pPr>
            <a:r>
              <a:rPr lang="es-MX" sz="2400"/>
              <a:t>Ejemplo:</a:t>
            </a:r>
          </a:p>
          <a:p>
            <a:pPr>
              <a:lnSpc>
                <a:spcPct val="90000"/>
              </a:lnSpc>
            </a:pPr>
            <a:r>
              <a:rPr lang="es-MX" sz="2400"/>
              <a:t>Una decisión con:</a:t>
            </a:r>
          </a:p>
          <a:p>
            <a:pPr lvl="1">
              <a:lnSpc>
                <a:spcPct val="90000"/>
              </a:lnSpc>
            </a:pPr>
            <a:r>
              <a:rPr lang="es-MX"/>
              <a:t>Rama then = </a:t>
            </a:r>
            <a:r>
              <a:rPr lang="es-MX" b="1">
                <a:solidFill>
                  <a:srgbClr val="A50021"/>
                </a:solidFill>
              </a:rPr>
              <a:t>O(n log n)</a:t>
            </a:r>
            <a:endParaRPr lang="es-MX"/>
          </a:p>
          <a:p>
            <a:pPr lvl="1">
              <a:lnSpc>
                <a:spcPct val="90000"/>
              </a:lnSpc>
            </a:pPr>
            <a:r>
              <a:rPr lang="es-MX"/>
              <a:t>Rama else = </a:t>
            </a:r>
            <a:r>
              <a:rPr lang="es-MX" b="1">
                <a:solidFill>
                  <a:srgbClr val="A50021"/>
                </a:solidFill>
              </a:rPr>
              <a:t>O(log n)</a:t>
            </a:r>
            <a:endParaRPr lang="es-MX"/>
          </a:p>
          <a:p>
            <a:pPr>
              <a:lnSpc>
                <a:spcPct val="90000"/>
              </a:lnSpc>
            </a:pPr>
            <a:r>
              <a:rPr lang="es-MX" sz="2400"/>
              <a:t> Tendrá como orden total… </a:t>
            </a:r>
          </a:p>
          <a:p>
            <a:pPr lvl="1">
              <a:lnSpc>
                <a:spcPct val="90000"/>
              </a:lnSpc>
            </a:pPr>
            <a:r>
              <a:rPr lang="es-MX" b="1">
                <a:solidFill>
                  <a:srgbClr val="A50021"/>
                </a:solidFill>
              </a:rPr>
              <a:t>O(n log n)</a:t>
            </a:r>
            <a:r>
              <a:rPr lang="es-MX"/>
              <a:t>.</a:t>
            </a:r>
            <a:endParaRPr lang="es-ES"/>
          </a:p>
        </p:txBody>
      </p:sp>
      <p:sp>
        <p:nvSpPr>
          <p:cNvPr id="16" name="Slide Number Placeholder 5"/>
          <p:cNvSpPr>
            <a:spLocks noGrp="1"/>
          </p:cNvSpPr>
          <p:nvPr>
            <p:ph type="sldNum" sz="quarter" idx="12"/>
          </p:nvPr>
        </p:nvSpPr>
        <p:spPr/>
        <p:txBody>
          <a:bodyPr/>
          <a:lstStyle/>
          <a:p>
            <a:pPr>
              <a:defRPr/>
            </a:pPr>
            <a:fld id="{9576161C-3824-5E4C-A23D-4AD73BDE8375}" type="slidenum">
              <a:rPr lang="es-ES"/>
              <a:pPr>
                <a:defRPr/>
              </a:pPr>
              <a:t>26</a:t>
            </a:fld>
            <a:endParaRPr lang="es-ES"/>
          </a:p>
        </p:txBody>
      </p:sp>
      <p:sp>
        <p:nvSpPr>
          <p:cNvPr id="87044" name="Rectangle 4"/>
          <p:cNvSpPr>
            <a:spLocks noChangeArrowheads="1"/>
          </p:cNvSpPr>
          <p:nvPr/>
        </p:nvSpPr>
        <p:spPr bwMode="auto">
          <a:xfrm>
            <a:off x="1676400" y="32004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sz="2400" baseline="-25000" noProof="1">
                <a:latin typeface="Times New Roman" pitchFamily="-112" charset="0"/>
              </a:rPr>
              <a:t>1</a:t>
            </a:r>
            <a:r>
              <a:rPr sz="2400" noProof="1">
                <a:latin typeface="Times New Roman" pitchFamily="-112" charset="0"/>
              </a:rPr>
              <a:t>(n))</a:t>
            </a:r>
          </a:p>
        </p:txBody>
      </p:sp>
      <p:sp>
        <p:nvSpPr>
          <p:cNvPr id="87045" name="Rectangle 5"/>
          <p:cNvSpPr>
            <a:spLocks noChangeArrowheads="1"/>
          </p:cNvSpPr>
          <p:nvPr/>
        </p:nvSpPr>
        <p:spPr bwMode="auto">
          <a:xfrm>
            <a:off x="381000" y="41148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2</a:t>
            </a:r>
            <a:r>
              <a:rPr sz="2400" noProof="1">
                <a:latin typeface="Times New Roman" pitchFamily="-112" charset="0"/>
              </a:rPr>
              <a:t>(n))</a:t>
            </a:r>
          </a:p>
        </p:txBody>
      </p:sp>
      <p:sp>
        <p:nvSpPr>
          <p:cNvPr id="87051" name="AutoShape 11"/>
          <p:cNvSpPr>
            <a:spLocks/>
          </p:cNvSpPr>
          <p:nvPr/>
        </p:nvSpPr>
        <p:spPr bwMode="auto">
          <a:xfrm>
            <a:off x="2971800" y="1752600"/>
            <a:ext cx="381000" cy="3886200"/>
          </a:xfrm>
          <a:prstGeom prst="rightBrace">
            <a:avLst>
              <a:gd name="adj1" fmla="val 85000"/>
              <a:gd name="adj2" fmla="val 31167"/>
            </a:avLst>
          </a:prstGeom>
          <a:noFill/>
          <a:ln w="38100">
            <a:solidFill>
              <a:srgbClr val="A50021"/>
            </a:solidFill>
            <a:round/>
            <a:headEnd/>
            <a:tailEnd/>
          </a:ln>
        </p:spPr>
        <p:txBody>
          <a:bodyPr wrap="none" anchor="ctr">
            <a:prstTxWarp prst="textNoShape">
              <a:avLst/>
            </a:prstTxWarp>
          </a:bodyPr>
          <a:lstStyle/>
          <a:p>
            <a:endParaRPr lang="es-MX"/>
          </a:p>
        </p:txBody>
      </p:sp>
      <p:sp>
        <p:nvSpPr>
          <p:cNvPr id="87052" name="Text Box 12"/>
          <p:cNvSpPr txBox="1">
            <a:spLocks noChangeArrowheads="1"/>
          </p:cNvSpPr>
          <p:nvPr/>
        </p:nvSpPr>
        <p:spPr bwMode="auto">
          <a:xfrm>
            <a:off x="3429000" y="2687638"/>
            <a:ext cx="4033838" cy="519112"/>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mayor(</a:t>
            </a:r>
            <a:r>
              <a:rPr sz="2800" b="1" noProof="1">
                <a:solidFill>
                  <a:srgbClr val="A50021"/>
                </a:solidFill>
                <a:latin typeface="Times New Roman" pitchFamily="-109" charset="0"/>
              </a:rPr>
              <a:t>g</a:t>
            </a:r>
            <a:r>
              <a:rPr sz="2800" b="1" baseline="-25000" noProof="1">
                <a:solidFill>
                  <a:srgbClr val="A50021"/>
                </a:solidFill>
                <a:latin typeface="Times New Roman" pitchFamily="-109" charset="0"/>
              </a:rPr>
              <a:t>1</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2</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
        <p:nvSpPr>
          <p:cNvPr id="87053" name="AutoShape 13"/>
          <p:cNvSpPr>
            <a:spLocks noChangeArrowheads="1"/>
          </p:cNvSpPr>
          <p:nvPr/>
        </p:nvSpPr>
        <p:spPr bwMode="auto">
          <a:xfrm>
            <a:off x="609600" y="2209800"/>
            <a:ext cx="838200" cy="838200"/>
          </a:xfrm>
          <a:prstGeom prst="diamond">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s-MX">
              <a:latin typeface="Arial" pitchFamily="-112" charset="0"/>
            </a:endParaRPr>
          </a:p>
        </p:txBody>
      </p:sp>
      <p:sp>
        <p:nvSpPr>
          <p:cNvPr id="49162" name="Oval 14"/>
          <p:cNvSpPr>
            <a:spLocks noChangeArrowheads="1"/>
          </p:cNvSpPr>
          <p:nvPr/>
        </p:nvSpPr>
        <p:spPr bwMode="auto">
          <a:xfrm>
            <a:off x="952500" y="5105400"/>
            <a:ext cx="152400" cy="1524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s-MX"/>
          </a:p>
        </p:txBody>
      </p:sp>
      <p:cxnSp>
        <p:nvCxnSpPr>
          <p:cNvPr id="49163" name="AutoShape 17"/>
          <p:cNvCxnSpPr>
            <a:cxnSpLocks noChangeShapeType="1"/>
            <a:endCxn id="87053" idx="0"/>
          </p:cNvCxnSpPr>
          <p:nvPr/>
        </p:nvCxnSpPr>
        <p:spPr bwMode="auto">
          <a:xfrm rot="5400000">
            <a:off x="838200" y="2019300"/>
            <a:ext cx="381000" cy="0"/>
          </a:xfrm>
          <a:prstGeom prst="straightConnector1">
            <a:avLst/>
          </a:prstGeom>
          <a:noFill/>
          <a:ln w="9525">
            <a:solidFill>
              <a:schemeClr val="tx1"/>
            </a:solidFill>
            <a:round/>
            <a:headEnd/>
            <a:tailEnd type="triangle" w="med" len="med"/>
          </a:ln>
        </p:spPr>
      </p:cxnSp>
      <p:cxnSp>
        <p:nvCxnSpPr>
          <p:cNvPr id="49164" name="AutoShape 18"/>
          <p:cNvCxnSpPr>
            <a:cxnSpLocks noChangeShapeType="1"/>
            <a:stCxn id="87053" idx="2"/>
            <a:endCxn id="87045" idx="0"/>
          </p:cNvCxnSpPr>
          <p:nvPr/>
        </p:nvCxnSpPr>
        <p:spPr bwMode="auto">
          <a:xfrm rot="5400000">
            <a:off x="495300" y="3581400"/>
            <a:ext cx="1066800" cy="0"/>
          </a:xfrm>
          <a:prstGeom prst="straightConnector1">
            <a:avLst/>
          </a:prstGeom>
          <a:noFill/>
          <a:ln w="9525">
            <a:solidFill>
              <a:schemeClr val="tx1"/>
            </a:solidFill>
            <a:round/>
            <a:headEnd/>
            <a:tailEnd type="triangle" w="med" len="med"/>
          </a:ln>
        </p:spPr>
      </p:cxnSp>
      <p:cxnSp>
        <p:nvCxnSpPr>
          <p:cNvPr id="49165" name="AutoShape 19"/>
          <p:cNvCxnSpPr>
            <a:cxnSpLocks noChangeShapeType="1"/>
            <a:stCxn id="87045" idx="2"/>
            <a:endCxn id="49162" idx="0"/>
          </p:cNvCxnSpPr>
          <p:nvPr/>
        </p:nvCxnSpPr>
        <p:spPr bwMode="auto">
          <a:xfrm rot="5400000">
            <a:off x="800100" y="4876800"/>
            <a:ext cx="457200" cy="0"/>
          </a:xfrm>
          <a:prstGeom prst="straightConnector1">
            <a:avLst/>
          </a:prstGeom>
          <a:noFill/>
          <a:ln w="9525">
            <a:solidFill>
              <a:schemeClr val="tx1"/>
            </a:solidFill>
            <a:round/>
            <a:headEnd/>
            <a:tailEnd type="triangle" w="med" len="med"/>
          </a:ln>
        </p:spPr>
      </p:cxnSp>
      <p:cxnSp>
        <p:nvCxnSpPr>
          <p:cNvPr id="49166" name="AutoShape 20"/>
          <p:cNvCxnSpPr>
            <a:cxnSpLocks noChangeShapeType="1"/>
            <a:stCxn id="49162" idx="4"/>
          </p:cNvCxnSpPr>
          <p:nvPr/>
        </p:nvCxnSpPr>
        <p:spPr bwMode="auto">
          <a:xfrm rot="5400000">
            <a:off x="838200" y="5448300"/>
            <a:ext cx="381000" cy="0"/>
          </a:xfrm>
          <a:prstGeom prst="straightConnector1">
            <a:avLst/>
          </a:prstGeom>
          <a:noFill/>
          <a:ln w="9525">
            <a:solidFill>
              <a:schemeClr val="tx1"/>
            </a:solidFill>
            <a:round/>
            <a:headEnd/>
            <a:tailEnd type="triangle" w="med" len="med"/>
          </a:ln>
        </p:spPr>
      </p:cxnSp>
      <p:cxnSp>
        <p:nvCxnSpPr>
          <p:cNvPr id="49167" name="AutoShape 21"/>
          <p:cNvCxnSpPr>
            <a:cxnSpLocks noChangeShapeType="1"/>
            <a:stCxn id="87053" idx="3"/>
            <a:endCxn id="87044" idx="0"/>
          </p:cNvCxnSpPr>
          <p:nvPr/>
        </p:nvCxnSpPr>
        <p:spPr bwMode="auto">
          <a:xfrm>
            <a:off x="1447800" y="2628900"/>
            <a:ext cx="876300" cy="571500"/>
          </a:xfrm>
          <a:prstGeom prst="bentConnector2">
            <a:avLst/>
          </a:prstGeom>
          <a:noFill/>
          <a:ln w="9525">
            <a:solidFill>
              <a:schemeClr val="tx1"/>
            </a:solidFill>
            <a:miter lim="800000"/>
            <a:headEnd/>
            <a:tailEnd type="triangle" w="med" len="med"/>
          </a:ln>
        </p:spPr>
      </p:cxnSp>
      <p:cxnSp>
        <p:nvCxnSpPr>
          <p:cNvPr id="49168" name="AutoShape 22"/>
          <p:cNvCxnSpPr>
            <a:cxnSpLocks noChangeShapeType="1"/>
            <a:stCxn id="87044" idx="2"/>
            <a:endCxn id="49162" idx="6"/>
          </p:cNvCxnSpPr>
          <p:nvPr/>
        </p:nvCxnSpPr>
        <p:spPr bwMode="auto">
          <a:xfrm rot="5400000">
            <a:off x="990600" y="3848100"/>
            <a:ext cx="1447800" cy="1219200"/>
          </a:xfrm>
          <a:prstGeom prst="bentConnector2">
            <a:avLst/>
          </a:prstGeom>
          <a:noFill/>
          <a:ln w="9525">
            <a:solidFill>
              <a:schemeClr val="tx1"/>
            </a:solidFill>
            <a:miter lim="800000"/>
            <a:headEnd/>
            <a:tailEnd type="triangle" w="med" len="med"/>
          </a:ln>
        </p:spPr>
      </p:cxnSp>
    </p:spTree>
    <p:custDataLst>
      <p:tags r:id="rId1"/>
    </p:custDataLst>
  </p:cSld>
  <p:clrMapOvr>
    <a:masterClrMapping/>
  </p:clrMapOvr>
  <p:transition xmlns:p14="http://schemas.microsoft.com/office/powerpoint/2010/main" advTm="12699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slide(fromLeft)">
                                      <p:cBhvr>
                                        <p:cTn id="7" dur="500"/>
                                        <p:tgtEl>
                                          <p:spTgt spid="8705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7052"/>
                                        </p:tgtEl>
                                        <p:attrNameLst>
                                          <p:attrName>style.visibility</p:attrName>
                                        </p:attrNameLst>
                                      </p:cBhvr>
                                      <p:to>
                                        <p:strVal val="visible"/>
                                      </p:to>
                                    </p:set>
                                    <p:animEffect transition="in" filter="slide(fromLeft)">
                                      <p:cBhvr>
                                        <p:cTn id="10" dur="500"/>
                                        <p:tgtEl>
                                          <p:spTgt spid="8705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7043">
                                            <p:txEl>
                                              <p:pRg st="0" end="0"/>
                                            </p:txEl>
                                          </p:spTgt>
                                        </p:tgtEl>
                                        <p:attrNameLst>
                                          <p:attrName>style.visibility</p:attrName>
                                        </p:attrNameLst>
                                      </p:cBhvr>
                                      <p:to>
                                        <p:strVal val="visible"/>
                                      </p:to>
                                    </p:set>
                                    <p:animEffect transition="in" filter="fade">
                                      <p:cBhvr>
                                        <p:cTn id="15" dur="1000"/>
                                        <p:tgtEl>
                                          <p:spTgt spid="87043">
                                            <p:txEl>
                                              <p:pRg st="0" end="0"/>
                                            </p:txEl>
                                          </p:spTgt>
                                        </p:tgtEl>
                                      </p:cBhvr>
                                    </p:animEffect>
                                    <p:anim calcmode="lin" valueType="num">
                                      <p:cBhvr>
                                        <p:cTn id="16" dur="10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7043">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7043">
                                            <p:txEl>
                                              <p:pRg st="1" end="1"/>
                                            </p:txEl>
                                          </p:spTgt>
                                        </p:tgtEl>
                                        <p:attrNameLst>
                                          <p:attrName>style.visibility</p:attrName>
                                        </p:attrNameLst>
                                      </p:cBhvr>
                                      <p:to>
                                        <p:strVal val="visible"/>
                                      </p:to>
                                    </p:set>
                                    <p:animEffect transition="in" filter="fade">
                                      <p:cBhvr>
                                        <p:cTn id="20" dur="1000"/>
                                        <p:tgtEl>
                                          <p:spTgt spid="87043">
                                            <p:txEl>
                                              <p:pRg st="1" end="1"/>
                                            </p:txEl>
                                          </p:spTgt>
                                        </p:tgtEl>
                                      </p:cBhvr>
                                    </p:animEffect>
                                    <p:anim calcmode="lin" valueType="num">
                                      <p:cBhvr>
                                        <p:cTn id="21" dur="10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7043">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7043">
                                            <p:txEl>
                                              <p:pRg st="2" end="2"/>
                                            </p:txEl>
                                          </p:spTgt>
                                        </p:tgtEl>
                                        <p:attrNameLst>
                                          <p:attrName>style.visibility</p:attrName>
                                        </p:attrNameLst>
                                      </p:cBhvr>
                                      <p:to>
                                        <p:strVal val="visible"/>
                                      </p:to>
                                    </p:set>
                                    <p:animEffect transition="in" filter="fade">
                                      <p:cBhvr>
                                        <p:cTn id="25" dur="1000"/>
                                        <p:tgtEl>
                                          <p:spTgt spid="87043">
                                            <p:txEl>
                                              <p:pRg st="2" end="2"/>
                                            </p:txEl>
                                          </p:spTgt>
                                        </p:tgtEl>
                                      </p:cBhvr>
                                    </p:animEffect>
                                    <p:anim calcmode="lin" valueType="num">
                                      <p:cBhvr>
                                        <p:cTn id="26" dur="10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7043">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7043">
                                            <p:txEl>
                                              <p:pRg st="3" end="3"/>
                                            </p:txEl>
                                          </p:spTgt>
                                        </p:tgtEl>
                                        <p:attrNameLst>
                                          <p:attrName>style.visibility</p:attrName>
                                        </p:attrNameLst>
                                      </p:cBhvr>
                                      <p:to>
                                        <p:strVal val="visible"/>
                                      </p:to>
                                    </p:set>
                                    <p:animEffect transition="in" filter="fade">
                                      <p:cBhvr>
                                        <p:cTn id="30" dur="1000"/>
                                        <p:tgtEl>
                                          <p:spTgt spid="87043">
                                            <p:txEl>
                                              <p:pRg st="3" end="3"/>
                                            </p:txEl>
                                          </p:spTgt>
                                        </p:tgtEl>
                                      </p:cBhvr>
                                    </p:animEffect>
                                    <p:anim calcmode="lin" valueType="num">
                                      <p:cBhvr>
                                        <p:cTn id="31" dur="10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7043">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7043">
                                            <p:txEl>
                                              <p:pRg st="4" end="4"/>
                                            </p:txEl>
                                          </p:spTgt>
                                        </p:tgtEl>
                                        <p:attrNameLst>
                                          <p:attrName>style.visibility</p:attrName>
                                        </p:attrNameLst>
                                      </p:cBhvr>
                                      <p:to>
                                        <p:strVal val="visible"/>
                                      </p:to>
                                    </p:set>
                                    <p:animEffect transition="in" filter="fade">
                                      <p:cBhvr>
                                        <p:cTn id="35" dur="1000"/>
                                        <p:tgtEl>
                                          <p:spTgt spid="87043">
                                            <p:txEl>
                                              <p:pRg st="4" end="4"/>
                                            </p:txEl>
                                          </p:spTgt>
                                        </p:tgtEl>
                                      </p:cBhvr>
                                    </p:animEffect>
                                    <p:anim calcmode="lin" valueType="num">
                                      <p:cBhvr>
                                        <p:cTn id="36" dur="10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70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7043">
                                            <p:txEl>
                                              <p:pRg st="5" end="5"/>
                                            </p:txEl>
                                          </p:spTgt>
                                        </p:tgtEl>
                                        <p:attrNameLst>
                                          <p:attrName>style.visibility</p:attrName>
                                        </p:attrNameLst>
                                      </p:cBhvr>
                                      <p:to>
                                        <p:strVal val="visible"/>
                                      </p:to>
                                    </p:set>
                                    <p:animEffect transition="in" filter="fade">
                                      <p:cBhvr>
                                        <p:cTn id="42" dur="1000"/>
                                        <p:tgtEl>
                                          <p:spTgt spid="87043">
                                            <p:txEl>
                                              <p:pRg st="5" end="5"/>
                                            </p:txEl>
                                          </p:spTgt>
                                        </p:tgtEl>
                                      </p:cBhvr>
                                    </p:animEffect>
                                    <p:anim calcmode="lin" valueType="num">
                                      <p:cBhvr>
                                        <p:cTn id="43" dur="10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70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51" grpId="0" animBg="1"/>
      <p:bldP spid="870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66800" y="533400"/>
            <a:ext cx="7024744" cy="838200"/>
          </a:xfrm>
        </p:spPr>
        <p:txBody>
          <a:bodyPr/>
          <a:lstStyle/>
          <a:p>
            <a:pPr marL="762000" indent="-762000"/>
            <a:r>
              <a:rPr lang="es-MX" sz="4000" dirty="0">
                <a:solidFill>
                  <a:srgbClr val="7B9899"/>
                </a:solidFill>
              </a:rPr>
              <a:t>Regla 3: </a:t>
            </a:r>
            <a:r>
              <a:rPr lang="es-ES" sz="4000" dirty="0">
                <a:solidFill>
                  <a:srgbClr val="7B9899"/>
                </a:solidFill>
              </a:rPr>
              <a:t>Ciclos</a:t>
            </a:r>
            <a:endParaRPr lang="es-MX" sz="4000" dirty="0">
              <a:solidFill>
                <a:srgbClr val="7B9899"/>
              </a:solidFill>
            </a:endParaRPr>
          </a:p>
        </p:txBody>
      </p:sp>
      <p:sp>
        <p:nvSpPr>
          <p:cNvPr id="88067" name="Rectangle 3"/>
          <p:cNvSpPr>
            <a:spLocks noGrp="1" noChangeArrowheads="1"/>
          </p:cNvSpPr>
          <p:nvPr>
            <p:ph idx="1"/>
          </p:nvPr>
        </p:nvSpPr>
        <p:spPr>
          <a:xfrm>
            <a:off x="3960813" y="3124200"/>
            <a:ext cx="4494212" cy="2360613"/>
          </a:xfrm>
        </p:spPr>
        <p:txBody>
          <a:bodyPr>
            <a:normAutofit/>
          </a:bodyPr>
          <a:lstStyle/>
          <a:p>
            <a:pPr>
              <a:lnSpc>
                <a:spcPct val="90000"/>
              </a:lnSpc>
              <a:buFont typeface="Wingdings" pitchFamily="-109" charset="2"/>
              <a:buNone/>
            </a:pPr>
            <a:r>
              <a:rPr lang="es-MX" sz="2400"/>
              <a:t>Ejemplo:</a:t>
            </a:r>
          </a:p>
          <a:p>
            <a:pPr>
              <a:lnSpc>
                <a:spcPct val="90000"/>
              </a:lnSpc>
            </a:pPr>
            <a:r>
              <a:rPr lang="es-MX" sz="2400"/>
              <a:t>Un ciclo cuya instrucción:</a:t>
            </a:r>
          </a:p>
          <a:p>
            <a:pPr lvl="1">
              <a:lnSpc>
                <a:spcPct val="90000"/>
              </a:lnSpc>
            </a:pPr>
            <a:r>
              <a:rPr lang="es-MX"/>
              <a:t>Tiene un  </a:t>
            </a:r>
            <a:r>
              <a:rPr lang="es-MX" b="1">
                <a:solidFill>
                  <a:srgbClr val="A50021"/>
                </a:solidFill>
              </a:rPr>
              <a:t>O(log n)</a:t>
            </a:r>
            <a:endParaRPr lang="es-MX"/>
          </a:p>
          <a:p>
            <a:pPr lvl="1">
              <a:lnSpc>
                <a:spcPct val="90000"/>
              </a:lnSpc>
            </a:pPr>
            <a:r>
              <a:rPr lang="es-MX"/>
              <a:t>Se repite </a:t>
            </a:r>
            <a:r>
              <a:rPr lang="es-MX" b="1">
                <a:solidFill>
                  <a:srgbClr val="A50021"/>
                </a:solidFill>
              </a:rPr>
              <a:t>n/2</a:t>
            </a:r>
            <a:r>
              <a:rPr lang="es-MX"/>
              <a:t> veces</a:t>
            </a:r>
          </a:p>
          <a:p>
            <a:pPr>
              <a:lnSpc>
                <a:spcPct val="90000"/>
              </a:lnSpc>
            </a:pPr>
            <a:r>
              <a:rPr lang="es-MX" sz="2400"/>
              <a:t> Tendrá como orden total… </a:t>
            </a:r>
          </a:p>
          <a:p>
            <a:pPr lvl="1">
              <a:lnSpc>
                <a:spcPct val="90000"/>
              </a:lnSpc>
            </a:pPr>
            <a:r>
              <a:rPr lang="es-MX" b="1">
                <a:solidFill>
                  <a:srgbClr val="A50021"/>
                </a:solidFill>
              </a:rPr>
              <a:t>O(</a:t>
            </a:r>
            <a:r>
              <a:rPr lang="en-US" b="1">
                <a:solidFill>
                  <a:srgbClr val="A50021"/>
                </a:solidFill>
              </a:rPr>
              <a:t>½ n log n</a:t>
            </a:r>
            <a:r>
              <a:rPr lang="es-MX" b="1">
                <a:solidFill>
                  <a:srgbClr val="A50021"/>
                </a:solidFill>
              </a:rPr>
              <a:t>) = O(n log n)</a:t>
            </a:r>
            <a:r>
              <a:rPr lang="es-MX"/>
              <a:t>.</a:t>
            </a:r>
            <a:endParaRPr lang="es-ES"/>
          </a:p>
        </p:txBody>
      </p:sp>
      <p:sp>
        <p:nvSpPr>
          <p:cNvPr id="16" name="Slide Number Placeholder 5"/>
          <p:cNvSpPr>
            <a:spLocks noGrp="1"/>
          </p:cNvSpPr>
          <p:nvPr>
            <p:ph type="sldNum" sz="quarter" idx="12"/>
          </p:nvPr>
        </p:nvSpPr>
        <p:spPr/>
        <p:txBody>
          <a:bodyPr/>
          <a:lstStyle/>
          <a:p>
            <a:pPr>
              <a:defRPr/>
            </a:pPr>
            <a:fld id="{44E75952-3E61-A848-801C-6667377EB294}" type="slidenum">
              <a:rPr lang="es-ES"/>
              <a:pPr>
                <a:defRPr/>
              </a:pPr>
              <a:t>27</a:t>
            </a:fld>
            <a:endParaRPr lang="es-ES"/>
          </a:p>
        </p:txBody>
      </p:sp>
      <p:sp>
        <p:nvSpPr>
          <p:cNvPr id="88068" name="Rectangle 4"/>
          <p:cNvSpPr>
            <a:spLocks noChangeArrowheads="1"/>
          </p:cNvSpPr>
          <p:nvPr/>
        </p:nvSpPr>
        <p:spPr bwMode="auto">
          <a:xfrm>
            <a:off x="1714500" y="28956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O(g(n))</a:t>
            </a:r>
          </a:p>
        </p:txBody>
      </p:sp>
      <p:sp>
        <p:nvSpPr>
          <p:cNvPr id="88070" name="AutoShape 6"/>
          <p:cNvSpPr>
            <a:spLocks/>
          </p:cNvSpPr>
          <p:nvPr/>
        </p:nvSpPr>
        <p:spPr bwMode="auto">
          <a:xfrm>
            <a:off x="2971800" y="1447800"/>
            <a:ext cx="381000" cy="3886200"/>
          </a:xfrm>
          <a:prstGeom prst="rightBrace">
            <a:avLst>
              <a:gd name="adj1" fmla="val 85000"/>
              <a:gd name="adj2" fmla="val 31167"/>
            </a:avLst>
          </a:prstGeom>
          <a:noFill/>
          <a:ln w="38100">
            <a:solidFill>
              <a:srgbClr val="A50021"/>
            </a:solidFill>
            <a:round/>
            <a:headEnd/>
            <a:tailEnd/>
          </a:ln>
        </p:spPr>
        <p:txBody>
          <a:bodyPr wrap="none" anchor="ctr">
            <a:prstTxWarp prst="textNoShape">
              <a:avLst/>
            </a:prstTxWarp>
          </a:bodyPr>
          <a:lstStyle/>
          <a:p>
            <a:endParaRPr lang="es-MX"/>
          </a:p>
        </p:txBody>
      </p:sp>
      <p:sp>
        <p:nvSpPr>
          <p:cNvPr id="88071" name="Text Box 7"/>
          <p:cNvSpPr txBox="1">
            <a:spLocks noChangeArrowheads="1"/>
          </p:cNvSpPr>
          <p:nvPr/>
        </p:nvSpPr>
        <p:spPr bwMode="auto">
          <a:xfrm>
            <a:off x="3429000" y="2382838"/>
            <a:ext cx="2427288" cy="519112"/>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 * </a:t>
            </a:r>
            <a:r>
              <a:rPr sz="2800" b="1" noProof="1">
                <a:solidFill>
                  <a:srgbClr val="A50021"/>
                </a:solidFill>
                <a:latin typeface="Times New Roman" pitchFamily="-109" charset="0"/>
              </a:rPr>
              <a:t>g(n)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
        <p:nvSpPr>
          <p:cNvPr id="88072" name="AutoShape 8"/>
          <p:cNvSpPr>
            <a:spLocks noChangeArrowheads="1"/>
          </p:cNvSpPr>
          <p:nvPr/>
        </p:nvSpPr>
        <p:spPr bwMode="auto">
          <a:xfrm>
            <a:off x="457200" y="2743200"/>
            <a:ext cx="838200" cy="838200"/>
          </a:xfrm>
          <a:prstGeom prst="diamond">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s-MX">
              <a:latin typeface="Arial" pitchFamily="-112" charset="0"/>
            </a:endParaRPr>
          </a:p>
        </p:txBody>
      </p:sp>
      <p:sp>
        <p:nvSpPr>
          <p:cNvPr id="50185" name="Oval 9"/>
          <p:cNvSpPr>
            <a:spLocks noChangeArrowheads="1"/>
          </p:cNvSpPr>
          <p:nvPr/>
        </p:nvSpPr>
        <p:spPr bwMode="auto">
          <a:xfrm>
            <a:off x="800100" y="2057400"/>
            <a:ext cx="152400" cy="1524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s-MX"/>
          </a:p>
        </p:txBody>
      </p:sp>
      <p:cxnSp>
        <p:nvCxnSpPr>
          <p:cNvPr id="50186" name="AutoShape 10"/>
          <p:cNvCxnSpPr>
            <a:cxnSpLocks noChangeShapeType="1"/>
            <a:stCxn id="50185" idx="4"/>
            <a:endCxn id="88072" idx="0"/>
          </p:cNvCxnSpPr>
          <p:nvPr/>
        </p:nvCxnSpPr>
        <p:spPr bwMode="auto">
          <a:xfrm rot="5400000">
            <a:off x="609600" y="2476500"/>
            <a:ext cx="533400" cy="0"/>
          </a:xfrm>
          <a:prstGeom prst="straightConnector1">
            <a:avLst/>
          </a:prstGeom>
          <a:noFill/>
          <a:ln w="9525">
            <a:solidFill>
              <a:schemeClr val="tx1"/>
            </a:solidFill>
            <a:round/>
            <a:headEnd/>
            <a:tailEnd type="triangle" w="med" len="med"/>
          </a:ln>
        </p:spPr>
      </p:cxnSp>
      <p:cxnSp>
        <p:nvCxnSpPr>
          <p:cNvPr id="50187" name="AutoShape 11"/>
          <p:cNvCxnSpPr>
            <a:cxnSpLocks noChangeShapeType="1"/>
          </p:cNvCxnSpPr>
          <p:nvPr/>
        </p:nvCxnSpPr>
        <p:spPr bwMode="auto">
          <a:xfrm rot="5400000">
            <a:off x="342900" y="4114800"/>
            <a:ext cx="1066800" cy="0"/>
          </a:xfrm>
          <a:prstGeom prst="straightConnector1">
            <a:avLst/>
          </a:prstGeom>
          <a:noFill/>
          <a:ln w="9525">
            <a:solidFill>
              <a:schemeClr val="tx1"/>
            </a:solidFill>
            <a:round/>
            <a:headEnd/>
            <a:tailEnd type="triangle" w="med" len="med"/>
          </a:ln>
        </p:spPr>
      </p:cxnSp>
      <p:cxnSp>
        <p:nvCxnSpPr>
          <p:cNvPr id="50188" name="AutoShape 12"/>
          <p:cNvCxnSpPr>
            <a:cxnSpLocks noChangeShapeType="1"/>
            <a:endCxn id="50185" idx="0"/>
          </p:cNvCxnSpPr>
          <p:nvPr/>
        </p:nvCxnSpPr>
        <p:spPr bwMode="auto">
          <a:xfrm rot="5400000">
            <a:off x="647700" y="1828800"/>
            <a:ext cx="457200" cy="0"/>
          </a:xfrm>
          <a:prstGeom prst="straightConnector1">
            <a:avLst/>
          </a:prstGeom>
          <a:noFill/>
          <a:ln w="9525">
            <a:solidFill>
              <a:schemeClr val="tx1"/>
            </a:solidFill>
            <a:round/>
            <a:headEnd/>
            <a:tailEnd type="triangle" w="med" len="med"/>
          </a:ln>
        </p:spPr>
      </p:cxnSp>
      <p:cxnSp>
        <p:nvCxnSpPr>
          <p:cNvPr id="50189" name="AutoShape 16"/>
          <p:cNvCxnSpPr>
            <a:cxnSpLocks noChangeShapeType="1"/>
            <a:stCxn id="88072" idx="3"/>
            <a:endCxn id="88068" idx="1"/>
          </p:cNvCxnSpPr>
          <p:nvPr/>
        </p:nvCxnSpPr>
        <p:spPr bwMode="auto">
          <a:xfrm>
            <a:off x="1295400" y="3162300"/>
            <a:ext cx="419100" cy="0"/>
          </a:xfrm>
          <a:prstGeom prst="straightConnector1">
            <a:avLst/>
          </a:prstGeom>
          <a:noFill/>
          <a:ln w="9525">
            <a:solidFill>
              <a:schemeClr val="tx1"/>
            </a:solidFill>
            <a:round/>
            <a:headEnd/>
            <a:tailEnd type="triangle" w="med" len="med"/>
          </a:ln>
        </p:spPr>
      </p:cxnSp>
      <p:cxnSp>
        <p:nvCxnSpPr>
          <p:cNvPr id="50190" name="AutoShape 17"/>
          <p:cNvCxnSpPr>
            <a:cxnSpLocks noChangeShapeType="1"/>
            <a:stCxn id="88068" idx="0"/>
            <a:endCxn id="50185" idx="6"/>
          </p:cNvCxnSpPr>
          <p:nvPr/>
        </p:nvCxnSpPr>
        <p:spPr bwMode="auto">
          <a:xfrm rot="5400000" flipH="1">
            <a:off x="1276350" y="1809750"/>
            <a:ext cx="762000" cy="1409700"/>
          </a:xfrm>
          <a:prstGeom prst="bentConnector2">
            <a:avLst/>
          </a:prstGeom>
          <a:noFill/>
          <a:ln w="9525">
            <a:solidFill>
              <a:schemeClr val="tx1"/>
            </a:solidFill>
            <a:miter lim="800000"/>
            <a:headEnd/>
            <a:tailEnd type="triangle" w="med" len="med"/>
          </a:ln>
        </p:spPr>
      </p:cxnSp>
      <p:sp>
        <p:nvSpPr>
          <p:cNvPr id="50191" name="Text Box 18"/>
          <p:cNvSpPr txBox="1">
            <a:spLocks noChangeArrowheads="1"/>
          </p:cNvSpPr>
          <p:nvPr/>
        </p:nvSpPr>
        <p:spPr bwMode="auto">
          <a:xfrm>
            <a:off x="1676400" y="3673475"/>
            <a:ext cx="1371600" cy="822325"/>
          </a:xfrm>
          <a:prstGeom prst="rect">
            <a:avLst/>
          </a:prstGeom>
          <a:noFill/>
          <a:ln w="9525">
            <a:noFill/>
            <a:miter lim="800000"/>
            <a:headEnd/>
            <a:tailEnd/>
          </a:ln>
        </p:spPr>
        <p:txBody>
          <a:bodyPr>
            <a:prstTxWarp prst="textNoShape">
              <a:avLst/>
            </a:prstTxWarp>
            <a:spAutoFit/>
          </a:bodyPr>
          <a:lstStyle/>
          <a:p>
            <a:pPr algn="ctr" eaLnBrk="0" hangingPunct="0"/>
            <a:r>
              <a:rPr lang="es-ES" sz="2400">
                <a:latin typeface="Times New Roman" pitchFamily="-109" charset="0"/>
              </a:rPr>
              <a:t>Se repite </a:t>
            </a:r>
            <a:r>
              <a:rPr lang="es-ES" sz="2400" b="1" i="1">
                <a:solidFill>
                  <a:srgbClr val="A50021"/>
                </a:solidFill>
                <a:latin typeface="Times New Roman" pitchFamily="-109" charset="0"/>
              </a:rPr>
              <a:t>m</a:t>
            </a:r>
            <a:r>
              <a:rPr lang="es-ES" sz="2400">
                <a:latin typeface="Times New Roman" pitchFamily="-109" charset="0"/>
              </a:rPr>
              <a:t> veces</a:t>
            </a:r>
          </a:p>
        </p:txBody>
      </p:sp>
      <p:sp>
        <p:nvSpPr>
          <p:cNvPr id="50192" name="AutoShape 19"/>
          <p:cNvSpPr>
            <a:spLocks/>
          </p:cNvSpPr>
          <p:nvPr/>
        </p:nvSpPr>
        <p:spPr bwMode="auto">
          <a:xfrm rot="5400000">
            <a:off x="2286000" y="2974975"/>
            <a:ext cx="152400" cy="1295400"/>
          </a:xfrm>
          <a:prstGeom prst="rightBrace">
            <a:avLst>
              <a:gd name="adj1" fmla="val 70833"/>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Tree>
    <p:custDataLst>
      <p:tags r:id="rId1"/>
    </p:custDataLst>
  </p:cSld>
  <p:clrMapOvr>
    <a:masterClrMapping/>
  </p:clrMapOvr>
  <p:transition xmlns:p14="http://schemas.microsoft.com/office/powerpoint/2010/main" advTm="31608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slide(fromLeft)">
                                      <p:cBhvr>
                                        <p:cTn id="7" dur="500"/>
                                        <p:tgtEl>
                                          <p:spTgt spid="8807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8071"/>
                                        </p:tgtEl>
                                        <p:attrNameLst>
                                          <p:attrName>style.visibility</p:attrName>
                                        </p:attrNameLst>
                                      </p:cBhvr>
                                      <p:to>
                                        <p:strVal val="visible"/>
                                      </p:to>
                                    </p:set>
                                    <p:animEffect transition="in" filter="slide(fromLeft)">
                                      <p:cBhvr>
                                        <p:cTn id="10" dur="500"/>
                                        <p:tgtEl>
                                          <p:spTgt spid="88071"/>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8067">
                                            <p:txEl>
                                              <p:pRg st="0" end="0"/>
                                            </p:txEl>
                                          </p:spTgt>
                                        </p:tgtEl>
                                        <p:attrNameLst>
                                          <p:attrName>style.visibility</p:attrName>
                                        </p:attrNameLst>
                                      </p:cBhvr>
                                      <p:to>
                                        <p:strVal val="visible"/>
                                      </p:to>
                                    </p:set>
                                    <p:animEffect transition="in" filter="fade">
                                      <p:cBhvr>
                                        <p:cTn id="15" dur="1000"/>
                                        <p:tgtEl>
                                          <p:spTgt spid="88067">
                                            <p:txEl>
                                              <p:pRg st="0" end="0"/>
                                            </p:txEl>
                                          </p:spTgt>
                                        </p:tgtEl>
                                      </p:cBhvr>
                                    </p:animEffect>
                                    <p:anim calcmode="lin" valueType="num">
                                      <p:cBhvr>
                                        <p:cTn id="16" dur="10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8067">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8067">
                                            <p:txEl>
                                              <p:pRg st="1" end="1"/>
                                            </p:txEl>
                                          </p:spTgt>
                                        </p:tgtEl>
                                        <p:attrNameLst>
                                          <p:attrName>style.visibility</p:attrName>
                                        </p:attrNameLst>
                                      </p:cBhvr>
                                      <p:to>
                                        <p:strVal val="visible"/>
                                      </p:to>
                                    </p:set>
                                    <p:animEffect transition="in" filter="fade">
                                      <p:cBhvr>
                                        <p:cTn id="20" dur="1000"/>
                                        <p:tgtEl>
                                          <p:spTgt spid="88067">
                                            <p:txEl>
                                              <p:pRg st="1" end="1"/>
                                            </p:txEl>
                                          </p:spTgt>
                                        </p:tgtEl>
                                      </p:cBhvr>
                                    </p:animEffect>
                                    <p:anim calcmode="lin" valueType="num">
                                      <p:cBhvr>
                                        <p:cTn id="21" dur="10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8067">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8067">
                                            <p:txEl>
                                              <p:pRg st="2" end="2"/>
                                            </p:txEl>
                                          </p:spTgt>
                                        </p:tgtEl>
                                        <p:attrNameLst>
                                          <p:attrName>style.visibility</p:attrName>
                                        </p:attrNameLst>
                                      </p:cBhvr>
                                      <p:to>
                                        <p:strVal val="visible"/>
                                      </p:to>
                                    </p:set>
                                    <p:animEffect transition="in" filter="fade">
                                      <p:cBhvr>
                                        <p:cTn id="25" dur="1000"/>
                                        <p:tgtEl>
                                          <p:spTgt spid="88067">
                                            <p:txEl>
                                              <p:pRg st="2" end="2"/>
                                            </p:txEl>
                                          </p:spTgt>
                                        </p:tgtEl>
                                      </p:cBhvr>
                                    </p:animEffect>
                                    <p:anim calcmode="lin" valueType="num">
                                      <p:cBhvr>
                                        <p:cTn id="26" dur="10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8067">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8067">
                                            <p:txEl>
                                              <p:pRg st="3" end="3"/>
                                            </p:txEl>
                                          </p:spTgt>
                                        </p:tgtEl>
                                        <p:attrNameLst>
                                          <p:attrName>style.visibility</p:attrName>
                                        </p:attrNameLst>
                                      </p:cBhvr>
                                      <p:to>
                                        <p:strVal val="visible"/>
                                      </p:to>
                                    </p:set>
                                    <p:animEffect transition="in" filter="fade">
                                      <p:cBhvr>
                                        <p:cTn id="30" dur="1000"/>
                                        <p:tgtEl>
                                          <p:spTgt spid="88067">
                                            <p:txEl>
                                              <p:pRg st="3" end="3"/>
                                            </p:txEl>
                                          </p:spTgt>
                                        </p:tgtEl>
                                      </p:cBhvr>
                                    </p:animEffect>
                                    <p:anim calcmode="lin" valueType="num">
                                      <p:cBhvr>
                                        <p:cTn id="31" dur="10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8067">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8067">
                                            <p:txEl>
                                              <p:pRg st="4" end="4"/>
                                            </p:txEl>
                                          </p:spTgt>
                                        </p:tgtEl>
                                        <p:attrNameLst>
                                          <p:attrName>style.visibility</p:attrName>
                                        </p:attrNameLst>
                                      </p:cBhvr>
                                      <p:to>
                                        <p:strVal val="visible"/>
                                      </p:to>
                                    </p:set>
                                    <p:animEffect transition="in" filter="fade">
                                      <p:cBhvr>
                                        <p:cTn id="35" dur="1000"/>
                                        <p:tgtEl>
                                          <p:spTgt spid="88067">
                                            <p:txEl>
                                              <p:pRg st="4" end="4"/>
                                            </p:txEl>
                                          </p:spTgt>
                                        </p:tgtEl>
                                      </p:cBhvr>
                                    </p:animEffect>
                                    <p:anim calcmode="lin" valueType="num">
                                      <p:cBhvr>
                                        <p:cTn id="36" dur="10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80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8067">
                                            <p:txEl>
                                              <p:pRg st="5" end="5"/>
                                            </p:txEl>
                                          </p:spTgt>
                                        </p:tgtEl>
                                        <p:attrNameLst>
                                          <p:attrName>style.visibility</p:attrName>
                                        </p:attrNameLst>
                                      </p:cBhvr>
                                      <p:to>
                                        <p:strVal val="visible"/>
                                      </p:to>
                                    </p:set>
                                    <p:animEffect transition="in" filter="fade">
                                      <p:cBhvr>
                                        <p:cTn id="42" dur="1000"/>
                                        <p:tgtEl>
                                          <p:spTgt spid="88067">
                                            <p:txEl>
                                              <p:pRg st="5" end="5"/>
                                            </p:txEl>
                                          </p:spTgt>
                                        </p:tgtEl>
                                      </p:cBhvr>
                                    </p:animEffect>
                                    <p:anim calcmode="lin" valueType="num">
                                      <p:cBhvr>
                                        <p:cTn id="43" dur="10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80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70" grpId="0" animBg="1"/>
      <p:bldP spid="880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normAutofit/>
          </a:bodyPr>
          <a:lstStyle/>
          <a:p>
            <a:r>
              <a:rPr lang="es-MX" sz="4000">
                <a:solidFill>
                  <a:srgbClr val="7B9899"/>
                </a:solidFill>
              </a:rPr>
              <a:t>Consideraciones especiales</a:t>
            </a:r>
          </a:p>
        </p:txBody>
      </p:sp>
      <p:sp>
        <p:nvSpPr>
          <p:cNvPr id="89093" name="Rectangle 5"/>
          <p:cNvSpPr>
            <a:spLocks noGrp="1" noChangeArrowheads="1"/>
          </p:cNvSpPr>
          <p:nvPr>
            <p:ph idx="1"/>
          </p:nvPr>
        </p:nvSpPr>
        <p:spPr/>
        <p:txBody>
          <a:bodyPr>
            <a:normAutofit/>
          </a:bodyPr>
          <a:lstStyle/>
          <a:p>
            <a:pPr>
              <a:lnSpc>
                <a:spcPct val="90000"/>
              </a:lnSpc>
            </a:pPr>
            <a:r>
              <a:rPr lang="es-MX"/>
              <a:t>En decisiones y ciclos anidados:</a:t>
            </a:r>
          </a:p>
          <a:p>
            <a:pPr lvl="1">
              <a:lnSpc>
                <a:spcPct val="90000"/>
              </a:lnSpc>
            </a:pPr>
            <a:r>
              <a:rPr lang="es-MX"/>
              <a:t>Analizar el código desde la instrucción más interna hacia el más externa.</a:t>
            </a:r>
            <a:endParaRPr lang="es-ES"/>
          </a:p>
          <a:p>
            <a:pPr>
              <a:lnSpc>
                <a:spcPct val="90000"/>
              </a:lnSpc>
            </a:pPr>
            <a:r>
              <a:rPr lang="es-ES"/>
              <a:t>Tip para los ciclos:</a:t>
            </a:r>
          </a:p>
          <a:p>
            <a:pPr lvl="1">
              <a:lnSpc>
                <a:spcPct val="90000"/>
              </a:lnSpc>
            </a:pPr>
            <a:r>
              <a:rPr lang="es-ES"/>
              <a:t>¿“Normalmente” cuál es el orden de la instrucción interna?</a:t>
            </a:r>
          </a:p>
          <a:p>
            <a:pPr lvl="2">
              <a:lnSpc>
                <a:spcPct val="90000"/>
              </a:lnSpc>
            </a:pPr>
            <a:r>
              <a:rPr lang="es-MX"/>
              <a:t>Si la variable de control se incrementa o decrementa con un valor constante: </a:t>
            </a:r>
            <a:r>
              <a:rPr lang="es-MX" b="1">
                <a:solidFill>
                  <a:srgbClr val="A50021"/>
                </a:solidFill>
              </a:rPr>
              <a:t>Orden LINEAL</a:t>
            </a:r>
            <a:r>
              <a:rPr lang="es-MX"/>
              <a:t>.</a:t>
            </a:r>
          </a:p>
          <a:p>
            <a:pPr lvl="2">
              <a:lnSpc>
                <a:spcPct val="90000"/>
              </a:lnSpc>
            </a:pPr>
            <a:r>
              <a:rPr lang="es-MX"/>
              <a:t>Si la variable de control se multiplica o divide por un valor constante: </a:t>
            </a:r>
            <a:r>
              <a:rPr lang="es-MX" b="1">
                <a:solidFill>
                  <a:srgbClr val="A50021"/>
                </a:solidFill>
              </a:rPr>
              <a:t>Orden LOGARÍTIMICO</a:t>
            </a:r>
            <a:r>
              <a:rPr lang="es-MX"/>
              <a:t>.</a:t>
            </a:r>
          </a:p>
        </p:txBody>
      </p:sp>
      <p:sp>
        <p:nvSpPr>
          <p:cNvPr id="4" name="Slide Number Placeholder 5"/>
          <p:cNvSpPr>
            <a:spLocks noGrp="1"/>
          </p:cNvSpPr>
          <p:nvPr>
            <p:ph type="sldNum" sz="quarter" idx="12"/>
          </p:nvPr>
        </p:nvSpPr>
        <p:spPr/>
        <p:txBody>
          <a:bodyPr/>
          <a:lstStyle/>
          <a:p>
            <a:pPr>
              <a:defRPr/>
            </a:pPr>
            <a:fld id="{6F1A6185-5F42-DD4A-B4B2-81211B18ED8B}" type="slidenum">
              <a:rPr lang="es-ES"/>
              <a:pPr>
                <a:defRPr/>
              </a:pPr>
              <a:t>28</a:t>
            </a:fld>
            <a:endParaRPr lang="es-ES"/>
          </a:p>
        </p:txBody>
      </p:sp>
    </p:spTree>
    <p:custDataLst>
      <p:tags r:id="rId1"/>
    </p:custDataLst>
  </p:cSld>
  <p:clrMapOvr>
    <a:masterClrMapping/>
  </p:clrMapOvr>
  <p:transition xmlns:p14="http://schemas.microsoft.com/office/powerpoint/2010/main" advTm="31249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fade">
                                      <p:cBhvr>
                                        <p:cTn id="7" dur="500"/>
                                        <p:tgtEl>
                                          <p:spTgt spid="89093">
                                            <p:txEl>
                                              <p:pRg st="0" end="0"/>
                                            </p:txEl>
                                          </p:spTgt>
                                        </p:tgtEl>
                                      </p:cBhvr>
                                    </p:animEffect>
                                    <p:anim calcmode="lin" valueType="num">
                                      <p:cBhvr>
                                        <p:cTn id="8" dur="500" fill="hold"/>
                                        <p:tgtEl>
                                          <p:spTgt spid="8909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909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9093">
                                            <p:txEl>
                                              <p:pRg st="1" end="1"/>
                                            </p:txEl>
                                          </p:spTgt>
                                        </p:tgtEl>
                                        <p:attrNameLst>
                                          <p:attrName>style.visibility</p:attrName>
                                        </p:attrNameLst>
                                      </p:cBhvr>
                                      <p:to>
                                        <p:strVal val="visible"/>
                                      </p:to>
                                    </p:set>
                                    <p:animEffect transition="in" filter="fade">
                                      <p:cBhvr>
                                        <p:cTn id="12" dur="500"/>
                                        <p:tgtEl>
                                          <p:spTgt spid="89093">
                                            <p:txEl>
                                              <p:pRg st="1" end="1"/>
                                            </p:txEl>
                                          </p:spTgt>
                                        </p:tgtEl>
                                      </p:cBhvr>
                                    </p:animEffect>
                                    <p:anim calcmode="lin" valueType="num">
                                      <p:cBhvr>
                                        <p:cTn id="13" dur="500" fill="hold"/>
                                        <p:tgtEl>
                                          <p:spTgt spid="8909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90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9093">
                                            <p:txEl>
                                              <p:pRg st="2" end="2"/>
                                            </p:txEl>
                                          </p:spTgt>
                                        </p:tgtEl>
                                        <p:attrNameLst>
                                          <p:attrName>style.visibility</p:attrName>
                                        </p:attrNameLst>
                                      </p:cBhvr>
                                      <p:to>
                                        <p:strVal val="visible"/>
                                      </p:to>
                                    </p:set>
                                    <p:animEffect transition="in" filter="fade">
                                      <p:cBhvr>
                                        <p:cTn id="19" dur="500"/>
                                        <p:tgtEl>
                                          <p:spTgt spid="89093">
                                            <p:txEl>
                                              <p:pRg st="2" end="2"/>
                                            </p:txEl>
                                          </p:spTgt>
                                        </p:tgtEl>
                                      </p:cBhvr>
                                    </p:animEffect>
                                    <p:anim calcmode="lin" valueType="num">
                                      <p:cBhvr>
                                        <p:cTn id="20" dur="500" fill="hold"/>
                                        <p:tgtEl>
                                          <p:spTgt spid="8909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8909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89093">
                                            <p:txEl>
                                              <p:pRg st="3" end="3"/>
                                            </p:txEl>
                                          </p:spTgt>
                                        </p:tgtEl>
                                        <p:attrNameLst>
                                          <p:attrName>style.visibility</p:attrName>
                                        </p:attrNameLst>
                                      </p:cBhvr>
                                      <p:to>
                                        <p:strVal val="visible"/>
                                      </p:to>
                                    </p:set>
                                    <p:animEffect transition="in" filter="fade">
                                      <p:cBhvr>
                                        <p:cTn id="24" dur="500"/>
                                        <p:tgtEl>
                                          <p:spTgt spid="89093">
                                            <p:txEl>
                                              <p:pRg st="3" end="3"/>
                                            </p:txEl>
                                          </p:spTgt>
                                        </p:tgtEl>
                                      </p:cBhvr>
                                    </p:animEffect>
                                    <p:anim calcmode="lin" valueType="num">
                                      <p:cBhvr>
                                        <p:cTn id="25" dur="500" fill="hold"/>
                                        <p:tgtEl>
                                          <p:spTgt spid="8909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8909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9093">
                                            <p:txEl>
                                              <p:pRg st="4" end="4"/>
                                            </p:txEl>
                                          </p:spTgt>
                                        </p:tgtEl>
                                        <p:attrNameLst>
                                          <p:attrName>style.visibility</p:attrName>
                                        </p:attrNameLst>
                                      </p:cBhvr>
                                      <p:to>
                                        <p:strVal val="visible"/>
                                      </p:to>
                                    </p:set>
                                    <p:animEffect transition="in" filter="fade">
                                      <p:cBhvr>
                                        <p:cTn id="29" dur="500"/>
                                        <p:tgtEl>
                                          <p:spTgt spid="89093">
                                            <p:txEl>
                                              <p:pRg st="4" end="4"/>
                                            </p:txEl>
                                          </p:spTgt>
                                        </p:tgtEl>
                                      </p:cBhvr>
                                    </p:animEffect>
                                    <p:anim calcmode="lin" valueType="num">
                                      <p:cBhvr>
                                        <p:cTn id="30" dur="500" fill="hold"/>
                                        <p:tgtEl>
                                          <p:spTgt spid="8909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8909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89093">
                                            <p:txEl>
                                              <p:pRg st="5" end="5"/>
                                            </p:txEl>
                                          </p:spTgt>
                                        </p:tgtEl>
                                        <p:attrNameLst>
                                          <p:attrName>style.visibility</p:attrName>
                                        </p:attrNameLst>
                                      </p:cBhvr>
                                      <p:to>
                                        <p:strVal val="visible"/>
                                      </p:to>
                                    </p:set>
                                    <p:animEffect transition="in" filter="fade">
                                      <p:cBhvr>
                                        <p:cTn id="34" dur="500"/>
                                        <p:tgtEl>
                                          <p:spTgt spid="89093">
                                            <p:txEl>
                                              <p:pRg st="5" end="5"/>
                                            </p:txEl>
                                          </p:spTgt>
                                        </p:tgtEl>
                                      </p:cBhvr>
                                    </p:animEffect>
                                    <p:anim calcmode="lin" valueType="num">
                                      <p:cBhvr>
                                        <p:cTn id="35" dur="500" fill="hold"/>
                                        <p:tgtEl>
                                          <p:spTgt spid="8909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8909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533400"/>
            <a:ext cx="7848600" cy="1143000"/>
          </a:xfrm>
        </p:spPr>
        <p:txBody>
          <a:bodyPr>
            <a:normAutofit fontScale="90000"/>
          </a:bodyPr>
          <a:lstStyle/>
          <a:p>
            <a:r>
              <a:rPr lang="es-MX" dirty="0">
                <a:solidFill>
                  <a:srgbClr val="7B9899"/>
                </a:solidFill>
              </a:rPr>
              <a:t>Ejemplo: Sort </a:t>
            </a:r>
            <a:r>
              <a:rPr lang="es-MX" dirty="0" smtClean="0">
                <a:solidFill>
                  <a:srgbClr val="7B9899"/>
                </a:solidFill>
              </a:rPr>
              <a:t>por intercambio</a:t>
            </a:r>
            <a:endParaRPr lang="es-MX" dirty="0">
              <a:solidFill>
                <a:srgbClr val="7B9899"/>
              </a:solidFill>
            </a:endParaRPr>
          </a:p>
        </p:txBody>
      </p:sp>
      <p:sp>
        <p:nvSpPr>
          <p:cNvPr id="55299" name="Rectangle 3"/>
          <p:cNvSpPr>
            <a:spLocks noGrp="1" noChangeArrowheads="1"/>
          </p:cNvSpPr>
          <p:nvPr>
            <p:ph idx="1"/>
          </p:nvPr>
        </p:nvSpPr>
        <p:spPr>
          <a:xfrm>
            <a:off x="685800" y="1905000"/>
            <a:ext cx="7772400" cy="4114800"/>
          </a:xfrm>
        </p:spPr>
        <p:txBody>
          <a:bodyPr>
            <a:normAutofit/>
          </a:bodyPr>
          <a:lstStyle/>
          <a:p>
            <a:pPr marL="274320" indent="-274320" fontAlgn="auto">
              <a:spcAft>
                <a:spcPts val="0"/>
              </a:spcAft>
              <a:buFont typeface="Wingdings 2"/>
              <a:buChar char=""/>
              <a:defRPr/>
            </a:pPr>
            <a:r>
              <a:rPr lang="es-MX" dirty="0">
                <a:ea typeface="+mn-ea"/>
                <a:cs typeface="+mn-cs"/>
              </a:rPr>
              <a:t>Toma la primera posición del arreglo, y compara su contenido contra el resto de los valores del arreglo. Cada vez que se encuentra un elemento menor al de la posición, lo intercambia. Esto asegura que el dato que queda en la primera posición está ordenado.</a:t>
            </a:r>
          </a:p>
          <a:p>
            <a:pPr marL="274320" indent="-274320" fontAlgn="auto">
              <a:spcAft>
                <a:spcPts val="0"/>
              </a:spcAft>
              <a:buFont typeface="Wingdings 2"/>
              <a:buChar char=""/>
              <a:defRPr/>
            </a:pPr>
            <a:r>
              <a:rPr lang="es-MX" dirty="0">
                <a:ea typeface="+mn-ea"/>
                <a:cs typeface="+mn-cs"/>
              </a:rPr>
              <a:t>El proceso se repite con la segunda posición, la tercera y así sucesivamente hasta la penúltima posición, siempre comparando solamente contra los elementos desordenados.</a:t>
            </a:r>
          </a:p>
        </p:txBody>
      </p:sp>
      <p:sp>
        <p:nvSpPr>
          <p:cNvPr id="4" name="Slide Number Placeholder 5"/>
          <p:cNvSpPr>
            <a:spLocks noGrp="1"/>
          </p:cNvSpPr>
          <p:nvPr>
            <p:ph type="sldNum" sz="quarter" idx="12"/>
          </p:nvPr>
        </p:nvSpPr>
        <p:spPr/>
        <p:txBody>
          <a:bodyPr/>
          <a:lstStyle/>
          <a:p>
            <a:pPr>
              <a:defRPr/>
            </a:pPr>
            <a:fld id="{56F412BE-2EDB-5A48-98C9-376D5E9AC456}" type="slidenum">
              <a:rPr lang="es-ES"/>
              <a:pPr>
                <a:defRPr/>
              </a:pPr>
              <a:t>29</a:t>
            </a:fld>
            <a:endParaRPr lang="es-ES"/>
          </a:p>
        </p:txBody>
      </p:sp>
    </p:spTree>
    <p:custDataLst>
      <p:tags r:id="rId1"/>
    </p:custDataLst>
  </p:cSld>
  <p:clrMapOvr>
    <a:masterClrMapping/>
  </p:clrMapOvr>
  <p:transition xmlns:p14="http://schemas.microsoft.com/office/powerpoint/2010/main" advTm="7328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90600" y="457200"/>
            <a:ext cx="7024744" cy="1143000"/>
          </a:xfrm>
        </p:spPr>
        <p:txBody>
          <a:bodyPr/>
          <a:lstStyle/>
          <a:p>
            <a:r>
              <a:rPr lang="es-MX" sz="2800" dirty="0">
                <a:solidFill>
                  <a:srgbClr val="7B9899"/>
                </a:solidFill>
              </a:rPr>
              <a:t>¿Cómo expresaremos los algoritmos en el curso?</a:t>
            </a:r>
          </a:p>
        </p:txBody>
      </p:sp>
      <p:sp>
        <p:nvSpPr>
          <p:cNvPr id="50179" name="Rectangle 3"/>
          <p:cNvSpPr>
            <a:spLocks noGrp="1" noChangeArrowheads="1"/>
          </p:cNvSpPr>
          <p:nvPr>
            <p:ph idx="1"/>
          </p:nvPr>
        </p:nvSpPr>
        <p:spPr>
          <a:xfrm>
            <a:off x="609600" y="1676400"/>
            <a:ext cx="7772400" cy="4114800"/>
          </a:xfrm>
        </p:spPr>
        <p:txBody>
          <a:bodyPr>
            <a:normAutofit lnSpcReduction="10000"/>
          </a:bodyPr>
          <a:lstStyle/>
          <a:p>
            <a:pPr marL="274320" indent="-274320" fontAlgn="auto">
              <a:spcAft>
                <a:spcPts val="0"/>
              </a:spcAft>
              <a:buFont typeface="Wingdings 2"/>
              <a:buChar char=""/>
              <a:defRPr/>
            </a:pPr>
            <a:r>
              <a:rPr lang="es-MX" sz="2800">
                <a:ea typeface="+mn-ea"/>
                <a:cs typeface="+mn-cs"/>
              </a:rPr>
              <a:t>Utilizando lenguaje natural:</a:t>
            </a:r>
          </a:p>
          <a:p>
            <a:pPr marL="548640" lvl="1" indent="-274320" fontAlgn="auto">
              <a:spcAft>
                <a:spcPts val="0"/>
              </a:spcAft>
              <a:buFont typeface="Wingdings"/>
              <a:buChar char=""/>
              <a:defRPr/>
            </a:pPr>
            <a:r>
              <a:rPr lang="es-MX" sz="2400">
                <a:ea typeface="+mn-ea"/>
              </a:rPr>
              <a:t>Puede haber ambigüedades…</a:t>
            </a:r>
          </a:p>
          <a:p>
            <a:pPr marL="548640" lvl="1" indent="-274320" fontAlgn="auto">
              <a:spcAft>
                <a:spcPts val="0"/>
              </a:spcAft>
              <a:buFont typeface="Wingdings"/>
              <a:buChar char=""/>
              <a:defRPr/>
            </a:pPr>
            <a:r>
              <a:rPr lang="es-MX" sz="2400">
                <a:ea typeface="+mn-ea"/>
              </a:rPr>
              <a:t>El grado de especificación es subjetivo…</a:t>
            </a:r>
          </a:p>
          <a:p>
            <a:pPr marL="274320" indent="-274320" fontAlgn="auto">
              <a:spcAft>
                <a:spcPts val="0"/>
              </a:spcAft>
              <a:buFont typeface="Wingdings 2"/>
              <a:buChar char=""/>
              <a:defRPr/>
            </a:pPr>
            <a:r>
              <a:rPr lang="es-MX" sz="2800">
                <a:ea typeface="+mn-ea"/>
                <a:cs typeface="+mn-cs"/>
              </a:rPr>
              <a:t>Utilizando pseudocódigo en un lenguaje computacional:</a:t>
            </a:r>
          </a:p>
          <a:p>
            <a:pPr marL="548640" lvl="1" indent="-274320" fontAlgn="auto">
              <a:spcAft>
                <a:spcPts val="0"/>
              </a:spcAft>
              <a:buFont typeface="Wingdings"/>
              <a:buChar char=""/>
              <a:defRPr/>
            </a:pPr>
            <a:r>
              <a:rPr lang="es-MX" sz="2400">
                <a:ea typeface="+mn-ea"/>
              </a:rPr>
              <a:t>No hay ambigüedades, pues se trabaja con estructuras de control: secuencia, decisiones, ciclos, recursividad.</a:t>
            </a:r>
          </a:p>
          <a:p>
            <a:pPr marL="548640" lvl="1" indent="-274320" fontAlgn="auto">
              <a:spcAft>
                <a:spcPts val="0"/>
              </a:spcAft>
              <a:buFont typeface="Wingdings"/>
              <a:buChar char=""/>
              <a:defRPr/>
            </a:pPr>
            <a:r>
              <a:rPr lang="es-MX" sz="2400">
                <a:ea typeface="+mn-ea"/>
              </a:rPr>
              <a:t>El grado de especificación es estándar, aunque el diseño puede variar.</a:t>
            </a:r>
          </a:p>
          <a:p>
            <a:pPr marL="548640" lvl="1" indent="-274320" fontAlgn="auto">
              <a:spcAft>
                <a:spcPts val="0"/>
              </a:spcAft>
              <a:buFont typeface="Wingdings"/>
              <a:buChar char=""/>
              <a:defRPr/>
            </a:pPr>
            <a:r>
              <a:rPr lang="es-MX" sz="2400">
                <a:ea typeface="+mn-ea"/>
              </a:rPr>
              <a:t>Facilidad de convertirlos en programas computacionales.</a:t>
            </a:r>
          </a:p>
        </p:txBody>
      </p:sp>
      <p:sp>
        <p:nvSpPr>
          <p:cNvPr id="4" name="Slide Number Placeholder 5"/>
          <p:cNvSpPr>
            <a:spLocks noGrp="1"/>
          </p:cNvSpPr>
          <p:nvPr>
            <p:ph type="sldNum" sz="quarter" idx="12"/>
          </p:nvPr>
        </p:nvSpPr>
        <p:spPr/>
        <p:txBody>
          <a:bodyPr/>
          <a:lstStyle/>
          <a:p>
            <a:pPr>
              <a:defRPr/>
            </a:pPr>
            <a:fld id="{9F609623-6AC4-DF4E-9A20-2C8EA83A1D60}" type="slidenum">
              <a:rPr lang="es-ES"/>
              <a:pPr>
                <a:defRPr/>
              </a:pPr>
              <a:t>3</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55613" y="1679575"/>
            <a:ext cx="3709987" cy="4335463"/>
          </a:xfrm>
        </p:spPr>
        <p:txBody>
          <a:bodyPr>
            <a:normAutofit/>
          </a:bodyPr>
          <a:lstStyle/>
          <a:p>
            <a:pPr marL="274320" indent="-274320" fontAlgn="auto">
              <a:spcAft>
                <a:spcPts val="0"/>
              </a:spcAft>
              <a:buFont typeface="Wingdings 2"/>
              <a:buChar char=""/>
              <a:defRPr/>
            </a:pPr>
            <a:r>
              <a:rPr lang="es-MX" b="1" dirty="0">
                <a:ea typeface="+mn-ea"/>
                <a:cs typeface="+mn-cs"/>
              </a:rPr>
              <a:t>8</a:t>
            </a:r>
            <a:r>
              <a:rPr lang="es-MX" dirty="0">
                <a:ea typeface="+mn-ea"/>
                <a:cs typeface="+mn-cs"/>
              </a:rPr>
              <a:t>   3   5   9   2   7   4</a:t>
            </a:r>
          </a:p>
          <a:p>
            <a:pPr marL="274320" indent="-274320" fontAlgn="auto">
              <a:spcAft>
                <a:spcPts val="0"/>
              </a:spcAft>
              <a:buFont typeface="Wingdings 2"/>
              <a:buChar char=""/>
              <a:defRPr/>
            </a:pPr>
            <a:r>
              <a:rPr lang="es-MX" b="1" dirty="0">
                <a:ea typeface="+mn-ea"/>
                <a:cs typeface="+mn-cs"/>
              </a:rPr>
              <a:t>3</a:t>
            </a:r>
            <a:r>
              <a:rPr lang="es-MX" dirty="0">
                <a:ea typeface="+mn-ea"/>
                <a:cs typeface="+mn-cs"/>
              </a:rPr>
              <a:t>   8   5   9   2   7   4</a:t>
            </a:r>
          </a:p>
          <a:p>
            <a:pPr marL="274320" indent="-274320" fontAlgn="auto">
              <a:spcAft>
                <a:spcPts val="0"/>
              </a:spcAft>
              <a:buFont typeface="Wingdings 2"/>
              <a:buChar char=""/>
              <a:defRPr/>
            </a:pPr>
            <a:r>
              <a:rPr lang="es-MX" b="1" dirty="0">
                <a:solidFill>
                  <a:srgbClr val="A50021"/>
                </a:solidFill>
                <a:ea typeface="+mn-ea"/>
                <a:cs typeface="+mn-cs"/>
              </a:rPr>
              <a:t>2</a:t>
            </a:r>
            <a:r>
              <a:rPr lang="es-MX" dirty="0">
                <a:ea typeface="+mn-ea"/>
                <a:cs typeface="+mn-cs"/>
              </a:rPr>
              <a:t>   8   5   9   3   7   4</a:t>
            </a:r>
          </a:p>
          <a:p>
            <a:pPr marL="274320" indent="-274320" fontAlgn="auto">
              <a:spcAft>
                <a:spcPts val="0"/>
              </a:spcAft>
              <a:buClr>
                <a:schemeClr val="tx1"/>
              </a:buClr>
              <a:buFont typeface="Wingdings 2"/>
              <a:buChar char=""/>
              <a:defRPr/>
            </a:pPr>
            <a:r>
              <a:rPr lang="es-MX" b="1" dirty="0">
                <a:solidFill>
                  <a:srgbClr val="A50021"/>
                </a:solidFill>
                <a:ea typeface="+mn-ea"/>
                <a:cs typeface="+mn-cs"/>
              </a:rPr>
              <a:t>2</a:t>
            </a:r>
            <a:r>
              <a:rPr lang="es-MX" dirty="0">
                <a:ea typeface="+mn-ea"/>
                <a:cs typeface="+mn-cs"/>
              </a:rPr>
              <a:t>   </a:t>
            </a:r>
            <a:r>
              <a:rPr lang="es-MX" b="1" dirty="0">
                <a:ea typeface="+mn-ea"/>
                <a:cs typeface="+mn-cs"/>
              </a:rPr>
              <a:t>8</a:t>
            </a:r>
            <a:r>
              <a:rPr lang="es-MX" dirty="0">
                <a:ea typeface="+mn-ea"/>
                <a:cs typeface="+mn-cs"/>
              </a:rPr>
              <a:t>   5   9   3   7   4</a:t>
            </a:r>
          </a:p>
          <a:p>
            <a:pPr marL="274320" indent="-274320" fontAlgn="auto">
              <a:spcAft>
                <a:spcPts val="0"/>
              </a:spcAft>
              <a:buClr>
                <a:schemeClr val="tx1"/>
              </a:buClr>
              <a:buFont typeface="Wingdings 2"/>
              <a:buChar char=""/>
              <a:defRPr/>
            </a:pPr>
            <a:r>
              <a:rPr lang="es-MX" b="1" dirty="0">
                <a:solidFill>
                  <a:srgbClr val="A50021"/>
                </a:solidFill>
                <a:ea typeface="+mn-ea"/>
                <a:cs typeface="+mn-cs"/>
              </a:rPr>
              <a:t>2</a:t>
            </a:r>
            <a:r>
              <a:rPr lang="es-MX" dirty="0">
                <a:ea typeface="+mn-ea"/>
                <a:cs typeface="+mn-cs"/>
              </a:rPr>
              <a:t>   </a:t>
            </a:r>
            <a:r>
              <a:rPr lang="es-MX" b="1" dirty="0">
                <a:ea typeface="+mn-ea"/>
                <a:cs typeface="+mn-cs"/>
              </a:rPr>
              <a:t>5</a:t>
            </a:r>
            <a:r>
              <a:rPr lang="es-MX" dirty="0">
                <a:ea typeface="+mn-ea"/>
                <a:cs typeface="+mn-cs"/>
              </a:rPr>
              <a:t>   8   9   3   7   4</a:t>
            </a:r>
          </a:p>
          <a:p>
            <a:pPr marL="274320" indent="-274320" fontAlgn="auto">
              <a:spcAft>
                <a:spcPts val="0"/>
              </a:spcAft>
              <a:buClr>
                <a:srgbClr val="A50021"/>
              </a:buClr>
              <a:buFont typeface="Wingdings 2"/>
              <a:buChar char=""/>
              <a:defRPr/>
            </a:pPr>
            <a:r>
              <a:rPr lang="es-MX" b="1" dirty="0">
                <a:solidFill>
                  <a:srgbClr val="A50021"/>
                </a:solidFill>
                <a:ea typeface="+mn-ea"/>
                <a:cs typeface="+mn-cs"/>
              </a:rPr>
              <a:t>2</a:t>
            </a:r>
            <a:r>
              <a:rPr lang="es-MX" dirty="0">
                <a:ea typeface="+mn-ea"/>
                <a:cs typeface="+mn-cs"/>
              </a:rPr>
              <a:t>   </a:t>
            </a:r>
            <a:r>
              <a:rPr lang="es-MX" b="1" dirty="0">
                <a:solidFill>
                  <a:srgbClr val="A50021"/>
                </a:solidFill>
                <a:ea typeface="+mn-ea"/>
                <a:cs typeface="+mn-cs"/>
              </a:rPr>
              <a:t>3</a:t>
            </a:r>
            <a:r>
              <a:rPr lang="es-MX" dirty="0">
                <a:ea typeface="+mn-ea"/>
                <a:cs typeface="+mn-cs"/>
              </a:rPr>
              <a:t>   8   9   5   7   4</a:t>
            </a:r>
          </a:p>
          <a:p>
            <a:pPr marL="274320" indent="-274320" fontAlgn="auto">
              <a:spcAft>
                <a:spcPts val="0"/>
              </a:spcAft>
              <a:buClr>
                <a:schemeClr val="tx1"/>
              </a:buClr>
              <a:buFont typeface="Wingdings 2"/>
              <a:buChar char=""/>
              <a:defRPr/>
            </a:pPr>
            <a:r>
              <a:rPr lang="es-MX" b="1" dirty="0">
                <a:solidFill>
                  <a:srgbClr val="A50021"/>
                </a:solidFill>
                <a:ea typeface="+mn-ea"/>
                <a:cs typeface="+mn-cs"/>
              </a:rPr>
              <a:t>2</a:t>
            </a:r>
            <a:r>
              <a:rPr lang="es-MX" dirty="0">
                <a:ea typeface="+mn-ea"/>
                <a:cs typeface="+mn-cs"/>
              </a:rPr>
              <a:t>   </a:t>
            </a:r>
            <a:r>
              <a:rPr lang="es-MX" b="1" dirty="0">
                <a:solidFill>
                  <a:srgbClr val="A50021"/>
                </a:solidFill>
                <a:ea typeface="+mn-ea"/>
                <a:cs typeface="+mn-cs"/>
              </a:rPr>
              <a:t>3</a:t>
            </a:r>
            <a:r>
              <a:rPr lang="es-MX" dirty="0">
                <a:ea typeface="+mn-ea"/>
                <a:cs typeface="+mn-cs"/>
              </a:rPr>
              <a:t>   </a:t>
            </a:r>
            <a:r>
              <a:rPr lang="es-MX" b="1" dirty="0">
                <a:ea typeface="+mn-ea"/>
                <a:cs typeface="+mn-cs"/>
              </a:rPr>
              <a:t>8</a:t>
            </a:r>
            <a:r>
              <a:rPr lang="es-MX" dirty="0">
                <a:ea typeface="+mn-ea"/>
                <a:cs typeface="+mn-cs"/>
              </a:rPr>
              <a:t>   9   5   7   4</a:t>
            </a:r>
          </a:p>
          <a:p>
            <a:pPr marL="274320" indent="-274320" fontAlgn="auto">
              <a:spcAft>
                <a:spcPts val="0"/>
              </a:spcAft>
              <a:buClr>
                <a:schemeClr val="tx1"/>
              </a:buClr>
              <a:buFont typeface="Wingdings 2"/>
              <a:buChar char=""/>
              <a:defRPr/>
            </a:pPr>
            <a:r>
              <a:rPr lang="es-MX" b="1" dirty="0">
                <a:solidFill>
                  <a:srgbClr val="A50021"/>
                </a:solidFill>
                <a:ea typeface="+mn-ea"/>
                <a:cs typeface="+mn-cs"/>
              </a:rPr>
              <a:t>2</a:t>
            </a:r>
            <a:r>
              <a:rPr lang="es-MX" dirty="0">
                <a:ea typeface="+mn-ea"/>
                <a:cs typeface="+mn-cs"/>
              </a:rPr>
              <a:t>   </a:t>
            </a:r>
            <a:r>
              <a:rPr lang="es-MX" b="1" dirty="0">
                <a:solidFill>
                  <a:srgbClr val="A50021"/>
                </a:solidFill>
                <a:ea typeface="+mn-ea"/>
                <a:cs typeface="+mn-cs"/>
              </a:rPr>
              <a:t>3</a:t>
            </a:r>
            <a:r>
              <a:rPr lang="es-MX" dirty="0">
                <a:ea typeface="+mn-ea"/>
                <a:cs typeface="+mn-cs"/>
              </a:rPr>
              <a:t>   </a:t>
            </a:r>
            <a:r>
              <a:rPr lang="es-MX" b="1" dirty="0">
                <a:ea typeface="+mn-ea"/>
                <a:cs typeface="+mn-cs"/>
              </a:rPr>
              <a:t>5</a:t>
            </a:r>
            <a:r>
              <a:rPr lang="es-MX" dirty="0">
                <a:ea typeface="+mn-ea"/>
                <a:cs typeface="+mn-cs"/>
              </a:rPr>
              <a:t>   9   8   7   4</a:t>
            </a:r>
          </a:p>
          <a:p>
            <a:pPr marL="274320" indent="-274320" fontAlgn="auto">
              <a:spcAft>
                <a:spcPts val="0"/>
              </a:spcAft>
              <a:buClr>
                <a:srgbClr val="A50021"/>
              </a:buClr>
              <a:buFont typeface="Wingdings 2"/>
              <a:buChar char=""/>
              <a:defRPr/>
            </a:pPr>
            <a:r>
              <a:rPr lang="es-MX" b="1" dirty="0">
                <a:solidFill>
                  <a:srgbClr val="A50021"/>
                </a:solidFill>
                <a:ea typeface="+mn-ea"/>
                <a:cs typeface="+mn-cs"/>
              </a:rPr>
              <a:t>2</a:t>
            </a:r>
            <a:r>
              <a:rPr lang="es-MX" dirty="0">
                <a:ea typeface="+mn-ea"/>
                <a:cs typeface="+mn-cs"/>
              </a:rPr>
              <a:t>   </a:t>
            </a:r>
            <a:r>
              <a:rPr lang="es-MX" b="1" dirty="0">
                <a:solidFill>
                  <a:srgbClr val="A50021"/>
                </a:solidFill>
                <a:ea typeface="+mn-ea"/>
                <a:cs typeface="+mn-cs"/>
              </a:rPr>
              <a:t>3</a:t>
            </a:r>
            <a:r>
              <a:rPr lang="es-MX" dirty="0">
                <a:ea typeface="+mn-ea"/>
                <a:cs typeface="+mn-cs"/>
              </a:rPr>
              <a:t>   </a:t>
            </a:r>
            <a:r>
              <a:rPr lang="es-MX" b="1" dirty="0">
                <a:solidFill>
                  <a:srgbClr val="A50021"/>
                </a:solidFill>
                <a:ea typeface="+mn-ea"/>
                <a:cs typeface="+mn-cs"/>
              </a:rPr>
              <a:t>4</a:t>
            </a:r>
            <a:r>
              <a:rPr lang="es-MX" dirty="0">
                <a:ea typeface="+mn-ea"/>
                <a:cs typeface="+mn-cs"/>
              </a:rPr>
              <a:t>   9   8   7   5</a:t>
            </a:r>
          </a:p>
        </p:txBody>
      </p:sp>
      <p:sp>
        <p:nvSpPr>
          <p:cNvPr id="5" name="Slide Number Placeholder 5"/>
          <p:cNvSpPr>
            <a:spLocks noGrp="1"/>
          </p:cNvSpPr>
          <p:nvPr>
            <p:ph type="sldNum" sz="quarter" idx="12"/>
          </p:nvPr>
        </p:nvSpPr>
        <p:spPr/>
        <p:txBody>
          <a:bodyPr/>
          <a:lstStyle/>
          <a:p>
            <a:pPr>
              <a:defRPr/>
            </a:pPr>
            <a:fld id="{D1E9EA98-347A-C44D-9B91-B12F3CBDE7DB}" type="slidenum">
              <a:rPr lang="es-ES"/>
              <a:pPr>
                <a:defRPr/>
              </a:pPr>
              <a:t>30</a:t>
            </a:fld>
            <a:endParaRPr lang="es-ES"/>
          </a:p>
        </p:txBody>
      </p:sp>
      <p:sp>
        <p:nvSpPr>
          <p:cNvPr id="56324" name="Rectangle 4"/>
          <p:cNvSpPr>
            <a:spLocks noChangeArrowheads="1"/>
          </p:cNvSpPr>
          <p:nvPr/>
        </p:nvSpPr>
        <p:spPr bwMode="auto">
          <a:xfrm>
            <a:off x="4724400" y="1752600"/>
            <a:ext cx="3733800" cy="41148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9</a:t>
            </a:r>
            <a:r>
              <a:rPr lang="en-US" sz="2400" dirty="0">
                <a:effectLst>
                  <a:outerShdw blurRad="38100" dist="38100" dir="2700000" algn="tl">
                    <a:srgbClr val="000000"/>
                  </a:outerShdw>
                </a:effectLst>
                <a:latin typeface="Arial" pitchFamily="-112" charset="0"/>
              </a:rPr>
              <a:t>   8   7   5</a:t>
            </a:r>
          </a:p>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8</a:t>
            </a:r>
            <a:r>
              <a:rPr lang="en-US" sz="2400" dirty="0">
                <a:effectLst>
                  <a:outerShdw blurRad="38100" dist="38100" dir="2700000" algn="tl">
                    <a:srgbClr val="000000"/>
                  </a:outerShdw>
                </a:effectLst>
                <a:latin typeface="Arial" pitchFamily="-112" charset="0"/>
              </a:rPr>
              <a:t>   9   7   5</a:t>
            </a:r>
          </a:p>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7</a:t>
            </a:r>
            <a:r>
              <a:rPr lang="en-US" sz="2400" dirty="0">
                <a:effectLst>
                  <a:outerShdw blurRad="38100" dist="38100" dir="2700000" algn="tl">
                    <a:srgbClr val="000000"/>
                  </a:outerShdw>
                </a:effectLst>
                <a:latin typeface="Arial" pitchFamily="-112" charset="0"/>
              </a:rPr>
              <a:t>   9   8   5</a:t>
            </a:r>
          </a:p>
          <a:p>
            <a:pPr marL="342900" indent="-342900">
              <a:spcBef>
                <a:spcPct val="20000"/>
              </a:spcBef>
              <a:buClr>
                <a:srgbClr val="A5002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9   8   7</a:t>
            </a:r>
          </a:p>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9</a:t>
            </a:r>
            <a:r>
              <a:rPr lang="en-US" sz="2400" dirty="0">
                <a:effectLst>
                  <a:outerShdw blurRad="38100" dist="38100" dir="2700000" algn="tl">
                    <a:srgbClr val="000000"/>
                  </a:outerShdw>
                </a:effectLst>
                <a:latin typeface="Arial" pitchFamily="-112" charset="0"/>
              </a:rPr>
              <a:t>   8   7</a:t>
            </a:r>
          </a:p>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8</a:t>
            </a:r>
            <a:r>
              <a:rPr lang="en-US" sz="2400" dirty="0">
                <a:effectLst>
                  <a:outerShdw blurRad="38100" dist="38100" dir="2700000" algn="tl">
                    <a:srgbClr val="000000"/>
                  </a:outerShdw>
                </a:effectLst>
                <a:latin typeface="Arial" pitchFamily="-112" charset="0"/>
              </a:rPr>
              <a:t>   9   7</a:t>
            </a:r>
          </a:p>
          <a:p>
            <a:pPr marL="342900" indent="-342900">
              <a:spcBef>
                <a:spcPct val="20000"/>
              </a:spcBef>
              <a:buClr>
                <a:srgbClr val="A5002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7</a:t>
            </a:r>
            <a:r>
              <a:rPr lang="en-US" sz="2400" dirty="0">
                <a:effectLst>
                  <a:outerShdw blurRad="38100" dist="38100" dir="2700000" algn="tl">
                    <a:srgbClr val="000000"/>
                  </a:outerShdw>
                </a:effectLst>
                <a:latin typeface="Arial" pitchFamily="-112" charset="0"/>
              </a:rPr>
              <a:t>   9   8</a:t>
            </a:r>
          </a:p>
          <a:p>
            <a:pPr marL="342900" indent="-342900">
              <a:spcBef>
                <a:spcPct val="20000"/>
              </a:spcBef>
              <a:buClr>
                <a:schemeClr val="tx1"/>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7</a:t>
            </a:r>
            <a:r>
              <a:rPr lang="en-US" sz="2400" dirty="0">
                <a:effectLst>
                  <a:outerShdw blurRad="38100" dist="38100" dir="2700000" algn="tl">
                    <a:srgbClr val="000000"/>
                  </a:outerShdw>
                </a:effectLst>
                <a:latin typeface="Arial" pitchFamily="-112" charset="0"/>
              </a:rPr>
              <a:t>   </a:t>
            </a:r>
            <a:r>
              <a:rPr lang="en-US" sz="2400" b="1" dirty="0">
                <a:effectLst>
                  <a:outerShdw blurRad="38100" dist="38100" dir="2700000" algn="tl">
                    <a:srgbClr val="000000"/>
                  </a:outerShdw>
                </a:effectLst>
                <a:latin typeface="Arial" pitchFamily="-112" charset="0"/>
              </a:rPr>
              <a:t>9</a:t>
            </a:r>
            <a:r>
              <a:rPr lang="en-US" sz="2400" dirty="0">
                <a:effectLst>
                  <a:outerShdw blurRad="38100" dist="38100" dir="2700000" algn="tl">
                    <a:srgbClr val="000000"/>
                  </a:outerShdw>
                </a:effectLst>
                <a:latin typeface="Arial" pitchFamily="-112" charset="0"/>
              </a:rPr>
              <a:t>   8</a:t>
            </a:r>
          </a:p>
          <a:p>
            <a:pPr marL="342900" indent="-342900">
              <a:spcBef>
                <a:spcPct val="20000"/>
              </a:spcBef>
              <a:buClr>
                <a:srgbClr val="000099"/>
              </a:buClr>
              <a:buSzPct val="115000"/>
              <a:buFont typeface="Wingdings" pitchFamily="-112" charset="2"/>
              <a:buChar char="§"/>
              <a:defRPr/>
            </a:pPr>
            <a:r>
              <a:rPr lang="en-US" sz="2400" b="1" dirty="0">
                <a:solidFill>
                  <a:srgbClr val="A50021"/>
                </a:solidFill>
                <a:effectLst>
                  <a:outerShdw blurRad="38100" dist="38100" dir="2700000" algn="tl">
                    <a:srgbClr val="000000"/>
                  </a:outerShdw>
                </a:effectLst>
                <a:latin typeface="Arial" pitchFamily="-112" charset="0"/>
              </a:rPr>
              <a:t>2</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3</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4</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5</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7</a:t>
            </a:r>
            <a:r>
              <a:rPr lang="en-US" sz="2400" dirty="0">
                <a:effectLst>
                  <a:outerShdw blurRad="38100" dist="38100" dir="2700000" algn="tl">
                    <a:srgbClr val="000000"/>
                  </a:outerShdw>
                </a:effectLst>
                <a:latin typeface="Arial" pitchFamily="-112" charset="0"/>
              </a:rPr>
              <a:t>   </a:t>
            </a:r>
            <a:r>
              <a:rPr lang="en-US" sz="2400" b="1" dirty="0">
                <a:solidFill>
                  <a:srgbClr val="A50021"/>
                </a:solidFill>
                <a:effectLst>
                  <a:outerShdw blurRad="38100" dist="38100" dir="2700000" algn="tl">
                    <a:srgbClr val="000000"/>
                  </a:outerShdw>
                </a:effectLst>
                <a:latin typeface="Arial" pitchFamily="-112" charset="0"/>
              </a:rPr>
              <a:t>8</a:t>
            </a:r>
            <a:r>
              <a:rPr lang="en-US" sz="2400" dirty="0">
                <a:solidFill>
                  <a:srgbClr val="A50021"/>
                </a:solidFill>
                <a:effectLst>
                  <a:outerShdw blurRad="38100" dist="38100" dir="2700000" algn="tl">
                    <a:srgbClr val="000000"/>
                  </a:outerShdw>
                </a:effectLst>
                <a:latin typeface="Arial" pitchFamily="-112" charset="0"/>
              </a:rPr>
              <a:t> </a:t>
            </a:r>
            <a:r>
              <a:rPr lang="en-US" sz="2400" dirty="0">
                <a:effectLst>
                  <a:outerShdw blurRad="38100" dist="38100" dir="2700000" algn="tl">
                    <a:srgbClr val="000000"/>
                  </a:outerShdw>
                </a:effectLst>
                <a:latin typeface="Arial" pitchFamily="-112" charset="0"/>
              </a:rPr>
              <a:t>  9</a:t>
            </a:r>
          </a:p>
        </p:txBody>
      </p:sp>
      <p:sp>
        <p:nvSpPr>
          <p:cNvPr id="7" name="Rectangle 2"/>
          <p:cNvSpPr txBox="1">
            <a:spLocks noChangeArrowheads="1"/>
          </p:cNvSpPr>
          <p:nvPr/>
        </p:nvSpPr>
        <p:spPr>
          <a:xfrm>
            <a:off x="609600" y="533400"/>
            <a:ext cx="7848600" cy="1143000"/>
          </a:xfrm>
          <a:prstGeom prst="rect">
            <a:avLst/>
          </a:prstGeom>
        </p:spPr>
        <p:txBody>
          <a:bodyPr vert="horz" lIns="91440" tIns="45720" rIns="91440" bIns="45720" rtlCol="0" anchor="b" anchorCtr="0">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solidFill>
                  <a:srgbClr val="7B9899"/>
                </a:solidFill>
              </a:rPr>
              <a:t>Ejemplo: Sort por intercambio</a:t>
            </a:r>
            <a:endParaRPr lang="es-MX" dirty="0">
              <a:solidFill>
                <a:srgbClr val="7B9899"/>
              </a:solidFill>
            </a:endParaRPr>
          </a:p>
        </p:txBody>
      </p:sp>
    </p:spTree>
    <p:custDataLst>
      <p:tags r:id="rId1"/>
    </p:custDataLst>
  </p:cSld>
  <p:clrMapOvr>
    <a:masterClrMapping/>
  </p:clrMapOvr>
  <p:transition xmlns:p14="http://schemas.microsoft.com/office/powerpoint/2010/main" advTm="397936"/>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3">
                                            <p:txEl>
                                              <p:pRg st="7" end="7"/>
                                            </p:txEl>
                                          </p:spTgt>
                                        </p:tgtEl>
                                        <p:attrNameLst>
                                          <p:attrName>style.visibility</p:attrName>
                                        </p:attrNameLst>
                                      </p:cBhvr>
                                      <p:to>
                                        <p:strVal val="visible"/>
                                      </p:to>
                                    </p:set>
                                    <p:anim calcmode="lin" valueType="num">
                                      <p:cBhvr additive="base">
                                        <p:cTn id="49" dur="500" fill="hold"/>
                                        <p:tgtEl>
                                          <p:spTgt spid="563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323">
                                            <p:txEl>
                                              <p:pRg st="8" end="8"/>
                                            </p:txEl>
                                          </p:spTgt>
                                        </p:tgtEl>
                                        <p:attrNameLst>
                                          <p:attrName>style.visibility</p:attrName>
                                        </p:attrNameLst>
                                      </p:cBhvr>
                                      <p:to>
                                        <p:strVal val="visible"/>
                                      </p:to>
                                    </p:set>
                                    <p:anim calcmode="lin" valueType="num">
                                      <p:cBhvr additive="base">
                                        <p:cTn id="55" dur="500" fill="hold"/>
                                        <p:tgtEl>
                                          <p:spTgt spid="563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3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6324">
                                            <p:txEl>
                                              <p:pRg st="0" end="0"/>
                                            </p:txEl>
                                          </p:spTgt>
                                        </p:tgtEl>
                                        <p:attrNameLst>
                                          <p:attrName>style.visibility</p:attrName>
                                        </p:attrNameLst>
                                      </p:cBhvr>
                                      <p:to>
                                        <p:strVal val="visible"/>
                                      </p:to>
                                    </p:set>
                                    <p:anim calcmode="lin" valueType="num">
                                      <p:cBhvr additive="base">
                                        <p:cTn id="61" dur="500" fill="hold"/>
                                        <p:tgtEl>
                                          <p:spTgt spid="56324">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63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6324">
                                            <p:txEl>
                                              <p:pRg st="1" end="1"/>
                                            </p:txEl>
                                          </p:spTgt>
                                        </p:tgtEl>
                                        <p:attrNameLst>
                                          <p:attrName>style.visibility</p:attrName>
                                        </p:attrNameLst>
                                      </p:cBhvr>
                                      <p:to>
                                        <p:strVal val="visible"/>
                                      </p:to>
                                    </p:set>
                                    <p:anim calcmode="lin" valueType="num">
                                      <p:cBhvr additive="base">
                                        <p:cTn id="67" dur="500" fill="hold"/>
                                        <p:tgtEl>
                                          <p:spTgt spid="56324">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63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6324">
                                            <p:txEl>
                                              <p:pRg st="2" end="2"/>
                                            </p:txEl>
                                          </p:spTgt>
                                        </p:tgtEl>
                                        <p:attrNameLst>
                                          <p:attrName>style.visibility</p:attrName>
                                        </p:attrNameLst>
                                      </p:cBhvr>
                                      <p:to>
                                        <p:strVal val="visible"/>
                                      </p:to>
                                    </p:set>
                                    <p:anim calcmode="lin" valueType="num">
                                      <p:cBhvr additive="base">
                                        <p:cTn id="73" dur="500" fill="hold"/>
                                        <p:tgtEl>
                                          <p:spTgt spid="56324">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63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324">
                                            <p:txEl>
                                              <p:pRg st="3" end="3"/>
                                            </p:txEl>
                                          </p:spTgt>
                                        </p:tgtEl>
                                        <p:attrNameLst>
                                          <p:attrName>style.visibility</p:attrName>
                                        </p:attrNameLst>
                                      </p:cBhvr>
                                      <p:to>
                                        <p:strVal val="visible"/>
                                      </p:to>
                                    </p:set>
                                    <p:anim calcmode="lin" valueType="num">
                                      <p:cBhvr additive="base">
                                        <p:cTn id="79" dur="500" fill="hold"/>
                                        <p:tgtEl>
                                          <p:spTgt spid="56324">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63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6324">
                                            <p:txEl>
                                              <p:pRg st="4" end="4"/>
                                            </p:txEl>
                                          </p:spTgt>
                                        </p:tgtEl>
                                        <p:attrNameLst>
                                          <p:attrName>style.visibility</p:attrName>
                                        </p:attrNameLst>
                                      </p:cBhvr>
                                      <p:to>
                                        <p:strVal val="visible"/>
                                      </p:to>
                                    </p:set>
                                    <p:anim calcmode="lin" valueType="num">
                                      <p:cBhvr additive="base">
                                        <p:cTn id="85" dur="500" fill="hold"/>
                                        <p:tgtEl>
                                          <p:spTgt spid="56324">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63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6324">
                                            <p:txEl>
                                              <p:pRg st="5" end="5"/>
                                            </p:txEl>
                                          </p:spTgt>
                                        </p:tgtEl>
                                        <p:attrNameLst>
                                          <p:attrName>style.visibility</p:attrName>
                                        </p:attrNameLst>
                                      </p:cBhvr>
                                      <p:to>
                                        <p:strVal val="visible"/>
                                      </p:to>
                                    </p:set>
                                    <p:anim calcmode="lin" valueType="num">
                                      <p:cBhvr additive="base">
                                        <p:cTn id="91" dur="500" fill="hold"/>
                                        <p:tgtEl>
                                          <p:spTgt spid="56324">
                                            <p:txEl>
                                              <p:pRg st="5" end="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632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324">
                                            <p:txEl>
                                              <p:pRg st="6" end="6"/>
                                            </p:txEl>
                                          </p:spTgt>
                                        </p:tgtEl>
                                        <p:attrNameLst>
                                          <p:attrName>style.visibility</p:attrName>
                                        </p:attrNameLst>
                                      </p:cBhvr>
                                      <p:to>
                                        <p:strVal val="visible"/>
                                      </p:to>
                                    </p:set>
                                    <p:anim calcmode="lin" valueType="num">
                                      <p:cBhvr additive="base">
                                        <p:cTn id="97" dur="500" fill="hold"/>
                                        <p:tgtEl>
                                          <p:spTgt spid="56324">
                                            <p:txEl>
                                              <p:pRg st="6" end="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632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56324">
                                            <p:txEl>
                                              <p:pRg st="7" end="7"/>
                                            </p:txEl>
                                          </p:spTgt>
                                        </p:tgtEl>
                                        <p:attrNameLst>
                                          <p:attrName>style.visibility</p:attrName>
                                        </p:attrNameLst>
                                      </p:cBhvr>
                                      <p:to>
                                        <p:strVal val="visible"/>
                                      </p:to>
                                    </p:set>
                                    <p:anim calcmode="lin" valueType="num">
                                      <p:cBhvr additive="base">
                                        <p:cTn id="103" dur="500" fill="hold"/>
                                        <p:tgtEl>
                                          <p:spTgt spid="56324">
                                            <p:txEl>
                                              <p:pRg st="7" end="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5632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6324">
                                            <p:txEl>
                                              <p:pRg st="8" end="8"/>
                                            </p:txEl>
                                          </p:spTgt>
                                        </p:tgtEl>
                                        <p:attrNameLst>
                                          <p:attrName>style.visibility</p:attrName>
                                        </p:attrNameLst>
                                      </p:cBhvr>
                                      <p:to>
                                        <p:strVal val="visible"/>
                                      </p:to>
                                    </p:set>
                                    <p:anim calcmode="lin" valueType="num">
                                      <p:cBhvr additive="base">
                                        <p:cTn id="109" dur="500" fill="hold"/>
                                        <p:tgtEl>
                                          <p:spTgt spid="56324">
                                            <p:txEl>
                                              <p:pRg st="8" end="8"/>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5632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6" name="Rectangle 3"/>
          <p:cNvSpPr>
            <a:spLocks noGrp="1" noChangeArrowheads="1"/>
          </p:cNvSpPr>
          <p:nvPr>
            <p:ph idx="1"/>
          </p:nvPr>
        </p:nvSpPr>
        <p:spPr>
          <a:xfrm>
            <a:off x="685800" y="1447800"/>
            <a:ext cx="7772400" cy="38862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i=1</a:t>
            </a:r>
            <a:r>
              <a:rPr lang="es-MX" sz="2400" i="1" dirty="0">
                <a:solidFill>
                  <a:srgbClr val="000099"/>
                </a:solidFill>
                <a:latin typeface="Times New Roman" pitchFamily="-109" charset="0"/>
              </a:rPr>
              <a:t>; i&lt;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for </a:t>
            </a:r>
            <a:r>
              <a:rPr lang="es-MX" sz="2400" i="1" dirty="0">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dirty="0">
                <a:solidFill>
                  <a:srgbClr val="000099"/>
                </a:solidFill>
                <a:latin typeface="Times New Roman" pitchFamily="-109" charset="0"/>
              </a:rPr>
              <a:t>; j&lt;=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if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dirty="0">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intercambia(a[ i ], a[ j ]);</a:t>
            </a:r>
            <a:endParaRPr lang="es-MX" sz="2400" i="1" dirty="0">
              <a:solidFill>
                <a:srgbClr val="000099"/>
              </a:solidFill>
              <a:latin typeface="Times New Roman" pitchFamily="-109" charset="0"/>
            </a:endParaRPr>
          </a:p>
        </p:txBody>
      </p:sp>
      <p:sp>
        <p:nvSpPr>
          <p:cNvPr id="10" name="Slide Number Placeholder 5"/>
          <p:cNvSpPr>
            <a:spLocks noGrp="1"/>
          </p:cNvSpPr>
          <p:nvPr>
            <p:ph type="sldNum" sz="quarter" idx="12"/>
          </p:nvPr>
        </p:nvSpPr>
        <p:spPr/>
        <p:txBody>
          <a:bodyPr/>
          <a:lstStyle/>
          <a:p>
            <a:pPr>
              <a:defRPr/>
            </a:pPr>
            <a:fld id="{1551DD8E-D1C4-D241-B07F-146B877A49DB}" type="slidenum">
              <a:rPr lang="es-ES"/>
              <a:pPr>
                <a:defRPr/>
              </a:pPr>
              <a:t>31</a:t>
            </a:fld>
            <a:endParaRPr lang="es-ES"/>
          </a:p>
        </p:txBody>
      </p:sp>
      <p:sp>
        <p:nvSpPr>
          <p:cNvPr id="54277" name="Text Box 4"/>
          <p:cNvSpPr txBox="1">
            <a:spLocks noChangeArrowheads="1"/>
          </p:cNvSpPr>
          <p:nvPr/>
        </p:nvSpPr>
        <p:spPr bwMode="auto">
          <a:xfrm>
            <a:off x="4876800" y="4098925"/>
            <a:ext cx="1600794" cy="523220"/>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 O( </a:t>
            </a:r>
            <a:r>
              <a:rPr lang="es-ES" sz="2800" b="1" dirty="0" smtClean="0">
                <a:solidFill>
                  <a:srgbClr val="A50021"/>
                </a:solidFill>
                <a:latin typeface="Times New Roman" pitchFamily="-109" charset="0"/>
                <a:ea typeface="Times New Roman" pitchFamily="-109" charset="0"/>
                <a:cs typeface="Times New Roman" pitchFamily="-109" charset="0"/>
              </a:rPr>
              <a:t>1  </a:t>
            </a:r>
            <a:r>
              <a:rPr lang="es-ES" sz="2800" b="1" dirty="0">
                <a:solidFill>
                  <a:srgbClr val="A50021"/>
                </a:solidFill>
                <a:latin typeface="Times New Roman" pitchFamily="-109" charset="0"/>
                <a:ea typeface="Times New Roman" pitchFamily="-109" charset="0"/>
                <a:cs typeface="Times New Roman" pitchFamily="-109" charset="0"/>
              </a:rPr>
              <a:t>)</a:t>
            </a:r>
          </a:p>
        </p:txBody>
      </p:sp>
      <p:sp>
        <p:nvSpPr>
          <p:cNvPr id="91141" name="Text Box 5"/>
          <p:cNvSpPr txBox="1">
            <a:spLocks noChangeArrowheads="1"/>
          </p:cNvSpPr>
          <p:nvPr/>
        </p:nvSpPr>
        <p:spPr bwMode="auto">
          <a:xfrm>
            <a:off x="6553200" y="3898900"/>
            <a:ext cx="1600794" cy="523220"/>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 O</a:t>
            </a:r>
            <a:r>
              <a:rPr lang="es-ES" sz="2800" b="1" dirty="0" smtClean="0">
                <a:solidFill>
                  <a:srgbClr val="A50021"/>
                </a:solidFill>
                <a:latin typeface="Times New Roman" pitchFamily="-109" charset="0"/>
                <a:ea typeface="Times New Roman" pitchFamily="-109" charset="0"/>
                <a:cs typeface="Times New Roman" pitchFamily="-109" charset="0"/>
              </a:rPr>
              <a:t>( 1  </a:t>
            </a:r>
            <a:r>
              <a:rPr lang="es-ES" sz="2800" b="1" dirty="0">
                <a:solidFill>
                  <a:srgbClr val="A50021"/>
                </a:solidFill>
                <a:latin typeface="Times New Roman" pitchFamily="-109" charset="0"/>
                <a:ea typeface="Times New Roman" pitchFamily="-109" charset="0"/>
                <a:cs typeface="Times New Roman" pitchFamily="-109" charset="0"/>
              </a:rPr>
              <a:t>)</a:t>
            </a:r>
          </a:p>
        </p:txBody>
      </p:sp>
      <p:sp>
        <p:nvSpPr>
          <p:cNvPr id="91145" name="AutoShape 9"/>
          <p:cNvSpPr>
            <a:spLocks/>
          </p:cNvSpPr>
          <p:nvPr/>
        </p:nvSpPr>
        <p:spPr bwMode="auto">
          <a:xfrm>
            <a:off x="6324600" y="3657600"/>
            <a:ext cx="228600" cy="1066800"/>
          </a:xfrm>
          <a:prstGeom prst="rightBrace">
            <a:avLst>
              <a:gd name="adj1" fmla="val 38889"/>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1147" name="Text Box 11"/>
          <p:cNvSpPr txBox="1">
            <a:spLocks noChangeArrowheads="1"/>
          </p:cNvSpPr>
          <p:nvPr/>
        </p:nvSpPr>
        <p:spPr bwMode="auto">
          <a:xfrm>
            <a:off x="1600200" y="5272088"/>
            <a:ext cx="5911850"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2: Decisiones = mayor de las 2 ramas</a:t>
            </a:r>
            <a:endParaRPr lang="es-ES" sz="2800">
              <a:latin typeface="Arial Narrow" pitchFamily="-109" charset="0"/>
            </a:endParaRPr>
          </a:p>
        </p:txBody>
      </p:sp>
      <p:sp>
        <p:nvSpPr>
          <p:cNvPr id="12" name="Rectangle 2"/>
          <p:cNvSpPr>
            <a:spLocks noGrp="1" noChangeArrowheads="1"/>
          </p:cNvSpPr>
          <p:nvPr>
            <p:ph type="title"/>
          </p:nvPr>
        </p:nvSpPr>
        <p:spPr>
          <a:xfrm>
            <a:off x="609600" y="533400"/>
            <a:ext cx="7848600" cy="1143000"/>
          </a:xfrm>
        </p:spPr>
        <p:txBody>
          <a:bodyPr>
            <a:normAutofit fontScale="90000"/>
          </a:bodyPr>
          <a:lstStyle/>
          <a:p>
            <a:r>
              <a:rPr lang="es-MX" dirty="0">
                <a:solidFill>
                  <a:srgbClr val="7B9899"/>
                </a:solidFill>
              </a:rPr>
              <a:t>Ejemplo: Sort </a:t>
            </a:r>
            <a:r>
              <a:rPr lang="es-MX" dirty="0" smtClean="0">
                <a:solidFill>
                  <a:srgbClr val="7B9899"/>
                </a:solidFill>
              </a:rPr>
              <a:t>por intercambio</a:t>
            </a:r>
            <a:endParaRPr lang="es-MX" dirty="0">
              <a:solidFill>
                <a:srgbClr val="7B9899"/>
              </a:solidFill>
            </a:endParaRPr>
          </a:p>
        </p:txBody>
      </p:sp>
    </p:spTree>
    <p:custDataLst>
      <p:tags r:id="rId1"/>
    </p:custDataLst>
  </p:cSld>
  <p:clrMapOvr>
    <a:masterClrMapping/>
  </p:clrMapOvr>
  <p:transition xmlns:p14="http://schemas.microsoft.com/office/powerpoint/2010/main" advTm="12118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1145"/>
                                        </p:tgtEl>
                                        <p:attrNameLst>
                                          <p:attrName>style.visibility</p:attrName>
                                        </p:attrNameLst>
                                      </p:cBhvr>
                                      <p:to>
                                        <p:strVal val="visible"/>
                                      </p:to>
                                    </p:set>
                                    <p:anim calcmode="lin" valueType="num">
                                      <p:cBhvr>
                                        <p:cTn id="7" dur="1000" fill="hold"/>
                                        <p:tgtEl>
                                          <p:spTgt spid="91145"/>
                                        </p:tgtEl>
                                        <p:attrNameLst>
                                          <p:attrName>ppt_w</p:attrName>
                                        </p:attrNameLst>
                                      </p:cBhvr>
                                      <p:tavLst>
                                        <p:tav tm="0">
                                          <p:val>
                                            <p:strVal val="#ppt_w*0.70"/>
                                          </p:val>
                                        </p:tav>
                                        <p:tav tm="100000">
                                          <p:val>
                                            <p:strVal val="#ppt_w"/>
                                          </p:val>
                                        </p:tav>
                                      </p:tavLst>
                                    </p:anim>
                                    <p:anim calcmode="lin" valueType="num">
                                      <p:cBhvr>
                                        <p:cTn id="8" dur="1000" fill="hold"/>
                                        <p:tgtEl>
                                          <p:spTgt spid="91145"/>
                                        </p:tgtEl>
                                        <p:attrNameLst>
                                          <p:attrName>ppt_h</p:attrName>
                                        </p:attrNameLst>
                                      </p:cBhvr>
                                      <p:tavLst>
                                        <p:tav tm="0">
                                          <p:val>
                                            <p:strVal val="#ppt_h"/>
                                          </p:val>
                                        </p:tav>
                                        <p:tav tm="100000">
                                          <p:val>
                                            <p:strVal val="#ppt_h"/>
                                          </p:val>
                                        </p:tav>
                                      </p:tavLst>
                                    </p:anim>
                                    <p:animEffect transition="in" filter="fade">
                                      <p:cBhvr>
                                        <p:cTn id="9" dur="1000"/>
                                        <p:tgtEl>
                                          <p:spTgt spid="91145"/>
                                        </p:tgtEl>
                                      </p:cBhvr>
                                    </p:animEffect>
                                  </p:childTnLst>
                                </p:cTn>
                              </p:par>
                              <p:par>
                                <p:cTn id="10" presetID="55" presetClass="entr" presetSubtype="0" fill="hold" nodeType="withEffect">
                                  <p:stCondLst>
                                    <p:cond delay="0"/>
                                  </p:stCondLst>
                                  <p:childTnLst>
                                    <p:set>
                                      <p:cBhvr>
                                        <p:cTn id="11" dur="1" fill="hold">
                                          <p:stCondLst>
                                            <p:cond delay="0"/>
                                          </p:stCondLst>
                                        </p:cTn>
                                        <p:tgtEl>
                                          <p:spTgt spid="91141"/>
                                        </p:tgtEl>
                                        <p:attrNameLst>
                                          <p:attrName>style.visibility</p:attrName>
                                        </p:attrNameLst>
                                      </p:cBhvr>
                                      <p:to>
                                        <p:strVal val="visible"/>
                                      </p:to>
                                    </p:set>
                                    <p:anim calcmode="lin" valueType="num">
                                      <p:cBhvr>
                                        <p:cTn id="12" dur="1000" fill="hold"/>
                                        <p:tgtEl>
                                          <p:spTgt spid="91141"/>
                                        </p:tgtEl>
                                        <p:attrNameLst>
                                          <p:attrName>ppt_w</p:attrName>
                                        </p:attrNameLst>
                                      </p:cBhvr>
                                      <p:tavLst>
                                        <p:tav tm="0">
                                          <p:val>
                                            <p:strVal val="#ppt_w*0.70"/>
                                          </p:val>
                                        </p:tav>
                                        <p:tav tm="100000">
                                          <p:val>
                                            <p:strVal val="#ppt_w"/>
                                          </p:val>
                                        </p:tav>
                                      </p:tavLst>
                                    </p:anim>
                                    <p:anim calcmode="lin" valueType="num">
                                      <p:cBhvr>
                                        <p:cTn id="13" dur="1000" fill="hold"/>
                                        <p:tgtEl>
                                          <p:spTgt spid="91141"/>
                                        </p:tgtEl>
                                        <p:attrNameLst>
                                          <p:attrName>ppt_h</p:attrName>
                                        </p:attrNameLst>
                                      </p:cBhvr>
                                      <p:tavLst>
                                        <p:tav tm="0">
                                          <p:val>
                                            <p:strVal val="#ppt_h"/>
                                          </p:val>
                                        </p:tav>
                                        <p:tav tm="100000">
                                          <p:val>
                                            <p:strVal val="#ppt_h"/>
                                          </p:val>
                                        </p:tav>
                                      </p:tavLst>
                                    </p:anim>
                                    <p:animEffect transition="in" filter="fade">
                                      <p:cBhvr>
                                        <p:cTn id="14" dur="1000"/>
                                        <p:tgtEl>
                                          <p:spTgt spid="91141"/>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1147"/>
                                        </p:tgtEl>
                                        <p:attrNameLst>
                                          <p:attrName>style.visibility</p:attrName>
                                        </p:attrNameLst>
                                      </p:cBhvr>
                                      <p:to>
                                        <p:strVal val="visible"/>
                                      </p:to>
                                    </p:set>
                                    <p:animEffect transition="in" filter="blinds(horizontal)">
                                      <p:cBhvr>
                                        <p:cTn id="18" dur="10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animBg="1"/>
      <p:bldP spid="9114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a:xfrm>
            <a:off x="685800" y="1219200"/>
            <a:ext cx="7772400" cy="41148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i=1</a:t>
            </a:r>
            <a:r>
              <a:rPr lang="es-MX" sz="2400" i="1" dirty="0">
                <a:solidFill>
                  <a:srgbClr val="000099"/>
                </a:solidFill>
                <a:latin typeface="Times New Roman" pitchFamily="-109" charset="0"/>
              </a:rPr>
              <a:t>; i&lt;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for </a:t>
            </a:r>
            <a:r>
              <a:rPr lang="es-MX" sz="2400" i="1" dirty="0">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dirty="0">
                <a:solidFill>
                  <a:srgbClr val="000099"/>
                </a:solidFill>
                <a:latin typeface="Times New Roman" pitchFamily="-109" charset="0"/>
              </a:rPr>
              <a:t>; j&lt;=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if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dirty="0">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intercambia(a[ i ], a[ j ]);</a:t>
            </a:r>
            <a:endParaRPr sz="2400" noProof="1"/>
          </a:p>
        </p:txBody>
      </p:sp>
      <p:sp>
        <p:nvSpPr>
          <p:cNvPr id="13" name="Slide Number Placeholder 5"/>
          <p:cNvSpPr>
            <a:spLocks noGrp="1"/>
          </p:cNvSpPr>
          <p:nvPr>
            <p:ph type="sldNum" sz="quarter" idx="12"/>
          </p:nvPr>
        </p:nvSpPr>
        <p:spPr/>
        <p:txBody>
          <a:bodyPr/>
          <a:lstStyle/>
          <a:p>
            <a:pPr>
              <a:defRPr/>
            </a:pPr>
            <a:fld id="{C69FF114-0E89-5D47-A98B-23275E8BB6FB}" type="slidenum">
              <a:rPr lang="es-ES"/>
              <a:pPr>
                <a:defRPr/>
              </a:pPr>
              <a:t>32</a:t>
            </a:fld>
            <a:endParaRPr lang="es-ES"/>
          </a:p>
        </p:txBody>
      </p:sp>
      <p:sp>
        <p:nvSpPr>
          <p:cNvPr id="92164" name="Text Box 4"/>
          <p:cNvSpPr txBox="1">
            <a:spLocks noChangeArrowheads="1"/>
          </p:cNvSpPr>
          <p:nvPr/>
        </p:nvSpPr>
        <p:spPr bwMode="auto">
          <a:xfrm>
            <a:off x="6654800" y="3463925"/>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2166" name="Text Box 6"/>
          <p:cNvSpPr txBox="1">
            <a:spLocks noChangeArrowheads="1"/>
          </p:cNvSpPr>
          <p:nvPr/>
        </p:nvSpPr>
        <p:spPr bwMode="auto">
          <a:xfrm>
            <a:off x="5873750" y="3660775"/>
            <a:ext cx="36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1</a:t>
            </a:r>
          </a:p>
        </p:txBody>
      </p:sp>
      <p:sp>
        <p:nvSpPr>
          <p:cNvPr id="92167" name="Text Box 7"/>
          <p:cNvSpPr txBox="1">
            <a:spLocks noChangeArrowheads="1"/>
          </p:cNvSpPr>
          <p:nvPr/>
        </p:nvSpPr>
        <p:spPr bwMode="auto">
          <a:xfrm>
            <a:off x="4953000" y="364490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2168" name="AutoShape 8"/>
          <p:cNvSpPr>
            <a:spLocks/>
          </p:cNvSpPr>
          <p:nvPr/>
        </p:nvSpPr>
        <p:spPr bwMode="auto">
          <a:xfrm>
            <a:off x="4724400" y="3403600"/>
            <a:ext cx="228600" cy="1066800"/>
          </a:xfrm>
          <a:prstGeom prst="rightBrace">
            <a:avLst>
              <a:gd name="adj1" fmla="val 38889"/>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2169" name="AutoShape 9"/>
          <p:cNvSpPr>
            <a:spLocks/>
          </p:cNvSpPr>
          <p:nvPr/>
        </p:nvSpPr>
        <p:spPr bwMode="auto">
          <a:xfrm>
            <a:off x="6477000" y="3022600"/>
            <a:ext cx="228600" cy="1447800"/>
          </a:xfrm>
          <a:prstGeom prst="rightBrace">
            <a:avLst>
              <a:gd name="adj1" fmla="val 52778"/>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2171" name="Line 11"/>
          <p:cNvSpPr>
            <a:spLocks noChangeShapeType="1"/>
          </p:cNvSpPr>
          <p:nvPr/>
        </p:nvSpPr>
        <p:spPr bwMode="auto">
          <a:xfrm flipH="1">
            <a:off x="3352800" y="2794000"/>
            <a:ext cx="990600" cy="381000"/>
          </a:xfrm>
          <a:prstGeom prst="line">
            <a:avLst/>
          </a:prstGeom>
          <a:noFill/>
          <a:ln w="28575">
            <a:solidFill>
              <a:srgbClr val="A50021"/>
            </a:solidFill>
            <a:round/>
            <a:headEnd/>
            <a:tailEnd type="triangle" w="med" len="med"/>
          </a:ln>
        </p:spPr>
        <p:txBody>
          <a:bodyPr>
            <a:prstTxWarp prst="textNoShape">
              <a:avLst/>
            </a:prstTxWarp>
          </a:bodyPr>
          <a:lstStyle/>
          <a:p>
            <a:endParaRPr lang="es-MX"/>
          </a:p>
        </p:txBody>
      </p:sp>
      <p:sp>
        <p:nvSpPr>
          <p:cNvPr id="92172" name="Text Box 12"/>
          <p:cNvSpPr txBox="1">
            <a:spLocks noChangeArrowheads="1"/>
          </p:cNvSpPr>
          <p:nvPr/>
        </p:nvSpPr>
        <p:spPr bwMode="auto">
          <a:xfrm>
            <a:off x="4283075" y="2540000"/>
            <a:ext cx="3778250" cy="457200"/>
          </a:xfrm>
          <a:prstGeom prst="rect">
            <a:avLst/>
          </a:prstGeom>
          <a:noFill/>
          <a:ln w="9525">
            <a:noFill/>
            <a:miter lim="800000"/>
            <a:headEnd/>
            <a:tailEnd/>
          </a:ln>
        </p:spPr>
        <p:txBody>
          <a:bodyPr wrap="none">
            <a:prstTxWarp prst="textNoShape">
              <a:avLst/>
            </a:prstTxWarp>
            <a:spAutoFit/>
          </a:bodyPr>
          <a:lstStyle/>
          <a:p>
            <a:pPr eaLnBrk="0" hangingPunct="0"/>
            <a:r>
              <a:rPr lang="es-ES" sz="2400">
                <a:solidFill>
                  <a:srgbClr val="A50021"/>
                </a:solidFill>
                <a:latin typeface="Times New Roman" pitchFamily="-109" charset="0"/>
                <a:ea typeface="Times New Roman" pitchFamily="-109" charset="0"/>
                <a:cs typeface="Times New Roman" pitchFamily="-109" charset="0"/>
              </a:rPr>
              <a:t>Peor caso: se repite n-1 veces</a:t>
            </a:r>
          </a:p>
        </p:txBody>
      </p:sp>
      <p:sp>
        <p:nvSpPr>
          <p:cNvPr id="92165" name="Text Box 5"/>
          <p:cNvSpPr txBox="1">
            <a:spLocks noChangeArrowheads="1"/>
          </p:cNvSpPr>
          <p:nvPr/>
        </p:nvSpPr>
        <p:spPr bwMode="auto">
          <a:xfrm>
            <a:off x="7572375" y="3479800"/>
            <a:ext cx="3825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p>
        </p:txBody>
      </p:sp>
      <p:sp>
        <p:nvSpPr>
          <p:cNvPr id="92173" name="Text Box 13"/>
          <p:cNvSpPr txBox="1">
            <a:spLocks noChangeArrowheads="1"/>
          </p:cNvSpPr>
          <p:nvPr/>
        </p:nvSpPr>
        <p:spPr bwMode="auto">
          <a:xfrm>
            <a:off x="838200" y="5272088"/>
            <a:ext cx="7661275"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3: Ciclos = # veces * orden de la instrucción interna</a:t>
            </a:r>
            <a:endParaRPr lang="es-ES" sz="2800">
              <a:latin typeface="Arial Narrow" pitchFamily="-109" charset="0"/>
            </a:endParaRPr>
          </a:p>
        </p:txBody>
      </p:sp>
      <p:sp>
        <p:nvSpPr>
          <p:cNvPr id="15" name="Rectangle 2"/>
          <p:cNvSpPr>
            <a:spLocks noGrp="1" noChangeArrowheads="1"/>
          </p:cNvSpPr>
          <p:nvPr>
            <p:ph type="title"/>
          </p:nvPr>
        </p:nvSpPr>
        <p:spPr>
          <a:xfrm>
            <a:off x="609600" y="533400"/>
            <a:ext cx="7848600" cy="1143000"/>
          </a:xfrm>
        </p:spPr>
        <p:txBody>
          <a:bodyPr>
            <a:normAutofit fontScale="90000"/>
          </a:bodyPr>
          <a:lstStyle/>
          <a:p>
            <a:r>
              <a:rPr lang="es-MX" dirty="0">
                <a:solidFill>
                  <a:srgbClr val="7B9899"/>
                </a:solidFill>
              </a:rPr>
              <a:t>Ejemplo: Sort </a:t>
            </a:r>
            <a:r>
              <a:rPr lang="es-MX" dirty="0" smtClean="0">
                <a:solidFill>
                  <a:srgbClr val="7B9899"/>
                </a:solidFill>
              </a:rPr>
              <a:t>por intercambio</a:t>
            </a:r>
            <a:endParaRPr lang="es-MX" dirty="0">
              <a:solidFill>
                <a:srgbClr val="7B9899"/>
              </a:solidFill>
            </a:endParaRPr>
          </a:p>
        </p:txBody>
      </p:sp>
    </p:spTree>
    <p:custDataLst>
      <p:tags r:id="rId1"/>
    </p:custDataLst>
  </p:cSld>
  <p:clrMapOvr>
    <a:masterClrMapping/>
  </p:clrMapOvr>
  <p:transition xmlns:p14="http://schemas.microsoft.com/office/powerpoint/2010/main" advTm="153792"/>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2167"/>
                                        </p:tgtEl>
                                        <p:attrNameLst>
                                          <p:attrName>style.visibility</p:attrName>
                                        </p:attrNameLst>
                                      </p:cBhvr>
                                      <p:to>
                                        <p:strVal val="visible"/>
                                      </p:to>
                                    </p:set>
                                    <p:anim calcmode="lin" valueType="num">
                                      <p:cBhvr additive="base">
                                        <p:cTn id="11" dur="500" fill="hold"/>
                                        <p:tgtEl>
                                          <p:spTgt spid="92167"/>
                                        </p:tgtEl>
                                        <p:attrNameLst>
                                          <p:attrName>ppt_x</p:attrName>
                                        </p:attrNameLst>
                                      </p:cBhvr>
                                      <p:tavLst>
                                        <p:tav tm="0">
                                          <p:val>
                                            <p:strVal val="1+#ppt_w/2"/>
                                          </p:val>
                                        </p:tav>
                                        <p:tav tm="100000">
                                          <p:val>
                                            <p:strVal val="#ppt_x"/>
                                          </p:val>
                                        </p:tav>
                                      </p:tavLst>
                                    </p:anim>
                                    <p:anim calcmode="lin" valueType="num">
                                      <p:cBhvr additive="base">
                                        <p:cTn id="12" dur="500" fill="hold"/>
                                        <p:tgtEl>
                                          <p:spTgt spid="9216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2168"/>
                                        </p:tgtEl>
                                        <p:attrNameLst>
                                          <p:attrName>style.visibility</p:attrName>
                                        </p:attrNameLst>
                                      </p:cBhvr>
                                      <p:to>
                                        <p:strVal val="visible"/>
                                      </p:to>
                                    </p:set>
                                    <p:anim calcmode="lin" valueType="num">
                                      <p:cBhvr additive="base">
                                        <p:cTn id="15" dur="500" fill="hold"/>
                                        <p:tgtEl>
                                          <p:spTgt spid="92168"/>
                                        </p:tgtEl>
                                        <p:attrNameLst>
                                          <p:attrName>ppt_x</p:attrName>
                                        </p:attrNameLst>
                                      </p:cBhvr>
                                      <p:tavLst>
                                        <p:tav tm="0">
                                          <p:val>
                                            <p:strVal val="1+#ppt_w/2"/>
                                          </p:val>
                                        </p:tav>
                                        <p:tav tm="100000">
                                          <p:val>
                                            <p:strVal val="#ppt_x"/>
                                          </p:val>
                                        </p:tav>
                                      </p:tavLst>
                                    </p:anim>
                                    <p:anim calcmode="lin" valueType="num">
                                      <p:cBhvr additive="base">
                                        <p:cTn id="16" dur="500" fill="hold"/>
                                        <p:tgtEl>
                                          <p:spTgt spid="9216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92169"/>
                                        </p:tgtEl>
                                        <p:attrNameLst>
                                          <p:attrName>style.visibility</p:attrName>
                                        </p:attrNameLst>
                                      </p:cBhvr>
                                      <p:to>
                                        <p:strVal val="visible"/>
                                      </p:to>
                                    </p:set>
                                    <p:anim calcmode="lin" valueType="num">
                                      <p:cBhvr>
                                        <p:cTn id="20" dur="1000" fill="hold"/>
                                        <p:tgtEl>
                                          <p:spTgt spid="92169"/>
                                        </p:tgtEl>
                                        <p:attrNameLst>
                                          <p:attrName>ppt_w</p:attrName>
                                        </p:attrNameLst>
                                      </p:cBhvr>
                                      <p:tavLst>
                                        <p:tav tm="0">
                                          <p:val>
                                            <p:strVal val="#ppt_w*0.70"/>
                                          </p:val>
                                        </p:tav>
                                        <p:tav tm="100000">
                                          <p:val>
                                            <p:strVal val="#ppt_w"/>
                                          </p:val>
                                        </p:tav>
                                      </p:tavLst>
                                    </p:anim>
                                    <p:anim calcmode="lin" valueType="num">
                                      <p:cBhvr>
                                        <p:cTn id="21" dur="1000" fill="hold"/>
                                        <p:tgtEl>
                                          <p:spTgt spid="92169"/>
                                        </p:tgtEl>
                                        <p:attrNameLst>
                                          <p:attrName>ppt_h</p:attrName>
                                        </p:attrNameLst>
                                      </p:cBhvr>
                                      <p:tavLst>
                                        <p:tav tm="0">
                                          <p:val>
                                            <p:strVal val="#ppt_h"/>
                                          </p:val>
                                        </p:tav>
                                        <p:tav tm="100000">
                                          <p:val>
                                            <p:strVal val="#ppt_h"/>
                                          </p:val>
                                        </p:tav>
                                      </p:tavLst>
                                    </p:anim>
                                    <p:animEffect transition="in" filter="fade">
                                      <p:cBhvr>
                                        <p:cTn id="22" dur="1000"/>
                                        <p:tgtEl>
                                          <p:spTgt spid="92169"/>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92164"/>
                                        </p:tgtEl>
                                        <p:attrNameLst>
                                          <p:attrName>style.visibility</p:attrName>
                                        </p:attrNameLst>
                                      </p:cBhvr>
                                      <p:to>
                                        <p:strVal val="visible"/>
                                      </p:to>
                                    </p:set>
                                    <p:anim calcmode="lin" valueType="num">
                                      <p:cBhvr>
                                        <p:cTn id="25" dur="1000" fill="hold"/>
                                        <p:tgtEl>
                                          <p:spTgt spid="92164"/>
                                        </p:tgtEl>
                                        <p:attrNameLst>
                                          <p:attrName>ppt_w</p:attrName>
                                        </p:attrNameLst>
                                      </p:cBhvr>
                                      <p:tavLst>
                                        <p:tav tm="0">
                                          <p:val>
                                            <p:strVal val="#ppt_w*0.70"/>
                                          </p:val>
                                        </p:tav>
                                        <p:tav tm="100000">
                                          <p:val>
                                            <p:strVal val="#ppt_w"/>
                                          </p:val>
                                        </p:tav>
                                      </p:tavLst>
                                    </p:anim>
                                    <p:anim calcmode="lin" valueType="num">
                                      <p:cBhvr>
                                        <p:cTn id="26" dur="1000" fill="hold"/>
                                        <p:tgtEl>
                                          <p:spTgt spid="92164"/>
                                        </p:tgtEl>
                                        <p:attrNameLst>
                                          <p:attrName>ppt_h</p:attrName>
                                        </p:attrNameLst>
                                      </p:cBhvr>
                                      <p:tavLst>
                                        <p:tav tm="0">
                                          <p:val>
                                            <p:strVal val="#ppt_h"/>
                                          </p:val>
                                        </p:tav>
                                        <p:tav tm="100000">
                                          <p:val>
                                            <p:strVal val="#ppt_h"/>
                                          </p:val>
                                        </p:tav>
                                      </p:tavLst>
                                    </p:anim>
                                    <p:animEffect transition="in" filter="fade">
                                      <p:cBhvr>
                                        <p:cTn id="27" dur="1000"/>
                                        <p:tgtEl>
                                          <p:spTgt spid="92164"/>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92173"/>
                                        </p:tgtEl>
                                        <p:attrNameLst>
                                          <p:attrName>style.visibility</p:attrName>
                                        </p:attrNameLst>
                                      </p:cBhvr>
                                      <p:to>
                                        <p:strVal val="visible"/>
                                      </p:to>
                                    </p:set>
                                    <p:animEffect transition="in" filter="blinds(horizontal)">
                                      <p:cBhvr>
                                        <p:cTn id="31" dur="1000"/>
                                        <p:tgtEl>
                                          <p:spTgt spid="9217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2171"/>
                                        </p:tgtEl>
                                        <p:attrNameLst>
                                          <p:attrName>style.visibility</p:attrName>
                                        </p:attrNameLst>
                                      </p:cBhvr>
                                      <p:to>
                                        <p:strVal val="visible"/>
                                      </p:to>
                                    </p:set>
                                    <p:animEffect transition="in" filter="blinds(horizontal)">
                                      <p:cBhvr>
                                        <p:cTn id="36" dur="500"/>
                                        <p:tgtEl>
                                          <p:spTgt spid="9217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172"/>
                                        </p:tgtEl>
                                        <p:attrNameLst>
                                          <p:attrName>style.visibility</p:attrName>
                                        </p:attrNameLst>
                                      </p:cBhvr>
                                      <p:to>
                                        <p:strVal val="visible"/>
                                      </p:to>
                                    </p:set>
                                    <p:animEffect transition="in" filter="blinds(horizontal)">
                                      <p:cBhvr>
                                        <p:cTn id="39" dur="500"/>
                                        <p:tgtEl>
                                          <p:spTgt spid="9217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92165"/>
                                        </p:tgtEl>
                                        <p:attrNameLst>
                                          <p:attrName>style.visibility</p:attrName>
                                        </p:attrNameLst>
                                      </p:cBhvr>
                                      <p:to>
                                        <p:strVal val="visible"/>
                                      </p:to>
                                    </p:set>
                                    <p:anim calcmode="lin" valueType="num">
                                      <p:cBhvr>
                                        <p:cTn id="44" dur="1000" fill="hold"/>
                                        <p:tgtEl>
                                          <p:spTgt spid="92165"/>
                                        </p:tgtEl>
                                        <p:attrNameLst>
                                          <p:attrName>ppt_w</p:attrName>
                                        </p:attrNameLst>
                                      </p:cBhvr>
                                      <p:tavLst>
                                        <p:tav tm="0">
                                          <p:val>
                                            <p:fltVal val="0"/>
                                          </p:val>
                                        </p:tav>
                                        <p:tav tm="100000">
                                          <p:val>
                                            <p:strVal val="#ppt_w"/>
                                          </p:val>
                                        </p:tav>
                                      </p:tavLst>
                                    </p:anim>
                                    <p:anim calcmode="lin" valueType="num">
                                      <p:cBhvr>
                                        <p:cTn id="45" dur="1000" fill="hold"/>
                                        <p:tgtEl>
                                          <p:spTgt spid="92165"/>
                                        </p:tgtEl>
                                        <p:attrNameLst>
                                          <p:attrName>ppt_h</p:attrName>
                                        </p:attrNameLst>
                                      </p:cBhvr>
                                      <p:tavLst>
                                        <p:tav tm="0">
                                          <p:val>
                                            <p:fltVal val="0"/>
                                          </p:val>
                                        </p:tav>
                                        <p:tav tm="100000">
                                          <p:val>
                                            <p:strVal val="#ppt_h"/>
                                          </p:val>
                                        </p:tav>
                                      </p:tavLst>
                                    </p:anim>
                                    <p:anim calcmode="lin" valueType="num">
                                      <p:cBhvr>
                                        <p:cTn id="46" dur="1000" fill="hold"/>
                                        <p:tgtEl>
                                          <p:spTgt spid="92165"/>
                                        </p:tgtEl>
                                        <p:attrNameLst>
                                          <p:attrName>style.rotation</p:attrName>
                                        </p:attrNameLst>
                                      </p:cBhvr>
                                      <p:tavLst>
                                        <p:tav tm="0">
                                          <p:val>
                                            <p:fltVal val="90"/>
                                          </p:val>
                                        </p:tav>
                                        <p:tav tm="100000">
                                          <p:val>
                                            <p:fltVal val="0"/>
                                          </p:val>
                                        </p:tav>
                                      </p:tavLst>
                                    </p:anim>
                                    <p:animEffect transition="in" filter="fade">
                                      <p:cBhvr>
                                        <p:cTn id="47" dur="10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6" grpId="0"/>
      <p:bldP spid="92167" grpId="0"/>
      <p:bldP spid="92168" grpId="0" animBg="1"/>
      <p:bldP spid="92169" grpId="0" animBg="1"/>
      <p:bldP spid="92171" grpId="0" animBg="1"/>
      <p:bldP spid="92172" grpId="0"/>
      <p:bldP spid="92165" grpId="0"/>
      <p:bldP spid="921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685800" y="1828800"/>
            <a:ext cx="7772400" cy="32004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i=1</a:t>
            </a:r>
            <a:r>
              <a:rPr lang="es-MX" sz="2400" i="1" dirty="0">
                <a:solidFill>
                  <a:srgbClr val="000099"/>
                </a:solidFill>
                <a:latin typeface="Times New Roman" pitchFamily="-109" charset="0"/>
              </a:rPr>
              <a:t>; i&lt;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for </a:t>
            </a:r>
            <a:r>
              <a:rPr lang="es-MX" sz="2400" i="1" dirty="0">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dirty="0">
                <a:solidFill>
                  <a:srgbClr val="000099"/>
                </a:solidFill>
                <a:latin typeface="Times New Roman" pitchFamily="-109" charset="0"/>
              </a:rPr>
              <a:t>; j&lt;=</a:t>
            </a:r>
            <a:r>
              <a:rPr sz="2400" i="1" noProof="1">
                <a:solidFill>
                  <a:srgbClr val="000099"/>
                </a:solidFill>
                <a:latin typeface="Times New Roman" pitchFamily="-109" charset="0"/>
              </a:rPr>
              <a:t>n</a:t>
            </a:r>
            <a:r>
              <a:rPr lang="es-MX" sz="2400" i="1" dirty="0">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if </a:t>
            </a:r>
            <a:r>
              <a:rPr lang="es-MX" sz="2400" i="1" dirty="0">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dirty="0">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dirty="0">
                <a:solidFill>
                  <a:srgbClr val="000099"/>
                </a:solidFill>
                <a:latin typeface="Times New Roman" pitchFamily="-109" charset="0"/>
              </a:rPr>
              <a:t>			</a:t>
            </a:r>
            <a:r>
              <a:rPr sz="2400" i="1" noProof="1">
                <a:solidFill>
                  <a:srgbClr val="000099"/>
                </a:solidFill>
                <a:latin typeface="Times New Roman" pitchFamily="-109" charset="0"/>
              </a:rPr>
              <a:t>intercambia(a[ i ], a[ j ]);</a:t>
            </a:r>
          </a:p>
        </p:txBody>
      </p:sp>
      <p:sp>
        <p:nvSpPr>
          <p:cNvPr id="13" name="Slide Number Placeholder 5"/>
          <p:cNvSpPr>
            <a:spLocks noGrp="1"/>
          </p:cNvSpPr>
          <p:nvPr>
            <p:ph type="sldNum" sz="quarter" idx="12"/>
          </p:nvPr>
        </p:nvSpPr>
        <p:spPr/>
        <p:txBody>
          <a:bodyPr/>
          <a:lstStyle/>
          <a:p>
            <a:pPr>
              <a:defRPr/>
            </a:pPr>
            <a:fld id="{A02B747B-6B35-CA4B-AD3F-25B16A430C6F}" type="slidenum">
              <a:rPr lang="es-ES"/>
              <a:pPr>
                <a:defRPr/>
              </a:pPr>
              <a:t>33</a:t>
            </a:fld>
            <a:endParaRPr lang="es-ES" dirty="0"/>
          </a:p>
        </p:txBody>
      </p:sp>
      <p:sp>
        <p:nvSpPr>
          <p:cNvPr id="93188" name="Text Box 4"/>
          <p:cNvSpPr txBox="1">
            <a:spLocks noChangeArrowheads="1"/>
          </p:cNvSpPr>
          <p:nvPr/>
        </p:nvSpPr>
        <p:spPr bwMode="auto">
          <a:xfrm>
            <a:off x="4978400" y="3489325"/>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3189" name="Text Box 5"/>
          <p:cNvSpPr txBox="1">
            <a:spLocks noChangeArrowheads="1"/>
          </p:cNvSpPr>
          <p:nvPr/>
        </p:nvSpPr>
        <p:spPr bwMode="auto">
          <a:xfrm>
            <a:off x="7515225" y="3257550"/>
            <a:ext cx="50323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r>
              <a:rPr lang="es-ES" sz="2800" b="1" baseline="30000">
                <a:solidFill>
                  <a:srgbClr val="A50021"/>
                </a:solidFill>
                <a:latin typeface="Times New Roman" pitchFamily="-109" charset="0"/>
                <a:ea typeface="Times New Roman" pitchFamily="-109" charset="0"/>
                <a:cs typeface="Times New Roman" pitchFamily="-109" charset="0"/>
              </a:rPr>
              <a:t>2</a:t>
            </a:r>
          </a:p>
        </p:txBody>
      </p:sp>
      <p:sp>
        <p:nvSpPr>
          <p:cNvPr id="93190" name="Text Box 6"/>
          <p:cNvSpPr txBox="1">
            <a:spLocks noChangeArrowheads="1"/>
          </p:cNvSpPr>
          <p:nvPr/>
        </p:nvSpPr>
        <p:spPr bwMode="auto">
          <a:xfrm>
            <a:off x="6654800" y="325755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 O(    )</a:t>
            </a:r>
          </a:p>
        </p:txBody>
      </p:sp>
      <p:sp>
        <p:nvSpPr>
          <p:cNvPr id="93191" name="AutoShape 7"/>
          <p:cNvSpPr>
            <a:spLocks/>
          </p:cNvSpPr>
          <p:nvPr/>
        </p:nvSpPr>
        <p:spPr bwMode="auto">
          <a:xfrm>
            <a:off x="6477000" y="2590800"/>
            <a:ext cx="228600" cy="1905000"/>
          </a:xfrm>
          <a:prstGeom prst="rightBrace">
            <a:avLst>
              <a:gd name="adj1" fmla="val 69444"/>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3192" name="AutoShape 8"/>
          <p:cNvSpPr>
            <a:spLocks/>
          </p:cNvSpPr>
          <p:nvPr/>
        </p:nvSpPr>
        <p:spPr bwMode="auto">
          <a:xfrm>
            <a:off x="4800600" y="3048000"/>
            <a:ext cx="228600" cy="1447800"/>
          </a:xfrm>
          <a:prstGeom prst="rightBrace">
            <a:avLst>
              <a:gd name="adj1" fmla="val 52778"/>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3193" name="Line 9"/>
          <p:cNvSpPr>
            <a:spLocks noChangeShapeType="1"/>
          </p:cNvSpPr>
          <p:nvPr/>
        </p:nvSpPr>
        <p:spPr bwMode="auto">
          <a:xfrm flipH="1">
            <a:off x="3048000" y="2590800"/>
            <a:ext cx="762000" cy="228600"/>
          </a:xfrm>
          <a:prstGeom prst="line">
            <a:avLst/>
          </a:prstGeom>
          <a:noFill/>
          <a:ln w="28575">
            <a:solidFill>
              <a:srgbClr val="A50021"/>
            </a:solidFill>
            <a:round/>
            <a:headEnd/>
            <a:tailEnd type="triangle" w="med" len="med"/>
          </a:ln>
        </p:spPr>
        <p:txBody>
          <a:bodyPr>
            <a:prstTxWarp prst="textNoShape">
              <a:avLst/>
            </a:prstTxWarp>
          </a:bodyPr>
          <a:lstStyle/>
          <a:p>
            <a:endParaRPr lang="es-MX"/>
          </a:p>
        </p:txBody>
      </p:sp>
      <p:sp>
        <p:nvSpPr>
          <p:cNvPr id="93194" name="Text Box 10"/>
          <p:cNvSpPr txBox="1">
            <a:spLocks noChangeArrowheads="1"/>
          </p:cNvSpPr>
          <p:nvPr/>
        </p:nvSpPr>
        <p:spPr bwMode="auto">
          <a:xfrm>
            <a:off x="3749675" y="2333625"/>
            <a:ext cx="2492375" cy="457200"/>
          </a:xfrm>
          <a:prstGeom prst="rect">
            <a:avLst/>
          </a:prstGeom>
          <a:noFill/>
          <a:ln w="9525">
            <a:noFill/>
            <a:miter lim="800000"/>
            <a:headEnd/>
            <a:tailEnd/>
          </a:ln>
        </p:spPr>
        <p:txBody>
          <a:bodyPr wrap="none">
            <a:prstTxWarp prst="textNoShape">
              <a:avLst/>
            </a:prstTxWarp>
            <a:spAutoFit/>
          </a:bodyPr>
          <a:lstStyle/>
          <a:p>
            <a:pPr eaLnBrk="0" hangingPunct="0"/>
            <a:r>
              <a:rPr lang="es-ES" sz="2400">
                <a:solidFill>
                  <a:srgbClr val="A50021"/>
                </a:solidFill>
                <a:latin typeface="Times New Roman" pitchFamily="-109" charset="0"/>
                <a:ea typeface="Times New Roman" pitchFamily="-109" charset="0"/>
                <a:cs typeface="Times New Roman" pitchFamily="-109" charset="0"/>
              </a:rPr>
              <a:t>Se repite n-1 veces</a:t>
            </a:r>
          </a:p>
        </p:txBody>
      </p:sp>
      <p:sp>
        <p:nvSpPr>
          <p:cNvPr id="93195" name="Text Box 11"/>
          <p:cNvSpPr txBox="1">
            <a:spLocks noChangeArrowheads="1"/>
          </p:cNvSpPr>
          <p:nvPr/>
        </p:nvSpPr>
        <p:spPr bwMode="auto">
          <a:xfrm>
            <a:off x="5911850" y="3505200"/>
            <a:ext cx="3825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p>
        </p:txBody>
      </p:sp>
      <p:sp>
        <p:nvSpPr>
          <p:cNvPr id="93196" name="Text Box 12"/>
          <p:cNvSpPr txBox="1">
            <a:spLocks noChangeArrowheads="1"/>
          </p:cNvSpPr>
          <p:nvPr/>
        </p:nvSpPr>
        <p:spPr bwMode="auto">
          <a:xfrm>
            <a:off x="838200" y="5272088"/>
            <a:ext cx="7661275"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3: Ciclos = # veces * orden de la instrucción interna</a:t>
            </a:r>
            <a:endParaRPr lang="es-ES" sz="2800">
              <a:latin typeface="Arial Narrow" pitchFamily="-109" charset="0"/>
            </a:endParaRPr>
          </a:p>
        </p:txBody>
      </p:sp>
      <p:sp>
        <p:nvSpPr>
          <p:cNvPr id="14" name="Rectangle 2"/>
          <p:cNvSpPr txBox="1">
            <a:spLocks noChangeArrowheads="1"/>
          </p:cNvSpPr>
          <p:nvPr/>
        </p:nvSpPr>
        <p:spPr>
          <a:xfrm>
            <a:off x="609600" y="533400"/>
            <a:ext cx="7848600" cy="1143000"/>
          </a:xfrm>
          <a:prstGeom prst="rect">
            <a:avLst/>
          </a:prstGeom>
        </p:spPr>
        <p:txBody>
          <a:bodyPr vert="horz" lIns="91440" tIns="45720" rIns="91440" bIns="45720" rtlCol="0" anchor="b" anchorCtr="0">
            <a:normAutofit fontScale="9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solidFill>
                  <a:srgbClr val="7B9899"/>
                </a:solidFill>
              </a:rPr>
              <a:t>Ejemplo: Sort por intercambio</a:t>
            </a:r>
            <a:endParaRPr lang="es-MX" dirty="0">
              <a:solidFill>
                <a:srgbClr val="7B9899"/>
              </a:solidFill>
            </a:endParaRPr>
          </a:p>
        </p:txBody>
      </p:sp>
    </p:spTree>
    <p:custDataLst>
      <p:tags r:id="rId1"/>
    </p:custDataLst>
  </p:cSld>
  <p:clrMapOvr>
    <a:masterClrMapping/>
  </p:clrMapOvr>
  <p:transition xmlns:p14="http://schemas.microsoft.com/office/powerpoint/2010/main" advTm="7582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500" fill="hold"/>
                                        <p:tgtEl>
                                          <p:spTgt spid="93188"/>
                                        </p:tgtEl>
                                        <p:attrNameLst>
                                          <p:attrName>ppt_x</p:attrName>
                                        </p:attrNameLst>
                                      </p:cBhvr>
                                      <p:tavLst>
                                        <p:tav tm="0">
                                          <p:val>
                                            <p:strVal val="1+#ppt_w/2"/>
                                          </p:val>
                                        </p:tav>
                                        <p:tav tm="100000">
                                          <p:val>
                                            <p:strVal val="#ppt_x"/>
                                          </p:val>
                                        </p:tav>
                                      </p:tavLst>
                                    </p:anim>
                                    <p:anim calcmode="lin" valueType="num">
                                      <p:cBhvr additive="base">
                                        <p:cTn id="8" dur="500" fill="hold"/>
                                        <p:tgtEl>
                                          <p:spTgt spid="931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3192"/>
                                        </p:tgtEl>
                                        <p:attrNameLst>
                                          <p:attrName>style.visibility</p:attrName>
                                        </p:attrNameLst>
                                      </p:cBhvr>
                                      <p:to>
                                        <p:strVal val="visible"/>
                                      </p:to>
                                    </p:set>
                                    <p:anim calcmode="lin" valueType="num">
                                      <p:cBhvr additive="base">
                                        <p:cTn id="11" dur="500" fill="hold"/>
                                        <p:tgtEl>
                                          <p:spTgt spid="93192"/>
                                        </p:tgtEl>
                                        <p:attrNameLst>
                                          <p:attrName>ppt_x</p:attrName>
                                        </p:attrNameLst>
                                      </p:cBhvr>
                                      <p:tavLst>
                                        <p:tav tm="0">
                                          <p:val>
                                            <p:strVal val="1+#ppt_w/2"/>
                                          </p:val>
                                        </p:tav>
                                        <p:tav tm="100000">
                                          <p:val>
                                            <p:strVal val="#ppt_x"/>
                                          </p:val>
                                        </p:tav>
                                      </p:tavLst>
                                    </p:anim>
                                    <p:anim calcmode="lin" valueType="num">
                                      <p:cBhvr additive="base">
                                        <p:cTn id="12" dur="500" fill="hold"/>
                                        <p:tgtEl>
                                          <p:spTgt spid="9319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3195"/>
                                        </p:tgtEl>
                                        <p:attrNameLst>
                                          <p:attrName>style.visibility</p:attrName>
                                        </p:attrNameLst>
                                      </p:cBhvr>
                                      <p:to>
                                        <p:strVal val="visible"/>
                                      </p:to>
                                    </p:set>
                                    <p:anim calcmode="lin" valueType="num">
                                      <p:cBhvr additive="base">
                                        <p:cTn id="15" dur="500" fill="hold"/>
                                        <p:tgtEl>
                                          <p:spTgt spid="93195"/>
                                        </p:tgtEl>
                                        <p:attrNameLst>
                                          <p:attrName>ppt_x</p:attrName>
                                        </p:attrNameLst>
                                      </p:cBhvr>
                                      <p:tavLst>
                                        <p:tav tm="0">
                                          <p:val>
                                            <p:strVal val="1+#ppt_w/2"/>
                                          </p:val>
                                        </p:tav>
                                        <p:tav tm="100000">
                                          <p:val>
                                            <p:strVal val="#ppt_x"/>
                                          </p:val>
                                        </p:tav>
                                      </p:tavLst>
                                    </p:anim>
                                    <p:anim calcmode="lin" valueType="num">
                                      <p:cBhvr additive="base">
                                        <p:cTn id="16" dur="500" fill="hold"/>
                                        <p:tgtEl>
                                          <p:spTgt spid="9319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93191"/>
                                        </p:tgtEl>
                                        <p:attrNameLst>
                                          <p:attrName>style.visibility</p:attrName>
                                        </p:attrNameLst>
                                      </p:cBhvr>
                                      <p:to>
                                        <p:strVal val="visible"/>
                                      </p:to>
                                    </p:set>
                                    <p:anim calcmode="lin" valueType="num">
                                      <p:cBhvr>
                                        <p:cTn id="20" dur="1000" fill="hold"/>
                                        <p:tgtEl>
                                          <p:spTgt spid="93191"/>
                                        </p:tgtEl>
                                        <p:attrNameLst>
                                          <p:attrName>ppt_w</p:attrName>
                                        </p:attrNameLst>
                                      </p:cBhvr>
                                      <p:tavLst>
                                        <p:tav tm="0">
                                          <p:val>
                                            <p:strVal val="#ppt_w*0.70"/>
                                          </p:val>
                                        </p:tav>
                                        <p:tav tm="100000">
                                          <p:val>
                                            <p:strVal val="#ppt_w"/>
                                          </p:val>
                                        </p:tav>
                                      </p:tavLst>
                                    </p:anim>
                                    <p:anim calcmode="lin" valueType="num">
                                      <p:cBhvr>
                                        <p:cTn id="21" dur="1000" fill="hold"/>
                                        <p:tgtEl>
                                          <p:spTgt spid="93191"/>
                                        </p:tgtEl>
                                        <p:attrNameLst>
                                          <p:attrName>ppt_h</p:attrName>
                                        </p:attrNameLst>
                                      </p:cBhvr>
                                      <p:tavLst>
                                        <p:tav tm="0">
                                          <p:val>
                                            <p:strVal val="#ppt_h"/>
                                          </p:val>
                                        </p:tav>
                                        <p:tav tm="100000">
                                          <p:val>
                                            <p:strVal val="#ppt_h"/>
                                          </p:val>
                                        </p:tav>
                                      </p:tavLst>
                                    </p:anim>
                                    <p:animEffect transition="in" filter="fade">
                                      <p:cBhvr>
                                        <p:cTn id="22" dur="1000"/>
                                        <p:tgtEl>
                                          <p:spTgt spid="93191"/>
                                        </p:tgtEl>
                                      </p:cBhvr>
                                    </p:animEffect>
                                  </p:childTnLst>
                                </p:cTn>
                              </p:par>
                              <p:par>
                                <p:cTn id="23" presetID="55" presetClass="entr" presetSubtype="0" fill="hold" grpId="0" nodeType="withEffect">
                                  <p:stCondLst>
                                    <p:cond delay="0"/>
                                  </p:stCondLst>
                                  <p:iterate type="lt">
                                    <p:tmPct val="0"/>
                                  </p:iterate>
                                  <p:childTnLst>
                                    <p:set>
                                      <p:cBhvr>
                                        <p:cTn id="24" dur="1" fill="hold">
                                          <p:stCondLst>
                                            <p:cond delay="0"/>
                                          </p:stCondLst>
                                        </p:cTn>
                                        <p:tgtEl>
                                          <p:spTgt spid="93190"/>
                                        </p:tgtEl>
                                        <p:attrNameLst>
                                          <p:attrName>style.visibility</p:attrName>
                                        </p:attrNameLst>
                                      </p:cBhvr>
                                      <p:to>
                                        <p:strVal val="visible"/>
                                      </p:to>
                                    </p:set>
                                    <p:anim calcmode="lin" valueType="num">
                                      <p:cBhvr>
                                        <p:cTn id="25" dur="1000" fill="hold"/>
                                        <p:tgtEl>
                                          <p:spTgt spid="93190"/>
                                        </p:tgtEl>
                                        <p:attrNameLst>
                                          <p:attrName>ppt_w</p:attrName>
                                        </p:attrNameLst>
                                      </p:cBhvr>
                                      <p:tavLst>
                                        <p:tav tm="0">
                                          <p:val>
                                            <p:strVal val="#ppt_w*0.70"/>
                                          </p:val>
                                        </p:tav>
                                        <p:tav tm="100000">
                                          <p:val>
                                            <p:strVal val="#ppt_w"/>
                                          </p:val>
                                        </p:tav>
                                      </p:tavLst>
                                    </p:anim>
                                    <p:anim calcmode="lin" valueType="num">
                                      <p:cBhvr>
                                        <p:cTn id="26" dur="1000" fill="hold"/>
                                        <p:tgtEl>
                                          <p:spTgt spid="93190"/>
                                        </p:tgtEl>
                                        <p:attrNameLst>
                                          <p:attrName>ppt_h</p:attrName>
                                        </p:attrNameLst>
                                      </p:cBhvr>
                                      <p:tavLst>
                                        <p:tav tm="0">
                                          <p:val>
                                            <p:strVal val="#ppt_h"/>
                                          </p:val>
                                        </p:tav>
                                        <p:tav tm="100000">
                                          <p:val>
                                            <p:strVal val="#ppt_h"/>
                                          </p:val>
                                        </p:tav>
                                      </p:tavLst>
                                    </p:anim>
                                    <p:animEffect transition="in" filter="fade">
                                      <p:cBhvr>
                                        <p:cTn id="27" dur="1000"/>
                                        <p:tgtEl>
                                          <p:spTgt spid="93190"/>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93196"/>
                                        </p:tgtEl>
                                        <p:attrNameLst>
                                          <p:attrName>style.visibility</p:attrName>
                                        </p:attrNameLst>
                                      </p:cBhvr>
                                      <p:to>
                                        <p:strVal val="visible"/>
                                      </p:to>
                                    </p:set>
                                    <p:animEffect transition="in" filter="blinds(horizontal)">
                                      <p:cBhvr>
                                        <p:cTn id="31" dur="1000"/>
                                        <p:tgtEl>
                                          <p:spTgt spid="9319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3193"/>
                                        </p:tgtEl>
                                        <p:attrNameLst>
                                          <p:attrName>style.visibility</p:attrName>
                                        </p:attrNameLst>
                                      </p:cBhvr>
                                      <p:to>
                                        <p:strVal val="visible"/>
                                      </p:to>
                                    </p:set>
                                    <p:animEffect transition="in" filter="blinds(horizontal)">
                                      <p:cBhvr>
                                        <p:cTn id="36" dur="500"/>
                                        <p:tgtEl>
                                          <p:spTgt spid="9319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3194"/>
                                        </p:tgtEl>
                                        <p:attrNameLst>
                                          <p:attrName>style.visibility</p:attrName>
                                        </p:attrNameLst>
                                      </p:cBhvr>
                                      <p:to>
                                        <p:strVal val="visible"/>
                                      </p:to>
                                    </p:set>
                                    <p:animEffect transition="in" filter="blinds(horizontal)">
                                      <p:cBhvr>
                                        <p:cTn id="39" dur="500"/>
                                        <p:tgtEl>
                                          <p:spTgt spid="93194"/>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93189"/>
                                        </p:tgtEl>
                                        <p:attrNameLst>
                                          <p:attrName>style.visibility</p:attrName>
                                        </p:attrNameLst>
                                      </p:cBhvr>
                                      <p:to>
                                        <p:strVal val="visible"/>
                                      </p:to>
                                    </p:set>
                                    <p:anim calcmode="lin" valueType="num">
                                      <p:cBhvr>
                                        <p:cTn id="44" dur="1000" fill="hold"/>
                                        <p:tgtEl>
                                          <p:spTgt spid="93189"/>
                                        </p:tgtEl>
                                        <p:attrNameLst>
                                          <p:attrName>ppt_w</p:attrName>
                                        </p:attrNameLst>
                                      </p:cBhvr>
                                      <p:tavLst>
                                        <p:tav tm="0">
                                          <p:val>
                                            <p:fltVal val="0"/>
                                          </p:val>
                                        </p:tav>
                                        <p:tav tm="100000">
                                          <p:val>
                                            <p:strVal val="#ppt_w"/>
                                          </p:val>
                                        </p:tav>
                                      </p:tavLst>
                                    </p:anim>
                                    <p:anim calcmode="lin" valueType="num">
                                      <p:cBhvr>
                                        <p:cTn id="45" dur="1000" fill="hold"/>
                                        <p:tgtEl>
                                          <p:spTgt spid="93189"/>
                                        </p:tgtEl>
                                        <p:attrNameLst>
                                          <p:attrName>ppt_h</p:attrName>
                                        </p:attrNameLst>
                                      </p:cBhvr>
                                      <p:tavLst>
                                        <p:tav tm="0">
                                          <p:val>
                                            <p:fltVal val="0"/>
                                          </p:val>
                                        </p:tav>
                                        <p:tav tm="100000">
                                          <p:val>
                                            <p:strVal val="#ppt_h"/>
                                          </p:val>
                                        </p:tav>
                                      </p:tavLst>
                                    </p:anim>
                                    <p:anim calcmode="lin" valueType="num">
                                      <p:cBhvr>
                                        <p:cTn id="46" dur="1000" fill="hold"/>
                                        <p:tgtEl>
                                          <p:spTgt spid="93189"/>
                                        </p:tgtEl>
                                        <p:attrNameLst>
                                          <p:attrName>style.rotation</p:attrName>
                                        </p:attrNameLst>
                                      </p:cBhvr>
                                      <p:tavLst>
                                        <p:tav tm="0">
                                          <p:val>
                                            <p:fltVal val="90"/>
                                          </p:val>
                                        </p:tav>
                                        <p:tav tm="100000">
                                          <p:val>
                                            <p:fltVal val="0"/>
                                          </p:val>
                                        </p:tav>
                                      </p:tavLst>
                                    </p:anim>
                                    <p:animEffect transition="in" filter="fade">
                                      <p:cBhvr>
                                        <p:cTn id="47" dur="1000"/>
                                        <p:tgtEl>
                                          <p:spTgt spid="93189"/>
                                        </p:tgtEl>
                                      </p:cBhvr>
                                    </p:animEffect>
                                  </p:childTnLst>
                                </p:cTn>
                              </p:par>
                            </p:childTnLst>
                          </p:cTn>
                        </p:par>
                        <p:par>
                          <p:cTn id="48" fill="hold">
                            <p:stCondLst>
                              <p:cond delay="1050"/>
                            </p:stCondLst>
                            <p:childTnLst>
                              <p:par>
                                <p:cTn id="49" presetID="16" presetClass="emph" presetSubtype="0" fill="hold" grpId="1" nodeType="afterEffect">
                                  <p:stCondLst>
                                    <p:cond delay="0"/>
                                  </p:stCondLst>
                                  <p:iterate type="lt">
                                    <p:tmPct val="4000"/>
                                  </p:iterate>
                                  <p:childTnLst>
                                    <p:set>
                                      <p:cBhvr override="childStyle">
                                        <p:cTn id="50" dur="3000" fill="hold"/>
                                        <p:tgtEl>
                                          <p:spTgt spid="93189"/>
                                        </p:tgtEl>
                                        <p:attrNameLst>
                                          <p:attrName>style.color</p:attrName>
                                        </p:attrNameLst>
                                      </p:cBhvr>
                                      <p:to>
                                        <p:clrVal>
                                          <a:schemeClr val="accent2"/>
                                        </p:clrVal>
                                      </p:to>
                                    </p:set>
                                    <p:set>
                                      <p:cBhvr>
                                        <p:cTn id="51" dur="3000" fill="hold"/>
                                        <p:tgtEl>
                                          <p:spTgt spid="93189"/>
                                        </p:tgtEl>
                                        <p:attrNameLst>
                                          <p:attrName>fillcolor</p:attrName>
                                        </p:attrNameLst>
                                      </p:cBhvr>
                                      <p:to>
                                        <p:clrVal>
                                          <a:schemeClr val="accent2"/>
                                        </p:clrVal>
                                      </p:to>
                                    </p:set>
                                    <p:set>
                                      <p:cBhvr>
                                        <p:cTn id="52" dur="3000" fill="hold"/>
                                        <p:tgtEl>
                                          <p:spTgt spid="93189"/>
                                        </p:tgtEl>
                                        <p:attrNameLst>
                                          <p:attrName>fill.type</p:attrName>
                                        </p:attrNameLst>
                                      </p:cBhvr>
                                      <p:to>
                                        <p:strVal val="solid"/>
                                      </p:to>
                                    </p:set>
                                  </p:childTnLst>
                                </p:cTn>
                              </p:par>
                              <p:par>
                                <p:cTn id="53" presetID="16" presetClass="emph" presetSubtype="0" fill="hold" grpId="1" nodeType="withEffect">
                                  <p:stCondLst>
                                    <p:cond delay="0"/>
                                  </p:stCondLst>
                                  <p:iterate type="lt">
                                    <p:tmPct val="4000"/>
                                  </p:iterate>
                                  <p:childTnLst>
                                    <p:set>
                                      <p:cBhvr override="childStyle">
                                        <p:cTn id="54" dur="3000" fill="hold"/>
                                        <p:tgtEl>
                                          <p:spTgt spid="93190"/>
                                        </p:tgtEl>
                                        <p:attrNameLst>
                                          <p:attrName>style.color</p:attrName>
                                        </p:attrNameLst>
                                      </p:cBhvr>
                                      <p:to>
                                        <p:clrVal>
                                          <a:schemeClr val="accent2"/>
                                        </p:clrVal>
                                      </p:to>
                                    </p:set>
                                    <p:set>
                                      <p:cBhvr>
                                        <p:cTn id="55" dur="3000" fill="hold"/>
                                        <p:tgtEl>
                                          <p:spTgt spid="93190"/>
                                        </p:tgtEl>
                                        <p:attrNameLst>
                                          <p:attrName>fillcolor</p:attrName>
                                        </p:attrNameLst>
                                      </p:cBhvr>
                                      <p:to>
                                        <p:clrVal>
                                          <a:schemeClr val="accent2"/>
                                        </p:clrVal>
                                      </p:to>
                                    </p:set>
                                    <p:set>
                                      <p:cBhvr>
                                        <p:cTn id="56" dur="3000" fill="hold"/>
                                        <p:tgtEl>
                                          <p:spTgt spid="931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89" grpId="0"/>
      <p:bldP spid="93189" grpId="1"/>
      <p:bldP spid="93190" grpId="0"/>
      <p:bldP spid="93190" grpId="1"/>
      <p:bldP spid="93191" grpId="0" animBg="1"/>
      <p:bldP spid="93192" grpId="0" animBg="1"/>
      <p:bldP spid="93193" grpId="0" animBg="1"/>
      <p:bldP spid="93194" grpId="0"/>
      <p:bldP spid="93195" grpId="0"/>
      <p:bldP spid="9319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400" y="457200"/>
            <a:ext cx="7696200" cy="609600"/>
          </a:xfrm>
        </p:spPr>
        <p:txBody>
          <a:bodyPr/>
          <a:lstStyle/>
          <a:p>
            <a:r>
              <a:rPr lang="es-MX" sz="3200" dirty="0">
                <a:solidFill>
                  <a:srgbClr val="7B9899"/>
                </a:solidFill>
              </a:rPr>
              <a:t>Ejemplo: Multiplicación de matrices</a:t>
            </a:r>
          </a:p>
        </p:txBody>
      </p:sp>
      <p:sp>
        <p:nvSpPr>
          <p:cNvPr id="57348" name="AutoShape 3"/>
          <p:cNvSpPr>
            <a:spLocks/>
          </p:cNvSpPr>
          <p:nvPr/>
        </p:nvSpPr>
        <p:spPr bwMode="auto">
          <a:xfrm>
            <a:off x="930275" y="1539875"/>
            <a:ext cx="228600" cy="1641475"/>
          </a:xfrm>
          <a:prstGeom prst="lef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49" name="Text Box 4"/>
          <p:cNvSpPr txBox="1">
            <a:spLocks noChangeArrowheads="1"/>
          </p:cNvSpPr>
          <p:nvPr/>
        </p:nvSpPr>
        <p:spPr bwMode="auto">
          <a:xfrm>
            <a:off x="990600" y="1489075"/>
            <a:ext cx="2290763"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a</a:t>
            </a:r>
            <a:r>
              <a:rPr sz="2800" baseline="-25000" noProof="1">
                <a:latin typeface="Times New Roman" pitchFamily="-109" charset="0"/>
              </a:rPr>
              <a:t>11</a:t>
            </a:r>
            <a:r>
              <a:rPr sz="2800" noProof="1">
                <a:latin typeface="Times New Roman" pitchFamily="-109" charset="0"/>
              </a:rPr>
              <a:t>  a</a:t>
            </a:r>
            <a:r>
              <a:rPr sz="2800" baseline="-25000" noProof="1">
                <a:latin typeface="Times New Roman" pitchFamily="-109" charset="0"/>
              </a:rPr>
              <a:t>12</a:t>
            </a:r>
            <a:r>
              <a:rPr sz="2800" noProof="1">
                <a:latin typeface="Times New Roman" pitchFamily="-109" charset="0"/>
              </a:rPr>
              <a:t> … a</a:t>
            </a:r>
            <a:r>
              <a:rPr sz="2800" baseline="-25000" noProof="1">
                <a:latin typeface="Times New Roman" pitchFamily="-109" charset="0"/>
              </a:rPr>
              <a:t>1n</a:t>
            </a:r>
          </a:p>
          <a:p>
            <a:pPr eaLnBrk="0" hangingPunct="0"/>
            <a:r>
              <a:rPr sz="2800" noProof="1">
                <a:latin typeface="Times New Roman" pitchFamily="-109" charset="0"/>
              </a:rPr>
              <a:t>a</a:t>
            </a:r>
            <a:r>
              <a:rPr sz="2800" baseline="-25000" noProof="1">
                <a:latin typeface="Times New Roman" pitchFamily="-109" charset="0"/>
              </a:rPr>
              <a:t>21</a:t>
            </a:r>
            <a:r>
              <a:rPr sz="2800" noProof="1">
                <a:latin typeface="Times New Roman" pitchFamily="-109" charset="0"/>
              </a:rPr>
              <a:t>  a</a:t>
            </a:r>
            <a:r>
              <a:rPr sz="2800" baseline="-25000" noProof="1">
                <a:latin typeface="Times New Roman" pitchFamily="-109" charset="0"/>
              </a:rPr>
              <a:t>22</a:t>
            </a:r>
            <a:r>
              <a:rPr sz="2800" noProof="1">
                <a:latin typeface="Times New Roman" pitchFamily="-109" charset="0"/>
              </a:rPr>
              <a:t> … a</a:t>
            </a:r>
            <a:r>
              <a:rPr sz="2800" baseline="-25000" noProof="1">
                <a:latin typeface="Times New Roman" pitchFamily="-109" charset="0"/>
              </a:rPr>
              <a:t>2n</a:t>
            </a:r>
          </a:p>
          <a:p>
            <a:pPr eaLnBrk="0" hangingPunct="0"/>
            <a:r>
              <a:rPr sz="2800" baseline="-25000" noProof="1">
                <a:latin typeface="Times New Roman" pitchFamily="-109" charset="0"/>
              </a:rPr>
              <a:t>…     …    …      …</a:t>
            </a:r>
          </a:p>
          <a:p>
            <a:pPr eaLnBrk="0" hangingPunct="0"/>
            <a:r>
              <a:rPr sz="2800" noProof="1">
                <a:latin typeface="Times New Roman" pitchFamily="-109" charset="0"/>
              </a:rPr>
              <a:t>a</a:t>
            </a:r>
            <a:r>
              <a:rPr sz="2800" baseline="-25000" noProof="1">
                <a:latin typeface="Times New Roman" pitchFamily="-109" charset="0"/>
              </a:rPr>
              <a:t>m1</a:t>
            </a:r>
            <a:r>
              <a:rPr sz="2800" noProof="1">
                <a:latin typeface="Times New Roman" pitchFamily="-109" charset="0"/>
              </a:rPr>
              <a:t>  a</a:t>
            </a:r>
            <a:r>
              <a:rPr sz="2800" baseline="-25000" noProof="1">
                <a:latin typeface="Times New Roman" pitchFamily="-109" charset="0"/>
              </a:rPr>
              <a:t>m2</a:t>
            </a:r>
            <a:r>
              <a:rPr sz="2800" noProof="1">
                <a:latin typeface="Times New Roman" pitchFamily="-109" charset="0"/>
              </a:rPr>
              <a:t> … a</a:t>
            </a:r>
            <a:r>
              <a:rPr sz="2800" baseline="-25000" noProof="1">
                <a:latin typeface="Times New Roman" pitchFamily="-109" charset="0"/>
              </a:rPr>
              <a:t>mn</a:t>
            </a:r>
          </a:p>
        </p:txBody>
      </p:sp>
      <p:sp>
        <p:nvSpPr>
          <p:cNvPr id="57350" name="AutoShape 5"/>
          <p:cNvSpPr>
            <a:spLocks/>
          </p:cNvSpPr>
          <p:nvPr/>
        </p:nvSpPr>
        <p:spPr bwMode="auto">
          <a:xfrm>
            <a:off x="3063875" y="1539875"/>
            <a:ext cx="228600" cy="1641475"/>
          </a:xfrm>
          <a:prstGeom prst="righ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1" name="AutoShape 6"/>
          <p:cNvSpPr>
            <a:spLocks/>
          </p:cNvSpPr>
          <p:nvPr/>
        </p:nvSpPr>
        <p:spPr bwMode="auto">
          <a:xfrm>
            <a:off x="3902075" y="1539875"/>
            <a:ext cx="304800" cy="1676400"/>
          </a:xfrm>
          <a:prstGeom prst="leftBracket">
            <a:avLst>
              <a:gd name="adj" fmla="val 45833"/>
            </a:avLst>
          </a:prstGeom>
          <a:noFill/>
          <a:ln w="9525">
            <a:solidFill>
              <a:schemeClr val="tx1"/>
            </a:solidFill>
            <a:round/>
            <a:headEnd/>
            <a:tailEnd/>
          </a:ln>
        </p:spPr>
        <p:txBody>
          <a:bodyPr wrap="none" anchor="ctr">
            <a:prstTxWarp prst="textNoShape">
              <a:avLst/>
            </a:prstTxWarp>
          </a:bodyPr>
          <a:lstStyle/>
          <a:p>
            <a:endParaRPr lang="es-MX"/>
          </a:p>
        </p:txBody>
      </p:sp>
      <p:sp>
        <p:nvSpPr>
          <p:cNvPr id="57352" name="Text Box 7"/>
          <p:cNvSpPr txBox="1">
            <a:spLocks noChangeArrowheads="1"/>
          </p:cNvSpPr>
          <p:nvPr/>
        </p:nvSpPr>
        <p:spPr bwMode="auto">
          <a:xfrm>
            <a:off x="3962400" y="1524000"/>
            <a:ext cx="2219325"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b</a:t>
            </a:r>
            <a:r>
              <a:rPr sz="2800" baseline="-25000" noProof="1">
                <a:latin typeface="Times New Roman" pitchFamily="-109" charset="0"/>
              </a:rPr>
              <a:t>11</a:t>
            </a:r>
            <a:r>
              <a:rPr sz="2800" noProof="1">
                <a:latin typeface="Times New Roman" pitchFamily="-109" charset="0"/>
              </a:rPr>
              <a:t>  b</a:t>
            </a:r>
            <a:r>
              <a:rPr sz="2800" baseline="-25000" noProof="1">
                <a:latin typeface="Times New Roman" pitchFamily="-109" charset="0"/>
              </a:rPr>
              <a:t>12</a:t>
            </a:r>
            <a:r>
              <a:rPr sz="2800" noProof="1">
                <a:latin typeface="Times New Roman" pitchFamily="-109" charset="0"/>
              </a:rPr>
              <a:t> … b</a:t>
            </a:r>
            <a:r>
              <a:rPr sz="2800" baseline="-25000" noProof="1">
                <a:latin typeface="Times New Roman" pitchFamily="-109" charset="0"/>
              </a:rPr>
              <a:t>1m</a:t>
            </a:r>
          </a:p>
          <a:p>
            <a:pPr eaLnBrk="0" hangingPunct="0"/>
            <a:r>
              <a:rPr sz="2800" noProof="1">
                <a:latin typeface="Times New Roman" pitchFamily="-109" charset="0"/>
              </a:rPr>
              <a:t>b</a:t>
            </a:r>
            <a:r>
              <a:rPr sz="2800" baseline="-25000" noProof="1">
                <a:latin typeface="Times New Roman" pitchFamily="-109" charset="0"/>
              </a:rPr>
              <a:t>21</a:t>
            </a:r>
            <a:r>
              <a:rPr sz="2800" noProof="1">
                <a:latin typeface="Times New Roman" pitchFamily="-109" charset="0"/>
              </a:rPr>
              <a:t>  b</a:t>
            </a:r>
            <a:r>
              <a:rPr sz="2800" baseline="-25000" noProof="1">
                <a:latin typeface="Times New Roman" pitchFamily="-109" charset="0"/>
              </a:rPr>
              <a:t>22</a:t>
            </a:r>
            <a:r>
              <a:rPr sz="2800" noProof="1">
                <a:latin typeface="Times New Roman" pitchFamily="-109" charset="0"/>
              </a:rPr>
              <a:t> … b</a:t>
            </a:r>
            <a:r>
              <a:rPr sz="2800" baseline="-25000" noProof="1">
                <a:latin typeface="Times New Roman" pitchFamily="-109" charset="0"/>
              </a:rPr>
              <a:t>2m</a:t>
            </a:r>
          </a:p>
          <a:p>
            <a:pPr eaLnBrk="0" hangingPunct="0"/>
            <a:r>
              <a:rPr sz="2800" baseline="-25000" noProof="1">
                <a:latin typeface="Times New Roman" pitchFamily="-109" charset="0"/>
              </a:rPr>
              <a:t>…     …    …      …</a:t>
            </a:r>
          </a:p>
          <a:p>
            <a:pPr eaLnBrk="0" hangingPunct="0"/>
            <a:r>
              <a:rPr sz="2800" noProof="1">
                <a:latin typeface="Times New Roman" pitchFamily="-109" charset="0"/>
              </a:rPr>
              <a:t>b</a:t>
            </a:r>
            <a:r>
              <a:rPr sz="2800" baseline="-25000" noProof="1">
                <a:latin typeface="Times New Roman" pitchFamily="-109" charset="0"/>
              </a:rPr>
              <a:t>n1</a:t>
            </a:r>
            <a:r>
              <a:rPr sz="2800" noProof="1">
                <a:latin typeface="Times New Roman" pitchFamily="-109" charset="0"/>
              </a:rPr>
              <a:t>  b</a:t>
            </a:r>
            <a:r>
              <a:rPr sz="2800" baseline="-25000" noProof="1">
                <a:latin typeface="Times New Roman" pitchFamily="-109" charset="0"/>
              </a:rPr>
              <a:t>n2</a:t>
            </a:r>
            <a:r>
              <a:rPr sz="2800" noProof="1">
                <a:latin typeface="Times New Roman" pitchFamily="-109" charset="0"/>
              </a:rPr>
              <a:t> … b</a:t>
            </a:r>
            <a:r>
              <a:rPr sz="2800" baseline="-25000" noProof="1">
                <a:latin typeface="Times New Roman" pitchFamily="-109" charset="0"/>
              </a:rPr>
              <a:t>nm</a:t>
            </a:r>
          </a:p>
        </p:txBody>
      </p:sp>
      <p:sp>
        <p:nvSpPr>
          <p:cNvPr id="57353" name="AutoShape 8"/>
          <p:cNvSpPr>
            <a:spLocks/>
          </p:cNvSpPr>
          <p:nvPr/>
        </p:nvSpPr>
        <p:spPr bwMode="auto">
          <a:xfrm>
            <a:off x="6035675" y="1616075"/>
            <a:ext cx="228600" cy="1600200"/>
          </a:xfrm>
          <a:prstGeom prst="rightBracket">
            <a:avLst>
              <a:gd name="adj" fmla="val 58333"/>
            </a:avLst>
          </a:prstGeom>
          <a:noFill/>
          <a:ln w="9525">
            <a:solidFill>
              <a:schemeClr val="tx1"/>
            </a:solidFill>
            <a:round/>
            <a:headEnd/>
            <a:tailEnd/>
          </a:ln>
        </p:spPr>
        <p:txBody>
          <a:bodyPr wrap="none" anchor="ctr">
            <a:prstTxWarp prst="textNoShape">
              <a:avLst/>
            </a:prstTxWarp>
          </a:bodyPr>
          <a:lstStyle/>
          <a:p>
            <a:endParaRPr lang="es-MX"/>
          </a:p>
        </p:txBody>
      </p:sp>
      <p:sp>
        <p:nvSpPr>
          <p:cNvPr id="57354" name="Text Box 9"/>
          <p:cNvSpPr txBox="1">
            <a:spLocks noChangeArrowheads="1"/>
          </p:cNvSpPr>
          <p:nvPr/>
        </p:nvSpPr>
        <p:spPr bwMode="auto">
          <a:xfrm>
            <a:off x="3419475" y="2073275"/>
            <a:ext cx="406400" cy="579438"/>
          </a:xfrm>
          <a:prstGeom prst="rect">
            <a:avLst/>
          </a:prstGeom>
          <a:noFill/>
          <a:ln w="9525">
            <a:noFill/>
            <a:miter lim="800000"/>
            <a:headEnd/>
            <a:tailEnd/>
          </a:ln>
        </p:spPr>
        <p:txBody>
          <a:bodyPr wrap="none">
            <a:prstTxWarp prst="textNoShape">
              <a:avLst/>
            </a:prstTxWarp>
            <a:spAutoFit/>
          </a:bodyPr>
          <a:lstStyle/>
          <a:p>
            <a:pPr eaLnBrk="0" hangingPunct="0"/>
            <a:r>
              <a:rPr lang="en-US" sz="3200" b="1">
                <a:latin typeface="Arial Narrow" pitchFamily="-109" charset="0"/>
              </a:rPr>
              <a:t>X</a:t>
            </a:r>
            <a:endParaRPr lang="en-US" sz="3200">
              <a:latin typeface="Times New Roman" pitchFamily="-109" charset="0"/>
            </a:endParaRPr>
          </a:p>
        </p:txBody>
      </p:sp>
      <p:sp>
        <p:nvSpPr>
          <p:cNvPr id="57355" name="Rectangle 10"/>
          <p:cNvSpPr>
            <a:spLocks noChangeArrowheads="1"/>
          </p:cNvSpPr>
          <p:nvPr/>
        </p:nvSpPr>
        <p:spPr bwMode="auto">
          <a:xfrm>
            <a:off x="3794125" y="3535363"/>
            <a:ext cx="3790950" cy="1555750"/>
          </a:xfrm>
          <a:prstGeom prst="rect">
            <a:avLst/>
          </a:prstGeom>
          <a:noFill/>
          <a:ln w="9525">
            <a:noFill/>
            <a:miter lim="800000"/>
            <a:headEnd/>
            <a:tailEnd/>
          </a:ln>
        </p:spPr>
        <p:txBody>
          <a:bodyPr wrap="none">
            <a:prstTxWarp prst="textNoShape">
              <a:avLst/>
            </a:prstTxWarp>
            <a:spAutoFit/>
          </a:bodyPr>
          <a:lstStyle/>
          <a:p>
            <a:pPr eaLnBrk="0" hangingPunct="0"/>
            <a:r>
              <a:rPr noProof="1">
                <a:latin typeface="Times New Roman" pitchFamily="-109" charset="0"/>
              </a:rPr>
              <a:t>c</a:t>
            </a:r>
            <a:r>
              <a:rPr baseline="-25000" noProof="1">
                <a:latin typeface="Times New Roman" pitchFamily="-109" charset="0"/>
              </a:rPr>
              <a:t>11</a:t>
            </a:r>
            <a:r>
              <a:rPr noProof="1">
                <a:latin typeface="Times New Roman" pitchFamily="-109" charset="0"/>
              </a:rPr>
              <a:t>  = a</a:t>
            </a:r>
            <a:r>
              <a:rPr baseline="-25000" noProof="1">
                <a:latin typeface="Times New Roman" pitchFamily="-109" charset="0"/>
              </a:rPr>
              <a:t>11</a:t>
            </a:r>
            <a:r>
              <a:rPr noProof="1">
                <a:latin typeface="Times New Roman" pitchFamily="-109" charset="0"/>
              </a:rPr>
              <a:t>*b</a:t>
            </a:r>
            <a:r>
              <a:rPr baseline="-25000" noProof="1">
                <a:latin typeface="Times New Roman" pitchFamily="-109" charset="0"/>
              </a:rPr>
              <a:t>11</a:t>
            </a:r>
            <a:r>
              <a:rPr noProof="1">
                <a:latin typeface="Times New Roman" pitchFamily="-109" charset="0"/>
              </a:rPr>
              <a:t>+a</a:t>
            </a:r>
            <a:r>
              <a:rPr baseline="-25000" noProof="1">
                <a:latin typeface="Times New Roman" pitchFamily="-109" charset="0"/>
              </a:rPr>
              <a:t>12 </a:t>
            </a:r>
            <a:r>
              <a:rPr noProof="1">
                <a:latin typeface="Times New Roman" pitchFamily="-109" charset="0"/>
              </a:rPr>
              <a:t>*b</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1n </a:t>
            </a:r>
            <a:r>
              <a:rPr noProof="1">
                <a:latin typeface="Times New Roman" pitchFamily="-109" charset="0"/>
              </a:rPr>
              <a:t>*b</a:t>
            </a:r>
            <a:r>
              <a:rPr baseline="-25000" noProof="1">
                <a:latin typeface="Times New Roman" pitchFamily="-109" charset="0"/>
              </a:rPr>
              <a:t>n1</a:t>
            </a:r>
          </a:p>
          <a:p>
            <a:pPr eaLnBrk="0" hangingPunct="0"/>
            <a:r>
              <a:rPr noProof="1">
                <a:latin typeface="Times New Roman" pitchFamily="-109" charset="0"/>
              </a:rPr>
              <a:t>c</a:t>
            </a:r>
            <a:r>
              <a:rPr baseline="-25000" noProof="1">
                <a:latin typeface="Times New Roman" pitchFamily="-109" charset="0"/>
              </a:rPr>
              <a:t>12</a:t>
            </a:r>
            <a:r>
              <a:rPr noProof="1">
                <a:latin typeface="Times New Roman" pitchFamily="-109" charset="0"/>
              </a:rPr>
              <a:t>  = a</a:t>
            </a:r>
            <a:r>
              <a:rPr baseline="-25000" noProof="1">
                <a:latin typeface="Times New Roman" pitchFamily="-109" charset="0"/>
              </a:rPr>
              <a:t>11</a:t>
            </a:r>
            <a:r>
              <a:rPr noProof="1">
                <a:latin typeface="Times New Roman" pitchFamily="-109" charset="0"/>
              </a:rPr>
              <a:t>*b</a:t>
            </a:r>
            <a:r>
              <a:rPr baseline="-25000" noProof="1">
                <a:latin typeface="Times New Roman" pitchFamily="-109" charset="0"/>
              </a:rPr>
              <a:t>12</a:t>
            </a:r>
            <a:r>
              <a:rPr noProof="1">
                <a:latin typeface="Times New Roman" pitchFamily="-109" charset="0"/>
              </a:rPr>
              <a:t>+a</a:t>
            </a:r>
            <a:r>
              <a:rPr baseline="-25000" noProof="1">
                <a:latin typeface="Times New Roman" pitchFamily="-109" charset="0"/>
              </a:rPr>
              <a:t>12 </a:t>
            </a:r>
            <a:r>
              <a:rPr noProof="1">
                <a:latin typeface="Times New Roman" pitchFamily="-109" charset="0"/>
              </a:rPr>
              <a:t>*b</a:t>
            </a:r>
            <a:r>
              <a:rPr baseline="-25000" noProof="1">
                <a:latin typeface="Times New Roman" pitchFamily="-109" charset="0"/>
              </a:rPr>
              <a:t>22</a:t>
            </a:r>
            <a:r>
              <a:rPr noProof="1">
                <a:latin typeface="Times New Roman" pitchFamily="-109" charset="0"/>
              </a:rPr>
              <a:t> +…+ a</a:t>
            </a:r>
            <a:r>
              <a:rPr baseline="-25000" noProof="1">
                <a:latin typeface="Times New Roman" pitchFamily="-109" charset="0"/>
              </a:rPr>
              <a:t>1n </a:t>
            </a:r>
            <a:r>
              <a:rPr noProof="1">
                <a:latin typeface="Times New Roman" pitchFamily="-109" charset="0"/>
              </a:rPr>
              <a:t>*b</a:t>
            </a:r>
            <a:r>
              <a:rPr baseline="-25000" noProof="1">
                <a:latin typeface="Times New Roman" pitchFamily="-109" charset="0"/>
              </a:rPr>
              <a:t>n2</a:t>
            </a:r>
          </a:p>
          <a:p>
            <a:pPr eaLnBrk="0" hangingPunct="0"/>
            <a:r>
              <a:rPr baseline="-25000" noProof="1">
                <a:latin typeface="Times New Roman" pitchFamily="-109" charset="0"/>
              </a:rPr>
              <a:t>…</a:t>
            </a:r>
          </a:p>
          <a:p>
            <a:pPr eaLnBrk="0" hangingPunct="0"/>
            <a:r>
              <a:rPr noProof="1">
                <a:latin typeface="Times New Roman" pitchFamily="-109" charset="0"/>
              </a:rPr>
              <a:t>c</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21</a:t>
            </a:r>
            <a:r>
              <a:rPr noProof="1">
                <a:latin typeface="Times New Roman" pitchFamily="-109" charset="0"/>
              </a:rPr>
              <a:t>*b</a:t>
            </a:r>
            <a:r>
              <a:rPr baseline="-25000" noProof="1">
                <a:latin typeface="Times New Roman" pitchFamily="-109" charset="0"/>
              </a:rPr>
              <a:t>11</a:t>
            </a:r>
            <a:r>
              <a:rPr noProof="1">
                <a:latin typeface="Times New Roman" pitchFamily="-109" charset="0"/>
              </a:rPr>
              <a:t>+a</a:t>
            </a:r>
            <a:r>
              <a:rPr baseline="-25000" noProof="1">
                <a:latin typeface="Times New Roman" pitchFamily="-109" charset="0"/>
              </a:rPr>
              <a:t>22 </a:t>
            </a:r>
            <a:r>
              <a:rPr noProof="1">
                <a:latin typeface="Times New Roman" pitchFamily="-109" charset="0"/>
              </a:rPr>
              <a:t>*b</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2n </a:t>
            </a:r>
            <a:r>
              <a:rPr noProof="1">
                <a:latin typeface="Times New Roman" pitchFamily="-109" charset="0"/>
              </a:rPr>
              <a:t>*b</a:t>
            </a:r>
            <a:r>
              <a:rPr baseline="-25000" noProof="1">
                <a:latin typeface="Times New Roman" pitchFamily="-109" charset="0"/>
              </a:rPr>
              <a:t>n1</a:t>
            </a:r>
          </a:p>
          <a:p>
            <a:pPr eaLnBrk="0" hangingPunct="0"/>
            <a:r>
              <a:rPr baseline="-25000" noProof="1">
                <a:latin typeface="Times New Roman" pitchFamily="-109" charset="0"/>
              </a:rPr>
              <a:t>…</a:t>
            </a:r>
          </a:p>
          <a:p>
            <a:pPr eaLnBrk="0" hangingPunct="0"/>
            <a:r>
              <a:rPr noProof="1">
                <a:latin typeface="Times New Roman" pitchFamily="-109" charset="0"/>
              </a:rPr>
              <a:t>c</a:t>
            </a:r>
            <a:r>
              <a:rPr baseline="-25000" noProof="1">
                <a:latin typeface="Times New Roman" pitchFamily="-109" charset="0"/>
              </a:rPr>
              <a:t>mm</a:t>
            </a:r>
            <a:r>
              <a:rPr noProof="1">
                <a:latin typeface="Times New Roman" pitchFamily="-109" charset="0"/>
              </a:rPr>
              <a:t>  = a</a:t>
            </a:r>
            <a:r>
              <a:rPr baseline="-25000" noProof="1">
                <a:latin typeface="Times New Roman" pitchFamily="-109" charset="0"/>
              </a:rPr>
              <a:t>m1</a:t>
            </a:r>
            <a:r>
              <a:rPr noProof="1">
                <a:latin typeface="Times New Roman" pitchFamily="-109" charset="0"/>
              </a:rPr>
              <a:t>*b</a:t>
            </a:r>
            <a:r>
              <a:rPr baseline="-25000" noProof="1">
                <a:latin typeface="Times New Roman" pitchFamily="-109" charset="0"/>
              </a:rPr>
              <a:t>1m</a:t>
            </a:r>
            <a:r>
              <a:rPr noProof="1">
                <a:latin typeface="Times New Roman" pitchFamily="-109" charset="0"/>
              </a:rPr>
              <a:t>+a</a:t>
            </a:r>
            <a:r>
              <a:rPr baseline="-25000" noProof="1">
                <a:latin typeface="Times New Roman" pitchFamily="-109" charset="0"/>
              </a:rPr>
              <a:t>m2 </a:t>
            </a:r>
            <a:r>
              <a:rPr noProof="1">
                <a:latin typeface="Times New Roman" pitchFamily="-109" charset="0"/>
              </a:rPr>
              <a:t>*b</a:t>
            </a:r>
            <a:r>
              <a:rPr baseline="-25000" noProof="1">
                <a:latin typeface="Times New Roman" pitchFamily="-109" charset="0"/>
              </a:rPr>
              <a:t>2m</a:t>
            </a:r>
            <a:r>
              <a:rPr noProof="1">
                <a:latin typeface="Times New Roman" pitchFamily="-109" charset="0"/>
              </a:rPr>
              <a:t> +…+ a</a:t>
            </a:r>
            <a:r>
              <a:rPr baseline="-25000" noProof="1">
                <a:latin typeface="Times New Roman" pitchFamily="-109" charset="0"/>
              </a:rPr>
              <a:t>mn </a:t>
            </a:r>
            <a:r>
              <a:rPr noProof="1">
                <a:latin typeface="Times New Roman" pitchFamily="-109" charset="0"/>
              </a:rPr>
              <a:t>*b</a:t>
            </a:r>
            <a:r>
              <a:rPr baseline="-25000" noProof="1">
                <a:latin typeface="Times New Roman" pitchFamily="-109" charset="0"/>
              </a:rPr>
              <a:t>nm</a:t>
            </a:r>
          </a:p>
        </p:txBody>
      </p:sp>
      <p:sp>
        <p:nvSpPr>
          <p:cNvPr id="57356" name="AutoShape 11"/>
          <p:cNvSpPr>
            <a:spLocks/>
          </p:cNvSpPr>
          <p:nvPr/>
        </p:nvSpPr>
        <p:spPr bwMode="auto">
          <a:xfrm>
            <a:off x="930275" y="3556000"/>
            <a:ext cx="228600" cy="1641475"/>
          </a:xfrm>
          <a:prstGeom prst="lef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7" name="Text Box 12"/>
          <p:cNvSpPr txBox="1">
            <a:spLocks noChangeArrowheads="1"/>
          </p:cNvSpPr>
          <p:nvPr/>
        </p:nvSpPr>
        <p:spPr bwMode="auto">
          <a:xfrm>
            <a:off x="990600" y="3505200"/>
            <a:ext cx="2357438"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c</a:t>
            </a:r>
            <a:r>
              <a:rPr sz="2800" baseline="-25000" noProof="1">
                <a:latin typeface="Times New Roman" pitchFamily="-109" charset="0"/>
              </a:rPr>
              <a:t>11</a:t>
            </a:r>
            <a:r>
              <a:rPr sz="2800" noProof="1">
                <a:latin typeface="Times New Roman" pitchFamily="-109" charset="0"/>
              </a:rPr>
              <a:t>  c</a:t>
            </a:r>
            <a:r>
              <a:rPr sz="2800" baseline="-25000" noProof="1">
                <a:latin typeface="Times New Roman" pitchFamily="-109" charset="0"/>
              </a:rPr>
              <a:t>12</a:t>
            </a:r>
            <a:r>
              <a:rPr sz="2800" noProof="1">
                <a:latin typeface="Times New Roman" pitchFamily="-109" charset="0"/>
              </a:rPr>
              <a:t> … c</a:t>
            </a:r>
            <a:r>
              <a:rPr sz="2800" baseline="-25000" noProof="1">
                <a:latin typeface="Times New Roman" pitchFamily="-109" charset="0"/>
              </a:rPr>
              <a:t>1m</a:t>
            </a:r>
          </a:p>
          <a:p>
            <a:pPr eaLnBrk="0" hangingPunct="0"/>
            <a:r>
              <a:rPr sz="2800" noProof="1">
                <a:latin typeface="Times New Roman" pitchFamily="-109" charset="0"/>
              </a:rPr>
              <a:t>c</a:t>
            </a:r>
            <a:r>
              <a:rPr sz="2800" baseline="-25000" noProof="1">
                <a:latin typeface="Times New Roman" pitchFamily="-109" charset="0"/>
              </a:rPr>
              <a:t>21</a:t>
            </a:r>
            <a:r>
              <a:rPr sz="2800" noProof="1">
                <a:latin typeface="Times New Roman" pitchFamily="-109" charset="0"/>
              </a:rPr>
              <a:t>  c</a:t>
            </a:r>
            <a:r>
              <a:rPr sz="2800" baseline="-25000" noProof="1">
                <a:latin typeface="Times New Roman" pitchFamily="-109" charset="0"/>
              </a:rPr>
              <a:t>22</a:t>
            </a:r>
            <a:r>
              <a:rPr sz="2800" noProof="1">
                <a:latin typeface="Times New Roman" pitchFamily="-109" charset="0"/>
              </a:rPr>
              <a:t> … c</a:t>
            </a:r>
            <a:r>
              <a:rPr sz="2800" baseline="-25000" noProof="1">
                <a:latin typeface="Times New Roman" pitchFamily="-109" charset="0"/>
              </a:rPr>
              <a:t>2m</a:t>
            </a:r>
          </a:p>
          <a:p>
            <a:pPr eaLnBrk="0" hangingPunct="0"/>
            <a:r>
              <a:rPr sz="2800" baseline="-25000" noProof="1">
                <a:latin typeface="Times New Roman" pitchFamily="-109" charset="0"/>
              </a:rPr>
              <a:t>…     …    …      …</a:t>
            </a:r>
          </a:p>
          <a:p>
            <a:pPr eaLnBrk="0" hangingPunct="0"/>
            <a:r>
              <a:rPr sz="2800" noProof="1">
                <a:latin typeface="Times New Roman" pitchFamily="-109" charset="0"/>
              </a:rPr>
              <a:t>c</a:t>
            </a:r>
            <a:r>
              <a:rPr sz="2800" baseline="-25000" noProof="1">
                <a:latin typeface="Times New Roman" pitchFamily="-109" charset="0"/>
              </a:rPr>
              <a:t>m1</a:t>
            </a:r>
            <a:r>
              <a:rPr sz="2800" noProof="1">
                <a:latin typeface="Times New Roman" pitchFamily="-109" charset="0"/>
              </a:rPr>
              <a:t>  c</a:t>
            </a:r>
            <a:r>
              <a:rPr sz="2800" baseline="-25000" noProof="1">
                <a:latin typeface="Times New Roman" pitchFamily="-109" charset="0"/>
              </a:rPr>
              <a:t>m2</a:t>
            </a:r>
            <a:r>
              <a:rPr sz="2800" noProof="1">
                <a:latin typeface="Times New Roman" pitchFamily="-109" charset="0"/>
              </a:rPr>
              <a:t> … c</a:t>
            </a:r>
            <a:r>
              <a:rPr sz="2800" baseline="-25000" noProof="1">
                <a:latin typeface="Times New Roman" pitchFamily="-109" charset="0"/>
              </a:rPr>
              <a:t>mm</a:t>
            </a:r>
          </a:p>
        </p:txBody>
      </p:sp>
      <p:sp>
        <p:nvSpPr>
          <p:cNvPr id="57358" name="AutoShape 13"/>
          <p:cNvSpPr>
            <a:spLocks/>
          </p:cNvSpPr>
          <p:nvPr/>
        </p:nvSpPr>
        <p:spPr bwMode="auto">
          <a:xfrm>
            <a:off x="3063875" y="3556000"/>
            <a:ext cx="228600" cy="1641475"/>
          </a:xfrm>
          <a:prstGeom prst="righ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9" name="Text Box 14"/>
          <p:cNvSpPr txBox="1">
            <a:spLocks noChangeArrowheads="1"/>
          </p:cNvSpPr>
          <p:nvPr/>
        </p:nvSpPr>
        <p:spPr bwMode="auto">
          <a:xfrm>
            <a:off x="6467475" y="2073275"/>
            <a:ext cx="379413" cy="579438"/>
          </a:xfrm>
          <a:prstGeom prst="rect">
            <a:avLst/>
          </a:prstGeom>
          <a:noFill/>
          <a:ln w="9525">
            <a:noFill/>
            <a:miter lim="800000"/>
            <a:headEnd/>
            <a:tailEnd/>
          </a:ln>
        </p:spPr>
        <p:txBody>
          <a:bodyPr wrap="none">
            <a:prstTxWarp prst="textNoShape">
              <a:avLst/>
            </a:prstTxWarp>
            <a:spAutoFit/>
          </a:bodyPr>
          <a:lstStyle/>
          <a:p>
            <a:pPr eaLnBrk="0" hangingPunct="0"/>
            <a:r>
              <a:rPr lang="en-US" sz="3200" b="1">
                <a:latin typeface="Arial Narrow" pitchFamily="-109" charset="0"/>
              </a:rPr>
              <a:t>=</a:t>
            </a:r>
            <a:endParaRPr lang="en-US" sz="3200">
              <a:latin typeface="Times New Roman" pitchFamily="-109" charset="0"/>
            </a:endParaRPr>
          </a:p>
        </p:txBody>
      </p:sp>
      <p:sp>
        <p:nvSpPr>
          <p:cNvPr id="58383" name="Text Box 15"/>
          <p:cNvSpPr txBox="1">
            <a:spLocks noChangeArrowheads="1"/>
          </p:cNvSpPr>
          <p:nvPr/>
        </p:nvSpPr>
        <p:spPr bwMode="auto">
          <a:xfrm>
            <a:off x="3581400" y="5257800"/>
            <a:ext cx="2249487" cy="701675"/>
          </a:xfrm>
          <a:prstGeom prst="rect">
            <a:avLst/>
          </a:prstGeom>
          <a:noFill/>
          <a:ln w="9525">
            <a:noFill/>
            <a:miter lim="800000"/>
            <a:headEnd/>
            <a:tailEnd/>
          </a:ln>
          <a:effectLst/>
        </p:spPr>
        <p:txBody>
          <a:bodyPr wrap="none">
            <a:prstTxWarp prst="textNoShape">
              <a:avLst/>
            </a:prstTxWarp>
            <a:spAutoFit/>
          </a:bodyPr>
          <a:lstStyle/>
          <a:p>
            <a:pPr eaLnBrk="0" hangingPunct="0">
              <a:defRPr/>
            </a:pPr>
            <a:r>
              <a:rPr sz="3200" noProof="1">
                <a:solidFill>
                  <a:srgbClr val="A50021"/>
                </a:solidFill>
                <a:effectLst>
                  <a:outerShdw blurRad="38100" dist="38100" dir="2700000" algn="tl">
                    <a:srgbClr val="000000"/>
                  </a:outerShdw>
                </a:effectLst>
                <a:latin typeface="Times New Roman" pitchFamily="-112" charset="0"/>
              </a:rPr>
              <a:t>c</a:t>
            </a:r>
            <a:r>
              <a:rPr sz="3200" baseline="-25000" noProof="1">
                <a:solidFill>
                  <a:srgbClr val="A50021"/>
                </a:solidFill>
                <a:effectLst>
                  <a:outerShdw blurRad="38100" dist="38100" dir="2700000" algn="tl">
                    <a:srgbClr val="000000"/>
                  </a:outerShdw>
                </a:effectLst>
                <a:latin typeface="Times New Roman" pitchFamily="-112" charset="0"/>
              </a:rPr>
              <a:t>ij</a:t>
            </a:r>
            <a:r>
              <a:rPr sz="3200" noProof="1">
                <a:solidFill>
                  <a:srgbClr val="A50021"/>
                </a:solidFill>
                <a:effectLst>
                  <a:outerShdw blurRad="38100" dist="38100" dir="2700000" algn="tl">
                    <a:srgbClr val="000000"/>
                  </a:outerShdw>
                </a:effectLst>
                <a:latin typeface="Times New Roman" pitchFamily="-112" charset="0"/>
              </a:rPr>
              <a:t> =  </a:t>
            </a:r>
            <a:r>
              <a:rPr sz="4000" noProof="1">
                <a:solidFill>
                  <a:srgbClr val="A50021"/>
                </a:solidFill>
                <a:effectLst>
                  <a:outerShdw blurRad="38100" dist="38100" dir="2700000" algn="tl">
                    <a:srgbClr val="000000"/>
                  </a:outerShdw>
                </a:effectLst>
                <a:latin typeface="Times New Roman" pitchFamily="-112" charset="0"/>
                <a:sym typeface="Symbol" pitchFamily="-112" charset="2"/>
              </a:rPr>
              <a:t></a:t>
            </a:r>
            <a:r>
              <a:rPr sz="3200" noProof="1">
                <a:solidFill>
                  <a:srgbClr val="A50021"/>
                </a:solidFill>
                <a:effectLst>
                  <a:outerShdw blurRad="38100" dist="38100" dir="2700000" algn="tl">
                    <a:srgbClr val="000000"/>
                  </a:outerShdw>
                </a:effectLst>
                <a:latin typeface="Times New Roman" pitchFamily="-112" charset="0"/>
              </a:rPr>
              <a:t> a</a:t>
            </a:r>
            <a:r>
              <a:rPr sz="3200" baseline="-25000" noProof="1">
                <a:solidFill>
                  <a:srgbClr val="A50021"/>
                </a:solidFill>
                <a:effectLst>
                  <a:outerShdw blurRad="38100" dist="38100" dir="2700000" algn="tl">
                    <a:srgbClr val="000000"/>
                  </a:outerShdw>
                </a:effectLst>
                <a:latin typeface="Times New Roman" pitchFamily="-112" charset="0"/>
              </a:rPr>
              <a:t>ik</a:t>
            </a:r>
            <a:r>
              <a:rPr sz="3200" noProof="1">
                <a:solidFill>
                  <a:srgbClr val="A50021"/>
                </a:solidFill>
                <a:effectLst>
                  <a:outerShdw blurRad="38100" dist="38100" dir="2700000" algn="tl">
                    <a:srgbClr val="000000"/>
                  </a:outerShdw>
                </a:effectLst>
                <a:latin typeface="Times New Roman" pitchFamily="-112" charset="0"/>
              </a:rPr>
              <a:t>b</a:t>
            </a:r>
            <a:r>
              <a:rPr sz="3200" baseline="-25000" noProof="1">
                <a:solidFill>
                  <a:srgbClr val="A50021"/>
                </a:solidFill>
                <a:effectLst>
                  <a:outerShdw blurRad="38100" dist="38100" dir="2700000" algn="tl">
                    <a:srgbClr val="000000"/>
                  </a:outerShdw>
                </a:effectLst>
                <a:latin typeface="Times New Roman" pitchFamily="-112" charset="0"/>
              </a:rPr>
              <a:t>kj</a:t>
            </a:r>
            <a:endParaRPr sz="2400" noProof="1">
              <a:solidFill>
                <a:srgbClr val="A50021"/>
              </a:solidFill>
              <a:effectLst>
                <a:outerShdw blurRad="38100" dist="38100" dir="2700000" algn="tl">
                  <a:srgbClr val="000000"/>
                </a:outerShdw>
              </a:effectLst>
              <a:latin typeface="Times New Roman" pitchFamily="-112" charset="0"/>
            </a:endParaRPr>
          </a:p>
        </p:txBody>
      </p:sp>
      <p:sp>
        <p:nvSpPr>
          <p:cNvPr id="58384" name="Text Box 16"/>
          <p:cNvSpPr txBox="1">
            <a:spLocks noChangeArrowheads="1"/>
          </p:cNvSpPr>
          <p:nvPr/>
        </p:nvSpPr>
        <p:spPr bwMode="auto">
          <a:xfrm>
            <a:off x="4572000" y="5181600"/>
            <a:ext cx="336550" cy="457200"/>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n-US" sz="2400" dirty="0">
                <a:solidFill>
                  <a:srgbClr val="A50021"/>
                </a:solidFill>
                <a:effectLst>
                  <a:outerShdw blurRad="38100" dist="38100" dir="2700000" algn="tl">
                    <a:srgbClr val="000000"/>
                  </a:outerShdw>
                </a:effectLst>
                <a:latin typeface="Times New Roman" pitchFamily="-112" charset="0"/>
              </a:rPr>
              <a:t>n</a:t>
            </a:r>
          </a:p>
        </p:txBody>
      </p:sp>
      <p:sp>
        <p:nvSpPr>
          <p:cNvPr id="58385" name="Text Box 17"/>
          <p:cNvSpPr txBox="1">
            <a:spLocks noChangeArrowheads="1"/>
          </p:cNvSpPr>
          <p:nvPr/>
        </p:nvSpPr>
        <p:spPr bwMode="auto">
          <a:xfrm>
            <a:off x="4495800" y="5776913"/>
            <a:ext cx="581025" cy="396875"/>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n-US" sz="2000">
                <a:solidFill>
                  <a:srgbClr val="A50021"/>
                </a:solidFill>
                <a:effectLst>
                  <a:outerShdw blurRad="38100" dist="38100" dir="2700000" algn="tl">
                    <a:srgbClr val="000000"/>
                  </a:outerShdw>
                </a:effectLst>
                <a:latin typeface="Times New Roman" pitchFamily="-112" charset="0"/>
              </a:rPr>
              <a:t>k=1</a:t>
            </a:r>
          </a:p>
        </p:txBody>
      </p:sp>
      <p:sp>
        <p:nvSpPr>
          <p:cNvPr id="19" name="Slide Number Placeholder 5"/>
          <p:cNvSpPr txBox="1">
            <a:spLocks/>
          </p:cNvSpPr>
          <p:nvPr/>
        </p:nvSpPr>
        <p:spPr>
          <a:xfrm>
            <a:off x="7620000" y="5687568"/>
            <a:ext cx="7620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2400" kern="1200">
                <a:solidFill>
                  <a:schemeClr val="tx1">
                    <a:lumMod val="85000"/>
                    <a:lumOff val="15000"/>
                  </a:schemeClr>
                </a:solidFill>
                <a:latin typeface="+mj-lt"/>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a:lstStyle>
          <a:p>
            <a:pPr>
              <a:defRPr/>
            </a:pPr>
            <a:fld id="{A02B747B-6B35-CA4B-AD3F-25B16A430C6F}" type="slidenum">
              <a:rPr lang="es-ES" smtClean="0"/>
              <a:pPr>
                <a:defRPr/>
              </a:pPr>
              <a:t>34</a:t>
            </a:fld>
            <a:endParaRPr lang="es-ES" dirty="0"/>
          </a:p>
        </p:txBody>
      </p:sp>
    </p:spTree>
  </p:cSld>
  <p:clrMapOvr>
    <a:masterClrMapping/>
  </p:clrMapOvr>
  <p:transition xmlns:p14="http://schemas.microsoft.com/office/powerpoint/2010/main" advTm="360032"/>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200400" y="1447800"/>
            <a:ext cx="5486400" cy="4530725"/>
          </a:xfrm>
        </p:spPr>
        <p:txBody>
          <a:bodyPr/>
          <a:lstStyle/>
          <a:p>
            <a:pPr marL="0" indent="0">
              <a:buFont typeface="Wingdings" pitchFamily="-109" charset="2"/>
              <a:buNone/>
              <a:tabLst>
                <a:tab pos="261938" algn="l"/>
                <a:tab pos="538163" algn="l"/>
                <a:tab pos="800100" algn="l"/>
                <a:tab pos="1077913" algn="l"/>
                <a:tab pos="1338263" algn="l"/>
              </a:tabLst>
            </a:pPr>
            <a:endParaRPr lang="es-MX"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i="1" noProof="1">
                <a:solidFill>
                  <a:srgbClr val="000099"/>
                </a:solidFill>
                <a:latin typeface="Times New Roman" pitchFamily="-109" charset="0"/>
              </a:rPr>
              <a:t>for </a:t>
            </a:r>
            <a:r>
              <a:rPr lang="es-MX" i="1" dirty="0">
                <a:solidFill>
                  <a:srgbClr val="000099"/>
                </a:solidFill>
                <a:latin typeface="Times New Roman" pitchFamily="-109" charset="0"/>
              </a:rPr>
              <a:t>(int </a:t>
            </a:r>
            <a:r>
              <a:rPr i="1" noProof="1">
                <a:solidFill>
                  <a:srgbClr val="000099"/>
                </a:solidFill>
                <a:latin typeface="Times New Roman" pitchFamily="-109" charset="0"/>
              </a:rPr>
              <a:t>i=1</a:t>
            </a:r>
            <a:r>
              <a:rPr lang="es-MX" i="1" dirty="0">
                <a:solidFill>
                  <a:srgbClr val="000099"/>
                </a:solidFill>
                <a:latin typeface="Times New Roman" pitchFamily="-109" charset="0"/>
              </a:rPr>
              <a:t>; i&lt;=</a:t>
            </a:r>
            <a:r>
              <a:rPr i="1" noProof="1">
                <a:solidFill>
                  <a:srgbClr val="000099"/>
                </a:solidFill>
                <a:latin typeface="Times New Roman" pitchFamily="-109" charset="0"/>
              </a:rPr>
              <a:t>n</a:t>
            </a:r>
            <a:r>
              <a:rPr lang="es-MX" i="1" dirty="0">
                <a:solidFill>
                  <a:srgbClr val="000099"/>
                </a:solidFill>
                <a:latin typeface="Times New Roman" pitchFamily="-109" charset="0"/>
              </a:rPr>
              <a:t>; i++)</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dirty="0">
                <a:solidFill>
                  <a:srgbClr val="000099"/>
                </a:solidFill>
                <a:latin typeface="Times New Roman" pitchFamily="-109" charset="0"/>
              </a:rPr>
              <a:t>	</a:t>
            </a:r>
            <a:r>
              <a:rPr i="1" noProof="1">
                <a:solidFill>
                  <a:srgbClr val="000099"/>
                </a:solidFill>
                <a:latin typeface="Times New Roman" pitchFamily="-109" charset="0"/>
              </a:rPr>
              <a:t>for </a:t>
            </a:r>
            <a:r>
              <a:rPr lang="es-MX" i="1" dirty="0">
                <a:solidFill>
                  <a:srgbClr val="000099"/>
                </a:solidFill>
                <a:latin typeface="Times New Roman" pitchFamily="-109" charset="0"/>
              </a:rPr>
              <a:t>(int </a:t>
            </a:r>
            <a:r>
              <a:rPr i="1" noProof="1">
                <a:solidFill>
                  <a:srgbClr val="000099"/>
                </a:solidFill>
                <a:latin typeface="Times New Roman" pitchFamily="-109" charset="0"/>
              </a:rPr>
              <a:t>j=1</a:t>
            </a:r>
            <a:r>
              <a:rPr lang="es-MX" i="1" dirty="0">
                <a:solidFill>
                  <a:srgbClr val="000099"/>
                </a:solidFill>
                <a:latin typeface="Times New Roman" pitchFamily="-109" charset="0"/>
              </a:rPr>
              <a:t>; j&lt;=</a:t>
            </a:r>
            <a:r>
              <a:rPr i="1" noProof="1">
                <a:solidFill>
                  <a:srgbClr val="000099"/>
                </a:solidFill>
                <a:latin typeface="Times New Roman" pitchFamily="-109" charset="0"/>
              </a:rPr>
              <a:t>n</a:t>
            </a:r>
            <a:r>
              <a:rPr lang="es-MX" i="1" dirty="0">
                <a:solidFill>
                  <a:srgbClr val="000099"/>
                </a:solidFill>
                <a:latin typeface="Times New Roman" pitchFamily="-109" charset="0"/>
              </a:rPr>
              <a:t>; j++)</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dirty="0">
                <a:solidFill>
                  <a:srgbClr val="000099"/>
                </a:solidFill>
                <a:latin typeface="Times New Roman" pitchFamily="-109" charset="0"/>
              </a:rPr>
              <a:t>	{	</a:t>
            </a:r>
            <a:r>
              <a:rPr i="1" noProof="1">
                <a:solidFill>
                  <a:srgbClr val="000099"/>
                </a:solidFill>
                <a:latin typeface="Times New Roman" pitchFamily="-109" charset="0"/>
              </a:rPr>
              <a:t>C[i,j] = 0;</a:t>
            </a:r>
          </a:p>
          <a:p>
            <a:pPr marL="0" indent="0">
              <a:buFont typeface="Wingdings" pitchFamily="-109" charset="2"/>
              <a:buNone/>
              <a:tabLst>
                <a:tab pos="261938" algn="l"/>
                <a:tab pos="538163" algn="l"/>
                <a:tab pos="800100" algn="l"/>
                <a:tab pos="1077913" algn="l"/>
                <a:tab pos="1338263" algn="l"/>
              </a:tabLst>
            </a:pPr>
            <a:r>
              <a:rPr lang="es-MX" i="1" dirty="0">
                <a:solidFill>
                  <a:srgbClr val="000099"/>
                </a:solidFill>
                <a:latin typeface="Times New Roman" pitchFamily="-109" charset="0"/>
              </a:rPr>
              <a:t>		</a:t>
            </a:r>
            <a:r>
              <a:rPr i="1" noProof="1">
                <a:solidFill>
                  <a:srgbClr val="000099"/>
                </a:solidFill>
                <a:latin typeface="Times New Roman" pitchFamily="-109" charset="0"/>
              </a:rPr>
              <a:t>for </a:t>
            </a:r>
            <a:r>
              <a:rPr lang="es-MX" i="1" dirty="0">
                <a:solidFill>
                  <a:srgbClr val="000099"/>
                </a:solidFill>
                <a:latin typeface="Times New Roman" pitchFamily="-109" charset="0"/>
              </a:rPr>
              <a:t>(int </a:t>
            </a:r>
            <a:r>
              <a:rPr i="1" noProof="1">
                <a:solidFill>
                  <a:srgbClr val="000099"/>
                </a:solidFill>
                <a:latin typeface="Times New Roman" pitchFamily="-109" charset="0"/>
              </a:rPr>
              <a:t>k=1</a:t>
            </a:r>
            <a:r>
              <a:rPr lang="es-MX" i="1" dirty="0">
                <a:solidFill>
                  <a:srgbClr val="000099"/>
                </a:solidFill>
                <a:latin typeface="Times New Roman" pitchFamily="-109" charset="0"/>
              </a:rPr>
              <a:t>; k&lt;=</a:t>
            </a:r>
            <a:r>
              <a:rPr i="1" noProof="1">
                <a:solidFill>
                  <a:srgbClr val="000099"/>
                </a:solidFill>
                <a:latin typeface="Times New Roman" pitchFamily="-109" charset="0"/>
              </a:rPr>
              <a:t>n</a:t>
            </a:r>
            <a:r>
              <a:rPr lang="es-MX" i="1" dirty="0">
                <a:solidFill>
                  <a:srgbClr val="000099"/>
                </a:solidFill>
                <a:latin typeface="Times New Roman" pitchFamily="-109" charset="0"/>
              </a:rPr>
              <a:t>; k++)</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dirty="0">
                <a:solidFill>
                  <a:srgbClr val="000099"/>
                </a:solidFill>
                <a:latin typeface="Times New Roman" pitchFamily="-109" charset="0"/>
              </a:rPr>
              <a:t>			</a:t>
            </a:r>
            <a:r>
              <a:rPr sz="2800" i="1" noProof="1">
                <a:solidFill>
                  <a:srgbClr val="000099"/>
                </a:solidFill>
                <a:latin typeface="Times New Roman" pitchFamily="-109" charset="0"/>
              </a:rPr>
              <a:t>C[i,j] = C[i,j] + A[i,k]*B[k,j];</a:t>
            </a:r>
            <a:endParaRPr lang="es-MX" sz="2800" i="1" dirty="0">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800" i="1" dirty="0">
                <a:solidFill>
                  <a:srgbClr val="000099"/>
                </a:solidFill>
                <a:latin typeface="Times New Roman" pitchFamily="-109" charset="0"/>
              </a:rPr>
              <a:t>   }</a:t>
            </a:r>
            <a:endParaRPr sz="2800" noProof="1"/>
          </a:p>
        </p:txBody>
      </p:sp>
      <p:sp>
        <p:nvSpPr>
          <p:cNvPr id="12" name="Slide Number Placeholder 5"/>
          <p:cNvSpPr>
            <a:spLocks noGrp="1"/>
          </p:cNvSpPr>
          <p:nvPr>
            <p:ph type="sldNum" sz="quarter" idx="12"/>
          </p:nvPr>
        </p:nvSpPr>
        <p:spPr/>
        <p:txBody>
          <a:bodyPr/>
          <a:lstStyle/>
          <a:p>
            <a:pPr>
              <a:defRPr/>
            </a:pPr>
            <a:fld id="{08D4AEE3-14F3-5241-8E9E-F78BC3689000}" type="slidenum">
              <a:rPr lang="es-ES"/>
              <a:pPr>
                <a:defRPr/>
              </a:pPr>
              <a:t>35</a:t>
            </a:fld>
            <a:endParaRPr lang="es-ES"/>
          </a:p>
        </p:txBody>
      </p:sp>
      <p:sp>
        <p:nvSpPr>
          <p:cNvPr id="94212" name="Text Box 4"/>
          <p:cNvSpPr txBox="1">
            <a:spLocks noChangeArrowheads="1"/>
          </p:cNvSpPr>
          <p:nvPr/>
        </p:nvSpPr>
        <p:spPr bwMode="auto">
          <a:xfrm>
            <a:off x="2133600" y="434340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O( 1 ) ←</a:t>
            </a:r>
          </a:p>
        </p:txBody>
      </p:sp>
      <p:sp>
        <p:nvSpPr>
          <p:cNvPr id="94213" name="Text Box 5"/>
          <p:cNvSpPr txBox="1">
            <a:spLocks noChangeArrowheads="1"/>
          </p:cNvSpPr>
          <p:nvPr/>
        </p:nvSpPr>
        <p:spPr bwMode="auto">
          <a:xfrm>
            <a:off x="1981200" y="3810000"/>
            <a:ext cx="151923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O( n ) ←</a:t>
            </a:r>
          </a:p>
        </p:txBody>
      </p:sp>
      <p:sp>
        <p:nvSpPr>
          <p:cNvPr id="94214" name="Text Box 6"/>
          <p:cNvSpPr txBox="1">
            <a:spLocks noChangeArrowheads="1"/>
          </p:cNvSpPr>
          <p:nvPr/>
        </p:nvSpPr>
        <p:spPr bwMode="auto">
          <a:xfrm>
            <a:off x="1447800" y="2819400"/>
            <a:ext cx="16398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dirty="0">
                <a:solidFill>
                  <a:srgbClr val="A50021"/>
                </a:solidFill>
                <a:latin typeface="Times New Roman" pitchFamily="-109" charset="0"/>
                <a:ea typeface="Times New Roman" pitchFamily="-109" charset="0"/>
                <a:cs typeface="Times New Roman" pitchFamily="-109" charset="0"/>
              </a:rPr>
              <a:t>O( n</a:t>
            </a:r>
            <a:r>
              <a:rPr lang="es-ES" sz="2800" b="1" baseline="30000" dirty="0">
                <a:solidFill>
                  <a:srgbClr val="A50021"/>
                </a:solidFill>
                <a:latin typeface="Times New Roman" pitchFamily="-109" charset="0"/>
                <a:ea typeface="Times New Roman" pitchFamily="-109" charset="0"/>
                <a:cs typeface="Times New Roman" pitchFamily="-109" charset="0"/>
              </a:rPr>
              <a:t>2</a:t>
            </a:r>
            <a:r>
              <a:rPr lang="es-ES" sz="2800" b="1" dirty="0">
                <a:solidFill>
                  <a:srgbClr val="A50021"/>
                </a:solidFill>
                <a:latin typeface="Times New Roman" pitchFamily="-109" charset="0"/>
                <a:ea typeface="Times New Roman" pitchFamily="-109" charset="0"/>
                <a:cs typeface="Times New Roman" pitchFamily="-109" charset="0"/>
              </a:rPr>
              <a:t> ) ←</a:t>
            </a:r>
          </a:p>
        </p:txBody>
      </p:sp>
      <p:sp>
        <p:nvSpPr>
          <p:cNvPr id="94215" name="Text Box 7"/>
          <p:cNvSpPr txBox="1">
            <a:spLocks noChangeArrowheads="1"/>
          </p:cNvSpPr>
          <p:nvPr/>
        </p:nvSpPr>
        <p:spPr bwMode="auto">
          <a:xfrm>
            <a:off x="1331913" y="2497138"/>
            <a:ext cx="1441420" cy="461665"/>
          </a:xfrm>
          <a:prstGeom prst="rect">
            <a:avLst/>
          </a:prstGeom>
          <a:noFill/>
          <a:ln w="9525">
            <a:noFill/>
            <a:miter lim="800000"/>
            <a:headEnd/>
            <a:tailEnd/>
          </a:ln>
        </p:spPr>
        <p:txBody>
          <a:bodyPr wrap="none">
            <a:prstTxWarp prst="textNoShape">
              <a:avLst/>
            </a:prstTxWarp>
            <a:spAutoFit/>
          </a:bodyPr>
          <a:lstStyle/>
          <a:p>
            <a:pPr eaLnBrk="0" hangingPunct="0"/>
            <a:r>
              <a:rPr lang="es-ES" sz="2400" b="1">
                <a:solidFill>
                  <a:srgbClr val="A50021"/>
                </a:solidFill>
                <a:latin typeface="Times New Roman" pitchFamily="-109" charset="0"/>
                <a:ea typeface="Times New Roman" pitchFamily="-109" charset="0"/>
                <a:cs typeface="Times New Roman" pitchFamily="-109" charset="0"/>
              </a:rPr>
              <a:t>O( n</a:t>
            </a:r>
            <a:r>
              <a:rPr lang="es-ES" sz="2400" b="1" baseline="30000">
                <a:solidFill>
                  <a:srgbClr val="A50021"/>
                </a:solidFill>
                <a:latin typeface="Times New Roman" pitchFamily="-109" charset="0"/>
                <a:ea typeface="Times New Roman" pitchFamily="-109" charset="0"/>
                <a:cs typeface="Times New Roman" pitchFamily="-109" charset="0"/>
              </a:rPr>
              <a:t>3</a:t>
            </a:r>
            <a:r>
              <a:rPr lang="es-ES" sz="2400" b="1">
                <a:solidFill>
                  <a:srgbClr val="A50021"/>
                </a:solidFill>
                <a:latin typeface="Times New Roman" pitchFamily="-109" charset="0"/>
                <a:ea typeface="Times New Roman" pitchFamily="-109" charset="0"/>
                <a:cs typeface="Times New Roman" pitchFamily="-109" charset="0"/>
              </a:rPr>
              <a:t> ) ←</a:t>
            </a:r>
          </a:p>
        </p:txBody>
      </p:sp>
      <p:sp>
        <p:nvSpPr>
          <p:cNvPr id="94219" name="Text Box 11"/>
          <p:cNvSpPr txBox="1">
            <a:spLocks noChangeArrowheads="1"/>
          </p:cNvSpPr>
          <p:nvPr/>
        </p:nvSpPr>
        <p:spPr bwMode="auto">
          <a:xfrm>
            <a:off x="1905000" y="3352800"/>
            <a:ext cx="1321546" cy="461665"/>
          </a:xfrm>
          <a:prstGeom prst="rect">
            <a:avLst/>
          </a:prstGeom>
          <a:noFill/>
          <a:ln w="9525">
            <a:noFill/>
            <a:miter lim="800000"/>
            <a:headEnd/>
            <a:tailEnd/>
          </a:ln>
        </p:spPr>
        <p:txBody>
          <a:bodyPr wrap="none">
            <a:prstTxWarp prst="textNoShape">
              <a:avLst/>
            </a:prstTxWarp>
            <a:spAutoFit/>
          </a:bodyPr>
          <a:lstStyle/>
          <a:p>
            <a:pPr eaLnBrk="0" hangingPunct="0"/>
            <a:r>
              <a:rPr lang="es-ES" sz="2400" b="1" dirty="0">
                <a:solidFill>
                  <a:srgbClr val="A50021"/>
                </a:solidFill>
                <a:latin typeface="Times New Roman" pitchFamily="-109" charset="0"/>
                <a:ea typeface="Times New Roman" pitchFamily="-109" charset="0"/>
                <a:cs typeface="Times New Roman" pitchFamily="-109" charset="0"/>
              </a:rPr>
              <a:t>O( 1 ) ←</a:t>
            </a:r>
          </a:p>
        </p:txBody>
      </p:sp>
      <p:grpSp>
        <p:nvGrpSpPr>
          <p:cNvPr id="2" name="Group 10"/>
          <p:cNvGrpSpPr>
            <a:grpSpLocks/>
          </p:cNvGrpSpPr>
          <p:nvPr/>
        </p:nvGrpSpPr>
        <p:grpSpPr bwMode="auto">
          <a:xfrm>
            <a:off x="2057400" y="3505200"/>
            <a:ext cx="838200" cy="304800"/>
            <a:chOff x="2304" y="2352"/>
            <a:chExt cx="960" cy="192"/>
          </a:xfrm>
        </p:grpSpPr>
        <p:sp>
          <p:nvSpPr>
            <p:cNvPr id="58379" name="Line 8"/>
            <p:cNvSpPr>
              <a:spLocks noChangeShapeType="1"/>
            </p:cNvSpPr>
            <p:nvPr/>
          </p:nvSpPr>
          <p:spPr bwMode="auto">
            <a:xfrm>
              <a:off x="2304" y="2352"/>
              <a:ext cx="960" cy="192"/>
            </a:xfrm>
            <a:prstGeom prst="line">
              <a:avLst/>
            </a:prstGeom>
            <a:noFill/>
            <a:ln w="76200">
              <a:solidFill>
                <a:schemeClr val="accent1"/>
              </a:solidFill>
              <a:round/>
              <a:headEnd/>
              <a:tailEnd/>
            </a:ln>
          </p:spPr>
          <p:txBody>
            <a:bodyPr>
              <a:prstTxWarp prst="textNoShape">
                <a:avLst/>
              </a:prstTxWarp>
            </a:bodyPr>
            <a:lstStyle/>
            <a:p>
              <a:endParaRPr lang="es-MX"/>
            </a:p>
          </p:txBody>
        </p:sp>
        <p:sp>
          <p:nvSpPr>
            <p:cNvPr id="58380" name="Line 9"/>
            <p:cNvSpPr>
              <a:spLocks noChangeShapeType="1"/>
            </p:cNvSpPr>
            <p:nvPr/>
          </p:nvSpPr>
          <p:spPr bwMode="auto">
            <a:xfrm flipV="1">
              <a:off x="2304" y="2352"/>
              <a:ext cx="960" cy="192"/>
            </a:xfrm>
            <a:prstGeom prst="line">
              <a:avLst/>
            </a:prstGeom>
            <a:noFill/>
            <a:ln w="76200">
              <a:solidFill>
                <a:schemeClr val="accent1"/>
              </a:solidFill>
              <a:round/>
              <a:headEnd/>
              <a:tailEnd/>
            </a:ln>
          </p:spPr>
          <p:txBody>
            <a:bodyPr>
              <a:prstTxWarp prst="textNoShape">
                <a:avLst/>
              </a:prstTxWarp>
            </a:bodyPr>
            <a:lstStyle/>
            <a:p>
              <a:endParaRPr lang="es-MX"/>
            </a:p>
          </p:txBody>
        </p:sp>
      </p:grpSp>
      <p:sp>
        <p:nvSpPr>
          <p:cNvPr id="13" name="Rectangle 2"/>
          <p:cNvSpPr txBox="1">
            <a:spLocks noChangeArrowheads="1"/>
          </p:cNvSpPr>
          <p:nvPr/>
        </p:nvSpPr>
        <p:spPr>
          <a:xfrm>
            <a:off x="914400" y="457200"/>
            <a:ext cx="7696200" cy="6096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smtClean="0">
                <a:solidFill>
                  <a:srgbClr val="7B9899"/>
                </a:solidFill>
              </a:rPr>
              <a:t>Ejemplo: Multiplicación de matrices</a:t>
            </a:r>
            <a:endParaRPr lang="es-MX" sz="3200" dirty="0">
              <a:solidFill>
                <a:srgbClr val="7B9899"/>
              </a:solidFill>
            </a:endParaRPr>
          </a:p>
        </p:txBody>
      </p:sp>
    </p:spTree>
    <p:custDataLst>
      <p:tags r:id="rId1"/>
    </p:custDataLst>
  </p:cSld>
  <p:clrMapOvr>
    <a:masterClrMapping/>
  </p:clrMapOvr>
  <p:transition xmlns:p14="http://schemas.microsoft.com/office/powerpoint/2010/main" advTm="8414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slide(fromRight)">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slide(fromRight)">
                                      <p:cBhvr>
                                        <p:cTn id="12" dur="500"/>
                                        <p:tgtEl>
                                          <p:spTgt spid="942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94219"/>
                                        </p:tgtEl>
                                        <p:attrNameLst>
                                          <p:attrName>style.visibility</p:attrName>
                                        </p:attrNameLst>
                                      </p:cBhvr>
                                      <p:to>
                                        <p:strVal val="visible"/>
                                      </p:to>
                                    </p:set>
                                    <p:animEffect transition="in" filter="slide(fromRight)">
                                      <p:cBhvr>
                                        <p:cTn id="17" dur="500"/>
                                        <p:tgtEl>
                                          <p:spTgt spid="94219"/>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94214"/>
                                        </p:tgtEl>
                                        <p:attrNameLst>
                                          <p:attrName>style.visibility</p:attrName>
                                        </p:attrNameLst>
                                      </p:cBhvr>
                                      <p:to>
                                        <p:strVal val="visible"/>
                                      </p:to>
                                    </p:set>
                                    <p:animEffect transition="in" filter="slide(fromRight)">
                                      <p:cBhvr>
                                        <p:cTn id="30" dur="500"/>
                                        <p:tgtEl>
                                          <p:spTgt spid="94214"/>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iterate type="lt">
                                    <p:tmPct val="0"/>
                                  </p:iterate>
                                  <p:childTnLst>
                                    <p:set>
                                      <p:cBhvr>
                                        <p:cTn id="34" dur="1" fill="hold">
                                          <p:stCondLst>
                                            <p:cond delay="0"/>
                                          </p:stCondLst>
                                        </p:cTn>
                                        <p:tgtEl>
                                          <p:spTgt spid="94215"/>
                                        </p:tgtEl>
                                        <p:attrNameLst>
                                          <p:attrName>style.visibility</p:attrName>
                                        </p:attrNameLst>
                                      </p:cBhvr>
                                      <p:to>
                                        <p:strVal val="visible"/>
                                      </p:to>
                                    </p:set>
                                    <p:animEffect transition="in" filter="slide(fromRight)">
                                      <p:cBhvr>
                                        <p:cTn id="35" dur="500"/>
                                        <p:tgtEl>
                                          <p:spTgt spid="94215"/>
                                        </p:tgtEl>
                                      </p:cBhvr>
                                    </p:animEffect>
                                  </p:childTnLst>
                                </p:cTn>
                              </p:par>
                            </p:childTnLst>
                          </p:cTn>
                        </p:par>
                        <p:par>
                          <p:cTn id="36" fill="hold">
                            <p:stCondLst>
                              <p:cond delay="500"/>
                            </p:stCondLst>
                            <p:childTnLst>
                              <p:par>
                                <p:cTn id="37" presetID="16" presetClass="emph" presetSubtype="0" fill="hold" grpId="1" nodeType="afterEffect">
                                  <p:stCondLst>
                                    <p:cond delay="0"/>
                                  </p:stCondLst>
                                  <p:iterate type="lt">
                                    <p:tmPct val="4000"/>
                                  </p:iterate>
                                  <p:childTnLst>
                                    <p:set>
                                      <p:cBhvr override="childStyle">
                                        <p:cTn id="38" dur="3000" fill="hold"/>
                                        <p:tgtEl>
                                          <p:spTgt spid="94215"/>
                                        </p:tgtEl>
                                        <p:attrNameLst>
                                          <p:attrName>style.color</p:attrName>
                                        </p:attrNameLst>
                                      </p:cBhvr>
                                      <p:to>
                                        <p:clrVal>
                                          <a:schemeClr val="accent1"/>
                                        </p:clrVal>
                                      </p:to>
                                    </p:set>
                                    <p:set>
                                      <p:cBhvr>
                                        <p:cTn id="39" dur="3000" fill="hold"/>
                                        <p:tgtEl>
                                          <p:spTgt spid="94215"/>
                                        </p:tgtEl>
                                        <p:attrNameLst>
                                          <p:attrName>fillcolor</p:attrName>
                                        </p:attrNameLst>
                                      </p:cBhvr>
                                      <p:to>
                                        <p:clrVal>
                                          <a:schemeClr val="accent1"/>
                                        </p:clrVal>
                                      </p:to>
                                    </p:set>
                                    <p:set>
                                      <p:cBhvr>
                                        <p:cTn id="40" dur="3000" fill="hold"/>
                                        <p:tgtEl>
                                          <p:spTgt spid="942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3" grpId="0"/>
      <p:bldP spid="94214" grpId="0"/>
      <p:bldP spid="94215" grpId="0"/>
      <p:bldP spid="94215" grpId="1"/>
      <p:bldP spid="942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533400"/>
            <a:ext cx="7024744" cy="1143000"/>
          </a:xfrm>
        </p:spPr>
        <p:txBody>
          <a:bodyPr/>
          <a:lstStyle/>
          <a:p>
            <a:r>
              <a:rPr lang="es-MX" dirty="0">
                <a:solidFill>
                  <a:srgbClr val="7B9899"/>
                </a:solidFill>
              </a:rPr>
              <a:t>Regla 4: Recursividad</a:t>
            </a:r>
          </a:p>
        </p:txBody>
      </p:sp>
      <p:sp>
        <p:nvSpPr>
          <p:cNvPr id="64515" name="Rectangle 3"/>
          <p:cNvSpPr>
            <a:spLocks noGrp="1" noChangeArrowheads="1"/>
          </p:cNvSpPr>
          <p:nvPr>
            <p:ph idx="1"/>
          </p:nvPr>
        </p:nvSpPr>
        <p:spPr>
          <a:xfrm>
            <a:off x="228600" y="1905000"/>
            <a:ext cx="8610600" cy="4114800"/>
          </a:xfrm>
        </p:spPr>
        <p:txBody>
          <a:bodyPr>
            <a:normAutofit/>
          </a:bodyPr>
          <a:lstStyle/>
          <a:p>
            <a:pPr marL="274320" indent="-274320" fontAlgn="auto">
              <a:spcAft>
                <a:spcPts val="0"/>
              </a:spcAft>
              <a:buFont typeface="Wingdings 2"/>
              <a:buChar char=""/>
              <a:defRPr/>
            </a:pPr>
            <a:r>
              <a:rPr lang="es-MX" sz="2800" dirty="0">
                <a:ea typeface="+mn-ea"/>
                <a:cs typeface="+mn-cs"/>
              </a:rPr>
              <a:t>La complejidad de tiempo se obtiene contando la cantidad de veces que se hace </a:t>
            </a:r>
            <a:r>
              <a:rPr lang="es-MX" sz="2800" u="sng" dirty="0">
                <a:ea typeface="+mn-ea"/>
                <a:cs typeface="+mn-cs"/>
              </a:rPr>
              <a:t>la llamada recursiva</a:t>
            </a:r>
            <a:r>
              <a:rPr lang="es-MX" sz="2800" dirty="0">
                <a:ea typeface="+mn-ea"/>
                <a:cs typeface="+mn-cs"/>
              </a:rPr>
              <a:t>.</a:t>
            </a:r>
          </a:p>
          <a:p>
            <a:pPr marL="274320" indent="-274320" fontAlgn="auto">
              <a:spcAft>
                <a:spcPts val="0"/>
              </a:spcAft>
              <a:buFont typeface="Wingdings 2"/>
              <a:buChar char=""/>
              <a:defRPr/>
            </a:pPr>
            <a:r>
              <a:rPr lang="es-MX" sz="2800" dirty="0">
                <a:ea typeface="+mn-ea"/>
                <a:cs typeface="+mn-cs"/>
              </a:rPr>
              <a:t>Casos que “normalmente” se dan:</a:t>
            </a:r>
          </a:p>
          <a:p>
            <a:pPr marL="548640" lvl="1" indent="-274320" fontAlgn="auto">
              <a:spcAft>
                <a:spcPts val="0"/>
              </a:spcAft>
              <a:buFont typeface="Wingdings"/>
              <a:buChar char=""/>
              <a:defRPr/>
            </a:pPr>
            <a:r>
              <a:rPr lang="es-MX" sz="2400" dirty="0">
                <a:ea typeface="+mn-ea"/>
              </a:rPr>
              <a:t>Orden LINEAL si sólo se tiene una llamada recursiva, con incrementos o decrementos en el parámetro de control.</a:t>
            </a:r>
          </a:p>
          <a:p>
            <a:pPr marL="548640" lvl="1" indent="-274320" fontAlgn="auto">
              <a:spcAft>
                <a:spcPts val="0"/>
              </a:spcAft>
              <a:buFont typeface="Wingdings"/>
              <a:buChar char=""/>
              <a:defRPr/>
            </a:pPr>
            <a:r>
              <a:rPr lang="es-MX" sz="2400" dirty="0">
                <a:ea typeface="+mn-ea"/>
              </a:rPr>
              <a:t>Orden LOGARITMICO si sólo se tiene una llamada recursiva, con multiplicaciones o divisiones en el parámetro de control.</a:t>
            </a:r>
          </a:p>
          <a:p>
            <a:pPr marL="548640" lvl="1" indent="-274320" fontAlgn="auto">
              <a:spcAft>
                <a:spcPts val="0"/>
              </a:spcAft>
              <a:buFont typeface="Wingdings"/>
              <a:buChar char=""/>
              <a:defRPr/>
            </a:pPr>
            <a:r>
              <a:rPr lang="es-MX" sz="2400" dirty="0">
                <a:ea typeface="+mn-ea"/>
              </a:rPr>
              <a:t>Si hay más de una llamada recursiva, el orden puede tender a ser EXPONENCIAL.</a:t>
            </a:r>
          </a:p>
        </p:txBody>
      </p:sp>
      <p:sp>
        <p:nvSpPr>
          <p:cNvPr id="4" name="Slide Number Placeholder 5"/>
          <p:cNvSpPr>
            <a:spLocks noGrp="1"/>
          </p:cNvSpPr>
          <p:nvPr>
            <p:ph type="sldNum" sz="quarter" idx="12"/>
          </p:nvPr>
        </p:nvSpPr>
        <p:spPr/>
        <p:txBody>
          <a:bodyPr/>
          <a:lstStyle/>
          <a:p>
            <a:pPr>
              <a:defRPr/>
            </a:pPr>
            <a:fld id="{7A447B00-400B-A143-AB8E-443A129EF10C}" type="slidenum">
              <a:rPr lang="es-ES"/>
              <a:pPr>
                <a:defRPr/>
              </a:pPr>
              <a:t>36</a:t>
            </a:fld>
            <a:endParaRPr lang="es-ES"/>
          </a:p>
        </p:txBody>
      </p:sp>
    </p:spTree>
    <p:custDataLst>
      <p:tags r:id="rId1"/>
    </p:custDataLst>
  </p:cSld>
  <p:clrMapOvr>
    <a:masterClrMapping/>
  </p:clrMapOvr>
  <p:transition xmlns:p14="http://schemas.microsoft.com/office/powerpoint/2010/main" advTm="45398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anim calcmode="lin" valueType="num">
                                      <p:cBhvr>
                                        <p:cTn id="8"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fade">
                                      <p:cBhvr>
                                        <p:cTn id="14" dur="500"/>
                                        <p:tgtEl>
                                          <p:spTgt spid="64515">
                                            <p:txEl>
                                              <p:pRg st="1" end="1"/>
                                            </p:txEl>
                                          </p:spTgt>
                                        </p:tgtEl>
                                      </p:cBhvr>
                                    </p:animEffect>
                                    <p:anim calcmode="lin" valueType="num">
                                      <p:cBhvr>
                                        <p:cTn id="15"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64515">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Effect transition="in" filter="fade">
                                      <p:cBhvr>
                                        <p:cTn id="19" dur="500"/>
                                        <p:tgtEl>
                                          <p:spTgt spid="64515">
                                            <p:txEl>
                                              <p:pRg st="2" end="2"/>
                                            </p:txEl>
                                          </p:spTgt>
                                        </p:tgtEl>
                                      </p:cBhvr>
                                    </p:animEffect>
                                    <p:anim calcmode="lin" valueType="num">
                                      <p:cBhvr>
                                        <p:cTn id="20"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4515">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64515">
                                            <p:txEl>
                                              <p:pRg st="3" end="3"/>
                                            </p:txEl>
                                          </p:spTgt>
                                        </p:tgtEl>
                                        <p:attrNameLst>
                                          <p:attrName>style.visibility</p:attrName>
                                        </p:attrNameLst>
                                      </p:cBhvr>
                                      <p:to>
                                        <p:strVal val="visible"/>
                                      </p:to>
                                    </p:set>
                                    <p:animEffect transition="in" filter="fade">
                                      <p:cBhvr>
                                        <p:cTn id="24" dur="500"/>
                                        <p:tgtEl>
                                          <p:spTgt spid="64515">
                                            <p:txEl>
                                              <p:pRg st="3" end="3"/>
                                            </p:txEl>
                                          </p:spTgt>
                                        </p:tgtEl>
                                      </p:cBhvr>
                                    </p:animEffect>
                                    <p:anim calcmode="lin" valueType="num">
                                      <p:cBhvr>
                                        <p:cTn id="25"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64515">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4515">
                                            <p:txEl>
                                              <p:pRg st="4" end="4"/>
                                            </p:txEl>
                                          </p:spTgt>
                                        </p:tgtEl>
                                        <p:attrNameLst>
                                          <p:attrName>style.visibility</p:attrName>
                                        </p:attrNameLst>
                                      </p:cBhvr>
                                      <p:to>
                                        <p:strVal val="visible"/>
                                      </p:to>
                                    </p:set>
                                    <p:animEffect transition="in" filter="fade">
                                      <p:cBhvr>
                                        <p:cTn id="29" dur="500"/>
                                        <p:tgtEl>
                                          <p:spTgt spid="64515">
                                            <p:txEl>
                                              <p:pRg st="4" end="4"/>
                                            </p:txEl>
                                          </p:spTgt>
                                        </p:tgtEl>
                                      </p:cBhvr>
                                    </p:animEffect>
                                    <p:anim calcmode="lin" valueType="num">
                                      <p:cBhvr>
                                        <p:cTn id="30"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645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66800" y="609600"/>
            <a:ext cx="7024744" cy="1143000"/>
          </a:xfrm>
        </p:spPr>
        <p:txBody>
          <a:bodyPr>
            <a:normAutofit fontScale="90000"/>
          </a:bodyPr>
          <a:lstStyle/>
          <a:p>
            <a:r>
              <a:rPr lang="es-MX" dirty="0">
                <a:solidFill>
                  <a:srgbClr val="7B9899"/>
                </a:solidFill>
              </a:rPr>
              <a:t>Ejemplo: Fibonacci (Iterativo)</a:t>
            </a:r>
          </a:p>
        </p:txBody>
      </p:sp>
      <p:sp>
        <p:nvSpPr>
          <p:cNvPr id="60420" name="Rectangle 3"/>
          <p:cNvSpPr>
            <a:spLocks noGrp="1" noChangeArrowheads="1"/>
          </p:cNvSpPr>
          <p:nvPr>
            <p:ph idx="1"/>
          </p:nvPr>
        </p:nvSpPr>
        <p:spPr>
          <a:xfrm>
            <a:off x="536575" y="1679575"/>
            <a:ext cx="5807075" cy="4335463"/>
          </a:xfrm>
        </p:spPr>
        <p:txBody>
          <a:bodyPr>
            <a:normAutofit/>
          </a:bodyPr>
          <a:lstStyle/>
          <a:p>
            <a:pPr>
              <a:lnSpc>
                <a:spcPct val="90000"/>
              </a:lnSpc>
              <a:buFont typeface="Wingdings" pitchFamily="-109" charset="2"/>
              <a:buNone/>
            </a:pPr>
            <a:r>
              <a:rPr i="1" noProof="1">
                <a:solidFill>
                  <a:srgbClr val="000099"/>
                </a:solidFill>
                <a:latin typeface="Times New Roman" pitchFamily="-109" charset="0"/>
              </a:rPr>
              <a:t>ant = 1;		</a:t>
            </a:r>
            <a:r>
              <a:rPr b="1" noProof="1">
                <a:solidFill>
                  <a:srgbClr val="A50021"/>
                </a:solidFill>
              </a:rPr>
              <a:t>--&gt; 1</a:t>
            </a:r>
            <a:r>
              <a:rPr i="1" noProof="1">
                <a:solidFill>
                  <a:srgbClr val="000099"/>
                </a:solidFill>
                <a:latin typeface="Times New Roman" pitchFamily="-109" charset="0"/>
              </a:rPr>
              <a:t>	</a:t>
            </a:r>
          </a:p>
          <a:p>
            <a:pPr>
              <a:lnSpc>
                <a:spcPct val="90000"/>
              </a:lnSpc>
              <a:buFont typeface="Wingdings" pitchFamily="-109" charset="2"/>
              <a:buNone/>
            </a:pPr>
            <a:r>
              <a:rPr i="1" noProof="1">
                <a:solidFill>
                  <a:srgbClr val="000099"/>
                </a:solidFill>
                <a:latin typeface="Times New Roman" pitchFamily="-109" charset="0"/>
              </a:rPr>
              <a:t>act = 1;		</a:t>
            </a:r>
            <a:r>
              <a:rPr b="1" noProof="1">
                <a:solidFill>
                  <a:srgbClr val="A50021"/>
                </a:solidFill>
              </a:rPr>
              <a:t>--&gt; 1</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while (n&gt;2)</a:t>
            </a:r>
            <a:r>
              <a:rPr lang="es-ES" i="1" dirty="0">
                <a:solidFill>
                  <a:srgbClr val="000099"/>
                </a:solidFill>
                <a:latin typeface="Times New Roman" pitchFamily="-109" charset="0"/>
              </a:rPr>
              <a:t>{</a:t>
            </a:r>
            <a:r>
              <a:rPr i="1" noProof="1">
                <a:solidFill>
                  <a:srgbClr val="000099"/>
                </a:solidFill>
                <a:latin typeface="Times New Roman" pitchFamily="-109" charset="0"/>
              </a:rPr>
              <a:t>	</a:t>
            </a:r>
            <a:r>
              <a:rPr lang="es-ES_tradnl" i="1" noProof="1" smtClean="0">
                <a:solidFill>
                  <a:srgbClr val="000099"/>
                </a:solidFill>
                <a:latin typeface="Times New Roman" pitchFamily="-109" charset="0"/>
              </a:rPr>
              <a:t>	</a:t>
            </a:r>
            <a:r>
              <a:rPr b="1" noProof="1" smtClean="0">
                <a:solidFill>
                  <a:srgbClr val="A50021"/>
                </a:solidFill>
              </a:rPr>
              <a:t>-</a:t>
            </a:r>
            <a:r>
              <a:rPr b="1" noProof="1">
                <a:solidFill>
                  <a:srgbClr val="A50021"/>
                </a:solidFill>
              </a:rPr>
              <a:t>-&gt; n-2 + 1</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aux = ant + act;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ant = act;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act = aux;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n = n - 1;		</a:t>
            </a:r>
            <a:r>
              <a:rPr b="1" noProof="1">
                <a:solidFill>
                  <a:srgbClr val="A50021"/>
                </a:solidFill>
              </a:rPr>
              <a:t>--&gt; n-2</a:t>
            </a:r>
            <a:endParaRPr lang="es-ES" b="1" dirty="0">
              <a:solidFill>
                <a:srgbClr val="A50021"/>
              </a:solidFill>
            </a:endParaRPr>
          </a:p>
          <a:p>
            <a:pPr>
              <a:lnSpc>
                <a:spcPct val="90000"/>
              </a:lnSpc>
              <a:buFont typeface="Wingdings" pitchFamily="-109" charset="2"/>
              <a:buNone/>
            </a:pPr>
            <a:r>
              <a:rPr lang="es-ES" i="1" dirty="0">
                <a:solidFill>
                  <a:srgbClr val="000099"/>
                </a:solidFill>
                <a:latin typeface="Times New Roman" pitchFamily="-109" charset="0"/>
              </a:rPr>
              <a:t>}				 </a:t>
            </a:r>
            <a:r>
              <a:rPr b="1" noProof="1" smtClean="0">
                <a:solidFill>
                  <a:srgbClr val="A50021"/>
                </a:solidFill>
              </a:rPr>
              <a:t>-</a:t>
            </a:r>
            <a:r>
              <a:rPr b="1" noProof="1">
                <a:solidFill>
                  <a:srgbClr val="A50021"/>
                </a:solidFill>
              </a:rPr>
              <a:t>-&gt; n-2</a:t>
            </a:r>
            <a:r>
              <a:rPr lang="es-ES" b="1" dirty="0">
                <a:solidFill>
                  <a:srgbClr val="A50021"/>
                </a:solidFill>
              </a:rPr>
              <a:t>+1</a:t>
            </a:r>
            <a:endParaRPr i="1" noProof="1">
              <a:solidFill>
                <a:srgbClr val="000099"/>
              </a:solidFill>
              <a:latin typeface="Times New Roman" pitchFamily="-109" charset="0"/>
            </a:endParaRPr>
          </a:p>
          <a:p>
            <a:pPr>
              <a:lnSpc>
                <a:spcPct val="90000"/>
              </a:lnSpc>
              <a:buFont typeface="Wingdings" pitchFamily="-109" charset="2"/>
              <a:buNone/>
            </a:pPr>
            <a:r>
              <a:rPr lang="es-MX" i="1" dirty="0">
                <a:solidFill>
                  <a:srgbClr val="000099"/>
                </a:solidFill>
                <a:latin typeface="Times New Roman" pitchFamily="-109" charset="0"/>
              </a:rPr>
              <a:t>printf</a:t>
            </a:r>
            <a:r>
              <a:rPr i="1" noProof="1">
                <a:solidFill>
                  <a:srgbClr val="000099"/>
                </a:solidFill>
                <a:latin typeface="Times New Roman" pitchFamily="-109" charset="0"/>
              </a:rPr>
              <a:t>(</a:t>
            </a:r>
            <a:r>
              <a:rPr lang="es-MX" i="1" dirty="0">
                <a:solidFill>
                  <a:srgbClr val="000099"/>
                </a:solidFill>
                <a:latin typeface="Times New Roman" pitchFamily="-109" charset="0"/>
              </a:rPr>
              <a:t>“%d”,</a:t>
            </a:r>
            <a:r>
              <a:rPr i="1" noProof="1">
                <a:solidFill>
                  <a:srgbClr val="000099"/>
                </a:solidFill>
                <a:latin typeface="Times New Roman" pitchFamily="-109" charset="0"/>
              </a:rPr>
              <a:t>act);	</a:t>
            </a:r>
            <a:r>
              <a:rPr b="1" noProof="1">
                <a:solidFill>
                  <a:srgbClr val="A50021"/>
                </a:solidFill>
              </a:rPr>
              <a:t>--&gt; 1</a:t>
            </a:r>
          </a:p>
        </p:txBody>
      </p:sp>
      <p:sp>
        <p:nvSpPr>
          <p:cNvPr id="5" name="Slide Number Placeholder 5"/>
          <p:cNvSpPr>
            <a:spLocks noGrp="1"/>
          </p:cNvSpPr>
          <p:nvPr>
            <p:ph type="sldNum" sz="quarter" idx="12"/>
          </p:nvPr>
        </p:nvSpPr>
        <p:spPr/>
        <p:txBody>
          <a:bodyPr/>
          <a:lstStyle/>
          <a:p>
            <a:pPr>
              <a:defRPr/>
            </a:pPr>
            <a:fld id="{2E772FD3-AAA2-4F42-9C70-35131ACA852C}" type="slidenum">
              <a:rPr lang="es-ES"/>
              <a:pPr>
                <a:defRPr/>
              </a:pPr>
              <a:t>37</a:t>
            </a:fld>
            <a:endParaRPr lang="es-ES"/>
          </a:p>
        </p:txBody>
      </p:sp>
      <p:sp>
        <p:nvSpPr>
          <p:cNvPr id="65540" name="Text Box 4"/>
          <p:cNvSpPr txBox="1">
            <a:spLocks noChangeArrowheads="1"/>
          </p:cNvSpPr>
          <p:nvPr/>
        </p:nvSpPr>
        <p:spPr bwMode="auto">
          <a:xfrm>
            <a:off x="6248400" y="3517900"/>
            <a:ext cx="2814638" cy="2711450"/>
          </a:xfrm>
          <a:prstGeom prst="rect">
            <a:avLst/>
          </a:prstGeom>
          <a:noFill/>
          <a:ln w="9525">
            <a:noFill/>
            <a:miter lim="800000"/>
            <a:headEnd/>
            <a:tailEnd/>
          </a:ln>
          <a:effectLst/>
        </p:spPr>
        <p:txBody>
          <a:bodyPr wrap="none">
            <a:prstTxWarp prst="textNoShape">
              <a:avLst/>
            </a:prstTxWarp>
            <a:spAutoFit/>
          </a:bodyPr>
          <a:lstStyle/>
          <a:p>
            <a:pPr eaLnBrk="0" hangingPunct="0">
              <a:defRPr/>
            </a:pPr>
            <a:r>
              <a:rPr sz="3600" b="1" noProof="1">
                <a:solidFill>
                  <a:srgbClr val="A50021"/>
                </a:solidFill>
                <a:latin typeface="Arial Narrow" pitchFamily="-112" charset="0"/>
              </a:rPr>
              <a:t>T(n) = 6n-</a:t>
            </a:r>
            <a:r>
              <a:rPr lang="es-ES" sz="3600" b="1">
                <a:solidFill>
                  <a:srgbClr val="A50021"/>
                </a:solidFill>
                <a:latin typeface="Arial Narrow" pitchFamily="-112" charset="0"/>
              </a:rPr>
              <a:t>7</a:t>
            </a:r>
            <a:endParaRPr sz="3600" b="1" noProof="1">
              <a:solidFill>
                <a:srgbClr val="A50021"/>
              </a:solidFill>
              <a:latin typeface="Arial Narrow" pitchFamily="-112" charset="0"/>
            </a:endParaRPr>
          </a:p>
          <a:p>
            <a:pPr eaLnBrk="0" hangingPunct="0">
              <a:defRPr/>
            </a:pPr>
            <a:endParaRPr sz="2400" i="1" noProof="1">
              <a:latin typeface="Times New Roman" pitchFamily="-112" charset="0"/>
            </a:endParaRPr>
          </a:p>
          <a:p>
            <a:pPr eaLnBrk="0" hangingPunct="0">
              <a:defRPr/>
            </a:pPr>
            <a:r>
              <a:rPr sz="2400" i="1" noProof="1">
                <a:latin typeface="Times New Roman" pitchFamily="-112" charset="0"/>
              </a:rPr>
              <a:t>Por lo tanto el orden </a:t>
            </a:r>
            <a:br>
              <a:rPr sz="2400" i="1" noProof="1">
                <a:latin typeface="Times New Roman" pitchFamily="-112" charset="0"/>
              </a:rPr>
            </a:br>
            <a:r>
              <a:rPr sz="2400" i="1" noProof="1">
                <a:latin typeface="Times New Roman" pitchFamily="-112" charset="0"/>
              </a:rPr>
              <a:t>del algoritmo es</a:t>
            </a:r>
            <a:r>
              <a:rPr sz="4400" b="1" noProof="1">
                <a:solidFill>
                  <a:srgbClr val="A50021"/>
                </a:solidFill>
                <a:effectLst>
                  <a:outerShdw blurRad="38100" dist="38100" dir="2700000" algn="tl">
                    <a:srgbClr val="000000"/>
                  </a:outerShdw>
                </a:effectLst>
                <a:latin typeface="Arial Narrow" pitchFamily="-112" charset="0"/>
              </a:rPr>
              <a:t> </a:t>
            </a:r>
            <a:br>
              <a:rPr sz="4400" b="1" noProof="1">
                <a:solidFill>
                  <a:srgbClr val="A50021"/>
                </a:solidFill>
                <a:effectLst>
                  <a:outerShdw blurRad="38100" dist="38100" dir="2700000" algn="tl">
                    <a:srgbClr val="000000"/>
                  </a:outerShdw>
                </a:effectLst>
                <a:latin typeface="Arial Narrow" pitchFamily="-112" charset="0"/>
              </a:rPr>
            </a:br>
            <a:r>
              <a:rPr sz="4400" b="1" noProof="1">
                <a:solidFill>
                  <a:srgbClr val="A50021"/>
                </a:solidFill>
                <a:effectLst>
                  <a:outerShdw blurRad="38100" dist="38100" dir="2700000" algn="tl">
                    <a:srgbClr val="000000"/>
                  </a:outerShdw>
                </a:effectLst>
                <a:latin typeface="Arial Narrow" pitchFamily="-112" charset="0"/>
              </a:rPr>
              <a:t>O(n)</a:t>
            </a:r>
          </a:p>
        </p:txBody>
      </p:sp>
    </p:spTree>
    <p:custDataLst>
      <p:tags r:id="rId1"/>
    </p:custDataLst>
  </p:cSld>
  <p:clrMapOvr>
    <a:masterClrMapping/>
  </p:clrMapOvr>
  <p:transition xmlns:p14="http://schemas.microsoft.com/office/powerpoint/2010/main" advTm="11644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s-MX">
                <a:solidFill>
                  <a:srgbClr val="7B9899"/>
                </a:solidFill>
              </a:rPr>
              <a:t>Ejemplo: Fibonacci (recursivo)</a:t>
            </a:r>
          </a:p>
        </p:txBody>
      </p:sp>
      <p:sp>
        <p:nvSpPr>
          <p:cNvPr id="66563" name="Rectangle 3"/>
          <p:cNvSpPr>
            <a:spLocks noGrp="1" noChangeArrowheads="1"/>
          </p:cNvSpPr>
          <p:nvPr>
            <p:ph idx="1"/>
          </p:nvPr>
        </p:nvSpPr>
        <p:spPr>
          <a:xfrm>
            <a:off x="685800" y="609600"/>
            <a:ext cx="8153400" cy="4114800"/>
          </a:xfrm>
        </p:spPr>
        <p:txBody>
          <a:bodyPr>
            <a:normAutofit/>
          </a:bodyPr>
          <a:lstStyle/>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Function fibonacci (n:int): int;</a:t>
            </a:r>
          </a:p>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   if (n &lt; 3) return 1;</a:t>
            </a:r>
          </a:p>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   else return fibonacci(n-1) + fibonacci(n-2);</a:t>
            </a:r>
            <a:endParaRPr sz="3200" noProof="1">
              <a:ea typeface="+mn-ea"/>
            </a:endParaRPr>
          </a:p>
          <a:p>
            <a:pPr marL="274320" indent="-274320" fontAlgn="auto">
              <a:spcAft>
                <a:spcPts val="0"/>
              </a:spcAft>
              <a:buFont typeface="Wingdings 2"/>
              <a:buChar char=""/>
              <a:defRPr/>
            </a:pPr>
            <a:r>
              <a:rPr lang="es-MX" dirty="0">
                <a:ea typeface="+mn-ea"/>
                <a:cs typeface="+mn-cs"/>
              </a:rPr>
              <a:t>¿Cómo obtener la complejidad de tiempo del algoritmo?</a:t>
            </a:r>
          </a:p>
          <a:p>
            <a:pPr marL="274320" indent="-274320" fontAlgn="auto">
              <a:spcAft>
                <a:spcPts val="0"/>
              </a:spcAft>
              <a:buFont typeface="Wingdings 2"/>
              <a:buChar char=""/>
              <a:defRPr/>
            </a:pPr>
            <a:r>
              <a:rPr lang="es-MX" dirty="0">
                <a:ea typeface="+mn-ea"/>
                <a:cs typeface="+mn-cs"/>
              </a:rPr>
              <a:t>Cantidad de llamadas recursivas: </a:t>
            </a:r>
            <a:r>
              <a:rPr lang="es-MX" i="1" dirty="0">
                <a:solidFill>
                  <a:srgbClr val="A50021"/>
                </a:solidFill>
                <a:ea typeface="+mn-ea"/>
                <a:cs typeface="+mn-cs"/>
              </a:rPr>
              <a:t>2 en cada llamada.</a:t>
            </a:r>
          </a:p>
          <a:p>
            <a:pPr marL="274320" indent="-274320" fontAlgn="auto">
              <a:spcAft>
                <a:spcPts val="0"/>
              </a:spcAft>
              <a:buFont typeface="Wingdings 2"/>
              <a:buChar char=""/>
              <a:defRPr/>
            </a:pPr>
            <a:r>
              <a:rPr lang="es-MX" dirty="0">
                <a:ea typeface="+mn-ea"/>
                <a:cs typeface="+mn-cs"/>
              </a:rPr>
              <a:t>Algoritmo de orden: </a:t>
            </a:r>
            <a:r>
              <a:rPr lang="es-MX" sz="4000" dirty="0">
                <a:ea typeface="+mn-ea"/>
                <a:cs typeface="+mn-cs"/>
              </a:rPr>
              <a:t>	</a:t>
            </a:r>
            <a:r>
              <a:rPr lang="es-MX" sz="4000" b="1" dirty="0">
                <a:solidFill>
                  <a:srgbClr val="A50021"/>
                </a:solidFill>
                <a:ea typeface="+mn-ea"/>
                <a:cs typeface="+mn-cs"/>
              </a:rPr>
              <a:t>O(2</a:t>
            </a:r>
            <a:r>
              <a:rPr lang="es-MX" sz="4000" b="1" baseline="30000" dirty="0">
                <a:solidFill>
                  <a:srgbClr val="A50021"/>
                </a:solidFill>
                <a:ea typeface="+mn-ea"/>
                <a:cs typeface="+mn-cs"/>
              </a:rPr>
              <a:t>n/2</a:t>
            </a:r>
            <a:r>
              <a:rPr lang="es-MX" sz="4000" b="1" dirty="0">
                <a:solidFill>
                  <a:srgbClr val="A50021"/>
                </a:solidFill>
                <a:ea typeface="+mn-ea"/>
                <a:cs typeface="+mn-cs"/>
              </a:rPr>
              <a:t>)</a:t>
            </a:r>
            <a:endParaRPr lang="es-MX" b="1" dirty="0">
              <a:solidFill>
                <a:srgbClr val="A50021"/>
              </a:solidFill>
              <a:ea typeface="+mn-ea"/>
              <a:cs typeface="+mn-cs"/>
            </a:endParaRPr>
          </a:p>
        </p:txBody>
      </p:sp>
      <p:sp>
        <p:nvSpPr>
          <p:cNvPr id="4" name="Slide Number Placeholder 5"/>
          <p:cNvSpPr>
            <a:spLocks noGrp="1"/>
          </p:cNvSpPr>
          <p:nvPr>
            <p:ph type="sldNum" sz="quarter" idx="12"/>
          </p:nvPr>
        </p:nvSpPr>
        <p:spPr/>
        <p:txBody>
          <a:bodyPr/>
          <a:lstStyle/>
          <a:p>
            <a:pPr>
              <a:defRPr/>
            </a:pPr>
            <a:fld id="{ADAB3C92-5416-5145-BCEB-E86011B205C1}" type="slidenum">
              <a:rPr lang="es-ES"/>
              <a:pPr>
                <a:defRPr/>
              </a:pPr>
              <a:t>38</a:t>
            </a:fld>
            <a:endParaRPr lang="es-ES"/>
          </a:p>
        </p:txBody>
      </p:sp>
    </p:spTree>
    <p:custDataLst>
      <p:tags r:id="rId1"/>
    </p:custDataLst>
  </p:cSld>
  <p:clrMapOvr>
    <a:masterClrMapping/>
  </p:clrMapOvr>
  <p:transition xmlns:p14="http://schemas.microsoft.com/office/powerpoint/2010/main" advTm="29166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anim calcmode="lin" valueType="num">
                                      <p:cBhvr additive="base">
                                        <p:cTn id="11"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65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 calcmode="lin" valueType="num">
                                      <p:cBhvr additive="base">
                                        <p:cTn id="15"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65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additive="base">
                                        <p:cTn id="31" dur="500" fill="hold"/>
                                        <p:tgtEl>
                                          <p:spTgt spid="665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s-MX">
                <a:solidFill>
                  <a:srgbClr val="7B9899"/>
                </a:solidFill>
              </a:rPr>
              <a:t>Análisis de Fibonacci (recursivo)</a:t>
            </a:r>
          </a:p>
        </p:txBody>
      </p:sp>
      <p:sp>
        <p:nvSpPr>
          <p:cNvPr id="67587" name="Rectangle 3"/>
          <p:cNvSpPr>
            <a:spLocks noGrp="1" noChangeArrowheads="1"/>
          </p:cNvSpPr>
          <p:nvPr>
            <p:ph idx="1"/>
          </p:nvPr>
        </p:nvSpPr>
        <p:spPr>
          <a:xfrm>
            <a:off x="5486400" y="228600"/>
            <a:ext cx="3505200" cy="4114800"/>
          </a:xfrm>
        </p:spPr>
        <p:txBody>
          <a:bodyPr/>
          <a:lstStyle/>
          <a:p>
            <a:pPr>
              <a:buFont typeface="Wingdings" pitchFamily="-109" charset="2"/>
              <a:buNone/>
            </a:pPr>
            <a:r>
              <a:rPr lang="es-MX"/>
              <a:t>¿Cuántos términos se requieren para calcular:</a:t>
            </a:r>
          </a:p>
          <a:p>
            <a:pPr>
              <a:buFont typeface="Wingdings" pitchFamily="-109" charset="2"/>
              <a:buNone/>
            </a:pPr>
            <a:r>
              <a:rPr lang="es-MX"/>
              <a:t>f(5)?</a:t>
            </a:r>
          </a:p>
          <a:p>
            <a:pPr>
              <a:buFont typeface="Wingdings" pitchFamily="-109" charset="2"/>
              <a:buNone/>
            </a:pPr>
            <a:r>
              <a:rPr lang="es-MX"/>
              <a:t>f(4)?</a:t>
            </a:r>
          </a:p>
          <a:p>
            <a:pPr>
              <a:buFont typeface="Wingdings" pitchFamily="-109" charset="2"/>
              <a:buNone/>
            </a:pPr>
            <a:r>
              <a:rPr lang="es-MX"/>
              <a:t>f(3)?</a:t>
            </a:r>
          </a:p>
          <a:p>
            <a:pPr>
              <a:buFont typeface="Wingdings" pitchFamily="-109" charset="2"/>
              <a:buNone/>
            </a:pPr>
            <a:r>
              <a:rPr lang="es-MX"/>
              <a:t>f(2)?</a:t>
            </a:r>
          </a:p>
          <a:p>
            <a:pPr>
              <a:buFont typeface="Wingdings" pitchFamily="-109" charset="2"/>
              <a:buNone/>
            </a:pPr>
            <a:r>
              <a:rPr lang="es-MX"/>
              <a:t>f(6)?</a:t>
            </a:r>
          </a:p>
          <a:p>
            <a:pPr>
              <a:buFont typeface="Wingdings" pitchFamily="-109" charset="2"/>
              <a:buNone/>
            </a:pPr>
            <a:endParaRPr lang="es-MX"/>
          </a:p>
        </p:txBody>
      </p:sp>
      <p:sp>
        <p:nvSpPr>
          <p:cNvPr id="24" name="Slide Number Placeholder 5"/>
          <p:cNvSpPr>
            <a:spLocks noGrp="1"/>
          </p:cNvSpPr>
          <p:nvPr>
            <p:ph type="sldNum" sz="quarter" idx="12"/>
          </p:nvPr>
        </p:nvSpPr>
        <p:spPr/>
        <p:txBody>
          <a:bodyPr/>
          <a:lstStyle/>
          <a:p>
            <a:pPr>
              <a:defRPr/>
            </a:pPr>
            <a:fld id="{4298B565-5B46-7F4B-8395-5232CEADB919}" type="slidenum">
              <a:rPr lang="es-ES"/>
              <a:pPr>
                <a:defRPr/>
              </a:pPr>
              <a:t>39</a:t>
            </a:fld>
            <a:endParaRPr lang="es-ES"/>
          </a:p>
        </p:txBody>
      </p:sp>
      <p:grpSp>
        <p:nvGrpSpPr>
          <p:cNvPr id="2" name="Group 4"/>
          <p:cNvGrpSpPr>
            <a:grpSpLocks/>
          </p:cNvGrpSpPr>
          <p:nvPr/>
        </p:nvGrpSpPr>
        <p:grpSpPr bwMode="auto">
          <a:xfrm>
            <a:off x="762000" y="838200"/>
            <a:ext cx="4648200" cy="2286000"/>
            <a:chOff x="96" y="1344"/>
            <a:chExt cx="3312" cy="1440"/>
          </a:xfrm>
        </p:grpSpPr>
        <p:sp>
          <p:nvSpPr>
            <p:cNvPr id="62472" name="Oval 5"/>
            <p:cNvSpPr>
              <a:spLocks noChangeArrowheads="1"/>
            </p:cNvSpPr>
            <p:nvPr/>
          </p:nvSpPr>
          <p:spPr bwMode="auto">
            <a:xfrm>
              <a:off x="1344" y="1344"/>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f(5)</a:t>
              </a:r>
              <a:endParaRPr lang="en-US" sz="2400">
                <a:latin typeface="Times New Roman" pitchFamily="-109" charset="0"/>
              </a:endParaRPr>
            </a:p>
          </p:txBody>
        </p:sp>
        <p:sp>
          <p:nvSpPr>
            <p:cNvPr id="62473" name="Oval 6"/>
            <p:cNvSpPr>
              <a:spLocks noChangeArrowheads="1"/>
            </p:cNvSpPr>
            <p:nvPr/>
          </p:nvSpPr>
          <p:spPr bwMode="auto">
            <a:xfrm>
              <a:off x="576" y="1728"/>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f(3)</a:t>
              </a:r>
              <a:endParaRPr lang="en-US" sz="2400">
                <a:latin typeface="Times New Roman" pitchFamily="-109" charset="0"/>
              </a:endParaRPr>
            </a:p>
          </p:txBody>
        </p:sp>
        <p:sp>
          <p:nvSpPr>
            <p:cNvPr id="62474" name="Oval 7"/>
            <p:cNvSpPr>
              <a:spLocks noChangeArrowheads="1"/>
            </p:cNvSpPr>
            <p:nvPr/>
          </p:nvSpPr>
          <p:spPr bwMode="auto">
            <a:xfrm>
              <a:off x="96"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f(1)</a:t>
              </a:r>
              <a:endParaRPr lang="en-US" sz="2400">
                <a:latin typeface="Times New Roman" pitchFamily="-109" charset="0"/>
              </a:endParaRPr>
            </a:p>
          </p:txBody>
        </p:sp>
        <p:sp>
          <p:nvSpPr>
            <p:cNvPr id="62475" name="Oval 8"/>
            <p:cNvSpPr>
              <a:spLocks noChangeArrowheads="1"/>
            </p:cNvSpPr>
            <p:nvPr/>
          </p:nvSpPr>
          <p:spPr bwMode="auto">
            <a:xfrm>
              <a:off x="960"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76" name="Oval 9"/>
            <p:cNvSpPr>
              <a:spLocks noChangeArrowheads="1"/>
            </p:cNvSpPr>
            <p:nvPr/>
          </p:nvSpPr>
          <p:spPr bwMode="auto">
            <a:xfrm>
              <a:off x="2112" y="1728"/>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f(4)</a:t>
              </a:r>
              <a:endParaRPr lang="en-US" sz="2400">
                <a:latin typeface="Times New Roman" pitchFamily="-109" charset="0"/>
              </a:endParaRPr>
            </a:p>
          </p:txBody>
        </p:sp>
        <p:sp>
          <p:nvSpPr>
            <p:cNvPr id="62477" name="Oval 10"/>
            <p:cNvSpPr>
              <a:spLocks noChangeArrowheads="1"/>
            </p:cNvSpPr>
            <p:nvPr/>
          </p:nvSpPr>
          <p:spPr bwMode="auto">
            <a:xfrm>
              <a:off x="1584"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78" name="Line 11"/>
            <p:cNvSpPr>
              <a:spLocks noChangeShapeType="1"/>
            </p:cNvSpPr>
            <p:nvPr/>
          </p:nvSpPr>
          <p:spPr bwMode="auto">
            <a:xfrm flipH="1">
              <a:off x="384"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79" name="Line 12"/>
            <p:cNvSpPr>
              <a:spLocks noChangeShapeType="1"/>
            </p:cNvSpPr>
            <p:nvPr/>
          </p:nvSpPr>
          <p:spPr bwMode="auto">
            <a:xfrm>
              <a:off x="960" y="1968"/>
              <a:ext cx="144"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0" name="Oval 13"/>
            <p:cNvSpPr>
              <a:spLocks noChangeArrowheads="1"/>
            </p:cNvSpPr>
            <p:nvPr/>
          </p:nvSpPr>
          <p:spPr bwMode="auto">
            <a:xfrm>
              <a:off x="2592"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f(3)</a:t>
              </a:r>
              <a:endParaRPr lang="en-US" sz="2400">
                <a:latin typeface="Times New Roman" pitchFamily="-109" charset="0"/>
              </a:endParaRPr>
            </a:p>
          </p:txBody>
        </p:sp>
        <p:sp>
          <p:nvSpPr>
            <p:cNvPr id="62481" name="Oval 14"/>
            <p:cNvSpPr>
              <a:spLocks noChangeArrowheads="1"/>
            </p:cNvSpPr>
            <p:nvPr/>
          </p:nvSpPr>
          <p:spPr bwMode="auto">
            <a:xfrm>
              <a:off x="2112" y="2496"/>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f(1)</a:t>
              </a:r>
              <a:endParaRPr lang="en-US" sz="2400">
                <a:latin typeface="Times New Roman" pitchFamily="-109" charset="0"/>
              </a:endParaRPr>
            </a:p>
          </p:txBody>
        </p:sp>
        <p:sp>
          <p:nvSpPr>
            <p:cNvPr id="62482" name="Oval 15"/>
            <p:cNvSpPr>
              <a:spLocks noChangeArrowheads="1"/>
            </p:cNvSpPr>
            <p:nvPr/>
          </p:nvSpPr>
          <p:spPr bwMode="auto">
            <a:xfrm>
              <a:off x="2976" y="2496"/>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83" name="Line 16"/>
            <p:cNvSpPr>
              <a:spLocks noChangeShapeType="1"/>
            </p:cNvSpPr>
            <p:nvPr/>
          </p:nvSpPr>
          <p:spPr bwMode="auto">
            <a:xfrm flipH="1">
              <a:off x="2400" y="2352"/>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4" name="Line 17"/>
            <p:cNvSpPr>
              <a:spLocks noChangeShapeType="1"/>
            </p:cNvSpPr>
            <p:nvPr/>
          </p:nvSpPr>
          <p:spPr bwMode="auto">
            <a:xfrm>
              <a:off x="2976" y="2352"/>
              <a:ext cx="144"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5" name="Line 18"/>
            <p:cNvSpPr>
              <a:spLocks noChangeShapeType="1"/>
            </p:cNvSpPr>
            <p:nvPr/>
          </p:nvSpPr>
          <p:spPr bwMode="auto">
            <a:xfrm flipV="1">
              <a:off x="912" y="1536"/>
              <a:ext cx="480" cy="192"/>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6" name="Line 19"/>
            <p:cNvSpPr>
              <a:spLocks noChangeShapeType="1"/>
            </p:cNvSpPr>
            <p:nvPr/>
          </p:nvSpPr>
          <p:spPr bwMode="auto">
            <a:xfrm flipV="1">
              <a:off x="1920"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7" name="Line 20"/>
            <p:cNvSpPr>
              <a:spLocks noChangeShapeType="1"/>
            </p:cNvSpPr>
            <p:nvPr/>
          </p:nvSpPr>
          <p:spPr bwMode="auto">
            <a:xfrm>
              <a:off x="1776" y="1536"/>
              <a:ext cx="432" cy="192"/>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8" name="Line 21"/>
            <p:cNvSpPr>
              <a:spLocks noChangeShapeType="1"/>
            </p:cNvSpPr>
            <p:nvPr/>
          </p:nvSpPr>
          <p:spPr bwMode="auto">
            <a:xfrm>
              <a:off x="2544"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grpSp>
      <p:sp>
        <p:nvSpPr>
          <p:cNvPr id="67606" name="Text Box 22"/>
          <p:cNvSpPr txBox="1">
            <a:spLocks noChangeArrowheads="1"/>
          </p:cNvSpPr>
          <p:nvPr/>
        </p:nvSpPr>
        <p:spPr bwMode="auto">
          <a:xfrm>
            <a:off x="6400800" y="1371600"/>
            <a:ext cx="962072" cy="2246769"/>
          </a:xfrm>
          <a:prstGeom prst="rect">
            <a:avLst/>
          </a:prstGeom>
          <a:noFill/>
          <a:ln w="9525">
            <a:noFill/>
            <a:miter lim="800000"/>
            <a:headEnd/>
            <a:tailEnd/>
          </a:ln>
        </p:spPr>
        <p:txBody>
          <a:bodyPr wrap="none">
            <a:prstTxWarp prst="textNoShape">
              <a:avLst/>
            </a:prstTxWarp>
            <a:spAutoFit/>
          </a:bodyPr>
          <a:lstStyle/>
          <a:p>
            <a:pPr eaLnBrk="0" hangingPunct="0"/>
            <a:r>
              <a:rPr lang="en-US" sz="2800" b="1" dirty="0">
                <a:solidFill>
                  <a:srgbClr val="A50021"/>
                </a:solidFill>
                <a:latin typeface="Arial Narrow" pitchFamily="-109" charset="0"/>
              </a:rPr>
              <a:t>--&gt; 9</a:t>
            </a:r>
          </a:p>
          <a:p>
            <a:pPr eaLnBrk="0" hangingPunct="0"/>
            <a:r>
              <a:rPr lang="en-US" sz="2800" b="1" dirty="0">
                <a:solidFill>
                  <a:srgbClr val="A50021"/>
                </a:solidFill>
                <a:latin typeface="Arial Narrow" pitchFamily="-109" charset="0"/>
              </a:rPr>
              <a:t>--&gt; 5</a:t>
            </a:r>
          </a:p>
          <a:p>
            <a:pPr eaLnBrk="0" hangingPunct="0"/>
            <a:r>
              <a:rPr lang="en-US" sz="2800" b="1" dirty="0">
                <a:solidFill>
                  <a:srgbClr val="A50021"/>
                </a:solidFill>
                <a:latin typeface="Arial Narrow" pitchFamily="-109" charset="0"/>
              </a:rPr>
              <a:t>--&gt; 3</a:t>
            </a:r>
          </a:p>
          <a:p>
            <a:pPr eaLnBrk="0" hangingPunct="0"/>
            <a:r>
              <a:rPr lang="en-US" sz="2800" b="1" dirty="0">
                <a:solidFill>
                  <a:srgbClr val="A50021"/>
                </a:solidFill>
                <a:latin typeface="Arial Narrow" pitchFamily="-109" charset="0"/>
              </a:rPr>
              <a:t>--&gt; 1</a:t>
            </a:r>
          </a:p>
          <a:p>
            <a:pPr eaLnBrk="0" hangingPunct="0"/>
            <a:r>
              <a:rPr lang="en-US" sz="2800" b="1" dirty="0">
                <a:solidFill>
                  <a:srgbClr val="A50021"/>
                </a:solidFill>
                <a:latin typeface="Arial Narrow" pitchFamily="-109" charset="0"/>
              </a:rPr>
              <a:t>--&gt; 15</a:t>
            </a:r>
            <a:endParaRPr lang="en-US" sz="2800" dirty="0">
              <a:latin typeface="Times New Roman" pitchFamily="-109" charset="0"/>
            </a:endParaRPr>
          </a:p>
        </p:txBody>
      </p:sp>
      <p:sp>
        <p:nvSpPr>
          <p:cNvPr id="67607" name="Text Box 23"/>
          <p:cNvSpPr txBox="1">
            <a:spLocks noChangeArrowheads="1"/>
          </p:cNvSpPr>
          <p:nvPr/>
        </p:nvSpPr>
        <p:spPr bwMode="auto">
          <a:xfrm>
            <a:off x="914400" y="3480137"/>
            <a:ext cx="4572000" cy="1015663"/>
          </a:xfrm>
          <a:prstGeom prst="rect">
            <a:avLst/>
          </a:prstGeom>
          <a:noFill/>
          <a:ln w="9525">
            <a:noFill/>
            <a:miter lim="800000"/>
            <a:headEnd/>
            <a:tailEnd/>
          </a:ln>
        </p:spPr>
        <p:txBody>
          <a:bodyPr wrap="square">
            <a:prstTxWarp prst="textNoShape">
              <a:avLst/>
            </a:prstTxWarp>
            <a:spAutoFit/>
          </a:bodyPr>
          <a:lstStyle/>
          <a:p>
            <a:pPr eaLnBrk="0" hangingPunct="0"/>
            <a:r>
              <a:rPr lang="es-MX" sz="2000" b="1" i="1" u="sng" dirty="0">
                <a:latin typeface="Times New Roman" pitchFamily="-109" charset="0"/>
              </a:rPr>
              <a:t>Relación:</a:t>
            </a:r>
            <a:endParaRPr lang="es-MX" sz="2000" i="1" dirty="0">
              <a:latin typeface="Times New Roman" pitchFamily="-109" charset="0"/>
            </a:endParaRPr>
          </a:p>
          <a:p>
            <a:pPr eaLnBrk="0" hangingPunct="0"/>
            <a:r>
              <a:rPr lang="es-MX" sz="2000" i="1" dirty="0">
                <a:latin typeface="Times New Roman" pitchFamily="-109" charset="0"/>
              </a:rPr>
              <a:t>El término </a:t>
            </a:r>
            <a:r>
              <a:rPr lang="es-MX" sz="2000" b="1" i="1" dirty="0">
                <a:solidFill>
                  <a:srgbClr val="000099"/>
                </a:solidFill>
                <a:latin typeface="Times New Roman" pitchFamily="-109" charset="0"/>
              </a:rPr>
              <a:t>T(n)</a:t>
            </a:r>
            <a:r>
              <a:rPr lang="es-MX" sz="2000" i="1" dirty="0">
                <a:latin typeface="Times New Roman" pitchFamily="-109" charset="0"/>
              </a:rPr>
              <a:t> </a:t>
            </a:r>
            <a:r>
              <a:rPr lang="es-MX" sz="2000" i="1" dirty="0" smtClean="0">
                <a:latin typeface="Times New Roman" pitchFamily="-109" charset="0"/>
              </a:rPr>
              <a:t>requiere </a:t>
            </a:r>
            <a:r>
              <a:rPr lang="es-MX" sz="2000" b="1" i="1" dirty="0" smtClean="0">
                <a:solidFill>
                  <a:srgbClr val="000099"/>
                </a:solidFill>
                <a:latin typeface="Times New Roman" pitchFamily="-109" charset="0"/>
              </a:rPr>
              <a:t>T</a:t>
            </a:r>
            <a:r>
              <a:rPr lang="es-MX" sz="2000" b="1" i="1" dirty="0">
                <a:solidFill>
                  <a:srgbClr val="000099"/>
                </a:solidFill>
                <a:latin typeface="Times New Roman" pitchFamily="-109" charset="0"/>
              </a:rPr>
              <a:t>(n-1)+T(n-2)+1</a:t>
            </a:r>
            <a:r>
              <a:rPr lang="es-MX" sz="2000" i="1" dirty="0">
                <a:latin typeface="Times New Roman" pitchFamily="-109" charset="0"/>
              </a:rPr>
              <a:t> términos </a:t>
            </a:r>
            <a:r>
              <a:rPr lang="es-MX" sz="2000" i="1" dirty="0" smtClean="0">
                <a:latin typeface="Times New Roman" pitchFamily="-109" charset="0"/>
              </a:rPr>
              <a:t>para </a:t>
            </a:r>
            <a:r>
              <a:rPr lang="es-MX" sz="2000" i="1" dirty="0">
                <a:latin typeface="Times New Roman" pitchFamily="-109" charset="0"/>
              </a:rPr>
              <a:t>calcularse.</a:t>
            </a:r>
          </a:p>
        </p:txBody>
      </p:sp>
    </p:spTree>
    <p:custDataLst>
      <p:tags r:id="rId1"/>
    </p:custDataLst>
  </p:cSld>
  <p:clrMapOvr>
    <a:masterClrMapping/>
  </p:clrMapOvr>
  <p:transition xmlns:p14="http://schemas.microsoft.com/office/powerpoint/2010/main" advTm="209216"/>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7587"/>
                                        </p:tgtEl>
                                        <p:attrNameLst>
                                          <p:attrName>style.visibility</p:attrName>
                                        </p:attrNameLst>
                                      </p:cBhvr>
                                      <p:to>
                                        <p:strVal val="visible"/>
                                      </p:to>
                                    </p:set>
                                    <p:animEffect transition="in" filter="fade">
                                      <p:cBhvr>
                                        <p:cTn id="11" dur="500"/>
                                        <p:tgtEl>
                                          <p:spTgt spid="67587"/>
                                        </p:tgtEl>
                                      </p:cBhvr>
                                    </p:animEffect>
                                    <p:anim calcmode="lin" valueType="num">
                                      <p:cBhvr>
                                        <p:cTn id="12" dur="500" fill="hold"/>
                                        <p:tgtEl>
                                          <p:spTgt spid="67587"/>
                                        </p:tgtEl>
                                        <p:attrNameLst>
                                          <p:attrName>ppt_x</p:attrName>
                                        </p:attrNameLst>
                                      </p:cBhvr>
                                      <p:tavLst>
                                        <p:tav tm="0">
                                          <p:val>
                                            <p:strVal val="#ppt_x"/>
                                          </p:val>
                                        </p:tav>
                                        <p:tav tm="100000">
                                          <p:val>
                                            <p:strVal val="#ppt_x"/>
                                          </p:val>
                                        </p:tav>
                                      </p:tavLst>
                                    </p:anim>
                                    <p:anim calcmode="lin" valueType="num">
                                      <p:cBhvr>
                                        <p:cTn id="13" dur="500" fill="hold"/>
                                        <p:tgtEl>
                                          <p:spTgt spid="6758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7606">
                                            <p:txEl>
                                              <p:pRg st="0" end="0"/>
                                            </p:txEl>
                                          </p:spTgt>
                                        </p:tgtEl>
                                        <p:attrNameLst>
                                          <p:attrName>style.visibility</p:attrName>
                                        </p:attrNameLst>
                                      </p:cBhvr>
                                      <p:to>
                                        <p:strVal val="visible"/>
                                      </p:to>
                                    </p:set>
                                    <p:anim calcmode="lin" valueType="num">
                                      <p:cBhvr additive="base">
                                        <p:cTn id="18" dur="500" fill="hold"/>
                                        <p:tgtEl>
                                          <p:spTgt spid="6760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76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7606">
                                            <p:txEl>
                                              <p:pRg st="1" end="1"/>
                                            </p:txEl>
                                          </p:spTgt>
                                        </p:tgtEl>
                                        <p:attrNameLst>
                                          <p:attrName>style.visibility</p:attrName>
                                        </p:attrNameLst>
                                      </p:cBhvr>
                                      <p:to>
                                        <p:strVal val="visible"/>
                                      </p:to>
                                    </p:set>
                                    <p:anim calcmode="lin" valueType="num">
                                      <p:cBhvr additive="base">
                                        <p:cTn id="24" dur="500" fill="hold"/>
                                        <p:tgtEl>
                                          <p:spTgt spid="6760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6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7606">
                                            <p:txEl>
                                              <p:pRg st="2" end="2"/>
                                            </p:txEl>
                                          </p:spTgt>
                                        </p:tgtEl>
                                        <p:attrNameLst>
                                          <p:attrName>style.visibility</p:attrName>
                                        </p:attrNameLst>
                                      </p:cBhvr>
                                      <p:to>
                                        <p:strVal val="visible"/>
                                      </p:to>
                                    </p:set>
                                    <p:anim calcmode="lin" valueType="num">
                                      <p:cBhvr additive="base">
                                        <p:cTn id="30" dur="500" fill="hold"/>
                                        <p:tgtEl>
                                          <p:spTgt spid="67606">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76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7606">
                                            <p:txEl>
                                              <p:pRg st="3" end="3"/>
                                            </p:txEl>
                                          </p:spTgt>
                                        </p:tgtEl>
                                        <p:attrNameLst>
                                          <p:attrName>style.visibility</p:attrName>
                                        </p:attrNameLst>
                                      </p:cBhvr>
                                      <p:to>
                                        <p:strVal val="visible"/>
                                      </p:to>
                                    </p:set>
                                    <p:anim calcmode="lin" valueType="num">
                                      <p:cBhvr additive="base">
                                        <p:cTn id="36" dur="500" fill="hold"/>
                                        <p:tgtEl>
                                          <p:spTgt spid="67606">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76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7606">
                                            <p:txEl>
                                              <p:pRg st="4" end="4"/>
                                            </p:txEl>
                                          </p:spTgt>
                                        </p:tgtEl>
                                        <p:attrNameLst>
                                          <p:attrName>style.visibility</p:attrName>
                                        </p:attrNameLst>
                                      </p:cBhvr>
                                      <p:to>
                                        <p:strVal val="visible"/>
                                      </p:to>
                                    </p:set>
                                    <p:anim calcmode="lin" valueType="num">
                                      <p:cBhvr additive="base">
                                        <p:cTn id="42" dur="500" fill="hold"/>
                                        <p:tgtEl>
                                          <p:spTgt spid="67606">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76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67607"/>
                                        </p:tgtEl>
                                        <p:attrNameLst>
                                          <p:attrName>style.visibility</p:attrName>
                                        </p:attrNameLst>
                                      </p:cBhvr>
                                      <p:to>
                                        <p:strVal val="visible"/>
                                      </p:to>
                                    </p:set>
                                    <p:anim calcmode="lin" valueType="num">
                                      <p:cBhvr additive="base">
                                        <p:cTn id="48" dur="500" fill="hold"/>
                                        <p:tgtEl>
                                          <p:spTgt spid="67607"/>
                                        </p:tgtEl>
                                        <p:attrNameLst>
                                          <p:attrName>ppt_x</p:attrName>
                                        </p:attrNameLst>
                                      </p:cBhvr>
                                      <p:tavLst>
                                        <p:tav tm="0">
                                          <p:val>
                                            <p:strVal val="0-#ppt_w/2"/>
                                          </p:val>
                                        </p:tav>
                                        <p:tav tm="100000">
                                          <p:val>
                                            <p:strVal val="#ppt_x"/>
                                          </p:val>
                                        </p:tav>
                                      </p:tavLst>
                                    </p:anim>
                                    <p:anim calcmode="lin" valueType="num">
                                      <p:cBhvr additive="base">
                                        <p:cTn id="49" dur="500" fill="hold"/>
                                        <p:tgtEl>
                                          <p:spTgt spid="67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606" grpId="0" build="p" autoUpdateAnimBg="0"/>
      <p:bldP spid="6760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MX">
                <a:solidFill>
                  <a:srgbClr val="7B9899"/>
                </a:solidFill>
              </a:rPr>
              <a:t>Cita...</a:t>
            </a:r>
          </a:p>
        </p:txBody>
      </p:sp>
      <p:sp>
        <p:nvSpPr>
          <p:cNvPr id="18436" name="Rectangle 3"/>
          <p:cNvSpPr>
            <a:spLocks noGrp="1" noChangeArrowheads="1"/>
          </p:cNvSpPr>
          <p:nvPr>
            <p:ph idx="1"/>
          </p:nvPr>
        </p:nvSpPr>
        <p:spPr/>
        <p:txBody>
          <a:bodyPr>
            <a:normAutofit fontScale="92500"/>
          </a:bodyPr>
          <a:lstStyle/>
          <a:p>
            <a:r>
              <a:rPr lang="es-MX" sz="2400">
                <a:latin typeface="Times New Roman" pitchFamily="-109" charset="0"/>
              </a:rPr>
              <a:t>“No hay un incremento concebible en el poder de las computadoras que pueda saturar la demanda científica: aún pensando que una computadora posea un ciclo de tiempo subnuclear (10</a:t>
            </a:r>
            <a:r>
              <a:rPr lang="es-MX" sz="2400" baseline="30000">
                <a:latin typeface="Times New Roman" pitchFamily="-109" charset="0"/>
              </a:rPr>
              <a:t>-23</a:t>
            </a:r>
            <a:r>
              <a:rPr lang="es-MX" sz="2400">
                <a:latin typeface="Times New Roman" pitchFamily="-109" charset="0"/>
              </a:rPr>
              <a:t> seg.) y densidades de almacenamiento subnucleares (10</a:t>
            </a:r>
            <a:r>
              <a:rPr lang="es-MX" sz="2400" baseline="30000">
                <a:latin typeface="Times New Roman" pitchFamily="-109" charset="0"/>
              </a:rPr>
              <a:t>39</a:t>
            </a:r>
            <a:r>
              <a:rPr lang="es-MX" sz="2400">
                <a:latin typeface="Times New Roman" pitchFamily="-109" charset="0"/>
              </a:rPr>
              <a:t> bits/cm</a:t>
            </a:r>
            <a:r>
              <a:rPr lang="es-MX" sz="2400" baseline="30000">
                <a:latin typeface="Times New Roman" pitchFamily="-109" charset="0"/>
              </a:rPr>
              <a:t>3</a:t>
            </a:r>
            <a:r>
              <a:rPr lang="es-MX" sz="2400">
                <a:latin typeface="Times New Roman" pitchFamily="-109" charset="0"/>
              </a:rPr>
              <a:t>), ésta no podría manejar la mayoría de los problemas que son importantes en la investigación científica básica y aplicada. Por lo tanto, existirá siempre una fuerte presión para incrementar la </a:t>
            </a:r>
            <a:r>
              <a:rPr lang="es-MX" sz="2400" b="1">
                <a:latin typeface="Times New Roman" pitchFamily="-109" charset="0"/>
              </a:rPr>
              <a:t>eficiencia</a:t>
            </a:r>
            <a:r>
              <a:rPr lang="es-MX" sz="2400">
                <a:latin typeface="Times New Roman" pitchFamily="-109" charset="0"/>
              </a:rPr>
              <a:t> de los programas, para poder incrementar también la cantidad de información últil generada por un programa.”</a:t>
            </a:r>
          </a:p>
          <a:p>
            <a:pPr algn="r">
              <a:buFont typeface="Wingdings" pitchFamily="-109" charset="2"/>
              <a:buNone/>
            </a:pPr>
            <a:r>
              <a:rPr lang="es-MX" sz="2400" i="1">
                <a:latin typeface="Times New Roman" pitchFamily="-109" charset="0"/>
              </a:rPr>
              <a:t>Ken Wilson, Nóbel de Física 1982</a:t>
            </a:r>
            <a:endParaRPr lang="es-MX"/>
          </a:p>
        </p:txBody>
      </p:sp>
      <p:sp>
        <p:nvSpPr>
          <p:cNvPr id="4" name="Slide Number Placeholder 5"/>
          <p:cNvSpPr>
            <a:spLocks noGrp="1"/>
          </p:cNvSpPr>
          <p:nvPr>
            <p:ph type="sldNum" sz="quarter" idx="12"/>
          </p:nvPr>
        </p:nvSpPr>
        <p:spPr/>
        <p:txBody>
          <a:bodyPr/>
          <a:lstStyle/>
          <a:p>
            <a:pPr>
              <a:defRPr/>
            </a:pPr>
            <a:fld id="{117ACE67-43FB-A346-A3C2-F55399148BC8}" type="slidenum">
              <a:rPr lang="es-ES"/>
              <a:pPr>
                <a:defRPr/>
              </a:pPr>
              <a:t>4</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MX" dirty="0">
                <a:solidFill>
                  <a:srgbClr val="7B9899"/>
                </a:solidFill>
              </a:rPr>
              <a:t>Análisis de Fibonacci</a:t>
            </a:r>
          </a:p>
        </p:txBody>
      </p:sp>
      <p:sp>
        <p:nvSpPr>
          <p:cNvPr id="68611" name="Rectangle 3"/>
          <p:cNvSpPr>
            <a:spLocks noGrp="1" noChangeArrowheads="1"/>
          </p:cNvSpPr>
          <p:nvPr>
            <p:ph idx="1"/>
          </p:nvPr>
        </p:nvSpPr>
        <p:spPr/>
        <p:txBody>
          <a:bodyPr/>
          <a:lstStyle/>
          <a:p>
            <a:r>
              <a:rPr lang="es-MX"/>
              <a:t>Si el término </a:t>
            </a:r>
            <a:r>
              <a:rPr lang="es-MX" b="1">
                <a:solidFill>
                  <a:srgbClr val="000099"/>
                </a:solidFill>
              </a:rPr>
              <a:t>T(n)</a:t>
            </a:r>
            <a:r>
              <a:rPr lang="es-MX"/>
              <a:t> requiere </a:t>
            </a:r>
            <a:r>
              <a:rPr lang="es-MX" b="1">
                <a:solidFill>
                  <a:srgbClr val="000099"/>
                </a:solidFill>
              </a:rPr>
              <a:t>T(n-1)+T(n-2)+1</a:t>
            </a:r>
            <a:r>
              <a:rPr lang="es-MX"/>
              <a:t> términos para calcularse…</a:t>
            </a:r>
          </a:p>
          <a:p>
            <a:r>
              <a:rPr lang="es-MX"/>
              <a:t>se puede decir que </a:t>
            </a:r>
            <a:r>
              <a:rPr lang="es-MX" b="1">
                <a:solidFill>
                  <a:srgbClr val="000099"/>
                </a:solidFill>
              </a:rPr>
              <a:t>T(n) &gt; 2 * T(n-2)</a:t>
            </a:r>
            <a:r>
              <a:rPr lang="es-MX" b="1">
                <a:solidFill>
                  <a:srgbClr val="A50021"/>
                </a:solidFill>
              </a:rPr>
              <a:t> </a:t>
            </a:r>
            <a:r>
              <a:rPr lang="es-MX" b="1"/>
              <a:t>…</a:t>
            </a:r>
          </a:p>
          <a:p>
            <a:r>
              <a:rPr lang="es-MX"/>
              <a:t>y por lo tanto: </a:t>
            </a:r>
            <a:r>
              <a:rPr lang="es-MX" b="1">
                <a:solidFill>
                  <a:srgbClr val="000099"/>
                </a:solidFill>
              </a:rPr>
              <a:t>T(n) &gt; 2 * 2 * T(n-4)</a:t>
            </a:r>
            <a:r>
              <a:rPr lang="es-MX" b="1"/>
              <a:t> …</a:t>
            </a:r>
          </a:p>
          <a:p>
            <a:r>
              <a:rPr lang="es-MX"/>
              <a:t> y </a:t>
            </a:r>
            <a:r>
              <a:rPr lang="es-MX" b="1">
                <a:solidFill>
                  <a:srgbClr val="000099"/>
                </a:solidFill>
              </a:rPr>
              <a:t>T(n) &gt; 2 * 2 * 2 * T(n-6)</a:t>
            </a:r>
            <a:r>
              <a:rPr lang="es-MX" b="1">
                <a:solidFill>
                  <a:srgbClr val="A50021"/>
                </a:solidFill>
              </a:rPr>
              <a:t> </a:t>
            </a:r>
            <a:r>
              <a:rPr lang="es-MX" b="1"/>
              <a:t>…</a:t>
            </a:r>
          </a:p>
          <a:p>
            <a:r>
              <a:rPr lang="es-MX"/>
              <a:t>y así sucesivamente hasta: </a:t>
            </a:r>
            <a:br>
              <a:rPr lang="es-MX"/>
            </a:br>
            <a:r>
              <a:rPr lang="es-MX" b="1">
                <a:solidFill>
                  <a:srgbClr val="000099"/>
                </a:solidFill>
              </a:rPr>
              <a:t>T(n) &gt;  2 * 2 * 2 * …. * 2 * T(1)</a:t>
            </a:r>
            <a:r>
              <a:rPr lang="es-MX" sz="3600" b="1">
                <a:solidFill>
                  <a:srgbClr val="A50021"/>
                </a:solidFill>
              </a:rPr>
              <a:t> </a:t>
            </a:r>
          </a:p>
        </p:txBody>
      </p:sp>
      <p:sp>
        <p:nvSpPr>
          <p:cNvPr id="8" name="Slide Number Placeholder 5"/>
          <p:cNvSpPr>
            <a:spLocks noGrp="1"/>
          </p:cNvSpPr>
          <p:nvPr>
            <p:ph type="sldNum" sz="quarter" idx="12"/>
          </p:nvPr>
        </p:nvSpPr>
        <p:spPr/>
        <p:txBody>
          <a:bodyPr/>
          <a:lstStyle/>
          <a:p>
            <a:pPr>
              <a:defRPr/>
            </a:pPr>
            <a:fld id="{7F874D9E-C362-784D-95C7-BC2C3DC62C34}" type="slidenum">
              <a:rPr lang="es-ES"/>
              <a:pPr>
                <a:defRPr/>
              </a:pPr>
              <a:t>40</a:t>
            </a:fld>
            <a:endParaRPr lang="es-ES"/>
          </a:p>
        </p:txBody>
      </p:sp>
      <p:grpSp>
        <p:nvGrpSpPr>
          <p:cNvPr id="2" name="Group 4"/>
          <p:cNvGrpSpPr>
            <a:grpSpLocks/>
          </p:cNvGrpSpPr>
          <p:nvPr/>
        </p:nvGrpSpPr>
        <p:grpSpPr bwMode="auto">
          <a:xfrm>
            <a:off x="2133600" y="4191000"/>
            <a:ext cx="2743200" cy="838200"/>
            <a:chOff x="1296" y="3552"/>
            <a:chExt cx="1728" cy="528"/>
          </a:xfrm>
        </p:grpSpPr>
        <p:sp>
          <p:nvSpPr>
            <p:cNvPr id="63495" name="AutoShape 5"/>
            <p:cNvSpPr>
              <a:spLocks/>
            </p:cNvSpPr>
            <p:nvPr/>
          </p:nvSpPr>
          <p:spPr bwMode="auto">
            <a:xfrm rot="-5400000">
              <a:off x="2016" y="2832"/>
              <a:ext cx="288" cy="1728"/>
            </a:xfrm>
            <a:prstGeom prst="leftBrace">
              <a:avLst>
                <a:gd name="adj1" fmla="val 50000"/>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
          <p:nvSpPr>
            <p:cNvPr id="63496" name="Text Box 6"/>
            <p:cNvSpPr txBox="1">
              <a:spLocks noChangeArrowheads="1"/>
            </p:cNvSpPr>
            <p:nvPr/>
          </p:nvSpPr>
          <p:spPr bwMode="auto">
            <a:xfrm>
              <a:off x="1805" y="3792"/>
              <a:ext cx="835" cy="288"/>
            </a:xfrm>
            <a:prstGeom prst="rect">
              <a:avLst/>
            </a:prstGeom>
            <a:noFill/>
            <a:ln w="9525">
              <a:noFill/>
              <a:miter lim="800000"/>
              <a:headEnd/>
              <a:tailEnd/>
            </a:ln>
          </p:spPr>
          <p:txBody>
            <a:bodyPr wrap="none">
              <a:prstTxWarp prst="textNoShape">
                <a:avLst/>
              </a:prstTxWarp>
              <a:spAutoFit/>
            </a:bodyPr>
            <a:lstStyle/>
            <a:p>
              <a:pPr eaLnBrk="0" hangingPunct="0"/>
              <a:r>
                <a:rPr lang="es-MX" sz="2400" b="1" i="1">
                  <a:latin typeface="Times New Roman" pitchFamily="-109" charset="0"/>
                </a:rPr>
                <a:t>n/2 veces</a:t>
              </a:r>
            </a:p>
          </p:txBody>
        </p:sp>
      </p:grpSp>
      <p:sp>
        <p:nvSpPr>
          <p:cNvPr id="68615" name="Text Box 7"/>
          <p:cNvSpPr txBox="1">
            <a:spLocks noChangeArrowheads="1"/>
          </p:cNvSpPr>
          <p:nvPr/>
        </p:nvSpPr>
        <p:spPr bwMode="auto">
          <a:xfrm>
            <a:off x="6791799" y="2438400"/>
            <a:ext cx="2314575" cy="2646363"/>
          </a:xfrm>
          <a:prstGeom prst="rect">
            <a:avLst/>
          </a:prstGeom>
          <a:noFill/>
          <a:ln w="57150">
            <a:solidFill>
              <a:srgbClr val="FFCC00"/>
            </a:solidFill>
            <a:miter lim="800000"/>
            <a:headEnd/>
            <a:tailEnd/>
          </a:ln>
          <a:effectLst/>
        </p:spPr>
        <p:txBody>
          <a:bodyPr wrap="none">
            <a:prstTxWarp prst="textNoShape">
              <a:avLst/>
            </a:prstTxWarp>
            <a:spAutoFit/>
          </a:bodyPr>
          <a:lstStyle/>
          <a:p>
            <a:pPr algn="ctr" eaLnBrk="0" hangingPunct="0">
              <a:defRPr/>
            </a:pPr>
            <a:r>
              <a:rPr lang="es-MX" sz="2400" i="1">
                <a:latin typeface="Times New Roman" pitchFamily="-112" charset="0"/>
              </a:rPr>
              <a:t>Por lo tanto:</a:t>
            </a:r>
          </a:p>
          <a:p>
            <a:pPr algn="ctr" eaLnBrk="0" hangingPunct="0">
              <a:defRPr/>
            </a:pPr>
            <a:r>
              <a:rPr lang="es-MX" sz="2800" b="1">
                <a:solidFill>
                  <a:srgbClr val="A50021"/>
                </a:solidFill>
                <a:latin typeface="Arial Narrow" pitchFamily="-112" charset="0"/>
              </a:rPr>
              <a:t>T(n) &gt; 2</a:t>
            </a:r>
            <a:r>
              <a:rPr lang="es-MX" sz="2800" b="1" baseline="30000">
                <a:solidFill>
                  <a:srgbClr val="A50021"/>
                </a:solidFill>
                <a:latin typeface="Arial Narrow" pitchFamily="-112" charset="0"/>
              </a:rPr>
              <a:t>n/2</a:t>
            </a:r>
            <a:endParaRPr lang="es-MX" sz="2400" i="1">
              <a:latin typeface="Times New Roman" pitchFamily="-112" charset="0"/>
            </a:endParaRPr>
          </a:p>
          <a:p>
            <a:pPr algn="ctr" eaLnBrk="0" hangingPunct="0">
              <a:defRPr/>
            </a:pPr>
            <a:r>
              <a:rPr lang="es-MX" sz="2400" i="1">
                <a:latin typeface="Times New Roman" pitchFamily="-112" charset="0"/>
              </a:rPr>
              <a:t>y podemos decir </a:t>
            </a:r>
          </a:p>
          <a:p>
            <a:pPr algn="ctr" eaLnBrk="0" hangingPunct="0">
              <a:defRPr/>
            </a:pPr>
            <a:r>
              <a:rPr lang="es-MX" sz="2400" i="1">
                <a:latin typeface="Times New Roman" pitchFamily="-112" charset="0"/>
              </a:rPr>
              <a:t>que el orden del</a:t>
            </a:r>
          </a:p>
          <a:p>
            <a:pPr algn="ctr" eaLnBrk="0" hangingPunct="0">
              <a:defRPr/>
            </a:pPr>
            <a:r>
              <a:rPr lang="es-MX" sz="2400" i="1">
                <a:latin typeface="Times New Roman" pitchFamily="-112" charset="0"/>
              </a:rPr>
              <a:t>algoritmo es</a:t>
            </a:r>
          </a:p>
          <a:p>
            <a:pPr algn="ctr" eaLnBrk="0" hangingPunct="0">
              <a:defRPr/>
            </a:pPr>
            <a:r>
              <a:rPr lang="es-MX" sz="4000" b="1">
                <a:solidFill>
                  <a:srgbClr val="A50021"/>
                </a:solidFill>
                <a:effectLst>
                  <a:outerShdw blurRad="38100" dist="38100" dir="2700000" algn="tl">
                    <a:srgbClr val="000000"/>
                  </a:outerShdw>
                </a:effectLst>
                <a:latin typeface="Arial Narrow" pitchFamily="-112" charset="0"/>
              </a:rPr>
              <a:t>O(2</a:t>
            </a:r>
            <a:r>
              <a:rPr lang="es-MX" sz="4000" b="1" baseline="30000">
                <a:solidFill>
                  <a:srgbClr val="A50021"/>
                </a:solidFill>
                <a:effectLst>
                  <a:outerShdw blurRad="38100" dist="38100" dir="2700000" algn="tl">
                    <a:srgbClr val="000000"/>
                  </a:outerShdw>
                </a:effectLst>
                <a:latin typeface="Arial Narrow" pitchFamily="-112" charset="0"/>
              </a:rPr>
              <a:t>n/2</a:t>
            </a:r>
            <a:r>
              <a:rPr lang="es-MX" sz="4000" b="1">
                <a:solidFill>
                  <a:srgbClr val="A50021"/>
                </a:solidFill>
                <a:effectLst>
                  <a:outerShdw blurRad="38100" dist="38100" dir="2700000" algn="tl">
                    <a:srgbClr val="000000"/>
                  </a:outerShdw>
                </a:effectLst>
                <a:latin typeface="Arial Narrow" pitchFamily="-112" charset="0"/>
              </a:rPr>
              <a:t>)</a:t>
            </a:r>
            <a:endParaRPr lang="es-MX" sz="2400" i="1">
              <a:latin typeface="Times New Roman" pitchFamily="-112" charset="0"/>
            </a:endParaRPr>
          </a:p>
        </p:txBody>
      </p:sp>
    </p:spTree>
    <p:custDataLst>
      <p:tags r:id="rId1"/>
    </p:custDataLst>
  </p:cSld>
  <p:clrMapOvr>
    <a:masterClrMapping/>
  </p:clrMapOvr>
  <p:transition xmlns:p14="http://schemas.microsoft.com/office/powerpoint/2010/main" advTm="74510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68615"/>
                                        </p:tgtEl>
                                        <p:attrNameLst>
                                          <p:attrName>style.visibility</p:attrName>
                                        </p:attrNameLst>
                                      </p:cBhvr>
                                      <p:to>
                                        <p:strVal val="visible"/>
                                      </p:to>
                                    </p:set>
                                    <p:anim calcmode="lin" valueType="num">
                                      <p:cBhvr>
                                        <p:cTn id="43" dur="1000" fill="hold"/>
                                        <p:tgtEl>
                                          <p:spTgt spid="68615"/>
                                        </p:tgtEl>
                                        <p:attrNameLst>
                                          <p:attrName>ppt_w</p:attrName>
                                        </p:attrNameLst>
                                      </p:cBhvr>
                                      <p:tavLst>
                                        <p:tav tm="0">
                                          <p:val>
                                            <p:strVal val="#ppt_w*0.70"/>
                                          </p:val>
                                        </p:tav>
                                        <p:tav tm="100000">
                                          <p:val>
                                            <p:strVal val="#ppt_w"/>
                                          </p:val>
                                        </p:tav>
                                      </p:tavLst>
                                    </p:anim>
                                    <p:anim calcmode="lin" valueType="num">
                                      <p:cBhvr>
                                        <p:cTn id="44" dur="1000" fill="hold"/>
                                        <p:tgtEl>
                                          <p:spTgt spid="68615"/>
                                        </p:tgtEl>
                                        <p:attrNameLst>
                                          <p:attrName>ppt_h</p:attrName>
                                        </p:attrNameLst>
                                      </p:cBhvr>
                                      <p:tavLst>
                                        <p:tav tm="0">
                                          <p:val>
                                            <p:strVal val="#ppt_h"/>
                                          </p:val>
                                        </p:tav>
                                        <p:tav tm="100000">
                                          <p:val>
                                            <p:strVal val="#ppt_h"/>
                                          </p:val>
                                        </p:tav>
                                      </p:tavLst>
                                    </p:anim>
                                    <p:animEffect transition="in" filter="fade">
                                      <p:cBhvr>
                                        <p:cTn id="45" dur="10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3490" y="533400"/>
            <a:ext cx="7024744" cy="1143000"/>
          </a:xfrm>
        </p:spPr>
        <p:txBody>
          <a:bodyPr>
            <a:normAutofit fontScale="90000"/>
          </a:bodyPr>
          <a:lstStyle/>
          <a:p>
            <a:r>
              <a:rPr lang="es-MX" dirty="0">
                <a:solidFill>
                  <a:srgbClr val="7B9899"/>
                </a:solidFill>
              </a:rPr>
              <a:t>Complejidades variables</a:t>
            </a:r>
          </a:p>
        </p:txBody>
      </p:sp>
      <p:sp>
        <p:nvSpPr>
          <p:cNvPr id="102403" name="Rectangle 3"/>
          <p:cNvSpPr>
            <a:spLocks noGrp="1" noChangeArrowheads="1"/>
          </p:cNvSpPr>
          <p:nvPr>
            <p:ph idx="1"/>
          </p:nvPr>
        </p:nvSpPr>
        <p:spPr>
          <a:xfrm>
            <a:off x="685800" y="1676400"/>
            <a:ext cx="7772400" cy="4724400"/>
          </a:xfrm>
        </p:spPr>
        <p:txBody>
          <a:bodyPr>
            <a:normAutofit/>
          </a:bodyPr>
          <a:lstStyle/>
          <a:p>
            <a:pPr marL="274320" indent="-274320" fontAlgn="auto">
              <a:lnSpc>
                <a:spcPct val="90000"/>
              </a:lnSpc>
              <a:spcAft>
                <a:spcPts val="0"/>
              </a:spcAft>
              <a:buFont typeface="Wingdings 2"/>
              <a:buChar char=""/>
              <a:defRPr/>
            </a:pPr>
            <a:r>
              <a:rPr lang="es-MX" dirty="0">
                <a:ea typeface="+mn-ea"/>
              </a:rPr>
              <a:t>Hasta ahora nuestro método funciona sin problemas si la complejidad es igual (constante) para cualquier </a:t>
            </a:r>
            <a:r>
              <a:rPr lang="es-MX" u="sng" dirty="0">
                <a:ea typeface="+mn-ea"/>
              </a:rPr>
              <a:t>contenido</a:t>
            </a:r>
            <a:r>
              <a:rPr lang="es-MX" dirty="0">
                <a:ea typeface="+mn-ea"/>
              </a:rPr>
              <a:t> de la entrada.</a:t>
            </a:r>
          </a:p>
          <a:p>
            <a:pPr marL="617220" lvl="1" indent="-342900" fontAlgn="auto">
              <a:lnSpc>
                <a:spcPct val="90000"/>
              </a:lnSpc>
              <a:spcAft>
                <a:spcPts val="0"/>
              </a:spcAft>
              <a:buFont typeface="Wingdings" charset="2"/>
              <a:buChar char="ü"/>
              <a:defRPr/>
            </a:pPr>
            <a:r>
              <a:rPr lang="es-MX" sz="2400" dirty="0">
                <a:ea typeface="+mn-ea"/>
              </a:rPr>
              <a:t>Ejemplos: Sumar los elementos de un arreglo, Multiplicar 2 matrices, etc.</a:t>
            </a:r>
          </a:p>
          <a:p>
            <a:pPr marL="274320" indent="-274320" fontAlgn="auto">
              <a:lnSpc>
                <a:spcPct val="90000"/>
              </a:lnSpc>
              <a:spcAft>
                <a:spcPts val="0"/>
              </a:spcAft>
              <a:buFont typeface="Wingdings 2"/>
              <a:buChar char=""/>
              <a:defRPr/>
            </a:pPr>
            <a:r>
              <a:rPr lang="es-MX" dirty="0">
                <a:ea typeface="+mn-ea"/>
              </a:rPr>
              <a:t>¿Qué hacer si la complejidad varía dependiendo del contenido de la entrada?</a:t>
            </a:r>
          </a:p>
          <a:p>
            <a:pPr marL="617220" lvl="1" indent="-342900" fontAlgn="auto">
              <a:lnSpc>
                <a:spcPct val="90000"/>
              </a:lnSpc>
              <a:spcAft>
                <a:spcPts val="0"/>
              </a:spcAft>
              <a:buFont typeface="Wingdings" charset="2"/>
              <a:buChar char="ü"/>
              <a:defRPr/>
            </a:pPr>
            <a:r>
              <a:rPr lang="es-MX" sz="2400" dirty="0">
                <a:ea typeface="+mn-ea"/>
              </a:rPr>
              <a:t>Ejemplos: Búsqueda secuencial, binaria, etc.</a:t>
            </a:r>
          </a:p>
          <a:p>
            <a:pPr marL="274320" indent="-274320" fontAlgn="auto">
              <a:lnSpc>
                <a:spcPct val="90000"/>
              </a:lnSpc>
              <a:spcAft>
                <a:spcPts val="0"/>
              </a:spcAft>
              <a:buFont typeface="Wingdings 2"/>
              <a:buChar char=""/>
              <a:defRPr/>
            </a:pPr>
            <a:r>
              <a:rPr lang="es-MX" dirty="0">
                <a:ea typeface="+mn-ea"/>
              </a:rPr>
              <a:t>Debemos utilizar:</a:t>
            </a:r>
          </a:p>
          <a:p>
            <a:pPr marL="617220" lvl="1" indent="-342900" fontAlgn="auto">
              <a:lnSpc>
                <a:spcPct val="90000"/>
              </a:lnSpc>
              <a:spcAft>
                <a:spcPts val="0"/>
              </a:spcAft>
              <a:buFont typeface="Wingdings" charset="2"/>
              <a:buChar char="ü"/>
              <a:defRPr/>
            </a:pPr>
            <a:r>
              <a:rPr lang="es-MX" sz="2400" dirty="0">
                <a:ea typeface="+mn-ea"/>
              </a:rPr>
              <a:t>La complejidad del algoritmo para el peor caso</a:t>
            </a:r>
          </a:p>
          <a:p>
            <a:pPr marL="617220" lvl="1" indent="-342900" fontAlgn="auto">
              <a:lnSpc>
                <a:spcPct val="90000"/>
              </a:lnSpc>
              <a:spcAft>
                <a:spcPts val="0"/>
              </a:spcAft>
              <a:buFont typeface="Wingdings" charset="2"/>
              <a:buChar char="ü"/>
              <a:defRPr/>
            </a:pPr>
            <a:r>
              <a:rPr lang="es-MX" sz="2400" dirty="0">
                <a:ea typeface="+mn-ea"/>
              </a:rPr>
              <a:t>En algunos algoritmos posibles, el caso promedio.</a:t>
            </a:r>
          </a:p>
        </p:txBody>
      </p:sp>
      <p:sp>
        <p:nvSpPr>
          <p:cNvPr id="4" name="Slide Number Placeholder 5"/>
          <p:cNvSpPr>
            <a:spLocks noGrp="1"/>
          </p:cNvSpPr>
          <p:nvPr>
            <p:ph type="sldNum" sz="quarter" idx="12"/>
          </p:nvPr>
        </p:nvSpPr>
        <p:spPr/>
        <p:txBody>
          <a:bodyPr/>
          <a:lstStyle/>
          <a:p>
            <a:pPr>
              <a:defRPr/>
            </a:pPr>
            <a:fld id="{E3D6828D-5047-644F-9DF6-F5ACEABE2D35}" type="slidenum">
              <a:rPr lang="es-ES"/>
              <a:pPr>
                <a:defRPr/>
              </a:pPr>
              <a:t>41</a:t>
            </a:fld>
            <a:endParaRPr lang="es-ES"/>
          </a:p>
        </p:txBody>
      </p:sp>
    </p:spTree>
    <p:custDataLst>
      <p:tags r:id="rId1"/>
    </p:custDataLst>
  </p:cSld>
  <p:clrMapOvr>
    <a:masterClrMapping/>
  </p:clrMapOvr>
  <p:transition xmlns:p14="http://schemas.microsoft.com/office/powerpoint/2010/main" advTm="34046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40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0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838200"/>
            <a:ext cx="7262310" cy="1143000"/>
          </a:xfrm>
        </p:spPr>
        <p:txBody>
          <a:bodyPr>
            <a:normAutofit fontScale="90000"/>
          </a:bodyPr>
          <a:lstStyle/>
          <a:p>
            <a:r>
              <a:rPr lang="es-MX" dirty="0">
                <a:solidFill>
                  <a:srgbClr val="7B9899"/>
                </a:solidFill>
              </a:rPr>
              <a:t>Ejemplo:  Búsqueda secuencial</a:t>
            </a:r>
          </a:p>
        </p:txBody>
      </p:sp>
      <p:sp>
        <p:nvSpPr>
          <p:cNvPr id="70659" name="Rectangle 3"/>
          <p:cNvSpPr>
            <a:spLocks noGrp="1" noChangeArrowheads="1"/>
          </p:cNvSpPr>
          <p:nvPr>
            <p:ph idx="1"/>
          </p:nvPr>
        </p:nvSpPr>
        <p:spPr>
          <a:xfrm>
            <a:off x="685800" y="1981200"/>
            <a:ext cx="8001000" cy="4572000"/>
          </a:xfrm>
        </p:spPr>
        <p:txBody>
          <a:bodyPr/>
          <a:lstStyle/>
          <a:p>
            <a:pPr lvl="1">
              <a:lnSpc>
                <a:spcPct val="90000"/>
              </a:lnSpc>
              <a:buFont typeface="Wingdings" pitchFamily="-109" charset="2"/>
              <a:buNone/>
            </a:pPr>
            <a:r>
              <a:rPr b="1" i="1" noProof="1">
                <a:solidFill>
                  <a:srgbClr val="000099"/>
                </a:solidFill>
                <a:latin typeface="Times New Roman" pitchFamily="-109" charset="0"/>
              </a:rPr>
              <a:t>pos = 1;</a:t>
            </a:r>
          </a:p>
          <a:p>
            <a:pPr lvl="1">
              <a:lnSpc>
                <a:spcPct val="90000"/>
              </a:lnSpc>
              <a:buFont typeface="Wingdings" pitchFamily="-109" charset="2"/>
              <a:buNone/>
            </a:pPr>
            <a:r>
              <a:rPr b="1" i="1" noProof="1">
                <a:solidFill>
                  <a:srgbClr val="000099"/>
                </a:solidFill>
                <a:latin typeface="Times New Roman" pitchFamily="-109" charset="0"/>
              </a:rPr>
              <a:t>while</a:t>
            </a:r>
            <a:r>
              <a:rPr b="1" i="1" noProof="1">
                <a:solidFill>
                  <a:srgbClr val="A50021"/>
                </a:solidFill>
                <a:latin typeface="Times New Roman" pitchFamily="-109" charset="0"/>
              </a:rPr>
              <a:t>(pos&lt;=n) and (arreglo[pos] &lt; dato)</a:t>
            </a:r>
            <a:r>
              <a:rPr b="1" i="1" noProof="1">
                <a:solidFill>
                  <a:srgbClr val="000099"/>
                </a:solidFill>
                <a:latin typeface="Times New Roman" pitchFamily="-109" charset="0"/>
              </a:rPr>
              <a:t> do</a:t>
            </a:r>
          </a:p>
          <a:p>
            <a:pPr lvl="1">
              <a:lnSpc>
                <a:spcPct val="90000"/>
              </a:lnSpc>
              <a:buFont typeface="Wingdings" pitchFamily="-109" charset="2"/>
              <a:buNone/>
            </a:pPr>
            <a:r>
              <a:rPr b="1" i="1" noProof="1">
                <a:solidFill>
                  <a:srgbClr val="000099"/>
                </a:solidFill>
                <a:latin typeface="Times New Roman" pitchFamily="-109" charset="0"/>
              </a:rPr>
              <a:t>  	pos = pos + 1;</a:t>
            </a:r>
          </a:p>
          <a:p>
            <a:pPr lvl="1">
              <a:lnSpc>
                <a:spcPct val="90000"/>
              </a:lnSpc>
              <a:buFont typeface="Wingdings" pitchFamily="-109" charset="2"/>
              <a:buNone/>
            </a:pPr>
            <a:r>
              <a:rPr b="1" i="1" noProof="1">
                <a:solidFill>
                  <a:srgbClr val="000099"/>
                </a:solidFill>
                <a:latin typeface="Times New Roman" pitchFamily="-109" charset="0"/>
              </a:rPr>
              <a:t>if (pos &gt; n) or (arreglo[pos]&lt;&gt;dato) then </a:t>
            </a:r>
          </a:p>
          <a:p>
            <a:pPr lvl="1">
              <a:lnSpc>
                <a:spcPct val="90000"/>
              </a:lnSpc>
              <a:buFont typeface="Wingdings" pitchFamily="-109" charset="2"/>
              <a:buNone/>
            </a:pPr>
            <a:r>
              <a:rPr b="1" i="1" noProof="1">
                <a:solidFill>
                  <a:srgbClr val="000099"/>
                </a:solidFill>
                <a:latin typeface="Times New Roman" pitchFamily="-109" charset="0"/>
              </a:rPr>
              <a:t>	pos = 0;</a:t>
            </a:r>
            <a:endParaRPr noProof="1"/>
          </a:p>
          <a:p>
            <a:pPr>
              <a:lnSpc>
                <a:spcPct val="90000"/>
              </a:lnSpc>
            </a:pPr>
            <a:r>
              <a:rPr lang="es-MX"/>
              <a:t>Mejor caso: </a:t>
            </a:r>
            <a:r>
              <a:rPr lang="es-MX" b="1">
                <a:solidFill>
                  <a:srgbClr val="A50021"/>
                </a:solidFill>
              </a:rPr>
              <a:t>1</a:t>
            </a:r>
            <a:endParaRPr lang="es-MX"/>
          </a:p>
          <a:p>
            <a:pPr>
              <a:lnSpc>
                <a:spcPct val="90000"/>
              </a:lnSpc>
            </a:pPr>
            <a:r>
              <a:rPr lang="es-MX"/>
              <a:t>Peor caso: </a:t>
            </a:r>
            <a:r>
              <a:rPr lang="es-MX" b="1" i="1">
                <a:solidFill>
                  <a:srgbClr val="A50021"/>
                </a:solidFill>
              </a:rPr>
              <a:t>n</a:t>
            </a:r>
            <a:endParaRPr lang="es-MX"/>
          </a:p>
          <a:p>
            <a:pPr>
              <a:lnSpc>
                <a:spcPct val="90000"/>
              </a:lnSpc>
            </a:pPr>
            <a:r>
              <a:rPr lang="es-MX"/>
              <a:t>Caso promedio?</a:t>
            </a:r>
          </a:p>
          <a:p>
            <a:pPr lvl="1">
              <a:lnSpc>
                <a:spcPct val="90000"/>
              </a:lnSpc>
            </a:pPr>
            <a:r>
              <a:rPr lang="es-MX"/>
              <a:t>Depende de probabilidades: </a:t>
            </a:r>
            <a:r>
              <a:rPr lang="es-MX" b="1" i="1">
                <a:solidFill>
                  <a:srgbClr val="A50021"/>
                </a:solidFill>
              </a:rPr>
              <a:t>3 n/4 + 1/4</a:t>
            </a:r>
          </a:p>
        </p:txBody>
      </p:sp>
      <p:sp>
        <p:nvSpPr>
          <p:cNvPr id="5" name="Slide Number Placeholder 5"/>
          <p:cNvSpPr>
            <a:spLocks noGrp="1"/>
          </p:cNvSpPr>
          <p:nvPr>
            <p:ph type="sldNum" sz="quarter" idx="12"/>
          </p:nvPr>
        </p:nvSpPr>
        <p:spPr/>
        <p:txBody>
          <a:bodyPr/>
          <a:lstStyle/>
          <a:p>
            <a:pPr>
              <a:defRPr/>
            </a:pPr>
            <a:fld id="{4C0074A7-22FB-9744-8BDF-734759108397}" type="slidenum">
              <a:rPr lang="es-ES"/>
              <a:pPr>
                <a:defRPr/>
              </a:pPr>
              <a:t>42</a:t>
            </a:fld>
            <a:endParaRPr lang="es-ES"/>
          </a:p>
        </p:txBody>
      </p:sp>
      <p:sp>
        <p:nvSpPr>
          <p:cNvPr id="70660" name="Text Box 4"/>
          <p:cNvSpPr txBox="1">
            <a:spLocks noChangeArrowheads="1"/>
          </p:cNvSpPr>
          <p:nvPr/>
        </p:nvSpPr>
        <p:spPr bwMode="auto">
          <a:xfrm>
            <a:off x="6781800" y="5334000"/>
            <a:ext cx="1689100" cy="1066800"/>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s-MX" sz="2400" dirty="0">
                <a:latin typeface="Times New Roman" pitchFamily="-112" charset="0"/>
              </a:rPr>
              <a:t>Por lo tanto:</a:t>
            </a:r>
          </a:p>
          <a:p>
            <a:pPr eaLnBrk="0" hangingPunct="0">
              <a:defRPr/>
            </a:pPr>
            <a:r>
              <a:rPr lang="es-MX" sz="4000" b="1" dirty="0">
                <a:solidFill>
                  <a:srgbClr val="A50021"/>
                </a:solidFill>
                <a:effectLst>
                  <a:outerShdw blurRad="38100" dist="38100" dir="2700000" algn="tl">
                    <a:srgbClr val="000000"/>
                  </a:outerShdw>
                </a:effectLst>
                <a:latin typeface="Arial Narrow" pitchFamily="-112" charset="0"/>
              </a:rPr>
              <a:t>O(n)</a:t>
            </a:r>
            <a:endParaRPr lang="es-MX" sz="2400" dirty="0">
              <a:latin typeface="Times New Roman" pitchFamily="-112" charset="0"/>
            </a:endParaRPr>
          </a:p>
        </p:txBody>
      </p:sp>
    </p:spTree>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 calcmode="lin" valueType="num">
                                      <p:cBhvr additive="base">
                                        <p:cTn id="15"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06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anim calcmode="lin" valueType="num">
                                      <p:cBhvr additive="base">
                                        <p:cTn id="23" dur="500" fill="hold"/>
                                        <p:tgtEl>
                                          <p:spTgt spid="706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0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0659">
                                            <p:txEl>
                                              <p:pRg st="5" end="5"/>
                                            </p:txEl>
                                          </p:spTgt>
                                        </p:tgtEl>
                                        <p:attrNameLst>
                                          <p:attrName>style.visibility</p:attrName>
                                        </p:attrNameLst>
                                      </p:cBhvr>
                                      <p:to>
                                        <p:strVal val="visible"/>
                                      </p:to>
                                    </p:set>
                                    <p:anim calcmode="lin" valueType="num">
                                      <p:cBhvr additive="base">
                                        <p:cTn id="29" dur="500" fill="hold"/>
                                        <p:tgtEl>
                                          <p:spTgt spid="706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0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0659">
                                            <p:txEl>
                                              <p:pRg st="6" end="6"/>
                                            </p:txEl>
                                          </p:spTgt>
                                        </p:tgtEl>
                                        <p:attrNameLst>
                                          <p:attrName>style.visibility</p:attrName>
                                        </p:attrNameLst>
                                      </p:cBhvr>
                                      <p:to>
                                        <p:strVal val="visible"/>
                                      </p:to>
                                    </p:set>
                                    <p:anim calcmode="lin" valueType="num">
                                      <p:cBhvr additive="base">
                                        <p:cTn id="35" dur="500" fill="hold"/>
                                        <p:tgtEl>
                                          <p:spTgt spid="7065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065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0659">
                                            <p:txEl>
                                              <p:pRg st="7" end="7"/>
                                            </p:txEl>
                                          </p:spTgt>
                                        </p:tgtEl>
                                        <p:attrNameLst>
                                          <p:attrName>style.visibility</p:attrName>
                                        </p:attrNameLst>
                                      </p:cBhvr>
                                      <p:to>
                                        <p:strVal val="visible"/>
                                      </p:to>
                                    </p:set>
                                    <p:anim calcmode="lin" valueType="num">
                                      <p:cBhvr additive="base">
                                        <p:cTn id="39" dur="500" fill="hold"/>
                                        <p:tgtEl>
                                          <p:spTgt spid="7065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06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0659">
                                            <p:txEl>
                                              <p:pRg st="8" end="8"/>
                                            </p:txEl>
                                          </p:spTgt>
                                        </p:tgtEl>
                                        <p:attrNameLst>
                                          <p:attrName>style.visibility</p:attrName>
                                        </p:attrNameLst>
                                      </p:cBhvr>
                                      <p:to>
                                        <p:strVal val="visible"/>
                                      </p:to>
                                    </p:set>
                                    <p:anim calcmode="lin" valueType="num">
                                      <p:cBhvr additive="base">
                                        <p:cTn id="45" dur="500" fill="hold"/>
                                        <p:tgtEl>
                                          <p:spTgt spid="70659">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06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iterate type="lt">
                                    <p:tmPct val="5000"/>
                                  </p:iterate>
                                  <p:childTnLst>
                                    <p:set>
                                      <p:cBhvr>
                                        <p:cTn id="50" dur="1" fill="hold">
                                          <p:stCondLst>
                                            <p:cond delay="0"/>
                                          </p:stCondLst>
                                        </p:cTn>
                                        <p:tgtEl>
                                          <p:spTgt spid="70660"/>
                                        </p:tgtEl>
                                        <p:attrNameLst>
                                          <p:attrName>style.visibility</p:attrName>
                                        </p:attrNameLst>
                                      </p:cBhvr>
                                      <p:to>
                                        <p:strVal val="visible"/>
                                      </p:to>
                                    </p:set>
                                    <p:anim calcmode="lin" valueType="num">
                                      <p:cBhvr>
                                        <p:cTn id="51" dur="500" fill="hold"/>
                                        <p:tgtEl>
                                          <p:spTgt spid="70660"/>
                                        </p:tgtEl>
                                        <p:attrNameLst>
                                          <p:attrName>ppt_w</p:attrName>
                                        </p:attrNameLst>
                                      </p:cBhvr>
                                      <p:tavLst>
                                        <p:tav tm="0">
                                          <p:val>
                                            <p:fltVal val="0"/>
                                          </p:val>
                                        </p:tav>
                                        <p:tav tm="100000">
                                          <p:val>
                                            <p:strVal val="#ppt_w"/>
                                          </p:val>
                                        </p:tav>
                                      </p:tavLst>
                                    </p:anim>
                                    <p:anim calcmode="lin" valueType="num">
                                      <p:cBhvr>
                                        <p:cTn id="52" dur="500" fill="hold"/>
                                        <p:tgtEl>
                                          <p:spTgt spid="70660"/>
                                        </p:tgtEl>
                                        <p:attrNameLst>
                                          <p:attrName>ppt_h</p:attrName>
                                        </p:attrNameLst>
                                      </p:cBhvr>
                                      <p:tavLst>
                                        <p:tav tm="0">
                                          <p:val>
                                            <p:fltVal val="0"/>
                                          </p:val>
                                        </p:tav>
                                        <p:tav tm="100000">
                                          <p:val>
                                            <p:strVal val="#ppt_h"/>
                                          </p:val>
                                        </p:tav>
                                      </p:tavLst>
                                    </p:anim>
                                    <p:anim calcmode="lin" valueType="num">
                                      <p:cBhvr>
                                        <p:cTn id="53" dur="500" fill="hold"/>
                                        <p:tgtEl>
                                          <p:spTgt spid="70660"/>
                                        </p:tgtEl>
                                        <p:attrNameLst>
                                          <p:attrName>style.rotation</p:attrName>
                                        </p:attrNameLst>
                                      </p:cBhvr>
                                      <p:tavLst>
                                        <p:tav tm="0">
                                          <p:val>
                                            <p:fltVal val="90"/>
                                          </p:val>
                                        </p:tav>
                                        <p:tav tm="100000">
                                          <p:val>
                                            <p:fltVal val="0"/>
                                          </p:val>
                                        </p:tav>
                                      </p:tavLst>
                                    </p:anim>
                                    <p:animEffect transition="in" filter="fade">
                                      <p:cBhvr>
                                        <p:cTn id="54"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6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685800" y="1828800"/>
            <a:ext cx="8077200" cy="4572000"/>
          </a:xfrm>
        </p:spPr>
        <p:txBody>
          <a:bodyPr>
            <a:normAutofit/>
          </a:bodyPr>
          <a:lstStyle/>
          <a:p>
            <a:pPr>
              <a:lnSpc>
                <a:spcPct val="80000"/>
              </a:lnSpc>
              <a:buFont typeface="Wingdings" pitchFamily="-109" charset="2"/>
              <a:buNone/>
            </a:pPr>
            <a:r>
              <a:rPr b="1" i="1" noProof="1">
                <a:solidFill>
                  <a:srgbClr val="000099"/>
                </a:solidFill>
                <a:latin typeface="Times New Roman" pitchFamily="-109" charset="0"/>
              </a:rPr>
              <a:t>inicio =1; fin = n; pos = 0;</a:t>
            </a:r>
          </a:p>
          <a:p>
            <a:pPr>
              <a:lnSpc>
                <a:spcPct val="80000"/>
              </a:lnSpc>
              <a:buFont typeface="Wingdings" pitchFamily="-109" charset="2"/>
              <a:buNone/>
            </a:pPr>
            <a:r>
              <a:rPr b="1" i="1" noProof="1">
                <a:solidFill>
                  <a:srgbClr val="000099"/>
                </a:solidFill>
                <a:latin typeface="Times New Roman" pitchFamily="-109" charset="0"/>
              </a:rPr>
              <a:t>while (inicio&lt;=fin) and (pos == 0) do</a:t>
            </a: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mitad = (inicio+fin) div 2;</a:t>
            </a: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if (x == arreglo[mitad]) then</a:t>
            </a:r>
            <a:endParaRPr lang="es-MX" b="1" i="1" dirty="0">
              <a:solidFill>
                <a:srgbClr val="000099"/>
              </a:solidFill>
              <a:latin typeface="Times New Roman" pitchFamily="-109" charset="0"/>
            </a:endParaRP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pos = mitad;</a:t>
            </a: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else if (x &lt; arreglo[mitad]) then</a:t>
            </a:r>
            <a:endParaRPr lang="es-MX" b="1" i="1" dirty="0">
              <a:solidFill>
                <a:srgbClr val="000099"/>
              </a:solidFill>
              <a:latin typeface="Times New Roman" pitchFamily="-109" charset="0"/>
            </a:endParaRP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fin = mitad-1</a:t>
            </a: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else</a:t>
            </a:r>
            <a:endParaRPr lang="es-MX" b="1" i="1" dirty="0">
              <a:solidFill>
                <a:srgbClr val="000099"/>
              </a:solidFill>
              <a:latin typeface="Times New Roman" pitchFamily="-109" charset="0"/>
            </a:endParaRPr>
          </a:p>
          <a:p>
            <a:pPr>
              <a:lnSpc>
                <a:spcPct val="80000"/>
              </a:lnSpc>
              <a:buFont typeface="Wingdings" pitchFamily="-109" charset="2"/>
              <a:buNone/>
            </a:pPr>
            <a:r>
              <a:rPr lang="es-MX" b="1" i="1" dirty="0">
                <a:solidFill>
                  <a:srgbClr val="000099"/>
                </a:solidFill>
                <a:latin typeface="Times New Roman" pitchFamily="-109" charset="0"/>
              </a:rPr>
              <a:t>		</a:t>
            </a:r>
            <a:r>
              <a:rPr b="1" i="1" noProof="1">
                <a:solidFill>
                  <a:srgbClr val="000099"/>
                </a:solidFill>
                <a:latin typeface="Times New Roman" pitchFamily="-109" charset="0"/>
              </a:rPr>
              <a:t>inicio = mitad+1;</a:t>
            </a:r>
            <a:endParaRPr i="1" noProof="1">
              <a:solidFill>
                <a:srgbClr val="000099"/>
              </a:solidFill>
              <a:latin typeface="Times New Roman" pitchFamily="-109" charset="0"/>
            </a:endParaRPr>
          </a:p>
          <a:p>
            <a:pPr>
              <a:lnSpc>
                <a:spcPct val="80000"/>
              </a:lnSpc>
            </a:pPr>
            <a:r>
              <a:rPr lang="es-MX" dirty="0"/>
              <a:t>Operación Básica: </a:t>
            </a:r>
            <a:r>
              <a:rPr lang="es-MX" i="1" dirty="0">
                <a:solidFill>
                  <a:srgbClr val="A50021"/>
                </a:solidFill>
              </a:rPr>
              <a:t>x == arreglo[mitad]</a:t>
            </a:r>
            <a:endParaRPr lang="es-MX" dirty="0">
              <a:solidFill>
                <a:srgbClr val="A50021"/>
              </a:solidFill>
            </a:endParaRPr>
          </a:p>
          <a:p>
            <a:pPr>
              <a:lnSpc>
                <a:spcPct val="80000"/>
              </a:lnSpc>
            </a:pPr>
            <a:r>
              <a:rPr lang="es-MX" dirty="0"/>
              <a:t>Mejor caso: </a:t>
            </a:r>
            <a:r>
              <a:rPr lang="es-MX" b="1" dirty="0">
                <a:solidFill>
                  <a:srgbClr val="A50021"/>
                </a:solidFill>
              </a:rPr>
              <a:t>1</a:t>
            </a:r>
            <a:endParaRPr lang="es-MX" dirty="0"/>
          </a:p>
        </p:txBody>
      </p:sp>
      <p:sp>
        <p:nvSpPr>
          <p:cNvPr id="4" name="Slide Number Placeholder 5"/>
          <p:cNvSpPr>
            <a:spLocks noGrp="1"/>
          </p:cNvSpPr>
          <p:nvPr>
            <p:ph type="sldNum" sz="quarter" idx="12"/>
          </p:nvPr>
        </p:nvSpPr>
        <p:spPr/>
        <p:txBody>
          <a:bodyPr/>
          <a:lstStyle/>
          <a:p>
            <a:pPr>
              <a:defRPr/>
            </a:pPr>
            <a:fld id="{A9DF2D31-D997-5F40-8AA5-394E05E8E901}" type="slidenum">
              <a:rPr lang="es-ES"/>
              <a:pPr>
                <a:defRPr/>
              </a:pPr>
              <a:t>43</a:t>
            </a:fld>
            <a:endParaRPr lang="es-ES"/>
          </a:p>
        </p:txBody>
      </p:sp>
      <p:sp>
        <p:nvSpPr>
          <p:cNvPr id="6" name="Rectangle 2"/>
          <p:cNvSpPr txBox="1">
            <a:spLocks noChangeArrowheads="1"/>
          </p:cNvSpPr>
          <p:nvPr/>
        </p:nvSpPr>
        <p:spPr>
          <a:xfrm>
            <a:off x="762000" y="533400"/>
            <a:ext cx="7262310" cy="1143000"/>
          </a:xfrm>
          <a:prstGeom prst="rect">
            <a:avLst/>
          </a:prstGeom>
        </p:spPr>
        <p:txBody>
          <a:bodyPr vert="horz" lIns="91440" tIns="45720" rIns="91440" bIns="45720" rtlCol="0" anchor="b" anchorCtr="0">
            <a:normAutofit fontScale="750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solidFill>
                  <a:srgbClr val="7B9899"/>
                </a:solidFill>
              </a:rPr>
              <a:t>Ejemplo:  Búsqueda secuencial</a:t>
            </a:r>
            <a:endParaRPr lang="es-MX" dirty="0">
              <a:solidFill>
                <a:srgbClr val="7B9899"/>
              </a:solidFill>
            </a:endParaRPr>
          </a:p>
        </p:txBody>
      </p:sp>
    </p:spTree>
    <p:custDataLst>
      <p:tags r:id="rId1"/>
    </p:custDataLst>
  </p:cSld>
  <p:clrMapOvr>
    <a:masterClrMapping/>
  </p:clrMapOvr>
  <p:transition xmlns:p14="http://schemas.microsoft.com/office/powerpoint/2010/main" advTm="60758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 calcmode="lin" valueType="num">
                                      <p:cBhvr additive="base">
                                        <p:cTn id="15"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6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 calcmode="lin" valueType="num">
                                      <p:cBhvr additive="base">
                                        <p:cTn id="19"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 calcmode="lin" valueType="num">
                                      <p:cBhvr additive="base">
                                        <p:cTn id="23"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anim calcmode="lin" valueType="num">
                                      <p:cBhvr additive="base">
                                        <p:cTn id="27"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68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anim calcmode="lin" valueType="num">
                                      <p:cBhvr additive="base">
                                        <p:cTn id="35" dur="500" fill="hold"/>
                                        <p:tgtEl>
                                          <p:spTgt spid="7168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168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anim calcmode="lin" valueType="num">
                                      <p:cBhvr additive="base">
                                        <p:cTn id="39" dur="500" fill="hold"/>
                                        <p:tgtEl>
                                          <p:spTgt spid="7168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1683">
                                            <p:txEl>
                                              <p:pRg st="9" end="9"/>
                                            </p:txEl>
                                          </p:spTgt>
                                        </p:tgtEl>
                                        <p:attrNameLst>
                                          <p:attrName>style.visibility</p:attrName>
                                        </p:attrNameLst>
                                      </p:cBhvr>
                                      <p:to>
                                        <p:strVal val="visible"/>
                                      </p:to>
                                    </p:set>
                                    <p:anim calcmode="lin" valueType="num">
                                      <p:cBhvr additive="base">
                                        <p:cTn id="45" dur="500" fill="hold"/>
                                        <p:tgtEl>
                                          <p:spTgt spid="7168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16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1683">
                                            <p:txEl>
                                              <p:pRg st="10" end="10"/>
                                            </p:txEl>
                                          </p:spTgt>
                                        </p:tgtEl>
                                        <p:attrNameLst>
                                          <p:attrName>style.visibility</p:attrName>
                                        </p:attrNameLst>
                                      </p:cBhvr>
                                      <p:to>
                                        <p:strVal val="visible"/>
                                      </p:to>
                                    </p:set>
                                    <p:anim calcmode="lin" valueType="num">
                                      <p:cBhvr additive="base">
                                        <p:cTn id="51" dur="500" fill="hold"/>
                                        <p:tgtEl>
                                          <p:spTgt spid="7168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16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85800" y="1981200"/>
            <a:ext cx="8077200" cy="2743200"/>
          </a:xfrm>
        </p:spPr>
        <p:txBody>
          <a:bodyPr/>
          <a:lstStyle/>
          <a:p>
            <a:r>
              <a:rPr lang="es-MX" u="sng" dirty="0"/>
              <a:t>Peor caso:</a:t>
            </a:r>
            <a:r>
              <a:rPr lang="es-MX" dirty="0"/>
              <a:t> No encontrar el dato</a:t>
            </a:r>
          </a:p>
          <a:p>
            <a:r>
              <a:rPr lang="es-MX" dirty="0"/>
              <a:t>Suponiendo que n es potencia de 2:</a:t>
            </a:r>
          </a:p>
          <a:p>
            <a:pPr algn="ctr">
              <a:buFont typeface="Wingdings" pitchFamily="-109" charset="2"/>
              <a:buNone/>
            </a:pPr>
            <a:r>
              <a:rPr lang="es-MX" dirty="0"/>
              <a:t>n/2 + n/4 + n/8 + … + n/n</a:t>
            </a:r>
          </a:p>
          <a:p>
            <a:pPr algn="ctr">
              <a:buFont typeface="Wingdings" pitchFamily="-109" charset="2"/>
              <a:buNone/>
            </a:pPr>
            <a:endParaRPr lang="es-MX" dirty="0"/>
          </a:p>
          <a:p>
            <a:pPr algn="ctr">
              <a:buFont typeface="Wingdings" pitchFamily="-109" charset="2"/>
              <a:buNone/>
            </a:pPr>
            <a:endParaRPr lang="es-MX" dirty="0"/>
          </a:p>
        </p:txBody>
      </p:sp>
      <p:sp>
        <p:nvSpPr>
          <p:cNvPr id="19" name="Slide Number Placeholder 5"/>
          <p:cNvSpPr>
            <a:spLocks noGrp="1"/>
          </p:cNvSpPr>
          <p:nvPr>
            <p:ph type="sldNum" sz="quarter" idx="12"/>
          </p:nvPr>
        </p:nvSpPr>
        <p:spPr/>
        <p:txBody>
          <a:bodyPr/>
          <a:lstStyle/>
          <a:p>
            <a:pPr>
              <a:defRPr/>
            </a:pPr>
            <a:fld id="{83589774-996E-B84D-B64A-D21393E781CE}" type="slidenum">
              <a:rPr lang="es-ES"/>
              <a:pPr>
                <a:defRPr/>
              </a:pPr>
              <a:t>44</a:t>
            </a:fld>
            <a:endParaRPr lang="es-ES"/>
          </a:p>
        </p:txBody>
      </p:sp>
      <p:grpSp>
        <p:nvGrpSpPr>
          <p:cNvPr id="2" name="Group 4"/>
          <p:cNvGrpSpPr>
            <a:grpSpLocks/>
          </p:cNvGrpSpPr>
          <p:nvPr/>
        </p:nvGrpSpPr>
        <p:grpSpPr bwMode="auto">
          <a:xfrm>
            <a:off x="2895600" y="3657600"/>
            <a:ext cx="457200" cy="838200"/>
            <a:chOff x="1824" y="2304"/>
            <a:chExt cx="288" cy="528"/>
          </a:xfrm>
        </p:grpSpPr>
        <p:sp>
          <p:nvSpPr>
            <p:cNvPr id="67602" name="Oval 5"/>
            <p:cNvSpPr>
              <a:spLocks noChangeArrowheads="1"/>
            </p:cNvSpPr>
            <p:nvPr/>
          </p:nvSpPr>
          <p:spPr bwMode="auto">
            <a:xfrm>
              <a:off x="1824"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1</a:t>
              </a:r>
            </a:p>
          </p:txBody>
        </p:sp>
        <p:sp>
          <p:nvSpPr>
            <p:cNvPr id="67603" name="Line 6"/>
            <p:cNvSpPr>
              <a:spLocks noChangeShapeType="1"/>
            </p:cNvSpPr>
            <p:nvPr/>
          </p:nvSpPr>
          <p:spPr bwMode="auto">
            <a:xfrm flipV="1">
              <a:off x="1968"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3" name="Group 7"/>
          <p:cNvGrpSpPr>
            <a:grpSpLocks/>
          </p:cNvGrpSpPr>
          <p:nvPr/>
        </p:nvGrpSpPr>
        <p:grpSpPr bwMode="auto">
          <a:xfrm>
            <a:off x="3810000" y="3657600"/>
            <a:ext cx="457200" cy="838200"/>
            <a:chOff x="2400" y="2304"/>
            <a:chExt cx="288" cy="528"/>
          </a:xfrm>
        </p:grpSpPr>
        <p:sp>
          <p:nvSpPr>
            <p:cNvPr id="67600" name="Oval 8"/>
            <p:cNvSpPr>
              <a:spLocks noChangeArrowheads="1"/>
            </p:cNvSpPr>
            <p:nvPr/>
          </p:nvSpPr>
          <p:spPr bwMode="auto">
            <a:xfrm>
              <a:off x="2400"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2</a:t>
              </a:r>
            </a:p>
          </p:txBody>
        </p:sp>
        <p:sp>
          <p:nvSpPr>
            <p:cNvPr id="67601" name="Line 9"/>
            <p:cNvSpPr>
              <a:spLocks noChangeShapeType="1"/>
            </p:cNvSpPr>
            <p:nvPr/>
          </p:nvSpPr>
          <p:spPr bwMode="auto">
            <a:xfrm flipV="1">
              <a:off x="2544"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4" name="Group 10"/>
          <p:cNvGrpSpPr>
            <a:grpSpLocks/>
          </p:cNvGrpSpPr>
          <p:nvPr/>
        </p:nvGrpSpPr>
        <p:grpSpPr bwMode="auto">
          <a:xfrm>
            <a:off x="4648200" y="3657600"/>
            <a:ext cx="457200" cy="838200"/>
            <a:chOff x="2928" y="2304"/>
            <a:chExt cx="288" cy="528"/>
          </a:xfrm>
        </p:grpSpPr>
        <p:sp>
          <p:nvSpPr>
            <p:cNvPr id="67598" name="Oval 11"/>
            <p:cNvSpPr>
              <a:spLocks noChangeArrowheads="1"/>
            </p:cNvSpPr>
            <p:nvPr/>
          </p:nvSpPr>
          <p:spPr bwMode="auto">
            <a:xfrm>
              <a:off x="2928"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3</a:t>
              </a:r>
            </a:p>
          </p:txBody>
        </p:sp>
        <p:sp>
          <p:nvSpPr>
            <p:cNvPr id="67599" name="Line 12"/>
            <p:cNvSpPr>
              <a:spLocks noChangeShapeType="1"/>
            </p:cNvSpPr>
            <p:nvPr/>
          </p:nvSpPr>
          <p:spPr bwMode="auto">
            <a:xfrm flipV="1">
              <a:off x="3072"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5" name="Group 13"/>
          <p:cNvGrpSpPr>
            <a:grpSpLocks/>
          </p:cNvGrpSpPr>
          <p:nvPr/>
        </p:nvGrpSpPr>
        <p:grpSpPr bwMode="auto">
          <a:xfrm>
            <a:off x="2743200" y="3581400"/>
            <a:ext cx="4940300" cy="862013"/>
            <a:chOff x="1728" y="2256"/>
            <a:chExt cx="3112" cy="543"/>
          </a:xfrm>
        </p:grpSpPr>
        <p:grpSp>
          <p:nvGrpSpPr>
            <p:cNvPr id="67594" name="Group 14"/>
            <p:cNvGrpSpPr>
              <a:grpSpLocks/>
            </p:cNvGrpSpPr>
            <p:nvPr/>
          </p:nvGrpSpPr>
          <p:grpSpPr bwMode="auto">
            <a:xfrm>
              <a:off x="1728" y="2256"/>
              <a:ext cx="3112" cy="543"/>
              <a:chOff x="1296" y="3552"/>
              <a:chExt cx="2074" cy="543"/>
            </a:xfrm>
          </p:grpSpPr>
          <p:sp>
            <p:nvSpPr>
              <p:cNvPr id="67596" name="AutoShape 15"/>
              <p:cNvSpPr>
                <a:spLocks/>
              </p:cNvSpPr>
              <p:nvPr/>
            </p:nvSpPr>
            <p:spPr bwMode="auto">
              <a:xfrm rot="-5400000">
                <a:off x="2016" y="2832"/>
                <a:ext cx="288" cy="1728"/>
              </a:xfrm>
              <a:prstGeom prst="leftBrace">
                <a:avLst>
                  <a:gd name="adj1" fmla="val 50000"/>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
            <p:nvSpPr>
              <p:cNvPr id="67597" name="Text Box 16"/>
              <p:cNvSpPr txBox="1">
                <a:spLocks noChangeArrowheads="1"/>
              </p:cNvSpPr>
              <p:nvPr/>
            </p:nvSpPr>
            <p:spPr bwMode="auto">
              <a:xfrm>
                <a:off x="1805" y="3730"/>
                <a:ext cx="1565" cy="365"/>
              </a:xfrm>
              <a:prstGeom prst="rect">
                <a:avLst/>
              </a:prstGeom>
              <a:noFill/>
              <a:ln w="9525">
                <a:noFill/>
                <a:miter lim="800000"/>
                <a:headEnd/>
                <a:tailEnd/>
              </a:ln>
            </p:spPr>
            <p:txBody>
              <a:bodyPr wrap="none">
                <a:prstTxWarp prst="textNoShape">
                  <a:avLst/>
                </a:prstTxWarp>
                <a:spAutoFit/>
              </a:bodyPr>
              <a:lstStyle/>
              <a:p>
                <a:pPr eaLnBrk="0" hangingPunct="0"/>
                <a:r>
                  <a:rPr lang="es-MX" sz="2400" b="1" i="1">
                    <a:latin typeface="Times New Roman" pitchFamily="-109" charset="0"/>
                  </a:rPr>
                  <a:t>		</a:t>
                </a:r>
                <a:r>
                  <a:rPr lang="es-MX" sz="3200" b="1" i="1">
                    <a:solidFill>
                      <a:srgbClr val="A50021"/>
                    </a:solidFill>
                    <a:latin typeface="Times New Roman" pitchFamily="-109" charset="0"/>
                  </a:rPr>
                  <a:t>log</a:t>
                </a:r>
                <a:r>
                  <a:rPr lang="es-MX" sz="3200" b="1" i="1" baseline="-25000">
                    <a:solidFill>
                      <a:srgbClr val="A50021"/>
                    </a:solidFill>
                    <a:latin typeface="Times New Roman" pitchFamily="-109" charset="0"/>
                  </a:rPr>
                  <a:t>2</a:t>
                </a:r>
                <a:r>
                  <a:rPr lang="es-MX" sz="3200" b="1" i="1">
                    <a:solidFill>
                      <a:srgbClr val="A50021"/>
                    </a:solidFill>
                    <a:latin typeface="Times New Roman" pitchFamily="-109" charset="0"/>
                  </a:rPr>
                  <a:t> n</a:t>
                </a:r>
                <a:r>
                  <a:rPr lang="es-MX" sz="2400" b="1" i="1">
                    <a:latin typeface="Times New Roman" pitchFamily="-109" charset="0"/>
                  </a:rPr>
                  <a:t> veces</a:t>
                </a:r>
              </a:p>
            </p:txBody>
          </p:sp>
        </p:grpSp>
        <p:sp>
          <p:nvSpPr>
            <p:cNvPr id="67595" name="Line 17"/>
            <p:cNvSpPr>
              <a:spLocks noChangeShapeType="1"/>
            </p:cNvSpPr>
            <p:nvPr/>
          </p:nvSpPr>
          <p:spPr bwMode="auto">
            <a:xfrm flipV="1">
              <a:off x="4032"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sp>
        <p:nvSpPr>
          <p:cNvPr id="72722" name="Rectangle 18"/>
          <p:cNvSpPr>
            <a:spLocks noChangeArrowheads="1"/>
          </p:cNvSpPr>
          <p:nvPr/>
        </p:nvSpPr>
        <p:spPr bwMode="auto">
          <a:xfrm>
            <a:off x="685800" y="4800600"/>
            <a:ext cx="8077200" cy="129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tx2"/>
              </a:buClr>
              <a:buSzPct val="115000"/>
              <a:buFont typeface="Wingdings" pitchFamily="-112" charset="2"/>
              <a:buChar char="§"/>
              <a:defRPr/>
            </a:pPr>
            <a:r>
              <a:rPr lang="es-MX" sz="2400" dirty="0">
                <a:effectLst>
                  <a:outerShdw blurRad="38100" dist="38100" dir="2700000" algn="tl">
                    <a:srgbClr val="000000"/>
                  </a:outerShdw>
                </a:effectLst>
                <a:latin typeface="Arial" pitchFamily="-112" charset="0"/>
              </a:rPr>
              <a:t>Caso Promedio: Un análisis detallado lleva a encontrar la complejidad de:  </a:t>
            </a:r>
            <a:r>
              <a:rPr lang="es-MX" sz="2400" dirty="0">
                <a:effectLst>
                  <a:outerShdw blurRad="38100" dist="38100" dir="2700000" algn="tl">
                    <a:srgbClr val="000000"/>
                  </a:outerShdw>
                </a:effectLst>
                <a:latin typeface="Arial" pitchFamily="-112" charset="0"/>
                <a:sym typeface="Symbol" pitchFamily="-112" charset="2"/>
              </a:rPr>
              <a:t></a:t>
            </a:r>
            <a:r>
              <a:rPr lang="es-MX" sz="2400" i="1" dirty="0">
                <a:effectLst>
                  <a:outerShdw blurRad="38100" dist="38100" dir="2700000" algn="tl">
                    <a:srgbClr val="000000"/>
                  </a:outerShdw>
                </a:effectLst>
                <a:latin typeface="Times New Roman" pitchFamily="-112" charset="0"/>
              </a:rPr>
              <a:t>log</a:t>
            </a:r>
            <a:r>
              <a:rPr lang="es-MX" sz="2400" i="1" baseline="-25000" dirty="0">
                <a:effectLst>
                  <a:outerShdw blurRad="38100" dist="38100" dir="2700000" algn="tl">
                    <a:srgbClr val="000000"/>
                  </a:outerShdw>
                </a:effectLst>
                <a:latin typeface="Times New Roman" pitchFamily="-112" charset="0"/>
              </a:rPr>
              <a:t>2</a:t>
            </a:r>
            <a:r>
              <a:rPr lang="es-MX" sz="2400" i="1" dirty="0">
                <a:effectLst>
                  <a:outerShdw blurRad="38100" dist="38100" dir="2700000" algn="tl">
                    <a:srgbClr val="000000"/>
                  </a:outerShdw>
                </a:effectLst>
                <a:latin typeface="Times New Roman" pitchFamily="-112" charset="0"/>
              </a:rPr>
              <a:t> n</a:t>
            </a:r>
            <a:r>
              <a:rPr lang="es-MX" sz="2400" dirty="0">
                <a:effectLst>
                  <a:outerShdw blurRad="38100" dist="38100" dir="2700000" algn="tl">
                    <a:srgbClr val="000000"/>
                  </a:outerShdw>
                </a:effectLst>
                <a:latin typeface="Times New Roman" pitchFamily="-112" charset="0"/>
                <a:sym typeface="Symbol" pitchFamily="-112" charset="2"/>
              </a:rPr>
              <a:t></a:t>
            </a:r>
            <a:r>
              <a:rPr lang="es-MX" sz="2400" dirty="0">
                <a:effectLst>
                  <a:outerShdw blurRad="38100" dist="38100" dir="2700000" algn="tl">
                    <a:srgbClr val="000000"/>
                  </a:outerShdw>
                </a:effectLst>
                <a:latin typeface="Times New Roman" pitchFamily="-112" charset="0"/>
              </a:rPr>
              <a:t> </a:t>
            </a:r>
            <a:r>
              <a:rPr lang="es-MX" sz="2400" dirty="0">
                <a:effectLst>
                  <a:outerShdw blurRad="38100" dist="38100" dir="2700000" algn="tl">
                    <a:srgbClr val="000000"/>
                  </a:outerShdw>
                </a:effectLst>
                <a:latin typeface="Times New Roman" pitchFamily="-112" charset="0"/>
                <a:sym typeface="Symbol" pitchFamily="-112" charset="2"/>
              </a:rPr>
              <a:t></a:t>
            </a:r>
            <a:r>
              <a:rPr lang="es-MX" sz="2400" i="1" dirty="0">
                <a:effectLst>
                  <a:outerShdw blurRad="38100" dist="38100" dir="2700000" algn="tl">
                    <a:srgbClr val="000000"/>
                  </a:outerShdw>
                </a:effectLst>
                <a:latin typeface="Times New Roman" pitchFamily="-112" charset="0"/>
              </a:rPr>
              <a:t> 1/2</a:t>
            </a:r>
            <a:endParaRPr lang="es-MX" sz="2400" dirty="0">
              <a:effectLst>
                <a:outerShdw blurRad="38100" dist="38100" dir="2700000" algn="tl">
                  <a:srgbClr val="000000"/>
                </a:outerShdw>
              </a:effectLst>
              <a:latin typeface="Arial" pitchFamily="-112" charset="0"/>
            </a:endParaRPr>
          </a:p>
          <a:p>
            <a:pPr marL="342900" indent="-342900">
              <a:spcBef>
                <a:spcPct val="20000"/>
              </a:spcBef>
              <a:buClr>
                <a:schemeClr val="tx2"/>
              </a:buClr>
              <a:buSzPct val="115000"/>
              <a:buFont typeface="Wingdings" pitchFamily="-112" charset="2"/>
              <a:buChar char="§"/>
              <a:defRPr/>
            </a:pPr>
            <a:r>
              <a:rPr lang="es-MX" sz="2400" dirty="0">
                <a:effectLst>
                  <a:outerShdw blurRad="38100" dist="38100" dir="2700000" algn="tl">
                    <a:srgbClr val="000000"/>
                  </a:outerShdw>
                </a:effectLst>
                <a:latin typeface="Arial" pitchFamily="-112" charset="0"/>
              </a:rPr>
              <a:t>Por lo tanto, el orden del algoritmo es: </a:t>
            </a:r>
            <a:r>
              <a:rPr lang="es-MX" sz="3600" b="1" dirty="0">
                <a:solidFill>
                  <a:srgbClr val="A50021"/>
                </a:solidFill>
                <a:effectLst>
                  <a:outerShdw blurRad="38100" dist="38100" dir="2700000" algn="tl">
                    <a:srgbClr val="000000"/>
                  </a:outerShdw>
                </a:effectLst>
                <a:latin typeface="Arial" pitchFamily="-112" charset="0"/>
              </a:rPr>
              <a:t>O(log n)</a:t>
            </a:r>
            <a:endParaRPr lang="es-MX" sz="3200" dirty="0">
              <a:effectLst>
                <a:outerShdw blurRad="38100" dist="38100" dir="2700000" algn="tl">
                  <a:srgbClr val="000000"/>
                </a:outerShdw>
              </a:effectLst>
              <a:latin typeface="Arial" pitchFamily="-112" charset="0"/>
            </a:endParaRPr>
          </a:p>
        </p:txBody>
      </p:sp>
      <p:sp>
        <p:nvSpPr>
          <p:cNvPr id="20" name="Rectangle 2"/>
          <p:cNvSpPr txBox="1">
            <a:spLocks noChangeArrowheads="1"/>
          </p:cNvSpPr>
          <p:nvPr/>
        </p:nvSpPr>
        <p:spPr>
          <a:xfrm>
            <a:off x="762000" y="533400"/>
            <a:ext cx="7262310" cy="1143000"/>
          </a:xfrm>
          <a:prstGeom prst="rect">
            <a:avLst/>
          </a:prstGeom>
        </p:spPr>
        <p:txBody>
          <a:bodyPr vert="horz" lIns="91440" tIns="45720" rIns="91440" bIns="45720" rtlCol="0" anchor="b" anchorCtr="0">
            <a:normAutofit fontScale="750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solidFill>
                  <a:srgbClr val="7B9899"/>
                </a:solidFill>
              </a:rPr>
              <a:t>Ejemplo:  Búsqueda secuencial</a:t>
            </a:r>
            <a:endParaRPr lang="es-MX" dirty="0">
              <a:solidFill>
                <a:srgbClr val="7B9899"/>
              </a:solidFill>
            </a:endParaRPr>
          </a:p>
        </p:txBody>
      </p:sp>
    </p:spTree>
    <p:custDataLst>
      <p:tags r:id="rId1"/>
    </p:custDataLst>
  </p:cSld>
  <p:clrMapOvr>
    <a:masterClrMapping/>
  </p:clrMapOvr>
  <p:transition xmlns:p14="http://schemas.microsoft.com/office/powerpoint/2010/main" advTm="27246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722">
                                            <p:txEl>
                                              <p:pRg st="0" end="0"/>
                                            </p:txEl>
                                          </p:spTgt>
                                        </p:tgtEl>
                                        <p:attrNameLst>
                                          <p:attrName>style.visibility</p:attrName>
                                        </p:attrNameLst>
                                      </p:cBhvr>
                                      <p:to>
                                        <p:strVal val="visible"/>
                                      </p:to>
                                    </p:set>
                                    <p:anim calcmode="lin" valueType="num">
                                      <p:cBhvr additive="base">
                                        <p:cTn id="49" dur="500" fill="hold"/>
                                        <p:tgtEl>
                                          <p:spTgt spid="7272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27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2722">
                                            <p:txEl>
                                              <p:pRg st="1" end="1"/>
                                            </p:txEl>
                                          </p:spTgt>
                                        </p:tgtEl>
                                        <p:attrNameLst>
                                          <p:attrName>style.visibility</p:attrName>
                                        </p:attrNameLst>
                                      </p:cBhvr>
                                      <p:to>
                                        <p:strVal val="visible"/>
                                      </p:to>
                                    </p:set>
                                    <p:anim calcmode="lin" valueType="num">
                                      <p:cBhvr additive="base">
                                        <p:cTn id="55" dur="500" fill="hold"/>
                                        <p:tgtEl>
                                          <p:spTgt spid="72722">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272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P spid="7272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ctrTitle"/>
          </p:nvPr>
        </p:nvSpPr>
        <p:spPr>
          <a:xfrm>
            <a:off x="4648200" y="4648200"/>
            <a:ext cx="3581400" cy="933450"/>
          </a:xfrm>
        </p:spPr>
        <p:txBody>
          <a:bodyPr>
            <a:noAutofit/>
          </a:bodyPr>
          <a:lstStyle/>
          <a:p>
            <a:r>
              <a:rPr lang="es-ES" sz="5800" dirty="0">
                <a:solidFill>
                  <a:srgbClr val="FF0000"/>
                </a:solidFill>
              </a:rPr>
              <a:t>Ejercicios</a:t>
            </a:r>
          </a:p>
        </p:txBody>
      </p:sp>
    </p:spTree>
  </p:cSld>
  <p:clrMapOvr>
    <a:masterClrMapping/>
  </p:clrMapOvr>
  <p:transition xmlns:p14="http://schemas.microsoft.com/office/powerpoint/2010/main" advTm="48416"/>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MX">
                <a:solidFill>
                  <a:srgbClr val="7B9899"/>
                </a:solidFill>
              </a:rPr>
              <a:t>Varios órdenes</a:t>
            </a:r>
          </a:p>
        </p:txBody>
      </p:sp>
      <p:sp>
        <p:nvSpPr>
          <p:cNvPr id="96259" name="Rectangle 3"/>
          <p:cNvSpPr>
            <a:spLocks noGrp="1" noChangeArrowheads="1"/>
          </p:cNvSpPr>
          <p:nvPr>
            <p:ph idx="1"/>
          </p:nvPr>
        </p:nvSpPr>
        <p:spPr/>
        <p:txBody>
          <a:bodyPr/>
          <a:lstStyle/>
          <a:p>
            <a:r>
              <a:rPr kumimoji="1" lang="es-MX"/>
              <a:t>Si un algoritmo tiene como función de complejidad la siguiente</a:t>
            </a:r>
          </a:p>
          <a:p>
            <a:pPr lvl="1"/>
            <a:endParaRPr kumimoji="1" lang="es-MX"/>
          </a:p>
          <a:p>
            <a:pPr lvl="1"/>
            <a:r>
              <a:rPr kumimoji="1" lang="es-MX"/>
              <a:t>T(n) = 3n</a:t>
            </a:r>
            <a:r>
              <a:rPr kumimoji="1" lang="es-MX" baseline="30000"/>
              <a:t>0.5</a:t>
            </a:r>
            <a:r>
              <a:rPr kumimoji="1" lang="es-MX"/>
              <a:t> + 2 log(n</a:t>
            </a:r>
            <a:r>
              <a:rPr kumimoji="1" lang="es-MX" baseline="30000"/>
              <a:t>2</a:t>
            </a:r>
            <a:r>
              <a:rPr kumimoji="1" lang="es-MX"/>
              <a:t>) + 1000n - 1/n</a:t>
            </a:r>
          </a:p>
          <a:p>
            <a:endParaRPr kumimoji="1" lang="es-MX"/>
          </a:p>
          <a:p>
            <a:r>
              <a:rPr kumimoji="1" lang="es-MX"/>
              <a:t>¿Cuál es su órden?</a:t>
            </a:r>
          </a:p>
          <a:p>
            <a:pPr lvl="1"/>
            <a:r>
              <a:rPr kumimoji="1" lang="es-MX">
                <a:solidFill>
                  <a:srgbClr val="FF0000"/>
                </a:solidFill>
              </a:rPr>
              <a:t>O(n)</a:t>
            </a:r>
            <a:endParaRPr kumimoji="1" lang="es-ES">
              <a:solidFill>
                <a:srgbClr val="FF0000"/>
              </a:solidFill>
            </a:endParaRPr>
          </a:p>
        </p:txBody>
      </p:sp>
      <p:sp>
        <p:nvSpPr>
          <p:cNvPr id="4" name="Slide Number Placeholder 5"/>
          <p:cNvSpPr>
            <a:spLocks noGrp="1"/>
          </p:cNvSpPr>
          <p:nvPr>
            <p:ph type="sldNum" sz="quarter" idx="12"/>
          </p:nvPr>
        </p:nvSpPr>
        <p:spPr/>
        <p:txBody>
          <a:bodyPr/>
          <a:lstStyle/>
          <a:p>
            <a:pPr>
              <a:defRPr/>
            </a:pPr>
            <a:fld id="{CB64028B-D069-F64F-86A9-84508BEC2A17}" type="slidenum">
              <a:rPr lang="es-ES"/>
              <a:pPr>
                <a:defRPr/>
              </a:pPr>
              <a:t>46</a:t>
            </a:fld>
            <a:endParaRPr lang="es-ES"/>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96258"/>
                                        </p:tgtEl>
                                        <p:attrNameLst>
                                          <p:attrName>style.visibility</p:attrName>
                                        </p:attrNameLst>
                                      </p:cBhvr>
                                      <p:to>
                                        <p:strVal val="visible"/>
                                      </p:to>
                                    </p:set>
                                    <p:anim calcmode="lin" valueType="num">
                                      <p:cBhvr>
                                        <p:cTn id="7" dur="500" fill="hold"/>
                                        <p:tgtEl>
                                          <p:spTgt spid="96258"/>
                                        </p:tgtEl>
                                        <p:attrNameLst>
                                          <p:attrName>ppt_w</p:attrName>
                                        </p:attrNameLst>
                                      </p:cBhvr>
                                      <p:tavLst>
                                        <p:tav tm="0">
                                          <p:val>
                                            <p:fltVal val="0"/>
                                          </p:val>
                                        </p:tav>
                                        <p:tav tm="100000">
                                          <p:val>
                                            <p:strVal val="#ppt_w"/>
                                          </p:val>
                                        </p:tav>
                                      </p:tavLst>
                                    </p:anim>
                                    <p:anim calcmode="lin" valueType="num">
                                      <p:cBhvr>
                                        <p:cTn id="8" dur="500" fill="hold"/>
                                        <p:tgtEl>
                                          <p:spTgt spid="96258"/>
                                        </p:tgtEl>
                                        <p:attrNameLst>
                                          <p:attrName>ppt_h</p:attrName>
                                        </p:attrNameLst>
                                      </p:cBhvr>
                                      <p:tavLst>
                                        <p:tav tm="0">
                                          <p:val>
                                            <p:fltVal val="0"/>
                                          </p:val>
                                        </p:tav>
                                        <p:tav tm="100000">
                                          <p:val>
                                            <p:strVal val="#ppt_h"/>
                                          </p:val>
                                        </p:tav>
                                      </p:tavLst>
                                    </p:anim>
                                    <p:anim calcmode="lin" valueType="num">
                                      <p:cBhvr>
                                        <p:cTn id="9" dur="500" fill="hold"/>
                                        <p:tgtEl>
                                          <p:spTgt spid="96258"/>
                                        </p:tgtEl>
                                        <p:attrNameLst>
                                          <p:attrName>style.rotation</p:attrName>
                                        </p:attrNameLst>
                                      </p:cBhvr>
                                      <p:tavLst>
                                        <p:tav tm="0">
                                          <p:val>
                                            <p:fltVal val="90"/>
                                          </p:val>
                                        </p:tav>
                                        <p:tav tm="100000">
                                          <p:val>
                                            <p:fltVal val="0"/>
                                          </p:val>
                                        </p:tav>
                                      </p:tavLst>
                                    </p:anim>
                                    <p:animEffect transition="in" filter="fade">
                                      <p:cBhvr>
                                        <p:cTn id="10" dur="500"/>
                                        <p:tgtEl>
                                          <p:spTgt spid="96258"/>
                                        </p:tgtEl>
                                      </p:cBhvr>
                                    </p:animEffect>
                                  </p:childTnLst>
                                </p:cTn>
                              </p:par>
                              <p:par>
                                <p:cTn id="11" presetID="47" presetClass="entr" presetSubtype="0" fill="hold" grpId="0" nodeType="with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animEffect transition="in" filter="fade">
                                      <p:cBhvr>
                                        <p:cTn id="13" dur="500"/>
                                        <p:tgtEl>
                                          <p:spTgt spid="96259">
                                            <p:txEl>
                                              <p:pRg st="0" end="0"/>
                                            </p:txEl>
                                          </p:spTgt>
                                        </p:tgtEl>
                                      </p:cBhvr>
                                    </p:animEffect>
                                    <p:anim calcmode="lin" valueType="num">
                                      <p:cBhvr>
                                        <p:cTn id="14"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96259">
                                            <p:txEl>
                                              <p:pRg st="0" end="0"/>
                                            </p:txEl>
                                          </p:spTgt>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6259">
                                            <p:txEl>
                                              <p:pRg st="2" end="2"/>
                                            </p:txEl>
                                          </p:spTgt>
                                        </p:tgtEl>
                                        <p:attrNameLst>
                                          <p:attrName>style.visibility</p:attrName>
                                        </p:attrNameLst>
                                      </p:cBhvr>
                                      <p:to>
                                        <p:strVal val="visible"/>
                                      </p:to>
                                    </p:set>
                                    <p:animEffect transition="in" filter="fade">
                                      <p:cBhvr>
                                        <p:cTn id="18" dur="500"/>
                                        <p:tgtEl>
                                          <p:spTgt spid="96259">
                                            <p:txEl>
                                              <p:pRg st="2" end="2"/>
                                            </p:txEl>
                                          </p:spTgt>
                                        </p:tgtEl>
                                      </p:cBhvr>
                                    </p:animEffect>
                                    <p:anim calcmode="lin" valueType="num">
                                      <p:cBhvr>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96259">
                                            <p:txEl>
                                              <p:pRg st="2" end="2"/>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Effect transition="in" filter="fade">
                                      <p:cBhvr>
                                        <p:cTn id="23" dur="500"/>
                                        <p:tgtEl>
                                          <p:spTgt spid="96259">
                                            <p:txEl>
                                              <p:pRg st="4" end="4"/>
                                            </p:txEl>
                                          </p:spTgt>
                                        </p:tgtEl>
                                      </p:cBhvr>
                                    </p:animEffect>
                                    <p:anim calcmode="lin" valueType="num">
                                      <p:cBhvr>
                                        <p:cTn id="24"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962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96259">
                                            <p:txEl>
                                              <p:pRg st="5" end="5"/>
                                            </p:txEl>
                                          </p:spTgt>
                                        </p:tgtEl>
                                        <p:attrNameLst>
                                          <p:attrName>style.visibility</p:attrName>
                                        </p:attrNameLst>
                                      </p:cBhvr>
                                      <p:to>
                                        <p:strVal val="visible"/>
                                      </p:to>
                                    </p:set>
                                    <p:animEffect transition="in" filter="fade">
                                      <p:cBhvr>
                                        <p:cTn id="30" dur="500"/>
                                        <p:tgtEl>
                                          <p:spTgt spid="96259">
                                            <p:txEl>
                                              <p:pRg st="5" end="5"/>
                                            </p:txEl>
                                          </p:spTgt>
                                        </p:tgtEl>
                                      </p:cBhvr>
                                    </p:animEffect>
                                    <p:anim calcmode="lin" valueType="num">
                                      <p:cBhvr>
                                        <p:cTn id="31"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962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533400"/>
            <a:ext cx="7024744" cy="1143000"/>
          </a:xfrm>
        </p:spPr>
        <p:txBody>
          <a:bodyPr/>
          <a:lstStyle/>
          <a:p>
            <a:r>
              <a:rPr lang="es-ES" dirty="0">
                <a:solidFill>
                  <a:srgbClr val="7B9899"/>
                </a:solidFill>
              </a:rPr>
              <a:t>Ciclos</a:t>
            </a:r>
          </a:p>
        </p:txBody>
      </p:sp>
      <p:sp>
        <p:nvSpPr>
          <p:cNvPr id="70660" name="Rectangle 3"/>
          <p:cNvSpPr>
            <a:spLocks noGrp="1" noChangeArrowheads="1"/>
          </p:cNvSpPr>
          <p:nvPr>
            <p:ph idx="1"/>
          </p:nvPr>
        </p:nvSpPr>
        <p:spPr>
          <a:xfrm>
            <a:off x="533400" y="1524000"/>
            <a:ext cx="7772400" cy="4876800"/>
          </a:xfrm>
        </p:spPr>
        <p:txBody>
          <a:bodyPr>
            <a:normAutofit/>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i = n</a:t>
            </a:r>
            <a:r>
              <a:rPr kumimoji="1" lang="es-MX" sz="2800" dirty="0"/>
              <a:t>*2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while (i&gt;2)</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instruccion1</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(j=0; j&lt;n/2; j++)</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(k=n; k&gt;1; k--)</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(m=1; m&lt;10; m++)</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intruccion3</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 = i </a:t>
            </a:r>
            <a:r>
              <a:rPr kumimoji="1" lang="es-MX" sz="2800" dirty="0"/>
              <a:t>/</a:t>
            </a:r>
            <a:r>
              <a:rPr kumimoji="1" sz="2800" noProof="1"/>
              <a:t> 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4" name="Slide Number Placeholder 5"/>
          <p:cNvSpPr>
            <a:spLocks noGrp="1"/>
          </p:cNvSpPr>
          <p:nvPr>
            <p:ph type="sldNum" sz="quarter" idx="12"/>
          </p:nvPr>
        </p:nvSpPr>
        <p:spPr/>
        <p:txBody>
          <a:bodyPr/>
          <a:lstStyle/>
          <a:p>
            <a:pPr>
              <a:defRPr/>
            </a:pPr>
            <a:fld id="{3D8FBE22-E23D-064D-B672-CA6AB04CA212}" type="slidenum">
              <a:rPr lang="es-ES"/>
              <a:pPr>
                <a:defRPr/>
              </a:pPr>
              <a:t>47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90600" y="381000"/>
            <a:ext cx="7024744" cy="1143000"/>
          </a:xfrm>
        </p:spPr>
        <p:txBody>
          <a:bodyPr/>
          <a:lstStyle/>
          <a:p>
            <a:r>
              <a:rPr lang="es-ES" dirty="0">
                <a:solidFill>
                  <a:srgbClr val="7B9899"/>
                </a:solidFill>
              </a:rPr>
              <a:t>Ciclos</a:t>
            </a:r>
          </a:p>
        </p:txBody>
      </p:sp>
      <p:sp>
        <p:nvSpPr>
          <p:cNvPr id="71684" name="Rectangle 3"/>
          <p:cNvSpPr>
            <a:spLocks noGrp="1" noChangeArrowheads="1"/>
          </p:cNvSpPr>
          <p:nvPr>
            <p:ph idx="1"/>
          </p:nvPr>
        </p:nvSpPr>
        <p:spPr>
          <a:xfrm>
            <a:off x="609600" y="1447800"/>
            <a:ext cx="7772400" cy="4876800"/>
          </a:xfrm>
        </p:spPr>
        <p:txBody>
          <a:bodyPr>
            <a:normAutofit/>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i = 1;</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while (i&lt;n)</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instruccion1</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(j=</a:t>
            </a:r>
            <a:r>
              <a:rPr kumimoji="1" lang="es-MX" sz="2800" dirty="0"/>
              <a:t>1</a:t>
            </a:r>
            <a:r>
              <a:rPr kumimoji="1" sz="2800" noProof="1"/>
              <a:t>; j&lt;n; j=j*2)</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	</a:t>
            </a:r>
            <a:r>
              <a:rPr kumimoji="1" sz="2800" noProof="1">
                <a:solidFill>
                  <a:schemeClr val="accent2"/>
                </a:solidFill>
              </a:rPr>
              <a:t>instruccion2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(k=n; k&gt;1; k=k/3)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intruccion3</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 = i * 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5" name="Slide Number Placeholder 5"/>
          <p:cNvSpPr>
            <a:spLocks noGrp="1"/>
          </p:cNvSpPr>
          <p:nvPr>
            <p:ph type="sldNum" sz="quarter" idx="12"/>
          </p:nvPr>
        </p:nvSpPr>
        <p:spPr/>
        <p:txBody>
          <a:bodyPr/>
          <a:lstStyle/>
          <a:p>
            <a:pPr>
              <a:defRPr/>
            </a:pPr>
            <a:fld id="{79CABB19-CC12-8B42-A90F-95AEC41B225C}" type="slidenum">
              <a:rPr lang="es-ES"/>
              <a:pPr>
                <a:defRPr/>
              </a:pPr>
              <a:t>48</a:t>
            </a:fld>
            <a:endParaRPr lang="es-ES"/>
          </a:p>
        </p:txBody>
      </p:sp>
      <p:sp>
        <p:nvSpPr>
          <p:cNvPr id="71685" name="Comment 12"/>
          <p:cNvSpPr>
            <a:spLocks noRot="1" noChangeAspect="1" noEditPoints="1" noChangeArrowheads="1" noChangeShapeType="1" noTextEdit="1"/>
          </p:cNvSpPr>
          <p:nvPr/>
        </p:nvSpPr>
        <p:spPr bwMode="auto">
          <a:xfrm>
            <a:off x="3616325" y="3746500"/>
            <a:ext cx="142875" cy="26988"/>
          </a:xfrm>
          <a:custGeom>
            <a:avLst/>
            <a:gdLst>
              <a:gd name="T0" fmla="*/ 86 w 396"/>
              <a:gd name="T1" fmla="*/ 74 h 75"/>
              <a:gd name="T2" fmla="*/ 41 w 396"/>
              <a:gd name="T3" fmla="*/ 63 h 75"/>
              <a:gd name="T4" fmla="*/ 11 w 396"/>
              <a:gd name="T5" fmla="*/ 63 h 75"/>
              <a:gd name="T6" fmla="*/ 0 w 396"/>
              <a:gd name="T7" fmla="*/ 66 h 75"/>
              <a:gd name="T8" fmla="*/ 16 w 396"/>
              <a:gd name="T9" fmla="*/ 70 h 75"/>
              <a:gd name="T10" fmla="*/ 112 w 396"/>
              <a:gd name="T11" fmla="*/ 60 h 75"/>
              <a:gd name="T12" fmla="*/ 259 w 396"/>
              <a:gd name="T13" fmla="*/ 30 h 75"/>
              <a:gd name="T14" fmla="*/ 365 w 396"/>
              <a:gd name="T15" fmla="*/ 5 h 75"/>
              <a:gd name="T16" fmla="*/ 395 w 396"/>
              <a:gd name="T17" fmla="*/ 0 h 75"/>
              <a:gd name="T18" fmla="*/ 372 w 396"/>
              <a:gd name="T19" fmla="*/ 8 h 75"/>
              <a:gd name="T20" fmla="*/ 326 w 396"/>
              <a:gd name="T21" fmla="*/ 15 h 75"/>
              <a:gd name="T22" fmla="*/ 317 w 396"/>
              <a:gd name="T23" fmla="*/ 13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6"/>
              <a:gd name="T37" fmla="*/ 0 h 75"/>
              <a:gd name="T38" fmla="*/ 396 w 396"/>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6" h="75" extrusionOk="0">
                <a:moveTo>
                  <a:pt x="86" y="74"/>
                </a:moveTo>
                <a:cubicBezTo>
                  <a:pt x="71" y="69"/>
                  <a:pt x="57" y="65"/>
                  <a:pt x="41" y="63"/>
                </a:cubicBezTo>
                <a:cubicBezTo>
                  <a:pt x="32" y="62"/>
                  <a:pt x="20" y="61"/>
                  <a:pt x="11" y="63"/>
                </a:cubicBezTo>
                <a:cubicBezTo>
                  <a:pt x="6" y="66"/>
                  <a:pt x="4" y="67"/>
                  <a:pt x="0" y="66"/>
                </a:cubicBezTo>
                <a:cubicBezTo>
                  <a:pt x="9" y="73"/>
                  <a:pt x="-2" y="70"/>
                  <a:pt x="16" y="70"/>
                </a:cubicBezTo>
                <a:cubicBezTo>
                  <a:pt x="49" y="71"/>
                  <a:pt x="79" y="65"/>
                  <a:pt x="112" y="60"/>
                </a:cubicBezTo>
                <a:cubicBezTo>
                  <a:pt x="161" y="52"/>
                  <a:pt x="210" y="41"/>
                  <a:pt x="259" y="30"/>
                </a:cubicBezTo>
                <a:cubicBezTo>
                  <a:pt x="295" y="22"/>
                  <a:pt x="329" y="13"/>
                  <a:pt x="365" y="5"/>
                </a:cubicBezTo>
                <a:cubicBezTo>
                  <a:pt x="375" y="3"/>
                  <a:pt x="385" y="2"/>
                  <a:pt x="395" y="0"/>
                </a:cubicBezTo>
                <a:cubicBezTo>
                  <a:pt x="390" y="2"/>
                  <a:pt x="378" y="5"/>
                  <a:pt x="372" y="8"/>
                </a:cubicBezTo>
                <a:cubicBezTo>
                  <a:pt x="359" y="14"/>
                  <a:pt x="342" y="16"/>
                  <a:pt x="326" y="15"/>
                </a:cubicBezTo>
                <a:cubicBezTo>
                  <a:pt x="323" y="14"/>
                  <a:pt x="320" y="14"/>
                  <a:pt x="317" y="13"/>
                </a:cubicBezTo>
              </a:path>
            </a:pathLst>
          </a:custGeom>
          <a:noFill/>
          <a:ln w="19050" cap="rnd">
            <a:solidFill>
              <a:schemeClr val="tx1"/>
            </a:solidFill>
            <a:round/>
            <a:headEnd/>
            <a:tailEnd/>
          </a:ln>
        </p:spPr>
        <p:txBody>
          <a:bodyPr>
            <a:prstTxWarp prst="textNoShape">
              <a:avLst/>
            </a:prstTxWarp>
          </a:bodyPr>
          <a:lstStyle/>
          <a:p>
            <a:endParaRPr lang="es-MX"/>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14400" y="609600"/>
            <a:ext cx="7024744" cy="1143000"/>
          </a:xfrm>
        </p:spPr>
        <p:txBody>
          <a:bodyPr/>
          <a:lstStyle/>
          <a:p>
            <a:r>
              <a:rPr lang="es-ES" dirty="0">
                <a:solidFill>
                  <a:srgbClr val="7B9899"/>
                </a:solidFill>
              </a:rPr>
              <a:t>Búsqueda en un ABB</a:t>
            </a:r>
          </a:p>
        </p:txBody>
      </p:sp>
      <p:sp>
        <p:nvSpPr>
          <p:cNvPr id="73732" name="Rectangle 3"/>
          <p:cNvSpPr>
            <a:spLocks noGrp="1" noChangeArrowheads="1"/>
          </p:cNvSpPr>
          <p:nvPr>
            <p:ph idx="1"/>
          </p:nvPr>
        </p:nvSpPr>
        <p:spPr>
          <a:xfrm>
            <a:off x="609600" y="1752600"/>
            <a:ext cx="7772400" cy="4876800"/>
          </a:xfrm>
        </p:spPr>
        <p:txBody>
          <a:bodyPr>
            <a:normAutofit/>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nodo* </a:t>
            </a:r>
            <a:r>
              <a:rPr kumimoji="1" sz="2800" noProof="1">
                <a:solidFill>
                  <a:srgbClr val="FF0000"/>
                </a:solidFill>
              </a:rPr>
              <a:t>buscarNodo</a:t>
            </a:r>
            <a:r>
              <a:rPr kumimoji="1" sz="2800" noProof="1"/>
              <a:t> (int numero, nodo* raiz)</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if (raiz == NULL)</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NULL;</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else if (numero == raiz-&gt;info)</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raiz;</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else if (numero &lt; raiz-&gt;info)</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a:t>
            </a:r>
            <a:r>
              <a:rPr kumimoji="1" sz="2800" noProof="1">
                <a:solidFill>
                  <a:srgbClr val="FF0000"/>
                </a:solidFill>
              </a:rPr>
              <a:t>buscarNodo </a:t>
            </a:r>
            <a:r>
              <a:rPr kumimoji="1" sz="2800" noProof="1"/>
              <a:t>(numero, raiz-&gt;izq);</a:t>
            </a:r>
          </a:p>
          <a:p>
            <a:pPr marL="0" indent="0">
              <a:lnSpc>
                <a:spcPct val="90000"/>
              </a:lnSpc>
              <a:buFont typeface="Wingdings" pitchFamily="-109" charset="2"/>
              <a:buNone/>
              <a:tabLst>
                <a:tab pos="528638" algn="l"/>
                <a:tab pos="1076325" algn="l"/>
                <a:tab pos="1604963" algn="l"/>
                <a:tab pos="2154238" algn="l"/>
                <a:tab pos="2682875" algn="l"/>
              </a:tabLst>
            </a:pPr>
            <a:r>
              <a:rPr kumimoji="1" lang="es-MX" sz="2800" dirty="0"/>
              <a:t>	</a:t>
            </a:r>
            <a:r>
              <a:rPr kumimoji="1" sz="2800" noProof="1"/>
              <a:t>else</a:t>
            </a:r>
          </a:p>
          <a:p>
            <a:pPr marL="0" indent="0">
              <a:lnSpc>
                <a:spcPct val="90000"/>
              </a:lnSpc>
              <a:buFont typeface="Wingdings" pitchFamily="-109" charset="2"/>
              <a:buNone/>
              <a:tabLst>
                <a:tab pos="528638" algn="l"/>
                <a:tab pos="1076325" algn="l"/>
                <a:tab pos="1604963" algn="l"/>
                <a:tab pos="2154238" algn="l"/>
                <a:tab pos="2682875" algn="l"/>
              </a:tabLst>
            </a:pPr>
            <a:r>
              <a:rPr kumimoji="1" lang="es-MX" sz="2800" dirty="0"/>
              <a:t>		</a:t>
            </a:r>
            <a:r>
              <a:rPr kumimoji="1" sz="2800" noProof="1"/>
              <a:t>return </a:t>
            </a:r>
            <a:r>
              <a:rPr kumimoji="1" sz="2800" noProof="1">
                <a:solidFill>
                  <a:srgbClr val="FF0000"/>
                </a:solidFill>
              </a:rPr>
              <a:t>buscarNodo </a:t>
            </a:r>
            <a:r>
              <a:rPr kumimoji="1" sz="2800" noProof="1"/>
              <a:t>(numero, raiz-&gt;der);</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4" name="Slide Number Placeholder 5"/>
          <p:cNvSpPr>
            <a:spLocks noGrp="1"/>
          </p:cNvSpPr>
          <p:nvPr>
            <p:ph type="sldNum" sz="quarter" idx="12"/>
          </p:nvPr>
        </p:nvSpPr>
        <p:spPr/>
        <p:txBody>
          <a:bodyPr/>
          <a:lstStyle/>
          <a:p>
            <a:pPr>
              <a:defRPr/>
            </a:pPr>
            <a:fld id="{7DFBD01A-5F44-504D-81C6-614FC76C46FF}" type="slidenum">
              <a:rPr lang="es-ES"/>
              <a:pPr>
                <a:defRPr/>
              </a:pPr>
              <a:t>49</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MX">
                <a:solidFill>
                  <a:srgbClr val="7B9899"/>
                </a:solidFill>
              </a:rPr>
              <a:t>Áreas de estudio</a:t>
            </a:r>
          </a:p>
        </p:txBody>
      </p:sp>
      <p:sp>
        <p:nvSpPr>
          <p:cNvPr id="22531" name="Rectangle 3"/>
          <p:cNvSpPr>
            <a:spLocks noGrp="1" noChangeArrowheads="1"/>
          </p:cNvSpPr>
          <p:nvPr>
            <p:ph idx="1"/>
          </p:nvPr>
        </p:nvSpPr>
        <p:spPr/>
        <p:txBody>
          <a:bodyPr>
            <a:normAutofit lnSpcReduction="10000"/>
          </a:bodyPr>
          <a:lstStyle/>
          <a:p>
            <a:r>
              <a:rPr lang="es-MX" b="1" dirty="0">
                <a:solidFill>
                  <a:srgbClr val="A50021"/>
                </a:solidFill>
              </a:rPr>
              <a:t>¿Cómo construir algoritmos?</a:t>
            </a:r>
            <a:endParaRPr lang="es-MX" dirty="0">
              <a:solidFill>
                <a:srgbClr val="A50021"/>
              </a:solidFill>
            </a:endParaRPr>
          </a:p>
          <a:p>
            <a:pPr lvl="1"/>
            <a:r>
              <a:rPr lang="es-MX" sz="2400" dirty="0"/>
              <a:t>Técnicas de diseño</a:t>
            </a:r>
            <a:endParaRPr lang="es-MX" dirty="0"/>
          </a:p>
          <a:p>
            <a:r>
              <a:rPr lang="es-MX" b="1" dirty="0"/>
              <a:t>¿Cómo expresar algoritmos?</a:t>
            </a:r>
            <a:r>
              <a:rPr lang="es-MX" dirty="0"/>
              <a:t> </a:t>
            </a:r>
          </a:p>
          <a:p>
            <a:pPr lvl="1"/>
            <a:r>
              <a:rPr lang="es-MX" sz="2400" dirty="0"/>
              <a:t>Enfoques de los lenguajes de programación</a:t>
            </a:r>
            <a:endParaRPr lang="es-MX" dirty="0"/>
          </a:p>
          <a:p>
            <a:r>
              <a:rPr lang="es-MX" b="1" dirty="0"/>
              <a:t>¿Cómo validar algoritmos?</a:t>
            </a:r>
            <a:r>
              <a:rPr lang="es-MX" dirty="0"/>
              <a:t> </a:t>
            </a:r>
          </a:p>
          <a:p>
            <a:pPr lvl="1"/>
            <a:r>
              <a:rPr lang="es-MX" sz="2400" dirty="0"/>
              <a:t>Verificación formal</a:t>
            </a:r>
            <a:endParaRPr lang="es-MX" dirty="0"/>
          </a:p>
          <a:p>
            <a:r>
              <a:rPr lang="es-MX" b="1" dirty="0">
                <a:solidFill>
                  <a:srgbClr val="A50021"/>
                </a:solidFill>
              </a:rPr>
              <a:t>¿Cómo analizar algoritmos?</a:t>
            </a:r>
            <a:r>
              <a:rPr lang="es-MX" dirty="0"/>
              <a:t> </a:t>
            </a:r>
          </a:p>
          <a:p>
            <a:pPr lvl="1"/>
            <a:r>
              <a:rPr lang="es-MX" sz="2400" dirty="0"/>
              <a:t>Complejidad computacional, eficiencia, legibilidad, usabilidad, etc...</a:t>
            </a:r>
            <a:endParaRPr lang="es-MX" dirty="0"/>
          </a:p>
        </p:txBody>
      </p:sp>
      <p:sp>
        <p:nvSpPr>
          <p:cNvPr id="4" name="Slide Number Placeholder 5"/>
          <p:cNvSpPr>
            <a:spLocks noGrp="1"/>
          </p:cNvSpPr>
          <p:nvPr>
            <p:ph type="sldNum" sz="quarter" idx="12"/>
          </p:nvPr>
        </p:nvSpPr>
        <p:spPr/>
        <p:txBody>
          <a:bodyPr/>
          <a:lstStyle/>
          <a:p>
            <a:pPr>
              <a:defRPr/>
            </a:pPr>
            <a:fld id="{5A9026A4-76EA-3441-9DB7-C90F3C42AFEC}" type="slidenum">
              <a:rPr lang="es-ES"/>
              <a:pPr>
                <a:defRPr/>
              </a:pPr>
              <a:t>5</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additive="base">
                                        <p:cTn id="27"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25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 calcmode="lin" valueType="num">
                                      <p:cBhvr additive="base">
                                        <p:cTn id="37"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22531">
                                            <p:txEl>
                                              <p:pRg st="7" end="7"/>
                                            </p:txEl>
                                          </p:spTgt>
                                        </p:tgtEl>
                                        <p:attrNameLst>
                                          <p:attrName>style.visibility</p:attrName>
                                        </p:attrNameLst>
                                      </p:cBhvr>
                                      <p:to>
                                        <p:strVal val="visible"/>
                                      </p:to>
                                    </p:set>
                                    <p:anim calcmode="lin" valueType="num">
                                      <p:cBhvr additive="base">
                                        <p:cTn id="41"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53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441548971"/>
              </p:ext>
            </p:extLst>
          </p:nvPr>
        </p:nvGraphicFramePr>
        <p:xfrm>
          <a:off x="1524000" y="2819400"/>
          <a:ext cx="5203825" cy="1524000"/>
        </p:xfrm>
        <a:graphic>
          <a:graphicData uri="http://schemas.openxmlformats.org/presentationml/2006/ole">
            <mc:AlternateContent xmlns:mc="http://schemas.openxmlformats.org/markup-compatibility/2006">
              <mc:Choice xmlns:v="urn:schemas-microsoft-com:vml" Requires="v">
                <p:oleObj spid="_x0000_s1038" name="Equation" r:id="rId3" imgW="1778000" imgH="520700" progId="Equation.3">
                  <p:embed/>
                </p:oleObj>
              </mc:Choice>
              <mc:Fallback>
                <p:oleObj name="Equation" r:id="rId3" imgW="1778000" imgH="520700" progId="Equation.3">
                  <p:embed/>
                  <p:pic>
                    <p:nvPicPr>
                      <p:cNvPr id="0" name=""/>
                      <p:cNvPicPr/>
                      <p:nvPr/>
                    </p:nvPicPr>
                    <p:blipFill>
                      <a:blip r:embed="rId4"/>
                      <a:stretch>
                        <a:fillRect/>
                      </a:stretch>
                    </p:blipFill>
                    <p:spPr>
                      <a:xfrm>
                        <a:off x="1524000" y="2819400"/>
                        <a:ext cx="5203825" cy="15240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0FA1FECA-079A-5F44-AEAE-5C4168F5E99B}" type="slidenum">
              <a:rPr lang="es-ES" smtClean="0"/>
              <a:pPr>
                <a:defRPr/>
              </a:pPr>
              <a:t>50</a:t>
            </a:fld>
            <a:endParaRPr lang="es-ES"/>
          </a:p>
        </p:txBody>
      </p:sp>
      <p:sp>
        <p:nvSpPr>
          <p:cNvPr id="6" name="Rectangle 2"/>
          <p:cNvSpPr txBox="1">
            <a:spLocks noChangeArrowheads="1"/>
          </p:cNvSpPr>
          <p:nvPr/>
        </p:nvSpPr>
        <p:spPr>
          <a:xfrm>
            <a:off x="990600" y="381000"/>
            <a:ext cx="7024744" cy="11430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solidFill>
                  <a:srgbClr val="7B9899"/>
                </a:solidFill>
              </a:rPr>
              <a:t>Formula </a:t>
            </a:r>
            <a:r>
              <a:rPr lang="es-ES" dirty="0" err="1" smtClean="0">
                <a:solidFill>
                  <a:srgbClr val="7B9899"/>
                </a:solidFill>
              </a:rPr>
              <a:t>Recursia</a:t>
            </a:r>
            <a:endParaRPr lang="es-ES" dirty="0">
              <a:solidFill>
                <a:srgbClr val="7B9899"/>
              </a:solidFill>
            </a:endParaRPr>
          </a:p>
        </p:txBody>
      </p:sp>
    </p:spTree>
    <p:extLst>
      <p:ext uri="{BB962C8B-B14F-4D97-AF65-F5344CB8AC3E}">
        <p14:creationId xmlns:p14="http://schemas.microsoft.com/office/powerpoint/2010/main" val="190162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MX">
                <a:solidFill>
                  <a:srgbClr val="7B9899"/>
                </a:solidFill>
              </a:rPr>
              <a:t>Análisis de algoritmos</a:t>
            </a:r>
          </a:p>
        </p:txBody>
      </p:sp>
      <p:sp>
        <p:nvSpPr>
          <p:cNvPr id="23555" name="Rectangle 3"/>
          <p:cNvSpPr>
            <a:spLocks noGrp="1" noChangeArrowheads="1"/>
          </p:cNvSpPr>
          <p:nvPr>
            <p:ph idx="1"/>
          </p:nvPr>
        </p:nvSpPr>
        <p:spPr/>
        <p:txBody>
          <a:bodyPr>
            <a:normAutofit/>
          </a:bodyPr>
          <a:lstStyle/>
          <a:p>
            <a:r>
              <a:rPr lang="es-MX" dirty="0"/>
              <a:t>Si se tuvieran 2 programas que hacen lo mismo, ¿cómo se podrían comparar?</a:t>
            </a:r>
          </a:p>
          <a:p>
            <a:endParaRPr lang="es-MX" sz="1800" dirty="0"/>
          </a:p>
          <a:p>
            <a:pPr lvl="1">
              <a:buFont typeface="Wingdings" pitchFamily="-109" charset="2"/>
              <a:buNone/>
            </a:pPr>
            <a:r>
              <a:rPr lang="es-MX" sz="3200" dirty="0"/>
              <a:t>1. Eficiencia:</a:t>
            </a:r>
          </a:p>
          <a:p>
            <a:pPr lvl="2"/>
            <a:r>
              <a:rPr lang="es-MX" sz="2800" b="1" dirty="0">
                <a:solidFill>
                  <a:srgbClr val="000099"/>
                </a:solidFill>
              </a:rPr>
              <a:t>Tiempo de ejecución</a:t>
            </a:r>
            <a:endParaRPr lang="es-MX" sz="2800" dirty="0"/>
          </a:p>
          <a:p>
            <a:pPr lvl="2"/>
            <a:r>
              <a:rPr lang="es-MX" sz="2800" dirty="0"/>
              <a:t>Uso de espacios de </a:t>
            </a:r>
            <a:r>
              <a:rPr lang="es-MX" sz="2800" dirty="0" smtClean="0"/>
              <a:t>memoria</a:t>
            </a:r>
            <a:endParaRPr lang="es-MX" sz="2800" dirty="0"/>
          </a:p>
        </p:txBody>
      </p:sp>
      <p:sp>
        <p:nvSpPr>
          <p:cNvPr id="4" name="Slide Number Placeholder 5"/>
          <p:cNvSpPr>
            <a:spLocks noGrp="1"/>
          </p:cNvSpPr>
          <p:nvPr>
            <p:ph type="sldNum" sz="quarter" idx="12"/>
          </p:nvPr>
        </p:nvSpPr>
        <p:spPr/>
        <p:txBody>
          <a:bodyPr/>
          <a:lstStyle/>
          <a:p>
            <a:pPr>
              <a:defRPr/>
            </a:pPr>
            <a:fld id="{AEC511A5-E9B8-DC48-BF58-6E53349F9105}" type="slidenum">
              <a:rPr lang="es-ES"/>
              <a:pPr>
                <a:defRPr/>
              </a:pPr>
              <a:t>6</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 calcmode="lin" valueType="num">
                                      <p:cBhvr additive="base">
                                        <p:cTn id="11"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5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 calcmode="lin" valueType="num">
                                      <p:cBhvr additive="base">
                                        <p:cTn id="15"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5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6800" y="1295400"/>
            <a:ext cx="7696200" cy="685800"/>
          </a:xfrm>
        </p:spPr>
        <p:txBody>
          <a:bodyPr>
            <a:normAutofit fontScale="90000"/>
          </a:bodyPr>
          <a:lstStyle/>
          <a:p>
            <a:r>
              <a:rPr lang="es-MX" dirty="0" smtClean="0">
                <a:solidFill>
                  <a:srgbClr val="7B9899"/>
                </a:solidFill>
              </a:rPr>
              <a:t>Medición </a:t>
            </a:r>
            <a:r>
              <a:rPr lang="es-MX" dirty="0">
                <a:solidFill>
                  <a:srgbClr val="7B9899"/>
                </a:solidFill>
              </a:rPr>
              <a:t>del tiempo de ejecución</a:t>
            </a:r>
          </a:p>
        </p:txBody>
      </p:sp>
      <p:sp>
        <p:nvSpPr>
          <p:cNvPr id="24579" name="Rectangle 3"/>
          <p:cNvSpPr>
            <a:spLocks noGrp="1" noChangeArrowheads="1"/>
          </p:cNvSpPr>
          <p:nvPr>
            <p:ph idx="1"/>
          </p:nvPr>
        </p:nvSpPr>
        <p:spPr>
          <a:xfrm>
            <a:off x="609600" y="1752600"/>
            <a:ext cx="7772400" cy="4114800"/>
          </a:xfrm>
        </p:spPr>
        <p:txBody>
          <a:bodyPr/>
          <a:lstStyle/>
          <a:p>
            <a:r>
              <a:rPr lang="es-MX"/>
              <a:t>El tiempo de ejecución depende de:</a:t>
            </a:r>
          </a:p>
          <a:p>
            <a:pPr lvl="1">
              <a:buFont typeface="Wingdings" pitchFamily="-109" charset="2"/>
              <a:buNone/>
            </a:pPr>
            <a:r>
              <a:rPr lang="es-MX"/>
              <a:t>1. La entrada al programa:</a:t>
            </a:r>
          </a:p>
          <a:p>
            <a:pPr lvl="2">
              <a:buFont typeface="Wingdings" pitchFamily="-109" charset="2"/>
              <a:buNone/>
            </a:pPr>
            <a:r>
              <a:rPr lang="es-MX"/>
              <a:t>Su tamaño</a:t>
            </a:r>
          </a:p>
          <a:p>
            <a:pPr lvl="2">
              <a:buFont typeface="Wingdings" pitchFamily="-109" charset="2"/>
              <a:buNone/>
            </a:pPr>
            <a:r>
              <a:rPr lang="es-MX"/>
              <a:t>Sus características</a:t>
            </a:r>
          </a:p>
          <a:p>
            <a:pPr lvl="1">
              <a:buFont typeface="Wingdings" pitchFamily="-109" charset="2"/>
              <a:buNone/>
            </a:pPr>
            <a:r>
              <a:rPr lang="es-MX"/>
              <a:t>2. La calidad del código generado para el programa por el compilador .</a:t>
            </a:r>
          </a:p>
          <a:p>
            <a:pPr lvl="1">
              <a:buFont typeface="Wingdings" pitchFamily="-109" charset="2"/>
              <a:buNone/>
            </a:pPr>
            <a:r>
              <a:rPr lang="es-MX"/>
              <a:t>3. La rapidez de las instrucciones de máquina.</a:t>
            </a:r>
          </a:p>
          <a:p>
            <a:pPr lvl="1">
              <a:buFont typeface="Wingdings" pitchFamily="-109" charset="2"/>
              <a:buNone/>
            </a:pPr>
            <a:r>
              <a:rPr lang="es-MX"/>
              <a:t>4. La </a:t>
            </a:r>
            <a:r>
              <a:rPr lang="es-MX" b="1"/>
              <a:t>complejidad de tiempo del algoritmo</a:t>
            </a:r>
            <a:r>
              <a:rPr lang="es-MX"/>
              <a:t>.</a:t>
            </a:r>
          </a:p>
          <a:p>
            <a:endParaRPr lang="es-MX"/>
          </a:p>
        </p:txBody>
      </p:sp>
      <p:sp>
        <p:nvSpPr>
          <p:cNvPr id="4" name="Slide Number Placeholder 5"/>
          <p:cNvSpPr>
            <a:spLocks noGrp="1"/>
          </p:cNvSpPr>
          <p:nvPr>
            <p:ph type="sldNum" sz="quarter" idx="12"/>
          </p:nvPr>
        </p:nvSpPr>
        <p:spPr/>
        <p:txBody>
          <a:bodyPr/>
          <a:lstStyle/>
          <a:p>
            <a:pPr>
              <a:defRPr/>
            </a:pPr>
            <a:fld id="{76EF7B7B-3013-1845-9CF5-E7E635C2032D}" type="slidenum">
              <a:rPr lang="es-ES"/>
              <a:pPr>
                <a:defRPr/>
              </a:pPr>
              <a:t>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calcmode="lin" valueType="num">
                                      <p:cBhvr additive="base">
                                        <p:cTn id="17"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anim calcmode="lin" valueType="num">
                                      <p:cBhvr additive="base">
                                        <p:cTn id="21"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calcmode="lin" valueType="num">
                                      <p:cBhvr additive="base">
                                        <p:cTn id="27"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579">
                                            <p:txEl>
                                              <p:pRg st="5" end="5"/>
                                            </p:txEl>
                                          </p:spTgt>
                                        </p:tgtEl>
                                        <p:attrNameLst>
                                          <p:attrName>style.visibility</p:attrName>
                                        </p:attrNameLst>
                                      </p:cBhvr>
                                      <p:to>
                                        <p:strVal val="visible"/>
                                      </p:to>
                                    </p:set>
                                    <p:anim calcmode="lin" valueType="num">
                                      <p:cBhvr additive="base">
                                        <p:cTn id="33"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579">
                                            <p:txEl>
                                              <p:pRg st="6" end="6"/>
                                            </p:txEl>
                                          </p:spTgt>
                                        </p:tgtEl>
                                        <p:attrNameLst>
                                          <p:attrName>style.visibility</p:attrName>
                                        </p:attrNameLst>
                                      </p:cBhvr>
                                      <p:to>
                                        <p:strVal val="visible"/>
                                      </p:to>
                                    </p:set>
                                    <p:anim calcmode="lin" valueType="num">
                                      <p:cBhvr additive="base">
                                        <p:cTn id="39"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MX">
                <a:solidFill>
                  <a:srgbClr val="7B9899"/>
                </a:solidFill>
              </a:rPr>
              <a:t>¿Cómo medir?</a:t>
            </a:r>
          </a:p>
        </p:txBody>
      </p:sp>
      <p:sp>
        <p:nvSpPr>
          <p:cNvPr id="25603" name="Rectangle 3"/>
          <p:cNvSpPr>
            <a:spLocks noGrp="1" noChangeArrowheads="1"/>
          </p:cNvSpPr>
          <p:nvPr>
            <p:ph idx="1"/>
          </p:nvPr>
        </p:nvSpPr>
        <p:spPr/>
        <p:txBody>
          <a:bodyPr>
            <a:normAutofit/>
          </a:bodyPr>
          <a:lstStyle/>
          <a:p>
            <a:r>
              <a:rPr lang="es-MX"/>
              <a:t>Cantidad de instrucciones básicas (o elementales) que se ejecutan.</a:t>
            </a:r>
          </a:p>
          <a:p>
            <a:r>
              <a:rPr lang="es-MX"/>
              <a:t>Ejemplos de instrucciones básicas:</a:t>
            </a:r>
          </a:p>
          <a:p>
            <a:pPr lvl="1"/>
            <a:r>
              <a:rPr lang="es-MX"/>
              <a:t>asignación de escalares</a:t>
            </a:r>
          </a:p>
          <a:p>
            <a:pPr lvl="1"/>
            <a:r>
              <a:rPr lang="es-MX"/>
              <a:t>lectura o escritura de escalares</a:t>
            </a:r>
          </a:p>
          <a:p>
            <a:pPr lvl="1"/>
            <a:r>
              <a:rPr lang="es-MX"/>
              <a:t>saltos (goto’s) implícitos o explícitos.</a:t>
            </a:r>
          </a:p>
          <a:p>
            <a:pPr lvl="1"/>
            <a:r>
              <a:rPr lang="es-MX"/>
              <a:t>evaluación de condiciones</a:t>
            </a:r>
          </a:p>
          <a:p>
            <a:pPr lvl="1"/>
            <a:r>
              <a:rPr lang="es-MX"/>
              <a:t>llamada a funciones</a:t>
            </a:r>
          </a:p>
          <a:p>
            <a:pPr lvl="1"/>
            <a:r>
              <a:rPr lang="es-MX"/>
              <a:t>etc.</a:t>
            </a:r>
          </a:p>
        </p:txBody>
      </p:sp>
      <p:sp>
        <p:nvSpPr>
          <p:cNvPr id="4" name="Slide Number Placeholder 5"/>
          <p:cNvSpPr>
            <a:spLocks noGrp="1"/>
          </p:cNvSpPr>
          <p:nvPr>
            <p:ph type="sldNum" sz="quarter" idx="12"/>
          </p:nvPr>
        </p:nvSpPr>
        <p:spPr/>
        <p:txBody>
          <a:bodyPr/>
          <a:lstStyle/>
          <a:p>
            <a:pPr>
              <a:defRPr/>
            </a:pPr>
            <a:fld id="{16BDBF8D-69B7-2F4B-A9BE-F9412F640592}" type="slidenum">
              <a:rPr lang="es-ES"/>
              <a:pPr>
                <a:defRPr/>
              </a:pPr>
              <a:t>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anim calcmode="lin" valueType="num">
                                      <p:cBhvr>
                                        <p:cTn id="8"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5603">
                                            <p:txEl>
                                              <p:pRg st="1" end="1"/>
                                            </p:txEl>
                                          </p:spTgt>
                                        </p:tgtEl>
                                        <p:attrNameLst>
                                          <p:attrName>style.visibility</p:attrName>
                                        </p:attrNameLst>
                                      </p:cBhvr>
                                      <p:to>
                                        <p:strVal val="visible"/>
                                      </p:to>
                                    </p:set>
                                    <p:animEffect transition="in" filter="fade">
                                      <p:cBhvr>
                                        <p:cTn id="14" dur="500"/>
                                        <p:tgtEl>
                                          <p:spTgt spid="25603">
                                            <p:txEl>
                                              <p:pRg st="1" end="1"/>
                                            </p:txEl>
                                          </p:spTgt>
                                        </p:tgtEl>
                                      </p:cBhvr>
                                    </p:animEffect>
                                    <p:anim calcmode="lin" valueType="num">
                                      <p:cBhvr>
                                        <p:cTn id="15"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Effect transition="in" filter="fade">
                                      <p:cBhvr>
                                        <p:cTn id="19" dur="500"/>
                                        <p:tgtEl>
                                          <p:spTgt spid="25603">
                                            <p:txEl>
                                              <p:pRg st="2" end="2"/>
                                            </p:txEl>
                                          </p:spTgt>
                                        </p:tgtEl>
                                      </p:cBhvr>
                                    </p:animEffect>
                                    <p:anim calcmode="lin" valueType="num">
                                      <p:cBhvr>
                                        <p:cTn id="20"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560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25603">
                                            <p:txEl>
                                              <p:pRg st="3" end="3"/>
                                            </p:txEl>
                                          </p:spTgt>
                                        </p:tgtEl>
                                        <p:attrNameLst>
                                          <p:attrName>style.visibility</p:attrName>
                                        </p:attrNameLst>
                                      </p:cBhvr>
                                      <p:to>
                                        <p:strVal val="visible"/>
                                      </p:to>
                                    </p:set>
                                    <p:animEffect transition="in" filter="fade">
                                      <p:cBhvr>
                                        <p:cTn id="24" dur="500"/>
                                        <p:tgtEl>
                                          <p:spTgt spid="25603">
                                            <p:txEl>
                                              <p:pRg st="3" end="3"/>
                                            </p:txEl>
                                          </p:spTgt>
                                        </p:tgtEl>
                                      </p:cBhvr>
                                    </p:animEffect>
                                    <p:anim calcmode="lin" valueType="num">
                                      <p:cBhvr>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560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5603">
                                            <p:txEl>
                                              <p:pRg st="4" end="4"/>
                                            </p:txEl>
                                          </p:spTgt>
                                        </p:tgtEl>
                                        <p:attrNameLst>
                                          <p:attrName>style.visibility</p:attrName>
                                        </p:attrNameLst>
                                      </p:cBhvr>
                                      <p:to>
                                        <p:strVal val="visible"/>
                                      </p:to>
                                    </p:set>
                                    <p:animEffect transition="in" filter="fade">
                                      <p:cBhvr>
                                        <p:cTn id="29" dur="500"/>
                                        <p:tgtEl>
                                          <p:spTgt spid="25603">
                                            <p:txEl>
                                              <p:pRg st="4" end="4"/>
                                            </p:txEl>
                                          </p:spTgt>
                                        </p:tgtEl>
                                      </p:cBhvr>
                                    </p:animEffect>
                                    <p:anim calcmode="lin" valueType="num">
                                      <p:cBhvr>
                                        <p:cTn id="30"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2560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5603">
                                            <p:txEl>
                                              <p:pRg st="5" end="5"/>
                                            </p:txEl>
                                          </p:spTgt>
                                        </p:tgtEl>
                                        <p:attrNameLst>
                                          <p:attrName>style.visibility</p:attrName>
                                        </p:attrNameLst>
                                      </p:cBhvr>
                                      <p:to>
                                        <p:strVal val="visible"/>
                                      </p:to>
                                    </p:set>
                                    <p:animEffect transition="in" filter="fade">
                                      <p:cBhvr>
                                        <p:cTn id="34" dur="500"/>
                                        <p:tgtEl>
                                          <p:spTgt spid="25603">
                                            <p:txEl>
                                              <p:pRg st="5" end="5"/>
                                            </p:txEl>
                                          </p:spTgt>
                                        </p:tgtEl>
                                      </p:cBhvr>
                                    </p:animEffect>
                                    <p:anim calcmode="lin" valueType="num">
                                      <p:cBhvr>
                                        <p:cTn id="35"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603">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5603">
                                            <p:txEl>
                                              <p:pRg st="6" end="6"/>
                                            </p:txEl>
                                          </p:spTgt>
                                        </p:tgtEl>
                                        <p:attrNameLst>
                                          <p:attrName>style.visibility</p:attrName>
                                        </p:attrNameLst>
                                      </p:cBhvr>
                                      <p:to>
                                        <p:strVal val="visible"/>
                                      </p:to>
                                    </p:set>
                                    <p:animEffect transition="in" filter="fade">
                                      <p:cBhvr>
                                        <p:cTn id="39" dur="500"/>
                                        <p:tgtEl>
                                          <p:spTgt spid="25603">
                                            <p:txEl>
                                              <p:pRg st="6" end="6"/>
                                            </p:txEl>
                                          </p:spTgt>
                                        </p:tgtEl>
                                      </p:cBhvr>
                                    </p:animEffect>
                                    <p:anim calcmode="lin" valueType="num">
                                      <p:cBhvr>
                                        <p:cTn id="40"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603">
                                            <p:txEl>
                                              <p:pRg st="6" end="6"/>
                                            </p:txEl>
                                          </p:spTgt>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25603">
                                            <p:txEl>
                                              <p:pRg st="7" end="7"/>
                                            </p:txEl>
                                          </p:spTgt>
                                        </p:tgtEl>
                                        <p:attrNameLst>
                                          <p:attrName>style.visibility</p:attrName>
                                        </p:attrNameLst>
                                      </p:cBhvr>
                                      <p:to>
                                        <p:strVal val="visible"/>
                                      </p:to>
                                    </p:set>
                                    <p:animEffect transition="in" filter="fade">
                                      <p:cBhvr>
                                        <p:cTn id="44" dur="500"/>
                                        <p:tgtEl>
                                          <p:spTgt spid="25603">
                                            <p:txEl>
                                              <p:pRg st="7" end="7"/>
                                            </p:txEl>
                                          </p:spTgt>
                                        </p:tgtEl>
                                      </p:cBhvr>
                                    </p:animEffect>
                                    <p:anim calcmode="lin" valueType="num">
                                      <p:cBhvr>
                                        <p:cTn id="45"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6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66800" y="381000"/>
            <a:ext cx="7024744" cy="1143000"/>
          </a:xfrm>
        </p:spPr>
        <p:txBody>
          <a:bodyPr/>
          <a:lstStyle/>
          <a:p>
            <a:r>
              <a:rPr lang="es-MX" dirty="0">
                <a:solidFill>
                  <a:srgbClr val="7B9899"/>
                </a:solidFill>
              </a:rPr>
              <a:t>Ejemplo</a:t>
            </a:r>
          </a:p>
        </p:txBody>
      </p:sp>
      <p:sp>
        <p:nvSpPr>
          <p:cNvPr id="23556" name="Rectangle 3"/>
          <p:cNvSpPr>
            <a:spLocks noGrp="1" noChangeArrowheads="1"/>
          </p:cNvSpPr>
          <p:nvPr>
            <p:ph idx="1"/>
          </p:nvPr>
        </p:nvSpPr>
        <p:spPr>
          <a:xfrm>
            <a:off x="1143000" y="1600200"/>
            <a:ext cx="4113212" cy="3579812"/>
          </a:xfrm>
        </p:spPr>
        <p:txBody>
          <a:bodyPr/>
          <a:lstStyle/>
          <a:p>
            <a:pPr>
              <a:buFont typeface="Wingdings" pitchFamily="-109" charset="2"/>
              <a:buNone/>
            </a:pPr>
            <a:r>
              <a:rPr i="1" noProof="1">
                <a:latin typeface="Times New Roman" pitchFamily="-109" charset="0"/>
              </a:rPr>
              <a:t>cont = 1;</a:t>
            </a:r>
          </a:p>
          <a:p>
            <a:pPr>
              <a:buFont typeface="Wingdings" pitchFamily="-109" charset="2"/>
              <a:buNone/>
            </a:pPr>
            <a:r>
              <a:rPr i="1" noProof="1">
                <a:latin typeface="Times New Roman" pitchFamily="-109" charset="0"/>
              </a:rPr>
              <a:t>while (cont &lt;= n) </a:t>
            </a:r>
            <a:r>
              <a:rPr lang="es-MX" i="1" dirty="0">
                <a:latin typeface="Times New Roman" pitchFamily="-109" charset="0"/>
              </a:rPr>
              <a:t>{</a:t>
            </a:r>
            <a:endParaRPr i="1" noProof="1">
              <a:latin typeface="Times New Roman" pitchFamily="-109" charset="0"/>
            </a:endParaRPr>
          </a:p>
          <a:p>
            <a:pPr>
              <a:buFont typeface="Wingdings" pitchFamily="-109" charset="2"/>
              <a:buNone/>
            </a:pPr>
            <a:r>
              <a:rPr i="1" noProof="1">
                <a:latin typeface="Times New Roman" pitchFamily="-109" charset="0"/>
              </a:rPr>
              <a:t>   x = x + a[cont];</a:t>
            </a:r>
          </a:p>
          <a:p>
            <a:pPr>
              <a:buFont typeface="Wingdings" pitchFamily="-109" charset="2"/>
              <a:buNone/>
            </a:pPr>
            <a:r>
              <a:rPr i="1" noProof="1">
                <a:latin typeface="Times New Roman" pitchFamily="-109" charset="0"/>
              </a:rPr>
              <a:t>   x = x + b[cont];</a:t>
            </a:r>
          </a:p>
          <a:p>
            <a:pPr>
              <a:buFont typeface="Wingdings" pitchFamily="-109" charset="2"/>
              <a:buNone/>
            </a:pPr>
            <a:r>
              <a:rPr i="1" noProof="1">
                <a:latin typeface="Times New Roman" pitchFamily="-109" charset="0"/>
              </a:rPr>
              <a:t>   cont = cont + 1;</a:t>
            </a:r>
            <a:endParaRPr lang="es-MX" i="1" dirty="0">
              <a:latin typeface="Times New Roman" pitchFamily="-109" charset="0"/>
            </a:endParaRPr>
          </a:p>
          <a:p>
            <a:pPr>
              <a:buFont typeface="Wingdings" pitchFamily="-109" charset="2"/>
              <a:buNone/>
            </a:pPr>
            <a:r>
              <a:rPr lang="es-MX" i="1" dirty="0">
                <a:latin typeface="Times New Roman" pitchFamily="-109" charset="0"/>
              </a:rPr>
              <a:t>}</a:t>
            </a:r>
            <a:endParaRPr noProof="1"/>
          </a:p>
          <a:p>
            <a:endParaRPr noProof="1"/>
          </a:p>
        </p:txBody>
      </p:sp>
      <p:sp>
        <p:nvSpPr>
          <p:cNvPr id="5" name="Slide Number Placeholder 5"/>
          <p:cNvSpPr>
            <a:spLocks noGrp="1"/>
          </p:cNvSpPr>
          <p:nvPr>
            <p:ph type="sldNum" sz="quarter" idx="12"/>
          </p:nvPr>
        </p:nvSpPr>
        <p:spPr/>
        <p:txBody>
          <a:bodyPr/>
          <a:lstStyle/>
          <a:p>
            <a:pPr>
              <a:defRPr/>
            </a:pPr>
            <a:fld id="{12137C56-C7CE-8243-8052-C7DC3A48B13A}" type="slidenum">
              <a:rPr lang="es-ES"/>
              <a:pPr>
                <a:defRPr/>
              </a:pPr>
              <a:t>9</a:t>
            </a:fld>
            <a:endParaRPr lang="es-ES"/>
          </a:p>
        </p:txBody>
      </p:sp>
      <p:sp>
        <p:nvSpPr>
          <p:cNvPr id="26628" name="Text Box 4"/>
          <p:cNvSpPr txBox="1">
            <a:spLocks noChangeArrowheads="1"/>
          </p:cNvSpPr>
          <p:nvPr/>
        </p:nvSpPr>
        <p:spPr bwMode="auto">
          <a:xfrm>
            <a:off x="4572000" y="1600200"/>
            <a:ext cx="2783334" cy="4154983"/>
          </a:xfrm>
          <a:prstGeom prst="rect">
            <a:avLst/>
          </a:prstGeom>
          <a:noFill/>
          <a:ln w="9525">
            <a:noFill/>
            <a:miter lim="800000"/>
            <a:headEnd/>
            <a:tailEnd/>
          </a:ln>
          <a:effectLst/>
        </p:spPr>
        <p:txBody>
          <a:bodyPr wrap="none">
            <a:prstTxWarp prst="textNoShape">
              <a:avLst/>
            </a:prstTxWarp>
            <a:spAutoFit/>
          </a:bodyPr>
          <a:lstStyle/>
          <a:p>
            <a:pPr eaLnBrk="0" hangingPunct="0">
              <a:spcBef>
                <a:spcPct val="20000"/>
              </a:spcBef>
              <a:buFont typeface="Wingdings" pitchFamily="-112" charset="2"/>
              <a:buChar char="à"/>
              <a:defRPr/>
            </a:pPr>
            <a:r>
              <a:rPr sz="2400" noProof="1">
                <a:solidFill>
                  <a:srgbClr val="A50021"/>
                </a:solidFill>
                <a:latin typeface="Times New Roman" pitchFamily="-112" charset="0"/>
              </a:rPr>
              <a:t>1</a:t>
            </a:r>
          </a:p>
          <a:p>
            <a:pPr eaLnBrk="0" hangingPunct="0">
              <a:spcBef>
                <a:spcPct val="20000"/>
              </a:spcBef>
              <a:buFont typeface="Wingdings" pitchFamily="-112" charset="2"/>
              <a:buChar char="à"/>
              <a:defRPr/>
            </a:pPr>
            <a:r>
              <a:rPr sz="2400" noProof="1">
                <a:solidFill>
                  <a:srgbClr val="A50021"/>
                </a:solidFill>
                <a:latin typeface="Times New Roman" pitchFamily="-112" charset="0"/>
              </a:rPr>
              <a:t>n+1</a:t>
            </a:r>
          </a:p>
          <a:p>
            <a:pPr eaLnBrk="0" hangingPunct="0">
              <a:spcBef>
                <a:spcPct val="20000"/>
              </a:spcBef>
              <a:buFont typeface="Wingdings" pitchFamily="-112" charset="2"/>
              <a:buChar char="à"/>
              <a:defRPr/>
            </a:pPr>
            <a:r>
              <a:rPr lang="es-ES" sz="2400" dirty="0">
                <a:solidFill>
                  <a:srgbClr val="A50021"/>
                </a:solidFill>
                <a:latin typeface="Times New Roman" pitchFamily="-112" charset="0"/>
              </a:rPr>
              <a:t>n</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lang="es-ES" sz="2400" dirty="0">
                <a:solidFill>
                  <a:srgbClr val="A50021"/>
                </a:solidFill>
                <a:latin typeface="Times New Roman" pitchFamily="-112" charset="0"/>
              </a:rPr>
              <a:t>n</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lang="es-ES" sz="2400" dirty="0">
                <a:solidFill>
                  <a:srgbClr val="A50021"/>
                </a:solidFill>
                <a:latin typeface="Times New Roman" pitchFamily="-112" charset="0"/>
              </a:rPr>
              <a:t>n</a:t>
            </a:r>
            <a:endParaRPr sz="2400" noProof="1">
              <a:solidFill>
                <a:srgbClr val="A50021"/>
              </a:solidFill>
              <a:latin typeface="Times New Roman" pitchFamily="-112" charset="0"/>
            </a:endParaRPr>
          </a:p>
          <a:p>
            <a:pPr eaLnBrk="0" hangingPunct="0">
              <a:spcBef>
                <a:spcPct val="20000"/>
              </a:spcBef>
              <a:buFont typeface="Wingdings" pitchFamily="-112" charset="2"/>
              <a:buChar char="à"/>
              <a:defRPr/>
            </a:pPr>
            <a:r>
              <a:rPr sz="2400" noProof="1">
                <a:solidFill>
                  <a:srgbClr val="A50021"/>
                </a:solidFill>
                <a:latin typeface="Times New Roman" pitchFamily="-112" charset="0"/>
              </a:rPr>
              <a:t>n (goto implícito)</a:t>
            </a:r>
            <a:endParaRPr lang="es-ES" sz="2400" dirty="0">
              <a:solidFill>
                <a:srgbClr val="A50021"/>
              </a:solidFill>
              <a:latin typeface="Times New Roman" pitchFamily="-112" charset="0"/>
            </a:endParaRPr>
          </a:p>
          <a:p>
            <a:pPr eaLnBrk="0" hangingPunct="0">
              <a:spcBef>
                <a:spcPct val="20000"/>
              </a:spcBef>
              <a:buFont typeface="Wingdings" pitchFamily="-112" charset="2"/>
              <a:buChar char="à"/>
              <a:defRPr/>
            </a:pPr>
            <a:r>
              <a:rPr lang="es-ES" sz="2400" dirty="0">
                <a:solidFill>
                  <a:srgbClr val="A50021"/>
                </a:solidFill>
                <a:latin typeface="Times New Roman" pitchFamily="-112" charset="0"/>
              </a:rPr>
              <a:t>1 </a:t>
            </a:r>
            <a:r>
              <a:rPr lang="es-ES" sz="2400" dirty="0" err="1">
                <a:solidFill>
                  <a:srgbClr val="A50021"/>
                </a:solidFill>
                <a:latin typeface="Times New Roman" pitchFamily="-112" charset="0"/>
              </a:rPr>
              <a:t>goto</a:t>
            </a:r>
            <a:r>
              <a:rPr lang="es-ES" sz="2400" dirty="0">
                <a:solidFill>
                  <a:srgbClr val="A50021"/>
                </a:solidFill>
                <a:latin typeface="Times New Roman" pitchFamily="-112" charset="0"/>
              </a:rPr>
              <a:t> en falso.</a:t>
            </a:r>
            <a:endParaRPr sz="2400" noProof="1">
              <a:solidFill>
                <a:srgbClr val="A50021"/>
              </a:solidFill>
              <a:latin typeface="Times New Roman" pitchFamily="-112" charset="0"/>
            </a:endParaRPr>
          </a:p>
          <a:p>
            <a:pPr eaLnBrk="0" hangingPunct="0">
              <a:spcBef>
                <a:spcPct val="20000"/>
              </a:spcBef>
              <a:buFont typeface="Wingdings" pitchFamily="-112" charset="2"/>
              <a:buNone/>
              <a:defRPr/>
            </a:pPr>
            <a:endParaRPr lang="es-ES" sz="2400" dirty="0">
              <a:solidFill>
                <a:srgbClr val="A50021"/>
              </a:solidFill>
              <a:effectLst>
                <a:outerShdw blurRad="38100" dist="38100" dir="2700000" algn="tl">
                  <a:srgbClr val="000000"/>
                </a:outerShdw>
              </a:effectLst>
              <a:latin typeface="Times New Roman" pitchFamily="-112" charset="0"/>
            </a:endParaRPr>
          </a:p>
          <a:p>
            <a:pPr eaLnBrk="0" hangingPunct="0">
              <a:spcBef>
                <a:spcPct val="20000"/>
              </a:spcBef>
              <a:buFont typeface="Wingdings" pitchFamily="-112" charset="2"/>
              <a:buNone/>
              <a:defRPr/>
            </a:pPr>
            <a:r>
              <a:rPr sz="3200" noProof="1" smtClean="0">
                <a:solidFill>
                  <a:srgbClr val="A50021"/>
                </a:solidFill>
                <a:effectLst>
                  <a:outerShdw blurRad="38100" dist="38100" dir="2700000" algn="tl">
                    <a:srgbClr val="000000"/>
                  </a:outerShdw>
                </a:effectLst>
                <a:latin typeface="Times New Roman" pitchFamily="-112" charset="0"/>
              </a:rPr>
              <a:t>TOTAL</a:t>
            </a:r>
            <a:r>
              <a:rPr sz="3200" noProof="1">
                <a:solidFill>
                  <a:srgbClr val="A50021"/>
                </a:solidFill>
                <a:effectLst>
                  <a:outerShdw blurRad="38100" dist="38100" dir="2700000" algn="tl">
                    <a:srgbClr val="000000"/>
                  </a:outerShdw>
                </a:effectLst>
                <a:latin typeface="Times New Roman" pitchFamily="-112" charset="0"/>
              </a:rPr>
              <a:t>: </a:t>
            </a:r>
            <a:r>
              <a:rPr sz="3200" b="1" noProof="1">
                <a:solidFill>
                  <a:srgbClr val="A50021"/>
                </a:solidFill>
                <a:effectLst>
                  <a:outerShdw blurRad="38100" dist="38100" dir="2700000" algn="tl">
                    <a:srgbClr val="000000"/>
                  </a:outerShdw>
                </a:effectLst>
                <a:latin typeface="Times New Roman" pitchFamily="-112" charset="0"/>
              </a:rPr>
              <a:t>5n + </a:t>
            </a:r>
            <a:r>
              <a:rPr lang="es-ES" sz="3200" b="1" dirty="0">
                <a:solidFill>
                  <a:srgbClr val="A50021"/>
                </a:solidFill>
                <a:effectLst>
                  <a:outerShdw blurRad="38100" dist="38100" dir="2700000" algn="tl">
                    <a:srgbClr val="000000"/>
                  </a:outerShdw>
                </a:effectLst>
                <a:latin typeface="Times New Roman" pitchFamily="-112" charset="0"/>
              </a:rPr>
              <a:t>3</a:t>
            </a:r>
            <a:endParaRPr sz="3200" b="1" noProof="1">
              <a:solidFill>
                <a:srgbClr val="A50021"/>
              </a:solidFill>
              <a:effectLst>
                <a:outerShdw blurRad="38100" dist="38100" dir="2700000" algn="tl">
                  <a:srgbClr val="000000"/>
                </a:outerShdw>
              </a:effectLst>
              <a:latin typeface="Times New Roman" pitchFamily="-112"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anim calcmode="lin" valueType="num">
                                      <p:cBhvr additive="base">
                                        <p:cTn id="49" dur="500" fill="hold"/>
                                        <p:tgtEl>
                                          <p:spTgt spid="26628">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6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6&quot; dur=&quot;.821&quot;/&gt;&lt;/Timings&gt;&lt;/WMTools&gt;"/>
</p:tagLst>
</file>

<file path=ppt/tags/tag10.xml><?xml version="1.0" encoding="utf-8"?>
<p:tagLst xmlns:a="http://schemas.openxmlformats.org/drawingml/2006/main" xmlns:r="http://schemas.openxmlformats.org/officeDocument/2006/relationships" xmlns:p="http://schemas.openxmlformats.org/presentationml/2006/main">
  <p:tag name="TIMING" val="|136.9|6."/>
</p:tagLst>
</file>

<file path=ppt/tags/tag11.xml><?xml version="1.0" encoding="utf-8"?>
<p:tagLst xmlns:a="http://schemas.openxmlformats.org/drawingml/2006/main" xmlns:r="http://schemas.openxmlformats.org/officeDocument/2006/relationships" xmlns:p="http://schemas.openxmlformats.org/presentationml/2006/main">
  <p:tag name="TIMING" val="|24.3|14.9"/>
</p:tagLst>
</file>

<file path=ppt/tags/tag12.xml><?xml version="1.0" encoding="utf-8"?>
<p:tagLst xmlns:a="http://schemas.openxmlformats.org/drawingml/2006/main" xmlns:r="http://schemas.openxmlformats.org/officeDocument/2006/relationships" xmlns:p="http://schemas.openxmlformats.org/presentationml/2006/main">
  <p:tag name="TIMING" val="|31.7|10.|1.6|8.2|10.9|6.7"/>
</p:tagLst>
</file>

<file path=ppt/tags/tag13.xml><?xml version="1.0" encoding="utf-8"?>
<p:tagLst xmlns:a="http://schemas.openxmlformats.org/drawingml/2006/main" xmlns:r="http://schemas.openxmlformats.org/officeDocument/2006/relationships" xmlns:p="http://schemas.openxmlformats.org/presentationml/2006/main">
  <p:tag name="TIMING" val="|184.2"/>
</p:tagLst>
</file>

<file path=ppt/tags/tag14.xml><?xml version="1.0" encoding="utf-8"?>
<p:tagLst xmlns:a="http://schemas.openxmlformats.org/drawingml/2006/main" xmlns:r="http://schemas.openxmlformats.org/officeDocument/2006/relationships" xmlns:p="http://schemas.openxmlformats.org/presentationml/2006/main">
  <p:tag name="TIMING" val="|59.3"/>
</p:tagLst>
</file>

<file path=ppt/tags/tag15.xml><?xml version="1.0" encoding="utf-8"?>
<p:tagLst xmlns:a="http://schemas.openxmlformats.org/drawingml/2006/main" xmlns:r="http://schemas.openxmlformats.org/officeDocument/2006/relationships" xmlns:p="http://schemas.openxmlformats.org/presentationml/2006/main">
  <p:tag name="TIMING" val="|286.4|7.8"/>
</p:tagLst>
</file>

<file path=ppt/tags/tag16.xml><?xml version="1.0" encoding="utf-8"?>
<p:tagLst xmlns:a="http://schemas.openxmlformats.org/drawingml/2006/main" xmlns:r="http://schemas.openxmlformats.org/officeDocument/2006/relationships" xmlns:p="http://schemas.openxmlformats.org/presentationml/2006/main">
  <p:tag name="TIMING" val="|9.9|4.4|12.9|3.7|0.8|6.6|100.5"/>
</p:tagLst>
</file>

<file path=ppt/tags/tag17.xml><?xml version="1.0" encoding="utf-8"?>
<p:tagLst xmlns:a="http://schemas.openxmlformats.org/drawingml/2006/main" xmlns:r="http://schemas.openxmlformats.org/officeDocument/2006/relationships" xmlns:p="http://schemas.openxmlformats.org/presentationml/2006/main">
  <p:tag name="TIMING" val="|12.6|109.2|196.6|175.|5.9|77.2"/>
</p:tagLst>
</file>

<file path=ppt/tags/tag18.xml><?xml version="1.0" encoding="utf-8"?>
<p:tagLst xmlns:a="http://schemas.openxmlformats.org/drawingml/2006/main" xmlns:r="http://schemas.openxmlformats.org/officeDocument/2006/relationships" xmlns:p="http://schemas.openxmlformats.org/presentationml/2006/main">
  <p:tag name="TIMING" val="|93.5|94.3"/>
</p:tagLst>
</file>

<file path=ppt/tags/tag19.xml><?xml version="1.0" encoding="utf-8"?>
<p:tagLst xmlns:a="http://schemas.openxmlformats.org/drawingml/2006/main" xmlns:r="http://schemas.openxmlformats.org/officeDocument/2006/relationships" xmlns:p="http://schemas.openxmlformats.org/presentationml/2006/main">
  <p:tag name="TIMING" val="|511.5|40."/>
</p:tagLst>
</file>

<file path=ppt/tags/tag2.xml><?xml version="1.0" encoding="utf-8"?>
<p:tagLst xmlns:a="http://schemas.openxmlformats.org/drawingml/2006/main" xmlns:r="http://schemas.openxmlformats.org/officeDocument/2006/relationships" xmlns:p="http://schemas.openxmlformats.org/presentationml/2006/main">
  <p:tag name="TIMING" val="|0.9|0.7|0.6"/>
</p:tagLst>
</file>

<file path=ppt/tags/tag20.xml><?xml version="1.0" encoding="utf-8"?>
<p:tagLst xmlns:a="http://schemas.openxmlformats.org/drawingml/2006/main" xmlns:r="http://schemas.openxmlformats.org/officeDocument/2006/relationships" xmlns:p="http://schemas.openxmlformats.org/presentationml/2006/main">
  <p:tag name="TIMING" val="|5.|12.4|13.3|2.2|0.7|3.1|162.|4.|21.8"/>
</p:tagLst>
</file>

<file path=ppt/tags/tag21.xml><?xml version="1.0" encoding="utf-8"?>
<p:tagLst xmlns:a="http://schemas.openxmlformats.org/drawingml/2006/main" xmlns:r="http://schemas.openxmlformats.org/officeDocument/2006/relationships" xmlns:p="http://schemas.openxmlformats.org/presentationml/2006/main">
  <p:tag name="TIMING" val="|114.9"/>
</p:tagLst>
</file>

<file path=ppt/tags/tag3.xml><?xml version="1.0" encoding="utf-8"?>
<p:tagLst xmlns:a="http://schemas.openxmlformats.org/drawingml/2006/main" xmlns:r="http://schemas.openxmlformats.org/officeDocument/2006/relationships" xmlns:p="http://schemas.openxmlformats.org/presentationml/2006/main">
  <p:tag name="TIMING" val="|73.8|47.8|18.6"/>
</p:tagLst>
</file>

<file path=ppt/tags/tag4.xml><?xml version="1.0" encoding="utf-8"?>
<p:tagLst xmlns:a="http://schemas.openxmlformats.org/drawingml/2006/main" xmlns:r="http://schemas.openxmlformats.org/officeDocument/2006/relationships" xmlns:p="http://schemas.openxmlformats.org/presentationml/2006/main">
  <p:tag name="TIMING" val="|44.5|41.5|17.5"/>
</p:tagLst>
</file>

<file path=ppt/tags/tag5.xml><?xml version="1.0" encoding="utf-8"?>
<p:tagLst xmlns:a="http://schemas.openxmlformats.org/drawingml/2006/main" xmlns:r="http://schemas.openxmlformats.org/officeDocument/2006/relationships" xmlns:p="http://schemas.openxmlformats.org/presentationml/2006/main">
  <p:tag name="TIMING" val="|37.9|146.9|18.1"/>
</p:tagLst>
</file>

<file path=ppt/tags/tag6.xml><?xml version="1.0" encoding="utf-8"?>
<p:tagLst xmlns:a="http://schemas.openxmlformats.org/drawingml/2006/main" xmlns:r="http://schemas.openxmlformats.org/officeDocument/2006/relationships" xmlns:p="http://schemas.openxmlformats.org/presentationml/2006/main">
  <p:tag name="TIMING" val="|2.8|13."/>
</p:tagLst>
</file>

<file path=ppt/tags/tag7.xml><?xml version="1.0" encoding="utf-8"?>
<p:tagLst xmlns:a="http://schemas.openxmlformats.org/drawingml/2006/main" xmlns:r="http://schemas.openxmlformats.org/officeDocument/2006/relationships" xmlns:p="http://schemas.openxmlformats.org/presentationml/2006/main">
  <p:tag name="TIMING" val="|71."/>
</p:tagLst>
</file>

<file path=ppt/tags/tag8.xml><?xml version="1.0" encoding="utf-8"?>
<p:tagLst xmlns:a="http://schemas.openxmlformats.org/drawingml/2006/main" xmlns:r="http://schemas.openxmlformats.org/officeDocument/2006/relationships" xmlns:p="http://schemas.openxmlformats.org/presentationml/2006/main">
  <p:tag name="TIMING" val="|17.9|20.8|17.6|2.7|6.8|6.9|1.2|2.8|2.5|0.7|0.7|0.6|0.4|0.5|0.4|0.3|0.9"/>
</p:tagLst>
</file>

<file path=ppt/tags/tag9.xml><?xml version="1.0" encoding="utf-8"?>
<p:tagLst xmlns:a="http://schemas.openxmlformats.org/drawingml/2006/main" xmlns:r="http://schemas.openxmlformats.org/officeDocument/2006/relationships" xmlns:p="http://schemas.openxmlformats.org/presentationml/2006/main">
  <p:tag name="TIMING" val="|73.|40.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2923</TotalTime>
  <Words>3032</Words>
  <Application>Microsoft Macintosh PowerPoint</Application>
  <PresentationFormat>On-screen Show (4:3)</PresentationFormat>
  <Paragraphs>497</Paragraphs>
  <Slides>50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NewsPrint</vt:lpstr>
      <vt:lpstr>Equation</vt:lpstr>
      <vt:lpstr>PowerPoint Presentation</vt:lpstr>
      <vt:lpstr>¿Qué es un algoritmo?</vt:lpstr>
      <vt:lpstr>¿Cómo expresaremos los algoritmos en el curso?</vt:lpstr>
      <vt:lpstr>Cita...</vt:lpstr>
      <vt:lpstr>Áreas de estudio</vt:lpstr>
      <vt:lpstr>Análisis de algoritmos</vt:lpstr>
      <vt:lpstr>Medición del tiempo de ejecución</vt:lpstr>
      <vt:lpstr>¿Cómo medir?</vt:lpstr>
      <vt:lpstr>Ejemplo</vt:lpstr>
      <vt:lpstr>Ejemplo</vt:lpstr>
      <vt:lpstr>Ejemplo</vt:lpstr>
      <vt:lpstr>Consecuencia…</vt:lpstr>
      <vt:lpstr>NOTACIÓN ASINTÓTICA</vt:lpstr>
      <vt:lpstr>Definición</vt:lpstr>
      <vt:lpstr>Ordenes más comunes de los algoritmos</vt:lpstr>
      <vt:lpstr>Comportamiento de las funciones</vt:lpstr>
      <vt:lpstr>¿Cómo afecta la velocidad de la computadora?</vt:lpstr>
      <vt:lpstr>Diseño de algoritmos</vt:lpstr>
      <vt:lpstr>Caso Fibonacci…</vt:lpstr>
      <vt:lpstr>Conclusión</vt:lpstr>
      <vt:lpstr>Por lo tanto...</vt:lpstr>
      <vt:lpstr>En resumen...</vt:lpstr>
      <vt:lpstr>Ejemplo: Sumar los datos de un arreglo</vt:lpstr>
      <vt:lpstr>Otro método para calcular la complejidad</vt:lpstr>
      <vt:lpstr>Regla 1: Secuencia de instrucciones</vt:lpstr>
      <vt:lpstr>Regla 2: Decisiones</vt:lpstr>
      <vt:lpstr>Regla 3: Ciclos</vt:lpstr>
      <vt:lpstr>Consideraciones especiales</vt:lpstr>
      <vt:lpstr>Ejemplo: Sort por intercambio</vt:lpstr>
      <vt:lpstr>PowerPoint Presentation</vt:lpstr>
      <vt:lpstr>Ejemplo: Sort por intercambio</vt:lpstr>
      <vt:lpstr>Ejemplo: Sort por intercambio</vt:lpstr>
      <vt:lpstr>PowerPoint Presentation</vt:lpstr>
      <vt:lpstr>Ejemplo: Multiplicación de matrices</vt:lpstr>
      <vt:lpstr>PowerPoint Presentation</vt:lpstr>
      <vt:lpstr>Regla 4: Recursividad</vt:lpstr>
      <vt:lpstr>Ejemplo: Fibonacci (Iterativo)</vt:lpstr>
      <vt:lpstr>Ejemplo: Fibonacci (recursivo)</vt:lpstr>
      <vt:lpstr>Análisis de Fibonacci (recursivo)</vt:lpstr>
      <vt:lpstr>Análisis de Fibonacci</vt:lpstr>
      <vt:lpstr>Complejidades variables</vt:lpstr>
      <vt:lpstr>Ejemplo:  Búsqueda secuencial</vt:lpstr>
      <vt:lpstr>PowerPoint Presentation</vt:lpstr>
      <vt:lpstr>PowerPoint Presentation</vt:lpstr>
      <vt:lpstr>Ejercicios</vt:lpstr>
      <vt:lpstr>Varios órdenes</vt:lpstr>
      <vt:lpstr>Ciclos</vt:lpstr>
      <vt:lpstr>Ciclos</vt:lpstr>
      <vt:lpstr>Búsqueda en un ABB</vt:lpstr>
      <vt:lpstr>PowerPoint Presentation</vt:lpstr>
    </vt:vector>
  </TitlesOfParts>
  <Manager/>
  <Company>ITESM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subject/>
  <dc:creator>Ing. Luis Humberto González Guerra</dc:creator>
  <cp:keywords/>
  <dc:description/>
  <cp:lastModifiedBy>Luis Humberto González Guerra</cp:lastModifiedBy>
  <cp:revision>231</cp:revision>
  <dcterms:created xsi:type="dcterms:W3CDTF">2010-08-12T14:42:01Z</dcterms:created>
  <dcterms:modified xsi:type="dcterms:W3CDTF">2018-01-10T17:21:22Z</dcterms:modified>
  <cp:category/>
</cp:coreProperties>
</file>