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audio1.bin" ContentType="audio/unknown"/>
  <Override PartName="/ppt/media/audio2.bin" ContentType="audio/unknown"/>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8" r:id="rId1"/>
  </p:sldMasterIdLst>
  <p:handoutMasterIdLst>
    <p:handoutMasterId r:id="rId88"/>
  </p:handoutMasterIdLst>
  <p:sldIdLst>
    <p:sldId id="349"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96" r:id="rId20"/>
    <p:sldId id="274" r:id="rId21"/>
    <p:sldId id="275" r:id="rId22"/>
    <p:sldId id="276" r:id="rId23"/>
    <p:sldId id="277" r:id="rId24"/>
    <p:sldId id="278" r:id="rId25"/>
    <p:sldId id="279" r:id="rId26"/>
    <p:sldId id="280" r:id="rId27"/>
    <p:sldId id="281" r:id="rId28"/>
    <p:sldId id="298"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300" r:id="rId42"/>
    <p:sldId id="330" r:id="rId43"/>
    <p:sldId id="301" r:id="rId44"/>
    <p:sldId id="302" r:id="rId45"/>
    <p:sldId id="303" r:id="rId46"/>
    <p:sldId id="304" r:id="rId47"/>
    <p:sldId id="305" r:id="rId48"/>
    <p:sldId id="306" r:id="rId49"/>
    <p:sldId id="307" r:id="rId50"/>
    <p:sldId id="308" r:id="rId51"/>
    <p:sldId id="309" r:id="rId52"/>
    <p:sldId id="310" r:id="rId53"/>
    <p:sldId id="311" r:id="rId54"/>
    <p:sldId id="312" r:id="rId55"/>
    <p:sldId id="313" r:id="rId56"/>
    <p:sldId id="314" r:id="rId57"/>
    <p:sldId id="331"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47" r:id="rId73"/>
    <p:sldId id="333" r:id="rId74"/>
    <p:sldId id="334" r:id="rId75"/>
    <p:sldId id="335" r:id="rId76"/>
    <p:sldId id="336" r:id="rId77"/>
    <p:sldId id="337" r:id="rId78"/>
    <p:sldId id="338" r:id="rId79"/>
    <p:sldId id="339" r:id="rId80"/>
    <p:sldId id="340" r:id="rId81"/>
    <p:sldId id="341" r:id="rId82"/>
    <p:sldId id="342" r:id="rId83"/>
    <p:sldId id="343" r:id="rId84"/>
    <p:sldId id="344" r:id="rId85"/>
    <p:sldId id="345" r:id="rId86"/>
    <p:sldId id="346" r:id="rId87"/>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Times New Roman"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Times New Roman"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Times New Roman"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Times New Roman"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Times New Roman" charset="0"/>
        <a:ea typeface="ＭＳ Ｐゴシック" charset="0"/>
        <a:cs typeface="ＭＳ Ｐゴシック" charset="0"/>
      </a:defRPr>
    </a:lvl5pPr>
    <a:lvl6pPr marL="2286000" algn="l" defTabSz="457200" rtl="0" eaLnBrk="1" latinLnBrk="0" hangingPunct="1">
      <a:defRPr kern="1200">
        <a:solidFill>
          <a:schemeClr val="tx1"/>
        </a:solidFill>
        <a:latin typeface="Times New Roman" charset="0"/>
        <a:ea typeface="ＭＳ Ｐゴシック" charset="0"/>
        <a:cs typeface="ＭＳ Ｐゴシック" charset="0"/>
      </a:defRPr>
    </a:lvl6pPr>
    <a:lvl7pPr marL="2743200" algn="l" defTabSz="457200" rtl="0" eaLnBrk="1" latinLnBrk="0" hangingPunct="1">
      <a:defRPr kern="1200">
        <a:solidFill>
          <a:schemeClr val="tx1"/>
        </a:solidFill>
        <a:latin typeface="Times New Roman" charset="0"/>
        <a:ea typeface="ＭＳ Ｐゴシック" charset="0"/>
        <a:cs typeface="ＭＳ Ｐゴシック" charset="0"/>
      </a:defRPr>
    </a:lvl7pPr>
    <a:lvl8pPr marL="3200400" algn="l" defTabSz="457200" rtl="0" eaLnBrk="1" latinLnBrk="0" hangingPunct="1">
      <a:defRPr kern="1200">
        <a:solidFill>
          <a:schemeClr val="tx1"/>
        </a:solidFill>
        <a:latin typeface="Times New Roman" charset="0"/>
        <a:ea typeface="ＭＳ Ｐゴシック" charset="0"/>
        <a:cs typeface="ＭＳ Ｐゴシック" charset="0"/>
      </a:defRPr>
    </a:lvl8pPr>
    <a:lvl9pPr marL="3657600" algn="l" defTabSz="457200" rtl="0" eaLnBrk="1" latinLnBrk="0" hangingPunct="1">
      <a:defRPr kern="1200">
        <a:solidFill>
          <a:schemeClr val="tx1"/>
        </a:solidFill>
        <a:latin typeface="Times New Roman"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36600"/>
    <a:srgbClr val="669900"/>
    <a:srgbClr val="CC0000"/>
    <a:srgbClr val="800000"/>
    <a:srgbClr val="A50021"/>
    <a:srgbClr val="003366"/>
    <a:srgbClr val="000099"/>
    <a:srgbClr val="3333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1" d="100"/>
          <a:sy n="61" d="100"/>
        </p:scale>
        <p:origin x="-1240" y="-1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6250"/>
    </p:cViewPr>
  </p:sorter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presProps" Target="presProps.xml"/><Relationship Id="rId91" Type="http://schemas.openxmlformats.org/officeDocument/2006/relationships/viewProps" Target="viewProps.xml"/><Relationship Id="rId92" Type="http://schemas.openxmlformats.org/officeDocument/2006/relationships/theme" Target="theme/theme1.xml"/><Relationship Id="rId93"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handoutMaster" Target="handoutMasters/handoutMaster1.xml"/><Relationship Id="rId89" Type="http://schemas.openxmlformats.org/officeDocument/2006/relationships/printerSettings" Target="printerSettings/printerSettings1.bin"/></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9442"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0" hangingPunct="0">
              <a:defRPr sz="1300"/>
            </a:lvl1pPr>
          </a:lstStyle>
          <a:p>
            <a:endParaRPr lang="es-ES"/>
          </a:p>
        </p:txBody>
      </p:sp>
      <p:sp>
        <p:nvSpPr>
          <p:cNvPr id="189443"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0" hangingPunct="0">
              <a:defRPr sz="1300"/>
            </a:lvl1pPr>
          </a:lstStyle>
          <a:p>
            <a:endParaRPr lang="es-ES"/>
          </a:p>
        </p:txBody>
      </p:sp>
      <p:sp>
        <p:nvSpPr>
          <p:cNvPr id="189444"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0" hangingPunct="0">
              <a:defRPr sz="1300"/>
            </a:lvl1pPr>
          </a:lstStyle>
          <a:p>
            <a:endParaRPr lang="es-ES"/>
          </a:p>
        </p:txBody>
      </p:sp>
      <p:sp>
        <p:nvSpPr>
          <p:cNvPr id="189445"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0" hangingPunct="0">
              <a:defRPr sz="1300"/>
            </a:lvl1pPr>
          </a:lstStyle>
          <a:p>
            <a:fld id="{F2E35130-621C-D845-9A12-E786B2F9A106}" type="slidenum">
              <a:rPr lang="es-ES"/>
              <a:pPr/>
              <a:t>‹#›</a:t>
            </a:fld>
            <a:endParaRPr lang="es-ES"/>
          </a:p>
        </p:txBody>
      </p:sp>
    </p:spTree>
    <p:extLst>
      <p:ext uri="{BB962C8B-B14F-4D97-AF65-F5344CB8AC3E}">
        <p14:creationId xmlns:p14="http://schemas.microsoft.com/office/powerpoint/2010/main" val="239041407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s-ES_tradnl" smtClean="0"/>
              <a:t>Click to edit Master title style</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smtClean="0"/>
              <a:t>Click to edit Master subtitle style</a:t>
            </a:r>
            <a:endParaRPr lang="en-US" dirty="0"/>
          </a:p>
        </p:txBody>
      </p:sp>
      <p:sp>
        <p:nvSpPr>
          <p:cNvPr id="4" name="Date Placeholder 3"/>
          <p:cNvSpPr>
            <a:spLocks noGrp="1"/>
          </p:cNvSpPr>
          <p:nvPr>
            <p:ph type="dt" sz="half" idx="10"/>
          </p:nvPr>
        </p:nvSpPr>
        <p:spPr/>
        <p:txBody>
          <a:bodyPr/>
          <a:lstStyle/>
          <a:p>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99E7E4DA-74ED-A44C-B9D6-5068281B7FBD}" type="slidenum">
              <a:rPr lang="es-ES" smtClean="0"/>
              <a:pPr/>
              <a:t>‹#›</a:t>
            </a:fld>
            <a:endParaRPr lang="es-ES"/>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
        <p:nvSpPr>
          <p:cNvPr id="4" name="Date Placeholder 3"/>
          <p:cNvSpPr>
            <a:spLocks noGrp="1"/>
          </p:cNvSpPr>
          <p:nvPr>
            <p:ph type="dt" sz="half" idx="10"/>
          </p:nvPr>
        </p:nvSpPr>
        <p:spPr/>
        <p:txBody>
          <a:bodyPr/>
          <a:lstStyle/>
          <a:p>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4B0FF4E-CBEA-AC49-9EF3-8143CD8DE9B8}" type="slidenum">
              <a:rPr lang="es-ES" smtClean="0"/>
              <a:pPr/>
              <a:t>‹#›</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s-ES_tradnl" smtClean="0"/>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
        <p:nvSpPr>
          <p:cNvPr id="4" name="Date Placeholder 3"/>
          <p:cNvSpPr>
            <a:spLocks noGrp="1"/>
          </p:cNvSpPr>
          <p:nvPr>
            <p:ph type="dt" sz="half" idx="10"/>
          </p:nvPr>
        </p:nvSpPr>
        <p:spPr/>
        <p:txBody>
          <a:bodyPr/>
          <a:lstStyle/>
          <a:p>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E11E233-D10B-9740-831B-51D64EDCF559}" type="slidenum">
              <a:rPr lang="es-ES" smtClean="0"/>
              <a:pPr/>
              <a:t>‹#›</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Click to edit Master title style</a:t>
            </a:r>
            <a:endParaRPr lang="en-US"/>
          </a:p>
        </p:txBody>
      </p:sp>
      <p:sp>
        <p:nvSpPr>
          <p:cNvPr id="3" name="Content Placeholder 2"/>
          <p:cNvSpPr>
            <a:spLocks noGrp="1"/>
          </p:cNvSpPr>
          <p:nvPr>
            <p:ph idx="1"/>
          </p:nvPr>
        </p:nvSpPr>
        <p:spPr/>
        <p:txBody>
          <a:body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
        <p:nvSpPr>
          <p:cNvPr id="4" name="Date Placeholder 3"/>
          <p:cNvSpPr>
            <a:spLocks noGrp="1"/>
          </p:cNvSpPr>
          <p:nvPr>
            <p:ph type="dt" sz="half" idx="10"/>
          </p:nvPr>
        </p:nvSpPr>
        <p:spPr/>
        <p:txBody>
          <a:bodyPr/>
          <a:lstStyle/>
          <a:p>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06B7AB9-ECA1-B648-8660-E15F5E038A9E}" type="slidenum">
              <a:rPr lang="es-ES" smtClean="0"/>
              <a:pPr/>
              <a:t>‹#›</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s-ES_tradnl" smtClean="0"/>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smtClean="0"/>
              <a:t>Click to edit Master text styles</a:t>
            </a:r>
          </a:p>
        </p:txBody>
      </p:sp>
      <p:sp>
        <p:nvSpPr>
          <p:cNvPr id="4" name="Date Placeholder 3"/>
          <p:cNvSpPr>
            <a:spLocks noGrp="1"/>
          </p:cNvSpPr>
          <p:nvPr>
            <p:ph type="dt" sz="half" idx="10"/>
          </p:nvPr>
        </p:nvSpPr>
        <p:spPr/>
        <p:txBody>
          <a:bodyPr/>
          <a:lstStyle/>
          <a:p>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1955AF7-6FEA-DA44-9137-1893EA72BB64}" type="slidenum">
              <a:rPr lang="es-ES" smtClean="0"/>
              <a:pPr/>
              <a:t>‹#›</a:t>
            </a:fld>
            <a:endParaRPr lang="es-ES"/>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Click to edit Master title style</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
        <p:nvSpPr>
          <p:cNvPr id="5" name="Date Placeholder 4"/>
          <p:cNvSpPr>
            <a:spLocks noGrp="1"/>
          </p:cNvSpPr>
          <p:nvPr>
            <p:ph type="dt" sz="half" idx="10"/>
          </p:nvPr>
        </p:nvSpPr>
        <p:spPr/>
        <p:txBody>
          <a:bodyPr/>
          <a:lstStyle/>
          <a:p>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512B6758-C2EB-B940-AD03-D79281451186}" type="slidenum">
              <a:rPr lang="es-ES" smtClean="0"/>
              <a:pPr/>
              <a:t>‹#›</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_tradnl" smtClean="0"/>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Click to edit Master text styles</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Click to edit Master text styles</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
        <p:nvSpPr>
          <p:cNvPr id="7" name="Date Placeholder 6"/>
          <p:cNvSpPr>
            <a:spLocks noGrp="1"/>
          </p:cNvSpPr>
          <p:nvPr>
            <p:ph type="dt" sz="half" idx="10"/>
          </p:nvPr>
        </p:nvSpPr>
        <p:spPr/>
        <p:txBody>
          <a:bodyPr/>
          <a:lstStyle/>
          <a:p>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83A632FE-ABC1-A94B-889B-260A37445959}" type="slidenum">
              <a:rPr lang="es-ES" smtClean="0"/>
              <a:pPr/>
              <a:t>‹#›</a:t>
            </a:fld>
            <a:endParaRPr lang="es-ES"/>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Click to edit Master title style</a:t>
            </a:r>
            <a:endParaRPr lang="en-US" dirty="0"/>
          </a:p>
        </p:txBody>
      </p:sp>
      <p:sp>
        <p:nvSpPr>
          <p:cNvPr id="3" name="Date Placeholder 2"/>
          <p:cNvSpPr>
            <a:spLocks noGrp="1"/>
          </p:cNvSpPr>
          <p:nvPr>
            <p:ph type="dt" sz="half" idx="10"/>
          </p:nvPr>
        </p:nvSpPr>
        <p:spPr/>
        <p:txBody>
          <a:bodyPr/>
          <a:lstStyle/>
          <a:p>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F43829E5-40E5-7C41-9C62-8D9EFB4435F1}" type="slidenum">
              <a:rPr lang="es-ES" smtClean="0"/>
              <a:pPr/>
              <a:t>‹#›</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0788B635-46A1-AA41-BB74-8EB6D6D878F6}" type="slidenum">
              <a:rPr lang="es-ES" smtClean="0"/>
              <a:pPr/>
              <a:t>‹#›</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s-ES_tradnl" smtClean="0"/>
              <a:t>Click to edit Master title style</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Click to edit Master text styles</a:t>
            </a:r>
          </a:p>
        </p:txBody>
      </p:sp>
      <p:sp>
        <p:nvSpPr>
          <p:cNvPr id="5" name="Date Placeholder 4"/>
          <p:cNvSpPr>
            <a:spLocks noGrp="1"/>
          </p:cNvSpPr>
          <p:nvPr>
            <p:ph type="dt" sz="half" idx="10"/>
          </p:nvPr>
        </p:nvSpPr>
        <p:spPr/>
        <p:txBody>
          <a:bodyPr/>
          <a:lstStyle/>
          <a:p>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DB73F6D0-0E5F-F24F-A243-CA72A361B67E}" type="slidenum">
              <a:rPr lang="es-ES" smtClean="0"/>
              <a:pPr/>
              <a:t>‹#›</a:t>
            </a:fld>
            <a:endParaRPr lang="es-ES"/>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s-ES_tradnl" smtClean="0"/>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_tradnl" smtClean="0"/>
              <a:t>Drag picture to placeholder or click icon to add</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Click to edit Master text styles</a:t>
            </a:r>
          </a:p>
        </p:txBody>
      </p:sp>
      <p:sp>
        <p:nvSpPr>
          <p:cNvPr id="5" name="Date Placeholder 4"/>
          <p:cNvSpPr>
            <a:spLocks noGrp="1"/>
          </p:cNvSpPr>
          <p:nvPr>
            <p:ph type="dt" sz="half" idx="10"/>
          </p:nvPr>
        </p:nvSpPr>
        <p:spPr/>
        <p:txBody>
          <a:bodyPr/>
          <a:lstStyle/>
          <a:p>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78678F59-E80C-A74A-98AE-8CAFF0436407}" type="slidenum">
              <a:rPr lang="es-ES" smtClean="0"/>
              <a:pPr/>
              <a:t>‹#›</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s-ES_tradnl" smtClean="0"/>
              <a:t>Click to edit Master title style</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endParaRPr lang="es-ES"/>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s-ES"/>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57F9923C-D877-814F-B28C-ABF9C92ED0C6}" type="slidenum">
              <a:rPr lang="es-ES" smtClean="0"/>
              <a:pPr/>
              <a:t>‹#›</a:t>
            </a:fld>
            <a:endParaRPr lang="es-ES"/>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1.bin"/></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2.bin"/></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2.bin"/></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2.bin"/></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2.bin"/></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2.bin"/></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2.bin"/></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2.bin"/></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2.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2.bin"/></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2.bin"/></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2.bin"/></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2.bin"/></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2.bin"/></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2.bin"/></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2.bin"/></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2.bin"/></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2.bin"/></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2.bin"/></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2.bin"/></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2.bin"/></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2.bin"/></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2.bin"/></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2.bin"/></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2.bin"/></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2.bin"/></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2.bin"/></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2.bin"/></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2.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2.bin"/></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2.bin"/></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2.bin"/></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2.bin"/></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2.bin"/></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2.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a:xfrm>
            <a:off x="683568" y="4800600"/>
            <a:ext cx="7927032" cy="1143000"/>
          </a:xfrm>
        </p:spPr>
        <p:txBody>
          <a:bodyPr>
            <a:noAutofit/>
          </a:bodyPr>
          <a:lstStyle/>
          <a:p>
            <a:pPr eaLnBrk="1" hangingPunct="1"/>
            <a:r>
              <a:rPr lang="es-MX" sz="6000" dirty="0">
                <a:latin typeface="Times New Roman" charset="0"/>
              </a:rPr>
              <a:t>Programación Dinámica</a:t>
            </a:r>
          </a:p>
        </p:txBody>
      </p:sp>
      <p:sp>
        <p:nvSpPr>
          <p:cNvPr id="14341" name="Text Box 5"/>
          <p:cNvSpPr txBox="1">
            <a:spLocks noChangeArrowheads="1"/>
          </p:cNvSpPr>
          <p:nvPr/>
        </p:nvSpPr>
        <p:spPr bwMode="auto">
          <a:xfrm>
            <a:off x="5851525" y="59848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endParaRPr lang="es-MX"/>
          </a:p>
        </p:txBody>
      </p:sp>
      <p:sp>
        <p:nvSpPr>
          <p:cNvPr id="5" name="Text Box 4"/>
          <p:cNvSpPr txBox="1">
            <a:spLocks noChangeArrowheads="1"/>
          </p:cNvSpPr>
          <p:nvPr/>
        </p:nvSpPr>
        <p:spPr bwMode="auto">
          <a:xfrm>
            <a:off x="838200" y="381000"/>
            <a:ext cx="7315200" cy="1569660"/>
          </a:xfrm>
          <a:prstGeom prst="rect">
            <a:avLst/>
          </a:prstGeom>
          <a:noFill/>
          <a:ln w="9525">
            <a:noFill/>
            <a:miter lim="800000"/>
            <a:headEnd/>
            <a:tailEnd/>
          </a:ln>
        </p:spPr>
        <p:txBody>
          <a:bodyPr wrap="square">
            <a:prstTxWarp prst="textNoShape">
              <a:avLst/>
            </a:prstTxWarp>
            <a:spAutoFit/>
          </a:bodyPr>
          <a:lstStyle/>
          <a:p>
            <a:pPr algn="ctr" eaLnBrk="0" hangingPunct="0"/>
            <a:r>
              <a:rPr lang="es-MX" sz="4800" b="1" dirty="0" smtClean="0">
                <a:solidFill>
                  <a:schemeClr val="bg1"/>
                </a:solidFill>
                <a:latin typeface="Calligrapher" pitchFamily="2" charset="0"/>
              </a:rPr>
              <a:t>TC2017 - Análisis </a:t>
            </a:r>
            <a:r>
              <a:rPr lang="es-MX" sz="4800" b="1" dirty="0">
                <a:solidFill>
                  <a:schemeClr val="bg1"/>
                </a:solidFill>
                <a:latin typeface="Calligrapher" pitchFamily="2" charset="0"/>
              </a:rPr>
              <a:t>y Diseño de </a:t>
            </a:r>
            <a:r>
              <a:rPr lang="es-MX" sz="4800" b="1" dirty="0" smtClean="0">
                <a:solidFill>
                  <a:schemeClr val="bg1"/>
                </a:solidFill>
                <a:latin typeface="Calligrapher" pitchFamily="2" charset="0"/>
              </a:rPr>
              <a:t>Algoritmos</a:t>
            </a:r>
            <a:endParaRPr lang="es-MX" sz="4800" b="1" dirty="0">
              <a:solidFill>
                <a:schemeClr val="bg1"/>
              </a:solidFill>
              <a:latin typeface="Calligrapher" pitchFamily="2" charset="0"/>
            </a:endParaRPr>
          </a:p>
        </p:txBody>
      </p:sp>
    </p:spTree>
  </p:cSld>
  <p:clrMapOvr>
    <a:masterClrMapping/>
  </p:clrMapOvr>
  <p:transition xmlns:p14="http://schemas.microsoft.com/office/powerpoint/2010/main" advTm="820"/>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981200" y="474663"/>
            <a:ext cx="6791325" cy="1143000"/>
          </a:xfrm>
          <a:noFill/>
        </p:spPr>
        <p:txBody>
          <a:bodyPr lIns="90488" tIns="44450" rIns="90488" bIns="44450" anchor="ctr"/>
          <a:lstStyle/>
          <a:p>
            <a:pPr eaLnBrk="1" hangingPunct="1"/>
            <a:r>
              <a:rPr lang="es-MX">
                <a:latin typeface="Times New Roman" charset="0"/>
              </a:rPr>
              <a:t>Terminología...</a:t>
            </a:r>
          </a:p>
        </p:txBody>
      </p:sp>
      <p:grpSp>
        <p:nvGrpSpPr>
          <p:cNvPr id="2" name="Group 1"/>
          <p:cNvGrpSpPr/>
          <p:nvPr/>
        </p:nvGrpSpPr>
        <p:grpSpPr>
          <a:xfrm>
            <a:off x="750751" y="1556792"/>
            <a:ext cx="8359775" cy="4518025"/>
            <a:chOff x="685800" y="1828800"/>
            <a:chExt cx="8359775" cy="4518025"/>
          </a:xfrm>
        </p:grpSpPr>
        <p:sp>
          <p:nvSpPr>
            <p:cNvPr id="23555" name="Oval 3"/>
            <p:cNvSpPr>
              <a:spLocks noChangeArrowheads="1"/>
            </p:cNvSpPr>
            <p:nvPr/>
          </p:nvSpPr>
          <p:spPr bwMode="auto">
            <a:xfrm>
              <a:off x="3027363" y="2851150"/>
              <a:ext cx="1885950" cy="498475"/>
            </a:xfrm>
            <a:prstGeom prst="ellipse">
              <a:avLst/>
            </a:prstGeom>
            <a:solidFill>
              <a:srgbClr val="316501"/>
            </a:solidFill>
            <a:ln w="25400">
              <a:solidFill>
                <a:schemeClr val="folHlink"/>
              </a:solidFill>
              <a:round/>
              <a:headEnd/>
              <a:tailEnd/>
            </a:ln>
          </p:spPr>
          <p:txBody>
            <a:bodyPr wrap="none" anchor="ctr"/>
            <a:lstStyle/>
            <a:p>
              <a:endParaRPr lang="es-MX"/>
            </a:p>
          </p:txBody>
        </p:sp>
        <p:sp>
          <p:nvSpPr>
            <p:cNvPr id="23556" name="Oval 4"/>
            <p:cNvSpPr>
              <a:spLocks noChangeArrowheads="1"/>
            </p:cNvSpPr>
            <p:nvPr/>
          </p:nvSpPr>
          <p:spPr bwMode="auto">
            <a:xfrm>
              <a:off x="860425" y="3494088"/>
              <a:ext cx="1885950" cy="498475"/>
            </a:xfrm>
            <a:prstGeom prst="ellipse">
              <a:avLst/>
            </a:prstGeom>
            <a:solidFill>
              <a:srgbClr val="316501"/>
            </a:solidFill>
            <a:ln w="25400">
              <a:solidFill>
                <a:schemeClr val="folHlink"/>
              </a:solidFill>
              <a:round/>
              <a:headEnd/>
              <a:tailEnd/>
            </a:ln>
          </p:spPr>
          <p:txBody>
            <a:bodyPr wrap="none" anchor="ctr"/>
            <a:lstStyle/>
            <a:p>
              <a:endParaRPr lang="es-MX"/>
            </a:p>
          </p:txBody>
        </p:sp>
        <p:sp>
          <p:nvSpPr>
            <p:cNvPr id="23557" name="Oval 5"/>
            <p:cNvSpPr>
              <a:spLocks noChangeArrowheads="1"/>
            </p:cNvSpPr>
            <p:nvPr/>
          </p:nvSpPr>
          <p:spPr bwMode="auto">
            <a:xfrm>
              <a:off x="2992438" y="5848350"/>
              <a:ext cx="1885950" cy="498475"/>
            </a:xfrm>
            <a:prstGeom prst="ellipse">
              <a:avLst/>
            </a:prstGeom>
            <a:solidFill>
              <a:srgbClr val="316501"/>
            </a:solidFill>
            <a:ln w="25400">
              <a:solidFill>
                <a:schemeClr val="folHlink"/>
              </a:solidFill>
              <a:round/>
              <a:headEnd/>
              <a:tailEnd/>
            </a:ln>
          </p:spPr>
          <p:txBody>
            <a:bodyPr wrap="none" anchor="ctr"/>
            <a:lstStyle/>
            <a:p>
              <a:endParaRPr lang="es-MX"/>
            </a:p>
          </p:txBody>
        </p:sp>
        <p:sp>
          <p:nvSpPr>
            <p:cNvPr id="23558" name="Oval 6"/>
            <p:cNvSpPr>
              <a:spLocks noChangeArrowheads="1"/>
            </p:cNvSpPr>
            <p:nvPr/>
          </p:nvSpPr>
          <p:spPr bwMode="auto">
            <a:xfrm>
              <a:off x="4992688" y="2005013"/>
              <a:ext cx="1885950" cy="498475"/>
            </a:xfrm>
            <a:prstGeom prst="ellipse">
              <a:avLst/>
            </a:prstGeom>
            <a:solidFill>
              <a:srgbClr val="316501"/>
            </a:solidFill>
            <a:ln w="25400">
              <a:solidFill>
                <a:schemeClr val="folHlink"/>
              </a:solidFill>
              <a:round/>
              <a:headEnd/>
              <a:tailEnd/>
            </a:ln>
          </p:spPr>
          <p:txBody>
            <a:bodyPr wrap="none" anchor="ctr"/>
            <a:lstStyle/>
            <a:p>
              <a:endParaRPr lang="es-MX"/>
            </a:p>
          </p:txBody>
        </p:sp>
        <p:sp>
          <p:nvSpPr>
            <p:cNvPr id="23559" name="Oval 7"/>
            <p:cNvSpPr>
              <a:spLocks noChangeArrowheads="1"/>
            </p:cNvSpPr>
            <p:nvPr/>
          </p:nvSpPr>
          <p:spPr bwMode="auto">
            <a:xfrm>
              <a:off x="5822950" y="3140075"/>
              <a:ext cx="1885950" cy="498475"/>
            </a:xfrm>
            <a:prstGeom prst="ellipse">
              <a:avLst/>
            </a:prstGeom>
            <a:solidFill>
              <a:srgbClr val="316501"/>
            </a:solidFill>
            <a:ln w="25400">
              <a:solidFill>
                <a:schemeClr val="folHlink"/>
              </a:solidFill>
              <a:round/>
              <a:headEnd/>
              <a:tailEnd/>
            </a:ln>
          </p:spPr>
          <p:txBody>
            <a:bodyPr wrap="none" anchor="ctr"/>
            <a:lstStyle/>
            <a:p>
              <a:endParaRPr lang="es-MX"/>
            </a:p>
          </p:txBody>
        </p:sp>
        <p:sp>
          <p:nvSpPr>
            <p:cNvPr id="23560" name="Oval 8"/>
            <p:cNvSpPr>
              <a:spLocks noChangeArrowheads="1"/>
            </p:cNvSpPr>
            <p:nvPr/>
          </p:nvSpPr>
          <p:spPr bwMode="auto">
            <a:xfrm>
              <a:off x="7159625" y="4224338"/>
              <a:ext cx="1885950" cy="498475"/>
            </a:xfrm>
            <a:prstGeom prst="ellipse">
              <a:avLst/>
            </a:prstGeom>
            <a:solidFill>
              <a:srgbClr val="316501"/>
            </a:solidFill>
            <a:ln w="25400">
              <a:solidFill>
                <a:schemeClr val="folHlink"/>
              </a:solidFill>
              <a:round/>
              <a:headEnd/>
              <a:tailEnd/>
            </a:ln>
          </p:spPr>
          <p:txBody>
            <a:bodyPr wrap="none" anchor="ctr"/>
            <a:lstStyle/>
            <a:p>
              <a:endParaRPr lang="es-MX"/>
            </a:p>
          </p:txBody>
        </p:sp>
        <p:sp>
          <p:nvSpPr>
            <p:cNvPr id="23561" name="Rectangle 9"/>
            <p:cNvSpPr>
              <a:spLocks noChangeArrowheads="1"/>
            </p:cNvSpPr>
            <p:nvPr/>
          </p:nvSpPr>
          <p:spPr bwMode="auto">
            <a:xfrm>
              <a:off x="3205163" y="2867025"/>
              <a:ext cx="146685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chemeClr val="bg1"/>
                  </a:solidFill>
                </a:rPr>
                <a:t>Monterrey</a:t>
              </a:r>
            </a:p>
          </p:txBody>
        </p:sp>
        <p:sp>
          <p:nvSpPr>
            <p:cNvPr id="23562" name="Rectangle 10"/>
            <p:cNvSpPr>
              <a:spLocks noChangeArrowheads="1"/>
            </p:cNvSpPr>
            <p:nvPr/>
          </p:nvSpPr>
          <p:spPr bwMode="auto">
            <a:xfrm>
              <a:off x="5340350" y="2003425"/>
              <a:ext cx="12303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chemeClr val="bg1"/>
                  </a:solidFill>
                </a:rPr>
                <a:t>Reynosa</a:t>
              </a:r>
            </a:p>
          </p:txBody>
        </p:sp>
        <p:sp>
          <p:nvSpPr>
            <p:cNvPr id="23563" name="Rectangle 11"/>
            <p:cNvSpPr>
              <a:spLocks noChangeArrowheads="1"/>
            </p:cNvSpPr>
            <p:nvPr/>
          </p:nvSpPr>
          <p:spPr bwMode="auto">
            <a:xfrm>
              <a:off x="7473950" y="4238625"/>
              <a:ext cx="126206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chemeClr val="bg1"/>
                  </a:solidFill>
                </a:rPr>
                <a:t>Tampico</a:t>
              </a:r>
            </a:p>
          </p:txBody>
        </p:sp>
        <p:sp>
          <p:nvSpPr>
            <p:cNvPr id="23564" name="Rectangle 12"/>
            <p:cNvSpPr>
              <a:spLocks noChangeArrowheads="1"/>
            </p:cNvSpPr>
            <p:nvPr/>
          </p:nvSpPr>
          <p:spPr bwMode="auto">
            <a:xfrm>
              <a:off x="5965825" y="3173413"/>
              <a:ext cx="16859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chemeClr val="bg1"/>
                  </a:solidFill>
                </a:rPr>
                <a:t>Cd. Victoria</a:t>
              </a:r>
            </a:p>
          </p:txBody>
        </p:sp>
        <p:sp>
          <p:nvSpPr>
            <p:cNvPr id="23565" name="Rectangle 13"/>
            <p:cNvSpPr>
              <a:spLocks noChangeArrowheads="1"/>
            </p:cNvSpPr>
            <p:nvPr/>
          </p:nvSpPr>
          <p:spPr bwMode="auto">
            <a:xfrm>
              <a:off x="1276350" y="3529013"/>
              <a:ext cx="105886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chemeClr val="bg1"/>
                  </a:solidFill>
                </a:rPr>
                <a:t>Saltillo</a:t>
              </a:r>
            </a:p>
          </p:txBody>
        </p:sp>
        <p:sp>
          <p:nvSpPr>
            <p:cNvPr id="23566" name="Rectangle 14"/>
            <p:cNvSpPr>
              <a:spLocks noChangeArrowheads="1"/>
            </p:cNvSpPr>
            <p:nvPr/>
          </p:nvSpPr>
          <p:spPr bwMode="auto">
            <a:xfrm>
              <a:off x="3171825" y="5864225"/>
              <a:ext cx="15779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chemeClr val="bg1"/>
                  </a:solidFill>
                </a:rPr>
                <a:t>México DF</a:t>
              </a:r>
            </a:p>
          </p:txBody>
        </p:sp>
        <p:sp>
          <p:nvSpPr>
            <p:cNvPr id="23567" name="Line 15"/>
            <p:cNvSpPr>
              <a:spLocks noChangeShapeType="1"/>
            </p:cNvSpPr>
            <p:nvPr/>
          </p:nvSpPr>
          <p:spPr bwMode="auto">
            <a:xfrm flipV="1">
              <a:off x="2633663" y="3217863"/>
              <a:ext cx="609600" cy="406400"/>
            </a:xfrm>
            <a:prstGeom prst="line">
              <a:avLst/>
            </a:prstGeom>
            <a:noFill/>
            <a:ln w="50800">
              <a:solidFill>
                <a:srgbClr val="FFA27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568" name="Line 16"/>
            <p:cNvSpPr>
              <a:spLocks noChangeShapeType="1"/>
            </p:cNvSpPr>
            <p:nvPr/>
          </p:nvSpPr>
          <p:spPr bwMode="auto">
            <a:xfrm flipV="1">
              <a:off x="4884738" y="4656138"/>
              <a:ext cx="2625725" cy="1406525"/>
            </a:xfrm>
            <a:prstGeom prst="line">
              <a:avLst/>
            </a:prstGeom>
            <a:noFill/>
            <a:ln w="50800">
              <a:solidFill>
                <a:srgbClr val="FFA27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569" name="Line 17"/>
            <p:cNvSpPr>
              <a:spLocks noChangeShapeType="1"/>
            </p:cNvSpPr>
            <p:nvPr/>
          </p:nvSpPr>
          <p:spPr bwMode="auto">
            <a:xfrm>
              <a:off x="1719263" y="4030663"/>
              <a:ext cx="1828800" cy="1811337"/>
            </a:xfrm>
            <a:prstGeom prst="line">
              <a:avLst/>
            </a:prstGeom>
            <a:noFill/>
            <a:ln w="50800">
              <a:solidFill>
                <a:srgbClr val="FFA27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570" name="Line 18"/>
            <p:cNvSpPr>
              <a:spLocks noChangeShapeType="1"/>
            </p:cNvSpPr>
            <p:nvPr/>
          </p:nvSpPr>
          <p:spPr bwMode="auto">
            <a:xfrm flipV="1">
              <a:off x="4564063" y="2405063"/>
              <a:ext cx="812800" cy="508000"/>
            </a:xfrm>
            <a:prstGeom prst="line">
              <a:avLst/>
            </a:prstGeom>
            <a:noFill/>
            <a:ln w="50800">
              <a:solidFill>
                <a:srgbClr val="FFA27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571" name="Line 19"/>
            <p:cNvSpPr>
              <a:spLocks noChangeShapeType="1"/>
            </p:cNvSpPr>
            <p:nvPr/>
          </p:nvSpPr>
          <p:spPr bwMode="auto">
            <a:xfrm flipH="1" flipV="1">
              <a:off x="6273800" y="2455863"/>
              <a:ext cx="711200" cy="727075"/>
            </a:xfrm>
            <a:prstGeom prst="line">
              <a:avLst/>
            </a:prstGeom>
            <a:noFill/>
            <a:ln w="50800">
              <a:solidFill>
                <a:srgbClr val="FFA27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572" name="Line 20"/>
            <p:cNvSpPr>
              <a:spLocks noChangeShapeType="1"/>
            </p:cNvSpPr>
            <p:nvPr/>
          </p:nvSpPr>
          <p:spPr bwMode="auto">
            <a:xfrm flipH="1" flipV="1">
              <a:off x="7018338" y="3575050"/>
              <a:ext cx="914400" cy="692150"/>
            </a:xfrm>
            <a:prstGeom prst="line">
              <a:avLst/>
            </a:prstGeom>
            <a:noFill/>
            <a:ln w="50800">
              <a:solidFill>
                <a:srgbClr val="FFA27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573" name="Line 21"/>
            <p:cNvSpPr>
              <a:spLocks noChangeShapeType="1"/>
            </p:cNvSpPr>
            <p:nvPr/>
          </p:nvSpPr>
          <p:spPr bwMode="auto">
            <a:xfrm flipH="1" flipV="1">
              <a:off x="4884738" y="3098800"/>
              <a:ext cx="949325" cy="287338"/>
            </a:xfrm>
            <a:prstGeom prst="line">
              <a:avLst/>
            </a:prstGeom>
            <a:noFill/>
            <a:ln w="50800">
              <a:solidFill>
                <a:srgbClr val="FFA27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574" name="AutoShape 22"/>
            <p:cNvSpPr>
              <a:spLocks noChangeArrowheads="1"/>
            </p:cNvSpPr>
            <p:nvPr/>
          </p:nvSpPr>
          <p:spPr bwMode="auto">
            <a:xfrm rot="-1800000">
              <a:off x="1665288" y="4637088"/>
              <a:ext cx="731837" cy="850900"/>
            </a:xfrm>
            <a:prstGeom prst="rightArrow">
              <a:avLst>
                <a:gd name="adj1" fmla="val 50000"/>
                <a:gd name="adj2" fmla="val 50005"/>
              </a:avLst>
            </a:prstGeom>
            <a:solidFill>
              <a:srgbClr val="CF0E30"/>
            </a:solidFill>
            <a:ln w="12700">
              <a:solidFill>
                <a:schemeClr val="tx1"/>
              </a:solidFill>
              <a:miter lim="800000"/>
              <a:headEnd/>
              <a:tailEnd/>
            </a:ln>
          </p:spPr>
          <p:txBody>
            <a:bodyPr wrap="none" anchor="ctr"/>
            <a:lstStyle/>
            <a:p>
              <a:endParaRPr lang="es-MX"/>
            </a:p>
          </p:txBody>
        </p:sp>
        <p:sp>
          <p:nvSpPr>
            <p:cNvPr id="23575" name="AutoShape 23"/>
            <p:cNvSpPr>
              <a:spLocks noChangeArrowheads="1"/>
            </p:cNvSpPr>
            <p:nvPr/>
          </p:nvSpPr>
          <p:spPr bwMode="auto">
            <a:xfrm rot="-6600000">
              <a:off x="7797006" y="4791869"/>
              <a:ext cx="731838" cy="850900"/>
            </a:xfrm>
            <a:prstGeom prst="rightArrow">
              <a:avLst>
                <a:gd name="adj1" fmla="val 50000"/>
                <a:gd name="adj2" fmla="val 50005"/>
              </a:avLst>
            </a:prstGeom>
            <a:solidFill>
              <a:srgbClr val="CF0E30"/>
            </a:solidFill>
            <a:ln w="12700">
              <a:solidFill>
                <a:schemeClr val="tx1"/>
              </a:solidFill>
              <a:miter lim="800000"/>
              <a:headEnd/>
              <a:tailEnd/>
            </a:ln>
          </p:spPr>
          <p:txBody>
            <a:bodyPr wrap="none" anchor="ctr"/>
            <a:lstStyle/>
            <a:p>
              <a:endParaRPr lang="es-MX"/>
            </a:p>
          </p:txBody>
        </p:sp>
        <p:sp>
          <p:nvSpPr>
            <p:cNvPr id="85016" name="Rectangle 24"/>
            <p:cNvSpPr>
              <a:spLocks noChangeArrowheads="1"/>
            </p:cNvSpPr>
            <p:nvPr/>
          </p:nvSpPr>
          <p:spPr bwMode="auto">
            <a:xfrm>
              <a:off x="722313" y="5376863"/>
              <a:ext cx="1758950" cy="942975"/>
            </a:xfrm>
            <a:prstGeom prst="rect">
              <a:avLst/>
            </a:prstGeom>
            <a:noFill/>
            <a:ln w="12700">
              <a:noFill/>
              <a:miter lim="800000"/>
              <a:headEnd/>
              <a:tailEnd/>
            </a:ln>
            <a:effectLst/>
          </p:spPr>
          <p:txBody>
            <a:bodyPr wrap="none" lIns="90488" tIns="44450" rIns="90488" bIns="44450">
              <a:spAutoFit/>
            </a:bodyPr>
            <a:lstStyle/>
            <a:p>
              <a:pPr algn="ctr" eaLnBrk="0" hangingPunct="0"/>
              <a:r>
                <a:rPr lang="es-MX" sz="2800" b="1">
                  <a:solidFill>
                    <a:schemeClr val="tx2"/>
                  </a:solidFill>
                  <a:effectLst>
                    <a:outerShdw blurRad="38100" dist="38100" dir="2700000" algn="tl">
                      <a:srgbClr val="DDDDDD"/>
                    </a:outerShdw>
                  </a:effectLst>
                </a:rPr>
                <a:t>ARCO</a:t>
              </a:r>
            </a:p>
            <a:p>
              <a:pPr algn="ctr" eaLnBrk="0" hangingPunct="0"/>
              <a:r>
                <a:rPr lang="es-MX" sz="2800" i="1">
                  <a:solidFill>
                    <a:schemeClr val="tx2"/>
                  </a:solidFill>
                  <a:effectLst>
                    <a:outerShdw blurRad="38100" dist="38100" dir="2700000" algn="tl">
                      <a:srgbClr val="DDDDDD"/>
                    </a:outerShdw>
                  </a:effectLst>
                </a:rPr>
                <a:t>(carretera)</a:t>
              </a:r>
            </a:p>
          </p:txBody>
        </p:sp>
        <p:sp>
          <p:nvSpPr>
            <p:cNvPr id="85017" name="Rectangle 25"/>
            <p:cNvSpPr>
              <a:spLocks noChangeArrowheads="1"/>
            </p:cNvSpPr>
            <p:nvPr/>
          </p:nvSpPr>
          <p:spPr bwMode="auto">
            <a:xfrm>
              <a:off x="6683375" y="5359400"/>
              <a:ext cx="1385888" cy="942975"/>
            </a:xfrm>
            <a:prstGeom prst="rect">
              <a:avLst/>
            </a:prstGeom>
            <a:noFill/>
            <a:ln w="12700">
              <a:noFill/>
              <a:miter lim="800000"/>
              <a:headEnd/>
              <a:tailEnd/>
            </a:ln>
            <a:effectLst/>
          </p:spPr>
          <p:txBody>
            <a:bodyPr wrap="none" lIns="90488" tIns="44450" rIns="90488" bIns="44450">
              <a:spAutoFit/>
            </a:bodyPr>
            <a:lstStyle/>
            <a:p>
              <a:pPr algn="ctr" eaLnBrk="0" hangingPunct="0"/>
              <a:r>
                <a:rPr lang="es-MX" sz="2800" b="1">
                  <a:solidFill>
                    <a:schemeClr val="tx2"/>
                  </a:solidFill>
                  <a:effectLst>
                    <a:outerShdw blurRad="38100" dist="38100" dir="2700000" algn="tl">
                      <a:srgbClr val="DDDDDD"/>
                    </a:outerShdw>
                  </a:effectLst>
                </a:rPr>
                <a:t>NODO</a:t>
              </a:r>
            </a:p>
            <a:p>
              <a:pPr algn="ctr" eaLnBrk="0" hangingPunct="0"/>
              <a:r>
                <a:rPr lang="es-MX" sz="2800" i="1">
                  <a:solidFill>
                    <a:schemeClr val="tx2"/>
                  </a:solidFill>
                  <a:effectLst>
                    <a:outerShdw blurRad="38100" dist="38100" dir="2700000" algn="tl">
                      <a:srgbClr val="DDDDDD"/>
                    </a:outerShdw>
                  </a:effectLst>
                </a:rPr>
                <a:t>(ciudad)</a:t>
              </a:r>
            </a:p>
          </p:txBody>
        </p:sp>
        <p:sp>
          <p:nvSpPr>
            <p:cNvPr id="23578" name="Oval 26"/>
            <p:cNvSpPr>
              <a:spLocks noChangeArrowheads="1"/>
            </p:cNvSpPr>
            <p:nvPr/>
          </p:nvSpPr>
          <p:spPr bwMode="auto">
            <a:xfrm>
              <a:off x="2700338" y="1828800"/>
              <a:ext cx="5622925" cy="2303463"/>
            </a:xfrm>
            <a:prstGeom prst="ellipse">
              <a:avLst/>
            </a:prstGeom>
            <a:noFill/>
            <a:ln w="50800">
              <a:solidFill>
                <a:srgbClr val="CF0E3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sp>
          <p:nvSpPr>
            <p:cNvPr id="85019" name="Rectangle 27"/>
            <p:cNvSpPr>
              <a:spLocks noChangeArrowheads="1"/>
            </p:cNvSpPr>
            <p:nvPr/>
          </p:nvSpPr>
          <p:spPr bwMode="auto">
            <a:xfrm>
              <a:off x="685800" y="2074863"/>
              <a:ext cx="2157413" cy="515937"/>
            </a:xfrm>
            <a:prstGeom prst="rect">
              <a:avLst/>
            </a:prstGeom>
            <a:noFill/>
            <a:ln w="12700">
              <a:noFill/>
              <a:miter lim="800000"/>
              <a:headEnd/>
              <a:tailEnd/>
            </a:ln>
            <a:effectLst/>
          </p:spPr>
          <p:txBody>
            <a:bodyPr wrap="none" lIns="90488" tIns="44450" rIns="90488" bIns="44450">
              <a:spAutoFit/>
            </a:bodyPr>
            <a:lstStyle/>
            <a:p>
              <a:pPr eaLnBrk="0" hangingPunct="0"/>
              <a:r>
                <a:rPr lang="es-MX" sz="2800" b="1">
                  <a:solidFill>
                    <a:schemeClr val="tx2"/>
                  </a:solidFill>
                  <a:effectLst>
                    <a:outerShdw blurRad="38100" dist="38100" dir="2700000" algn="tl">
                      <a:srgbClr val="DDDDDD"/>
                    </a:outerShdw>
                  </a:effectLst>
                </a:rPr>
                <a:t>SUBGRAFO</a:t>
              </a:r>
            </a:p>
          </p:txBody>
        </p:sp>
      </p:grpSp>
    </p:spTree>
  </p:cSld>
  <p:clrMapOvr>
    <a:masterClrMapping/>
  </p:clrMapOvr>
  <p:transition xmlns:p14="http://schemas.microsoft.com/office/powerpoint/2010/main">
    <p:dissolv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noFill/>
        </p:spPr>
        <p:txBody>
          <a:bodyPr lIns="90488" tIns="44450" rIns="90488" bIns="44450" anchor="ctr"/>
          <a:lstStyle/>
          <a:p>
            <a:pPr eaLnBrk="1" hangingPunct="1"/>
            <a:r>
              <a:rPr lang="es-MX" dirty="0">
                <a:latin typeface="Times New Roman" charset="0"/>
              </a:rPr>
              <a:t>Terminología...</a:t>
            </a:r>
          </a:p>
        </p:txBody>
      </p:sp>
      <p:grpSp>
        <p:nvGrpSpPr>
          <p:cNvPr id="2" name="Group 1"/>
          <p:cNvGrpSpPr/>
          <p:nvPr/>
        </p:nvGrpSpPr>
        <p:grpSpPr>
          <a:xfrm>
            <a:off x="392113" y="692696"/>
            <a:ext cx="8751887" cy="4487862"/>
            <a:chOff x="293688" y="1858963"/>
            <a:chExt cx="8751887" cy="4487862"/>
          </a:xfrm>
        </p:grpSpPr>
        <p:sp>
          <p:nvSpPr>
            <p:cNvPr id="24579" name="Oval 3"/>
            <p:cNvSpPr>
              <a:spLocks noChangeArrowheads="1"/>
            </p:cNvSpPr>
            <p:nvPr/>
          </p:nvSpPr>
          <p:spPr bwMode="auto">
            <a:xfrm>
              <a:off x="3027363" y="2851150"/>
              <a:ext cx="1885950" cy="498475"/>
            </a:xfrm>
            <a:prstGeom prst="ellipse">
              <a:avLst/>
            </a:prstGeom>
            <a:solidFill>
              <a:srgbClr val="063DE8"/>
            </a:solidFill>
            <a:ln w="25400">
              <a:solidFill>
                <a:schemeClr val="folHlink"/>
              </a:solidFill>
              <a:round/>
              <a:headEnd/>
              <a:tailEnd/>
            </a:ln>
          </p:spPr>
          <p:txBody>
            <a:bodyPr wrap="none" anchor="ctr"/>
            <a:lstStyle/>
            <a:p>
              <a:endParaRPr lang="es-MX"/>
            </a:p>
          </p:txBody>
        </p:sp>
        <p:sp>
          <p:nvSpPr>
            <p:cNvPr id="24580" name="Oval 4"/>
            <p:cNvSpPr>
              <a:spLocks noChangeArrowheads="1"/>
            </p:cNvSpPr>
            <p:nvPr/>
          </p:nvSpPr>
          <p:spPr bwMode="auto">
            <a:xfrm>
              <a:off x="860425" y="3494088"/>
              <a:ext cx="1885950" cy="498475"/>
            </a:xfrm>
            <a:prstGeom prst="ellipse">
              <a:avLst/>
            </a:prstGeom>
            <a:solidFill>
              <a:srgbClr val="063DE8"/>
            </a:solidFill>
            <a:ln w="25400">
              <a:solidFill>
                <a:schemeClr val="folHlink"/>
              </a:solidFill>
              <a:round/>
              <a:headEnd/>
              <a:tailEnd/>
            </a:ln>
          </p:spPr>
          <p:txBody>
            <a:bodyPr wrap="none" anchor="ctr"/>
            <a:lstStyle/>
            <a:p>
              <a:endParaRPr lang="es-MX"/>
            </a:p>
          </p:txBody>
        </p:sp>
        <p:sp>
          <p:nvSpPr>
            <p:cNvPr id="24581" name="Oval 5"/>
            <p:cNvSpPr>
              <a:spLocks noChangeArrowheads="1"/>
            </p:cNvSpPr>
            <p:nvPr/>
          </p:nvSpPr>
          <p:spPr bwMode="auto">
            <a:xfrm>
              <a:off x="2992438" y="5848350"/>
              <a:ext cx="1885950" cy="498475"/>
            </a:xfrm>
            <a:prstGeom prst="ellipse">
              <a:avLst/>
            </a:prstGeom>
            <a:solidFill>
              <a:srgbClr val="316501"/>
            </a:solidFill>
            <a:ln w="25400">
              <a:solidFill>
                <a:schemeClr val="folHlink"/>
              </a:solidFill>
              <a:round/>
              <a:headEnd/>
              <a:tailEnd/>
            </a:ln>
          </p:spPr>
          <p:txBody>
            <a:bodyPr wrap="none" anchor="ctr"/>
            <a:lstStyle/>
            <a:p>
              <a:endParaRPr lang="es-MX"/>
            </a:p>
          </p:txBody>
        </p:sp>
        <p:sp>
          <p:nvSpPr>
            <p:cNvPr id="24582" name="Oval 6"/>
            <p:cNvSpPr>
              <a:spLocks noChangeArrowheads="1"/>
            </p:cNvSpPr>
            <p:nvPr/>
          </p:nvSpPr>
          <p:spPr bwMode="auto">
            <a:xfrm>
              <a:off x="4992688" y="2005013"/>
              <a:ext cx="1885950" cy="498475"/>
            </a:xfrm>
            <a:prstGeom prst="ellipse">
              <a:avLst/>
            </a:prstGeom>
            <a:solidFill>
              <a:srgbClr val="316501"/>
            </a:solidFill>
            <a:ln w="25400">
              <a:solidFill>
                <a:schemeClr val="folHlink"/>
              </a:solidFill>
              <a:round/>
              <a:headEnd/>
              <a:tailEnd/>
            </a:ln>
          </p:spPr>
          <p:txBody>
            <a:bodyPr wrap="none" anchor="ctr"/>
            <a:lstStyle/>
            <a:p>
              <a:endParaRPr lang="es-MX"/>
            </a:p>
          </p:txBody>
        </p:sp>
        <p:sp>
          <p:nvSpPr>
            <p:cNvPr id="24583" name="Oval 7"/>
            <p:cNvSpPr>
              <a:spLocks noChangeArrowheads="1"/>
            </p:cNvSpPr>
            <p:nvPr/>
          </p:nvSpPr>
          <p:spPr bwMode="auto">
            <a:xfrm>
              <a:off x="5822950" y="3140075"/>
              <a:ext cx="1885950" cy="498475"/>
            </a:xfrm>
            <a:prstGeom prst="ellipse">
              <a:avLst/>
            </a:prstGeom>
            <a:solidFill>
              <a:srgbClr val="316501"/>
            </a:solidFill>
            <a:ln w="25400">
              <a:solidFill>
                <a:schemeClr val="folHlink"/>
              </a:solidFill>
              <a:round/>
              <a:headEnd/>
              <a:tailEnd/>
            </a:ln>
          </p:spPr>
          <p:txBody>
            <a:bodyPr wrap="none" anchor="ctr"/>
            <a:lstStyle/>
            <a:p>
              <a:endParaRPr lang="es-MX"/>
            </a:p>
          </p:txBody>
        </p:sp>
        <p:sp>
          <p:nvSpPr>
            <p:cNvPr id="24584" name="Oval 8"/>
            <p:cNvSpPr>
              <a:spLocks noChangeArrowheads="1"/>
            </p:cNvSpPr>
            <p:nvPr/>
          </p:nvSpPr>
          <p:spPr bwMode="auto">
            <a:xfrm>
              <a:off x="7159625" y="4224338"/>
              <a:ext cx="1885950" cy="498475"/>
            </a:xfrm>
            <a:prstGeom prst="ellipse">
              <a:avLst/>
            </a:prstGeom>
            <a:solidFill>
              <a:srgbClr val="316501"/>
            </a:solidFill>
            <a:ln w="25400">
              <a:solidFill>
                <a:schemeClr val="folHlink"/>
              </a:solidFill>
              <a:round/>
              <a:headEnd/>
              <a:tailEnd/>
            </a:ln>
          </p:spPr>
          <p:txBody>
            <a:bodyPr wrap="none" anchor="ctr"/>
            <a:lstStyle/>
            <a:p>
              <a:endParaRPr lang="es-MX"/>
            </a:p>
          </p:txBody>
        </p:sp>
        <p:sp>
          <p:nvSpPr>
            <p:cNvPr id="24585" name="Rectangle 9"/>
            <p:cNvSpPr>
              <a:spLocks noChangeArrowheads="1"/>
            </p:cNvSpPr>
            <p:nvPr/>
          </p:nvSpPr>
          <p:spPr bwMode="auto">
            <a:xfrm>
              <a:off x="3205163" y="2867025"/>
              <a:ext cx="146685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chemeClr val="tx2"/>
                  </a:solidFill>
                </a:rPr>
                <a:t>Monterrey</a:t>
              </a:r>
            </a:p>
          </p:txBody>
        </p:sp>
        <p:sp>
          <p:nvSpPr>
            <p:cNvPr id="24586" name="Rectangle 10"/>
            <p:cNvSpPr>
              <a:spLocks noChangeArrowheads="1"/>
            </p:cNvSpPr>
            <p:nvPr/>
          </p:nvSpPr>
          <p:spPr bwMode="auto">
            <a:xfrm>
              <a:off x="5340350" y="2003425"/>
              <a:ext cx="12303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chemeClr val="bg1"/>
                  </a:solidFill>
                </a:rPr>
                <a:t>Reynosa</a:t>
              </a:r>
            </a:p>
          </p:txBody>
        </p:sp>
        <p:sp>
          <p:nvSpPr>
            <p:cNvPr id="24587" name="Rectangle 11"/>
            <p:cNvSpPr>
              <a:spLocks noChangeArrowheads="1"/>
            </p:cNvSpPr>
            <p:nvPr/>
          </p:nvSpPr>
          <p:spPr bwMode="auto">
            <a:xfrm>
              <a:off x="7473950" y="4238625"/>
              <a:ext cx="126206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chemeClr val="bg1"/>
                  </a:solidFill>
                </a:rPr>
                <a:t>Tampico</a:t>
              </a:r>
            </a:p>
          </p:txBody>
        </p:sp>
        <p:sp>
          <p:nvSpPr>
            <p:cNvPr id="24588" name="Rectangle 12"/>
            <p:cNvSpPr>
              <a:spLocks noChangeArrowheads="1"/>
            </p:cNvSpPr>
            <p:nvPr/>
          </p:nvSpPr>
          <p:spPr bwMode="auto">
            <a:xfrm>
              <a:off x="5965825" y="3173413"/>
              <a:ext cx="16859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chemeClr val="bg1"/>
                  </a:solidFill>
                </a:rPr>
                <a:t>Cd. Victoria</a:t>
              </a:r>
            </a:p>
          </p:txBody>
        </p:sp>
        <p:sp>
          <p:nvSpPr>
            <p:cNvPr id="24589" name="Rectangle 13"/>
            <p:cNvSpPr>
              <a:spLocks noChangeArrowheads="1"/>
            </p:cNvSpPr>
            <p:nvPr/>
          </p:nvSpPr>
          <p:spPr bwMode="auto">
            <a:xfrm>
              <a:off x="1276350" y="3529013"/>
              <a:ext cx="105886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chemeClr val="tx2"/>
                  </a:solidFill>
                </a:rPr>
                <a:t>Saltillo</a:t>
              </a:r>
            </a:p>
          </p:txBody>
        </p:sp>
        <p:sp>
          <p:nvSpPr>
            <p:cNvPr id="24590" name="Rectangle 14"/>
            <p:cNvSpPr>
              <a:spLocks noChangeArrowheads="1"/>
            </p:cNvSpPr>
            <p:nvPr/>
          </p:nvSpPr>
          <p:spPr bwMode="auto">
            <a:xfrm>
              <a:off x="3171825" y="5864225"/>
              <a:ext cx="15779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chemeClr val="bg1"/>
                  </a:solidFill>
                </a:rPr>
                <a:t>México DF</a:t>
              </a:r>
            </a:p>
          </p:txBody>
        </p:sp>
        <p:sp>
          <p:nvSpPr>
            <p:cNvPr id="24591" name="Line 15"/>
            <p:cNvSpPr>
              <a:spLocks noChangeShapeType="1"/>
            </p:cNvSpPr>
            <p:nvPr/>
          </p:nvSpPr>
          <p:spPr bwMode="auto">
            <a:xfrm flipV="1">
              <a:off x="2633663" y="3217863"/>
              <a:ext cx="609600" cy="406400"/>
            </a:xfrm>
            <a:prstGeom prst="line">
              <a:avLst/>
            </a:prstGeom>
            <a:noFill/>
            <a:ln w="50800">
              <a:solidFill>
                <a:srgbClr val="FFA27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592" name="Line 16"/>
            <p:cNvSpPr>
              <a:spLocks noChangeShapeType="1"/>
            </p:cNvSpPr>
            <p:nvPr/>
          </p:nvSpPr>
          <p:spPr bwMode="auto">
            <a:xfrm flipV="1">
              <a:off x="4884738" y="4656138"/>
              <a:ext cx="2625725" cy="1406525"/>
            </a:xfrm>
            <a:prstGeom prst="line">
              <a:avLst/>
            </a:prstGeom>
            <a:noFill/>
            <a:ln w="50800">
              <a:solidFill>
                <a:srgbClr val="FFA27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593" name="Line 17"/>
            <p:cNvSpPr>
              <a:spLocks noChangeShapeType="1"/>
            </p:cNvSpPr>
            <p:nvPr/>
          </p:nvSpPr>
          <p:spPr bwMode="auto">
            <a:xfrm>
              <a:off x="1719263" y="4030663"/>
              <a:ext cx="1828800" cy="1811337"/>
            </a:xfrm>
            <a:prstGeom prst="line">
              <a:avLst/>
            </a:prstGeom>
            <a:noFill/>
            <a:ln w="50800">
              <a:solidFill>
                <a:srgbClr val="FFA27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594" name="Line 18"/>
            <p:cNvSpPr>
              <a:spLocks noChangeShapeType="1"/>
            </p:cNvSpPr>
            <p:nvPr/>
          </p:nvSpPr>
          <p:spPr bwMode="auto">
            <a:xfrm flipV="1">
              <a:off x="4564063" y="2405063"/>
              <a:ext cx="812800" cy="508000"/>
            </a:xfrm>
            <a:prstGeom prst="line">
              <a:avLst/>
            </a:prstGeom>
            <a:noFill/>
            <a:ln w="50800">
              <a:solidFill>
                <a:srgbClr val="FFA27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595" name="Line 19"/>
            <p:cNvSpPr>
              <a:spLocks noChangeShapeType="1"/>
            </p:cNvSpPr>
            <p:nvPr/>
          </p:nvSpPr>
          <p:spPr bwMode="auto">
            <a:xfrm flipH="1" flipV="1">
              <a:off x="6273800" y="2455863"/>
              <a:ext cx="711200" cy="727075"/>
            </a:xfrm>
            <a:prstGeom prst="line">
              <a:avLst/>
            </a:prstGeom>
            <a:noFill/>
            <a:ln w="50800">
              <a:solidFill>
                <a:srgbClr val="FFA27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596" name="Line 20"/>
            <p:cNvSpPr>
              <a:spLocks noChangeShapeType="1"/>
            </p:cNvSpPr>
            <p:nvPr/>
          </p:nvSpPr>
          <p:spPr bwMode="auto">
            <a:xfrm flipH="1" flipV="1">
              <a:off x="7018338" y="3575050"/>
              <a:ext cx="914400" cy="692150"/>
            </a:xfrm>
            <a:prstGeom prst="line">
              <a:avLst/>
            </a:prstGeom>
            <a:noFill/>
            <a:ln w="50800">
              <a:solidFill>
                <a:srgbClr val="FFA27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597" name="Line 21"/>
            <p:cNvSpPr>
              <a:spLocks noChangeShapeType="1"/>
            </p:cNvSpPr>
            <p:nvPr/>
          </p:nvSpPr>
          <p:spPr bwMode="auto">
            <a:xfrm flipH="1" flipV="1">
              <a:off x="4884738" y="3098800"/>
              <a:ext cx="949325" cy="287338"/>
            </a:xfrm>
            <a:prstGeom prst="line">
              <a:avLst/>
            </a:prstGeom>
            <a:noFill/>
            <a:ln w="50800">
              <a:solidFill>
                <a:srgbClr val="FFA27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598" name="AutoShape 22"/>
            <p:cNvSpPr>
              <a:spLocks noChangeArrowheads="1"/>
            </p:cNvSpPr>
            <p:nvPr/>
          </p:nvSpPr>
          <p:spPr bwMode="auto">
            <a:xfrm rot="2160000">
              <a:off x="2373313" y="2270125"/>
              <a:ext cx="831850" cy="606425"/>
            </a:xfrm>
            <a:prstGeom prst="rightArrow">
              <a:avLst>
                <a:gd name="adj1" fmla="val 50000"/>
                <a:gd name="adj2" fmla="val 68593"/>
              </a:avLst>
            </a:prstGeom>
            <a:solidFill>
              <a:srgbClr val="CF0E30"/>
            </a:solidFill>
            <a:ln w="12700">
              <a:solidFill>
                <a:schemeClr val="tx1"/>
              </a:solidFill>
              <a:miter lim="800000"/>
              <a:headEnd/>
              <a:tailEnd/>
            </a:ln>
          </p:spPr>
          <p:txBody>
            <a:bodyPr wrap="none" anchor="ctr"/>
            <a:lstStyle/>
            <a:p>
              <a:endParaRPr lang="es-MX"/>
            </a:p>
          </p:txBody>
        </p:sp>
        <p:sp>
          <p:nvSpPr>
            <p:cNvPr id="86039" name="Rectangle 23"/>
            <p:cNvSpPr>
              <a:spLocks noChangeArrowheads="1"/>
            </p:cNvSpPr>
            <p:nvPr/>
          </p:nvSpPr>
          <p:spPr bwMode="auto">
            <a:xfrm>
              <a:off x="293688" y="1858963"/>
              <a:ext cx="2168525" cy="576262"/>
            </a:xfrm>
            <a:prstGeom prst="rect">
              <a:avLst/>
            </a:prstGeom>
            <a:noFill/>
            <a:ln w="12700">
              <a:noFill/>
              <a:miter lim="800000"/>
              <a:headEnd/>
              <a:tailEnd/>
            </a:ln>
            <a:effectLst/>
          </p:spPr>
          <p:txBody>
            <a:bodyPr wrap="none" lIns="90488" tIns="44450" rIns="90488" bIns="44450">
              <a:spAutoFit/>
            </a:bodyPr>
            <a:lstStyle/>
            <a:p>
              <a:pPr eaLnBrk="0" hangingPunct="0"/>
              <a:r>
                <a:rPr lang="es-MX" sz="3200" b="1">
                  <a:solidFill>
                    <a:schemeClr val="tx2"/>
                  </a:solidFill>
                  <a:effectLst>
                    <a:outerShdw blurRad="38100" dist="38100" dir="2700000" algn="tl">
                      <a:srgbClr val="DDDDDD"/>
                    </a:outerShdw>
                  </a:effectLst>
                </a:rPr>
                <a:t>Adyacentes</a:t>
              </a:r>
            </a:p>
          </p:txBody>
        </p:sp>
        <p:sp>
          <p:nvSpPr>
            <p:cNvPr id="24600" name="AutoShape 24"/>
            <p:cNvSpPr>
              <a:spLocks noChangeArrowheads="1"/>
            </p:cNvSpPr>
            <p:nvPr/>
          </p:nvSpPr>
          <p:spPr bwMode="auto">
            <a:xfrm rot="5100000">
              <a:off x="1187451" y="2676525"/>
              <a:ext cx="831850" cy="606425"/>
            </a:xfrm>
            <a:prstGeom prst="rightArrow">
              <a:avLst>
                <a:gd name="adj1" fmla="val 50000"/>
                <a:gd name="adj2" fmla="val 68593"/>
              </a:avLst>
            </a:prstGeom>
            <a:solidFill>
              <a:srgbClr val="CF0E30"/>
            </a:solidFill>
            <a:ln w="12700">
              <a:solidFill>
                <a:schemeClr val="tx1"/>
              </a:solidFill>
              <a:miter lim="800000"/>
              <a:headEnd/>
              <a:tailEnd/>
            </a:ln>
          </p:spPr>
          <p:txBody>
            <a:bodyPr wrap="none" anchor="ctr"/>
            <a:lstStyle/>
            <a:p>
              <a:endParaRPr lang="es-MX"/>
            </a:p>
          </p:txBody>
        </p:sp>
      </p:grpSp>
    </p:spTree>
  </p:cSld>
  <p:clrMapOvr>
    <a:masterClrMapping/>
  </p:clrMapOvr>
  <p:transition xmlns:p14="http://schemas.microsoft.com/office/powerpoint/2010/main">
    <p:dissolv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p:spPr>
        <p:txBody>
          <a:bodyPr lIns="90488" tIns="44450" rIns="90488" bIns="44450" anchor="ctr"/>
          <a:lstStyle/>
          <a:p>
            <a:pPr eaLnBrk="1" hangingPunct="1"/>
            <a:r>
              <a:rPr lang="es-MX">
                <a:latin typeface="Times New Roman" charset="0"/>
              </a:rPr>
              <a:t>Terminología...</a:t>
            </a:r>
          </a:p>
        </p:txBody>
      </p:sp>
      <p:grpSp>
        <p:nvGrpSpPr>
          <p:cNvPr id="2" name="Group 1"/>
          <p:cNvGrpSpPr/>
          <p:nvPr/>
        </p:nvGrpSpPr>
        <p:grpSpPr>
          <a:xfrm>
            <a:off x="683568" y="692696"/>
            <a:ext cx="8185150" cy="4427537"/>
            <a:chOff x="860425" y="1919288"/>
            <a:chExt cx="8185150" cy="4427537"/>
          </a:xfrm>
        </p:grpSpPr>
        <p:sp>
          <p:nvSpPr>
            <p:cNvPr id="25603" name="Oval 3"/>
            <p:cNvSpPr>
              <a:spLocks noChangeArrowheads="1"/>
            </p:cNvSpPr>
            <p:nvPr/>
          </p:nvSpPr>
          <p:spPr bwMode="auto">
            <a:xfrm>
              <a:off x="3027363" y="2851150"/>
              <a:ext cx="1885950" cy="498475"/>
            </a:xfrm>
            <a:prstGeom prst="ellipse">
              <a:avLst/>
            </a:prstGeom>
            <a:solidFill>
              <a:srgbClr val="CF0E30"/>
            </a:solidFill>
            <a:ln w="25400">
              <a:solidFill>
                <a:schemeClr val="folHlink"/>
              </a:solidFill>
              <a:round/>
              <a:headEnd/>
              <a:tailEnd/>
            </a:ln>
          </p:spPr>
          <p:txBody>
            <a:bodyPr wrap="none" anchor="ctr"/>
            <a:lstStyle/>
            <a:p>
              <a:endParaRPr lang="es-MX"/>
            </a:p>
          </p:txBody>
        </p:sp>
        <p:sp>
          <p:nvSpPr>
            <p:cNvPr id="25604" name="Oval 4"/>
            <p:cNvSpPr>
              <a:spLocks noChangeArrowheads="1"/>
            </p:cNvSpPr>
            <p:nvPr/>
          </p:nvSpPr>
          <p:spPr bwMode="auto">
            <a:xfrm>
              <a:off x="860425" y="3494088"/>
              <a:ext cx="1885950" cy="498475"/>
            </a:xfrm>
            <a:prstGeom prst="ellipse">
              <a:avLst/>
            </a:prstGeom>
            <a:solidFill>
              <a:srgbClr val="316501"/>
            </a:solidFill>
            <a:ln w="25400">
              <a:solidFill>
                <a:schemeClr val="folHlink"/>
              </a:solidFill>
              <a:round/>
              <a:headEnd/>
              <a:tailEnd/>
            </a:ln>
          </p:spPr>
          <p:txBody>
            <a:bodyPr wrap="none" anchor="ctr"/>
            <a:lstStyle/>
            <a:p>
              <a:endParaRPr lang="es-MX"/>
            </a:p>
          </p:txBody>
        </p:sp>
        <p:sp>
          <p:nvSpPr>
            <p:cNvPr id="25605" name="Oval 5"/>
            <p:cNvSpPr>
              <a:spLocks noChangeArrowheads="1"/>
            </p:cNvSpPr>
            <p:nvPr/>
          </p:nvSpPr>
          <p:spPr bwMode="auto">
            <a:xfrm>
              <a:off x="2992438" y="5848350"/>
              <a:ext cx="1885950" cy="498475"/>
            </a:xfrm>
            <a:prstGeom prst="ellipse">
              <a:avLst/>
            </a:prstGeom>
            <a:solidFill>
              <a:srgbClr val="316501"/>
            </a:solidFill>
            <a:ln w="25400">
              <a:solidFill>
                <a:schemeClr val="folHlink"/>
              </a:solidFill>
              <a:round/>
              <a:headEnd/>
              <a:tailEnd/>
            </a:ln>
          </p:spPr>
          <p:txBody>
            <a:bodyPr wrap="none" anchor="ctr"/>
            <a:lstStyle/>
            <a:p>
              <a:endParaRPr lang="es-MX"/>
            </a:p>
          </p:txBody>
        </p:sp>
        <p:sp>
          <p:nvSpPr>
            <p:cNvPr id="25606" name="Oval 6"/>
            <p:cNvSpPr>
              <a:spLocks noChangeArrowheads="1"/>
            </p:cNvSpPr>
            <p:nvPr/>
          </p:nvSpPr>
          <p:spPr bwMode="auto">
            <a:xfrm>
              <a:off x="4992688" y="2005013"/>
              <a:ext cx="1885950" cy="498475"/>
            </a:xfrm>
            <a:prstGeom prst="ellipse">
              <a:avLst/>
            </a:prstGeom>
            <a:solidFill>
              <a:srgbClr val="CF0E30"/>
            </a:solidFill>
            <a:ln w="25400">
              <a:solidFill>
                <a:schemeClr val="folHlink"/>
              </a:solidFill>
              <a:round/>
              <a:headEnd/>
              <a:tailEnd/>
            </a:ln>
          </p:spPr>
          <p:txBody>
            <a:bodyPr wrap="none" anchor="ctr"/>
            <a:lstStyle/>
            <a:p>
              <a:endParaRPr lang="es-MX"/>
            </a:p>
          </p:txBody>
        </p:sp>
        <p:sp>
          <p:nvSpPr>
            <p:cNvPr id="25607" name="Oval 7"/>
            <p:cNvSpPr>
              <a:spLocks noChangeArrowheads="1"/>
            </p:cNvSpPr>
            <p:nvPr/>
          </p:nvSpPr>
          <p:spPr bwMode="auto">
            <a:xfrm>
              <a:off x="5822950" y="3140075"/>
              <a:ext cx="1885950" cy="498475"/>
            </a:xfrm>
            <a:prstGeom prst="ellipse">
              <a:avLst/>
            </a:prstGeom>
            <a:solidFill>
              <a:schemeClr val="accent1"/>
            </a:solidFill>
            <a:ln w="25400">
              <a:solidFill>
                <a:schemeClr val="folHlink"/>
              </a:solidFill>
              <a:round/>
              <a:headEnd/>
              <a:tailEnd/>
            </a:ln>
          </p:spPr>
          <p:txBody>
            <a:bodyPr wrap="none" anchor="ctr"/>
            <a:lstStyle/>
            <a:p>
              <a:endParaRPr lang="es-MX"/>
            </a:p>
          </p:txBody>
        </p:sp>
        <p:sp>
          <p:nvSpPr>
            <p:cNvPr id="25608" name="Oval 8"/>
            <p:cNvSpPr>
              <a:spLocks noChangeArrowheads="1"/>
            </p:cNvSpPr>
            <p:nvPr/>
          </p:nvSpPr>
          <p:spPr bwMode="auto">
            <a:xfrm>
              <a:off x="7159625" y="4224338"/>
              <a:ext cx="1885950" cy="498475"/>
            </a:xfrm>
            <a:prstGeom prst="ellipse">
              <a:avLst/>
            </a:prstGeom>
            <a:solidFill>
              <a:srgbClr val="CF0E30"/>
            </a:solidFill>
            <a:ln w="25400">
              <a:solidFill>
                <a:schemeClr val="folHlink"/>
              </a:solidFill>
              <a:round/>
              <a:headEnd/>
              <a:tailEnd/>
            </a:ln>
          </p:spPr>
          <p:txBody>
            <a:bodyPr wrap="none" anchor="ctr"/>
            <a:lstStyle/>
            <a:p>
              <a:endParaRPr lang="es-MX"/>
            </a:p>
          </p:txBody>
        </p:sp>
        <p:sp>
          <p:nvSpPr>
            <p:cNvPr id="25609" name="Rectangle 9"/>
            <p:cNvSpPr>
              <a:spLocks noChangeArrowheads="1"/>
            </p:cNvSpPr>
            <p:nvPr/>
          </p:nvSpPr>
          <p:spPr bwMode="auto">
            <a:xfrm>
              <a:off x="3205163" y="2867025"/>
              <a:ext cx="146685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chemeClr val="tx2"/>
                  </a:solidFill>
                </a:rPr>
                <a:t>Monterrey</a:t>
              </a:r>
            </a:p>
          </p:txBody>
        </p:sp>
        <p:sp>
          <p:nvSpPr>
            <p:cNvPr id="25610" name="Rectangle 10"/>
            <p:cNvSpPr>
              <a:spLocks noChangeArrowheads="1"/>
            </p:cNvSpPr>
            <p:nvPr/>
          </p:nvSpPr>
          <p:spPr bwMode="auto">
            <a:xfrm>
              <a:off x="5340350" y="2003425"/>
              <a:ext cx="12303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chemeClr val="tx2"/>
                  </a:solidFill>
                </a:rPr>
                <a:t>Reynosa</a:t>
              </a:r>
            </a:p>
          </p:txBody>
        </p:sp>
        <p:sp>
          <p:nvSpPr>
            <p:cNvPr id="25611" name="Rectangle 11"/>
            <p:cNvSpPr>
              <a:spLocks noChangeArrowheads="1"/>
            </p:cNvSpPr>
            <p:nvPr/>
          </p:nvSpPr>
          <p:spPr bwMode="auto">
            <a:xfrm>
              <a:off x="7473950" y="4238625"/>
              <a:ext cx="126206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chemeClr val="tx2"/>
                  </a:solidFill>
                </a:rPr>
                <a:t>Tampico</a:t>
              </a:r>
            </a:p>
          </p:txBody>
        </p:sp>
        <p:sp>
          <p:nvSpPr>
            <p:cNvPr id="25612" name="Rectangle 12"/>
            <p:cNvSpPr>
              <a:spLocks noChangeArrowheads="1"/>
            </p:cNvSpPr>
            <p:nvPr/>
          </p:nvSpPr>
          <p:spPr bwMode="auto">
            <a:xfrm>
              <a:off x="5965825" y="3173413"/>
              <a:ext cx="16859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rgbClr val="000000"/>
                  </a:solidFill>
                </a:rPr>
                <a:t>Cd. Victoria</a:t>
              </a:r>
            </a:p>
          </p:txBody>
        </p:sp>
        <p:sp>
          <p:nvSpPr>
            <p:cNvPr id="25613" name="Rectangle 13"/>
            <p:cNvSpPr>
              <a:spLocks noChangeArrowheads="1"/>
            </p:cNvSpPr>
            <p:nvPr/>
          </p:nvSpPr>
          <p:spPr bwMode="auto">
            <a:xfrm>
              <a:off x="1276350" y="3529013"/>
              <a:ext cx="105886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chemeClr val="bg1"/>
                  </a:solidFill>
                </a:rPr>
                <a:t>Saltillo</a:t>
              </a:r>
            </a:p>
          </p:txBody>
        </p:sp>
        <p:sp>
          <p:nvSpPr>
            <p:cNvPr id="25614" name="Rectangle 14"/>
            <p:cNvSpPr>
              <a:spLocks noChangeArrowheads="1"/>
            </p:cNvSpPr>
            <p:nvPr/>
          </p:nvSpPr>
          <p:spPr bwMode="auto">
            <a:xfrm>
              <a:off x="3171825" y="5864225"/>
              <a:ext cx="15779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chemeClr val="bg1"/>
                  </a:solidFill>
                </a:rPr>
                <a:t>México DF</a:t>
              </a:r>
            </a:p>
          </p:txBody>
        </p:sp>
        <p:sp>
          <p:nvSpPr>
            <p:cNvPr id="25615" name="Line 15"/>
            <p:cNvSpPr>
              <a:spLocks noChangeShapeType="1"/>
            </p:cNvSpPr>
            <p:nvPr/>
          </p:nvSpPr>
          <p:spPr bwMode="auto">
            <a:xfrm flipV="1">
              <a:off x="2633663" y="3217863"/>
              <a:ext cx="609600" cy="406400"/>
            </a:xfrm>
            <a:prstGeom prst="line">
              <a:avLst/>
            </a:prstGeom>
            <a:noFill/>
            <a:ln w="50800">
              <a:solidFill>
                <a:srgbClr val="FFA27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16" name="Line 16"/>
            <p:cNvSpPr>
              <a:spLocks noChangeShapeType="1"/>
            </p:cNvSpPr>
            <p:nvPr/>
          </p:nvSpPr>
          <p:spPr bwMode="auto">
            <a:xfrm flipV="1">
              <a:off x="4884738" y="4656138"/>
              <a:ext cx="2625725" cy="1406525"/>
            </a:xfrm>
            <a:prstGeom prst="line">
              <a:avLst/>
            </a:prstGeom>
            <a:noFill/>
            <a:ln w="50800">
              <a:solidFill>
                <a:srgbClr val="FFA27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17" name="Line 17"/>
            <p:cNvSpPr>
              <a:spLocks noChangeShapeType="1"/>
            </p:cNvSpPr>
            <p:nvPr/>
          </p:nvSpPr>
          <p:spPr bwMode="auto">
            <a:xfrm>
              <a:off x="1719263" y="4030663"/>
              <a:ext cx="1828800" cy="1811337"/>
            </a:xfrm>
            <a:prstGeom prst="line">
              <a:avLst/>
            </a:prstGeom>
            <a:noFill/>
            <a:ln w="50800">
              <a:solidFill>
                <a:srgbClr val="FFA27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18" name="Line 18"/>
            <p:cNvSpPr>
              <a:spLocks noChangeShapeType="1"/>
            </p:cNvSpPr>
            <p:nvPr/>
          </p:nvSpPr>
          <p:spPr bwMode="auto">
            <a:xfrm flipV="1">
              <a:off x="4564063" y="2405063"/>
              <a:ext cx="812800" cy="508000"/>
            </a:xfrm>
            <a:prstGeom prst="line">
              <a:avLst/>
            </a:prstGeom>
            <a:noFill/>
            <a:ln w="50800">
              <a:solidFill>
                <a:srgbClr val="FFA27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19" name="Line 19"/>
            <p:cNvSpPr>
              <a:spLocks noChangeShapeType="1"/>
            </p:cNvSpPr>
            <p:nvPr/>
          </p:nvSpPr>
          <p:spPr bwMode="auto">
            <a:xfrm flipH="1" flipV="1">
              <a:off x="6273800" y="2455863"/>
              <a:ext cx="711200" cy="727075"/>
            </a:xfrm>
            <a:prstGeom prst="line">
              <a:avLst/>
            </a:prstGeom>
            <a:noFill/>
            <a:ln w="50800">
              <a:solidFill>
                <a:srgbClr val="FFA27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20" name="Line 20"/>
            <p:cNvSpPr>
              <a:spLocks noChangeShapeType="1"/>
            </p:cNvSpPr>
            <p:nvPr/>
          </p:nvSpPr>
          <p:spPr bwMode="auto">
            <a:xfrm flipH="1" flipV="1">
              <a:off x="7018338" y="3575050"/>
              <a:ext cx="914400" cy="692150"/>
            </a:xfrm>
            <a:prstGeom prst="line">
              <a:avLst/>
            </a:prstGeom>
            <a:noFill/>
            <a:ln w="50800">
              <a:solidFill>
                <a:srgbClr val="FFA27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21" name="Line 21"/>
            <p:cNvSpPr>
              <a:spLocks noChangeShapeType="1"/>
            </p:cNvSpPr>
            <p:nvPr/>
          </p:nvSpPr>
          <p:spPr bwMode="auto">
            <a:xfrm flipH="1" flipV="1">
              <a:off x="4884738" y="3098800"/>
              <a:ext cx="949325" cy="287338"/>
            </a:xfrm>
            <a:prstGeom prst="line">
              <a:avLst/>
            </a:prstGeom>
            <a:noFill/>
            <a:ln w="50800">
              <a:solidFill>
                <a:srgbClr val="FFA27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22" name="AutoShape 22"/>
            <p:cNvSpPr>
              <a:spLocks noChangeArrowheads="1"/>
            </p:cNvSpPr>
            <p:nvPr/>
          </p:nvSpPr>
          <p:spPr bwMode="auto">
            <a:xfrm rot="2280000">
              <a:off x="3613150" y="2114550"/>
              <a:ext cx="749300" cy="327025"/>
            </a:xfrm>
            <a:prstGeom prst="rightArrow">
              <a:avLst>
                <a:gd name="adj1" fmla="val 50000"/>
                <a:gd name="adj2" fmla="val 114574"/>
              </a:avLst>
            </a:prstGeom>
            <a:solidFill>
              <a:schemeClr val="folHlink"/>
            </a:solidFill>
            <a:ln w="12700">
              <a:solidFill>
                <a:schemeClr val="tx1"/>
              </a:solidFill>
              <a:miter lim="800000"/>
              <a:headEnd/>
              <a:tailEnd/>
            </a:ln>
          </p:spPr>
          <p:txBody>
            <a:bodyPr wrap="none" anchor="ctr"/>
            <a:lstStyle/>
            <a:p>
              <a:endParaRPr lang="es-MX"/>
            </a:p>
          </p:txBody>
        </p:sp>
        <p:sp>
          <p:nvSpPr>
            <p:cNvPr id="87063" name="Rectangle 23"/>
            <p:cNvSpPr>
              <a:spLocks noChangeArrowheads="1"/>
            </p:cNvSpPr>
            <p:nvPr/>
          </p:nvSpPr>
          <p:spPr bwMode="auto">
            <a:xfrm>
              <a:off x="1193800" y="1919288"/>
              <a:ext cx="2057400" cy="942975"/>
            </a:xfrm>
            <a:prstGeom prst="rect">
              <a:avLst/>
            </a:prstGeom>
            <a:noFill/>
            <a:ln w="12700">
              <a:noFill/>
              <a:miter lim="800000"/>
              <a:headEnd/>
              <a:tailEnd/>
            </a:ln>
            <a:effectLst/>
          </p:spPr>
          <p:txBody>
            <a:bodyPr wrap="none" lIns="90488" tIns="44450" rIns="90488" bIns="44450">
              <a:spAutoFit/>
            </a:bodyPr>
            <a:lstStyle/>
            <a:p>
              <a:pPr algn="ctr" eaLnBrk="0" hangingPunct="0"/>
              <a:r>
                <a:rPr lang="es-MX" sz="2800" b="1">
                  <a:solidFill>
                    <a:schemeClr val="tx2"/>
                  </a:solidFill>
                  <a:effectLst>
                    <a:outerShdw blurRad="38100" dist="38100" dir="2700000" algn="tl">
                      <a:srgbClr val="DDDDDD"/>
                    </a:outerShdw>
                  </a:effectLst>
                </a:rPr>
                <a:t>Vecinos de </a:t>
              </a:r>
            </a:p>
            <a:p>
              <a:pPr algn="ctr" eaLnBrk="0" hangingPunct="0"/>
              <a:r>
                <a:rPr lang="es-MX" sz="2800" b="1">
                  <a:solidFill>
                    <a:schemeClr val="tx2"/>
                  </a:solidFill>
                  <a:effectLst>
                    <a:outerShdw blurRad="38100" dist="38100" dir="2700000" algn="tl">
                      <a:srgbClr val="DDDDDD"/>
                    </a:outerShdw>
                  </a:effectLst>
                </a:rPr>
                <a:t>Cd. Victoria</a:t>
              </a:r>
            </a:p>
          </p:txBody>
        </p:sp>
      </p:grpSp>
    </p:spTree>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noFill/>
        </p:spPr>
        <p:txBody>
          <a:bodyPr lIns="90488" tIns="44450" rIns="90488" bIns="44450" anchor="ctr"/>
          <a:lstStyle/>
          <a:p>
            <a:pPr eaLnBrk="1" hangingPunct="1"/>
            <a:r>
              <a:rPr lang="es-MX">
                <a:latin typeface="Times New Roman" charset="0"/>
              </a:rPr>
              <a:t>Terminología...</a:t>
            </a:r>
          </a:p>
        </p:txBody>
      </p:sp>
      <p:grpSp>
        <p:nvGrpSpPr>
          <p:cNvPr id="2" name="Group 1"/>
          <p:cNvGrpSpPr/>
          <p:nvPr/>
        </p:nvGrpSpPr>
        <p:grpSpPr>
          <a:xfrm>
            <a:off x="467544" y="620688"/>
            <a:ext cx="8228012" cy="4525963"/>
            <a:chOff x="817563" y="1844675"/>
            <a:chExt cx="8228012" cy="4525963"/>
          </a:xfrm>
        </p:grpSpPr>
        <p:sp>
          <p:nvSpPr>
            <p:cNvPr id="26627" name="Oval 3"/>
            <p:cNvSpPr>
              <a:spLocks noChangeArrowheads="1"/>
            </p:cNvSpPr>
            <p:nvPr/>
          </p:nvSpPr>
          <p:spPr bwMode="auto">
            <a:xfrm>
              <a:off x="3027363" y="2851150"/>
              <a:ext cx="1885950" cy="498475"/>
            </a:xfrm>
            <a:prstGeom prst="ellipse">
              <a:avLst/>
            </a:prstGeom>
            <a:solidFill>
              <a:srgbClr val="063DE8"/>
            </a:solidFill>
            <a:ln w="25400">
              <a:solidFill>
                <a:schemeClr val="folHlink"/>
              </a:solidFill>
              <a:round/>
              <a:headEnd/>
              <a:tailEnd/>
            </a:ln>
          </p:spPr>
          <p:txBody>
            <a:bodyPr wrap="none" anchor="ctr"/>
            <a:lstStyle/>
            <a:p>
              <a:endParaRPr lang="es-MX"/>
            </a:p>
          </p:txBody>
        </p:sp>
        <p:sp>
          <p:nvSpPr>
            <p:cNvPr id="26628" name="Oval 4"/>
            <p:cNvSpPr>
              <a:spLocks noChangeArrowheads="1"/>
            </p:cNvSpPr>
            <p:nvPr/>
          </p:nvSpPr>
          <p:spPr bwMode="auto">
            <a:xfrm>
              <a:off x="860425" y="3494088"/>
              <a:ext cx="1885950" cy="498475"/>
            </a:xfrm>
            <a:prstGeom prst="ellipse">
              <a:avLst/>
            </a:prstGeom>
            <a:solidFill>
              <a:srgbClr val="063DE8"/>
            </a:solidFill>
            <a:ln w="25400">
              <a:solidFill>
                <a:schemeClr val="folHlink"/>
              </a:solidFill>
              <a:round/>
              <a:headEnd/>
              <a:tailEnd/>
            </a:ln>
          </p:spPr>
          <p:txBody>
            <a:bodyPr wrap="none" anchor="ctr"/>
            <a:lstStyle/>
            <a:p>
              <a:endParaRPr lang="es-MX"/>
            </a:p>
          </p:txBody>
        </p:sp>
        <p:sp>
          <p:nvSpPr>
            <p:cNvPr id="26629" name="Oval 5"/>
            <p:cNvSpPr>
              <a:spLocks noChangeArrowheads="1"/>
            </p:cNvSpPr>
            <p:nvPr/>
          </p:nvSpPr>
          <p:spPr bwMode="auto">
            <a:xfrm>
              <a:off x="2992438" y="5848350"/>
              <a:ext cx="1885950" cy="498475"/>
            </a:xfrm>
            <a:prstGeom prst="ellipse">
              <a:avLst/>
            </a:prstGeom>
            <a:solidFill>
              <a:srgbClr val="063DE8"/>
            </a:solidFill>
            <a:ln w="25400">
              <a:solidFill>
                <a:schemeClr val="folHlink"/>
              </a:solidFill>
              <a:round/>
              <a:headEnd/>
              <a:tailEnd/>
            </a:ln>
          </p:spPr>
          <p:txBody>
            <a:bodyPr wrap="none" anchor="ctr"/>
            <a:lstStyle/>
            <a:p>
              <a:endParaRPr lang="es-MX"/>
            </a:p>
          </p:txBody>
        </p:sp>
        <p:sp>
          <p:nvSpPr>
            <p:cNvPr id="26630" name="Oval 6"/>
            <p:cNvSpPr>
              <a:spLocks noChangeArrowheads="1"/>
            </p:cNvSpPr>
            <p:nvPr/>
          </p:nvSpPr>
          <p:spPr bwMode="auto">
            <a:xfrm>
              <a:off x="4992688" y="2005013"/>
              <a:ext cx="1885950" cy="498475"/>
            </a:xfrm>
            <a:prstGeom prst="ellipse">
              <a:avLst/>
            </a:prstGeom>
            <a:solidFill>
              <a:srgbClr val="063DE8"/>
            </a:solidFill>
            <a:ln w="25400">
              <a:solidFill>
                <a:schemeClr val="folHlink"/>
              </a:solidFill>
              <a:round/>
              <a:headEnd/>
              <a:tailEnd/>
            </a:ln>
          </p:spPr>
          <p:txBody>
            <a:bodyPr wrap="none" anchor="ctr"/>
            <a:lstStyle/>
            <a:p>
              <a:endParaRPr lang="es-MX"/>
            </a:p>
          </p:txBody>
        </p:sp>
        <p:sp>
          <p:nvSpPr>
            <p:cNvPr id="26631" name="Oval 7"/>
            <p:cNvSpPr>
              <a:spLocks noChangeArrowheads="1"/>
            </p:cNvSpPr>
            <p:nvPr/>
          </p:nvSpPr>
          <p:spPr bwMode="auto">
            <a:xfrm>
              <a:off x="5822950" y="3140075"/>
              <a:ext cx="1885950" cy="498475"/>
            </a:xfrm>
            <a:prstGeom prst="ellipse">
              <a:avLst/>
            </a:prstGeom>
            <a:solidFill>
              <a:srgbClr val="316501"/>
            </a:solidFill>
            <a:ln w="25400">
              <a:solidFill>
                <a:schemeClr val="folHlink"/>
              </a:solidFill>
              <a:round/>
              <a:headEnd/>
              <a:tailEnd/>
            </a:ln>
          </p:spPr>
          <p:txBody>
            <a:bodyPr wrap="none" anchor="ctr"/>
            <a:lstStyle/>
            <a:p>
              <a:endParaRPr lang="es-MX"/>
            </a:p>
          </p:txBody>
        </p:sp>
        <p:sp>
          <p:nvSpPr>
            <p:cNvPr id="26632" name="Oval 8"/>
            <p:cNvSpPr>
              <a:spLocks noChangeArrowheads="1"/>
            </p:cNvSpPr>
            <p:nvPr/>
          </p:nvSpPr>
          <p:spPr bwMode="auto">
            <a:xfrm>
              <a:off x="7159625" y="4224338"/>
              <a:ext cx="1885950" cy="498475"/>
            </a:xfrm>
            <a:prstGeom prst="ellipse">
              <a:avLst/>
            </a:prstGeom>
            <a:solidFill>
              <a:srgbClr val="316501"/>
            </a:solidFill>
            <a:ln w="25400">
              <a:solidFill>
                <a:schemeClr val="folHlink"/>
              </a:solidFill>
              <a:round/>
              <a:headEnd/>
              <a:tailEnd/>
            </a:ln>
          </p:spPr>
          <p:txBody>
            <a:bodyPr wrap="none" anchor="ctr"/>
            <a:lstStyle/>
            <a:p>
              <a:endParaRPr lang="es-MX"/>
            </a:p>
          </p:txBody>
        </p:sp>
        <p:sp>
          <p:nvSpPr>
            <p:cNvPr id="26633" name="Rectangle 9"/>
            <p:cNvSpPr>
              <a:spLocks noChangeArrowheads="1"/>
            </p:cNvSpPr>
            <p:nvPr/>
          </p:nvSpPr>
          <p:spPr bwMode="auto">
            <a:xfrm>
              <a:off x="3205163" y="2867025"/>
              <a:ext cx="146685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chemeClr val="tx2"/>
                  </a:solidFill>
                </a:rPr>
                <a:t>Monterrey</a:t>
              </a:r>
            </a:p>
          </p:txBody>
        </p:sp>
        <p:sp>
          <p:nvSpPr>
            <p:cNvPr id="26634" name="Rectangle 10"/>
            <p:cNvSpPr>
              <a:spLocks noChangeArrowheads="1"/>
            </p:cNvSpPr>
            <p:nvPr/>
          </p:nvSpPr>
          <p:spPr bwMode="auto">
            <a:xfrm>
              <a:off x="5340350" y="2003425"/>
              <a:ext cx="12303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chemeClr val="tx2"/>
                  </a:solidFill>
                </a:rPr>
                <a:t>Reynosa</a:t>
              </a:r>
            </a:p>
          </p:txBody>
        </p:sp>
        <p:sp>
          <p:nvSpPr>
            <p:cNvPr id="26635" name="Rectangle 11"/>
            <p:cNvSpPr>
              <a:spLocks noChangeArrowheads="1"/>
            </p:cNvSpPr>
            <p:nvPr/>
          </p:nvSpPr>
          <p:spPr bwMode="auto">
            <a:xfrm>
              <a:off x="7473950" y="4238625"/>
              <a:ext cx="126206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chemeClr val="bg1"/>
                  </a:solidFill>
                </a:rPr>
                <a:t>Tampico</a:t>
              </a:r>
            </a:p>
          </p:txBody>
        </p:sp>
        <p:sp>
          <p:nvSpPr>
            <p:cNvPr id="26636" name="Rectangle 12"/>
            <p:cNvSpPr>
              <a:spLocks noChangeArrowheads="1"/>
            </p:cNvSpPr>
            <p:nvPr/>
          </p:nvSpPr>
          <p:spPr bwMode="auto">
            <a:xfrm>
              <a:off x="5965825" y="3173413"/>
              <a:ext cx="16859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chemeClr val="bg1"/>
                  </a:solidFill>
                </a:rPr>
                <a:t>Cd. Victoria</a:t>
              </a:r>
            </a:p>
          </p:txBody>
        </p:sp>
        <p:sp>
          <p:nvSpPr>
            <p:cNvPr id="26637" name="Rectangle 13"/>
            <p:cNvSpPr>
              <a:spLocks noChangeArrowheads="1"/>
            </p:cNvSpPr>
            <p:nvPr/>
          </p:nvSpPr>
          <p:spPr bwMode="auto">
            <a:xfrm>
              <a:off x="1276350" y="3529013"/>
              <a:ext cx="105886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chemeClr val="tx2"/>
                  </a:solidFill>
                </a:rPr>
                <a:t>Saltillo</a:t>
              </a:r>
            </a:p>
          </p:txBody>
        </p:sp>
        <p:sp>
          <p:nvSpPr>
            <p:cNvPr id="26638" name="Rectangle 14"/>
            <p:cNvSpPr>
              <a:spLocks noChangeArrowheads="1"/>
            </p:cNvSpPr>
            <p:nvPr/>
          </p:nvSpPr>
          <p:spPr bwMode="auto">
            <a:xfrm>
              <a:off x="3171825" y="5864225"/>
              <a:ext cx="15779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chemeClr val="tx2"/>
                  </a:solidFill>
                </a:rPr>
                <a:t>México DF</a:t>
              </a:r>
            </a:p>
          </p:txBody>
        </p:sp>
        <p:sp>
          <p:nvSpPr>
            <p:cNvPr id="26639" name="Line 15"/>
            <p:cNvSpPr>
              <a:spLocks noChangeShapeType="1"/>
            </p:cNvSpPr>
            <p:nvPr/>
          </p:nvSpPr>
          <p:spPr bwMode="auto">
            <a:xfrm flipV="1">
              <a:off x="2633663" y="3217863"/>
              <a:ext cx="609600" cy="406400"/>
            </a:xfrm>
            <a:prstGeom prst="line">
              <a:avLst/>
            </a:prstGeom>
            <a:noFill/>
            <a:ln w="50800">
              <a:solidFill>
                <a:srgbClr val="FFA27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40" name="Line 16"/>
            <p:cNvSpPr>
              <a:spLocks noChangeShapeType="1"/>
            </p:cNvSpPr>
            <p:nvPr/>
          </p:nvSpPr>
          <p:spPr bwMode="auto">
            <a:xfrm flipV="1">
              <a:off x="4884738" y="4656138"/>
              <a:ext cx="2625725" cy="1406525"/>
            </a:xfrm>
            <a:prstGeom prst="line">
              <a:avLst/>
            </a:prstGeom>
            <a:noFill/>
            <a:ln w="50800">
              <a:solidFill>
                <a:srgbClr val="FFA27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41" name="Line 17"/>
            <p:cNvSpPr>
              <a:spLocks noChangeShapeType="1"/>
            </p:cNvSpPr>
            <p:nvPr/>
          </p:nvSpPr>
          <p:spPr bwMode="auto">
            <a:xfrm>
              <a:off x="1719263" y="4030663"/>
              <a:ext cx="1828800" cy="1811337"/>
            </a:xfrm>
            <a:prstGeom prst="line">
              <a:avLst/>
            </a:prstGeom>
            <a:noFill/>
            <a:ln w="50800">
              <a:solidFill>
                <a:srgbClr val="FFA27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42" name="Line 18"/>
            <p:cNvSpPr>
              <a:spLocks noChangeShapeType="1"/>
            </p:cNvSpPr>
            <p:nvPr/>
          </p:nvSpPr>
          <p:spPr bwMode="auto">
            <a:xfrm flipV="1">
              <a:off x="4564063" y="2405063"/>
              <a:ext cx="812800" cy="508000"/>
            </a:xfrm>
            <a:prstGeom prst="line">
              <a:avLst/>
            </a:prstGeom>
            <a:noFill/>
            <a:ln w="50800">
              <a:solidFill>
                <a:srgbClr val="FFA27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43" name="Line 19"/>
            <p:cNvSpPr>
              <a:spLocks noChangeShapeType="1"/>
            </p:cNvSpPr>
            <p:nvPr/>
          </p:nvSpPr>
          <p:spPr bwMode="auto">
            <a:xfrm flipH="1" flipV="1">
              <a:off x="6273800" y="2455863"/>
              <a:ext cx="711200" cy="727075"/>
            </a:xfrm>
            <a:prstGeom prst="line">
              <a:avLst/>
            </a:prstGeom>
            <a:noFill/>
            <a:ln w="50800">
              <a:solidFill>
                <a:srgbClr val="FFA27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44" name="Line 20"/>
            <p:cNvSpPr>
              <a:spLocks noChangeShapeType="1"/>
            </p:cNvSpPr>
            <p:nvPr/>
          </p:nvSpPr>
          <p:spPr bwMode="auto">
            <a:xfrm flipH="1" flipV="1">
              <a:off x="7018338" y="3575050"/>
              <a:ext cx="914400" cy="692150"/>
            </a:xfrm>
            <a:prstGeom prst="line">
              <a:avLst/>
            </a:prstGeom>
            <a:noFill/>
            <a:ln w="50800">
              <a:solidFill>
                <a:srgbClr val="FFA27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45" name="Line 21"/>
            <p:cNvSpPr>
              <a:spLocks noChangeShapeType="1"/>
            </p:cNvSpPr>
            <p:nvPr/>
          </p:nvSpPr>
          <p:spPr bwMode="auto">
            <a:xfrm flipH="1" flipV="1">
              <a:off x="4884738" y="3098800"/>
              <a:ext cx="949325" cy="287338"/>
            </a:xfrm>
            <a:prstGeom prst="line">
              <a:avLst/>
            </a:prstGeom>
            <a:noFill/>
            <a:ln w="50800">
              <a:solidFill>
                <a:srgbClr val="FFA27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8086" name="Rectangle 22"/>
            <p:cNvSpPr>
              <a:spLocks noChangeArrowheads="1"/>
            </p:cNvSpPr>
            <p:nvPr/>
          </p:nvSpPr>
          <p:spPr bwMode="auto">
            <a:xfrm>
              <a:off x="817563" y="1844675"/>
              <a:ext cx="1920875" cy="576263"/>
            </a:xfrm>
            <a:prstGeom prst="rect">
              <a:avLst/>
            </a:prstGeom>
            <a:noFill/>
            <a:ln w="12700">
              <a:noFill/>
              <a:miter lim="800000"/>
              <a:headEnd/>
              <a:tailEnd/>
            </a:ln>
            <a:effectLst/>
          </p:spPr>
          <p:txBody>
            <a:bodyPr wrap="none" lIns="90488" tIns="44450" rIns="90488" bIns="44450">
              <a:spAutoFit/>
            </a:bodyPr>
            <a:lstStyle/>
            <a:p>
              <a:pPr eaLnBrk="0" hangingPunct="0"/>
              <a:r>
                <a:rPr lang="es-MX" sz="3200" b="1">
                  <a:solidFill>
                    <a:schemeClr val="tx2"/>
                  </a:solidFill>
                  <a:effectLst>
                    <a:outerShdw blurRad="38100" dist="38100" dir="2700000" algn="tl">
                      <a:srgbClr val="DDDDDD"/>
                    </a:outerShdw>
                  </a:effectLst>
                </a:rPr>
                <a:t>CAMINO</a:t>
              </a:r>
            </a:p>
          </p:txBody>
        </p:sp>
        <p:sp>
          <p:nvSpPr>
            <p:cNvPr id="26647" name="AutoShape 23"/>
            <p:cNvSpPr>
              <a:spLocks noChangeArrowheads="1"/>
            </p:cNvSpPr>
            <p:nvPr/>
          </p:nvSpPr>
          <p:spPr bwMode="auto">
            <a:xfrm rot="60000">
              <a:off x="4052888" y="1858963"/>
              <a:ext cx="731837" cy="633412"/>
            </a:xfrm>
            <a:prstGeom prst="rightArrow">
              <a:avLst>
                <a:gd name="adj1" fmla="val 50000"/>
                <a:gd name="adj2" fmla="val 57775"/>
              </a:avLst>
            </a:prstGeom>
            <a:solidFill>
              <a:srgbClr val="CF0E30"/>
            </a:solidFill>
            <a:ln w="12700">
              <a:solidFill>
                <a:schemeClr val="tx1"/>
              </a:solidFill>
              <a:miter lim="800000"/>
              <a:headEnd/>
              <a:tailEnd/>
            </a:ln>
          </p:spPr>
          <p:txBody>
            <a:bodyPr wrap="none" anchor="ctr"/>
            <a:lstStyle/>
            <a:p>
              <a:endParaRPr lang="es-MX"/>
            </a:p>
          </p:txBody>
        </p:sp>
        <p:sp>
          <p:nvSpPr>
            <p:cNvPr id="26648" name="AutoShape 24"/>
            <p:cNvSpPr>
              <a:spLocks noChangeArrowheads="1"/>
            </p:cNvSpPr>
            <p:nvPr/>
          </p:nvSpPr>
          <p:spPr bwMode="auto">
            <a:xfrm rot="60000">
              <a:off x="2089150" y="5737225"/>
              <a:ext cx="731838" cy="633413"/>
            </a:xfrm>
            <a:prstGeom prst="rightArrow">
              <a:avLst>
                <a:gd name="adj1" fmla="val 50000"/>
                <a:gd name="adj2" fmla="val 57775"/>
              </a:avLst>
            </a:prstGeom>
            <a:solidFill>
              <a:srgbClr val="CF0E30"/>
            </a:solidFill>
            <a:ln w="12700">
              <a:solidFill>
                <a:schemeClr val="tx1"/>
              </a:solidFill>
              <a:miter lim="800000"/>
              <a:headEnd/>
              <a:tailEnd/>
            </a:ln>
          </p:spPr>
          <p:txBody>
            <a:bodyPr wrap="none" anchor="ctr"/>
            <a:lstStyle/>
            <a:p>
              <a:endParaRPr lang="es-MX"/>
            </a:p>
          </p:txBody>
        </p:sp>
      </p:grpSp>
    </p:spTree>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noFill/>
        </p:spPr>
        <p:txBody>
          <a:bodyPr lIns="90488" tIns="44450" rIns="90488" bIns="44450" anchor="ctr"/>
          <a:lstStyle/>
          <a:p>
            <a:pPr eaLnBrk="1" hangingPunct="1"/>
            <a:r>
              <a:rPr lang="es-MX">
                <a:latin typeface="Times New Roman" charset="0"/>
              </a:rPr>
              <a:t>Terminología...</a:t>
            </a:r>
          </a:p>
        </p:txBody>
      </p:sp>
      <p:grpSp>
        <p:nvGrpSpPr>
          <p:cNvPr id="2" name="Group 1"/>
          <p:cNvGrpSpPr/>
          <p:nvPr/>
        </p:nvGrpSpPr>
        <p:grpSpPr>
          <a:xfrm>
            <a:off x="657225" y="1196752"/>
            <a:ext cx="8091488" cy="3652838"/>
            <a:chOff x="657225" y="1196752"/>
            <a:chExt cx="8091488" cy="3652838"/>
          </a:xfrm>
        </p:grpSpPr>
        <p:sp>
          <p:nvSpPr>
            <p:cNvPr id="27651" name="Oval 3"/>
            <p:cNvSpPr>
              <a:spLocks noChangeArrowheads="1"/>
            </p:cNvSpPr>
            <p:nvPr/>
          </p:nvSpPr>
          <p:spPr bwMode="auto">
            <a:xfrm>
              <a:off x="1333500" y="1228502"/>
              <a:ext cx="703263" cy="585788"/>
            </a:xfrm>
            <a:prstGeom prst="ellipse">
              <a:avLst/>
            </a:prstGeom>
            <a:solidFill>
              <a:schemeClr val="hlink"/>
            </a:solidFill>
            <a:ln w="25400">
              <a:solidFill>
                <a:schemeClr val="tx2"/>
              </a:solidFill>
              <a:round/>
              <a:headEnd/>
              <a:tailEnd/>
            </a:ln>
          </p:spPr>
          <p:txBody>
            <a:bodyPr wrap="none" anchor="ctr"/>
            <a:lstStyle/>
            <a:p>
              <a:endParaRPr lang="es-MX"/>
            </a:p>
          </p:txBody>
        </p:sp>
        <p:sp>
          <p:nvSpPr>
            <p:cNvPr id="27652" name="Oval 4"/>
            <p:cNvSpPr>
              <a:spLocks noChangeArrowheads="1"/>
            </p:cNvSpPr>
            <p:nvPr/>
          </p:nvSpPr>
          <p:spPr bwMode="auto">
            <a:xfrm>
              <a:off x="657225" y="2431827"/>
              <a:ext cx="703263" cy="585788"/>
            </a:xfrm>
            <a:prstGeom prst="ellipse">
              <a:avLst/>
            </a:prstGeom>
            <a:solidFill>
              <a:schemeClr val="hlink"/>
            </a:solidFill>
            <a:ln w="25400">
              <a:solidFill>
                <a:schemeClr val="tx2"/>
              </a:solidFill>
              <a:round/>
              <a:headEnd/>
              <a:tailEnd/>
            </a:ln>
          </p:spPr>
          <p:txBody>
            <a:bodyPr wrap="none" anchor="ctr"/>
            <a:lstStyle/>
            <a:p>
              <a:endParaRPr lang="es-MX"/>
            </a:p>
          </p:txBody>
        </p:sp>
        <p:sp>
          <p:nvSpPr>
            <p:cNvPr id="27653" name="Oval 5"/>
            <p:cNvSpPr>
              <a:spLocks noChangeArrowheads="1"/>
            </p:cNvSpPr>
            <p:nvPr/>
          </p:nvSpPr>
          <p:spPr bwMode="auto">
            <a:xfrm>
              <a:off x="1793875" y="3312890"/>
              <a:ext cx="703263" cy="585787"/>
            </a:xfrm>
            <a:prstGeom prst="ellipse">
              <a:avLst/>
            </a:prstGeom>
            <a:solidFill>
              <a:schemeClr val="hlink"/>
            </a:solidFill>
            <a:ln w="25400">
              <a:solidFill>
                <a:schemeClr val="tx2"/>
              </a:solidFill>
              <a:round/>
              <a:headEnd/>
              <a:tailEnd/>
            </a:ln>
          </p:spPr>
          <p:txBody>
            <a:bodyPr wrap="none" anchor="ctr"/>
            <a:lstStyle/>
            <a:p>
              <a:endParaRPr lang="es-MX"/>
            </a:p>
          </p:txBody>
        </p:sp>
        <p:sp>
          <p:nvSpPr>
            <p:cNvPr id="27654" name="Oval 6"/>
            <p:cNvSpPr>
              <a:spLocks noChangeArrowheads="1"/>
            </p:cNvSpPr>
            <p:nvPr/>
          </p:nvSpPr>
          <p:spPr bwMode="auto">
            <a:xfrm>
              <a:off x="3117850" y="2703290"/>
              <a:ext cx="703263" cy="585787"/>
            </a:xfrm>
            <a:prstGeom prst="ellipse">
              <a:avLst/>
            </a:prstGeom>
            <a:solidFill>
              <a:schemeClr val="hlink"/>
            </a:solidFill>
            <a:ln w="25400">
              <a:solidFill>
                <a:schemeClr val="tx2"/>
              </a:solidFill>
              <a:round/>
              <a:headEnd/>
              <a:tailEnd/>
            </a:ln>
          </p:spPr>
          <p:txBody>
            <a:bodyPr wrap="none" anchor="ctr"/>
            <a:lstStyle/>
            <a:p>
              <a:endParaRPr lang="es-MX"/>
            </a:p>
          </p:txBody>
        </p:sp>
        <p:sp>
          <p:nvSpPr>
            <p:cNvPr id="27655" name="Oval 7"/>
            <p:cNvSpPr>
              <a:spLocks noChangeArrowheads="1"/>
            </p:cNvSpPr>
            <p:nvPr/>
          </p:nvSpPr>
          <p:spPr bwMode="auto">
            <a:xfrm>
              <a:off x="3019425" y="1214215"/>
              <a:ext cx="703263" cy="585787"/>
            </a:xfrm>
            <a:prstGeom prst="ellipse">
              <a:avLst/>
            </a:prstGeom>
            <a:solidFill>
              <a:schemeClr val="hlink"/>
            </a:solidFill>
            <a:ln w="25400">
              <a:solidFill>
                <a:schemeClr val="tx2"/>
              </a:solidFill>
              <a:round/>
              <a:headEnd/>
              <a:tailEnd/>
            </a:ln>
          </p:spPr>
          <p:txBody>
            <a:bodyPr wrap="none" anchor="ctr"/>
            <a:lstStyle/>
            <a:p>
              <a:endParaRPr lang="es-MX"/>
            </a:p>
          </p:txBody>
        </p:sp>
        <p:sp>
          <p:nvSpPr>
            <p:cNvPr id="27656" name="Line 8"/>
            <p:cNvSpPr>
              <a:spLocks noChangeShapeType="1"/>
            </p:cNvSpPr>
            <p:nvPr/>
          </p:nvSpPr>
          <p:spPr bwMode="auto">
            <a:xfrm flipH="1">
              <a:off x="1008063" y="1817465"/>
              <a:ext cx="541337" cy="558800"/>
            </a:xfrm>
            <a:prstGeom prst="line">
              <a:avLst/>
            </a:prstGeom>
            <a:noFill/>
            <a:ln w="50800">
              <a:solidFill>
                <a:srgbClr val="FFA27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57" name="Line 9"/>
            <p:cNvSpPr>
              <a:spLocks noChangeShapeType="1"/>
            </p:cNvSpPr>
            <p:nvPr/>
          </p:nvSpPr>
          <p:spPr bwMode="auto">
            <a:xfrm flipH="1">
              <a:off x="2041525" y="1428527"/>
              <a:ext cx="1049338" cy="100013"/>
            </a:xfrm>
            <a:prstGeom prst="line">
              <a:avLst/>
            </a:prstGeom>
            <a:noFill/>
            <a:ln w="50800">
              <a:solidFill>
                <a:srgbClr val="FFA27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58" name="Line 10"/>
            <p:cNvSpPr>
              <a:spLocks noChangeShapeType="1"/>
            </p:cNvSpPr>
            <p:nvPr/>
          </p:nvSpPr>
          <p:spPr bwMode="auto">
            <a:xfrm flipH="1" flipV="1">
              <a:off x="1906588" y="1714277"/>
              <a:ext cx="1352550" cy="1085850"/>
            </a:xfrm>
            <a:prstGeom prst="line">
              <a:avLst/>
            </a:prstGeom>
            <a:noFill/>
            <a:ln w="50800">
              <a:solidFill>
                <a:srgbClr val="FFA27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59" name="Line 11"/>
            <p:cNvSpPr>
              <a:spLocks noChangeShapeType="1"/>
            </p:cNvSpPr>
            <p:nvPr/>
          </p:nvSpPr>
          <p:spPr bwMode="auto">
            <a:xfrm flipH="1" flipV="1">
              <a:off x="1246188" y="2900140"/>
              <a:ext cx="658812" cy="542925"/>
            </a:xfrm>
            <a:prstGeom prst="line">
              <a:avLst/>
            </a:prstGeom>
            <a:noFill/>
            <a:ln w="50800">
              <a:solidFill>
                <a:srgbClr val="FFA27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60" name="Line 12"/>
            <p:cNvSpPr>
              <a:spLocks noChangeShapeType="1"/>
            </p:cNvSpPr>
            <p:nvPr/>
          </p:nvSpPr>
          <p:spPr bwMode="auto">
            <a:xfrm flipH="1">
              <a:off x="2227263" y="1834927"/>
              <a:ext cx="1082675" cy="1455738"/>
            </a:xfrm>
            <a:prstGeom prst="line">
              <a:avLst/>
            </a:prstGeom>
            <a:noFill/>
            <a:ln w="50800">
              <a:solidFill>
                <a:srgbClr val="FFA27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61" name="Line 13"/>
            <p:cNvSpPr>
              <a:spLocks noChangeShapeType="1"/>
            </p:cNvSpPr>
            <p:nvPr/>
          </p:nvSpPr>
          <p:spPr bwMode="auto">
            <a:xfrm flipH="1">
              <a:off x="2481263" y="3257327"/>
              <a:ext cx="744537" cy="338138"/>
            </a:xfrm>
            <a:prstGeom prst="line">
              <a:avLst/>
            </a:prstGeom>
            <a:noFill/>
            <a:ln w="50800">
              <a:solidFill>
                <a:srgbClr val="FFA27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62" name="Rectangle 14"/>
            <p:cNvSpPr>
              <a:spLocks noChangeArrowheads="1"/>
            </p:cNvSpPr>
            <p:nvPr/>
          </p:nvSpPr>
          <p:spPr bwMode="auto">
            <a:xfrm>
              <a:off x="1493838" y="1315815"/>
              <a:ext cx="401637"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rgbClr val="000000"/>
                  </a:solidFill>
                </a:rPr>
                <a:t>A</a:t>
              </a:r>
            </a:p>
          </p:txBody>
        </p:sp>
        <p:sp>
          <p:nvSpPr>
            <p:cNvPr id="27663" name="Rectangle 15"/>
            <p:cNvSpPr>
              <a:spLocks noChangeArrowheads="1"/>
            </p:cNvSpPr>
            <p:nvPr/>
          </p:nvSpPr>
          <p:spPr bwMode="auto">
            <a:xfrm>
              <a:off x="800100" y="2484215"/>
              <a:ext cx="3841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rgbClr val="000000"/>
                  </a:solidFill>
                </a:rPr>
                <a:t>B</a:t>
              </a:r>
            </a:p>
          </p:txBody>
        </p:sp>
        <p:sp>
          <p:nvSpPr>
            <p:cNvPr id="27664" name="Rectangle 16"/>
            <p:cNvSpPr>
              <a:spLocks noChangeArrowheads="1"/>
            </p:cNvSpPr>
            <p:nvPr/>
          </p:nvSpPr>
          <p:spPr bwMode="auto">
            <a:xfrm>
              <a:off x="3187700" y="1265015"/>
              <a:ext cx="3841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rgbClr val="000000"/>
                  </a:solidFill>
                </a:rPr>
                <a:t>C</a:t>
              </a:r>
            </a:p>
          </p:txBody>
        </p:sp>
        <p:sp>
          <p:nvSpPr>
            <p:cNvPr id="27665" name="Rectangle 17"/>
            <p:cNvSpPr>
              <a:spLocks noChangeArrowheads="1"/>
            </p:cNvSpPr>
            <p:nvPr/>
          </p:nvSpPr>
          <p:spPr bwMode="auto">
            <a:xfrm>
              <a:off x="3306763" y="2754090"/>
              <a:ext cx="3667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rgbClr val="000000"/>
                  </a:solidFill>
                </a:rPr>
                <a:t>E</a:t>
              </a:r>
            </a:p>
          </p:txBody>
        </p:sp>
        <p:sp>
          <p:nvSpPr>
            <p:cNvPr id="27666" name="Rectangle 18"/>
            <p:cNvSpPr>
              <a:spLocks noChangeArrowheads="1"/>
            </p:cNvSpPr>
            <p:nvPr/>
          </p:nvSpPr>
          <p:spPr bwMode="auto">
            <a:xfrm>
              <a:off x="1935163" y="3363690"/>
              <a:ext cx="401637"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rgbClr val="000000"/>
                  </a:solidFill>
                </a:rPr>
                <a:t>D</a:t>
              </a:r>
            </a:p>
          </p:txBody>
        </p:sp>
        <p:sp>
          <p:nvSpPr>
            <p:cNvPr id="27667" name="Oval 19"/>
            <p:cNvSpPr>
              <a:spLocks noChangeArrowheads="1"/>
            </p:cNvSpPr>
            <p:nvPr/>
          </p:nvSpPr>
          <p:spPr bwMode="auto">
            <a:xfrm>
              <a:off x="5514975" y="1211040"/>
              <a:ext cx="703263" cy="585787"/>
            </a:xfrm>
            <a:prstGeom prst="ellipse">
              <a:avLst/>
            </a:prstGeom>
            <a:solidFill>
              <a:schemeClr val="hlink"/>
            </a:solidFill>
            <a:ln w="25400">
              <a:solidFill>
                <a:schemeClr val="tx2"/>
              </a:solidFill>
              <a:round/>
              <a:headEnd/>
              <a:tailEnd/>
            </a:ln>
          </p:spPr>
          <p:txBody>
            <a:bodyPr wrap="none" anchor="ctr"/>
            <a:lstStyle/>
            <a:p>
              <a:endParaRPr lang="es-MX"/>
            </a:p>
          </p:txBody>
        </p:sp>
        <p:sp>
          <p:nvSpPr>
            <p:cNvPr id="27668" name="Oval 20"/>
            <p:cNvSpPr>
              <a:spLocks noChangeArrowheads="1"/>
            </p:cNvSpPr>
            <p:nvPr/>
          </p:nvSpPr>
          <p:spPr bwMode="auto">
            <a:xfrm>
              <a:off x="4838700" y="2414365"/>
              <a:ext cx="703263" cy="585787"/>
            </a:xfrm>
            <a:prstGeom prst="ellipse">
              <a:avLst/>
            </a:prstGeom>
            <a:solidFill>
              <a:schemeClr val="hlink"/>
            </a:solidFill>
            <a:ln w="25400">
              <a:solidFill>
                <a:schemeClr val="tx2"/>
              </a:solidFill>
              <a:round/>
              <a:headEnd/>
              <a:tailEnd/>
            </a:ln>
          </p:spPr>
          <p:txBody>
            <a:bodyPr wrap="none" anchor="ctr"/>
            <a:lstStyle/>
            <a:p>
              <a:endParaRPr lang="es-MX"/>
            </a:p>
          </p:txBody>
        </p:sp>
        <p:sp>
          <p:nvSpPr>
            <p:cNvPr id="27669" name="Oval 21"/>
            <p:cNvSpPr>
              <a:spLocks noChangeArrowheads="1"/>
            </p:cNvSpPr>
            <p:nvPr/>
          </p:nvSpPr>
          <p:spPr bwMode="auto">
            <a:xfrm>
              <a:off x="5975350" y="3295427"/>
              <a:ext cx="703263" cy="585788"/>
            </a:xfrm>
            <a:prstGeom prst="ellipse">
              <a:avLst/>
            </a:prstGeom>
            <a:solidFill>
              <a:schemeClr val="hlink"/>
            </a:solidFill>
            <a:ln w="25400">
              <a:solidFill>
                <a:schemeClr val="tx2"/>
              </a:solidFill>
              <a:round/>
              <a:headEnd/>
              <a:tailEnd/>
            </a:ln>
          </p:spPr>
          <p:txBody>
            <a:bodyPr wrap="none" anchor="ctr"/>
            <a:lstStyle/>
            <a:p>
              <a:endParaRPr lang="es-MX"/>
            </a:p>
          </p:txBody>
        </p:sp>
        <p:sp>
          <p:nvSpPr>
            <p:cNvPr id="27670" name="Oval 22"/>
            <p:cNvSpPr>
              <a:spLocks noChangeArrowheads="1"/>
            </p:cNvSpPr>
            <p:nvPr/>
          </p:nvSpPr>
          <p:spPr bwMode="auto">
            <a:xfrm>
              <a:off x="7299325" y="2685827"/>
              <a:ext cx="703263" cy="585788"/>
            </a:xfrm>
            <a:prstGeom prst="ellipse">
              <a:avLst/>
            </a:prstGeom>
            <a:solidFill>
              <a:schemeClr val="hlink"/>
            </a:solidFill>
            <a:ln w="25400">
              <a:solidFill>
                <a:schemeClr val="tx2"/>
              </a:solidFill>
              <a:round/>
              <a:headEnd/>
              <a:tailEnd/>
            </a:ln>
          </p:spPr>
          <p:txBody>
            <a:bodyPr wrap="none" anchor="ctr"/>
            <a:lstStyle/>
            <a:p>
              <a:endParaRPr lang="es-MX"/>
            </a:p>
          </p:txBody>
        </p:sp>
        <p:sp>
          <p:nvSpPr>
            <p:cNvPr id="27671" name="Oval 23"/>
            <p:cNvSpPr>
              <a:spLocks noChangeArrowheads="1"/>
            </p:cNvSpPr>
            <p:nvPr/>
          </p:nvSpPr>
          <p:spPr bwMode="auto">
            <a:xfrm>
              <a:off x="7200900" y="1196752"/>
              <a:ext cx="703263" cy="585788"/>
            </a:xfrm>
            <a:prstGeom prst="ellipse">
              <a:avLst/>
            </a:prstGeom>
            <a:solidFill>
              <a:schemeClr val="hlink"/>
            </a:solidFill>
            <a:ln w="25400">
              <a:solidFill>
                <a:schemeClr val="tx2"/>
              </a:solidFill>
              <a:round/>
              <a:headEnd/>
              <a:tailEnd/>
            </a:ln>
          </p:spPr>
          <p:txBody>
            <a:bodyPr wrap="none" anchor="ctr"/>
            <a:lstStyle/>
            <a:p>
              <a:endParaRPr lang="es-MX"/>
            </a:p>
          </p:txBody>
        </p:sp>
        <p:sp>
          <p:nvSpPr>
            <p:cNvPr id="27672" name="Line 24"/>
            <p:cNvSpPr>
              <a:spLocks noChangeShapeType="1"/>
            </p:cNvSpPr>
            <p:nvPr/>
          </p:nvSpPr>
          <p:spPr bwMode="auto">
            <a:xfrm flipH="1">
              <a:off x="5189538" y="1800002"/>
              <a:ext cx="541337" cy="558800"/>
            </a:xfrm>
            <a:prstGeom prst="line">
              <a:avLst/>
            </a:prstGeom>
            <a:noFill/>
            <a:ln w="50800">
              <a:solidFill>
                <a:srgbClr val="FFA27C"/>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73" name="Line 25"/>
            <p:cNvSpPr>
              <a:spLocks noChangeShapeType="1"/>
            </p:cNvSpPr>
            <p:nvPr/>
          </p:nvSpPr>
          <p:spPr bwMode="auto">
            <a:xfrm flipH="1">
              <a:off x="6223000" y="1411065"/>
              <a:ext cx="1049338" cy="100012"/>
            </a:xfrm>
            <a:prstGeom prst="line">
              <a:avLst/>
            </a:prstGeom>
            <a:noFill/>
            <a:ln w="50800">
              <a:solidFill>
                <a:srgbClr val="FFA27C"/>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674" name="Line 26"/>
            <p:cNvSpPr>
              <a:spLocks noChangeShapeType="1"/>
            </p:cNvSpPr>
            <p:nvPr/>
          </p:nvSpPr>
          <p:spPr bwMode="auto">
            <a:xfrm flipH="1" flipV="1">
              <a:off x="6088063" y="1696815"/>
              <a:ext cx="1352550" cy="1085850"/>
            </a:xfrm>
            <a:prstGeom prst="line">
              <a:avLst/>
            </a:prstGeom>
            <a:noFill/>
            <a:ln w="50800">
              <a:solidFill>
                <a:srgbClr val="FFA27C"/>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75" name="Line 27"/>
            <p:cNvSpPr>
              <a:spLocks noChangeShapeType="1"/>
            </p:cNvSpPr>
            <p:nvPr/>
          </p:nvSpPr>
          <p:spPr bwMode="auto">
            <a:xfrm flipH="1" flipV="1">
              <a:off x="5427663" y="2882677"/>
              <a:ext cx="658812" cy="542925"/>
            </a:xfrm>
            <a:prstGeom prst="line">
              <a:avLst/>
            </a:prstGeom>
            <a:noFill/>
            <a:ln w="50800">
              <a:solidFill>
                <a:srgbClr val="FFA27C"/>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676" name="Line 28"/>
            <p:cNvSpPr>
              <a:spLocks noChangeShapeType="1"/>
            </p:cNvSpPr>
            <p:nvPr/>
          </p:nvSpPr>
          <p:spPr bwMode="auto">
            <a:xfrm flipH="1">
              <a:off x="6408738" y="1817465"/>
              <a:ext cx="1082675" cy="1455737"/>
            </a:xfrm>
            <a:prstGeom prst="line">
              <a:avLst/>
            </a:prstGeom>
            <a:noFill/>
            <a:ln w="50800">
              <a:solidFill>
                <a:srgbClr val="FFA27C"/>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77" name="Line 29"/>
            <p:cNvSpPr>
              <a:spLocks noChangeShapeType="1"/>
            </p:cNvSpPr>
            <p:nvPr/>
          </p:nvSpPr>
          <p:spPr bwMode="auto">
            <a:xfrm flipH="1">
              <a:off x="6662738" y="3239865"/>
              <a:ext cx="744537" cy="338137"/>
            </a:xfrm>
            <a:prstGeom prst="line">
              <a:avLst/>
            </a:prstGeom>
            <a:noFill/>
            <a:ln w="50800">
              <a:solidFill>
                <a:srgbClr val="FFA27C"/>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678" name="Rectangle 30"/>
            <p:cNvSpPr>
              <a:spLocks noChangeArrowheads="1"/>
            </p:cNvSpPr>
            <p:nvPr/>
          </p:nvSpPr>
          <p:spPr bwMode="auto">
            <a:xfrm>
              <a:off x="5675313" y="1298352"/>
              <a:ext cx="401637"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rgbClr val="000000"/>
                  </a:solidFill>
                </a:rPr>
                <a:t>A</a:t>
              </a:r>
            </a:p>
          </p:txBody>
        </p:sp>
        <p:sp>
          <p:nvSpPr>
            <p:cNvPr id="27679" name="Rectangle 31"/>
            <p:cNvSpPr>
              <a:spLocks noChangeArrowheads="1"/>
            </p:cNvSpPr>
            <p:nvPr/>
          </p:nvSpPr>
          <p:spPr bwMode="auto">
            <a:xfrm>
              <a:off x="4981575" y="2466752"/>
              <a:ext cx="3841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rgbClr val="000000"/>
                  </a:solidFill>
                </a:rPr>
                <a:t>B</a:t>
              </a:r>
            </a:p>
          </p:txBody>
        </p:sp>
        <p:sp>
          <p:nvSpPr>
            <p:cNvPr id="27680" name="Rectangle 32"/>
            <p:cNvSpPr>
              <a:spLocks noChangeArrowheads="1"/>
            </p:cNvSpPr>
            <p:nvPr/>
          </p:nvSpPr>
          <p:spPr bwMode="auto">
            <a:xfrm>
              <a:off x="7369175" y="1247552"/>
              <a:ext cx="3841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rgbClr val="000000"/>
                  </a:solidFill>
                </a:rPr>
                <a:t>C</a:t>
              </a:r>
            </a:p>
          </p:txBody>
        </p:sp>
        <p:sp>
          <p:nvSpPr>
            <p:cNvPr id="27681" name="Rectangle 33"/>
            <p:cNvSpPr>
              <a:spLocks noChangeArrowheads="1"/>
            </p:cNvSpPr>
            <p:nvPr/>
          </p:nvSpPr>
          <p:spPr bwMode="auto">
            <a:xfrm>
              <a:off x="7488238" y="2736627"/>
              <a:ext cx="3667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rgbClr val="000000"/>
                  </a:solidFill>
                </a:rPr>
                <a:t>E</a:t>
              </a:r>
            </a:p>
          </p:txBody>
        </p:sp>
        <p:sp>
          <p:nvSpPr>
            <p:cNvPr id="27682" name="Rectangle 34"/>
            <p:cNvSpPr>
              <a:spLocks noChangeArrowheads="1"/>
            </p:cNvSpPr>
            <p:nvPr/>
          </p:nvSpPr>
          <p:spPr bwMode="auto">
            <a:xfrm>
              <a:off x="6116638" y="3346227"/>
              <a:ext cx="401637"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rgbClr val="000000"/>
                  </a:solidFill>
                </a:rPr>
                <a:t>D</a:t>
              </a:r>
            </a:p>
          </p:txBody>
        </p:sp>
        <p:sp>
          <p:nvSpPr>
            <p:cNvPr id="89123" name="Rectangle 35"/>
            <p:cNvSpPr>
              <a:spLocks noChangeArrowheads="1"/>
            </p:cNvSpPr>
            <p:nvPr/>
          </p:nvSpPr>
          <p:spPr bwMode="auto">
            <a:xfrm>
              <a:off x="852488" y="4333652"/>
              <a:ext cx="2995612" cy="515938"/>
            </a:xfrm>
            <a:prstGeom prst="rect">
              <a:avLst/>
            </a:prstGeom>
            <a:noFill/>
            <a:ln w="12700">
              <a:noFill/>
              <a:miter lim="800000"/>
              <a:headEnd/>
              <a:tailEnd/>
            </a:ln>
            <a:effectLst/>
          </p:spPr>
          <p:txBody>
            <a:bodyPr wrap="none" lIns="90488" tIns="44450" rIns="90488" bIns="44450">
              <a:spAutoFit/>
            </a:bodyPr>
            <a:lstStyle/>
            <a:p>
              <a:pPr eaLnBrk="0" hangingPunct="0"/>
              <a:r>
                <a:rPr lang="es-MX" sz="2800" b="1">
                  <a:solidFill>
                    <a:schemeClr val="tx2"/>
                  </a:solidFill>
                  <a:effectLst>
                    <a:outerShdw blurRad="38100" dist="38100" dir="2700000" algn="tl">
                      <a:srgbClr val="DDDDDD"/>
                    </a:outerShdw>
                  </a:effectLst>
                </a:rPr>
                <a:t>Grafo No-Dirigido</a:t>
              </a:r>
            </a:p>
          </p:txBody>
        </p:sp>
        <p:sp>
          <p:nvSpPr>
            <p:cNvPr id="89124" name="Rectangle 36"/>
            <p:cNvSpPr>
              <a:spLocks noChangeArrowheads="1"/>
            </p:cNvSpPr>
            <p:nvPr/>
          </p:nvSpPr>
          <p:spPr bwMode="auto">
            <a:xfrm>
              <a:off x="4814888" y="4317777"/>
              <a:ext cx="3933825" cy="515938"/>
            </a:xfrm>
            <a:prstGeom prst="rect">
              <a:avLst/>
            </a:prstGeom>
            <a:noFill/>
            <a:ln w="12700">
              <a:noFill/>
              <a:miter lim="800000"/>
              <a:headEnd/>
              <a:tailEnd/>
            </a:ln>
            <a:effectLst/>
          </p:spPr>
          <p:txBody>
            <a:bodyPr wrap="none" lIns="90488" tIns="44450" rIns="90488" bIns="44450">
              <a:spAutoFit/>
            </a:bodyPr>
            <a:lstStyle/>
            <a:p>
              <a:pPr eaLnBrk="0" hangingPunct="0"/>
              <a:r>
                <a:rPr lang="es-MX" sz="2800" b="1">
                  <a:solidFill>
                    <a:schemeClr val="tx2"/>
                  </a:solidFill>
                  <a:effectLst>
                    <a:outerShdw blurRad="38100" dist="38100" dir="2700000" algn="tl">
                      <a:srgbClr val="DDDDDD"/>
                    </a:outerShdw>
                  </a:effectLst>
                </a:rPr>
                <a:t>Grafo Dirigido (Digrafo)</a:t>
              </a:r>
            </a:p>
          </p:txBody>
        </p:sp>
      </p:grpSp>
    </p:spTree>
  </p:cSld>
  <p:clrMapOvr>
    <a:masterClrMapping/>
  </p:clrMapOvr>
  <p:transition xmlns:p14="http://schemas.microsoft.com/office/powerpoint/2010/main">
    <p:dissolve/>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noFill/>
        </p:spPr>
        <p:txBody>
          <a:bodyPr lIns="90488" tIns="44450" rIns="90488" bIns="44450" anchor="ctr"/>
          <a:lstStyle/>
          <a:p>
            <a:pPr eaLnBrk="1" hangingPunct="1"/>
            <a:r>
              <a:rPr lang="es-MX">
                <a:latin typeface="Times New Roman" charset="0"/>
              </a:rPr>
              <a:t>Terminología...</a:t>
            </a:r>
          </a:p>
        </p:txBody>
      </p:sp>
      <p:grpSp>
        <p:nvGrpSpPr>
          <p:cNvPr id="2" name="Group 1"/>
          <p:cNvGrpSpPr/>
          <p:nvPr/>
        </p:nvGrpSpPr>
        <p:grpSpPr>
          <a:xfrm>
            <a:off x="467544" y="692696"/>
            <a:ext cx="8185150" cy="4397375"/>
            <a:chOff x="860425" y="2003425"/>
            <a:chExt cx="8185150" cy="4397375"/>
          </a:xfrm>
        </p:grpSpPr>
        <p:sp>
          <p:nvSpPr>
            <p:cNvPr id="28675" name="Oval 3"/>
            <p:cNvSpPr>
              <a:spLocks noChangeArrowheads="1"/>
            </p:cNvSpPr>
            <p:nvPr/>
          </p:nvSpPr>
          <p:spPr bwMode="auto">
            <a:xfrm>
              <a:off x="3027363" y="2851150"/>
              <a:ext cx="1885950" cy="498475"/>
            </a:xfrm>
            <a:prstGeom prst="ellipse">
              <a:avLst/>
            </a:prstGeom>
            <a:solidFill>
              <a:srgbClr val="316501"/>
            </a:solidFill>
            <a:ln w="25400">
              <a:solidFill>
                <a:schemeClr val="folHlink"/>
              </a:solidFill>
              <a:round/>
              <a:headEnd/>
              <a:tailEnd/>
            </a:ln>
          </p:spPr>
          <p:txBody>
            <a:bodyPr wrap="none" anchor="ctr"/>
            <a:lstStyle/>
            <a:p>
              <a:endParaRPr lang="es-MX"/>
            </a:p>
          </p:txBody>
        </p:sp>
        <p:sp>
          <p:nvSpPr>
            <p:cNvPr id="28676" name="Oval 4"/>
            <p:cNvSpPr>
              <a:spLocks noChangeArrowheads="1"/>
            </p:cNvSpPr>
            <p:nvPr/>
          </p:nvSpPr>
          <p:spPr bwMode="auto">
            <a:xfrm>
              <a:off x="860425" y="3494088"/>
              <a:ext cx="1885950" cy="498475"/>
            </a:xfrm>
            <a:prstGeom prst="ellipse">
              <a:avLst/>
            </a:prstGeom>
            <a:solidFill>
              <a:srgbClr val="316501"/>
            </a:solidFill>
            <a:ln w="25400">
              <a:solidFill>
                <a:schemeClr val="folHlink"/>
              </a:solidFill>
              <a:round/>
              <a:headEnd/>
              <a:tailEnd/>
            </a:ln>
          </p:spPr>
          <p:txBody>
            <a:bodyPr wrap="none" anchor="ctr"/>
            <a:lstStyle/>
            <a:p>
              <a:endParaRPr lang="es-MX"/>
            </a:p>
          </p:txBody>
        </p:sp>
        <p:sp>
          <p:nvSpPr>
            <p:cNvPr id="28677" name="Oval 5"/>
            <p:cNvSpPr>
              <a:spLocks noChangeArrowheads="1"/>
            </p:cNvSpPr>
            <p:nvPr/>
          </p:nvSpPr>
          <p:spPr bwMode="auto">
            <a:xfrm>
              <a:off x="2992438" y="5848350"/>
              <a:ext cx="1885950" cy="498475"/>
            </a:xfrm>
            <a:prstGeom prst="ellipse">
              <a:avLst/>
            </a:prstGeom>
            <a:solidFill>
              <a:srgbClr val="316501"/>
            </a:solidFill>
            <a:ln w="25400">
              <a:solidFill>
                <a:schemeClr val="folHlink"/>
              </a:solidFill>
              <a:round/>
              <a:headEnd/>
              <a:tailEnd/>
            </a:ln>
          </p:spPr>
          <p:txBody>
            <a:bodyPr wrap="none" anchor="ctr"/>
            <a:lstStyle/>
            <a:p>
              <a:endParaRPr lang="es-MX"/>
            </a:p>
          </p:txBody>
        </p:sp>
        <p:sp>
          <p:nvSpPr>
            <p:cNvPr id="28678" name="Oval 6"/>
            <p:cNvSpPr>
              <a:spLocks noChangeArrowheads="1"/>
            </p:cNvSpPr>
            <p:nvPr/>
          </p:nvSpPr>
          <p:spPr bwMode="auto">
            <a:xfrm>
              <a:off x="4992688" y="2005013"/>
              <a:ext cx="1885950" cy="498475"/>
            </a:xfrm>
            <a:prstGeom prst="ellipse">
              <a:avLst/>
            </a:prstGeom>
            <a:solidFill>
              <a:srgbClr val="316501"/>
            </a:solidFill>
            <a:ln w="25400">
              <a:solidFill>
                <a:schemeClr val="folHlink"/>
              </a:solidFill>
              <a:round/>
              <a:headEnd/>
              <a:tailEnd/>
            </a:ln>
          </p:spPr>
          <p:txBody>
            <a:bodyPr wrap="none" anchor="ctr"/>
            <a:lstStyle/>
            <a:p>
              <a:endParaRPr lang="es-MX"/>
            </a:p>
          </p:txBody>
        </p:sp>
        <p:sp>
          <p:nvSpPr>
            <p:cNvPr id="28679" name="Oval 7"/>
            <p:cNvSpPr>
              <a:spLocks noChangeArrowheads="1"/>
            </p:cNvSpPr>
            <p:nvPr/>
          </p:nvSpPr>
          <p:spPr bwMode="auto">
            <a:xfrm>
              <a:off x="5822950" y="3140075"/>
              <a:ext cx="1885950" cy="498475"/>
            </a:xfrm>
            <a:prstGeom prst="ellipse">
              <a:avLst/>
            </a:prstGeom>
            <a:solidFill>
              <a:srgbClr val="316501"/>
            </a:solidFill>
            <a:ln w="25400">
              <a:solidFill>
                <a:schemeClr val="folHlink"/>
              </a:solidFill>
              <a:round/>
              <a:headEnd/>
              <a:tailEnd/>
            </a:ln>
          </p:spPr>
          <p:txBody>
            <a:bodyPr wrap="none" anchor="ctr"/>
            <a:lstStyle/>
            <a:p>
              <a:endParaRPr lang="es-MX"/>
            </a:p>
          </p:txBody>
        </p:sp>
        <p:sp>
          <p:nvSpPr>
            <p:cNvPr id="28680" name="Oval 8"/>
            <p:cNvSpPr>
              <a:spLocks noChangeArrowheads="1"/>
            </p:cNvSpPr>
            <p:nvPr/>
          </p:nvSpPr>
          <p:spPr bwMode="auto">
            <a:xfrm>
              <a:off x="7159625" y="4224338"/>
              <a:ext cx="1885950" cy="498475"/>
            </a:xfrm>
            <a:prstGeom prst="ellipse">
              <a:avLst/>
            </a:prstGeom>
            <a:solidFill>
              <a:srgbClr val="316501"/>
            </a:solidFill>
            <a:ln w="25400">
              <a:solidFill>
                <a:schemeClr val="folHlink"/>
              </a:solidFill>
              <a:round/>
              <a:headEnd/>
              <a:tailEnd/>
            </a:ln>
          </p:spPr>
          <p:txBody>
            <a:bodyPr wrap="none" anchor="ctr"/>
            <a:lstStyle/>
            <a:p>
              <a:endParaRPr lang="es-MX"/>
            </a:p>
          </p:txBody>
        </p:sp>
        <p:sp>
          <p:nvSpPr>
            <p:cNvPr id="28681" name="Rectangle 9"/>
            <p:cNvSpPr>
              <a:spLocks noChangeArrowheads="1"/>
            </p:cNvSpPr>
            <p:nvPr/>
          </p:nvSpPr>
          <p:spPr bwMode="auto">
            <a:xfrm>
              <a:off x="3205163" y="2867025"/>
              <a:ext cx="146685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chemeClr val="bg1"/>
                  </a:solidFill>
                </a:rPr>
                <a:t>Monterrey</a:t>
              </a:r>
            </a:p>
          </p:txBody>
        </p:sp>
        <p:sp>
          <p:nvSpPr>
            <p:cNvPr id="28682" name="Rectangle 10"/>
            <p:cNvSpPr>
              <a:spLocks noChangeArrowheads="1"/>
            </p:cNvSpPr>
            <p:nvPr/>
          </p:nvSpPr>
          <p:spPr bwMode="auto">
            <a:xfrm>
              <a:off x="5340350" y="2003425"/>
              <a:ext cx="12303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chemeClr val="bg1"/>
                  </a:solidFill>
                </a:rPr>
                <a:t>Reynosa</a:t>
              </a:r>
            </a:p>
          </p:txBody>
        </p:sp>
        <p:sp>
          <p:nvSpPr>
            <p:cNvPr id="28683" name="Rectangle 11"/>
            <p:cNvSpPr>
              <a:spLocks noChangeArrowheads="1"/>
            </p:cNvSpPr>
            <p:nvPr/>
          </p:nvSpPr>
          <p:spPr bwMode="auto">
            <a:xfrm>
              <a:off x="7473950" y="4238625"/>
              <a:ext cx="126206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chemeClr val="bg1"/>
                  </a:solidFill>
                </a:rPr>
                <a:t>Tampico</a:t>
              </a:r>
            </a:p>
          </p:txBody>
        </p:sp>
        <p:sp>
          <p:nvSpPr>
            <p:cNvPr id="28684" name="Rectangle 12"/>
            <p:cNvSpPr>
              <a:spLocks noChangeArrowheads="1"/>
            </p:cNvSpPr>
            <p:nvPr/>
          </p:nvSpPr>
          <p:spPr bwMode="auto">
            <a:xfrm>
              <a:off x="5965825" y="3173413"/>
              <a:ext cx="16859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chemeClr val="bg1"/>
                  </a:solidFill>
                </a:rPr>
                <a:t>Cd. Victoria</a:t>
              </a:r>
            </a:p>
          </p:txBody>
        </p:sp>
        <p:sp>
          <p:nvSpPr>
            <p:cNvPr id="28685" name="Rectangle 13"/>
            <p:cNvSpPr>
              <a:spLocks noChangeArrowheads="1"/>
            </p:cNvSpPr>
            <p:nvPr/>
          </p:nvSpPr>
          <p:spPr bwMode="auto">
            <a:xfrm>
              <a:off x="1276350" y="3529013"/>
              <a:ext cx="105886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chemeClr val="bg1"/>
                  </a:solidFill>
                </a:rPr>
                <a:t>Saltillo</a:t>
              </a:r>
            </a:p>
          </p:txBody>
        </p:sp>
        <p:sp>
          <p:nvSpPr>
            <p:cNvPr id="28686" name="Rectangle 14"/>
            <p:cNvSpPr>
              <a:spLocks noChangeArrowheads="1"/>
            </p:cNvSpPr>
            <p:nvPr/>
          </p:nvSpPr>
          <p:spPr bwMode="auto">
            <a:xfrm>
              <a:off x="3171825" y="5864225"/>
              <a:ext cx="15779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chemeClr val="bg1"/>
                  </a:solidFill>
                </a:rPr>
                <a:t>México DF</a:t>
              </a:r>
            </a:p>
          </p:txBody>
        </p:sp>
        <p:sp>
          <p:nvSpPr>
            <p:cNvPr id="28687" name="Line 15"/>
            <p:cNvSpPr>
              <a:spLocks noChangeShapeType="1"/>
            </p:cNvSpPr>
            <p:nvPr/>
          </p:nvSpPr>
          <p:spPr bwMode="auto">
            <a:xfrm flipV="1">
              <a:off x="2633663" y="3217863"/>
              <a:ext cx="609600" cy="406400"/>
            </a:xfrm>
            <a:prstGeom prst="line">
              <a:avLst/>
            </a:prstGeom>
            <a:noFill/>
            <a:ln w="50800">
              <a:solidFill>
                <a:srgbClr val="FFA27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688" name="Line 16"/>
            <p:cNvSpPr>
              <a:spLocks noChangeShapeType="1"/>
            </p:cNvSpPr>
            <p:nvPr/>
          </p:nvSpPr>
          <p:spPr bwMode="auto">
            <a:xfrm flipV="1">
              <a:off x="4884738" y="4656138"/>
              <a:ext cx="2625725" cy="1406525"/>
            </a:xfrm>
            <a:prstGeom prst="line">
              <a:avLst/>
            </a:prstGeom>
            <a:noFill/>
            <a:ln w="50800">
              <a:solidFill>
                <a:srgbClr val="FFA27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689" name="Line 17"/>
            <p:cNvSpPr>
              <a:spLocks noChangeShapeType="1"/>
            </p:cNvSpPr>
            <p:nvPr/>
          </p:nvSpPr>
          <p:spPr bwMode="auto">
            <a:xfrm>
              <a:off x="1719263" y="4030663"/>
              <a:ext cx="1828800" cy="1811337"/>
            </a:xfrm>
            <a:prstGeom prst="line">
              <a:avLst/>
            </a:prstGeom>
            <a:noFill/>
            <a:ln w="50800">
              <a:solidFill>
                <a:srgbClr val="FFA27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690" name="Line 18"/>
            <p:cNvSpPr>
              <a:spLocks noChangeShapeType="1"/>
            </p:cNvSpPr>
            <p:nvPr/>
          </p:nvSpPr>
          <p:spPr bwMode="auto">
            <a:xfrm flipV="1">
              <a:off x="4564063" y="2405063"/>
              <a:ext cx="812800" cy="508000"/>
            </a:xfrm>
            <a:prstGeom prst="line">
              <a:avLst/>
            </a:prstGeom>
            <a:noFill/>
            <a:ln w="50800">
              <a:solidFill>
                <a:srgbClr val="FFA27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691" name="Line 19"/>
            <p:cNvSpPr>
              <a:spLocks noChangeShapeType="1"/>
            </p:cNvSpPr>
            <p:nvPr/>
          </p:nvSpPr>
          <p:spPr bwMode="auto">
            <a:xfrm flipH="1" flipV="1">
              <a:off x="6273800" y="2455863"/>
              <a:ext cx="711200" cy="727075"/>
            </a:xfrm>
            <a:prstGeom prst="line">
              <a:avLst/>
            </a:prstGeom>
            <a:noFill/>
            <a:ln w="50800">
              <a:solidFill>
                <a:srgbClr val="FFA27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692" name="Line 20"/>
            <p:cNvSpPr>
              <a:spLocks noChangeShapeType="1"/>
            </p:cNvSpPr>
            <p:nvPr/>
          </p:nvSpPr>
          <p:spPr bwMode="auto">
            <a:xfrm flipH="1" flipV="1">
              <a:off x="7018338" y="3575050"/>
              <a:ext cx="914400" cy="692150"/>
            </a:xfrm>
            <a:prstGeom prst="line">
              <a:avLst/>
            </a:prstGeom>
            <a:noFill/>
            <a:ln w="50800">
              <a:solidFill>
                <a:srgbClr val="FFA27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693" name="Line 21"/>
            <p:cNvSpPr>
              <a:spLocks noChangeShapeType="1"/>
            </p:cNvSpPr>
            <p:nvPr/>
          </p:nvSpPr>
          <p:spPr bwMode="auto">
            <a:xfrm flipH="1" flipV="1">
              <a:off x="4884738" y="3098800"/>
              <a:ext cx="949325" cy="287338"/>
            </a:xfrm>
            <a:prstGeom prst="line">
              <a:avLst/>
            </a:prstGeom>
            <a:noFill/>
            <a:ln w="50800">
              <a:solidFill>
                <a:srgbClr val="FFA27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694" name="Rectangle 22"/>
            <p:cNvSpPr>
              <a:spLocks noChangeArrowheads="1"/>
            </p:cNvSpPr>
            <p:nvPr/>
          </p:nvSpPr>
          <p:spPr bwMode="auto">
            <a:xfrm>
              <a:off x="4441825" y="2259013"/>
              <a:ext cx="4857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chemeClr val="tx2"/>
                  </a:solidFill>
                </a:rPr>
                <a:t>45</a:t>
              </a:r>
            </a:p>
          </p:txBody>
        </p:sp>
        <p:sp>
          <p:nvSpPr>
            <p:cNvPr id="28695" name="Rectangle 23"/>
            <p:cNvSpPr>
              <a:spLocks noChangeArrowheads="1"/>
            </p:cNvSpPr>
            <p:nvPr/>
          </p:nvSpPr>
          <p:spPr bwMode="auto">
            <a:xfrm>
              <a:off x="6778625" y="2513013"/>
              <a:ext cx="4857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chemeClr val="tx2"/>
                  </a:solidFill>
                </a:rPr>
                <a:t>32</a:t>
              </a:r>
            </a:p>
          </p:txBody>
        </p:sp>
        <p:sp>
          <p:nvSpPr>
            <p:cNvPr id="28696" name="Rectangle 24"/>
            <p:cNvSpPr>
              <a:spLocks noChangeArrowheads="1"/>
            </p:cNvSpPr>
            <p:nvPr/>
          </p:nvSpPr>
          <p:spPr bwMode="auto">
            <a:xfrm>
              <a:off x="7607300" y="3595688"/>
              <a:ext cx="4857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chemeClr val="tx2"/>
                  </a:solidFill>
                </a:rPr>
                <a:t>21</a:t>
              </a:r>
            </a:p>
          </p:txBody>
        </p:sp>
        <p:sp>
          <p:nvSpPr>
            <p:cNvPr id="28697" name="Rectangle 25"/>
            <p:cNvSpPr>
              <a:spLocks noChangeArrowheads="1"/>
            </p:cNvSpPr>
            <p:nvPr/>
          </p:nvSpPr>
          <p:spPr bwMode="auto">
            <a:xfrm>
              <a:off x="5575300" y="4933950"/>
              <a:ext cx="4857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chemeClr val="tx2"/>
                  </a:solidFill>
                </a:rPr>
                <a:t>96</a:t>
              </a:r>
            </a:p>
          </p:txBody>
        </p:sp>
        <p:sp>
          <p:nvSpPr>
            <p:cNvPr id="28698" name="Rectangle 26"/>
            <p:cNvSpPr>
              <a:spLocks noChangeArrowheads="1"/>
            </p:cNvSpPr>
            <p:nvPr/>
          </p:nvSpPr>
          <p:spPr bwMode="auto">
            <a:xfrm>
              <a:off x="2847975" y="4679950"/>
              <a:ext cx="4857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chemeClr val="tx2"/>
                  </a:solidFill>
                </a:rPr>
                <a:t>57</a:t>
              </a:r>
            </a:p>
          </p:txBody>
        </p:sp>
        <p:sp>
          <p:nvSpPr>
            <p:cNvPr id="28699" name="Rectangle 27"/>
            <p:cNvSpPr>
              <a:spLocks noChangeArrowheads="1"/>
            </p:cNvSpPr>
            <p:nvPr/>
          </p:nvSpPr>
          <p:spPr bwMode="auto">
            <a:xfrm>
              <a:off x="2390775" y="3089275"/>
              <a:ext cx="4857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chemeClr val="tx2"/>
                  </a:solidFill>
                </a:rPr>
                <a:t>13</a:t>
              </a:r>
            </a:p>
          </p:txBody>
        </p:sp>
        <p:sp>
          <p:nvSpPr>
            <p:cNvPr id="28700" name="Rectangle 28"/>
            <p:cNvSpPr>
              <a:spLocks noChangeArrowheads="1"/>
            </p:cNvSpPr>
            <p:nvPr/>
          </p:nvSpPr>
          <p:spPr bwMode="auto">
            <a:xfrm>
              <a:off x="5167313" y="2835275"/>
              <a:ext cx="4857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chemeClr val="tx2"/>
                  </a:solidFill>
                </a:rPr>
                <a:t>19</a:t>
              </a:r>
            </a:p>
          </p:txBody>
        </p:sp>
        <p:sp>
          <p:nvSpPr>
            <p:cNvPr id="90141" name="Text Box 29"/>
            <p:cNvSpPr txBox="1">
              <a:spLocks noChangeArrowheads="1"/>
            </p:cNvSpPr>
            <p:nvPr/>
          </p:nvSpPr>
          <p:spPr bwMode="auto">
            <a:xfrm>
              <a:off x="6613525" y="5334000"/>
              <a:ext cx="2079625" cy="1066800"/>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sz="3200" b="1">
                  <a:effectLst>
                    <a:outerShdw blurRad="38100" dist="38100" dir="2700000" algn="tl">
                      <a:srgbClr val="DDDDDD"/>
                    </a:outerShdw>
                  </a:effectLst>
                </a:rPr>
                <a:t>Grafo</a:t>
              </a:r>
            </a:p>
            <a:p>
              <a:r>
                <a:rPr lang="es-MX" sz="3200" b="1">
                  <a:effectLst>
                    <a:outerShdw blurRad="38100" dist="38100" dir="2700000" algn="tl">
                      <a:srgbClr val="DDDDDD"/>
                    </a:outerShdw>
                  </a:effectLst>
                </a:rPr>
                <a:t>Ponderado</a:t>
              </a:r>
            </a:p>
          </p:txBody>
        </p:sp>
      </p:grpSp>
    </p:spTree>
  </p:cSld>
  <p:clrMapOvr>
    <a:masterClrMapping/>
  </p:clrMapOvr>
  <p:transition xmlns:p14="http://schemas.microsoft.com/office/powerpoint/2010/main">
    <p:dissolv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noFill/>
        </p:spPr>
        <p:txBody>
          <a:bodyPr lIns="90488" tIns="44450" rIns="90488" bIns="44450" anchor="ctr"/>
          <a:lstStyle/>
          <a:p>
            <a:pPr eaLnBrk="1" hangingPunct="1"/>
            <a:r>
              <a:rPr lang="es-MX">
                <a:latin typeface="Times New Roman" charset="0"/>
              </a:rPr>
              <a:t>Terminología...</a:t>
            </a:r>
          </a:p>
        </p:txBody>
      </p:sp>
      <p:grpSp>
        <p:nvGrpSpPr>
          <p:cNvPr id="2" name="Group 1"/>
          <p:cNvGrpSpPr/>
          <p:nvPr/>
        </p:nvGrpSpPr>
        <p:grpSpPr>
          <a:xfrm>
            <a:off x="755576" y="404664"/>
            <a:ext cx="8185150" cy="4652962"/>
            <a:chOff x="755576" y="548680"/>
            <a:chExt cx="8185150" cy="4652962"/>
          </a:xfrm>
        </p:grpSpPr>
        <p:sp>
          <p:nvSpPr>
            <p:cNvPr id="29699" name="Oval 3"/>
            <p:cNvSpPr>
              <a:spLocks noChangeArrowheads="1"/>
            </p:cNvSpPr>
            <p:nvPr/>
          </p:nvSpPr>
          <p:spPr bwMode="auto">
            <a:xfrm>
              <a:off x="2922514" y="1705967"/>
              <a:ext cx="1885950" cy="498475"/>
            </a:xfrm>
            <a:prstGeom prst="ellipse">
              <a:avLst/>
            </a:prstGeom>
            <a:solidFill>
              <a:srgbClr val="CF0E30"/>
            </a:solidFill>
            <a:ln w="25400">
              <a:solidFill>
                <a:schemeClr val="folHlink"/>
              </a:solidFill>
              <a:round/>
              <a:headEnd/>
              <a:tailEnd/>
            </a:ln>
          </p:spPr>
          <p:txBody>
            <a:bodyPr wrap="none" anchor="ctr"/>
            <a:lstStyle/>
            <a:p>
              <a:endParaRPr lang="es-MX"/>
            </a:p>
          </p:txBody>
        </p:sp>
        <p:sp>
          <p:nvSpPr>
            <p:cNvPr id="29700" name="Oval 4"/>
            <p:cNvSpPr>
              <a:spLocks noChangeArrowheads="1"/>
            </p:cNvSpPr>
            <p:nvPr/>
          </p:nvSpPr>
          <p:spPr bwMode="auto">
            <a:xfrm>
              <a:off x="755576" y="2348905"/>
              <a:ext cx="1885950" cy="498475"/>
            </a:xfrm>
            <a:prstGeom prst="ellipse">
              <a:avLst/>
            </a:prstGeom>
            <a:solidFill>
              <a:srgbClr val="316501"/>
            </a:solidFill>
            <a:ln w="25400">
              <a:solidFill>
                <a:schemeClr val="folHlink"/>
              </a:solidFill>
              <a:round/>
              <a:headEnd/>
              <a:tailEnd/>
            </a:ln>
          </p:spPr>
          <p:txBody>
            <a:bodyPr wrap="none" anchor="ctr"/>
            <a:lstStyle/>
            <a:p>
              <a:endParaRPr lang="es-MX"/>
            </a:p>
          </p:txBody>
        </p:sp>
        <p:sp>
          <p:nvSpPr>
            <p:cNvPr id="29701" name="Oval 5"/>
            <p:cNvSpPr>
              <a:spLocks noChangeArrowheads="1"/>
            </p:cNvSpPr>
            <p:nvPr/>
          </p:nvSpPr>
          <p:spPr bwMode="auto">
            <a:xfrm>
              <a:off x="2887589" y="4703167"/>
              <a:ext cx="1885950" cy="498475"/>
            </a:xfrm>
            <a:prstGeom prst="ellipse">
              <a:avLst/>
            </a:prstGeom>
            <a:solidFill>
              <a:srgbClr val="316501"/>
            </a:solidFill>
            <a:ln w="25400">
              <a:solidFill>
                <a:schemeClr val="folHlink"/>
              </a:solidFill>
              <a:round/>
              <a:headEnd/>
              <a:tailEnd/>
            </a:ln>
          </p:spPr>
          <p:txBody>
            <a:bodyPr wrap="none" anchor="ctr"/>
            <a:lstStyle/>
            <a:p>
              <a:endParaRPr lang="es-MX"/>
            </a:p>
          </p:txBody>
        </p:sp>
        <p:sp>
          <p:nvSpPr>
            <p:cNvPr id="29702" name="Oval 6"/>
            <p:cNvSpPr>
              <a:spLocks noChangeArrowheads="1"/>
            </p:cNvSpPr>
            <p:nvPr/>
          </p:nvSpPr>
          <p:spPr bwMode="auto">
            <a:xfrm>
              <a:off x="4887839" y="859830"/>
              <a:ext cx="1885950" cy="498475"/>
            </a:xfrm>
            <a:prstGeom prst="ellipse">
              <a:avLst/>
            </a:prstGeom>
            <a:solidFill>
              <a:srgbClr val="316501"/>
            </a:solidFill>
            <a:ln w="25400">
              <a:solidFill>
                <a:schemeClr val="folHlink"/>
              </a:solidFill>
              <a:round/>
              <a:headEnd/>
              <a:tailEnd/>
            </a:ln>
          </p:spPr>
          <p:txBody>
            <a:bodyPr wrap="none" anchor="ctr"/>
            <a:lstStyle/>
            <a:p>
              <a:endParaRPr lang="es-MX"/>
            </a:p>
          </p:txBody>
        </p:sp>
        <p:sp>
          <p:nvSpPr>
            <p:cNvPr id="29703" name="Oval 7"/>
            <p:cNvSpPr>
              <a:spLocks noChangeArrowheads="1"/>
            </p:cNvSpPr>
            <p:nvPr/>
          </p:nvSpPr>
          <p:spPr bwMode="auto">
            <a:xfrm>
              <a:off x="5718101" y="1994892"/>
              <a:ext cx="1885950" cy="498475"/>
            </a:xfrm>
            <a:prstGeom prst="ellipse">
              <a:avLst/>
            </a:prstGeom>
            <a:solidFill>
              <a:srgbClr val="316501"/>
            </a:solidFill>
            <a:ln w="25400">
              <a:solidFill>
                <a:schemeClr val="folHlink"/>
              </a:solidFill>
              <a:round/>
              <a:headEnd/>
              <a:tailEnd/>
            </a:ln>
          </p:spPr>
          <p:txBody>
            <a:bodyPr wrap="none" anchor="ctr"/>
            <a:lstStyle/>
            <a:p>
              <a:endParaRPr lang="es-MX"/>
            </a:p>
          </p:txBody>
        </p:sp>
        <p:sp>
          <p:nvSpPr>
            <p:cNvPr id="29704" name="Oval 8"/>
            <p:cNvSpPr>
              <a:spLocks noChangeArrowheads="1"/>
            </p:cNvSpPr>
            <p:nvPr/>
          </p:nvSpPr>
          <p:spPr bwMode="auto">
            <a:xfrm>
              <a:off x="7054776" y="3079155"/>
              <a:ext cx="1885950" cy="498475"/>
            </a:xfrm>
            <a:prstGeom prst="ellipse">
              <a:avLst/>
            </a:prstGeom>
            <a:solidFill>
              <a:srgbClr val="316501"/>
            </a:solidFill>
            <a:ln w="25400">
              <a:solidFill>
                <a:schemeClr val="folHlink"/>
              </a:solidFill>
              <a:round/>
              <a:headEnd/>
              <a:tailEnd/>
            </a:ln>
          </p:spPr>
          <p:txBody>
            <a:bodyPr wrap="none" anchor="ctr"/>
            <a:lstStyle/>
            <a:p>
              <a:endParaRPr lang="es-MX"/>
            </a:p>
          </p:txBody>
        </p:sp>
        <p:sp>
          <p:nvSpPr>
            <p:cNvPr id="29705" name="Rectangle 9"/>
            <p:cNvSpPr>
              <a:spLocks noChangeArrowheads="1"/>
            </p:cNvSpPr>
            <p:nvPr/>
          </p:nvSpPr>
          <p:spPr bwMode="auto">
            <a:xfrm>
              <a:off x="3100314" y="1721842"/>
              <a:ext cx="146685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chemeClr val="tx2"/>
                  </a:solidFill>
                </a:rPr>
                <a:t>Monterrey</a:t>
              </a:r>
            </a:p>
          </p:txBody>
        </p:sp>
        <p:sp>
          <p:nvSpPr>
            <p:cNvPr id="29706" name="Rectangle 10"/>
            <p:cNvSpPr>
              <a:spLocks noChangeArrowheads="1"/>
            </p:cNvSpPr>
            <p:nvPr/>
          </p:nvSpPr>
          <p:spPr bwMode="auto">
            <a:xfrm>
              <a:off x="5235501" y="858242"/>
              <a:ext cx="12303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chemeClr val="bg1"/>
                  </a:solidFill>
                </a:rPr>
                <a:t>Reynosa</a:t>
              </a:r>
            </a:p>
          </p:txBody>
        </p:sp>
        <p:sp>
          <p:nvSpPr>
            <p:cNvPr id="29707" name="Rectangle 11"/>
            <p:cNvSpPr>
              <a:spLocks noChangeArrowheads="1"/>
            </p:cNvSpPr>
            <p:nvPr/>
          </p:nvSpPr>
          <p:spPr bwMode="auto">
            <a:xfrm>
              <a:off x="7369101" y="3093442"/>
              <a:ext cx="126206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chemeClr val="bg1"/>
                  </a:solidFill>
                </a:rPr>
                <a:t>Tampico</a:t>
              </a:r>
            </a:p>
          </p:txBody>
        </p:sp>
        <p:sp>
          <p:nvSpPr>
            <p:cNvPr id="29708" name="Rectangle 12"/>
            <p:cNvSpPr>
              <a:spLocks noChangeArrowheads="1"/>
            </p:cNvSpPr>
            <p:nvPr/>
          </p:nvSpPr>
          <p:spPr bwMode="auto">
            <a:xfrm>
              <a:off x="5860976" y="2028230"/>
              <a:ext cx="16859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chemeClr val="bg1"/>
                  </a:solidFill>
                </a:rPr>
                <a:t>Cd. Victoria</a:t>
              </a:r>
            </a:p>
          </p:txBody>
        </p:sp>
        <p:sp>
          <p:nvSpPr>
            <p:cNvPr id="29709" name="Rectangle 13"/>
            <p:cNvSpPr>
              <a:spLocks noChangeArrowheads="1"/>
            </p:cNvSpPr>
            <p:nvPr/>
          </p:nvSpPr>
          <p:spPr bwMode="auto">
            <a:xfrm>
              <a:off x="1171501" y="2383830"/>
              <a:ext cx="105886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chemeClr val="bg1"/>
                  </a:solidFill>
                </a:rPr>
                <a:t>Saltillo</a:t>
              </a:r>
            </a:p>
          </p:txBody>
        </p:sp>
        <p:sp>
          <p:nvSpPr>
            <p:cNvPr id="29710" name="Rectangle 14"/>
            <p:cNvSpPr>
              <a:spLocks noChangeArrowheads="1"/>
            </p:cNvSpPr>
            <p:nvPr/>
          </p:nvSpPr>
          <p:spPr bwMode="auto">
            <a:xfrm>
              <a:off x="3066976" y="4719042"/>
              <a:ext cx="15779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chemeClr val="bg1"/>
                  </a:solidFill>
                </a:rPr>
                <a:t>México DF</a:t>
              </a:r>
            </a:p>
          </p:txBody>
        </p:sp>
        <p:sp>
          <p:nvSpPr>
            <p:cNvPr id="29711" name="Line 15"/>
            <p:cNvSpPr>
              <a:spLocks noChangeShapeType="1"/>
            </p:cNvSpPr>
            <p:nvPr/>
          </p:nvSpPr>
          <p:spPr bwMode="auto">
            <a:xfrm flipV="1">
              <a:off x="2528814" y="2072680"/>
              <a:ext cx="609600" cy="406400"/>
            </a:xfrm>
            <a:prstGeom prst="line">
              <a:avLst/>
            </a:prstGeom>
            <a:noFill/>
            <a:ln w="50800">
              <a:solidFill>
                <a:srgbClr val="FFA27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12" name="Line 16"/>
            <p:cNvSpPr>
              <a:spLocks noChangeShapeType="1"/>
            </p:cNvSpPr>
            <p:nvPr/>
          </p:nvSpPr>
          <p:spPr bwMode="auto">
            <a:xfrm flipV="1">
              <a:off x="4779889" y="3510955"/>
              <a:ext cx="2625725" cy="1406525"/>
            </a:xfrm>
            <a:prstGeom prst="line">
              <a:avLst/>
            </a:prstGeom>
            <a:noFill/>
            <a:ln w="50800">
              <a:solidFill>
                <a:srgbClr val="FFA27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13" name="Line 17"/>
            <p:cNvSpPr>
              <a:spLocks noChangeShapeType="1"/>
            </p:cNvSpPr>
            <p:nvPr/>
          </p:nvSpPr>
          <p:spPr bwMode="auto">
            <a:xfrm>
              <a:off x="1614414" y="2885480"/>
              <a:ext cx="1828800" cy="1811337"/>
            </a:xfrm>
            <a:prstGeom prst="line">
              <a:avLst/>
            </a:prstGeom>
            <a:noFill/>
            <a:ln w="50800">
              <a:solidFill>
                <a:srgbClr val="FFA27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14" name="Line 18"/>
            <p:cNvSpPr>
              <a:spLocks noChangeShapeType="1"/>
            </p:cNvSpPr>
            <p:nvPr/>
          </p:nvSpPr>
          <p:spPr bwMode="auto">
            <a:xfrm flipV="1">
              <a:off x="4459214" y="1259880"/>
              <a:ext cx="812800" cy="508000"/>
            </a:xfrm>
            <a:prstGeom prst="line">
              <a:avLst/>
            </a:prstGeom>
            <a:noFill/>
            <a:ln w="50800">
              <a:solidFill>
                <a:srgbClr val="FFA27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15" name="Line 19"/>
            <p:cNvSpPr>
              <a:spLocks noChangeShapeType="1"/>
            </p:cNvSpPr>
            <p:nvPr/>
          </p:nvSpPr>
          <p:spPr bwMode="auto">
            <a:xfrm flipH="1" flipV="1">
              <a:off x="6168951" y="1310680"/>
              <a:ext cx="711200" cy="727075"/>
            </a:xfrm>
            <a:prstGeom prst="line">
              <a:avLst/>
            </a:prstGeom>
            <a:noFill/>
            <a:ln w="50800">
              <a:solidFill>
                <a:srgbClr val="FFA27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16" name="Line 20"/>
            <p:cNvSpPr>
              <a:spLocks noChangeShapeType="1"/>
            </p:cNvSpPr>
            <p:nvPr/>
          </p:nvSpPr>
          <p:spPr bwMode="auto">
            <a:xfrm flipH="1" flipV="1">
              <a:off x="6913489" y="2429867"/>
              <a:ext cx="914400" cy="692150"/>
            </a:xfrm>
            <a:prstGeom prst="line">
              <a:avLst/>
            </a:prstGeom>
            <a:noFill/>
            <a:ln w="50800">
              <a:solidFill>
                <a:srgbClr val="FFA27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17" name="Line 21"/>
            <p:cNvSpPr>
              <a:spLocks noChangeShapeType="1"/>
            </p:cNvSpPr>
            <p:nvPr/>
          </p:nvSpPr>
          <p:spPr bwMode="auto">
            <a:xfrm flipH="1" flipV="1">
              <a:off x="4779889" y="1953617"/>
              <a:ext cx="949325" cy="287338"/>
            </a:xfrm>
            <a:prstGeom prst="line">
              <a:avLst/>
            </a:prstGeom>
            <a:noFill/>
            <a:ln w="50800">
              <a:solidFill>
                <a:srgbClr val="FFA27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18" name="Oval 22"/>
            <p:cNvSpPr>
              <a:spLocks noChangeArrowheads="1"/>
            </p:cNvSpPr>
            <p:nvPr/>
          </p:nvSpPr>
          <p:spPr bwMode="auto">
            <a:xfrm>
              <a:off x="2341489" y="548680"/>
              <a:ext cx="6367462" cy="2403475"/>
            </a:xfrm>
            <a:prstGeom prst="ellipse">
              <a:avLst/>
            </a:prstGeom>
            <a:noFill/>
            <a:ln w="50800">
              <a:solidFill>
                <a:srgbClr val="CF0E3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sp>
          <p:nvSpPr>
            <p:cNvPr id="91159" name="Rectangle 23"/>
            <p:cNvSpPr>
              <a:spLocks noChangeArrowheads="1"/>
            </p:cNvSpPr>
            <p:nvPr/>
          </p:nvSpPr>
          <p:spPr bwMode="auto">
            <a:xfrm>
              <a:off x="1254051" y="1072555"/>
              <a:ext cx="1084263" cy="576262"/>
            </a:xfrm>
            <a:prstGeom prst="rect">
              <a:avLst/>
            </a:prstGeom>
            <a:noFill/>
            <a:ln w="12700">
              <a:noFill/>
              <a:miter lim="800000"/>
              <a:headEnd/>
              <a:tailEnd/>
            </a:ln>
            <a:effectLst/>
          </p:spPr>
          <p:txBody>
            <a:bodyPr wrap="none" lIns="90488" tIns="44450" rIns="90488" bIns="44450">
              <a:spAutoFit/>
            </a:bodyPr>
            <a:lstStyle/>
            <a:p>
              <a:pPr eaLnBrk="0" hangingPunct="0"/>
              <a:r>
                <a:rPr lang="es-MX" sz="3200" b="1">
                  <a:solidFill>
                    <a:schemeClr val="tx2"/>
                  </a:solidFill>
                  <a:effectLst>
                    <a:outerShdw blurRad="38100" dist="38100" dir="2700000" algn="tl">
                      <a:srgbClr val="DDDDDD"/>
                    </a:outerShdw>
                  </a:effectLst>
                </a:rPr>
                <a:t>Ciclo</a:t>
              </a:r>
            </a:p>
          </p:txBody>
        </p:sp>
      </p:grpSp>
    </p:spTree>
  </p:cSld>
  <p:clrMapOvr>
    <a:masterClrMapping/>
  </p:clrMapOvr>
  <p:transition xmlns:p14="http://schemas.microsoft.com/office/powerpoint/2010/main">
    <p:wipe dir="u"/>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noFill/>
        </p:spPr>
        <p:txBody>
          <a:bodyPr lIns="90488" tIns="44450" rIns="90488" bIns="44450" anchor="ctr">
            <a:normAutofit fontScale="90000"/>
          </a:bodyPr>
          <a:lstStyle/>
          <a:p>
            <a:pPr eaLnBrk="1" hangingPunct="1"/>
            <a:r>
              <a:rPr lang="es-MX">
                <a:latin typeface="Times New Roman" charset="0"/>
              </a:rPr>
              <a:t>Aplicaciones de un Grafo</a:t>
            </a:r>
          </a:p>
        </p:txBody>
      </p:sp>
      <p:sp>
        <p:nvSpPr>
          <p:cNvPr id="30723" name="Rectangle 3"/>
          <p:cNvSpPr>
            <a:spLocks noGrp="1" noChangeArrowheads="1"/>
          </p:cNvSpPr>
          <p:nvPr>
            <p:ph idx="1"/>
          </p:nvPr>
        </p:nvSpPr>
        <p:spPr>
          <a:noFill/>
        </p:spPr>
        <p:txBody>
          <a:bodyPr lIns="90488" tIns="44450" rIns="90488" bIns="44450"/>
          <a:lstStyle/>
          <a:p>
            <a:pPr eaLnBrk="1" hangingPunct="1"/>
            <a:r>
              <a:rPr lang="es-MX">
                <a:latin typeface="Times New Roman" charset="0"/>
              </a:rPr>
              <a:t>Conectividad, Redes de Transporte</a:t>
            </a:r>
          </a:p>
          <a:p>
            <a:pPr lvl="1" eaLnBrk="1" hangingPunct="1"/>
            <a:r>
              <a:rPr lang="es-MX">
                <a:latin typeface="Times New Roman" charset="0"/>
                <a:ea typeface="ＭＳ Ｐゴシック" charset="0"/>
              </a:rPr>
              <a:t>¿Existe un camino entre dos Nodos?</a:t>
            </a:r>
          </a:p>
          <a:p>
            <a:pPr lvl="1" eaLnBrk="1" hangingPunct="1"/>
            <a:r>
              <a:rPr lang="es-MX">
                <a:latin typeface="Times New Roman" charset="0"/>
                <a:ea typeface="ＭＳ Ｐゴシック" charset="0"/>
              </a:rPr>
              <a:t>¿Cuál es el costo mínimo de conexión para todos los Nodos?</a:t>
            </a:r>
          </a:p>
          <a:p>
            <a:pPr lvl="1" eaLnBrk="1" hangingPunct="1"/>
            <a:r>
              <a:rPr lang="es-MX" b="1" i="1">
                <a:solidFill>
                  <a:srgbClr val="A50021"/>
                </a:solidFill>
                <a:latin typeface="Times New Roman" charset="0"/>
                <a:ea typeface="ＭＳ Ｐゴシック" charset="0"/>
              </a:rPr>
              <a:t>¿Cuál es la ruta óptima para ir de un Nodo a otro?</a:t>
            </a:r>
            <a:br>
              <a:rPr lang="es-MX" b="1" i="1">
                <a:solidFill>
                  <a:srgbClr val="A50021"/>
                </a:solidFill>
                <a:latin typeface="Times New Roman" charset="0"/>
                <a:ea typeface="ＭＳ Ｐゴシック" charset="0"/>
              </a:rPr>
            </a:br>
            <a:endParaRPr lang="es-MX">
              <a:latin typeface="Times New Roman" charset="0"/>
              <a:ea typeface="ＭＳ Ｐゴシック" charset="0"/>
            </a:endParaRPr>
          </a:p>
          <a:p>
            <a:pPr eaLnBrk="1" hangingPunct="1"/>
            <a:r>
              <a:rPr lang="es-MX">
                <a:latin typeface="Times New Roman" charset="0"/>
              </a:rPr>
              <a:t>Autómatas o Diagramas de Estado</a:t>
            </a:r>
          </a:p>
        </p:txBody>
      </p:sp>
    </p:spTree>
  </p:cSld>
  <p:clrMapOvr>
    <a:masterClrMapping/>
  </p:clrMapOvr>
  <p:transition xmlns:p14="http://schemas.microsoft.com/office/powerpoint/2010/main">
    <p:dissolv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115616" y="4797152"/>
            <a:ext cx="6705600" cy="1143000"/>
          </a:xfrm>
          <a:noFill/>
        </p:spPr>
        <p:txBody>
          <a:bodyPr lIns="90488" tIns="44450" rIns="90488" bIns="44450" anchor="ctr">
            <a:normAutofit fontScale="90000"/>
          </a:bodyPr>
          <a:lstStyle/>
          <a:p>
            <a:pPr eaLnBrk="1" hangingPunct="1"/>
            <a:r>
              <a:rPr lang="es-MX">
                <a:latin typeface="Times New Roman" charset="0"/>
              </a:rPr>
              <a:t>Representación de Grafos</a:t>
            </a:r>
          </a:p>
        </p:txBody>
      </p:sp>
      <p:sp>
        <p:nvSpPr>
          <p:cNvPr id="31747" name="Rectangle 3"/>
          <p:cNvSpPr>
            <a:spLocks noGrp="1" noChangeArrowheads="1"/>
          </p:cNvSpPr>
          <p:nvPr>
            <p:ph idx="1"/>
          </p:nvPr>
        </p:nvSpPr>
        <p:spPr>
          <a:noFill/>
        </p:spPr>
        <p:txBody>
          <a:bodyPr lIns="90488" tIns="44450" rIns="90488" bIns="44450">
            <a:normAutofit lnSpcReduction="10000"/>
          </a:bodyPr>
          <a:lstStyle/>
          <a:p>
            <a:pPr eaLnBrk="1" hangingPunct="1"/>
            <a:r>
              <a:rPr lang="es-MX" dirty="0">
                <a:latin typeface="Times New Roman" charset="0"/>
              </a:rPr>
              <a:t>Existen muchas formas de representar a un grafo, sin embargo, las más comunes son:</a:t>
            </a:r>
            <a:br>
              <a:rPr lang="es-MX" dirty="0">
                <a:latin typeface="Times New Roman" charset="0"/>
              </a:rPr>
            </a:br>
            <a:endParaRPr lang="es-MX" dirty="0">
              <a:latin typeface="Times New Roman" charset="0"/>
            </a:endParaRPr>
          </a:p>
          <a:p>
            <a:pPr lvl="1" eaLnBrk="1" hangingPunct="1"/>
            <a:r>
              <a:rPr lang="es-MX" sz="3200" i="1" dirty="0">
                <a:solidFill>
                  <a:srgbClr val="A50021"/>
                </a:solidFill>
                <a:latin typeface="Times New Roman" charset="0"/>
                <a:ea typeface="ＭＳ Ｐゴシック" charset="0"/>
              </a:rPr>
              <a:t>Matriz de Adyacencias</a:t>
            </a:r>
            <a:br>
              <a:rPr lang="es-MX" sz="3200" i="1" dirty="0">
                <a:solidFill>
                  <a:srgbClr val="A50021"/>
                </a:solidFill>
                <a:latin typeface="Times New Roman" charset="0"/>
                <a:ea typeface="ＭＳ Ｐゴシック" charset="0"/>
              </a:rPr>
            </a:br>
            <a:endParaRPr lang="es-MX" sz="3200" i="1" dirty="0">
              <a:solidFill>
                <a:srgbClr val="A50021"/>
              </a:solidFill>
              <a:latin typeface="Times New Roman" charset="0"/>
              <a:ea typeface="ＭＳ Ｐゴシック" charset="0"/>
            </a:endParaRPr>
          </a:p>
          <a:p>
            <a:pPr lvl="1" eaLnBrk="1" hangingPunct="1"/>
            <a:r>
              <a:rPr lang="es-MX" sz="3200" i="1" dirty="0">
                <a:solidFill>
                  <a:srgbClr val="A50021"/>
                </a:solidFill>
                <a:latin typeface="Times New Roman" charset="0"/>
                <a:ea typeface="ＭＳ Ｐゴシック" charset="0"/>
              </a:rPr>
              <a:t>Lista de Adyacencias</a:t>
            </a:r>
            <a:br>
              <a:rPr lang="es-MX" sz="3200" i="1" dirty="0">
                <a:solidFill>
                  <a:srgbClr val="A50021"/>
                </a:solidFill>
                <a:latin typeface="Times New Roman" charset="0"/>
                <a:ea typeface="ＭＳ Ｐゴシック" charset="0"/>
              </a:rPr>
            </a:br>
            <a:endParaRPr lang="es-MX" sz="3200" i="1" dirty="0">
              <a:solidFill>
                <a:srgbClr val="A50021"/>
              </a:solidFill>
              <a:latin typeface="Times New Roman" charset="0"/>
              <a:ea typeface="ＭＳ Ｐゴシック" charset="0"/>
            </a:endParaRPr>
          </a:p>
          <a:p>
            <a:pPr lvl="1" eaLnBrk="1" hangingPunct="1"/>
            <a:r>
              <a:rPr lang="es-MX" sz="3200" i="1" dirty="0">
                <a:solidFill>
                  <a:srgbClr val="A50021"/>
                </a:solidFill>
                <a:latin typeface="Times New Roman" charset="0"/>
                <a:ea typeface="ＭＳ Ｐゴシック" charset="0"/>
              </a:rPr>
              <a:t>Lista de Arcos</a:t>
            </a:r>
            <a:endParaRPr lang="es-MX" sz="3200" i="1" dirty="0">
              <a:solidFill>
                <a:schemeClr val="folHlink"/>
              </a:solidFill>
              <a:latin typeface="Times New Roman" charset="0"/>
              <a:ea typeface="ＭＳ Ｐゴシック" charset="0"/>
            </a:endParaRPr>
          </a:p>
        </p:txBody>
      </p:sp>
    </p:spTree>
  </p:cSld>
  <p:clrMapOvr>
    <a:masterClrMapping/>
  </p:clrMapOvr>
  <p:transition xmlns:p14="http://schemas.microsoft.com/office/powerpoint/2010/main">
    <p:dissolve/>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9"/>
          <p:cNvSpPr>
            <a:spLocks noGrp="1" noChangeArrowheads="1"/>
          </p:cNvSpPr>
          <p:nvPr>
            <p:ph type="ctrTitle"/>
          </p:nvPr>
        </p:nvSpPr>
        <p:spPr>
          <a:xfrm>
            <a:off x="755576" y="908720"/>
            <a:ext cx="7543800" cy="1524000"/>
          </a:xfrm>
        </p:spPr>
        <p:txBody>
          <a:bodyPr/>
          <a:lstStyle/>
          <a:p>
            <a:pPr eaLnBrk="1" hangingPunct="1"/>
            <a:r>
              <a:rPr lang="es-MX" dirty="0">
                <a:solidFill>
                  <a:schemeClr val="bg1"/>
                </a:solidFill>
                <a:latin typeface="Times New Roman" charset="0"/>
              </a:rPr>
              <a:t>Algoritmo de Floyd</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043608" y="620688"/>
            <a:ext cx="7024744" cy="1143000"/>
          </a:xfrm>
        </p:spPr>
        <p:txBody>
          <a:bodyPr/>
          <a:lstStyle/>
          <a:p>
            <a:pPr eaLnBrk="1" hangingPunct="1"/>
            <a:r>
              <a:rPr lang="es-MX" dirty="0">
                <a:latin typeface="Times New Roman" charset="0"/>
              </a:rPr>
              <a:t>Programación dinámica</a:t>
            </a:r>
          </a:p>
        </p:txBody>
      </p:sp>
      <p:sp>
        <p:nvSpPr>
          <p:cNvPr id="47107" name="Rectangle 3"/>
          <p:cNvSpPr>
            <a:spLocks noGrp="1" noChangeArrowheads="1"/>
          </p:cNvSpPr>
          <p:nvPr>
            <p:ph idx="1"/>
          </p:nvPr>
        </p:nvSpPr>
        <p:spPr>
          <a:xfrm>
            <a:off x="381000" y="1844824"/>
            <a:ext cx="8458200" cy="4256088"/>
          </a:xfrm>
        </p:spPr>
        <p:txBody>
          <a:bodyPr/>
          <a:lstStyle/>
          <a:p>
            <a:pPr eaLnBrk="1" hangingPunct="1">
              <a:lnSpc>
                <a:spcPct val="90000"/>
              </a:lnSpc>
            </a:pPr>
            <a:r>
              <a:rPr lang="es-MX" sz="2800" dirty="0">
                <a:latin typeface="Times New Roman" charset="0"/>
              </a:rPr>
              <a:t>Técnica para enfrentar la solución de problemas.</a:t>
            </a:r>
          </a:p>
          <a:p>
            <a:pPr eaLnBrk="1" hangingPunct="1">
              <a:lnSpc>
                <a:spcPct val="90000"/>
              </a:lnSpc>
            </a:pPr>
            <a:r>
              <a:rPr lang="es-MX" sz="2800" dirty="0">
                <a:latin typeface="Times New Roman" charset="0"/>
              </a:rPr>
              <a:t>Consiste en dividir un problema en instancias del problema más pequeñas</a:t>
            </a:r>
          </a:p>
          <a:p>
            <a:pPr lvl="1" eaLnBrk="1" hangingPunct="1">
              <a:lnSpc>
                <a:spcPct val="90000"/>
              </a:lnSpc>
            </a:pPr>
            <a:r>
              <a:rPr lang="es-MX" sz="2400" dirty="0">
                <a:latin typeface="Times New Roman" charset="0"/>
                <a:ea typeface="ＭＳ Ｐゴシック" charset="0"/>
              </a:rPr>
              <a:t>Resolver primero las instancias más pequeñas,</a:t>
            </a:r>
          </a:p>
          <a:p>
            <a:pPr lvl="1" eaLnBrk="1" hangingPunct="1">
              <a:lnSpc>
                <a:spcPct val="90000"/>
              </a:lnSpc>
            </a:pPr>
            <a:r>
              <a:rPr lang="es-MX" sz="2400" dirty="0">
                <a:latin typeface="Times New Roman" charset="0"/>
                <a:ea typeface="ＭＳ Ｐゴシック" charset="0"/>
              </a:rPr>
              <a:t>Almacenar los resultados, y</a:t>
            </a:r>
          </a:p>
          <a:p>
            <a:pPr lvl="1" eaLnBrk="1" hangingPunct="1">
              <a:lnSpc>
                <a:spcPct val="90000"/>
              </a:lnSpc>
            </a:pPr>
            <a:r>
              <a:rPr lang="es-MX" sz="2400" dirty="0">
                <a:latin typeface="Times New Roman" charset="0"/>
                <a:ea typeface="ＭＳ Ｐゴシック" charset="0"/>
              </a:rPr>
              <a:t>Contar con estos para no recalcularlos cuando la solución de instancias de mayor nivel lo necesiten. </a:t>
            </a:r>
          </a:p>
          <a:p>
            <a:pPr eaLnBrk="1" hangingPunct="1">
              <a:lnSpc>
                <a:spcPct val="90000"/>
              </a:lnSpc>
            </a:pPr>
            <a:r>
              <a:rPr lang="es-MX" sz="2800" dirty="0">
                <a:latin typeface="Times New Roman" charset="0"/>
              </a:rPr>
              <a:t>Utiliza un enfoque de tipo </a:t>
            </a:r>
            <a:r>
              <a:rPr lang="es-MX" sz="2800" b="1" i="1" dirty="0">
                <a:latin typeface="Times New Roman" charset="0"/>
              </a:rPr>
              <a:t>bottom-up.</a:t>
            </a:r>
            <a:endParaRPr lang="es-MX" sz="2800" dirty="0">
              <a:latin typeface="Times New Roman" charset="0"/>
            </a:endParaRPr>
          </a:p>
          <a:p>
            <a:pPr eaLnBrk="1" hangingPunct="1">
              <a:lnSpc>
                <a:spcPct val="90000"/>
              </a:lnSpc>
            </a:pPr>
            <a:r>
              <a:rPr lang="es-MX" sz="2800" dirty="0">
                <a:latin typeface="Times New Roman" charset="0"/>
              </a:rPr>
              <a:t>Transforma a una solución natural de tipo </a:t>
            </a:r>
            <a:r>
              <a:rPr lang="es-MX" sz="2800" b="1" dirty="0">
                <a:latin typeface="Times New Roman" charset="0"/>
              </a:rPr>
              <a:t>recursivo, en una solución iterativa, </a:t>
            </a:r>
            <a:r>
              <a:rPr lang="es-MX" sz="2800" u="sng" dirty="0">
                <a:latin typeface="Times New Roman" charset="0"/>
              </a:rPr>
              <a:t>almacenando resultados</a:t>
            </a:r>
            <a:r>
              <a:rPr lang="es-MX" sz="2800" dirty="0">
                <a:latin typeface="Times New Roman" charset="0"/>
              </a:rPr>
              <a:t>.</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7107">
                                            <p:txEl>
                                              <p:pRg st="1" end="1"/>
                                            </p:txEl>
                                          </p:spTgt>
                                        </p:tgtEl>
                                        <p:attrNameLst>
                                          <p:attrName>style.visibility</p:attrName>
                                        </p:attrNameLst>
                                      </p:cBhvr>
                                      <p:to>
                                        <p:strVal val="visible"/>
                                      </p:to>
                                    </p:set>
                                    <p:anim calcmode="lin" valueType="num">
                                      <p:cBhvr additive="base">
                                        <p:cTn id="7" dur="500" fill="hold"/>
                                        <p:tgtEl>
                                          <p:spTgt spid="47107">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7107">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par>
                                <p:cTn id="9" presetID="2" presetClass="entr" presetSubtype="8" fill="hold" grpId="0" nodeType="withEffect">
                                  <p:stCondLst>
                                    <p:cond delay="0"/>
                                  </p:stCondLst>
                                  <p:childTnLst>
                                    <p:set>
                                      <p:cBhvr>
                                        <p:cTn id="10" dur="1" fill="hold">
                                          <p:stCondLst>
                                            <p:cond delay="0"/>
                                          </p:stCondLst>
                                        </p:cTn>
                                        <p:tgtEl>
                                          <p:spTgt spid="47107">
                                            <p:txEl>
                                              <p:pRg st="2" end="2"/>
                                            </p:txEl>
                                          </p:spTgt>
                                        </p:tgtEl>
                                        <p:attrNameLst>
                                          <p:attrName>style.visibility</p:attrName>
                                        </p:attrNameLst>
                                      </p:cBhvr>
                                      <p:to>
                                        <p:strVal val="visible"/>
                                      </p:to>
                                    </p:set>
                                    <p:anim calcmode="lin" valueType="num">
                                      <p:cBhvr additive="base">
                                        <p:cTn id="11" dur="500" fill="hold"/>
                                        <p:tgtEl>
                                          <p:spTgt spid="47107">
                                            <p:txEl>
                                              <p:pRg st="2" end="2"/>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47107">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2" name="WHOOSH.WAV"/>
                                        </p:tgtEl>
                                      </p:cMediaNode>
                                    </p:audio>
                                  </p:subTnLst>
                                </p:cTn>
                              </p:par>
                              <p:par>
                                <p:cTn id="13" presetID="2" presetClass="entr" presetSubtype="8" fill="hold" grpId="0" nodeType="withEffect">
                                  <p:stCondLst>
                                    <p:cond delay="0"/>
                                  </p:stCondLst>
                                  <p:childTnLst>
                                    <p:set>
                                      <p:cBhvr>
                                        <p:cTn id="14" dur="1" fill="hold">
                                          <p:stCondLst>
                                            <p:cond delay="0"/>
                                          </p:stCondLst>
                                        </p:cTn>
                                        <p:tgtEl>
                                          <p:spTgt spid="47107">
                                            <p:txEl>
                                              <p:pRg st="3" end="3"/>
                                            </p:txEl>
                                          </p:spTgt>
                                        </p:tgtEl>
                                        <p:attrNameLst>
                                          <p:attrName>style.visibility</p:attrName>
                                        </p:attrNameLst>
                                      </p:cBhvr>
                                      <p:to>
                                        <p:strVal val="visible"/>
                                      </p:to>
                                    </p:set>
                                    <p:anim calcmode="lin" valueType="num">
                                      <p:cBhvr additive="base">
                                        <p:cTn id="15" dur="500" fill="hold"/>
                                        <p:tgtEl>
                                          <p:spTgt spid="47107">
                                            <p:txEl>
                                              <p:pRg st="3" end="3"/>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47107">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3"/>
                                            </p:cond>
                                          </p:stCondLst>
                                          <p:endCondLst>
                                            <p:cond evt="onStopAudio" delay="0">
                                              <p:tgtEl>
                                                <p:sldTgt/>
                                              </p:tgtEl>
                                            </p:cond>
                                          </p:endCondLst>
                                        </p:cTn>
                                        <p:tgtEl>
                                          <p:sndTgt r:embed="rId2" name="WHOOSH.WAV"/>
                                        </p:tgtEl>
                                      </p:cMediaNode>
                                    </p:audio>
                                  </p:subTnLst>
                                </p:cTn>
                              </p:par>
                              <p:par>
                                <p:cTn id="17" presetID="2" presetClass="entr" presetSubtype="8" fill="hold" grpId="0" nodeType="withEffect">
                                  <p:stCondLst>
                                    <p:cond delay="0"/>
                                  </p:stCondLst>
                                  <p:childTnLst>
                                    <p:set>
                                      <p:cBhvr>
                                        <p:cTn id="18" dur="1" fill="hold">
                                          <p:stCondLst>
                                            <p:cond delay="0"/>
                                          </p:stCondLst>
                                        </p:cTn>
                                        <p:tgtEl>
                                          <p:spTgt spid="47107">
                                            <p:txEl>
                                              <p:pRg st="4" end="4"/>
                                            </p:txEl>
                                          </p:spTgt>
                                        </p:tgtEl>
                                        <p:attrNameLst>
                                          <p:attrName>style.visibility</p:attrName>
                                        </p:attrNameLst>
                                      </p:cBhvr>
                                      <p:to>
                                        <p:strVal val="visible"/>
                                      </p:to>
                                    </p:set>
                                    <p:anim calcmode="lin" valueType="num">
                                      <p:cBhvr additive="base">
                                        <p:cTn id="19" dur="500" fill="hold"/>
                                        <p:tgtEl>
                                          <p:spTgt spid="47107">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7107">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7107">
                                            <p:txEl>
                                              <p:pRg st="5" end="5"/>
                                            </p:txEl>
                                          </p:spTgt>
                                        </p:tgtEl>
                                        <p:attrNameLst>
                                          <p:attrName>style.visibility</p:attrName>
                                        </p:attrNameLst>
                                      </p:cBhvr>
                                      <p:to>
                                        <p:strVal val="visible"/>
                                      </p:to>
                                    </p:set>
                                    <p:anim calcmode="lin" valueType="num">
                                      <p:cBhvr additive="base">
                                        <p:cTn id="25" dur="500" fill="hold"/>
                                        <p:tgtEl>
                                          <p:spTgt spid="47107">
                                            <p:txEl>
                                              <p:pRg st="5" end="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7107">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7107">
                                            <p:txEl>
                                              <p:pRg st="6" end="6"/>
                                            </p:txEl>
                                          </p:spTgt>
                                        </p:tgtEl>
                                        <p:attrNameLst>
                                          <p:attrName>style.visibility</p:attrName>
                                        </p:attrNameLst>
                                      </p:cBhvr>
                                      <p:to>
                                        <p:strVal val="visible"/>
                                      </p:to>
                                    </p:set>
                                    <p:anim calcmode="lin" valueType="num">
                                      <p:cBhvr additive="base">
                                        <p:cTn id="31" dur="500" fill="hold"/>
                                        <p:tgtEl>
                                          <p:spTgt spid="47107">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7107">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043608" y="764704"/>
            <a:ext cx="7024744" cy="601136"/>
          </a:xfrm>
        </p:spPr>
        <p:txBody>
          <a:bodyPr>
            <a:normAutofit fontScale="90000"/>
          </a:bodyPr>
          <a:lstStyle/>
          <a:p>
            <a:pPr eaLnBrk="1" hangingPunct="1"/>
            <a:r>
              <a:rPr lang="es-MX" sz="4000" dirty="0">
                <a:latin typeface="Times New Roman" charset="0"/>
              </a:rPr>
              <a:t>El problema del </a:t>
            </a:r>
            <a:r>
              <a:rPr lang="es-MX" sz="4000" dirty="0" smtClean="0">
                <a:latin typeface="Times New Roman" charset="0"/>
              </a:rPr>
              <a:t>camino </a:t>
            </a:r>
            <a:r>
              <a:rPr lang="es-MX" sz="4000" dirty="0">
                <a:latin typeface="Times New Roman" charset="0"/>
              </a:rPr>
              <a:t>más corto</a:t>
            </a:r>
          </a:p>
        </p:txBody>
      </p:sp>
      <p:sp>
        <p:nvSpPr>
          <p:cNvPr id="33795" name="Rectangle 3"/>
          <p:cNvSpPr>
            <a:spLocks noGrp="1" noChangeArrowheads="1"/>
          </p:cNvSpPr>
          <p:nvPr>
            <p:ph idx="1"/>
          </p:nvPr>
        </p:nvSpPr>
        <p:spPr>
          <a:xfrm>
            <a:off x="3846513" y="1828801"/>
            <a:ext cx="4840287" cy="2896344"/>
          </a:xfrm>
        </p:spPr>
        <p:txBody>
          <a:bodyPr/>
          <a:lstStyle/>
          <a:p>
            <a:pPr eaLnBrk="1" hangingPunct="1"/>
            <a:r>
              <a:rPr lang="es-MX" dirty="0">
                <a:latin typeface="Times New Roman" charset="0"/>
              </a:rPr>
              <a:t>Es un problema de optimización…</a:t>
            </a:r>
          </a:p>
          <a:p>
            <a:pPr eaLnBrk="1" hangingPunct="1"/>
            <a:r>
              <a:rPr lang="es-MX" dirty="0">
                <a:latin typeface="Times New Roman" charset="0"/>
              </a:rPr>
              <a:t>Se busca obtener, para un vértice origen, el costo mínimo para llegar a cada uno del resto de los nodos, sin importar por cuántos nodos se tenga que pasar...</a:t>
            </a:r>
          </a:p>
        </p:txBody>
      </p:sp>
      <p:sp>
        <p:nvSpPr>
          <p:cNvPr id="33796" name="Text Box 32"/>
          <p:cNvSpPr txBox="1">
            <a:spLocks noChangeArrowheads="1"/>
          </p:cNvSpPr>
          <p:nvPr/>
        </p:nvSpPr>
        <p:spPr bwMode="auto">
          <a:xfrm>
            <a:off x="611560" y="4437112"/>
            <a:ext cx="365125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dirty="0"/>
              <a:t>Camino más corto de A a C:</a:t>
            </a:r>
          </a:p>
          <a:p>
            <a:pPr>
              <a:buFontTx/>
              <a:buChar char="•"/>
            </a:pPr>
            <a:r>
              <a:rPr lang="es-MX" dirty="0"/>
              <a:t>A-B-C = 11</a:t>
            </a:r>
          </a:p>
          <a:p>
            <a:pPr>
              <a:buFontTx/>
              <a:buChar char="•"/>
            </a:pPr>
            <a:r>
              <a:rPr lang="es-MX" b="1" dirty="0">
                <a:solidFill>
                  <a:srgbClr val="A50021"/>
                </a:solidFill>
              </a:rPr>
              <a:t>A-B-E-C = 10</a:t>
            </a:r>
            <a:endParaRPr lang="es-MX" dirty="0"/>
          </a:p>
          <a:p>
            <a:pPr>
              <a:buFontTx/>
              <a:buChar char="•"/>
            </a:pPr>
            <a:r>
              <a:rPr lang="es-MX" dirty="0"/>
              <a:t>A-D-E-C = 20</a:t>
            </a:r>
          </a:p>
        </p:txBody>
      </p:sp>
      <p:grpSp>
        <p:nvGrpSpPr>
          <p:cNvPr id="33797" name="Group 33"/>
          <p:cNvGrpSpPr>
            <a:grpSpLocks/>
          </p:cNvGrpSpPr>
          <p:nvPr/>
        </p:nvGrpSpPr>
        <p:grpSpPr bwMode="auto">
          <a:xfrm>
            <a:off x="539552" y="1772816"/>
            <a:ext cx="2560637" cy="2801938"/>
            <a:chOff x="249" y="1787"/>
            <a:chExt cx="1613" cy="1765"/>
          </a:xfrm>
        </p:grpSpPr>
        <p:sp>
          <p:nvSpPr>
            <p:cNvPr id="33798" name="Rectangle 34"/>
            <p:cNvSpPr>
              <a:spLocks noChangeArrowheads="1"/>
            </p:cNvSpPr>
            <p:nvPr/>
          </p:nvSpPr>
          <p:spPr bwMode="auto">
            <a:xfrm>
              <a:off x="975" y="3227"/>
              <a:ext cx="22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7</a:t>
              </a:r>
            </a:p>
          </p:txBody>
        </p:sp>
        <p:sp>
          <p:nvSpPr>
            <p:cNvPr id="33799" name="Oval 35"/>
            <p:cNvSpPr>
              <a:spLocks noChangeArrowheads="1"/>
            </p:cNvSpPr>
            <p:nvPr/>
          </p:nvSpPr>
          <p:spPr bwMode="auto">
            <a:xfrm>
              <a:off x="405" y="1934"/>
              <a:ext cx="314" cy="261"/>
            </a:xfrm>
            <a:prstGeom prst="ellipse">
              <a:avLst/>
            </a:prstGeom>
            <a:solidFill>
              <a:schemeClr val="accent1"/>
            </a:solidFill>
            <a:ln w="25400">
              <a:solidFill>
                <a:schemeClr val="tx2"/>
              </a:solidFill>
              <a:round/>
              <a:headEnd/>
              <a:tailEnd/>
            </a:ln>
          </p:spPr>
          <p:txBody>
            <a:bodyPr wrap="none" anchor="ctr"/>
            <a:lstStyle/>
            <a:p>
              <a:pPr algn="ctr" eaLnBrk="0" hangingPunct="0"/>
              <a:r>
                <a:rPr lang="es-ES" sz="2400" b="1"/>
                <a:t>A</a:t>
              </a:r>
            </a:p>
          </p:txBody>
        </p:sp>
        <p:sp>
          <p:nvSpPr>
            <p:cNvPr id="33800" name="Oval 36"/>
            <p:cNvSpPr>
              <a:spLocks noChangeArrowheads="1"/>
            </p:cNvSpPr>
            <p:nvPr/>
          </p:nvSpPr>
          <p:spPr bwMode="auto">
            <a:xfrm>
              <a:off x="1461" y="1945"/>
              <a:ext cx="314" cy="261"/>
            </a:xfrm>
            <a:prstGeom prst="ellipse">
              <a:avLst/>
            </a:prstGeom>
            <a:solidFill>
              <a:schemeClr val="accent1"/>
            </a:solidFill>
            <a:ln w="25400">
              <a:solidFill>
                <a:schemeClr val="tx2"/>
              </a:solidFill>
              <a:round/>
              <a:headEnd/>
              <a:tailEnd/>
            </a:ln>
          </p:spPr>
          <p:txBody>
            <a:bodyPr wrap="none" anchor="ctr"/>
            <a:lstStyle/>
            <a:p>
              <a:pPr algn="ctr" eaLnBrk="0" hangingPunct="0"/>
              <a:r>
                <a:rPr lang="es-ES" sz="2400" b="1"/>
                <a:t>B</a:t>
              </a:r>
            </a:p>
          </p:txBody>
        </p:sp>
        <p:sp>
          <p:nvSpPr>
            <p:cNvPr id="33801" name="Oval 37"/>
            <p:cNvSpPr>
              <a:spLocks noChangeArrowheads="1"/>
            </p:cNvSpPr>
            <p:nvPr/>
          </p:nvSpPr>
          <p:spPr bwMode="auto">
            <a:xfrm>
              <a:off x="906" y="2510"/>
              <a:ext cx="314" cy="261"/>
            </a:xfrm>
            <a:prstGeom prst="ellipse">
              <a:avLst/>
            </a:prstGeom>
            <a:solidFill>
              <a:schemeClr val="accent1"/>
            </a:solidFill>
            <a:ln w="25400">
              <a:solidFill>
                <a:schemeClr val="tx2"/>
              </a:solidFill>
              <a:round/>
              <a:headEnd/>
              <a:tailEnd/>
            </a:ln>
          </p:spPr>
          <p:txBody>
            <a:bodyPr wrap="none" anchor="ctr"/>
            <a:lstStyle/>
            <a:p>
              <a:pPr algn="ctr" eaLnBrk="0" hangingPunct="0"/>
              <a:r>
                <a:rPr lang="es-ES" sz="2400" b="1"/>
                <a:t>C</a:t>
              </a:r>
            </a:p>
          </p:txBody>
        </p:sp>
        <p:sp>
          <p:nvSpPr>
            <p:cNvPr id="33802" name="Oval 38"/>
            <p:cNvSpPr>
              <a:spLocks noChangeArrowheads="1"/>
            </p:cNvSpPr>
            <p:nvPr/>
          </p:nvSpPr>
          <p:spPr bwMode="auto">
            <a:xfrm>
              <a:off x="394" y="3096"/>
              <a:ext cx="314" cy="261"/>
            </a:xfrm>
            <a:prstGeom prst="ellipse">
              <a:avLst/>
            </a:prstGeom>
            <a:solidFill>
              <a:schemeClr val="accent1"/>
            </a:solidFill>
            <a:ln w="25400">
              <a:solidFill>
                <a:schemeClr val="tx2"/>
              </a:solidFill>
              <a:round/>
              <a:headEnd/>
              <a:tailEnd/>
            </a:ln>
          </p:spPr>
          <p:txBody>
            <a:bodyPr wrap="none" anchor="ctr"/>
            <a:lstStyle/>
            <a:p>
              <a:pPr algn="ctr" eaLnBrk="0" hangingPunct="0"/>
              <a:r>
                <a:rPr lang="es-ES" sz="2400" b="1"/>
                <a:t>D</a:t>
              </a:r>
            </a:p>
          </p:txBody>
        </p:sp>
        <p:sp>
          <p:nvSpPr>
            <p:cNvPr id="33803" name="Oval 39"/>
            <p:cNvSpPr>
              <a:spLocks noChangeArrowheads="1"/>
            </p:cNvSpPr>
            <p:nvPr/>
          </p:nvSpPr>
          <p:spPr bwMode="auto">
            <a:xfrm>
              <a:off x="1450" y="3106"/>
              <a:ext cx="314" cy="261"/>
            </a:xfrm>
            <a:prstGeom prst="ellipse">
              <a:avLst/>
            </a:prstGeom>
            <a:solidFill>
              <a:schemeClr val="accent1"/>
            </a:solidFill>
            <a:ln w="25400">
              <a:solidFill>
                <a:schemeClr val="tx2"/>
              </a:solidFill>
              <a:round/>
              <a:headEnd/>
              <a:tailEnd/>
            </a:ln>
          </p:spPr>
          <p:txBody>
            <a:bodyPr wrap="none" anchor="ctr"/>
            <a:lstStyle/>
            <a:p>
              <a:pPr algn="ctr" eaLnBrk="0" hangingPunct="0"/>
              <a:r>
                <a:rPr lang="es-ES" sz="2400" b="1"/>
                <a:t>E</a:t>
              </a:r>
            </a:p>
          </p:txBody>
        </p:sp>
        <p:sp>
          <p:nvSpPr>
            <p:cNvPr id="33804" name="Line 40"/>
            <p:cNvSpPr>
              <a:spLocks noChangeShapeType="1"/>
            </p:cNvSpPr>
            <p:nvPr/>
          </p:nvSpPr>
          <p:spPr bwMode="auto">
            <a:xfrm>
              <a:off x="746" y="2075"/>
              <a:ext cx="699"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805" name="Line 41"/>
            <p:cNvSpPr>
              <a:spLocks noChangeShapeType="1"/>
            </p:cNvSpPr>
            <p:nvPr/>
          </p:nvSpPr>
          <p:spPr bwMode="auto">
            <a:xfrm>
              <a:off x="725" y="3248"/>
              <a:ext cx="699"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806" name="Line 42"/>
            <p:cNvSpPr>
              <a:spLocks noChangeShapeType="1"/>
            </p:cNvSpPr>
            <p:nvPr/>
          </p:nvSpPr>
          <p:spPr bwMode="auto">
            <a:xfrm>
              <a:off x="1612" y="2232"/>
              <a:ext cx="1" cy="859"/>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807" name="Line 43"/>
            <p:cNvSpPr>
              <a:spLocks noChangeShapeType="1"/>
            </p:cNvSpPr>
            <p:nvPr/>
          </p:nvSpPr>
          <p:spPr bwMode="auto">
            <a:xfrm>
              <a:off x="556" y="2210"/>
              <a:ext cx="1" cy="859"/>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808" name="Line 44"/>
            <p:cNvSpPr>
              <a:spLocks noChangeShapeType="1"/>
            </p:cNvSpPr>
            <p:nvPr/>
          </p:nvSpPr>
          <p:spPr bwMode="auto">
            <a:xfrm flipH="1">
              <a:off x="646" y="2777"/>
              <a:ext cx="367" cy="32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809" name="Line 45"/>
            <p:cNvSpPr>
              <a:spLocks noChangeShapeType="1"/>
            </p:cNvSpPr>
            <p:nvPr/>
          </p:nvSpPr>
          <p:spPr bwMode="auto">
            <a:xfrm flipH="1">
              <a:off x="1158" y="2210"/>
              <a:ext cx="367" cy="32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810" name="Line 46"/>
            <p:cNvSpPr>
              <a:spLocks noChangeShapeType="1"/>
            </p:cNvSpPr>
            <p:nvPr/>
          </p:nvSpPr>
          <p:spPr bwMode="auto">
            <a:xfrm flipH="1" flipV="1">
              <a:off x="645" y="2174"/>
              <a:ext cx="347" cy="34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811" name="Line 47"/>
            <p:cNvSpPr>
              <a:spLocks noChangeShapeType="1"/>
            </p:cNvSpPr>
            <p:nvPr/>
          </p:nvSpPr>
          <p:spPr bwMode="auto">
            <a:xfrm flipH="1" flipV="1">
              <a:off x="1168" y="2760"/>
              <a:ext cx="357" cy="35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812" name="Rectangle 48"/>
            <p:cNvSpPr>
              <a:spLocks noChangeArrowheads="1"/>
            </p:cNvSpPr>
            <p:nvPr/>
          </p:nvSpPr>
          <p:spPr bwMode="auto">
            <a:xfrm>
              <a:off x="943" y="1787"/>
              <a:ext cx="22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2</a:t>
              </a:r>
            </a:p>
          </p:txBody>
        </p:sp>
        <p:sp>
          <p:nvSpPr>
            <p:cNvPr id="33813" name="Rectangle 49"/>
            <p:cNvSpPr>
              <a:spLocks noChangeArrowheads="1"/>
            </p:cNvSpPr>
            <p:nvPr/>
          </p:nvSpPr>
          <p:spPr bwMode="auto">
            <a:xfrm>
              <a:off x="1636" y="2437"/>
              <a:ext cx="22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dirty="0">
                  <a:solidFill>
                    <a:schemeClr val="tx2"/>
                  </a:solidFill>
                </a:rPr>
                <a:t>5</a:t>
              </a:r>
            </a:p>
          </p:txBody>
        </p:sp>
        <p:sp>
          <p:nvSpPr>
            <p:cNvPr id="33814" name="Rectangle 50"/>
            <p:cNvSpPr>
              <a:spLocks noChangeArrowheads="1"/>
            </p:cNvSpPr>
            <p:nvPr/>
          </p:nvSpPr>
          <p:spPr bwMode="auto">
            <a:xfrm>
              <a:off x="1316" y="2298"/>
              <a:ext cx="22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9</a:t>
              </a:r>
            </a:p>
          </p:txBody>
        </p:sp>
        <p:sp>
          <p:nvSpPr>
            <p:cNvPr id="33815" name="Rectangle 51"/>
            <p:cNvSpPr>
              <a:spLocks noChangeArrowheads="1"/>
            </p:cNvSpPr>
            <p:nvPr/>
          </p:nvSpPr>
          <p:spPr bwMode="auto">
            <a:xfrm>
              <a:off x="1274" y="2640"/>
              <a:ext cx="22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3</a:t>
              </a:r>
            </a:p>
          </p:txBody>
        </p:sp>
        <p:sp>
          <p:nvSpPr>
            <p:cNvPr id="33816" name="Rectangle 52"/>
            <p:cNvSpPr>
              <a:spLocks noChangeArrowheads="1"/>
            </p:cNvSpPr>
            <p:nvPr/>
          </p:nvSpPr>
          <p:spPr bwMode="auto">
            <a:xfrm>
              <a:off x="249" y="2491"/>
              <a:ext cx="338"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10</a:t>
              </a:r>
            </a:p>
          </p:txBody>
        </p:sp>
        <p:sp>
          <p:nvSpPr>
            <p:cNvPr id="33817" name="Rectangle 53"/>
            <p:cNvSpPr>
              <a:spLocks noChangeArrowheads="1"/>
            </p:cNvSpPr>
            <p:nvPr/>
          </p:nvSpPr>
          <p:spPr bwMode="auto">
            <a:xfrm>
              <a:off x="571" y="2289"/>
              <a:ext cx="338"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12</a:t>
              </a:r>
            </a:p>
          </p:txBody>
        </p:sp>
        <p:sp>
          <p:nvSpPr>
            <p:cNvPr id="33818" name="Rectangle 54"/>
            <p:cNvSpPr>
              <a:spLocks noChangeArrowheads="1"/>
            </p:cNvSpPr>
            <p:nvPr/>
          </p:nvSpPr>
          <p:spPr bwMode="auto">
            <a:xfrm>
              <a:off x="644" y="2683"/>
              <a:ext cx="22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6</a:t>
              </a:r>
            </a:p>
          </p:txBody>
        </p:sp>
      </p:gr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s-MX">
                <a:latin typeface="Times New Roman" charset="0"/>
              </a:rPr>
              <a:t>Propuestas de solución</a:t>
            </a:r>
          </a:p>
        </p:txBody>
      </p:sp>
      <p:sp>
        <p:nvSpPr>
          <p:cNvPr id="95235" name="Rectangle 3"/>
          <p:cNvSpPr>
            <a:spLocks noGrp="1" noChangeArrowheads="1"/>
          </p:cNvSpPr>
          <p:nvPr>
            <p:ph idx="1"/>
          </p:nvPr>
        </p:nvSpPr>
        <p:spPr/>
        <p:txBody>
          <a:bodyPr/>
          <a:lstStyle/>
          <a:p>
            <a:pPr eaLnBrk="1" hangingPunct="1"/>
            <a:r>
              <a:rPr lang="es-MX" b="1">
                <a:latin typeface="Times New Roman" charset="0"/>
              </a:rPr>
              <a:t>Algoritmo obvio:</a:t>
            </a:r>
            <a:r>
              <a:rPr lang="es-MX">
                <a:latin typeface="Times New Roman" charset="0"/>
              </a:rPr>
              <a:t> Obtener todos los caminos posibles para llegar de un nodo a otro, y elegir al menor… Este proceso se repite para todos los nodos… </a:t>
            </a:r>
          </a:p>
          <a:p>
            <a:pPr lvl="1" eaLnBrk="1" hangingPunct="1"/>
            <a:r>
              <a:rPr lang="es-MX">
                <a:latin typeface="Times New Roman" charset="0"/>
                <a:ea typeface="ＭＳ Ｐゴシック" charset="0"/>
              </a:rPr>
              <a:t>El análisis de este algoritmo lleva a concluir que tendría un comportamiento de orden factorial…</a:t>
            </a:r>
          </a:p>
          <a:p>
            <a:pPr eaLnBrk="1" hangingPunct="1"/>
            <a:r>
              <a:rPr lang="es-MX" b="1">
                <a:latin typeface="Times New Roman" charset="0"/>
              </a:rPr>
              <a:t>Algoritmo con colas priorizadas:</a:t>
            </a:r>
            <a:r>
              <a:rPr lang="es-MX">
                <a:latin typeface="Times New Roman" charset="0"/>
              </a:rPr>
              <a:t> Conceptualmente válido, pero complejo de implementar (requiere de HEAPS).</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5235">
                                            <p:txEl>
                                              <p:pRg st="1" end="1"/>
                                            </p:txEl>
                                          </p:spTgt>
                                        </p:tgtEl>
                                        <p:attrNameLst>
                                          <p:attrName>style.visibility</p:attrName>
                                        </p:attrNameLst>
                                      </p:cBhvr>
                                      <p:to>
                                        <p:strVal val="visible"/>
                                      </p:to>
                                    </p:set>
                                    <p:anim calcmode="lin" valueType="num">
                                      <p:cBhvr additive="base">
                                        <p:cTn id="7" dur="500" fill="hold"/>
                                        <p:tgtEl>
                                          <p:spTgt spid="95235">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523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5235">
                                            <p:txEl>
                                              <p:pRg st="2" end="2"/>
                                            </p:txEl>
                                          </p:spTgt>
                                        </p:tgtEl>
                                        <p:attrNameLst>
                                          <p:attrName>style.visibility</p:attrName>
                                        </p:attrNameLst>
                                      </p:cBhvr>
                                      <p:to>
                                        <p:strVal val="visible"/>
                                      </p:to>
                                    </p:set>
                                    <p:anim calcmode="lin" valueType="num">
                                      <p:cBhvr additive="base">
                                        <p:cTn id="13" dur="500" fill="hold"/>
                                        <p:tgtEl>
                                          <p:spTgt spid="95235">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523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5"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043608" y="764704"/>
            <a:ext cx="7024744" cy="1143000"/>
          </a:xfrm>
        </p:spPr>
        <p:txBody>
          <a:bodyPr/>
          <a:lstStyle/>
          <a:p>
            <a:pPr eaLnBrk="1" hangingPunct="1"/>
            <a:r>
              <a:rPr lang="es-MX" dirty="0">
                <a:latin typeface="Times New Roman" charset="0"/>
              </a:rPr>
              <a:t>Algoritmo de Floyd</a:t>
            </a:r>
          </a:p>
        </p:txBody>
      </p:sp>
      <p:sp>
        <p:nvSpPr>
          <p:cNvPr id="96259" name="Rectangle 3"/>
          <p:cNvSpPr>
            <a:spLocks noGrp="1" noChangeArrowheads="1"/>
          </p:cNvSpPr>
          <p:nvPr>
            <p:ph idx="1"/>
          </p:nvPr>
        </p:nvSpPr>
        <p:spPr>
          <a:xfrm>
            <a:off x="457200" y="1981200"/>
            <a:ext cx="8305800" cy="4114800"/>
          </a:xfrm>
        </p:spPr>
        <p:txBody>
          <a:bodyPr/>
          <a:lstStyle/>
          <a:p>
            <a:pPr eaLnBrk="1" hangingPunct="1"/>
            <a:r>
              <a:rPr lang="es-MX" dirty="0">
                <a:latin typeface="Times New Roman" charset="0"/>
              </a:rPr>
              <a:t>Propuesta basada en la técnica de la programación dinámica…</a:t>
            </a:r>
          </a:p>
          <a:p>
            <a:pPr eaLnBrk="1" hangingPunct="1"/>
            <a:r>
              <a:rPr lang="es-MX" dirty="0">
                <a:latin typeface="Times New Roman" charset="0"/>
              </a:rPr>
              <a:t>Se basa en la representación del grafo en una matriz de adyacencias bajo las siguientes condiciones:</a:t>
            </a:r>
          </a:p>
          <a:p>
            <a:pPr lvl="1" eaLnBrk="1" hangingPunct="1"/>
            <a:r>
              <a:rPr lang="es-MX" sz="2400" i="1" dirty="0">
                <a:latin typeface="Times New Roman" charset="0"/>
                <a:ea typeface="ＭＳ Ｐゴシック" charset="0"/>
              </a:rPr>
              <a:t>M[</a:t>
            </a:r>
            <a:r>
              <a:rPr lang="es-MX" sz="2400" i="1" dirty="0" smtClean="0">
                <a:latin typeface="Times New Roman" charset="0"/>
                <a:ea typeface="ＭＳ Ｐゴシック" charset="0"/>
              </a:rPr>
              <a:t>i][j</a:t>
            </a:r>
            <a:r>
              <a:rPr lang="es-MX" sz="2400" i="1" dirty="0">
                <a:latin typeface="Times New Roman" charset="0"/>
                <a:ea typeface="ＭＳ Ｐゴシック" charset="0"/>
              </a:rPr>
              <a:t>] guarda el peso del arco del nodo i al nodo j.</a:t>
            </a:r>
          </a:p>
          <a:p>
            <a:pPr lvl="1" eaLnBrk="1" hangingPunct="1"/>
            <a:r>
              <a:rPr lang="es-MX" sz="2400" i="1" dirty="0">
                <a:latin typeface="Times New Roman" charset="0"/>
                <a:ea typeface="ＭＳ Ｐゴシック" charset="0"/>
              </a:rPr>
              <a:t>M[</a:t>
            </a:r>
            <a:r>
              <a:rPr lang="es-MX" sz="2400" i="1" dirty="0" smtClean="0">
                <a:latin typeface="Times New Roman" charset="0"/>
                <a:ea typeface="ＭＳ Ｐゴシック" charset="0"/>
              </a:rPr>
              <a:t>i][j</a:t>
            </a:r>
            <a:r>
              <a:rPr lang="es-MX" sz="2400" i="1" dirty="0">
                <a:latin typeface="Times New Roman" charset="0"/>
                <a:ea typeface="ＭＳ Ｐゴシック" charset="0"/>
              </a:rPr>
              <a:t>] guarda el valor 0 cuando i = j</a:t>
            </a:r>
          </a:p>
          <a:p>
            <a:pPr lvl="1" eaLnBrk="1" hangingPunct="1"/>
            <a:r>
              <a:rPr lang="es-MX" sz="2400" i="1" dirty="0">
                <a:latin typeface="Times New Roman" charset="0"/>
                <a:ea typeface="ＭＳ Ｐゴシック" charset="0"/>
              </a:rPr>
              <a:t>M[</a:t>
            </a:r>
            <a:r>
              <a:rPr lang="es-MX" sz="2400" i="1" dirty="0" smtClean="0">
                <a:latin typeface="Times New Roman" charset="0"/>
                <a:ea typeface="ＭＳ Ｐゴシック" charset="0"/>
              </a:rPr>
              <a:t>i][j</a:t>
            </a:r>
            <a:r>
              <a:rPr lang="es-MX" sz="2400" i="1" dirty="0">
                <a:latin typeface="Times New Roman" charset="0"/>
                <a:ea typeface="ＭＳ Ｐゴシック" charset="0"/>
              </a:rPr>
              <a:t>] guarda el valor </a:t>
            </a:r>
            <a:r>
              <a:rPr lang="es-MX" sz="2400" i="1" dirty="0">
                <a:latin typeface="Times New Roman" charset="0"/>
                <a:ea typeface="ＭＳ Ｐゴシック" charset="0"/>
                <a:sym typeface="Symbol" charset="0"/>
              </a:rPr>
              <a:t></a:t>
            </a:r>
            <a:r>
              <a:rPr lang="es-MX" sz="2400" i="1" dirty="0">
                <a:latin typeface="Times New Roman" charset="0"/>
                <a:ea typeface="ＭＳ Ｐゴシック" charset="0"/>
              </a:rPr>
              <a:t>  cuando no hay arco entre el nodo i y el nodo j.</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6259">
                                            <p:txEl>
                                              <p:pRg st="1" end="1"/>
                                            </p:txEl>
                                          </p:spTgt>
                                        </p:tgtEl>
                                        <p:attrNameLst>
                                          <p:attrName>style.visibility</p:attrName>
                                        </p:attrNameLst>
                                      </p:cBhvr>
                                      <p:to>
                                        <p:strVal val="visible"/>
                                      </p:to>
                                    </p:set>
                                    <p:anim calcmode="lin" valueType="num">
                                      <p:cBhvr additive="base">
                                        <p:cTn id="7" dur="500" fill="hold"/>
                                        <p:tgtEl>
                                          <p:spTgt spid="96259">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6259">
                                            <p:txEl>
                                              <p:pRg st="1" end="1"/>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96259">
                                            <p:txEl>
                                              <p:pRg st="2" end="2"/>
                                            </p:txEl>
                                          </p:spTgt>
                                        </p:tgtEl>
                                        <p:attrNameLst>
                                          <p:attrName>style.visibility</p:attrName>
                                        </p:attrNameLst>
                                      </p:cBhvr>
                                      <p:to>
                                        <p:strVal val="visible"/>
                                      </p:to>
                                    </p:set>
                                    <p:anim calcmode="lin" valueType="num">
                                      <p:cBhvr additive="base">
                                        <p:cTn id="11" dur="500" fill="hold"/>
                                        <p:tgtEl>
                                          <p:spTgt spid="96259">
                                            <p:txEl>
                                              <p:pRg st="2" end="2"/>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96259">
                                            <p:txEl>
                                              <p:pRg st="2" end="2"/>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96259">
                                            <p:txEl>
                                              <p:pRg st="3" end="3"/>
                                            </p:txEl>
                                          </p:spTgt>
                                        </p:tgtEl>
                                        <p:attrNameLst>
                                          <p:attrName>style.visibility</p:attrName>
                                        </p:attrNameLst>
                                      </p:cBhvr>
                                      <p:to>
                                        <p:strVal val="visible"/>
                                      </p:to>
                                    </p:set>
                                    <p:anim calcmode="lin" valueType="num">
                                      <p:cBhvr additive="base">
                                        <p:cTn id="15" dur="500" fill="hold"/>
                                        <p:tgtEl>
                                          <p:spTgt spid="96259">
                                            <p:txEl>
                                              <p:pRg st="3" end="3"/>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96259">
                                            <p:txEl>
                                              <p:pRg st="3" end="3"/>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96259">
                                            <p:txEl>
                                              <p:pRg st="4" end="4"/>
                                            </p:txEl>
                                          </p:spTgt>
                                        </p:tgtEl>
                                        <p:attrNameLst>
                                          <p:attrName>style.visibility</p:attrName>
                                        </p:attrNameLst>
                                      </p:cBhvr>
                                      <p:to>
                                        <p:strVal val="visible"/>
                                      </p:to>
                                    </p:set>
                                    <p:anim calcmode="lin" valueType="num">
                                      <p:cBhvr additive="base">
                                        <p:cTn id="19" dur="500" fill="hold"/>
                                        <p:tgtEl>
                                          <p:spTgt spid="96259">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6259">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9"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s-MX">
                <a:latin typeface="Times New Roman" charset="0"/>
              </a:rPr>
              <a:t>Algoritmo de Floyd</a:t>
            </a:r>
          </a:p>
        </p:txBody>
      </p:sp>
      <p:sp>
        <p:nvSpPr>
          <p:cNvPr id="36867" name="Rectangle 3"/>
          <p:cNvSpPr>
            <a:spLocks noGrp="1" noChangeArrowheads="1"/>
          </p:cNvSpPr>
          <p:nvPr>
            <p:ph idx="1"/>
          </p:nvPr>
        </p:nvSpPr>
        <p:spPr/>
        <p:txBody>
          <a:bodyPr/>
          <a:lstStyle/>
          <a:p>
            <a:pPr eaLnBrk="1" hangingPunct="1"/>
            <a:r>
              <a:rPr lang="es-MX" dirty="0">
                <a:latin typeface="Times New Roman" charset="0"/>
              </a:rPr>
              <a:t>Dada la matriz de adyacencias, obtener la matriz del camino más corto en donde el elemento [</a:t>
            </a:r>
            <a:r>
              <a:rPr lang="es-MX" dirty="0" smtClean="0">
                <a:latin typeface="Times New Roman" charset="0"/>
              </a:rPr>
              <a:t>i][j</a:t>
            </a:r>
            <a:r>
              <a:rPr lang="es-MX" dirty="0">
                <a:latin typeface="Times New Roman" charset="0"/>
              </a:rPr>
              <a:t>] es el valor del camino más corto para ir del nodo i al nodo j…</a:t>
            </a:r>
          </a:p>
          <a:p>
            <a:pPr eaLnBrk="1" hangingPunct="1"/>
            <a:r>
              <a:rPr lang="es-MX" dirty="0">
                <a:latin typeface="Times New Roman" charset="0"/>
              </a:rPr>
              <a:t>El algoritmo también se puede utilizar para mostrar el camino más corto (no sólo el valor)…</a:t>
            </a:r>
          </a:p>
          <a:p>
            <a:pPr eaLnBrk="1" hangingPunct="1"/>
            <a:r>
              <a:rPr lang="es-MX" dirty="0">
                <a:latin typeface="Times New Roman" charset="0"/>
              </a:rPr>
              <a:t>Este algoritmo tiene un comportamiento de orden </a:t>
            </a:r>
            <a:r>
              <a:rPr lang="es-MX" b="1" dirty="0">
                <a:solidFill>
                  <a:srgbClr val="800000"/>
                </a:solidFill>
                <a:latin typeface="Times New Roman" charset="0"/>
              </a:rPr>
              <a:t>O(n</a:t>
            </a:r>
            <a:r>
              <a:rPr lang="es-MX" b="1" baseline="30000" dirty="0">
                <a:solidFill>
                  <a:srgbClr val="800000"/>
                </a:solidFill>
                <a:latin typeface="Times New Roman" charset="0"/>
              </a:rPr>
              <a:t>3</a:t>
            </a:r>
            <a:r>
              <a:rPr lang="es-MX" b="1" dirty="0">
                <a:solidFill>
                  <a:srgbClr val="800000"/>
                </a:solidFill>
                <a:latin typeface="Times New Roman" charset="0"/>
              </a:rPr>
              <a:t>)</a:t>
            </a:r>
            <a:r>
              <a:rPr lang="es-MX" dirty="0">
                <a:latin typeface="Times New Roman" charset="0"/>
              </a:rPr>
              <a:t>. </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755576" y="764704"/>
            <a:ext cx="6781800" cy="1600200"/>
          </a:xfrm>
        </p:spPr>
        <p:txBody>
          <a:bodyPr/>
          <a:lstStyle/>
          <a:p>
            <a:pPr eaLnBrk="1" hangingPunct="1"/>
            <a:r>
              <a:rPr lang="es-MX" dirty="0">
                <a:latin typeface="Times New Roman" charset="0"/>
              </a:rPr>
              <a:t>Ejemplo</a:t>
            </a:r>
          </a:p>
        </p:txBody>
      </p:sp>
      <p:grpSp>
        <p:nvGrpSpPr>
          <p:cNvPr id="37891" name="Group 3"/>
          <p:cNvGrpSpPr>
            <a:grpSpLocks/>
          </p:cNvGrpSpPr>
          <p:nvPr/>
        </p:nvGrpSpPr>
        <p:grpSpPr bwMode="auto">
          <a:xfrm>
            <a:off x="3581400" y="2443163"/>
            <a:ext cx="5105400" cy="3013075"/>
            <a:chOff x="2160" y="1248"/>
            <a:chExt cx="3216" cy="1898"/>
          </a:xfrm>
        </p:grpSpPr>
        <p:sp>
          <p:nvSpPr>
            <p:cNvPr id="37914" name="Text Box 4"/>
            <p:cNvSpPr txBox="1">
              <a:spLocks noChangeArrowheads="1"/>
            </p:cNvSpPr>
            <p:nvPr/>
          </p:nvSpPr>
          <p:spPr bwMode="auto">
            <a:xfrm>
              <a:off x="2160" y="1248"/>
              <a:ext cx="3133" cy="1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b="1"/>
                <a:t>MATRIZ DE ADYACENCIAS</a:t>
              </a:r>
              <a:endParaRPr lang="en-US" b="1">
                <a:latin typeface="Arial Narrow" charset="0"/>
              </a:endParaRPr>
            </a:p>
            <a:p>
              <a:endParaRPr lang="en-US" b="1">
                <a:latin typeface="Arial Narrow" charset="0"/>
              </a:endParaRPr>
            </a:p>
            <a:p>
              <a:r>
                <a:rPr lang="en-US" b="1">
                  <a:latin typeface="Arial Narrow" charset="0"/>
                </a:rPr>
                <a:t>       	A    	B    	C    	D    	E</a:t>
              </a:r>
            </a:p>
            <a:p>
              <a:r>
                <a:rPr lang="en-US" b="1">
                  <a:latin typeface="Arial Narrow" charset="0"/>
                </a:rPr>
                <a:t>A    	0	2	</a:t>
              </a:r>
              <a:r>
                <a:rPr lang="en-US" b="1">
                  <a:latin typeface="Arial Narrow" charset="0"/>
                  <a:sym typeface="Symbol" charset="0"/>
                </a:rPr>
                <a:t>	10	</a:t>
              </a:r>
            </a:p>
            <a:p>
              <a:r>
                <a:rPr lang="en-US" b="1">
                  <a:latin typeface="Arial Narrow" charset="0"/>
                  <a:sym typeface="Symbol" charset="0"/>
                </a:rPr>
                <a:t>B		0	9		5</a:t>
              </a:r>
            </a:p>
            <a:p>
              <a:r>
                <a:rPr lang="en-US" b="1">
                  <a:latin typeface="Arial Narrow" charset="0"/>
                  <a:sym typeface="Symbol" charset="0"/>
                </a:rPr>
                <a:t>C	12		0	6	</a:t>
              </a:r>
            </a:p>
            <a:p>
              <a:r>
                <a:rPr lang="en-US" b="1">
                  <a:latin typeface="Arial Narrow" charset="0"/>
                  <a:sym typeface="Symbol" charset="0"/>
                </a:rPr>
                <a:t>D				0	7</a:t>
              </a:r>
            </a:p>
            <a:p>
              <a:r>
                <a:rPr lang="en-US" b="1">
                  <a:latin typeface="Arial Narrow" charset="0"/>
                  <a:sym typeface="Symbol" charset="0"/>
                </a:rPr>
                <a:t>E			3		0</a:t>
              </a:r>
            </a:p>
          </p:txBody>
        </p:sp>
        <p:sp>
          <p:nvSpPr>
            <p:cNvPr id="37915" name="Line 5"/>
            <p:cNvSpPr>
              <a:spLocks noChangeShapeType="1"/>
            </p:cNvSpPr>
            <p:nvPr/>
          </p:nvSpPr>
          <p:spPr bwMode="auto">
            <a:xfrm>
              <a:off x="2208" y="1968"/>
              <a:ext cx="31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916" name="Line 6"/>
            <p:cNvSpPr>
              <a:spLocks noChangeShapeType="1"/>
            </p:cNvSpPr>
            <p:nvPr/>
          </p:nvSpPr>
          <p:spPr bwMode="auto">
            <a:xfrm flipV="1">
              <a:off x="2544" y="1776"/>
              <a:ext cx="0" cy="12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7892" name="Group 35"/>
          <p:cNvGrpSpPr>
            <a:grpSpLocks/>
          </p:cNvGrpSpPr>
          <p:nvPr/>
        </p:nvGrpSpPr>
        <p:grpSpPr bwMode="auto">
          <a:xfrm>
            <a:off x="395288" y="2836863"/>
            <a:ext cx="2560637" cy="2801937"/>
            <a:chOff x="249" y="1787"/>
            <a:chExt cx="1613" cy="1765"/>
          </a:xfrm>
        </p:grpSpPr>
        <p:sp>
          <p:nvSpPr>
            <p:cNvPr id="37893" name="Rectangle 8"/>
            <p:cNvSpPr>
              <a:spLocks noChangeArrowheads="1"/>
            </p:cNvSpPr>
            <p:nvPr/>
          </p:nvSpPr>
          <p:spPr bwMode="auto">
            <a:xfrm>
              <a:off x="975" y="3227"/>
              <a:ext cx="22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7</a:t>
              </a:r>
            </a:p>
          </p:txBody>
        </p:sp>
        <p:sp>
          <p:nvSpPr>
            <p:cNvPr id="37894" name="Oval 10"/>
            <p:cNvSpPr>
              <a:spLocks noChangeArrowheads="1"/>
            </p:cNvSpPr>
            <p:nvPr/>
          </p:nvSpPr>
          <p:spPr bwMode="auto">
            <a:xfrm>
              <a:off x="405" y="1934"/>
              <a:ext cx="314" cy="261"/>
            </a:xfrm>
            <a:prstGeom prst="ellipse">
              <a:avLst/>
            </a:prstGeom>
            <a:solidFill>
              <a:schemeClr val="accent1"/>
            </a:solidFill>
            <a:ln w="25400">
              <a:solidFill>
                <a:schemeClr val="tx2"/>
              </a:solidFill>
              <a:round/>
              <a:headEnd/>
              <a:tailEnd/>
            </a:ln>
          </p:spPr>
          <p:txBody>
            <a:bodyPr wrap="none" anchor="ctr"/>
            <a:lstStyle/>
            <a:p>
              <a:pPr algn="ctr" eaLnBrk="0" hangingPunct="0"/>
              <a:r>
                <a:rPr lang="es-ES" sz="2400" b="1"/>
                <a:t>A</a:t>
              </a:r>
            </a:p>
          </p:txBody>
        </p:sp>
        <p:sp>
          <p:nvSpPr>
            <p:cNvPr id="37895" name="Oval 11"/>
            <p:cNvSpPr>
              <a:spLocks noChangeArrowheads="1"/>
            </p:cNvSpPr>
            <p:nvPr/>
          </p:nvSpPr>
          <p:spPr bwMode="auto">
            <a:xfrm>
              <a:off x="1461" y="1945"/>
              <a:ext cx="314" cy="261"/>
            </a:xfrm>
            <a:prstGeom prst="ellipse">
              <a:avLst/>
            </a:prstGeom>
            <a:solidFill>
              <a:schemeClr val="accent1"/>
            </a:solidFill>
            <a:ln w="25400">
              <a:solidFill>
                <a:schemeClr val="tx2"/>
              </a:solidFill>
              <a:round/>
              <a:headEnd/>
              <a:tailEnd/>
            </a:ln>
          </p:spPr>
          <p:txBody>
            <a:bodyPr wrap="none" anchor="ctr"/>
            <a:lstStyle/>
            <a:p>
              <a:pPr algn="ctr" eaLnBrk="0" hangingPunct="0"/>
              <a:r>
                <a:rPr lang="es-ES" sz="2400" b="1"/>
                <a:t>B</a:t>
              </a:r>
            </a:p>
          </p:txBody>
        </p:sp>
        <p:sp>
          <p:nvSpPr>
            <p:cNvPr id="37896" name="Oval 12"/>
            <p:cNvSpPr>
              <a:spLocks noChangeArrowheads="1"/>
            </p:cNvSpPr>
            <p:nvPr/>
          </p:nvSpPr>
          <p:spPr bwMode="auto">
            <a:xfrm>
              <a:off x="906" y="2510"/>
              <a:ext cx="314" cy="261"/>
            </a:xfrm>
            <a:prstGeom prst="ellipse">
              <a:avLst/>
            </a:prstGeom>
            <a:solidFill>
              <a:schemeClr val="accent1"/>
            </a:solidFill>
            <a:ln w="25400">
              <a:solidFill>
                <a:schemeClr val="tx2"/>
              </a:solidFill>
              <a:round/>
              <a:headEnd/>
              <a:tailEnd/>
            </a:ln>
          </p:spPr>
          <p:txBody>
            <a:bodyPr wrap="none" anchor="ctr"/>
            <a:lstStyle/>
            <a:p>
              <a:pPr algn="ctr" eaLnBrk="0" hangingPunct="0"/>
              <a:r>
                <a:rPr lang="es-ES" sz="2400" b="1"/>
                <a:t>C</a:t>
              </a:r>
            </a:p>
          </p:txBody>
        </p:sp>
        <p:sp>
          <p:nvSpPr>
            <p:cNvPr id="37897" name="Oval 13"/>
            <p:cNvSpPr>
              <a:spLocks noChangeArrowheads="1"/>
            </p:cNvSpPr>
            <p:nvPr/>
          </p:nvSpPr>
          <p:spPr bwMode="auto">
            <a:xfrm>
              <a:off x="394" y="3096"/>
              <a:ext cx="314" cy="261"/>
            </a:xfrm>
            <a:prstGeom prst="ellipse">
              <a:avLst/>
            </a:prstGeom>
            <a:solidFill>
              <a:schemeClr val="accent1"/>
            </a:solidFill>
            <a:ln w="25400">
              <a:solidFill>
                <a:schemeClr val="tx2"/>
              </a:solidFill>
              <a:round/>
              <a:headEnd/>
              <a:tailEnd/>
            </a:ln>
          </p:spPr>
          <p:txBody>
            <a:bodyPr wrap="none" anchor="ctr"/>
            <a:lstStyle/>
            <a:p>
              <a:pPr algn="ctr" eaLnBrk="0" hangingPunct="0"/>
              <a:r>
                <a:rPr lang="es-ES" sz="2400" b="1"/>
                <a:t>D</a:t>
              </a:r>
            </a:p>
          </p:txBody>
        </p:sp>
        <p:sp>
          <p:nvSpPr>
            <p:cNvPr id="37898" name="Oval 14"/>
            <p:cNvSpPr>
              <a:spLocks noChangeArrowheads="1"/>
            </p:cNvSpPr>
            <p:nvPr/>
          </p:nvSpPr>
          <p:spPr bwMode="auto">
            <a:xfrm>
              <a:off x="1450" y="3106"/>
              <a:ext cx="314" cy="261"/>
            </a:xfrm>
            <a:prstGeom prst="ellipse">
              <a:avLst/>
            </a:prstGeom>
            <a:solidFill>
              <a:schemeClr val="accent1"/>
            </a:solidFill>
            <a:ln w="25400">
              <a:solidFill>
                <a:schemeClr val="tx2"/>
              </a:solidFill>
              <a:round/>
              <a:headEnd/>
              <a:tailEnd/>
            </a:ln>
          </p:spPr>
          <p:txBody>
            <a:bodyPr wrap="none" anchor="ctr"/>
            <a:lstStyle/>
            <a:p>
              <a:pPr algn="ctr" eaLnBrk="0" hangingPunct="0"/>
              <a:r>
                <a:rPr lang="es-ES" sz="2400" b="1"/>
                <a:t>E</a:t>
              </a:r>
            </a:p>
          </p:txBody>
        </p:sp>
        <p:sp>
          <p:nvSpPr>
            <p:cNvPr id="37899" name="Line 15"/>
            <p:cNvSpPr>
              <a:spLocks noChangeShapeType="1"/>
            </p:cNvSpPr>
            <p:nvPr/>
          </p:nvSpPr>
          <p:spPr bwMode="auto">
            <a:xfrm>
              <a:off x="746" y="2075"/>
              <a:ext cx="699"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7900" name="Line 16"/>
            <p:cNvSpPr>
              <a:spLocks noChangeShapeType="1"/>
            </p:cNvSpPr>
            <p:nvPr/>
          </p:nvSpPr>
          <p:spPr bwMode="auto">
            <a:xfrm>
              <a:off x="725" y="3248"/>
              <a:ext cx="699"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7901" name="Line 17"/>
            <p:cNvSpPr>
              <a:spLocks noChangeShapeType="1"/>
            </p:cNvSpPr>
            <p:nvPr/>
          </p:nvSpPr>
          <p:spPr bwMode="auto">
            <a:xfrm>
              <a:off x="1612" y="2232"/>
              <a:ext cx="1" cy="859"/>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7902" name="Line 18"/>
            <p:cNvSpPr>
              <a:spLocks noChangeShapeType="1"/>
            </p:cNvSpPr>
            <p:nvPr/>
          </p:nvSpPr>
          <p:spPr bwMode="auto">
            <a:xfrm>
              <a:off x="556" y="2210"/>
              <a:ext cx="1" cy="859"/>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7903" name="Line 19"/>
            <p:cNvSpPr>
              <a:spLocks noChangeShapeType="1"/>
            </p:cNvSpPr>
            <p:nvPr/>
          </p:nvSpPr>
          <p:spPr bwMode="auto">
            <a:xfrm flipH="1">
              <a:off x="646" y="2777"/>
              <a:ext cx="367" cy="32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7904" name="Line 20"/>
            <p:cNvSpPr>
              <a:spLocks noChangeShapeType="1"/>
            </p:cNvSpPr>
            <p:nvPr/>
          </p:nvSpPr>
          <p:spPr bwMode="auto">
            <a:xfrm flipH="1">
              <a:off x="1158" y="2210"/>
              <a:ext cx="367" cy="32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7905" name="Line 21"/>
            <p:cNvSpPr>
              <a:spLocks noChangeShapeType="1"/>
            </p:cNvSpPr>
            <p:nvPr/>
          </p:nvSpPr>
          <p:spPr bwMode="auto">
            <a:xfrm flipH="1" flipV="1">
              <a:off x="645" y="2174"/>
              <a:ext cx="347" cy="34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7906" name="Line 22"/>
            <p:cNvSpPr>
              <a:spLocks noChangeShapeType="1"/>
            </p:cNvSpPr>
            <p:nvPr/>
          </p:nvSpPr>
          <p:spPr bwMode="auto">
            <a:xfrm flipH="1" flipV="1">
              <a:off x="1168" y="2760"/>
              <a:ext cx="357" cy="35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7907" name="Rectangle 28"/>
            <p:cNvSpPr>
              <a:spLocks noChangeArrowheads="1"/>
            </p:cNvSpPr>
            <p:nvPr/>
          </p:nvSpPr>
          <p:spPr bwMode="auto">
            <a:xfrm>
              <a:off x="943" y="1787"/>
              <a:ext cx="22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2</a:t>
              </a:r>
            </a:p>
          </p:txBody>
        </p:sp>
        <p:sp>
          <p:nvSpPr>
            <p:cNvPr id="37908" name="Rectangle 29"/>
            <p:cNvSpPr>
              <a:spLocks noChangeArrowheads="1"/>
            </p:cNvSpPr>
            <p:nvPr/>
          </p:nvSpPr>
          <p:spPr bwMode="auto">
            <a:xfrm>
              <a:off x="1636" y="2437"/>
              <a:ext cx="22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5</a:t>
              </a:r>
            </a:p>
          </p:txBody>
        </p:sp>
        <p:sp>
          <p:nvSpPr>
            <p:cNvPr id="37909" name="Rectangle 30"/>
            <p:cNvSpPr>
              <a:spLocks noChangeArrowheads="1"/>
            </p:cNvSpPr>
            <p:nvPr/>
          </p:nvSpPr>
          <p:spPr bwMode="auto">
            <a:xfrm>
              <a:off x="1316" y="2298"/>
              <a:ext cx="22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9</a:t>
              </a:r>
            </a:p>
          </p:txBody>
        </p:sp>
        <p:sp>
          <p:nvSpPr>
            <p:cNvPr id="37910" name="Rectangle 31"/>
            <p:cNvSpPr>
              <a:spLocks noChangeArrowheads="1"/>
            </p:cNvSpPr>
            <p:nvPr/>
          </p:nvSpPr>
          <p:spPr bwMode="auto">
            <a:xfrm>
              <a:off x="1274" y="2640"/>
              <a:ext cx="22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3</a:t>
              </a:r>
            </a:p>
          </p:txBody>
        </p:sp>
        <p:sp>
          <p:nvSpPr>
            <p:cNvPr id="37911" name="Rectangle 32"/>
            <p:cNvSpPr>
              <a:spLocks noChangeArrowheads="1"/>
            </p:cNvSpPr>
            <p:nvPr/>
          </p:nvSpPr>
          <p:spPr bwMode="auto">
            <a:xfrm>
              <a:off x="249" y="2491"/>
              <a:ext cx="338"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10</a:t>
              </a:r>
            </a:p>
          </p:txBody>
        </p:sp>
        <p:sp>
          <p:nvSpPr>
            <p:cNvPr id="37912" name="Rectangle 33"/>
            <p:cNvSpPr>
              <a:spLocks noChangeArrowheads="1"/>
            </p:cNvSpPr>
            <p:nvPr/>
          </p:nvSpPr>
          <p:spPr bwMode="auto">
            <a:xfrm>
              <a:off x="571" y="2289"/>
              <a:ext cx="338"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12</a:t>
              </a:r>
            </a:p>
          </p:txBody>
        </p:sp>
        <p:sp>
          <p:nvSpPr>
            <p:cNvPr id="37913" name="Rectangle 34"/>
            <p:cNvSpPr>
              <a:spLocks noChangeArrowheads="1"/>
            </p:cNvSpPr>
            <p:nvPr/>
          </p:nvSpPr>
          <p:spPr bwMode="auto">
            <a:xfrm>
              <a:off x="644" y="2683"/>
              <a:ext cx="22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6</a:t>
              </a:r>
            </a:p>
          </p:txBody>
        </p:sp>
      </p:gr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3333750" y="2443163"/>
            <a:ext cx="5470525" cy="3013075"/>
            <a:chOff x="2004" y="1248"/>
            <a:chExt cx="3446" cy="1898"/>
          </a:xfrm>
        </p:grpSpPr>
        <p:sp>
          <p:nvSpPr>
            <p:cNvPr id="38938" name="Text Box 4"/>
            <p:cNvSpPr txBox="1">
              <a:spLocks noChangeArrowheads="1"/>
            </p:cNvSpPr>
            <p:nvPr/>
          </p:nvSpPr>
          <p:spPr bwMode="auto">
            <a:xfrm>
              <a:off x="2004" y="1248"/>
              <a:ext cx="3446" cy="1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b="1"/>
                <a:t>MATRIZ DEL CAMINO MÁS CORTO</a:t>
              </a:r>
              <a:endParaRPr lang="es-MX" b="1">
                <a:latin typeface="Arial Narrow" charset="0"/>
              </a:endParaRPr>
            </a:p>
            <a:p>
              <a:endParaRPr lang="es-MX" b="1">
                <a:latin typeface="Arial Narrow" charset="0"/>
              </a:endParaRPr>
            </a:p>
            <a:p>
              <a:r>
                <a:rPr lang="es-MX" b="1">
                  <a:latin typeface="Arial Narrow" charset="0"/>
                </a:rPr>
                <a:t>       	A    	B    	C    	D    	E</a:t>
              </a:r>
            </a:p>
            <a:p>
              <a:r>
                <a:rPr lang="es-MX" b="1">
                  <a:latin typeface="Arial Narrow" charset="0"/>
                </a:rPr>
                <a:t>A    	0	2	</a:t>
              </a:r>
              <a:r>
                <a:rPr lang="es-MX" b="1">
                  <a:latin typeface="Arial Narrow" charset="0"/>
                  <a:sym typeface="Symbol" charset="0"/>
                </a:rPr>
                <a:t>10	10	7</a:t>
              </a:r>
            </a:p>
            <a:p>
              <a:r>
                <a:rPr lang="es-MX" b="1">
                  <a:latin typeface="Arial Narrow" charset="0"/>
                  <a:sym typeface="Symbol" charset="0"/>
                </a:rPr>
                <a:t>B	20	0	8	14	5</a:t>
              </a:r>
            </a:p>
            <a:p>
              <a:r>
                <a:rPr lang="es-MX" b="1">
                  <a:latin typeface="Arial Narrow" charset="0"/>
                  <a:sym typeface="Symbol" charset="0"/>
                </a:rPr>
                <a:t>C	12	14	0	6	13</a:t>
              </a:r>
            </a:p>
            <a:p>
              <a:r>
                <a:rPr lang="es-MX" b="1">
                  <a:latin typeface="Arial Narrow" charset="0"/>
                  <a:sym typeface="Symbol" charset="0"/>
                </a:rPr>
                <a:t>D	22	24	10	0	7</a:t>
              </a:r>
            </a:p>
            <a:p>
              <a:r>
                <a:rPr lang="es-MX" b="1">
                  <a:latin typeface="Arial Narrow" charset="0"/>
                  <a:sym typeface="Symbol" charset="0"/>
                </a:rPr>
                <a:t>E	15	17	3	9	0</a:t>
              </a:r>
            </a:p>
          </p:txBody>
        </p:sp>
        <p:sp>
          <p:nvSpPr>
            <p:cNvPr id="38939" name="Line 5"/>
            <p:cNvSpPr>
              <a:spLocks noChangeShapeType="1"/>
            </p:cNvSpPr>
            <p:nvPr/>
          </p:nvSpPr>
          <p:spPr bwMode="auto">
            <a:xfrm>
              <a:off x="2208" y="1968"/>
              <a:ext cx="31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940" name="Line 6"/>
            <p:cNvSpPr>
              <a:spLocks noChangeShapeType="1"/>
            </p:cNvSpPr>
            <p:nvPr/>
          </p:nvSpPr>
          <p:spPr bwMode="auto">
            <a:xfrm flipV="1">
              <a:off x="2544" y="1776"/>
              <a:ext cx="0" cy="12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8916" name="Group 56"/>
          <p:cNvGrpSpPr>
            <a:grpSpLocks/>
          </p:cNvGrpSpPr>
          <p:nvPr/>
        </p:nvGrpSpPr>
        <p:grpSpPr bwMode="auto">
          <a:xfrm>
            <a:off x="395288" y="2836863"/>
            <a:ext cx="2560637" cy="2801937"/>
            <a:chOff x="249" y="1787"/>
            <a:chExt cx="1613" cy="1765"/>
          </a:xfrm>
        </p:grpSpPr>
        <p:sp>
          <p:nvSpPr>
            <p:cNvPr id="38917" name="Rectangle 57"/>
            <p:cNvSpPr>
              <a:spLocks noChangeArrowheads="1"/>
            </p:cNvSpPr>
            <p:nvPr/>
          </p:nvSpPr>
          <p:spPr bwMode="auto">
            <a:xfrm>
              <a:off x="975" y="3227"/>
              <a:ext cx="22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7</a:t>
              </a:r>
            </a:p>
          </p:txBody>
        </p:sp>
        <p:sp>
          <p:nvSpPr>
            <p:cNvPr id="38918" name="Oval 58"/>
            <p:cNvSpPr>
              <a:spLocks noChangeArrowheads="1"/>
            </p:cNvSpPr>
            <p:nvPr/>
          </p:nvSpPr>
          <p:spPr bwMode="auto">
            <a:xfrm>
              <a:off x="405" y="1934"/>
              <a:ext cx="314" cy="261"/>
            </a:xfrm>
            <a:prstGeom prst="ellipse">
              <a:avLst/>
            </a:prstGeom>
            <a:solidFill>
              <a:schemeClr val="accent1"/>
            </a:solidFill>
            <a:ln w="25400">
              <a:solidFill>
                <a:schemeClr val="tx2"/>
              </a:solidFill>
              <a:round/>
              <a:headEnd/>
              <a:tailEnd/>
            </a:ln>
          </p:spPr>
          <p:txBody>
            <a:bodyPr wrap="none" anchor="ctr"/>
            <a:lstStyle/>
            <a:p>
              <a:pPr algn="ctr" eaLnBrk="0" hangingPunct="0"/>
              <a:r>
                <a:rPr lang="es-ES" sz="2400" b="1"/>
                <a:t>A</a:t>
              </a:r>
            </a:p>
          </p:txBody>
        </p:sp>
        <p:sp>
          <p:nvSpPr>
            <p:cNvPr id="38919" name="Oval 59"/>
            <p:cNvSpPr>
              <a:spLocks noChangeArrowheads="1"/>
            </p:cNvSpPr>
            <p:nvPr/>
          </p:nvSpPr>
          <p:spPr bwMode="auto">
            <a:xfrm>
              <a:off x="1461" y="1945"/>
              <a:ext cx="314" cy="261"/>
            </a:xfrm>
            <a:prstGeom prst="ellipse">
              <a:avLst/>
            </a:prstGeom>
            <a:solidFill>
              <a:schemeClr val="accent1"/>
            </a:solidFill>
            <a:ln w="25400">
              <a:solidFill>
                <a:schemeClr val="tx2"/>
              </a:solidFill>
              <a:round/>
              <a:headEnd/>
              <a:tailEnd/>
            </a:ln>
          </p:spPr>
          <p:txBody>
            <a:bodyPr wrap="none" anchor="ctr"/>
            <a:lstStyle/>
            <a:p>
              <a:pPr algn="ctr" eaLnBrk="0" hangingPunct="0"/>
              <a:r>
                <a:rPr lang="es-ES" sz="2400" b="1"/>
                <a:t>B</a:t>
              </a:r>
            </a:p>
          </p:txBody>
        </p:sp>
        <p:sp>
          <p:nvSpPr>
            <p:cNvPr id="38920" name="Oval 60"/>
            <p:cNvSpPr>
              <a:spLocks noChangeArrowheads="1"/>
            </p:cNvSpPr>
            <p:nvPr/>
          </p:nvSpPr>
          <p:spPr bwMode="auto">
            <a:xfrm>
              <a:off x="906" y="2510"/>
              <a:ext cx="314" cy="261"/>
            </a:xfrm>
            <a:prstGeom prst="ellipse">
              <a:avLst/>
            </a:prstGeom>
            <a:solidFill>
              <a:schemeClr val="accent1"/>
            </a:solidFill>
            <a:ln w="25400">
              <a:solidFill>
                <a:schemeClr val="tx2"/>
              </a:solidFill>
              <a:round/>
              <a:headEnd/>
              <a:tailEnd/>
            </a:ln>
          </p:spPr>
          <p:txBody>
            <a:bodyPr wrap="none" anchor="ctr"/>
            <a:lstStyle/>
            <a:p>
              <a:pPr algn="ctr" eaLnBrk="0" hangingPunct="0"/>
              <a:r>
                <a:rPr lang="es-ES" sz="2400" b="1"/>
                <a:t>C</a:t>
              </a:r>
            </a:p>
          </p:txBody>
        </p:sp>
        <p:sp>
          <p:nvSpPr>
            <p:cNvPr id="38921" name="Oval 61"/>
            <p:cNvSpPr>
              <a:spLocks noChangeArrowheads="1"/>
            </p:cNvSpPr>
            <p:nvPr/>
          </p:nvSpPr>
          <p:spPr bwMode="auto">
            <a:xfrm>
              <a:off x="394" y="3096"/>
              <a:ext cx="314" cy="261"/>
            </a:xfrm>
            <a:prstGeom prst="ellipse">
              <a:avLst/>
            </a:prstGeom>
            <a:solidFill>
              <a:schemeClr val="accent1"/>
            </a:solidFill>
            <a:ln w="25400">
              <a:solidFill>
                <a:schemeClr val="tx2"/>
              </a:solidFill>
              <a:round/>
              <a:headEnd/>
              <a:tailEnd/>
            </a:ln>
          </p:spPr>
          <p:txBody>
            <a:bodyPr wrap="none" anchor="ctr"/>
            <a:lstStyle/>
            <a:p>
              <a:pPr algn="ctr" eaLnBrk="0" hangingPunct="0"/>
              <a:r>
                <a:rPr lang="es-ES" sz="2400" b="1"/>
                <a:t>D</a:t>
              </a:r>
            </a:p>
          </p:txBody>
        </p:sp>
        <p:sp>
          <p:nvSpPr>
            <p:cNvPr id="38922" name="Oval 62"/>
            <p:cNvSpPr>
              <a:spLocks noChangeArrowheads="1"/>
            </p:cNvSpPr>
            <p:nvPr/>
          </p:nvSpPr>
          <p:spPr bwMode="auto">
            <a:xfrm>
              <a:off x="1450" y="3106"/>
              <a:ext cx="314" cy="261"/>
            </a:xfrm>
            <a:prstGeom prst="ellipse">
              <a:avLst/>
            </a:prstGeom>
            <a:solidFill>
              <a:schemeClr val="accent1"/>
            </a:solidFill>
            <a:ln w="25400">
              <a:solidFill>
                <a:schemeClr val="tx2"/>
              </a:solidFill>
              <a:round/>
              <a:headEnd/>
              <a:tailEnd/>
            </a:ln>
          </p:spPr>
          <p:txBody>
            <a:bodyPr wrap="none" anchor="ctr"/>
            <a:lstStyle/>
            <a:p>
              <a:pPr algn="ctr" eaLnBrk="0" hangingPunct="0"/>
              <a:r>
                <a:rPr lang="es-ES" sz="2400" b="1"/>
                <a:t>E</a:t>
              </a:r>
            </a:p>
          </p:txBody>
        </p:sp>
        <p:sp>
          <p:nvSpPr>
            <p:cNvPr id="38923" name="Line 63"/>
            <p:cNvSpPr>
              <a:spLocks noChangeShapeType="1"/>
            </p:cNvSpPr>
            <p:nvPr/>
          </p:nvSpPr>
          <p:spPr bwMode="auto">
            <a:xfrm>
              <a:off x="746" y="2075"/>
              <a:ext cx="699"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924" name="Line 64"/>
            <p:cNvSpPr>
              <a:spLocks noChangeShapeType="1"/>
            </p:cNvSpPr>
            <p:nvPr/>
          </p:nvSpPr>
          <p:spPr bwMode="auto">
            <a:xfrm>
              <a:off x="725" y="3248"/>
              <a:ext cx="699"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925" name="Line 65"/>
            <p:cNvSpPr>
              <a:spLocks noChangeShapeType="1"/>
            </p:cNvSpPr>
            <p:nvPr/>
          </p:nvSpPr>
          <p:spPr bwMode="auto">
            <a:xfrm>
              <a:off x="1612" y="2232"/>
              <a:ext cx="1" cy="859"/>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926" name="Line 66"/>
            <p:cNvSpPr>
              <a:spLocks noChangeShapeType="1"/>
            </p:cNvSpPr>
            <p:nvPr/>
          </p:nvSpPr>
          <p:spPr bwMode="auto">
            <a:xfrm>
              <a:off x="556" y="2210"/>
              <a:ext cx="1" cy="859"/>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927" name="Line 67"/>
            <p:cNvSpPr>
              <a:spLocks noChangeShapeType="1"/>
            </p:cNvSpPr>
            <p:nvPr/>
          </p:nvSpPr>
          <p:spPr bwMode="auto">
            <a:xfrm flipH="1">
              <a:off x="646" y="2777"/>
              <a:ext cx="367" cy="32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928" name="Line 68"/>
            <p:cNvSpPr>
              <a:spLocks noChangeShapeType="1"/>
            </p:cNvSpPr>
            <p:nvPr/>
          </p:nvSpPr>
          <p:spPr bwMode="auto">
            <a:xfrm flipH="1">
              <a:off x="1158" y="2210"/>
              <a:ext cx="367" cy="32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929" name="Line 69"/>
            <p:cNvSpPr>
              <a:spLocks noChangeShapeType="1"/>
            </p:cNvSpPr>
            <p:nvPr/>
          </p:nvSpPr>
          <p:spPr bwMode="auto">
            <a:xfrm flipH="1" flipV="1">
              <a:off x="645" y="2174"/>
              <a:ext cx="347" cy="34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930" name="Line 70"/>
            <p:cNvSpPr>
              <a:spLocks noChangeShapeType="1"/>
            </p:cNvSpPr>
            <p:nvPr/>
          </p:nvSpPr>
          <p:spPr bwMode="auto">
            <a:xfrm flipH="1" flipV="1">
              <a:off x="1168" y="2760"/>
              <a:ext cx="357" cy="35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931" name="Rectangle 71"/>
            <p:cNvSpPr>
              <a:spLocks noChangeArrowheads="1"/>
            </p:cNvSpPr>
            <p:nvPr/>
          </p:nvSpPr>
          <p:spPr bwMode="auto">
            <a:xfrm>
              <a:off x="943" y="1787"/>
              <a:ext cx="22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2</a:t>
              </a:r>
            </a:p>
          </p:txBody>
        </p:sp>
        <p:sp>
          <p:nvSpPr>
            <p:cNvPr id="38932" name="Rectangle 72"/>
            <p:cNvSpPr>
              <a:spLocks noChangeArrowheads="1"/>
            </p:cNvSpPr>
            <p:nvPr/>
          </p:nvSpPr>
          <p:spPr bwMode="auto">
            <a:xfrm>
              <a:off x="1636" y="2437"/>
              <a:ext cx="22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5</a:t>
              </a:r>
            </a:p>
          </p:txBody>
        </p:sp>
        <p:sp>
          <p:nvSpPr>
            <p:cNvPr id="38933" name="Rectangle 73"/>
            <p:cNvSpPr>
              <a:spLocks noChangeArrowheads="1"/>
            </p:cNvSpPr>
            <p:nvPr/>
          </p:nvSpPr>
          <p:spPr bwMode="auto">
            <a:xfrm>
              <a:off x="1316" y="2298"/>
              <a:ext cx="22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9</a:t>
              </a:r>
            </a:p>
          </p:txBody>
        </p:sp>
        <p:sp>
          <p:nvSpPr>
            <p:cNvPr id="38934" name="Rectangle 74"/>
            <p:cNvSpPr>
              <a:spLocks noChangeArrowheads="1"/>
            </p:cNvSpPr>
            <p:nvPr/>
          </p:nvSpPr>
          <p:spPr bwMode="auto">
            <a:xfrm>
              <a:off x="1274" y="2640"/>
              <a:ext cx="22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3</a:t>
              </a:r>
            </a:p>
          </p:txBody>
        </p:sp>
        <p:sp>
          <p:nvSpPr>
            <p:cNvPr id="38935" name="Rectangle 75"/>
            <p:cNvSpPr>
              <a:spLocks noChangeArrowheads="1"/>
            </p:cNvSpPr>
            <p:nvPr/>
          </p:nvSpPr>
          <p:spPr bwMode="auto">
            <a:xfrm>
              <a:off x="249" y="2491"/>
              <a:ext cx="338"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10</a:t>
              </a:r>
            </a:p>
          </p:txBody>
        </p:sp>
        <p:sp>
          <p:nvSpPr>
            <p:cNvPr id="38936" name="Rectangle 76"/>
            <p:cNvSpPr>
              <a:spLocks noChangeArrowheads="1"/>
            </p:cNvSpPr>
            <p:nvPr/>
          </p:nvSpPr>
          <p:spPr bwMode="auto">
            <a:xfrm>
              <a:off x="571" y="2289"/>
              <a:ext cx="338"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12</a:t>
              </a:r>
            </a:p>
          </p:txBody>
        </p:sp>
        <p:sp>
          <p:nvSpPr>
            <p:cNvPr id="38937" name="Rectangle 77"/>
            <p:cNvSpPr>
              <a:spLocks noChangeArrowheads="1"/>
            </p:cNvSpPr>
            <p:nvPr/>
          </p:nvSpPr>
          <p:spPr bwMode="auto">
            <a:xfrm>
              <a:off x="644" y="2683"/>
              <a:ext cx="22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6</a:t>
              </a:r>
            </a:p>
          </p:txBody>
        </p:sp>
      </p:grpSp>
      <p:sp>
        <p:nvSpPr>
          <p:cNvPr id="29" name="Rectangle 2"/>
          <p:cNvSpPr txBox="1">
            <a:spLocks noChangeArrowheads="1"/>
          </p:cNvSpPr>
          <p:nvPr/>
        </p:nvSpPr>
        <p:spPr>
          <a:xfrm>
            <a:off x="755576" y="764704"/>
            <a:ext cx="6781800" cy="16002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smtClean="0">
                <a:latin typeface="Times New Roman" charset="0"/>
              </a:rPr>
              <a:t>Ejemplo</a:t>
            </a:r>
            <a:endParaRPr lang="es-MX" dirty="0">
              <a:latin typeface="Times New Roman"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7"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043608" y="836712"/>
            <a:ext cx="7024744" cy="1143000"/>
          </a:xfrm>
        </p:spPr>
        <p:txBody>
          <a:bodyPr/>
          <a:lstStyle/>
          <a:p>
            <a:pPr eaLnBrk="1" hangingPunct="1"/>
            <a:r>
              <a:rPr lang="es-MX" dirty="0">
                <a:latin typeface="Times New Roman" charset="0"/>
              </a:rPr>
              <a:t>Algoritmo de Floyd</a:t>
            </a:r>
          </a:p>
        </p:txBody>
      </p:sp>
      <p:sp>
        <p:nvSpPr>
          <p:cNvPr id="100355" name="Rectangle 3"/>
          <p:cNvSpPr>
            <a:spLocks noGrp="1" noChangeArrowheads="1"/>
          </p:cNvSpPr>
          <p:nvPr>
            <p:ph idx="1"/>
          </p:nvPr>
        </p:nvSpPr>
        <p:spPr>
          <a:xfrm>
            <a:off x="457200" y="1981200"/>
            <a:ext cx="8458200" cy="4114800"/>
          </a:xfrm>
        </p:spPr>
        <p:txBody>
          <a:bodyPr>
            <a:normAutofit fontScale="92500" lnSpcReduction="10000"/>
          </a:bodyPr>
          <a:lstStyle/>
          <a:p>
            <a:pPr eaLnBrk="1" hangingPunct="1"/>
            <a:r>
              <a:rPr lang="es-MX" sz="2800" dirty="0">
                <a:latin typeface="Times New Roman" charset="0"/>
              </a:rPr>
              <a:t>Sea </a:t>
            </a:r>
            <a:r>
              <a:rPr lang="es-MX" sz="2800" b="1" dirty="0">
                <a:latin typeface="Times New Roman" charset="0"/>
              </a:rPr>
              <a:t>D</a:t>
            </a:r>
            <a:r>
              <a:rPr lang="es-MX" sz="2800" b="1" baseline="30000" dirty="0">
                <a:latin typeface="Times New Roman" charset="0"/>
              </a:rPr>
              <a:t>k</a:t>
            </a:r>
            <a:r>
              <a:rPr lang="es-MX" sz="2800" baseline="30000" dirty="0">
                <a:latin typeface="Times New Roman" charset="0"/>
              </a:rPr>
              <a:t> </a:t>
            </a:r>
            <a:r>
              <a:rPr lang="es-MX" sz="2800" dirty="0">
                <a:latin typeface="Times New Roman" charset="0"/>
              </a:rPr>
              <a:t>una matriz del camino más corto, en donde cada elemento [</a:t>
            </a:r>
            <a:r>
              <a:rPr lang="es-MX" sz="2800" dirty="0" smtClean="0">
                <a:latin typeface="Times New Roman" charset="0"/>
              </a:rPr>
              <a:t>i][j</a:t>
            </a:r>
            <a:r>
              <a:rPr lang="es-MX" sz="2800" dirty="0">
                <a:latin typeface="Times New Roman" charset="0"/>
              </a:rPr>
              <a:t>] indica:</a:t>
            </a:r>
          </a:p>
          <a:p>
            <a:pPr lvl="1" eaLnBrk="1" hangingPunct="1"/>
            <a:r>
              <a:rPr lang="es-MX" sz="2400" dirty="0">
                <a:latin typeface="Times New Roman" charset="0"/>
                <a:ea typeface="ＭＳ Ｐゴシック" charset="0"/>
              </a:rPr>
              <a:t>Cuál es el camino más corto desde el nodo i hasta el nodo j,</a:t>
            </a:r>
          </a:p>
          <a:p>
            <a:pPr lvl="1" eaLnBrk="1" hangingPunct="1"/>
            <a:r>
              <a:rPr lang="es-MX" sz="2400" dirty="0">
                <a:latin typeface="Times New Roman" charset="0"/>
                <a:ea typeface="ＭＳ Ｐゴシック" charset="0"/>
              </a:rPr>
              <a:t>Pasando </a:t>
            </a:r>
            <a:r>
              <a:rPr lang="es-MX" sz="2400" u="sng" dirty="0">
                <a:latin typeface="Times New Roman" charset="0"/>
                <a:ea typeface="ＭＳ Ｐゴシック" charset="0"/>
              </a:rPr>
              <a:t>solamente</a:t>
            </a:r>
            <a:r>
              <a:rPr lang="es-MX" sz="2400" dirty="0">
                <a:latin typeface="Times New Roman" charset="0"/>
                <a:ea typeface="ＭＳ Ｐゴシック" charset="0"/>
              </a:rPr>
              <a:t> por los nodos desde 1 hasta k…</a:t>
            </a:r>
          </a:p>
          <a:p>
            <a:pPr eaLnBrk="1" hangingPunct="1"/>
            <a:r>
              <a:rPr lang="es-MX" sz="2800" b="1" dirty="0">
                <a:latin typeface="Times New Roman" charset="0"/>
              </a:rPr>
              <a:t>D</a:t>
            </a:r>
            <a:r>
              <a:rPr lang="es-MX" sz="2800" b="1" baseline="30000" dirty="0">
                <a:latin typeface="Times New Roman" charset="0"/>
              </a:rPr>
              <a:t>0</a:t>
            </a:r>
            <a:r>
              <a:rPr lang="es-MX" sz="2800" dirty="0">
                <a:latin typeface="Times New Roman" charset="0"/>
              </a:rPr>
              <a:t> es la matriz con los caminos más cortos sin pasar por otros vértices…</a:t>
            </a:r>
          </a:p>
          <a:p>
            <a:pPr lvl="1" eaLnBrk="1" hangingPunct="1"/>
            <a:r>
              <a:rPr lang="es-MX" sz="2400" dirty="0">
                <a:latin typeface="Times New Roman" charset="0"/>
                <a:ea typeface="ＭＳ Ｐゴシック" charset="0"/>
              </a:rPr>
              <a:t>Por lo tanto, es la matriz de adyacencias original.</a:t>
            </a:r>
          </a:p>
          <a:p>
            <a:pPr eaLnBrk="1" hangingPunct="1"/>
            <a:r>
              <a:rPr lang="es-MX" sz="2800" b="1" dirty="0">
                <a:latin typeface="Times New Roman" charset="0"/>
              </a:rPr>
              <a:t>D</a:t>
            </a:r>
            <a:r>
              <a:rPr lang="es-MX" sz="2800" b="1" baseline="30000" dirty="0">
                <a:latin typeface="Times New Roman" charset="0"/>
              </a:rPr>
              <a:t>n</a:t>
            </a:r>
            <a:r>
              <a:rPr lang="es-MX" sz="2800" dirty="0">
                <a:latin typeface="Times New Roman" charset="0"/>
              </a:rPr>
              <a:t> será la matriz con los caminos más cortos pasando por TODOS los nodos posibles…</a:t>
            </a:r>
          </a:p>
          <a:p>
            <a:pPr lvl="1" eaLnBrk="1" hangingPunct="1"/>
            <a:r>
              <a:rPr lang="es-MX" sz="2400" b="1" i="1" dirty="0">
                <a:latin typeface="Times New Roman" charset="0"/>
                <a:ea typeface="ＭＳ Ｐゴシック" charset="0"/>
              </a:rPr>
              <a:t>ESTA ES LA MATRIZ QUE SE BUSCA.</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0355">
                                            <p:txEl>
                                              <p:pRg st="3" end="3"/>
                                            </p:txEl>
                                          </p:spTgt>
                                        </p:tgtEl>
                                        <p:attrNameLst>
                                          <p:attrName>style.visibility</p:attrName>
                                        </p:attrNameLst>
                                      </p:cBhvr>
                                      <p:to>
                                        <p:strVal val="visible"/>
                                      </p:to>
                                    </p:set>
                                    <p:animEffect transition="in" filter="fade">
                                      <p:cBhvr>
                                        <p:cTn id="7" dur="500"/>
                                        <p:tgtEl>
                                          <p:spTgt spid="100355">
                                            <p:txEl>
                                              <p:pRg st="3" end="3"/>
                                            </p:txEl>
                                          </p:spTgt>
                                        </p:tgtEl>
                                      </p:cBhvr>
                                    </p:animEffect>
                                    <p:anim calcmode="lin" valueType="num">
                                      <p:cBhvr>
                                        <p:cTn id="8" dur="500" fill="hold"/>
                                        <p:tgtEl>
                                          <p:spTgt spid="100355">
                                            <p:txEl>
                                              <p:pRg st="3" end="3"/>
                                            </p:txEl>
                                          </p:spTgt>
                                        </p:tgtEl>
                                        <p:attrNameLst>
                                          <p:attrName>ppt_x</p:attrName>
                                        </p:attrNameLst>
                                      </p:cBhvr>
                                      <p:tavLst>
                                        <p:tav tm="0">
                                          <p:val>
                                            <p:strVal val="#ppt_x"/>
                                          </p:val>
                                        </p:tav>
                                        <p:tav tm="100000">
                                          <p:val>
                                            <p:strVal val="#ppt_x"/>
                                          </p:val>
                                        </p:tav>
                                      </p:tavLst>
                                    </p:anim>
                                    <p:anim calcmode="lin" valueType="num">
                                      <p:cBhvr>
                                        <p:cTn id="9" dur="500" fill="hold"/>
                                        <p:tgtEl>
                                          <p:spTgt spid="100355">
                                            <p:txEl>
                                              <p:pRg st="3" end="3"/>
                                            </p:txEl>
                                          </p:spTgt>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100355">
                                            <p:txEl>
                                              <p:pRg st="4" end="4"/>
                                            </p:txEl>
                                          </p:spTgt>
                                        </p:tgtEl>
                                        <p:attrNameLst>
                                          <p:attrName>style.visibility</p:attrName>
                                        </p:attrNameLst>
                                      </p:cBhvr>
                                      <p:to>
                                        <p:strVal val="visible"/>
                                      </p:to>
                                    </p:set>
                                    <p:animEffect transition="in" filter="fade">
                                      <p:cBhvr>
                                        <p:cTn id="12" dur="500"/>
                                        <p:tgtEl>
                                          <p:spTgt spid="100355">
                                            <p:txEl>
                                              <p:pRg st="4" end="4"/>
                                            </p:txEl>
                                          </p:spTgt>
                                        </p:tgtEl>
                                      </p:cBhvr>
                                    </p:animEffect>
                                    <p:anim calcmode="lin" valueType="num">
                                      <p:cBhvr>
                                        <p:cTn id="13" dur="500" fill="hold"/>
                                        <p:tgtEl>
                                          <p:spTgt spid="100355">
                                            <p:txEl>
                                              <p:pRg st="4" end="4"/>
                                            </p:txEl>
                                          </p:spTgt>
                                        </p:tgtEl>
                                        <p:attrNameLst>
                                          <p:attrName>ppt_x</p:attrName>
                                        </p:attrNameLst>
                                      </p:cBhvr>
                                      <p:tavLst>
                                        <p:tav tm="0">
                                          <p:val>
                                            <p:strVal val="#ppt_x"/>
                                          </p:val>
                                        </p:tav>
                                        <p:tav tm="100000">
                                          <p:val>
                                            <p:strVal val="#ppt_x"/>
                                          </p:val>
                                        </p:tav>
                                      </p:tavLst>
                                    </p:anim>
                                    <p:anim calcmode="lin" valueType="num">
                                      <p:cBhvr>
                                        <p:cTn id="14" dur="500" fill="hold"/>
                                        <p:tgtEl>
                                          <p:spTgt spid="10035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7" presetClass="entr" presetSubtype="0" fill="hold" grpId="0" nodeType="clickEffect">
                                  <p:stCondLst>
                                    <p:cond delay="0"/>
                                  </p:stCondLst>
                                  <p:childTnLst>
                                    <p:set>
                                      <p:cBhvr>
                                        <p:cTn id="18" dur="1" fill="hold">
                                          <p:stCondLst>
                                            <p:cond delay="0"/>
                                          </p:stCondLst>
                                        </p:cTn>
                                        <p:tgtEl>
                                          <p:spTgt spid="100355">
                                            <p:txEl>
                                              <p:pRg st="5" end="5"/>
                                            </p:txEl>
                                          </p:spTgt>
                                        </p:tgtEl>
                                        <p:attrNameLst>
                                          <p:attrName>style.visibility</p:attrName>
                                        </p:attrNameLst>
                                      </p:cBhvr>
                                      <p:to>
                                        <p:strVal val="visible"/>
                                      </p:to>
                                    </p:set>
                                    <p:animEffect transition="in" filter="fade">
                                      <p:cBhvr>
                                        <p:cTn id="19" dur="500"/>
                                        <p:tgtEl>
                                          <p:spTgt spid="100355">
                                            <p:txEl>
                                              <p:pRg st="5" end="5"/>
                                            </p:txEl>
                                          </p:spTgt>
                                        </p:tgtEl>
                                      </p:cBhvr>
                                    </p:animEffect>
                                    <p:anim calcmode="lin" valueType="num">
                                      <p:cBhvr>
                                        <p:cTn id="20" dur="500" fill="hold"/>
                                        <p:tgtEl>
                                          <p:spTgt spid="100355">
                                            <p:txEl>
                                              <p:pRg st="5" end="5"/>
                                            </p:txEl>
                                          </p:spTgt>
                                        </p:tgtEl>
                                        <p:attrNameLst>
                                          <p:attrName>ppt_x</p:attrName>
                                        </p:attrNameLst>
                                      </p:cBhvr>
                                      <p:tavLst>
                                        <p:tav tm="0">
                                          <p:val>
                                            <p:strVal val="#ppt_x"/>
                                          </p:val>
                                        </p:tav>
                                        <p:tav tm="100000">
                                          <p:val>
                                            <p:strVal val="#ppt_x"/>
                                          </p:val>
                                        </p:tav>
                                      </p:tavLst>
                                    </p:anim>
                                    <p:anim calcmode="lin" valueType="num">
                                      <p:cBhvr>
                                        <p:cTn id="21" dur="500" fill="hold"/>
                                        <p:tgtEl>
                                          <p:spTgt spid="100355">
                                            <p:txEl>
                                              <p:pRg st="5" end="5"/>
                                            </p:txEl>
                                          </p:spTgt>
                                        </p:tgtEl>
                                        <p:attrNameLst>
                                          <p:attrName>ppt_y</p:attrName>
                                        </p:attrNameLst>
                                      </p:cBhvr>
                                      <p:tavLst>
                                        <p:tav tm="0">
                                          <p:val>
                                            <p:strVal val="#ppt_y-.1"/>
                                          </p:val>
                                        </p:tav>
                                        <p:tav tm="100000">
                                          <p:val>
                                            <p:strVal val="#ppt_y"/>
                                          </p:val>
                                        </p:tav>
                                      </p:tavLst>
                                    </p:anim>
                                  </p:childTnLst>
                                </p:cTn>
                              </p:par>
                              <p:par>
                                <p:cTn id="22" presetID="47" presetClass="entr" presetSubtype="0" fill="hold" grpId="0" nodeType="withEffect">
                                  <p:stCondLst>
                                    <p:cond delay="0"/>
                                  </p:stCondLst>
                                  <p:iterate type="lt">
                                    <p:tmPct val="0"/>
                                  </p:iterate>
                                  <p:childTnLst>
                                    <p:set>
                                      <p:cBhvr>
                                        <p:cTn id="23" dur="1" fill="hold">
                                          <p:stCondLst>
                                            <p:cond delay="0"/>
                                          </p:stCondLst>
                                        </p:cTn>
                                        <p:tgtEl>
                                          <p:spTgt spid="100355">
                                            <p:txEl>
                                              <p:pRg st="6" end="6"/>
                                            </p:txEl>
                                          </p:spTgt>
                                        </p:tgtEl>
                                        <p:attrNameLst>
                                          <p:attrName>style.visibility</p:attrName>
                                        </p:attrNameLst>
                                      </p:cBhvr>
                                      <p:to>
                                        <p:strVal val="visible"/>
                                      </p:to>
                                    </p:set>
                                    <p:animEffect transition="in" filter="fade">
                                      <p:cBhvr>
                                        <p:cTn id="24" dur="500"/>
                                        <p:tgtEl>
                                          <p:spTgt spid="100355">
                                            <p:txEl>
                                              <p:pRg st="6" end="6"/>
                                            </p:txEl>
                                          </p:spTgt>
                                        </p:tgtEl>
                                      </p:cBhvr>
                                    </p:animEffect>
                                    <p:anim calcmode="lin" valueType="num">
                                      <p:cBhvr>
                                        <p:cTn id="25" dur="500" fill="hold"/>
                                        <p:tgtEl>
                                          <p:spTgt spid="100355">
                                            <p:txEl>
                                              <p:pRg st="6" end="6"/>
                                            </p:txEl>
                                          </p:spTgt>
                                        </p:tgtEl>
                                        <p:attrNameLst>
                                          <p:attrName>ppt_x</p:attrName>
                                        </p:attrNameLst>
                                      </p:cBhvr>
                                      <p:tavLst>
                                        <p:tav tm="0">
                                          <p:val>
                                            <p:strVal val="#ppt_x"/>
                                          </p:val>
                                        </p:tav>
                                        <p:tav tm="100000">
                                          <p:val>
                                            <p:strVal val="#ppt_x"/>
                                          </p:val>
                                        </p:tav>
                                      </p:tavLst>
                                    </p:anim>
                                    <p:anim calcmode="lin" valueType="num">
                                      <p:cBhvr>
                                        <p:cTn id="26" dur="500" fill="hold"/>
                                        <p:tgtEl>
                                          <p:spTgt spid="100355">
                                            <p:txEl>
                                              <p:pRg st="6" end="6"/>
                                            </p:txEl>
                                          </p:spTgt>
                                        </p:tgtEl>
                                        <p:attrNameLst>
                                          <p:attrName>ppt_y</p:attrName>
                                        </p:attrNameLst>
                                      </p:cBhvr>
                                      <p:tavLst>
                                        <p:tav tm="0">
                                          <p:val>
                                            <p:strVal val="#ppt_y-.1"/>
                                          </p:val>
                                        </p:tav>
                                        <p:tav tm="100000">
                                          <p:val>
                                            <p:strVal val="#ppt_y"/>
                                          </p:val>
                                        </p:tav>
                                      </p:tavLst>
                                    </p:anim>
                                  </p:childTnLst>
                                </p:cTn>
                              </p:par>
                            </p:childTnLst>
                          </p:cTn>
                        </p:par>
                        <p:par>
                          <p:cTn id="27" fill="hold" nodeType="afterGroup">
                            <p:stCondLst>
                              <p:cond delay="500"/>
                            </p:stCondLst>
                            <p:childTnLst>
                              <p:par>
                                <p:cTn id="28" presetID="16" presetClass="emph" presetSubtype="0" fill="hold" nodeType="afterEffect">
                                  <p:stCondLst>
                                    <p:cond delay="0"/>
                                  </p:stCondLst>
                                  <p:iterate type="lt">
                                    <p:tmPct val="4000"/>
                                  </p:iterate>
                                  <p:childTnLst>
                                    <p:set>
                                      <p:cBhvr override="childStyle">
                                        <p:cTn id="29" dur="2000" fill="hold"/>
                                        <p:tgtEl>
                                          <p:spTgt spid="100355">
                                            <p:txEl>
                                              <p:pRg st="6" end="6"/>
                                            </p:txEl>
                                          </p:spTgt>
                                        </p:tgtEl>
                                        <p:attrNameLst>
                                          <p:attrName>style.color</p:attrName>
                                        </p:attrNameLst>
                                      </p:cBhvr>
                                      <p:to>
                                        <p:clrVal>
                                          <a:srgbClr val="CC0000"/>
                                        </p:clrVal>
                                      </p:to>
                                    </p:set>
                                    <p:set>
                                      <p:cBhvr>
                                        <p:cTn id="30" dur="2000" fill="hold"/>
                                        <p:tgtEl>
                                          <p:spTgt spid="100355">
                                            <p:txEl>
                                              <p:pRg st="6" end="6"/>
                                            </p:txEl>
                                          </p:spTgt>
                                        </p:tgtEl>
                                        <p:attrNameLst>
                                          <p:attrName>fillcolor</p:attrName>
                                        </p:attrNameLst>
                                      </p:cBhvr>
                                      <p:to>
                                        <p:clrVal>
                                          <a:srgbClr val="CC0000"/>
                                        </p:clrVal>
                                      </p:to>
                                    </p:set>
                                    <p:set>
                                      <p:cBhvr>
                                        <p:cTn id="31" dur="2000" fill="hold"/>
                                        <p:tgtEl>
                                          <p:spTgt spid="100355">
                                            <p:txEl>
                                              <p:pRg st="6" end="6"/>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043490" y="1027664"/>
            <a:ext cx="7024744" cy="673144"/>
          </a:xfrm>
        </p:spPr>
        <p:txBody>
          <a:bodyPr>
            <a:normAutofit fontScale="90000"/>
          </a:bodyPr>
          <a:lstStyle/>
          <a:p>
            <a:pPr eaLnBrk="1" hangingPunct="1"/>
            <a:r>
              <a:rPr lang="es-MX" dirty="0">
                <a:latin typeface="Times New Roman" charset="0"/>
              </a:rPr>
              <a:t>Algoritmo de Floyd</a:t>
            </a:r>
          </a:p>
        </p:txBody>
      </p:sp>
      <p:sp>
        <p:nvSpPr>
          <p:cNvPr id="101379" name="Rectangle 3"/>
          <p:cNvSpPr>
            <a:spLocks noGrp="1" noChangeArrowheads="1"/>
          </p:cNvSpPr>
          <p:nvPr>
            <p:ph idx="1"/>
          </p:nvPr>
        </p:nvSpPr>
        <p:spPr>
          <a:xfrm>
            <a:off x="684213" y="1764878"/>
            <a:ext cx="7772400" cy="4616450"/>
          </a:xfrm>
        </p:spPr>
        <p:txBody>
          <a:bodyPr/>
          <a:lstStyle/>
          <a:p>
            <a:pPr eaLnBrk="1" hangingPunct="1"/>
            <a:r>
              <a:rPr lang="es-MX">
                <a:latin typeface="Times New Roman" charset="0"/>
              </a:rPr>
              <a:t>¿Cómo obtener a la matriz D</a:t>
            </a:r>
            <a:r>
              <a:rPr lang="es-MX" baseline="30000">
                <a:latin typeface="Times New Roman" charset="0"/>
              </a:rPr>
              <a:t>n</a:t>
            </a:r>
            <a:r>
              <a:rPr lang="es-MX">
                <a:latin typeface="Times New Roman" charset="0"/>
              </a:rPr>
              <a:t> dada la matriz D</a:t>
            </a:r>
            <a:r>
              <a:rPr lang="es-MX" baseline="30000">
                <a:latin typeface="Times New Roman" charset="0"/>
              </a:rPr>
              <a:t>0</a:t>
            </a:r>
            <a:r>
              <a:rPr lang="es-MX">
                <a:latin typeface="Times New Roman" charset="0"/>
              </a:rPr>
              <a:t>?</a:t>
            </a:r>
          </a:p>
          <a:p>
            <a:pPr eaLnBrk="1" hangingPunct="1"/>
            <a:r>
              <a:rPr lang="es-MX">
                <a:latin typeface="Times New Roman" charset="0"/>
              </a:rPr>
              <a:t>El enfoque de la PROGRAMACIÓN DINÁMICA preguntaría si:</a:t>
            </a:r>
          </a:p>
          <a:p>
            <a:pPr lvl="1" eaLnBrk="1" hangingPunct="1"/>
            <a:r>
              <a:rPr lang="es-MX">
                <a:latin typeface="Times New Roman" charset="0"/>
                <a:ea typeface="ＭＳ Ｐゴシック" charset="0"/>
              </a:rPr>
              <a:t>A partir de la matriz D</a:t>
            </a:r>
            <a:r>
              <a:rPr lang="es-MX" baseline="30000">
                <a:latin typeface="Times New Roman" charset="0"/>
                <a:ea typeface="ＭＳ Ｐゴシック" charset="0"/>
              </a:rPr>
              <a:t>0</a:t>
            </a:r>
            <a:r>
              <a:rPr lang="es-MX">
                <a:latin typeface="Times New Roman" charset="0"/>
                <a:ea typeface="ＭＳ Ｐゴシック" charset="0"/>
              </a:rPr>
              <a:t> se puede obtener D</a:t>
            </a:r>
            <a:r>
              <a:rPr lang="es-MX" baseline="30000">
                <a:latin typeface="Times New Roman" charset="0"/>
                <a:ea typeface="ＭＳ Ｐゴシック" charset="0"/>
              </a:rPr>
              <a:t>1</a:t>
            </a:r>
            <a:r>
              <a:rPr lang="es-MX">
                <a:latin typeface="Times New Roman" charset="0"/>
                <a:ea typeface="ＭＳ Ｐゴシック" charset="0"/>
              </a:rPr>
              <a:t>…</a:t>
            </a:r>
          </a:p>
          <a:p>
            <a:pPr lvl="1" eaLnBrk="1" hangingPunct="1"/>
            <a:r>
              <a:rPr lang="es-MX">
                <a:latin typeface="Times New Roman" charset="0"/>
                <a:ea typeface="ＭＳ Ｐゴシック" charset="0"/>
              </a:rPr>
              <a:t>Si obteniendo a D</a:t>
            </a:r>
            <a:r>
              <a:rPr lang="es-MX" baseline="30000">
                <a:latin typeface="Times New Roman" charset="0"/>
                <a:ea typeface="ＭＳ Ｐゴシック" charset="0"/>
              </a:rPr>
              <a:t>1</a:t>
            </a:r>
            <a:r>
              <a:rPr lang="es-MX">
                <a:latin typeface="Times New Roman" charset="0"/>
                <a:ea typeface="ＭＳ Ｐゴシック" charset="0"/>
              </a:rPr>
              <a:t>, se puede obtener a D</a:t>
            </a:r>
            <a:r>
              <a:rPr lang="es-MX" baseline="30000">
                <a:latin typeface="Times New Roman" charset="0"/>
                <a:ea typeface="ＭＳ Ｐゴシック" charset="0"/>
              </a:rPr>
              <a:t>2</a:t>
            </a:r>
            <a:r>
              <a:rPr lang="es-MX">
                <a:latin typeface="Times New Roman" charset="0"/>
                <a:ea typeface="ＭＳ Ｐゴシック" charset="0"/>
              </a:rPr>
              <a:t>…</a:t>
            </a:r>
            <a:endParaRPr lang="es-MX" baseline="30000">
              <a:latin typeface="Times New Roman" charset="0"/>
              <a:ea typeface="ＭＳ Ｐゴシック" charset="0"/>
            </a:endParaRPr>
          </a:p>
          <a:p>
            <a:pPr lvl="1" eaLnBrk="1" hangingPunct="1"/>
            <a:r>
              <a:rPr lang="es-MX">
                <a:latin typeface="Times New Roman" charset="0"/>
                <a:ea typeface="ＭＳ Ｐゴシック" charset="0"/>
              </a:rPr>
              <a:t>Y así sucesivamente hasta obtener a D</a:t>
            </a:r>
            <a:r>
              <a:rPr lang="es-MX" baseline="30000">
                <a:latin typeface="Times New Roman" charset="0"/>
                <a:ea typeface="ＭＳ Ｐゴシック" charset="0"/>
              </a:rPr>
              <a:t>n</a:t>
            </a:r>
            <a:r>
              <a:rPr lang="es-MX">
                <a:latin typeface="Times New Roman" charset="0"/>
                <a:ea typeface="ＭＳ Ｐゴシック" charset="0"/>
              </a:rPr>
              <a:t>, que es lo que buscamos.</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1379">
                                            <p:txEl>
                                              <p:pRg st="1" end="1"/>
                                            </p:txEl>
                                          </p:spTgt>
                                        </p:tgtEl>
                                        <p:attrNameLst>
                                          <p:attrName>style.visibility</p:attrName>
                                        </p:attrNameLst>
                                      </p:cBhvr>
                                      <p:to>
                                        <p:strVal val="visible"/>
                                      </p:to>
                                    </p:set>
                                    <p:animEffect transition="in" filter="fade">
                                      <p:cBhvr>
                                        <p:cTn id="7" dur="500"/>
                                        <p:tgtEl>
                                          <p:spTgt spid="101379">
                                            <p:txEl>
                                              <p:pRg st="1" end="1"/>
                                            </p:txEl>
                                          </p:spTgt>
                                        </p:tgtEl>
                                      </p:cBhvr>
                                    </p:animEffect>
                                    <p:anim calcmode="lin" valueType="num">
                                      <p:cBhvr>
                                        <p:cTn id="8" dur="500" fill="hold"/>
                                        <p:tgtEl>
                                          <p:spTgt spid="101379">
                                            <p:txEl>
                                              <p:pRg st="1" end="1"/>
                                            </p:txEl>
                                          </p:spTgt>
                                        </p:tgtEl>
                                        <p:attrNameLst>
                                          <p:attrName>ppt_x</p:attrName>
                                        </p:attrNameLst>
                                      </p:cBhvr>
                                      <p:tavLst>
                                        <p:tav tm="0">
                                          <p:val>
                                            <p:strVal val="#ppt_x"/>
                                          </p:val>
                                        </p:tav>
                                        <p:tav tm="100000">
                                          <p:val>
                                            <p:strVal val="#ppt_x"/>
                                          </p:val>
                                        </p:tav>
                                      </p:tavLst>
                                    </p:anim>
                                    <p:anim calcmode="lin" valueType="num">
                                      <p:cBhvr>
                                        <p:cTn id="9" dur="500" fill="hold"/>
                                        <p:tgtEl>
                                          <p:spTgt spid="101379">
                                            <p:txEl>
                                              <p:pRg st="1" end="1"/>
                                            </p:txEl>
                                          </p:spTgt>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101379">
                                            <p:txEl>
                                              <p:pRg st="2" end="2"/>
                                            </p:txEl>
                                          </p:spTgt>
                                        </p:tgtEl>
                                        <p:attrNameLst>
                                          <p:attrName>style.visibility</p:attrName>
                                        </p:attrNameLst>
                                      </p:cBhvr>
                                      <p:to>
                                        <p:strVal val="visible"/>
                                      </p:to>
                                    </p:set>
                                    <p:animEffect transition="in" filter="fade">
                                      <p:cBhvr>
                                        <p:cTn id="12" dur="500"/>
                                        <p:tgtEl>
                                          <p:spTgt spid="101379">
                                            <p:txEl>
                                              <p:pRg st="2" end="2"/>
                                            </p:txEl>
                                          </p:spTgt>
                                        </p:tgtEl>
                                      </p:cBhvr>
                                    </p:animEffect>
                                    <p:anim calcmode="lin" valueType="num">
                                      <p:cBhvr>
                                        <p:cTn id="13" dur="500" fill="hold"/>
                                        <p:tgtEl>
                                          <p:spTgt spid="101379">
                                            <p:txEl>
                                              <p:pRg st="2" end="2"/>
                                            </p:txEl>
                                          </p:spTgt>
                                        </p:tgtEl>
                                        <p:attrNameLst>
                                          <p:attrName>ppt_x</p:attrName>
                                        </p:attrNameLst>
                                      </p:cBhvr>
                                      <p:tavLst>
                                        <p:tav tm="0">
                                          <p:val>
                                            <p:strVal val="#ppt_x"/>
                                          </p:val>
                                        </p:tav>
                                        <p:tav tm="100000">
                                          <p:val>
                                            <p:strVal val="#ppt_x"/>
                                          </p:val>
                                        </p:tav>
                                      </p:tavLst>
                                    </p:anim>
                                    <p:anim calcmode="lin" valueType="num">
                                      <p:cBhvr>
                                        <p:cTn id="14" dur="500" fill="hold"/>
                                        <p:tgtEl>
                                          <p:spTgt spid="101379">
                                            <p:txEl>
                                              <p:pRg st="2" end="2"/>
                                            </p:txEl>
                                          </p:spTgt>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101379">
                                            <p:txEl>
                                              <p:pRg st="3" end="3"/>
                                            </p:txEl>
                                          </p:spTgt>
                                        </p:tgtEl>
                                        <p:attrNameLst>
                                          <p:attrName>style.visibility</p:attrName>
                                        </p:attrNameLst>
                                      </p:cBhvr>
                                      <p:to>
                                        <p:strVal val="visible"/>
                                      </p:to>
                                    </p:set>
                                    <p:animEffect transition="in" filter="fade">
                                      <p:cBhvr>
                                        <p:cTn id="17" dur="500"/>
                                        <p:tgtEl>
                                          <p:spTgt spid="101379">
                                            <p:txEl>
                                              <p:pRg st="3" end="3"/>
                                            </p:txEl>
                                          </p:spTgt>
                                        </p:tgtEl>
                                      </p:cBhvr>
                                    </p:animEffect>
                                    <p:anim calcmode="lin" valueType="num">
                                      <p:cBhvr>
                                        <p:cTn id="18" dur="500" fill="hold"/>
                                        <p:tgtEl>
                                          <p:spTgt spid="101379">
                                            <p:txEl>
                                              <p:pRg st="3" end="3"/>
                                            </p:txEl>
                                          </p:spTgt>
                                        </p:tgtEl>
                                        <p:attrNameLst>
                                          <p:attrName>ppt_x</p:attrName>
                                        </p:attrNameLst>
                                      </p:cBhvr>
                                      <p:tavLst>
                                        <p:tav tm="0">
                                          <p:val>
                                            <p:strVal val="#ppt_x"/>
                                          </p:val>
                                        </p:tav>
                                        <p:tav tm="100000">
                                          <p:val>
                                            <p:strVal val="#ppt_x"/>
                                          </p:val>
                                        </p:tav>
                                      </p:tavLst>
                                    </p:anim>
                                    <p:anim calcmode="lin" valueType="num">
                                      <p:cBhvr>
                                        <p:cTn id="19" dur="500" fill="hold"/>
                                        <p:tgtEl>
                                          <p:spTgt spid="101379">
                                            <p:txEl>
                                              <p:pRg st="3" end="3"/>
                                            </p:txEl>
                                          </p:spTgt>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101379">
                                            <p:txEl>
                                              <p:pRg st="4" end="4"/>
                                            </p:txEl>
                                          </p:spTgt>
                                        </p:tgtEl>
                                        <p:attrNameLst>
                                          <p:attrName>style.visibility</p:attrName>
                                        </p:attrNameLst>
                                      </p:cBhvr>
                                      <p:to>
                                        <p:strVal val="visible"/>
                                      </p:to>
                                    </p:set>
                                    <p:animEffect transition="in" filter="fade">
                                      <p:cBhvr>
                                        <p:cTn id="22" dur="500"/>
                                        <p:tgtEl>
                                          <p:spTgt spid="101379">
                                            <p:txEl>
                                              <p:pRg st="4" end="4"/>
                                            </p:txEl>
                                          </p:spTgt>
                                        </p:tgtEl>
                                      </p:cBhvr>
                                    </p:animEffect>
                                    <p:anim calcmode="lin" valueType="num">
                                      <p:cBhvr>
                                        <p:cTn id="23" dur="500" fill="hold"/>
                                        <p:tgtEl>
                                          <p:spTgt spid="101379">
                                            <p:txEl>
                                              <p:pRg st="4" end="4"/>
                                            </p:txEl>
                                          </p:spTgt>
                                        </p:tgtEl>
                                        <p:attrNameLst>
                                          <p:attrName>ppt_x</p:attrName>
                                        </p:attrNameLst>
                                      </p:cBhvr>
                                      <p:tavLst>
                                        <p:tav tm="0">
                                          <p:val>
                                            <p:strVal val="#ppt_x"/>
                                          </p:val>
                                        </p:tav>
                                        <p:tav tm="100000">
                                          <p:val>
                                            <p:strVal val="#ppt_x"/>
                                          </p:val>
                                        </p:tav>
                                      </p:tavLst>
                                    </p:anim>
                                    <p:anim calcmode="lin" valueType="num">
                                      <p:cBhvr>
                                        <p:cTn id="24" dur="500" fill="hold"/>
                                        <p:tgtEl>
                                          <p:spTgt spid="101379">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9"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899592" y="260648"/>
            <a:ext cx="6781800" cy="1600200"/>
          </a:xfrm>
        </p:spPr>
        <p:txBody>
          <a:bodyPr/>
          <a:lstStyle/>
          <a:p>
            <a:pPr eaLnBrk="1" hangingPunct="1"/>
            <a:r>
              <a:rPr lang="es-ES" dirty="0">
                <a:latin typeface="Times New Roman" charset="0"/>
              </a:rPr>
              <a:t>Algoritmo de Floyd</a:t>
            </a:r>
          </a:p>
        </p:txBody>
      </p:sp>
      <p:sp>
        <p:nvSpPr>
          <p:cNvPr id="122883" name="Rectangle 3"/>
          <p:cNvSpPr>
            <a:spLocks noGrp="1" noChangeArrowheads="1"/>
          </p:cNvSpPr>
          <p:nvPr>
            <p:ph idx="1"/>
          </p:nvPr>
        </p:nvSpPr>
        <p:spPr/>
        <p:txBody>
          <a:bodyPr/>
          <a:lstStyle/>
          <a:p>
            <a:pPr eaLnBrk="1" hangingPunct="1"/>
            <a:r>
              <a:rPr lang="es-ES" dirty="0">
                <a:latin typeface="Times New Roman" charset="0"/>
              </a:rPr>
              <a:t>Se debe escoger el mínimo de 2 caminos:</a:t>
            </a:r>
          </a:p>
          <a:p>
            <a:pPr lvl="1" eaLnBrk="1" hangingPunct="1"/>
            <a:r>
              <a:rPr lang="es-ES" dirty="0">
                <a:latin typeface="Times New Roman" charset="0"/>
                <a:ea typeface="ＭＳ Ｐゴシック" charset="0"/>
              </a:rPr>
              <a:t>El que </a:t>
            </a:r>
            <a:r>
              <a:rPr lang="es-ES" dirty="0">
                <a:solidFill>
                  <a:schemeClr val="accent2"/>
                </a:solidFill>
                <a:latin typeface="Times New Roman" charset="0"/>
                <a:ea typeface="ＭＳ Ｐゴシック" charset="0"/>
              </a:rPr>
              <a:t>no</a:t>
            </a:r>
            <a:r>
              <a:rPr lang="es-ES" dirty="0">
                <a:latin typeface="Times New Roman" charset="0"/>
                <a:ea typeface="ＭＳ Ｐゴシック" charset="0"/>
              </a:rPr>
              <a:t> incluye al nodo k, o</a:t>
            </a:r>
          </a:p>
          <a:p>
            <a:pPr lvl="1" eaLnBrk="1" hangingPunct="1"/>
            <a:r>
              <a:rPr lang="es-ES" dirty="0">
                <a:latin typeface="Times New Roman" charset="0"/>
                <a:ea typeface="ＭＳ Ｐゴシック" charset="0"/>
              </a:rPr>
              <a:t>El que </a:t>
            </a:r>
            <a:r>
              <a:rPr lang="es-ES" dirty="0">
                <a:solidFill>
                  <a:srgbClr val="CC0000"/>
                </a:solidFill>
                <a:latin typeface="Times New Roman" charset="0"/>
                <a:ea typeface="ＭＳ Ｐゴシック" charset="0"/>
              </a:rPr>
              <a:t>sí</a:t>
            </a:r>
            <a:r>
              <a:rPr lang="es-ES" dirty="0">
                <a:latin typeface="Times New Roman" charset="0"/>
                <a:ea typeface="ＭＳ Ｐゴシック" charset="0"/>
              </a:rPr>
              <a:t> incluye al nodo k.</a:t>
            </a:r>
          </a:p>
        </p:txBody>
      </p:sp>
      <p:grpSp>
        <p:nvGrpSpPr>
          <p:cNvPr id="3" name="Group 2"/>
          <p:cNvGrpSpPr/>
          <p:nvPr/>
        </p:nvGrpSpPr>
        <p:grpSpPr>
          <a:xfrm>
            <a:off x="3060700" y="3645024"/>
            <a:ext cx="3024188" cy="2404765"/>
            <a:chOff x="3060700" y="3862388"/>
            <a:chExt cx="3024188" cy="2404765"/>
          </a:xfrm>
        </p:grpSpPr>
        <p:sp>
          <p:nvSpPr>
            <p:cNvPr id="41988" name="Oval 4"/>
            <p:cNvSpPr>
              <a:spLocks noChangeArrowheads="1"/>
            </p:cNvSpPr>
            <p:nvPr/>
          </p:nvSpPr>
          <p:spPr bwMode="auto">
            <a:xfrm>
              <a:off x="3060700" y="5589588"/>
              <a:ext cx="503238" cy="503237"/>
            </a:xfrm>
            <a:prstGeom prst="ellipse">
              <a:avLst/>
            </a:prstGeom>
            <a:solidFill>
              <a:schemeClr val="accent1"/>
            </a:solidFill>
            <a:ln w="28575">
              <a:solidFill>
                <a:schemeClr val="tx1"/>
              </a:solidFill>
              <a:round/>
              <a:headEnd/>
              <a:tailEnd/>
            </a:ln>
          </p:spPr>
          <p:txBody>
            <a:bodyPr wrap="none" anchor="ctr"/>
            <a:lstStyle/>
            <a:p>
              <a:pPr algn="ctr" eaLnBrk="0" hangingPunct="0"/>
              <a:r>
                <a:rPr lang="es-ES" sz="2400" b="1"/>
                <a:t>i</a:t>
              </a:r>
            </a:p>
          </p:txBody>
        </p:sp>
        <p:sp>
          <p:nvSpPr>
            <p:cNvPr id="41989" name="Oval 5"/>
            <p:cNvSpPr>
              <a:spLocks noChangeArrowheads="1"/>
            </p:cNvSpPr>
            <p:nvPr/>
          </p:nvSpPr>
          <p:spPr bwMode="auto">
            <a:xfrm>
              <a:off x="5581650" y="5589588"/>
              <a:ext cx="503238" cy="503237"/>
            </a:xfrm>
            <a:prstGeom prst="ellipse">
              <a:avLst/>
            </a:prstGeom>
            <a:solidFill>
              <a:schemeClr val="accent1"/>
            </a:solidFill>
            <a:ln w="28575">
              <a:solidFill>
                <a:schemeClr val="tx1"/>
              </a:solidFill>
              <a:round/>
              <a:headEnd/>
              <a:tailEnd/>
            </a:ln>
          </p:spPr>
          <p:txBody>
            <a:bodyPr wrap="none" anchor="ctr"/>
            <a:lstStyle/>
            <a:p>
              <a:pPr algn="ctr" eaLnBrk="0" hangingPunct="0"/>
              <a:r>
                <a:rPr lang="es-ES" sz="2400" b="1"/>
                <a:t>j</a:t>
              </a:r>
            </a:p>
          </p:txBody>
        </p:sp>
        <p:sp>
          <p:nvSpPr>
            <p:cNvPr id="41990" name="Text Box 11"/>
            <p:cNvSpPr txBox="1">
              <a:spLocks noChangeArrowheads="1"/>
            </p:cNvSpPr>
            <p:nvPr/>
          </p:nvSpPr>
          <p:spPr bwMode="auto">
            <a:xfrm>
              <a:off x="3908425" y="5805488"/>
              <a:ext cx="14438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b="1" noProof="1"/>
                <a:t>D</a:t>
              </a:r>
              <a:r>
                <a:rPr b="1" baseline="30000" noProof="1"/>
                <a:t>k-1</a:t>
              </a:r>
              <a:r>
                <a:rPr b="1" noProof="1"/>
                <a:t> [</a:t>
              </a:r>
              <a:r>
                <a:rPr b="1" noProof="1" smtClean="0"/>
                <a:t>i</a:t>
              </a:r>
              <a:r>
                <a:rPr lang="es-ES_tradnl" b="1" noProof="1" smtClean="0"/>
                <a:t>][</a:t>
              </a:r>
              <a:r>
                <a:rPr b="1" noProof="1" smtClean="0"/>
                <a:t> </a:t>
              </a:r>
              <a:r>
                <a:rPr b="1" noProof="1"/>
                <a:t>j]</a:t>
              </a:r>
            </a:p>
          </p:txBody>
        </p:sp>
        <p:cxnSp>
          <p:nvCxnSpPr>
            <p:cNvPr id="41991" name="AutoShape 7"/>
            <p:cNvCxnSpPr>
              <a:cxnSpLocks noChangeShapeType="1"/>
            </p:cNvCxnSpPr>
            <p:nvPr/>
          </p:nvCxnSpPr>
          <p:spPr bwMode="auto">
            <a:xfrm>
              <a:off x="3578225" y="5842000"/>
              <a:ext cx="1989138" cy="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2" name="Group 15"/>
            <p:cNvGrpSpPr>
              <a:grpSpLocks/>
            </p:cNvGrpSpPr>
            <p:nvPr/>
          </p:nvGrpSpPr>
          <p:grpSpPr bwMode="auto">
            <a:xfrm>
              <a:off x="3490913" y="3862388"/>
              <a:ext cx="2163762" cy="1785937"/>
              <a:chOff x="2199" y="2433"/>
              <a:chExt cx="1363" cy="1125"/>
            </a:xfrm>
          </p:grpSpPr>
          <p:sp>
            <p:nvSpPr>
              <p:cNvPr id="41993" name="Oval 6"/>
              <p:cNvSpPr>
                <a:spLocks noChangeArrowheads="1"/>
              </p:cNvSpPr>
              <p:nvPr/>
            </p:nvSpPr>
            <p:spPr bwMode="auto">
              <a:xfrm>
                <a:off x="2722" y="2433"/>
                <a:ext cx="317" cy="317"/>
              </a:xfrm>
              <a:prstGeom prst="ellipse">
                <a:avLst/>
              </a:prstGeom>
              <a:solidFill>
                <a:schemeClr val="accent1"/>
              </a:solidFill>
              <a:ln w="28575">
                <a:solidFill>
                  <a:schemeClr val="tx1"/>
                </a:solidFill>
                <a:round/>
                <a:headEnd/>
                <a:tailEnd/>
              </a:ln>
            </p:spPr>
            <p:txBody>
              <a:bodyPr wrap="none" anchor="ctr"/>
              <a:lstStyle/>
              <a:p>
                <a:pPr algn="ctr" eaLnBrk="0" hangingPunct="0"/>
                <a:r>
                  <a:rPr lang="es-ES" sz="2400" b="1" dirty="0"/>
                  <a:t>k</a:t>
                </a:r>
              </a:p>
            </p:txBody>
          </p:sp>
          <p:cxnSp>
            <p:nvCxnSpPr>
              <p:cNvPr id="41994" name="AutoShape 8"/>
              <p:cNvCxnSpPr>
                <a:cxnSpLocks noChangeShapeType="1"/>
                <a:stCxn id="41988" idx="7"/>
                <a:endCxn id="41993" idx="3"/>
              </p:cNvCxnSpPr>
              <p:nvPr/>
            </p:nvCxnSpPr>
            <p:spPr bwMode="auto">
              <a:xfrm flipV="1">
                <a:off x="2199" y="2713"/>
                <a:ext cx="569" cy="845"/>
              </a:xfrm>
              <a:prstGeom prst="straightConnector1">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cxnSp>
          <p:cxnSp>
            <p:nvCxnSpPr>
              <p:cNvPr id="41995" name="AutoShape 9"/>
              <p:cNvCxnSpPr>
                <a:cxnSpLocks noChangeShapeType="1"/>
                <a:stCxn id="41993" idx="5"/>
                <a:endCxn id="41989" idx="1"/>
              </p:cNvCxnSpPr>
              <p:nvPr/>
            </p:nvCxnSpPr>
            <p:spPr bwMode="auto">
              <a:xfrm>
                <a:off x="2993" y="2713"/>
                <a:ext cx="569" cy="845"/>
              </a:xfrm>
              <a:prstGeom prst="straightConnector1">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cxnSp>
          <p:sp>
            <p:nvSpPr>
              <p:cNvPr id="41996" name="Text Box 12"/>
              <p:cNvSpPr txBox="1">
                <a:spLocks noChangeArrowheads="1"/>
              </p:cNvSpPr>
              <p:nvPr/>
            </p:nvSpPr>
            <p:spPr bwMode="auto">
              <a:xfrm rot="3312239">
                <a:off x="2935" y="2925"/>
                <a:ext cx="96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b="1" noProof="1">
                    <a:solidFill>
                      <a:srgbClr val="CC0000"/>
                    </a:solidFill>
                  </a:rPr>
                  <a:t>D</a:t>
                </a:r>
                <a:r>
                  <a:rPr b="1" baseline="30000" noProof="1">
                    <a:solidFill>
                      <a:srgbClr val="CC0000"/>
                    </a:solidFill>
                  </a:rPr>
                  <a:t>k-1</a:t>
                </a:r>
                <a:r>
                  <a:rPr b="1" noProof="1">
                    <a:solidFill>
                      <a:srgbClr val="CC0000"/>
                    </a:solidFill>
                  </a:rPr>
                  <a:t> [</a:t>
                </a:r>
                <a:r>
                  <a:rPr lang="es-MX" b="1" dirty="0" smtClean="0">
                    <a:solidFill>
                      <a:srgbClr val="CC0000"/>
                    </a:solidFill>
                  </a:rPr>
                  <a:t>k</a:t>
                </a:r>
                <a:r>
                  <a:rPr lang="es-MX" b="1" noProof="1" smtClean="0">
                    <a:solidFill>
                      <a:srgbClr val="CC0000"/>
                    </a:solidFill>
                  </a:rPr>
                  <a:t>][</a:t>
                </a:r>
                <a:r>
                  <a:rPr b="1" noProof="1" smtClean="0">
                    <a:solidFill>
                      <a:srgbClr val="CC0000"/>
                    </a:solidFill>
                  </a:rPr>
                  <a:t> </a:t>
                </a:r>
                <a:r>
                  <a:rPr b="1" noProof="1">
                    <a:solidFill>
                      <a:srgbClr val="CC0000"/>
                    </a:solidFill>
                  </a:rPr>
                  <a:t>j]</a:t>
                </a:r>
              </a:p>
            </p:txBody>
          </p:sp>
          <p:sp>
            <p:nvSpPr>
              <p:cNvPr id="41997" name="Text Box 13"/>
              <p:cNvSpPr txBox="1">
                <a:spLocks noChangeArrowheads="1"/>
              </p:cNvSpPr>
              <p:nvPr/>
            </p:nvSpPr>
            <p:spPr bwMode="auto">
              <a:xfrm rot="18085172">
                <a:off x="1921" y="2885"/>
                <a:ext cx="90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b="1" noProof="1">
                    <a:solidFill>
                      <a:srgbClr val="CC0000"/>
                    </a:solidFill>
                  </a:rPr>
                  <a:t>D</a:t>
                </a:r>
                <a:r>
                  <a:rPr b="1" baseline="30000" noProof="1">
                    <a:solidFill>
                      <a:srgbClr val="CC0000"/>
                    </a:solidFill>
                  </a:rPr>
                  <a:t>k-1</a:t>
                </a:r>
                <a:r>
                  <a:rPr b="1" noProof="1">
                    <a:solidFill>
                      <a:srgbClr val="CC0000"/>
                    </a:solidFill>
                  </a:rPr>
                  <a:t> [</a:t>
                </a:r>
                <a:r>
                  <a:rPr lang="es-MX" b="1" dirty="0" smtClean="0">
                    <a:solidFill>
                      <a:srgbClr val="CC0000"/>
                    </a:solidFill>
                  </a:rPr>
                  <a:t>i][k</a:t>
                </a:r>
                <a:r>
                  <a:rPr b="1" noProof="1">
                    <a:solidFill>
                      <a:srgbClr val="CC0000"/>
                    </a:solidFill>
                  </a:rPr>
                  <a:t>]</a:t>
                </a:r>
              </a:p>
            </p:txBody>
          </p:sp>
        </p:grpSp>
      </p:gr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22883">
                                            <p:txEl>
                                              <p:pRg st="2" end="2"/>
                                            </p:txEl>
                                          </p:spTgt>
                                        </p:tgtEl>
                                        <p:attrNameLst>
                                          <p:attrName>style.visibility</p:attrName>
                                        </p:attrNameLst>
                                      </p:cBhvr>
                                      <p:to>
                                        <p:strVal val="visible"/>
                                      </p:to>
                                    </p:set>
                                    <p:animEffect transition="in" filter="fade">
                                      <p:cBhvr>
                                        <p:cTn id="7" dur="500"/>
                                        <p:tgtEl>
                                          <p:spTgt spid="122883">
                                            <p:txEl>
                                              <p:pRg st="2" end="2"/>
                                            </p:txEl>
                                          </p:spTgt>
                                        </p:tgtEl>
                                      </p:cBhvr>
                                    </p:animEffect>
                                    <p:anim calcmode="lin" valueType="num">
                                      <p:cBhvr>
                                        <p:cTn id="8" dur="500" fill="hold"/>
                                        <p:tgtEl>
                                          <p:spTgt spid="122883">
                                            <p:txEl>
                                              <p:pRg st="2" end="2"/>
                                            </p:txEl>
                                          </p:spTgt>
                                        </p:tgtEl>
                                        <p:attrNameLst>
                                          <p:attrName>ppt_x</p:attrName>
                                        </p:attrNameLst>
                                      </p:cBhvr>
                                      <p:tavLst>
                                        <p:tav tm="0">
                                          <p:val>
                                            <p:strVal val="#ppt_x"/>
                                          </p:val>
                                        </p:tav>
                                        <p:tav tm="100000">
                                          <p:val>
                                            <p:strVal val="#ppt_x"/>
                                          </p:val>
                                        </p:tav>
                                      </p:tavLst>
                                    </p:anim>
                                    <p:anim calcmode="lin" valueType="num">
                                      <p:cBhvr>
                                        <p:cTn id="9" dur="500" fill="hold"/>
                                        <p:tgtEl>
                                          <p:spTgt spid="12288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9"/>
          <p:cNvGrpSpPr>
            <a:grpSpLocks/>
          </p:cNvGrpSpPr>
          <p:nvPr/>
        </p:nvGrpSpPr>
        <p:grpSpPr bwMode="auto">
          <a:xfrm>
            <a:off x="4427538" y="1729458"/>
            <a:ext cx="4248150" cy="1871662"/>
            <a:chOff x="2789" y="1525"/>
            <a:chExt cx="2676" cy="1179"/>
          </a:xfrm>
        </p:grpSpPr>
        <p:sp>
          <p:nvSpPr>
            <p:cNvPr id="43054" name="Rectangle 68"/>
            <p:cNvSpPr>
              <a:spLocks noChangeArrowheads="1"/>
            </p:cNvSpPr>
            <p:nvPr/>
          </p:nvSpPr>
          <p:spPr bwMode="auto">
            <a:xfrm>
              <a:off x="2789" y="1525"/>
              <a:ext cx="2676" cy="227"/>
            </a:xfrm>
            <a:prstGeom prst="rect">
              <a:avLst/>
            </a:prstGeom>
            <a:solidFill>
              <a:schemeClr val="hlink"/>
            </a:solidFill>
            <a:ln w="9525">
              <a:solidFill>
                <a:schemeClr val="hlink"/>
              </a:solidFill>
              <a:miter lim="800000"/>
              <a:headEnd/>
              <a:tailEnd/>
            </a:ln>
          </p:spPr>
          <p:txBody>
            <a:bodyPr wrap="none" anchor="ctr"/>
            <a:lstStyle/>
            <a:p>
              <a:endParaRPr lang="es-MX"/>
            </a:p>
          </p:txBody>
        </p:sp>
        <p:sp>
          <p:nvSpPr>
            <p:cNvPr id="43055" name="Rectangle 67"/>
            <p:cNvSpPr>
              <a:spLocks noChangeArrowheads="1"/>
            </p:cNvSpPr>
            <p:nvPr/>
          </p:nvSpPr>
          <p:spPr bwMode="auto">
            <a:xfrm>
              <a:off x="2789" y="1525"/>
              <a:ext cx="318" cy="1179"/>
            </a:xfrm>
            <a:prstGeom prst="rect">
              <a:avLst/>
            </a:prstGeom>
            <a:solidFill>
              <a:schemeClr val="hlink"/>
            </a:solidFill>
            <a:ln w="9525">
              <a:solidFill>
                <a:schemeClr val="hlink"/>
              </a:solidFill>
              <a:miter lim="800000"/>
              <a:headEnd/>
              <a:tailEnd/>
            </a:ln>
          </p:spPr>
          <p:txBody>
            <a:bodyPr wrap="none" anchor="ctr"/>
            <a:lstStyle/>
            <a:p>
              <a:endParaRPr lang="es-MX"/>
            </a:p>
          </p:txBody>
        </p:sp>
      </p:grpSp>
      <p:sp>
        <p:nvSpPr>
          <p:cNvPr id="43011" name="Rectangle 2"/>
          <p:cNvSpPr>
            <a:spLocks noGrp="1" noChangeArrowheads="1"/>
          </p:cNvSpPr>
          <p:nvPr>
            <p:ph type="title"/>
          </p:nvPr>
        </p:nvSpPr>
        <p:spPr>
          <a:xfrm>
            <a:off x="1043490" y="692696"/>
            <a:ext cx="7024744" cy="864096"/>
          </a:xfrm>
        </p:spPr>
        <p:txBody>
          <a:bodyPr>
            <a:normAutofit fontScale="90000"/>
          </a:bodyPr>
          <a:lstStyle/>
          <a:p>
            <a:pPr eaLnBrk="1" hangingPunct="1"/>
            <a:r>
              <a:rPr lang="es-MX" dirty="0">
                <a:latin typeface="Times New Roman" charset="0"/>
              </a:rPr>
              <a:t>Ejemplo</a:t>
            </a:r>
          </a:p>
        </p:txBody>
      </p:sp>
      <p:grpSp>
        <p:nvGrpSpPr>
          <p:cNvPr id="43012" name="Group 3"/>
          <p:cNvGrpSpPr>
            <a:grpSpLocks/>
          </p:cNvGrpSpPr>
          <p:nvPr/>
        </p:nvGrpSpPr>
        <p:grpSpPr bwMode="auto">
          <a:xfrm>
            <a:off x="3581400" y="908720"/>
            <a:ext cx="5132388" cy="2647950"/>
            <a:chOff x="2256" y="1245"/>
            <a:chExt cx="3233" cy="1668"/>
          </a:xfrm>
        </p:grpSpPr>
        <p:sp>
          <p:nvSpPr>
            <p:cNvPr id="43051" name="Text Box 4"/>
            <p:cNvSpPr txBox="1">
              <a:spLocks noChangeArrowheads="1"/>
            </p:cNvSpPr>
            <p:nvPr/>
          </p:nvSpPr>
          <p:spPr bwMode="auto">
            <a:xfrm>
              <a:off x="2256" y="1245"/>
              <a:ext cx="3233" cy="1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endParaRPr lang="es-MX" b="1">
                <a:latin typeface="Arial Narrow" charset="0"/>
              </a:endParaRPr>
            </a:p>
            <a:p>
              <a:r>
                <a:rPr lang="es-MX" b="1">
                  <a:solidFill>
                    <a:srgbClr val="A50021"/>
                  </a:solidFill>
                </a:rPr>
                <a:t>D</a:t>
              </a:r>
              <a:r>
                <a:rPr lang="es-MX" b="1" baseline="30000">
                  <a:solidFill>
                    <a:srgbClr val="A50021"/>
                  </a:solidFill>
                </a:rPr>
                <a:t>0</a:t>
              </a:r>
              <a:r>
                <a:rPr lang="es-MX" b="1">
                  <a:latin typeface="Arial Narrow" charset="0"/>
                </a:rPr>
                <a:t> 	A </a:t>
              </a:r>
              <a:r>
                <a:rPr lang="es-MX" b="1">
                  <a:solidFill>
                    <a:srgbClr val="A50021"/>
                  </a:solidFill>
                  <a:latin typeface="Arial Narrow" charset="0"/>
                </a:rPr>
                <a:t>1</a:t>
              </a:r>
              <a:r>
                <a:rPr lang="es-MX" b="1">
                  <a:latin typeface="Arial Narrow" charset="0"/>
                </a:rPr>
                <a:t>    	B </a:t>
              </a:r>
              <a:r>
                <a:rPr lang="es-MX" b="1">
                  <a:solidFill>
                    <a:srgbClr val="A50021"/>
                  </a:solidFill>
                  <a:latin typeface="Arial Narrow" charset="0"/>
                </a:rPr>
                <a:t>2</a:t>
              </a:r>
              <a:r>
                <a:rPr lang="es-MX" b="1">
                  <a:latin typeface="Arial Narrow" charset="0"/>
                </a:rPr>
                <a:t>    	C </a:t>
              </a:r>
              <a:r>
                <a:rPr lang="es-MX" b="1">
                  <a:solidFill>
                    <a:srgbClr val="A50021"/>
                  </a:solidFill>
                  <a:latin typeface="Arial Narrow" charset="0"/>
                </a:rPr>
                <a:t>3</a:t>
              </a:r>
              <a:r>
                <a:rPr lang="es-MX" b="1">
                  <a:latin typeface="Arial Narrow" charset="0"/>
                </a:rPr>
                <a:t>   	D </a:t>
              </a:r>
              <a:r>
                <a:rPr lang="es-MX" b="1">
                  <a:solidFill>
                    <a:srgbClr val="A50021"/>
                  </a:solidFill>
                  <a:latin typeface="Arial Narrow" charset="0"/>
                </a:rPr>
                <a:t>4</a:t>
              </a:r>
              <a:r>
                <a:rPr lang="es-MX" b="1">
                  <a:latin typeface="Arial Narrow" charset="0"/>
                </a:rPr>
                <a:t>    	E </a:t>
              </a:r>
              <a:r>
                <a:rPr lang="es-MX" b="1">
                  <a:solidFill>
                    <a:srgbClr val="A50021"/>
                  </a:solidFill>
                  <a:latin typeface="Arial Narrow" charset="0"/>
                </a:rPr>
                <a:t>5</a:t>
              </a:r>
              <a:endParaRPr lang="es-MX" b="1">
                <a:latin typeface="Arial Narrow" charset="0"/>
              </a:endParaRPr>
            </a:p>
            <a:p>
              <a:r>
                <a:rPr lang="es-MX" b="1">
                  <a:latin typeface="Arial Narrow" charset="0"/>
                </a:rPr>
                <a:t>A </a:t>
              </a:r>
              <a:r>
                <a:rPr lang="es-MX" b="1">
                  <a:solidFill>
                    <a:srgbClr val="A50021"/>
                  </a:solidFill>
                  <a:latin typeface="Arial Narrow" charset="0"/>
                </a:rPr>
                <a:t>1</a:t>
              </a:r>
              <a:r>
                <a:rPr lang="es-MX" b="1">
                  <a:latin typeface="Arial Narrow" charset="0"/>
                </a:rPr>
                <a:t>    	0	2	</a:t>
              </a:r>
              <a:r>
                <a:rPr lang="es-MX" b="1">
                  <a:latin typeface="Arial Narrow" charset="0"/>
                  <a:sym typeface="Symbol" charset="0"/>
                </a:rPr>
                <a:t>	10	</a:t>
              </a:r>
            </a:p>
            <a:p>
              <a:r>
                <a:rPr lang="es-MX" b="1">
                  <a:latin typeface="Arial Narrow" charset="0"/>
                  <a:sym typeface="Symbol" charset="0"/>
                </a:rPr>
                <a:t>B </a:t>
              </a:r>
              <a:r>
                <a:rPr lang="es-MX" b="1">
                  <a:solidFill>
                    <a:srgbClr val="A50021"/>
                  </a:solidFill>
                  <a:latin typeface="Arial Narrow" charset="0"/>
                  <a:sym typeface="Symbol" charset="0"/>
                </a:rPr>
                <a:t>2</a:t>
              </a:r>
              <a:r>
                <a:rPr lang="es-MX" b="1">
                  <a:latin typeface="Arial Narrow" charset="0"/>
                  <a:sym typeface="Symbol" charset="0"/>
                </a:rPr>
                <a:t>		0	9		5</a:t>
              </a:r>
            </a:p>
            <a:p>
              <a:r>
                <a:rPr lang="es-MX" b="1">
                  <a:latin typeface="Arial Narrow" charset="0"/>
                  <a:sym typeface="Symbol" charset="0"/>
                </a:rPr>
                <a:t>C </a:t>
              </a:r>
              <a:r>
                <a:rPr lang="es-MX" b="1">
                  <a:solidFill>
                    <a:srgbClr val="A50021"/>
                  </a:solidFill>
                  <a:latin typeface="Arial Narrow" charset="0"/>
                  <a:sym typeface="Symbol" charset="0"/>
                </a:rPr>
                <a:t>3</a:t>
              </a:r>
              <a:r>
                <a:rPr lang="es-MX" b="1">
                  <a:latin typeface="Arial Narrow" charset="0"/>
                  <a:sym typeface="Symbol" charset="0"/>
                </a:rPr>
                <a:t>	12		0	6	</a:t>
              </a:r>
            </a:p>
            <a:p>
              <a:r>
                <a:rPr lang="es-MX" b="1">
                  <a:latin typeface="Arial Narrow" charset="0"/>
                  <a:sym typeface="Symbol" charset="0"/>
                </a:rPr>
                <a:t>D </a:t>
              </a:r>
              <a:r>
                <a:rPr lang="es-MX" b="1">
                  <a:solidFill>
                    <a:srgbClr val="A50021"/>
                  </a:solidFill>
                  <a:latin typeface="Arial Narrow" charset="0"/>
                  <a:sym typeface="Symbol" charset="0"/>
                </a:rPr>
                <a:t>4</a:t>
              </a:r>
              <a:r>
                <a:rPr lang="es-MX" b="1">
                  <a:latin typeface="Arial Narrow" charset="0"/>
                  <a:sym typeface="Symbol" charset="0"/>
                </a:rPr>
                <a:t>				0	7</a:t>
              </a:r>
            </a:p>
            <a:p>
              <a:r>
                <a:rPr lang="es-MX" b="1">
                  <a:latin typeface="Arial Narrow" charset="0"/>
                  <a:sym typeface="Symbol" charset="0"/>
                </a:rPr>
                <a:t>E </a:t>
              </a:r>
              <a:r>
                <a:rPr lang="es-MX" b="1">
                  <a:solidFill>
                    <a:srgbClr val="A50021"/>
                  </a:solidFill>
                  <a:latin typeface="Arial Narrow" charset="0"/>
                  <a:sym typeface="Symbol" charset="0"/>
                </a:rPr>
                <a:t>5</a:t>
              </a:r>
              <a:r>
                <a:rPr lang="es-MX" b="1">
                  <a:latin typeface="Arial Narrow" charset="0"/>
                  <a:sym typeface="Symbol" charset="0"/>
                </a:rPr>
                <a:t>			3		0</a:t>
              </a:r>
            </a:p>
          </p:txBody>
        </p:sp>
        <p:sp>
          <p:nvSpPr>
            <p:cNvPr id="43052" name="Line 5"/>
            <p:cNvSpPr>
              <a:spLocks noChangeShapeType="1"/>
            </p:cNvSpPr>
            <p:nvPr/>
          </p:nvSpPr>
          <p:spPr bwMode="auto">
            <a:xfrm>
              <a:off x="2304" y="1728"/>
              <a:ext cx="31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53" name="Line 6"/>
            <p:cNvSpPr>
              <a:spLocks noChangeShapeType="1"/>
            </p:cNvSpPr>
            <p:nvPr/>
          </p:nvSpPr>
          <p:spPr bwMode="auto">
            <a:xfrm flipV="1">
              <a:off x="2640" y="1536"/>
              <a:ext cx="0" cy="12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 name="Group 35"/>
          <p:cNvGrpSpPr>
            <a:grpSpLocks/>
          </p:cNvGrpSpPr>
          <p:nvPr/>
        </p:nvGrpSpPr>
        <p:grpSpPr bwMode="auto">
          <a:xfrm>
            <a:off x="3581400" y="3423320"/>
            <a:ext cx="5132388" cy="2647950"/>
            <a:chOff x="2256" y="1245"/>
            <a:chExt cx="3233" cy="1668"/>
          </a:xfrm>
        </p:grpSpPr>
        <p:sp>
          <p:nvSpPr>
            <p:cNvPr id="102436" name="Text Box 36"/>
            <p:cNvSpPr txBox="1">
              <a:spLocks noChangeArrowheads="1"/>
            </p:cNvSpPr>
            <p:nvPr/>
          </p:nvSpPr>
          <p:spPr bwMode="auto">
            <a:xfrm>
              <a:off x="2256" y="1245"/>
              <a:ext cx="3233" cy="1668"/>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endParaRPr lang="es-MX" b="1">
                <a:latin typeface="Arial Narrow" charset="0"/>
              </a:endParaRPr>
            </a:p>
            <a:p>
              <a:r>
                <a:rPr lang="es-MX" b="1">
                  <a:solidFill>
                    <a:srgbClr val="A50021"/>
                  </a:solidFill>
                </a:rPr>
                <a:t>D</a:t>
              </a:r>
              <a:r>
                <a:rPr lang="es-MX" b="1" baseline="30000">
                  <a:solidFill>
                    <a:srgbClr val="A50021"/>
                  </a:solidFill>
                </a:rPr>
                <a:t>1</a:t>
              </a:r>
              <a:r>
                <a:rPr lang="es-MX" b="1">
                  <a:latin typeface="Arial Narrow" charset="0"/>
                </a:rPr>
                <a:t> 	A </a:t>
              </a:r>
              <a:r>
                <a:rPr lang="es-MX" b="1">
                  <a:solidFill>
                    <a:srgbClr val="A50021"/>
                  </a:solidFill>
                  <a:latin typeface="Arial Narrow" charset="0"/>
                </a:rPr>
                <a:t>1</a:t>
              </a:r>
              <a:r>
                <a:rPr lang="es-MX" b="1">
                  <a:latin typeface="Arial Narrow" charset="0"/>
                </a:rPr>
                <a:t>    	B </a:t>
              </a:r>
              <a:r>
                <a:rPr lang="es-MX" b="1">
                  <a:solidFill>
                    <a:srgbClr val="A50021"/>
                  </a:solidFill>
                  <a:latin typeface="Arial Narrow" charset="0"/>
                </a:rPr>
                <a:t>2</a:t>
              </a:r>
              <a:r>
                <a:rPr lang="es-MX" b="1">
                  <a:latin typeface="Arial Narrow" charset="0"/>
                </a:rPr>
                <a:t>    	C </a:t>
              </a:r>
              <a:r>
                <a:rPr lang="es-MX" b="1">
                  <a:solidFill>
                    <a:srgbClr val="A50021"/>
                  </a:solidFill>
                  <a:latin typeface="Arial Narrow" charset="0"/>
                </a:rPr>
                <a:t>3</a:t>
              </a:r>
              <a:r>
                <a:rPr lang="es-MX" b="1">
                  <a:latin typeface="Arial Narrow" charset="0"/>
                </a:rPr>
                <a:t>   	D </a:t>
              </a:r>
              <a:r>
                <a:rPr lang="es-MX" b="1">
                  <a:solidFill>
                    <a:srgbClr val="A50021"/>
                  </a:solidFill>
                  <a:latin typeface="Arial Narrow" charset="0"/>
                </a:rPr>
                <a:t>4</a:t>
              </a:r>
              <a:r>
                <a:rPr lang="es-MX" b="1">
                  <a:latin typeface="Arial Narrow" charset="0"/>
                </a:rPr>
                <a:t>    	E </a:t>
              </a:r>
              <a:r>
                <a:rPr lang="es-MX" b="1">
                  <a:solidFill>
                    <a:srgbClr val="A50021"/>
                  </a:solidFill>
                  <a:latin typeface="Arial Narrow" charset="0"/>
                </a:rPr>
                <a:t>5</a:t>
              </a:r>
              <a:endParaRPr lang="es-MX" b="1">
                <a:latin typeface="Arial Narrow" charset="0"/>
              </a:endParaRPr>
            </a:p>
            <a:p>
              <a:r>
                <a:rPr lang="es-MX" b="1">
                  <a:latin typeface="Arial Narrow" charset="0"/>
                </a:rPr>
                <a:t>A </a:t>
              </a:r>
              <a:r>
                <a:rPr lang="es-MX" b="1">
                  <a:solidFill>
                    <a:srgbClr val="A50021"/>
                  </a:solidFill>
                  <a:latin typeface="Arial Narrow" charset="0"/>
                </a:rPr>
                <a:t>1</a:t>
              </a:r>
              <a:r>
                <a:rPr lang="es-MX" b="1">
                  <a:latin typeface="Arial Narrow" charset="0"/>
                </a:rPr>
                <a:t>    	</a:t>
              </a:r>
              <a:r>
                <a:rPr lang="es-MX" b="1">
                  <a:solidFill>
                    <a:schemeClr val="accent2"/>
                  </a:solidFill>
                  <a:latin typeface="Arial Narrow" charset="0"/>
                </a:rPr>
                <a:t>0</a:t>
              </a:r>
              <a:r>
                <a:rPr lang="es-MX" b="1">
                  <a:solidFill>
                    <a:srgbClr val="336600"/>
                  </a:solidFill>
                  <a:latin typeface="Arial Narrow" charset="0"/>
                </a:rPr>
                <a:t>	2	</a:t>
              </a:r>
              <a:r>
                <a:rPr lang="es-MX" b="1">
                  <a:solidFill>
                    <a:srgbClr val="336600"/>
                  </a:solidFill>
                  <a:latin typeface="Arial Narrow" charset="0"/>
                  <a:sym typeface="Symbol" charset="0"/>
                </a:rPr>
                <a:t>	10	</a:t>
              </a:r>
              <a:endParaRPr lang="es-MX" b="1">
                <a:solidFill>
                  <a:srgbClr val="669900"/>
                </a:solidFill>
                <a:latin typeface="Arial Narrow" charset="0"/>
                <a:sym typeface="Symbol" charset="0"/>
              </a:endParaRPr>
            </a:p>
            <a:p>
              <a:r>
                <a:rPr lang="es-MX" b="1">
                  <a:latin typeface="Arial Narrow" charset="0"/>
                  <a:sym typeface="Symbol" charset="0"/>
                </a:rPr>
                <a:t>B </a:t>
              </a:r>
              <a:r>
                <a:rPr lang="es-MX" b="1">
                  <a:solidFill>
                    <a:srgbClr val="A50021"/>
                  </a:solidFill>
                  <a:latin typeface="Arial Narrow" charset="0"/>
                  <a:sym typeface="Symbol" charset="0"/>
                </a:rPr>
                <a:t>2</a:t>
              </a:r>
              <a:r>
                <a:rPr lang="es-MX" b="1">
                  <a:latin typeface="Arial Narrow" charset="0"/>
                  <a:sym typeface="Symbol" charset="0"/>
                </a:rPr>
                <a:t>	</a:t>
              </a:r>
              <a:r>
                <a:rPr lang="es-MX" b="1">
                  <a:solidFill>
                    <a:srgbClr val="336600"/>
                  </a:solidFill>
                  <a:latin typeface="Arial Narrow" charset="0"/>
                  <a:sym typeface="Symbol" charset="0"/>
                </a:rPr>
                <a:t></a:t>
              </a:r>
              <a:r>
                <a:rPr lang="es-MX" b="1">
                  <a:latin typeface="Arial Narrow" charset="0"/>
                  <a:sym typeface="Symbol" charset="0"/>
                </a:rPr>
                <a:t>	</a:t>
              </a:r>
              <a:r>
                <a:rPr lang="es-MX" b="1">
                  <a:solidFill>
                    <a:schemeClr val="accent2"/>
                  </a:solidFill>
                  <a:latin typeface="Arial Narrow" charset="0"/>
                  <a:sym typeface="Symbol" charset="0"/>
                </a:rPr>
                <a:t>0</a:t>
              </a:r>
              <a:r>
                <a:rPr lang="es-MX" b="1">
                  <a:latin typeface="Arial Narrow" charset="0"/>
                  <a:sym typeface="Symbol" charset="0"/>
                </a:rPr>
                <a:t>	9		5</a:t>
              </a:r>
            </a:p>
            <a:p>
              <a:r>
                <a:rPr lang="es-MX" b="1">
                  <a:latin typeface="Arial Narrow" charset="0"/>
                  <a:sym typeface="Symbol" charset="0"/>
                </a:rPr>
                <a:t>C </a:t>
              </a:r>
              <a:r>
                <a:rPr lang="es-MX" b="1">
                  <a:solidFill>
                    <a:srgbClr val="A50021"/>
                  </a:solidFill>
                  <a:latin typeface="Arial Narrow" charset="0"/>
                  <a:sym typeface="Symbol" charset="0"/>
                </a:rPr>
                <a:t>3</a:t>
              </a:r>
              <a:r>
                <a:rPr lang="es-MX" b="1">
                  <a:latin typeface="Arial Narrow" charset="0"/>
                  <a:sym typeface="Symbol" charset="0"/>
                </a:rPr>
                <a:t>	</a:t>
              </a:r>
              <a:r>
                <a:rPr lang="es-MX" b="1">
                  <a:solidFill>
                    <a:srgbClr val="336600"/>
                  </a:solidFill>
                  <a:latin typeface="Arial Narrow" charset="0"/>
                  <a:sym typeface="Symbol" charset="0"/>
                </a:rPr>
                <a:t>12</a:t>
              </a:r>
              <a:r>
                <a:rPr lang="es-MX" b="1">
                  <a:latin typeface="Arial Narrow" charset="0"/>
                  <a:sym typeface="Symbol" charset="0"/>
                </a:rPr>
                <a:t>	</a:t>
              </a:r>
              <a:r>
                <a:rPr lang="es-MX" b="1">
                  <a:solidFill>
                    <a:srgbClr val="CC0000"/>
                  </a:solidFill>
                  <a:effectLst>
                    <a:outerShdw blurRad="38100" dist="38100" dir="2700000" algn="tl">
                      <a:srgbClr val="DDDDDD"/>
                    </a:outerShdw>
                  </a:effectLst>
                  <a:latin typeface="Arial Narrow" charset="0"/>
                  <a:sym typeface="Symbol" charset="0"/>
                </a:rPr>
                <a:t>14</a:t>
              </a:r>
              <a:r>
                <a:rPr lang="es-MX" b="1">
                  <a:latin typeface="Arial Narrow" charset="0"/>
                  <a:sym typeface="Symbol" charset="0"/>
                </a:rPr>
                <a:t>	</a:t>
              </a:r>
              <a:r>
                <a:rPr lang="es-MX" b="1">
                  <a:solidFill>
                    <a:schemeClr val="accent2"/>
                  </a:solidFill>
                  <a:latin typeface="Arial Narrow" charset="0"/>
                  <a:sym typeface="Symbol" charset="0"/>
                </a:rPr>
                <a:t>0</a:t>
              </a:r>
              <a:r>
                <a:rPr lang="es-MX" b="1">
                  <a:latin typeface="Arial Narrow" charset="0"/>
                  <a:sym typeface="Symbol" charset="0"/>
                </a:rPr>
                <a:t>	</a:t>
              </a:r>
              <a:r>
                <a:rPr lang="es-MX" b="1">
                  <a:solidFill>
                    <a:srgbClr val="000099"/>
                  </a:solidFill>
                  <a:effectLst>
                    <a:outerShdw blurRad="38100" dist="38100" dir="2700000" algn="tl">
                      <a:srgbClr val="DDDDDD"/>
                    </a:outerShdw>
                  </a:effectLst>
                  <a:latin typeface="Arial Narrow" charset="0"/>
                  <a:sym typeface="Symbol" charset="0"/>
                </a:rPr>
                <a:t>6</a:t>
              </a:r>
              <a:r>
                <a:rPr lang="es-MX" b="1">
                  <a:latin typeface="Arial Narrow" charset="0"/>
                  <a:sym typeface="Symbol" charset="0"/>
                </a:rPr>
                <a:t>	</a:t>
              </a:r>
            </a:p>
            <a:p>
              <a:r>
                <a:rPr lang="es-MX" b="1">
                  <a:latin typeface="Arial Narrow" charset="0"/>
                  <a:sym typeface="Symbol" charset="0"/>
                </a:rPr>
                <a:t>D </a:t>
              </a:r>
              <a:r>
                <a:rPr lang="es-MX" b="1">
                  <a:solidFill>
                    <a:srgbClr val="A50021"/>
                  </a:solidFill>
                  <a:latin typeface="Arial Narrow" charset="0"/>
                  <a:sym typeface="Symbol" charset="0"/>
                </a:rPr>
                <a:t>4</a:t>
              </a:r>
              <a:r>
                <a:rPr lang="es-MX" b="1">
                  <a:latin typeface="Arial Narrow" charset="0"/>
                  <a:sym typeface="Symbol" charset="0"/>
                </a:rPr>
                <a:t>	</a:t>
              </a:r>
              <a:r>
                <a:rPr lang="es-MX" b="1">
                  <a:solidFill>
                    <a:srgbClr val="336600"/>
                  </a:solidFill>
                  <a:latin typeface="Arial Narrow" charset="0"/>
                  <a:sym typeface="Symbol" charset="0"/>
                </a:rPr>
                <a:t></a:t>
              </a:r>
              <a:r>
                <a:rPr lang="es-MX" b="1">
                  <a:latin typeface="Arial Narrow" charset="0"/>
                  <a:sym typeface="Symbol" charset="0"/>
                </a:rPr>
                <a:t>			</a:t>
              </a:r>
              <a:r>
                <a:rPr lang="es-MX" b="1">
                  <a:solidFill>
                    <a:schemeClr val="accent2"/>
                  </a:solidFill>
                  <a:latin typeface="Arial Narrow" charset="0"/>
                  <a:sym typeface="Symbol" charset="0"/>
                </a:rPr>
                <a:t>0</a:t>
              </a:r>
              <a:r>
                <a:rPr lang="es-MX" b="1">
                  <a:latin typeface="Arial Narrow" charset="0"/>
                  <a:sym typeface="Symbol" charset="0"/>
                </a:rPr>
                <a:t>	7</a:t>
              </a:r>
            </a:p>
            <a:p>
              <a:r>
                <a:rPr lang="es-MX" b="1">
                  <a:latin typeface="Arial Narrow" charset="0"/>
                  <a:sym typeface="Symbol" charset="0"/>
                </a:rPr>
                <a:t>E </a:t>
              </a:r>
              <a:r>
                <a:rPr lang="es-MX" b="1">
                  <a:solidFill>
                    <a:srgbClr val="A50021"/>
                  </a:solidFill>
                  <a:latin typeface="Arial Narrow" charset="0"/>
                  <a:sym typeface="Symbol" charset="0"/>
                </a:rPr>
                <a:t>5</a:t>
              </a:r>
              <a:r>
                <a:rPr lang="es-MX" b="1">
                  <a:latin typeface="Arial Narrow" charset="0"/>
                  <a:sym typeface="Symbol" charset="0"/>
                </a:rPr>
                <a:t>	</a:t>
              </a:r>
              <a:r>
                <a:rPr lang="es-MX" b="1">
                  <a:solidFill>
                    <a:srgbClr val="336600"/>
                  </a:solidFill>
                  <a:latin typeface="Arial Narrow" charset="0"/>
                  <a:sym typeface="Symbol" charset="0"/>
                </a:rPr>
                <a:t></a:t>
              </a:r>
              <a:r>
                <a:rPr lang="es-MX" b="1">
                  <a:latin typeface="Arial Narrow" charset="0"/>
                  <a:sym typeface="Symbol" charset="0"/>
                </a:rPr>
                <a:t>		3		</a:t>
              </a:r>
              <a:r>
                <a:rPr lang="es-MX" b="1">
                  <a:solidFill>
                    <a:schemeClr val="accent2"/>
                  </a:solidFill>
                  <a:latin typeface="Arial Narrow" charset="0"/>
                  <a:sym typeface="Symbol" charset="0"/>
                </a:rPr>
                <a:t>0</a:t>
              </a:r>
              <a:endParaRPr lang="es-MX" b="1">
                <a:latin typeface="Arial Narrow" charset="0"/>
                <a:sym typeface="Symbol" charset="0"/>
              </a:endParaRPr>
            </a:p>
          </p:txBody>
        </p:sp>
        <p:sp>
          <p:nvSpPr>
            <p:cNvPr id="43049" name="Line 37"/>
            <p:cNvSpPr>
              <a:spLocks noChangeShapeType="1"/>
            </p:cNvSpPr>
            <p:nvPr/>
          </p:nvSpPr>
          <p:spPr bwMode="auto">
            <a:xfrm>
              <a:off x="2304" y="1728"/>
              <a:ext cx="31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50" name="Line 38"/>
            <p:cNvSpPr>
              <a:spLocks noChangeShapeType="1"/>
            </p:cNvSpPr>
            <p:nvPr/>
          </p:nvSpPr>
          <p:spPr bwMode="auto">
            <a:xfrm flipV="1">
              <a:off x="2640" y="1536"/>
              <a:ext cx="0" cy="12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5" name="Group 39"/>
          <p:cNvGrpSpPr>
            <a:grpSpLocks/>
          </p:cNvGrpSpPr>
          <p:nvPr/>
        </p:nvGrpSpPr>
        <p:grpSpPr bwMode="auto">
          <a:xfrm>
            <a:off x="709613" y="4312320"/>
            <a:ext cx="4700587" cy="787400"/>
            <a:chOff x="447" y="3152"/>
            <a:chExt cx="2961" cy="496"/>
          </a:xfrm>
        </p:grpSpPr>
        <p:sp>
          <p:nvSpPr>
            <p:cNvPr id="43046" name="Text Box 40"/>
            <p:cNvSpPr txBox="1">
              <a:spLocks noChangeArrowheads="1"/>
            </p:cNvSpPr>
            <p:nvPr/>
          </p:nvSpPr>
          <p:spPr bwMode="auto">
            <a:xfrm>
              <a:off x="447" y="3152"/>
              <a:ext cx="1473"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sz="2000" i="1"/>
                <a:t>C-A + A-B =  12 + 2</a:t>
              </a:r>
            </a:p>
          </p:txBody>
        </p:sp>
        <p:sp>
          <p:nvSpPr>
            <p:cNvPr id="43047" name="Line 41"/>
            <p:cNvSpPr>
              <a:spLocks noChangeShapeType="1"/>
            </p:cNvSpPr>
            <p:nvPr/>
          </p:nvSpPr>
          <p:spPr bwMode="auto">
            <a:xfrm>
              <a:off x="1920" y="3264"/>
              <a:ext cx="1488"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 name="Group 42"/>
          <p:cNvGrpSpPr>
            <a:grpSpLocks/>
          </p:cNvGrpSpPr>
          <p:nvPr/>
        </p:nvGrpSpPr>
        <p:grpSpPr bwMode="auto">
          <a:xfrm>
            <a:off x="739775" y="5114008"/>
            <a:ext cx="6499225" cy="711200"/>
            <a:chOff x="466" y="3657"/>
            <a:chExt cx="4094" cy="448"/>
          </a:xfrm>
        </p:grpSpPr>
        <p:sp>
          <p:nvSpPr>
            <p:cNvPr id="43044" name="Text Box 43"/>
            <p:cNvSpPr txBox="1">
              <a:spLocks noChangeArrowheads="1"/>
            </p:cNvSpPr>
            <p:nvPr/>
          </p:nvSpPr>
          <p:spPr bwMode="auto">
            <a:xfrm>
              <a:off x="466" y="3657"/>
              <a:ext cx="1262" cy="44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sz="2000" i="1"/>
                <a:t>Mínimo entre:</a:t>
              </a:r>
            </a:p>
            <a:p>
              <a:r>
                <a:rPr lang="es-MX" sz="2000" i="1"/>
                <a:t>C-D y C-A + A-D</a:t>
              </a:r>
            </a:p>
          </p:txBody>
        </p:sp>
        <p:sp>
          <p:nvSpPr>
            <p:cNvPr id="43045" name="Line 44"/>
            <p:cNvSpPr>
              <a:spLocks noChangeShapeType="1"/>
            </p:cNvSpPr>
            <p:nvPr/>
          </p:nvSpPr>
          <p:spPr bwMode="auto">
            <a:xfrm flipV="1">
              <a:off x="1728" y="3744"/>
              <a:ext cx="2832"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3016" name="Group 45"/>
          <p:cNvGrpSpPr>
            <a:grpSpLocks/>
          </p:cNvGrpSpPr>
          <p:nvPr/>
        </p:nvGrpSpPr>
        <p:grpSpPr bwMode="auto">
          <a:xfrm>
            <a:off x="395288" y="1297658"/>
            <a:ext cx="2560637" cy="2801937"/>
            <a:chOff x="249" y="1787"/>
            <a:chExt cx="1613" cy="1765"/>
          </a:xfrm>
        </p:grpSpPr>
        <p:sp>
          <p:nvSpPr>
            <p:cNvPr id="43023" name="Rectangle 46"/>
            <p:cNvSpPr>
              <a:spLocks noChangeArrowheads="1"/>
            </p:cNvSpPr>
            <p:nvPr/>
          </p:nvSpPr>
          <p:spPr bwMode="auto">
            <a:xfrm>
              <a:off x="975" y="3227"/>
              <a:ext cx="22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7</a:t>
              </a:r>
            </a:p>
          </p:txBody>
        </p:sp>
        <p:sp>
          <p:nvSpPr>
            <p:cNvPr id="43024" name="Oval 47"/>
            <p:cNvSpPr>
              <a:spLocks noChangeArrowheads="1"/>
            </p:cNvSpPr>
            <p:nvPr/>
          </p:nvSpPr>
          <p:spPr bwMode="auto">
            <a:xfrm>
              <a:off x="405" y="1934"/>
              <a:ext cx="314" cy="261"/>
            </a:xfrm>
            <a:prstGeom prst="ellipse">
              <a:avLst/>
            </a:prstGeom>
            <a:solidFill>
              <a:schemeClr val="accent1"/>
            </a:solidFill>
            <a:ln w="25400">
              <a:solidFill>
                <a:schemeClr val="tx2"/>
              </a:solidFill>
              <a:round/>
              <a:headEnd/>
              <a:tailEnd/>
            </a:ln>
          </p:spPr>
          <p:txBody>
            <a:bodyPr wrap="none" anchor="ctr"/>
            <a:lstStyle/>
            <a:p>
              <a:pPr algn="ctr" eaLnBrk="0" hangingPunct="0"/>
              <a:r>
                <a:rPr lang="es-ES" sz="2400" b="1"/>
                <a:t>A</a:t>
              </a:r>
            </a:p>
          </p:txBody>
        </p:sp>
        <p:sp>
          <p:nvSpPr>
            <p:cNvPr id="43025" name="Oval 48"/>
            <p:cNvSpPr>
              <a:spLocks noChangeArrowheads="1"/>
            </p:cNvSpPr>
            <p:nvPr/>
          </p:nvSpPr>
          <p:spPr bwMode="auto">
            <a:xfrm>
              <a:off x="1461" y="1945"/>
              <a:ext cx="314" cy="261"/>
            </a:xfrm>
            <a:prstGeom prst="ellipse">
              <a:avLst/>
            </a:prstGeom>
            <a:solidFill>
              <a:schemeClr val="accent1"/>
            </a:solidFill>
            <a:ln w="25400">
              <a:solidFill>
                <a:schemeClr val="tx2"/>
              </a:solidFill>
              <a:round/>
              <a:headEnd/>
              <a:tailEnd/>
            </a:ln>
          </p:spPr>
          <p:txBody>
            <a:bodyPr wrap="none" anchor="ctr"/>
            <a:lstStyle/>
            <a:p>
              <a:pPr algn="ctr" eaLnBrk="0" hangingPunct="0"/>
              <a:r>
                <a:rPr lang="es-ES" sz="2400" b="1"/>
                <a:t>B</a:t>
              </a:r>
            </a:p>
          </p:txBody>
        </p:sp>
        <p:sp>
          <p:nvSpPr>
            <p:cNvPr id="43026" name="Oval 49"/>
            <p:cNvSpPr>
              <a:spLocks noChangeArrowheads="1"/>
            </p:cNvSpPr>
            <p:nvPr/>
          </p:nvSpPr>
          <p:spPr bwMode="auto">
            <a:xfrm>
              <a:off x="906" y="2510"/>
              <a:ext cx="314" cy="261"/>
            </a:xfrm>
            <a:prstGeom prst="ellipse">
              <a:avLst/>
            </a:prstGeom>
            <a:solidFill>
              <a:schemeClr val="accent1"/>
            </a:solidFill>
            <a:ln w="25400">
              <a:solidFill>
                <a:schemeClr val="tx2"/>
              </a:solidFill>
              <a:round/>
              <a:headEnd/>
              <a:tailEnd/>
            </a:ln>
          </p:spPr>
          <p:txBody>
            <a:bodyPr wrap="none" anchor="ctr"/>
            <a:lstStyle/>
            <a:p>
              <a:pPr algn="ctr" eaLnBrk="0" hangingPunct="0"/>
              <a:r>
                <a:rPr lang="es-ES" sz="2400" b="1"/>
                <a:t>C</a:t>
              </a:r>
            </a:p>
          </p:txBody>
        </p:sp>
        <p:sp>
          <p:nvSpPr>
            <p:cNvPr id="43027" name="Oval 50"/>
            <p:cNvSpPr>
              <a:spLocks noChangeArrowheads="1"/>
            </p:cNvSpPr>
            <p:nvPr/>
          </p:nvSpPr>
          <p:spPr bwMode="auto">
            <a:xfrm>
              <a:off x="394" y="3096"/>
              <a:ext cx="314" cy="261"/>
            </a:xfrm>
            <a:prstGeom prst="ellipse">
              <a:avLst/>
            </a:prstGeom>
            <a:solidFill>
              <a:schemeClr val="accent1"/>
            </a:solidFill>
            <a:ln w="25400">
              <a:solidFill>
                <a:schemeClr val="tx2"/>
              </a:solidFill>
              <a:round/>
              <a:headEnd/>
              <a:tailEnd/>
            </a:ln>
          </p:spPr>
          <p:txBody>
            <a:bodyPr wrap="none" anchor="ctr"/>
            <a:lstStyle/>
            <a:p>
              <a:pPr algn="ctr" eaLnBrk="0" hangingPunct="0"/>
              <a:r>
                <a:rPr lang="es-ES" sz="2400" b="1"/>
                <a:t>D</a:t>
              </a:r>
            </a:p>
          </p:txBody>
        </p:sp>
        <p:sp>
          <p:nvSpPr>
            <p:cNvPr id="43028" name="Oval 51"/>
            <p:cNvSpPr>
              <a:spLocks noChangeArrowheads="1"/>
            </p:cNvSpPr>
            <p:nvPr/>
          </p:nvSpPr>
          <p:spPr bwMode="auto">
            <a:xfrm>
              <a:off x="1450" y="3106"/>
              <a:ext cx="314" cy="261"/>
            </a:xfrm>
            <a:prstGeom prst="ellipse">
              <a:avLst/>
            </a:prstGeom>
            <a:solidFill>
              <a:schemeClr val="accent1"/>
            </a:solidFill>
            <a:ln w="25400">
              <a:solidFill>
                <a:schemeClr val="tx2"/>
              </a:solidFill>
              <a:round/>
              <a:headEnd/>
              <a:tailEnd/>
            </a:ln>
          </p:spPr>
          <p:txBody>
            <a:bodyPr wrap="none" anchor="ctr"/>
            <a:lstStyle/>
            <a:p>
              <a:pPr algn="ctr" eaLnBrk="0" hangingPunct="0"/>
              <a:r>
                <a:rPr lang="es-ES" sz="2400" b="1"/>
                <a:t>E</a:t>
              </a:r>
            </a:p>
          </p:txBody>
        </p:sp>
        <p:sp>
          <p:nvSpPr>
            <p:cNvPr id="43029" name="Line 52"/>
            <p:cNvSpPr>
              <a:spLocks noChangeShapeType="1"/>
            </p:cNvSpPr>
            <p:nvPr/>
          </p:nvSpPr>
          <p:spPr bwMode="auto">
            <a:xfrm>
              <a:off x="746" y="2075"/>
              <a:ext cx="699"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030" name="Line 53"/>
            <p:cNvSpPr>
              <a:spLocks noChangeShapeType="1"/>
            </p:cNvSpPr>
            <p:nvPr/>
          </p:nvSpPr>
          <p:spPr bwMode="auto">
            <a:xfrm>
              <a:off x="725" y="3248"/>
              <a:ext cx="699"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031" name="Line 54"/>
            <p:cNvSpPr>
              <a:spLocks noChangeShapeType="1"/>
            </p:cNvSpPr>
            <p:nvPr/>
          </p:nvSpPr>
          <p:spPr bwMode="auto">
            <a:xfrm>
              <a:off x="1612" y="2232"/>
              <a:ext cx="1" cy="859"/>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032" name="Line 55"/>
            <p:cNvSpPr>
              <a:spLocks noChangeShapeType="1"/>
            </p:cNvSpPr>
            <p:nvPr/>
          </p:nvSpPr>
          <p:spPr bwMode="auto">
            <a:xfrm>
              <a:off x="556" y="2210"/>
              <a:ext cx="1" cy="859"/>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033" name="Line 56"/>
            <p:cNvSpPr>
              <a:spLocks noChangeShapeType="1"/>
            </p:cNvSpPr>
            <p:nvPr/>
          </p:nvSpPr>
          <p:spPr bwMode="auto">
            <a:xfrm flipH="1">
              <a:off x="646" y="2777"/>
              <a:ext cx="367" cy="32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034" name="Line 57"/>
            <p:cNvSpPr>
              <a:spLocks noChangeShapeType="1"/>
            </p:cNvSpPr>
            <p:nvPr/>
          </p:nvSpPr>
          <p:spPr bwMode="auto">
            <a:xfrm flipH="1">
              <a:off x="1158" y="2210"/>
              <a:ext cx="367" cy="32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035" name="Line 58"/>
            <p:cNvSpPr>
              <a:spLocks noChangeShapeType="1"/>
            </p:cNvSpPr>
            <p:nvPr/>
          </p:nvSpPr>
          <p:spPr bwMode="auto">
            <a:xfrm flipH="1" flipV="1">
              <a:off x="645" y="2174"/>
              <a:ext cx="347" cy="34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036" name="Line 59"/>
            <p:cNvSpPr>
              <a:spLocks noChangeShapeType="1"/>
            </p:cNvSpPr>
            <p:nvPr/>
          </p:nvSpPr>
          <p:spPr bwMode="auto">
            <a:xfrm flipH="1" flipV="1">
              <a:off x="1168" y="2760"/>
              <a:ext cx="357" cy="35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037" name="Rectangle 60"/>
            <p:cNvSpPr>
              <a:spLocks noChangeArrowheads="1"/>
            </p:cNvSpPr>
            <p:nvPr/>
          </p:nvSpPr>
          <p:spPr bwMode="auto">
            <a:xfrm>
              <a:off x="943" y="1787"/>
              <a:ext cx="22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2</a:t>
              </a:r>
            </a:p>
          </p:txBody>
        </p:sp>
        <p:sp>
          <p:nvSpPr>
            <p:cNvPr id="43038" name="Rectangle 61"/>
            <p:cNvSpPr>
              <a:spLocks noChangeArrowheads="1"/>
            </p:cNvSpPr>
            <p:nvPr/>
          </p:nvSpPr>
          <p:spPr bwMode="auto">
            <a:xfrm>
              <a:off x="1636" y="2437"/>
              <a:ext cx="22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5</a:t>
              </a:r>
            </a:p>
          </p:txBody>
        </p:sp>
        <p:sp>
          <p:nvSpPr>
            <p:cNvPr id="43039" name="Rectangle 62"/>
            <p:cNvSpPr>
              <a:spLocks noChangeArrowheads="1"/>
            </p:cNvSpPr>
            <p:nvPr/>
          </p:nvSpPr>
          <p:spPr bwMode="auto">
            <a:xfrm>
              <a:off x="1316" y="2298"/>
              <a:ext cx="22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9</a:t>
              </a:r>
            </a:p>
          </p:txBody>
        </p:sp>
        <p:sp>
          <p:nvSpPr>
            <p:cNvPr id="43040" name="Rectangle 63"/>
            <p:cNvSpPr>
              <a:spLocks noChangeArrowheads="1"/>
            </p:cNvSpPr>
            <p:nvPr/>
          </p:nvSpPr>
          <p:spPr bwMode="auto">
            <a:xfrm>
              <a:off x="1274" y="2640"/>
              <a:ext cx="22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3</a:t>
              </a:r>
            </a:p>
          </p:txBody>
        </p:sp>
        <p:sp>
          <p:nvSpPr>
            <p:cNvPr id="43041" name="Rectangle 64"/>
            <p:cNvSpPr>
              <a:spLocks noChangeArrowheads="1"/>
            </p:cNvSpPr>
            <p:nvPr/>
          </p:nvSpPr>
          <p:spPr bwMode="auto">
            <a:xfrm>
              <a:off x="249" y="2491"/>
              <a:ext cx="338"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10</a:t>
              </a:r>
            </a:p>
          </p:txBody>
        </p:sp>
        <p:sp>
          <p:nvSpPr>
            <p:cNvPr id="43042" name="Rectangle 65"/>
            <p:cNvSpPr>
              <a:spLocks noChangeArrowheads="1"/>
            </p:cNvSpPr>
            <p:nvPr/>
          </p:nvSpPr>
          <p:spPr bwMode="auto">
            <a:xfrm>
              <a:off x="571" y="2289"/>
              <a:ext cx="338"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12</a:t>
              </a:r>
            </a:p>
          </p:txBody>
        </p:sp>
        <p:sp>
          <p:nvSpPr>
            <p:cNvPr id="43043" name="Rectangle 66"/>
            <p:cNvSpPr>
              <a:spLocks noChangeArrowheads="1"/>
            </p:cNvSpPr>
            <p:nvPr/>
          </p:nvSpPr>
          <p:spPr bwMode="auto">
            <a:xfrm>
              <a:off x="644" y="2683"/>
              <a:ext cx="22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6</a:t>
              </a:r>
            </a:p>
          </p:txBody>
        </p:sp>
      </p:grpSp>
      <p:grpSp>
        <p:nvGrpSpPr>
          <p:cNvPr id="8" name="Group 76"/>
          <p:cNvGrpSpPr>
            <a:grpSpLocks/>
          </p:cNvGrpSpPr>
          <p:nvPr/>
        </p:nvGrpSpPr>
        <p:grpSpPr bwMode="auto">
          <a:xfrm>
            <a:off x="4535488" y="1694533"/>
            <a:ext cx="1262062" cy="1114425"/>
            <a:chOff x="2857" y="1503"/>
            <a:chExt cx="795" cy="702"/>
          </a:xfrm>
        </p:grpSpPr>
        <p:sp>
          <p:nvSpPr>
            <p:cNvPr id="43018" name="Oval 70"/>
            <p:cNvSpPr>
              <a:spLocks noChangeArrowheads="1"/>
            </p:cNvSpPr>
            <p:nvPr/>
          </p:nvSpPr>
          <p:spPr bwMode="auto">
            <a:xfrm>
              <a:off x="3403" y="1956"/>
              <a:ext cx="249" cy="249"/>
            </a:xfrm>
            <a:prstGeom prst="ellipse">
              <a:avLst/>
            </a:prstGeom>
            <a:noFill/>
            <a:ln w="38100">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sp>
          <p:nvSpPr>
            <p:cNvPr id="43019" name="Oval 71"/>
            <p:cNvSpPr>
              <a:spLocks noChangeArrowheads="1"/>
            </p:cNvSpPr>
            <p:nvPr/>
          </p:nvSpPr>
          <p:spPr bwMode="auto">
            <a:xfrm>
              <a:off x="2857" y="1956"/>
              <a:ext cx="249" cy="249"/>
            </a:xfrm>
            <a:prstGeom prst="ellipse">
              <a:avLst/>
            </a:prstGeom>
            <a:noFill/>
            <a:ln w="38100">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sp>
          <p:nvSpPr>
            <p:cNvPr id="43020" name="Oval 72"/>
            <p:cNvSpPr>
              <a:spLocks noChangeArrowheads="1"/>
            </p:cNvSpPr>
            <p:nvPr/>
          </p:nvSpPr>
          <p:spPr bwMode="auto">
            <a:xfrm>
              <a:off x="3403" y="1503"/>
              <a:ext cx="249" cy="249"/>
            </a:xfrm>
            <a:prstGeom prst="ellipse">
              <a:avLst/>
            </a:prstGeom>
            <a:noFill/>
            <a:ln w="38100">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cxnSp>
          <p:nvCxnSpPr>
            <p:cNvPr id="43021" name="AutoShape 73"/>
            <p:cNvCxnSpPr>
              <a:cxnSpLocks noChangeShapeType="1"/>
              <a:stCxn id="43019" idx="6"/>
              <a:endCxn id="43018" idx="2"/>
            </p:cNvCxnSpPr>
            <p:nvPr/>
          </p:nvCxnSpPr>
          <p:spPr bwMode="auto">
            <a:xfrm>
              <a:off x="3118" y="2081"/>
              <a:ext cx="273" cy="0"/>
            </a:xfrm>
            <a:prstGeom prst="straightConnector1">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cxnSp>
        <p:cxnSp>
          <p:nvCxnSpPr>
            <p:cNvPr id="43022" name="AutoShape 74"/>
            <p:cNvCxnSpPr>
              <a:cxnSpLocks noChangeShapeType="1"/>
              <a:stCxn id="43020" idx="4"/>
              <a:endCxn id="43018" idx="0"/>
            </p:cNvCxnSpPr>
            <p:nvPr/>
          </p:nvCxnSpPr>
          <p:spPr bwMode="auto">
            <a:xfrm>
              <a:off x="3528" y="1764"/>
              <a:ext cx="0" cy="180"/>
            </a:xfrm>
            <a:prstGeom prst="straightConnector1">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cxnSp>
      </p:gr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anim calcmode="lin" valueType="num">
                                      <p:cBhvr>
                                        <p:cTn id="13" dur="500" fill="hold"/>
                                        <p:tgtEl>
                                          <p:spTgt spid="5"/>
                                        </p:tgtEl>
                                        <p:attrNameLst>
                                          <p:attrName>ppt_x</p:attrName>
                                        </p:attrNameLst>
                                      </p:cBhvr>
                                      <p:tavLst>
                                        <p:tav tm="0">
                                          <p:val>
                                            <p:strVal val="#ppt_x"/>
                                          </p:val>
                                        </p:tav>
                                        <p:tav tm="100000">
                                          <p:val>
                                            <p:strVal val="#ppt_x"/>
                                          </p:val>
                                        </p:tav>
                                      </p:tavLst>
                                    </p:anim>
                                    <p:anim calcmode="lin" valueType="num">
                                      <p:cBhvr>
                                        <p:cTn id="14"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7"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anim calcmode="lin" valueType="num">
                                      <p:cBhvr>
                                        <p:cTn id="20" dur="500" fill="hold"/>
                                        <p:tgtEl>
                                          <p:spTgt spid="6"/>
                                        </p:tgtEl>
                                        <p:attrNameLst>
                                          <p:attrName>ppt_x</p:attrName>
                                        </p:attrNameLst>
                                      </p:cBhvr>
                                      <p:tavLst>
                                        <p:tav tm="0">
                                          <p:val>
                                            <p:strVal val="#ppt_x"/>
                                          </p:val>
                                        </p:tav>
                                        <p:tav tm="100000">
                                          <p:val>
                                            <p:strVal val="#ppt_x"/>
                                          </p:val>
                                        </p:tav>
                                      </p:tavLst>
                                    </p:anim>
                                    <p:anim calcmode="lin" valueType="num">
                                      <p:cBhvr>
                                        <p:cTn id="21" dur="5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5"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blinds(vertical)">
                                      <p:cBhvr>
                                        <p:cTn id="26" dur="500"/>
                                        <p:tgtEl>
                                          <p:spTgt spid="2"/>
                                        </p:tgtEl>
                                      </p:cBhvr>
                                    </p:animEffect>
                                  </p:childTnLst>
                                </p:cTn>
                              </p:par>
                              <p:par>
                                <p:cTn id="27" presetID="3" presetClass="entr" presetSubtype="5" fill="hold"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blinds(vertical)">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95288" y="533400"/>
            <a:ext cx="8062912" cy="1143000"/>
          </a:xfrm>
        </p:spPr>
        <p:txBody>
          <a:bodyPr>
            <a:noAutofit/>
          </a:bodyPr>
          <a:lstStyle/>
          <a:p>
            <a:pPr eaLnBrk="1" hangingPunct="1"/>
            <a:r>
              <a:rPr lang="es-MX" sz="4400" dirty="0">
                <a:latin typeface="Times New Roman" charset="0"/>
              </a:rPr>
              <a:t>EJEMPLO: Coeficiente binomial</a:t>
            </a:r>
          </a:p>
        </p:txBody>
      </p:sp>
      <p:sp>
        <p:nvSpPr>
          <p:cNvPr id="77827" name="Rectangle 3"/>
          <p:cNvSpPr>
            <a:spLocks noGrp="1" noChangeArrowheads="1"/>
          </p:cNvSpPr>
          <p:nvPr>
            <p:ph idx="1"/>
          </p:nvPr>
        </p:nvSpPr>
        <p:spPr>
          <a:xfrm>
            <a:off x="467544" y="2060848"/>
            <a:ext cx="8226425" cy="4497388"/>
          </a:xfrm>
        </p:spPr>
        <p:txBody>
          <a:bodyPr/>
          <a:lstStyle/>
          <a:p>
            <a:pPr eaLnBrk="1" hangingPunct="1"/>
            <a:r>
              <a:rPr lang="es-MX" sz="2000" dirty="0">
                <a:latin typeface="Times New Roman" charset="0"/>
              </a:rPr>
              <a:t>El coeficiente binomial es un término que sirve para encontrar la cantidad de combinaciones de tamaño ‘k’ entre ‘n’ elementos, y se obtiene así:</a:t>
            </a:r>
          </a:p>
          <a:p>
            <a:pPr eaLnBrk="1" hangingPunct="1"/>
            <a:endParaRPr lang="es-MX" sz="2000" dirty="0">
              <a:latin typeface="Times New Roman" charset="0"/>
            </a:endParaRPr>
          </a:p>
          <a:p>
            <a:pPr eaLnBrk="1" hangingPunct="1"/>
            <a:endParaRPr lang="es-MX" sz="2000" dirty="0">
              <a:latin typeface="Times New Roman" charset="0"/>
            </a:endParaRPr>
          </a:p>
          <a:p>
            <a:pPr eaLnBrk="1" hangingPunct="1"/>
            <a:endParaRPr lang="es-MX" sz="2000" dirty="0" smtClean="0">
              <a:latin typeface="Times New Roman" charset="0"/>
            </a:endParaRPr>
          </a:p>
          <a:p>
            <a:pPr eaLnBrk="1" hangingPunct="1"/>
            <a:endParaRPr lang="es-MX" sz="2000" dirty="0">
              <a:latin typeface="Times New Roman" charset="0"/>
            </a:endParaRPr>
          </a:p>
          <a:p>
            <a:pPr eaLnBrk="1" hangingPunct="1"/>
            <a:r>
              <a:rPr lang="es-MX" sz="2000" dirty="0">
                <a:latin typeface="Times New Roman" charset="0"/>
              </a:rPr>
              <a:t>Evitando el comportamiento de la función factorial, el coeficiente binomial también se puede definir así:</a:t>
            </a:r>
          </a:p>
        </p:txBody>
      </p:sp>
      <p:grpSp>
        <p:nvGrpSpPr>
          <p:cNvPr id="4" name="Group 3"/>
          <p:cNvGrpSpPr/>
          <p:nvPr/>
        </p:nvGrpSpPr>
        <p:grpSpPr>
          <a:xfrm>
            <a:off x="1619672" y="3789040"/>
            <a:ext cx="6099175" cy="1177925"/>
            <a:chOff x="1979712" y="4725144"/>
            <a:chExt cx="6099175" cy="1177925"/>
          </a:xfrm>
        </p:grpSpPr>
        <p:sp>
          <p:nvSpPr>
            <p:cNvPr id="16393" name="Text Box 8"/>
            <p:cNvSpPr txBox="1">
              <a:spLocks noChangeArrowheads="1"/>
            </p:cNvSpPr>
            <p:nvPr/>
          </p:nvSpPr>
          <p:spPr bwMode="auto">
            <a:xfrm>
              <a:off x="3071912" y="5141069"/>
              <a:ext cx="35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dirty="0"/>
                <a:t>=</a:t>
              </a:r>
            </a:p>
          </p:txBody>
        </p:sp>
        <p:grpSp>
          <p:nvGrpSpPr>
            <p:cNvPr id="16394" name="Group 10"/>
            <p:cNvGrpSpPr>
              <a:grpSpLocks/>
            </p:cNvGrpSpPr>
            <p:nvPr/>
          </p:nvGrpSpPr>
          <p:grpSpPr bwMode="auto">
            <a:xfrm>
              <a:off x="1979712" y="4912469"/>
              <a:ext cx="838200" cy="946150"/>
              <a:chOff x="1968" y="2284"/>
              <a:chExt cx="528" cy="596"/>
            </a:xfrm>
          </p:grpSpPr>
          <p:sp>
            <p:nvSpPr>
              <p:cNvPr id="16405" name="Text Box 11"/>
              <p:cNvSpPr txBox="1">
                <a:spLocks noChangeArrowheads="1"/>
              </p:cNvSpPr>
              <p:nvPr/>
            </p:nvSpPr>
            <p:spPr bwMode="auto">
              <a:xfrm>
                <a:off x="2111" y="2284"/>
                <a:ext cx="241"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2800" b="1" i="1"/>
                  <a:t>n</a:t>
                </a:r>
              </a:p>
              <a:p>
                <a:r>
                  <a:rPr lang="en-US" sz="2800" b="1" i="1"/>
                  <a:t>k</a:t>
                </a:r>
              </a:p>
            </p:txBody>
          </p:sp>
          <p:sp>
            <p:nvSpPr>
              <p:cNvPr id="16406" name="AutoShape 12"/>
              <p:cNvSpPr>
                <a:spLocks noChangeArrowheads="1"/>
              </p:cNvSpPr>
              <p:nvPr/>
            </p:nvSpPr>
            <p:spPr bwMode="auto">
              <a:xfrm>
                <a:off x="1968" y="2352"/>
                <a:ext cx="528" cy="480"/>
              </a:xfrm>
              <a:prstGeom prst="bracketPair">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grpSp>
        <p:sp>
          <p:nvSpPr>
            <p:cNvPr id="16395" name="AutoShape 13"/>
            <p:cNvSpPr>
              <a:spLocks/>
            </p:cNvSpPr>
            <p:nvPr/>
          </p:nvSpPr>
          <p:spPr bwMode="auto">
            <a:xfrm>
              <a:off x="3503712" y="4836269"/>
              <a:ext cx="228600" cy="1066800"/>
            </a:xfrm>
            <a:prstGeom prst="leftBrace">
              <a:avLst>
                <a:gd name="adj1" fmla="val 38889"/>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sp>
          <p:nvSpPr>
            <p:cNvPr id="16396" name="Text Box 14"/>
            <p:cNvSpPr txBox="1">
              <a:spLocks noChangeArrowheads="1"/>
            </p:cNvSpPr>
            <p:nvPr/>
          </p:nvSpPr>
          <p:spPr bwMode="auto">
            <a:xfrm>
              <a:off x="3995837" y="4725144"/>
              <a:ext cx="4083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dirty="0"/>
                <a:t>1      		   si k = 0 o k = n</a:t>
              </a:r>
            </a:p>
          </p:txBody>
        </p:sp>
        <p:grpSp>
          <p:nvGrpSpPr>
            <p:cNvPr id="16397" name="Group 18"/>
            <p:cNvGrpSpPr>
              <a:grpSpLocks/>
            </p:cNvGrpSpPr>
            <p:nvPr/>
          </p:nvGrpSpPr>
          <p:grpSpPr bwMode="auto">
            <a:xfrm>
              <a:off x="4037112" y="5164882"/>
              <a:ext cx="685800" cy="701675"/>
              <a:chOff x="2544" y="3663"/>
              <a:chExt cx="432" cy="442"/>
            </a:xfrm>
          </p:grpSpPr>
          <p:sp>
            <p:nvSpPr>
              <p:cNvPr id="16403" name="Text Box 16"/>
              <p:cNvSpPr txBox="1">
                <a:spLocks noChangeArrowheads="1"/>
              </p:cNvSpPr>
              <p:nvPr/>
            </p:nvSpPr>
            <p:spPr bwMode="auto">
              <a:xfrm>
                <a:off x="2590" y="3663"/>
                <a:ext cx="338"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2000" b="1" i="1"/>
                  <a:t>n-1</a:t>
                </a:r>
              </a:p>
              <a:p>
                <a:r>
                  <a:rPr lang="en-US" sz="2000" b="1" i="1"/>
                  <a:t>k-1</a:t>
                </a:r>
              </a:p>
            </p:txBody>
          </p:sp>
          <p:sp>
            <p:nvSpPr>
              <p:cNvPr id="16404" name="AutoShape 17"/>
              <p:cNvSpPr>
                <a:spLocks noChangeArrowheads="1"/>
              </p:cNvSpPr>
              <p:nvPr/>
            </p:nvSpPr>
            <p:spPr bwMode="auto">
              <a:xfrm>
                <a:off x="2544" y="3667"/>
                <a:ext cx="432" cy="413"/>
              </a:xfrm>
              <a:prstGeom prst="bracketPair">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grpSp>
        <p:grpSp>
          <p:nvGrpSpPr>
            <p:cNvPr id="16398" name="Group 19"/>
            <p:cNvGrpSpPr>
              <a:grpSpLocks/>
            </p:cNvGrpSpPr>
            <p:nvPr/>
          </p:nvGrpSpPr>
          <p:grpSpPr bwMode="auto">
            <a:xfrm>
              <a:off x="5103912" y="5164882"/>
              <a:ext cx="685800" cy="701675"/>
              <a:chOff x="2544" y="3663"/>
              <a:chExt cx="432" cy="442"/>
            </a:xfrm>
          </p:grpSpPr>
          <p:sp>
            <p:nvSpPr>
              <p:cNvPr id="16401" name="Text Box 20"/>
              <p:cNvSpPr txBox="1">
                <a:spLocks noChangeArrowheads="1"/>
              </p:cNvSpPr>
              <p:nvPr/>
            </p:nvSpPr>
            <p:spPr bwMode="auto">
              <a:xfrm>
                <a:off x="2590" y="3663"/>
                <a:ext cx="338"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2000" b="1" i="1"/>
                  <a:t>n-1</a:t>
                </a:r>
              </a:p>
              <a:p>
                <a:r>
                  <a:rPr lang="en-US" sz="2000" b="1" i="1"/>
                  <a:t> k</a:t>
                </a:r>
              </a:p>
            </p:txBody>
          </p:sp>
          <p:sp>
            <p:nvSpPr>
              <p:cNvPr id="16402" name="AutoShape 21"/>
              <p:cNvSpPr>
                <a:spLocks noChangeArrowheads="1"/>
              </p:cNvSpPr>
              <p:nvPr/>
            </p:nvSpPr>
            <p:spPr bwMode="auto">
              <a:xfrm>
                <a:off x="2544" y="3667"/>
                <a:ext cx="432" cy="413"/>
              </a:xfrm>
              <a:prstGeom prst="bracketPair">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grpSp>
        <p:sp>
          <p:nvSpPr>
            <p:cNvPr id="16399" name="Text Box 22"/>
            <p:cNvSpPr txBox="1">
              <a:spLocks noChangeArrowheads="1"/>
            </p:cNvSpPr>
            <p:nvPr/>
          </p:nvSpPr>
          <p:spPr bwMode="auto">
            <a:xfrm>
              <a:off x="4722912" y="5293469"/>
              <a:ext cx="35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a:t>+</a:t>
              </a:r>
            </a:p>
          </p:txBody>
        </p:sp>
        <p:sp>
          <p:nvSpPr>
            <p:cNvPr id="16400" name="Text Box 23"/>
            <p:cNvSpPr txBox="1">
              <a:spLocks noChangeArrowheads="1"/>
            </p:cNvSpPr>
            <p:nvPr/>
          </p:nvSpPr>
          <p:spPr bwMode="auto">
            <a:xfrm>
              <a:off x="6129437" y="5258544"/>
              <a:ext cx="1568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dirty="0"/>
                <a:t>si 0 &lt; k &lt; n</a:t>
              </a:r>
            </a:p>
          </p:txBody>
        </p:sp>
      </p:grpSp>
      <p:grpSp>
        <p:nvGrpSpPr>
          <p:cNvPr id="2" name="Group 1"/>
          <p:cNvGrpSpPr/>
          <p:nvPr/>
        </p:nvGrpSpPr>
        <p:grpSpPr>
          <a:xfrm>
            <a:off x="2630686" y="1916832"/>
            <a:ext cx="2893442" cy="949325"/>
            <a:chOff x="2630686" y="1916832"/>
            <a:chExt cx="2893442" cy="949325"/>
          </a:xfrm>
        </p:grpSpPr>
        <p:sp>
          <p:nvSpPr>
            <p:cNvPr id="16388" name="Text Box 5"/>
            <p:cNvSpPr txBox="1">
              <a:spLocks noChangeArrowheads="1"/>
            </p:cNvSpPr>
            <p:nvPr/>
          </p:nvSpPr>
          <p:spPr bwMode="auto">
            <a:xfrm>
              <a:off x="3995936" y="1916832"/>
              <a:ext cx="14605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2800" b="1" i="1"/>
                <a:t>     n!</a:t>
              </a:r>
            </a:p>
            <a:p>
              <a:r>
                <a:rPr lang="en-US" sz="2800" b="1" i="1"/>
                <a:t>k! (n-k)!</a:t>
              </a:r>
            </a:p>
          </p:txBody>
        </p:sp>
        <p:sp>
          <p:nvSpPr>
            <p:cNvPr id="16389" name="Line 6"/>
            <p:cNvSpPr>
              <a:spLocks noChangeShapeType="1"/>
            </p:cNvSpPr>
            <p:nvPr/>
          </p:nvSpPr>
          <p:spPr bwMode="auto">
            <a:xfrm>
              <a:off x="3923928" y="2420888"/>
              <a:ext cx="1600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6390" name="Group 9"/>
            <p:cNvGrpSpPr>
              <a:grpSpLocks/>
            </p:cNvGrpSpPr>
            <p:nvPr/>
          </p:nvGrpSpPr>
          <p:grpSpPr bwMode="auto">
            <a:xfrm>
              <a:off x="2630686" y="1920007"/>
              <a:ext cx="838200" cy="946150"/>
              <a:chOff x="1968" y="2284"/>
              <a:chExt cx="528" cy="596"/>
            </a:xfrm>
          </p:grpSpPr>
          <p:sp>
            <p:nvSpPr>
              <p:cNvPr id="16407" name="Text Box 4"/>
              <p:cNvSpPr txBox="1">
                <a:spLocks noChangeArrowheads="1"/>
              </p:cNvSpPr>
              <p:nvPr/>
            </p:nvSpPr>
            <p:spPr bwMode="auto">
              <a:xfrm>
                <a:off x="2111" y="2284"/>
                <a:ext cx="241"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2800" b="1" i="1" dirty="0"/>
                  <a:t>n</a:t>
                </a:r>
              </a:p>
              <a:p>
                <a:r>
                  <a:rPr lang="en-US" sz="2800" b="1" i="1" dirty="0"/>
                  <a:t>k</a:t>
                </a:r>
              </a:p>
            </p:txBody>
          </p:sp>
          <p:sp>
            <p:nvSpPr>
              <p:cNvPr id="16408" name="AutoShape 7"/>
              <p:cNvSpPr>
                <a:spLocks noChangeArrowheads="1"/>
              </p:cNvSpPr>
              <p:nvPr/>
            </p:nvSpPr>
            <p:spPr bwMode="auto">
              <a:xfrm>
                <a:off x="1968" y="2352"/>
                <a:ext cx="528" cy="480"/>
              </a:xfrm>
              <a:prstGeom prst="bracketPair">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grpSp>
        <p:sp>
          <p:nvSpPr>
            <p:cNvPr id="16392" name="Text Box 24"/>
            <p:cNvSpPr txBox="1">
              <a:spLocks noChangeArrowheads="1"/>
            </p:cNvSpPr>
            <p:nvPr/>
          </p:nvSpPr>
          <p:spPr bwMode="auto">
            <a:xfrm>
              <a:off x="3563888" y="2132856"/>
              <a:ext cx="35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dirty="0"/>
                <a:t>=</a:t>
              </a:r>
            </a:p>
          </p:txBody>
        </p:sp>
      </p:gr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nodeType="clickEffect">
                                  <p:stCondLst>
                                    <p:cond delay="0"/>
                                  </p:stCondLst>
                                  <p:childTnLst>
                                    <p:set>
                                      <p:cBhvr>
                                        <p:cTn id="6" dur="1" fill="hold">
                                          <p:stCondLst>
                                            <p:cond delay="0"/>
                                          </p:stCondLst>
                                        </p:cTn>
                                        <p:tgtEl>
                                          <p:spTgt spid="77827">
                                            <p:txEl>
                                              <p:pRg st="5" end="5"/>
                                            </p:txEl>
                                          </p:spTgt>
                                        </p:tgtEl>
                                        <p:attrNameLst>
                                          <p:attrName>style.visibility</p:attrName>
                                        </p:attrNameLst>
                                      </p:cBhvr>
                                      <p:to>
                                        <p:strVal val="visible"/>
                                      </p:to>
                                    </p:set>
                                    <p:animEffect transition="in" filter="fade">
                                      <p:cBhvr>
                                        <p:cTn id="7" dur="500"/>
                                        <p:tgtEl>
                                          <p:spTgt spid="77827">
                                            <p:txEl>
                                              <p:pRg st="5" end="5"/>
                                            </p:txEl>
                                          </p:spTgt>
                                        </p:tgtEl>
                                      </p:cBhvr>
                                    </p:animEffect>
                                    <p:anim calcmode="lin" valueType="num">
                                      <p:cBhvr>
                                        <p:cTn id="8" dur="500" fill="hold"/>
                                        <p:tgtEl>
                                          <p:spTgt spid="77827">
                                            <p:txEl>
                                              <p:pRg st="5" end="5"/>
                                            </p:txEl>
                                          </p:spTgt>
                                        </p:tgtEl>
                                        <p:attrNameLst>
                                          <p:attrName>ppt_x</p:attrName>
                                        </p:attrNameLst>
                                      </p:cBhvr>
                                      <p:tavLst>
                                        <p:tav tm="0">
                                          <p:val>
                                            <p:strVal val="#ppt_x"/>
                                          </p:val>
                                        </p:tav>
                                        <p:tav tm="100000">
                                          <p:val>
                                            <p:strVal val="#ppt_x"/>
                                          </p:val>
                                        </p:tav>
                                      </p:tavLst>
                                    </p:anim>
                                    <p:anim calcmode="lin" valueType="num">
                                      <p:cBhvr>
                                        <p:cTn id="9" dur="500" fill="hold"/>
                                        <p:tgtEl>
                                          <p:spTgt spid="7782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96"/>
          <p:cNvSpPr>
            <a:spLocks noChangeArrowheads="1"/>
          </p:cNvSpPr>
          <p:nvPr/>
        </p:nvSpPr>
        <p:spPr bwMode="auto">
          <a:xfrm>
            <a:off x="4427538" y="1840106"/>
            <a:ext cx="4248150" cy="360362"/>
          </a:xfrm>
          <a:prstGeom prst="rect">
            <a:avLst/>
          </a:prstGeom>
          <a:solidFill>
            <a:schemeClr val="hlink"/>
          </a:solidFill>
          <a:ln w="9525">
            <a:solidFill>
              <a:schemeClr val="hlink"/>
            </a:solidFill>
            <a:miter lim="800000"/>
            <a:headEnd/>
            <a:tailEnd/>
          </a:ln>
        </p:spPr>
        <p:txBody>
          <a:bodyPr wrap="none" anchor="ctr"/>
          <a:lstStyle/>
          <a:p>
            <a:endParaRPr lang="es-MX"/>
          </a:p>
        </p:txBody>
      </p:sp>
      <p:sp>
        <p:nvSpPr>
          <p:cNvPr id="44035" name="Rectangle 97"/>
          <p:cNvSpPr>
            <a:spLocks noChangeArrowheads="1"/>
          </p:cNvSpPr>
          <p:nvPr/>
        </p:nvSpPr>
        <p:spPr bwMode="auto">
          <a:xfrm>
            <a:off x="5378450" y="1509906"/>
            <a:ext cx="504825" cy="1871662"/>
          </a:xfrm>
          <a:prstGeom prst="rect">
            <a:avLst/>
          </a:prstGeom>
          <a:solidFill>
            <a:schemeClr val="hlink"/>
          </a:solidFill>
          <a:ln w="9525">
            <a:solidFill>
              <a:schemeClr val="hlink"/>
            </a:solidFill>
            <a:miter lim="800000"/>
            <a:headEnd/>
            <a:tailEnd/>
          </a:ln>
        </p:spPr>
        <p:txBody>
          <a:bodyPr wrap="none" anchor="ctr"/>
          <a:lstStyle/>
          <a:p>
            <a:endParaRPr lang="es-MX"/>
          </a:p>
        </p:txBody>
      </p:sp>
      <p:sp>
        <p:nvSpPr>
          <p:cNvPr id="44036" name="Rectangle 2"/>
          <p:cNvSpPr>
            <a:spLocks noGrp="1" noChangeArrowheads="1"/>
          </p:cNvSpPr>
          <p:nvPr>
            <p:ph type="title"/>
          </p:nvPr>
        </p:nvSpPr>
        <p:spPr>
          <a:xfrm>
            <a:off x="1043490" y="451600"/>
            <a:ext cx="7024744" cy="745152"/>
          </a:xfrm>
        </p:spPr>
        <p:txBody>
          <a:bodyPr>
            <a:normAutofit fontScale="90000"/>
          </a:bodyPr>
          <a:lstStyle/>
          <a:p>
            <a:pPr eaLnBrk="1" hangingPunct="1"/>
            <a:r>
              <a:rPr lang="es-MX" dirty="0">
                <a:latin typeface="Times New Roman" charset="0"/>
              </a:rPr>
              <a:t>Ejemplo</a:t>
            </a:r>
          </a:p>
        </p:txBody>
      </p:sp>
      <p:grpSp>
        <p:nvGrpSpPr>
          <p:cNvPr id="44037" name="Group 31"/>
          <p:cNvGrpSpPr>
            <a:grpSpLocks/>
          </p:cNvGrpSpPr>
          <p:nvPr/>
        </p:nvGrpSpPr>
        <p:grpSpPr bwMode="auto">
          <a:xfrm>
            <a:off x="3581400" y="689168"/>
            <a:ext cx="5132388" cy="2647950"/>
            <a:chOff x="2256" y="1245"/>
            <a:chExt cx="3233" cy="1668"/>
          </a:xfrm>
        </p:grpSpPr>
        <p:sp>
          <p:nvSpPr>
            <p:cNvPr id="44076" name="Text Box 32"/>
            <p:cNvSpPr txBox="1">
              <a:spLocks noChangeArrowheads="1"/>
            </p:cNvSpPr>
            <p:nvPr/>
          </p:nvSpPr>
          <p:spPr bwMode="auto">
            <a:xfrm>
              <a:off x="2256" y="1245"/>
              <a:ext cx="3233" cy="1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endParaRPr lang="es-MX" b="1">
                <a:latin typeface="Arial Narrow" charset="0"/>
              </a:endParaRPr>
            </a:p>
            <a:p>
              <a:r>
                <a:rPr lang="es-MX" b="1">
                  <a:solidFill>
                    <a:srgbClr val="A50021"/>
                  </a:solidFill>
                </a:rPr>
                <a:t>D</a:t>
              </a:r>
              <a:r>
                <a:rPr lang="es-MX" b="1" baseline="30000">
                  <a:solidFill>
                    <a:srgbClr val="A50021"/>
                  </a:solidFill>
                </a:rPr>
                <a:t>1</a:t>
              </a:r>
              <a:r>
                <a:rPr lang="es-MX" b="1">
                  <a:latin typeface="Arial Narrow" charset="0"/>
                </a:rPr>
                <a:t> 	A </a:t>
              </a:r>
              <a:r>
                <a:rPr lang="es-MX" b="1">
                  <a:solidFill>
                    <a:srgbClr val="A50021"/>
                  </a:solidFill>
                  <a:latin typeface="Arial Narrow" charset="0"/>
                </a:rPr>
                <a:t>1</a:t>
              </a:r>
              <a:r>
                <a:rPr lang="es-MX" b="1">
                  <a:latin typeface="Arial Narrow" charset="0"/>
                </a:rPr>
                <a:t>    	B </a:t>
              </a:r>
              <a:r>
                <a:rPr lang="es-MX" b="1">
                  <a:solidFill>
                    <a:srgbClr val="A50021"/>
                  </a:solidFill>
                  <a:latin typeface="Arial Narrow" charset="0"/>
                </a:rPr>
                <a:t>2</a:t>
              </a:r>
              <a:r>
                <a:rPr lang="es-MX" b="1">
                  <a:latin typeface="Arial Narrow" charset="0"/>
                </a:rPr>
                <a:t>    	C </a:t>
              </a:r>
              <a:r>
                <a:rPr lang="es-MX" b="1">
                  <a:solidFill>
                    <a:srgbClr val="A50021"/>
                  </a:solidFill>
                  <a:latin typeface="Arial Narrow" charset="0"/>
                </a:rPr>
                <a:t>3</a:t>
              </a:r>
              <a:r>
                <a:rPr lang="es-MX" b="1">
                  <a:latin typeface="Arial Narrow" charset="0"/>
                </a:rPr>
                <a:t>   	D </a:t>
              </a:r>
              <a:r>
                <a:rPr lang="es-MX" b="1">
                  <a:solidFill>
                    <a:srgbClr val="A50021"/>
                  </a:solidFill>
                  <a:latin typeface="Arial Narrow" charset="0"/>
                </a:rPr>
                <a:t>4</a:t>
              </a:r>
              <a:r>
                <a:rPr lang="es-MX" b="1">
                  <a:latin typeface="Arial Narrow" charset="0"/>
                </a:rPr>
                <a:t>    	E </a:t>
              </a:r>
              <a:r>
                <a:rPr lang="es-MX" b="1">
                  <a:solidFill>
                    <a:srgbClr val="A50021"/>
                  </a:solidFill>
                  <a:latin typeface="Arial Narrow" charset="0"/>
                </a:rPr>
                <a:t>5</a:t>
              </a:r>
              <a:endParaRPr lang="es-MX" b="1">
                <a:latin typeface="Arial Narrow" charset="0"/>
              </a:endParaRPr>
            </a:p>
            <a:p>
              <a:r>
                <a:rPr lang="es-MX" b="1">
                  <a:latin typeface="Arial Narrow" charset="0"/>
                </a:rPr>
                <a:t>A </a:t>
              </a:r>
              <a:r>
                <a:rPr lang="es-MX" b="1">
                  <a:solidFill>
                    <a:srgbClr val="A50021"/>
                  </a:solidFill>
                  <a:latin typeface="Arial Narrow" charset="0"/>
                </a:rPr>
                <a:t>1</a:t>
              </a:r>
              <a:r>
                <a:rPr lang="es-MX" b="1">
                  <a:latin typeface="Arial Narrow" charset="0"/>
                </a:rPr>
                <a:t>    	0	2	</a:t>
              </a:r>
              <a:r>
                <a:rPr lang="es-MX" b="1">
                  <a:latin typeface="Arial Narrow" charset="0"/>
                  <a:sym typeface="Symbol" charset="0"/>
                </a:rPr>
                <a:t>	10	</a:t>
              </a:r>
            </a:p>
            <a:p>
              <a:r>
                <a:rPr lang="es-MX" b="1">
                  <a:latin typeface="Arial Narrow" charset="0"/>
                  <a:sym typeface="Symbol" charset="0"/>
                </a:rPr>
                <a:t>B </a:t>
              </a:r>
              <a:r>
                <a:rPr lang="es-MX" b="1">
                  <a:solidFill>
                    <a:srgbClr val="A50021"/>
                  </a:solidFill>
                  <a:latin typeface="Arial Narrow" charset="0"/>
                  <a:sym typeface="Symbol" charset="0"/>
                </a:rPr>
                <a:t>2</a:t>
              </a:r>
              <a:r>
                <a:rPr lang="es-MX" b="1">
                  <a:latin typeface="Arial Narrow" charset="0"/>
                  <a:sym typeface="Symbol" charset="0"/>
                </a:rPr>
                <a:t>		0	9		5</a:t>
              </a:r>
            </a:p>
            <a:p>
              <a:r>
                <a:rPr lang="es-MX" b="1">
                  <a:latin typeface="Arial Narrow" charset="0"/>
                  <a:sym typeface="Symbol" charset="0"/>
                </a:rPr>
                <a:t>C </a:t>
              </a:r>
              <a:r>
                <a:rPr lang="es-MX" b="1">
                  <a:solidFill>
                    <a:srgbClr val="A50021"/>
                  </a:solidFill>
                  <a:latin typeface="Arial Narrow" charset="0"/>
                  <a:sym typeface="Symbol" charset="0"/>
                </a:rPr>
                <a:t>3</a:t>
              </a:r>
              <a:r>
                <a:rPr lang="es-MX" b="1">
                  <a:latin typeface="Arial Narrow" charset="0"/>
                  <a:sym typeface="Symbol" charset="0"/>
                </a:rPr>
                <a:t>	12	14	0	6	</a:t>
              </a:r>
            </a:p>
            <a:p>
              <a:r>
                <a:rPr lang="es-MX" b="1">
                  <a:latin typeface="Arial Narrow" charset="0"/>
                  <a:sym typeface="Symbol" charset="0"/>
                </a:rPr>
                <a:t>D </a:t>
              </a:r>
              <a:r>
                <a:rPr lang="es-MX" b="1">
                  <a:solidFill>
                    <a:srgbClr val="A50021"/>
                  </a:solidFill>
                  <a:latin typeface="Arial Narrow" charset="0"/>
                  <a:sym typeface="Symbol" charset="0"/>
                </a:rPr>
                <a:t>4</a:t>
              </a:r>
              <a:r>
                <a:rPr lang="es-MX" b="1">
                  <a:latin typeface="Arial Narrow" charset="0"/>
                  <a:sym typeface="Symbol" charset="0"/>
                </a:rPr>
                <a:t>				0	7</a:t>
              </a:r>
            </a:p>
            <a:p>
              <a:r>
                <a:rPr lang="es-MX" b="1">
                  <a:latin typeface="Arial Narrow" charset="0"/>
                  <a:sym typeface="Symbol" charset="0"/>
                </a:rPr>
                <a:t>E </a:t>
              </a:r>
              <a:r>
                <a:rPr lang="es-MX" b="1">
                  <a:solidFill>
                    <a:srgbClr val="A50021"/>
                  </a:solidFill>
                  <a:latin typeface="Arial Narrow" charset="0"/>
                  <a:sym typeface="Symbol" charset="0"/>
                </a:rPr>
                <a:t>5</a:t>
              </a:r>
              <a:r>
                <a:rPr lang="es-MX" b="1">
                  <a:latin typeface="Arial Narrow" charset="0"/>
                  <a:sym typeface="Symbol" charset="0"/>
                </a:rPr>
                <a:t>			3		0</a:t>
              </a:r>
            </a:p>
          </p:txBody>
        </p:sp>
        <p:sp>
          <p:nvSpPr>
            <p:cNvPr id="44077" name="Line 33"/>
            <p:cNvSpPr>
              <a:spLocks noChangeShapeType="1"/>
            </p:cNvSpPr>
            <p:nvPr/>
          </p:nvSpPr>
          <p:spPr bwMode="auto">
            <a:xfrm>
              <a:off x="2304" y="1728"/>
              <a:ext cx="31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78" name="Line 34"/>
            <p:cNvSpPr>
              <a:spLocks noChangeShapeType="1"/>
            </p:cNvSpPr>
            <p:nvPr/>
          </p:nvSpPr>
          <p:spPr bwMode="auto">
            <a:xfrm flipV="1">
              <a:off x="2640" y="1536"/>
              <a:ext cx="0" cy="12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 name="Group 35"/>
          <p:cNvGrpSpPr>
            <a:grpSpLocks/>
          </p:cNvGrpSpPr>
          <p:nvPr/>
        </p:nvGrpSpPr>
        <p:grpSpPr bwMode="auto">
          <a:xfrm>
            <a:off x="3581400" y="3146618"/>
            <a:ext cx="5132388" cy="2647950"/>
            <a:chOff x="2256" y="1245"/>
            <a:chExt cx="3233" cy="1668"/>
          </a:xfrm>
        </p:grpSpPr>
        <p:sp>
          <p:nvSpPr>
            <p:cNvPr id="103460" name="Text Box 36"/>
            <p:cNvSpPr txBox="1">
              <a:spLocks noChangeArrowheads="1"/>
            </p:cNvSpPr>
            <p:nvPr/>
          </p:nvSpPr>
          <p:spPr bwMode="auto">
            <a:xfrm>
              <a:off x="2256" y="1245"/>
              <a:ext cx="3233" cy="1668"/>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endParaRPr lang="es-MX" b="1">
                <a:latin typeface="Arial Narrow" charset="0"/>
              </a:endParaRPr>
            </a:p>
            <a:p>
              <a:r>
                <a:rPr lang="es-MX" b="1">
                  <a:solidFill>
                    <a:srgbClr val="A50021"/>
                  </a:solidFill>
                </a:rPr>
                <a:t>D</a:t>
              </a:r>
              <a:r>
                <a:rPr lang="es-MX" b="1" baseline="30000">
                  <a:solidFill>
                    <a:srgbClr val="A50021"/>
                  </a:solidFill>
                </a:rPr>
                <a:t>2</a:t>
              </a:r>
              <a:r>
                <a:rPr lang="es-MX" b="1">
                  <a:latin typeface="Arial Narrow" charset="0"/>
                </a:rPr>
                <a:t> 	A </a:t>
              </a:r>
              <a:r>
                <a:rPr lang="es-MX" b="1">
                  <a:solidFill>
                    <a:srgbClr val="A50021"/>
                  </a:solidFill>
                  <a:latin typeface="Arial Narrow" charset="0"/>
                </a:rPr>
                <a:t>1</a:t>
              </a:r>
              <a:r>
                <a:rPr lang="es-MX" b="1">
                  <a:latin typeface="Arial Narrow" charset="0"/>
                </a:rPr>
                <a:t>    	B </a:t>
              </a:r>
              <a:r>
                <a:rPr lang="es-MX" b="1">
                  <a:solidFill>
                    <a:srgbClr val="A50021"/>
                  </a:solidFill>
                  <a:latin typeface="Arial Narrow" charset="0"/>
                </a:rPr>
                <a:t>2</a:t>
              </a:r>
              <a:r>
                <a:rPr lang="es-MX" b="1">
                  <a:latin typeface="Arial Narrow" charset="0"/>
                </a:rPr>
                <a:t>    	C </a:t>
              </a:r>
              <a:r>
                <a:rPr lang="es-MX" b="1">
                  <a:solidFill>
                    <a:srgbClr val="A50021"/>
                  </a:solidFill>
                  <a:latin typeface="Arial Narrow" charset="0"/>
                </a:rPr>
                <a:t>3</a:t>
              </a:r>
              <a:r>
                <a:rPr lang="es-MX" b="1">
                  <a:latin typeface="Arial Narrow" charset="0"/>
                </a:rPr>
                <a:t>   	D </a:t>
              </a:r>
              <a:r>
                <a:rPr lang="es-MX" b="1">
                  <a:solidFill>
                    <a:srgbClr val="A50021"/>
                  </a:solidFill>
                  <a:latin typeface="Arial Narrow" charset="0"/>
                </a:rPr>
                <a:t>4</a:t>
              </a:r>
              <a:r>
                <a:rPr lang="es-MX" b="1">
                  <a:latin typeface="Arial Narrow" charset="0"/>
                </a:rPr>
                <a:t>    	E </a:t>
              </a:r>
              <a:r>
                <a:rPr lang="es-MX" b="1">
                  <a:solidFill>
                    <a:srgbClr val="A50021"/>
                  </a:solidFill>
                  <a:latin typeface="Arial Narrow" charset="0"/>
                </a:rPr>
                <a:t>5</a:t>
              </a:r>
              <a:endParaRPr lang="es-MX" b="1">
                <a:latin typeface="Arial Narrow" charset="0"/>
              </a:endParaRPr>
            </a:p>
            <a:p>
              <a:r>
                <a:rPr lang="es-MX" b="1">
                  <a:latin typeface="Arial Narrow" charset="0"/>
                </a:rPr>
                <a:t>A </a:t>
              </a:r>
              <a:r>
                <a:rPr lang="es-MX" b="1">
                  <a:solidFill>
                    <a:srgbClr val="A50021"/>
                  </a:solidFill>
                  <a:latin typeface="Arial Narrow" charset="0"/>
                </a:rPr>
                <a:t>1</a:t>
              </a:r>
              <a:r>
                <a:rPr lang="es-MX" b="1">
                  <a:latin typeface="Arial Narrow" charset="0"/>
                </a:rPr>
                <a:t>    	</a:t>
              </a:r>
              <a:r>
                <a:rPr lang="es-MX" b="1">
                  <a:solidFill>
                    <a:schemeClr val="accent2"/>
                  </a:solidFill>
                  <a:latin typeface="Arial Narrow" charset="0"/>
                </a:rPr>
                <a:t>0</a:t>
              </a:r>
              <a:r>
                <a:rPr lang="es-MX" b="1">
                  <a:solidFill>
                    <a:srgbClr val="336600"/>
                  </a:solidFill>
                  <a:latin typeface="Arial Narrow" charset="0"/>
                </a:rPr>
                <a:t>	2</a:t>
              </a:r>
              <a:r>
                <a:rPr lang="es-MX" b="1">
                  <a:latin typeface="Arial Narrow" charset="0"/>
                </a:rPr>
                <a:t>	</a:t>
              </a:r>
              <a:r>
                <a:rPr lang="es-MX" b="1">
                  <a:solidFill>
                    <a:srgbClr val="CC0000"/>
                  </a:solidFill>
                  <a:effectLst>
                    <a:outerShdw blurRad="38100" dist="38100" dir="2700000" algn="tl">
                      <a:srgbClr val="DDDDDD"/>
                    </a:outerShdw>
                  </a:effectLst>
                  <a:latin typeface="Arial Narrow" charset="0"/>
                  <a:sym typeface="Symbol" charset="0"/>
                </a:rPr>
                <a:t>11</a:t>
              </a:r>
              <a:r>
                <a:rPr lang="es-MX" b="1">
                  <a:latin typeface="Arial Narrow" charset="0"/>
                  <a:sym typeface="Symbol" charset="0"/>
                </a:rPr>
                <a:t>	10	</a:t>
              </a:r>
              <a:r>
                <a:rPr lang="es-MX" b="1">
                  <a:solidFill>
                    <a:srgbClr val="CC0000"/>
                  </a:solidFill>
                  <a:effectLst>
                    <a:outerShdw blurRad="38100" dist="38100" dir="2700000" algn="tl">
                      <a:srgbClr val="DDDDDD"/>
                    </a:outerShdw>
                  </a:effectLst>
                  <a:latin typeface="Arial Narrow" charset="0"/>
                  <a:sym typeface="Symbol" charset="0"/>
                </a:rPr>
                <a:t>7</a:t>
              </a:r>
              <a:endParaRPr lang="es-MX" b="1">
                <a:latin typeface="Arial Narrow" charset="0"/>
                <a:sym typeface="Symbol" charset="0"/>
              </a:endParaRPr>
            </a:p>
            <a:p>
              <a:r>
                <a:rPr lang="es-MX" b="1">
                  <a:latin typeface="Arial Narrow" charset="0"/>
                  <a:sym typeface="Symbol" charset="0"/>
                </a:rPr>
                <a:t>B </a:t>
              </a:r>
              <a:r>
                <a:rPr lang="es-MX" b="1">
                  <a:solidFill>
                    <a:srgbClr val="A50021"/>
                  </a:solidFill>
                  <a:latin typeface="Arial Narrow" charset="0"/>
                  <a:sym typeface="Symbol" charset="0"/>
                </a:rPr>
                <a:t>2</a:t>
              </a:r>
              <a:r>
                <a:rPr lang="es-MX" b="1">
                  <a:latin typeface="Arial Narrow" charset="0"/>
                  <a:sym typeface="Symbol" charset="0"/>
                </a:rPr>
                <a:t>	</a:t>
              </a:r>
              <a:r>
                <a:rPr lang="es-MX" b="1">
                  <a:solidFill>
                    <a:srgbClr val="336600"/>
                  </a:solidFill>
                  <a:latin typeface="Arial Narrow" charset="0"/>
                  <a:sym typeface="Symbol" charset="0"/>
                </a:rPr>
                <a:t></a:t>
              </a:r>
              <a:r>
                <a:rPr lang="es-MX" b="1">
                  <a:latin typeface="Arial Narrow" charset="0"/>
                  <a:sym typeface="Symbol" charset="0"/>
                </a:rPr>
                <a:t>	</a:t>
              </a:r>
              <a:r>
                <a:rPr lang="es-MX" b="1">
                  <a:solidFill>
                    <a:schemeClr val="accent2"/>
                  </a:solidFill>
                  <a:latin typeface="Arial Narrow" charset="0"/>
                  <a:sym typeface="Symbol" charset="0"/>
                </a:rPr>
                <a:t>0</a:t>
              </a:r>
              <a:r>
                <a:rPr lang="es-MX" b="1">
                  <a:latin typeface="Arial Narrow" charset="0"/>
                  <a:sym typeface="Symbol" charset="0"/>
                </a:rPr>
                <a:t>	</a:t>
              </a:r>
              <a:r>
                <a:rPr lang="es-MX" b="1">
                  <a:solidFill>
                    <a:srgbClr val="336600"/>
                  </a:solidFill>
                  <a:latin typeface="Arial Narrow" charset="0"/>
                  <a:sym typeface="Symbol" charset="0"/>
                </a:rPr>
                <a:t>9		5</a:t>
              </a:r>
              <a:endParaRPr lang="es-MX" b="1">
                <a:latin typeface="Arial Narrow" charset="0"/>
                <a:sym typeface="Symbol" charset="0"/>
              </a:endParaRPr>
            </a:p>
            <a:p>
              <a:r>
                <a:rPr lang="es-MX" b="1">
                  <a:latin typeface="Arial Narrow" charset="0"/>
                  <a:sym typeface="Symbol" charset="0"/>
                </a:rPr>
                <a:t>C </a:t>
              </a:r>
              <a:r>
                <a:rPr lang="es-MX" b="1">
                  <a:solidFill>
                    <a:srgbClr val="A50021"/>
                  </a:solidFill>
                  <a:latin typeface="Arial Narrow" charset="0"/>
                  <a:sym typeface="Symbol" charset="0"/>
                </a:rPr>
                <a:t>3</a:t>
              </a:r>
              <a:r>
                <a:rPr lang="es-MX" b="1">
                  <a:latin typeface="Arial Narrow" charset="0"/>
                  <a:sym typeface="Symbol" charset="0"/>
                </a:rPr>
                <a:t>	12	</a:t>
              </a:r>
              <a:r>
                <a:rPr lang="es-MX" b="1">
                  <a:solidFill>
                    <a:srgbClr val="336600"/>
                  </a:solidFill>
                  <a:latin typeface="Arial Narrow" charset="0"/>
                  <a:sym typeface="Symbol" charset="0"/>
                </a:rPr>
                <a:t>14</a:t>
              </a:r>
              <a:r>
                <a:rPr lang="es-MX" b="1">
                  <a:latin typeface="Arial Narrow" charset="0"/>
                  <a:sym typeface="Symbol" charset="0"/>
                </a:rPr>
                <a:t>	</a:t>
              </a:r>
              <a:r>
                <a:rPr lang="es-MX" b="1">
                  <a:solidFill>
                    <a:schemeClr val="accent2"/>
                  </a:solidFill>
                  <a:latin typeface="Arial Narrow" charset="0"/>
                  <a:sym typeface="Symbol" charset="0"/>
                </a:rPr>
                <a:t>0</a:t>
              </a:r>
              <a:r>
                <a:rPr lang="es-MX" b="1">
                  <a:latin typeface="Arial Narrow" charset="0"/>
                  <a:sym typeface="Symbol" charset="0"/>
                </a:rPr>
                <a:t>	</a:t>
              </a:r>
              <a:r>
                <a:rPr lang="es-MX" b="1">
                  <a:solidFill>
                    <a:srgbClr val="000099"/>
                  </a:solidFill>
                  <a:effectLst>
                    <a:outerShdw blurRad="38100" dist="38100" dir="2700000" algn="tl">
                      <a:srgbClr val="DDDDDD"/>
                    </a:outerShdw>
                  </a:effectLst>
                  <a:latin typeface="Arial Narrow" charset="0"/>
                  <a:sym typeface="Symbol" charset="0"/>
                </a:rPr>
                <a:t>6</a:t>
              </a:r>
              <a:r>
                <a:rPr lang="es-MX" b="1">
                  <a:latin typeface="Arial Narrow" charset="0"/>
                  <a:sym typeface="Symbol" charset="0"/>
                </a:rPr>
                <a:t>	</a:t>
              </a:r>
              <a:r>
                <a:rPr lang="es-MX" b="1">
                  <a:solidFill>
                    <a:srgbClr val="CC0000"/>
                  </a:solidFill>
                  <a:effectLst>
                    <a:outerShdw blurRad="38100" dist="38100" dir="2700000" algn="tl">
                      <a:srgbClr val="DDDDDD"/>
                    </a:outerShdw>
                  </a:effectLst>
                  <a:latin typeface="Arial Narrow" charset="0"/>
                  <a:sym typeface="Symbol" charset="0"/>
                </a:rPr>
                <a:t>19</a:t>
              </a:r>
              <a:endParaRPr lang="es-MX" b="1">
                <a:latin typeface="Arial Narrow" charset="0"/>
                <a:sym typeface="Symbol" charset="0"/>
              </a:endParaRPr>
            </a:p>
            <a:p>
              <a:r>
                <a:rPr lang="es-MX" b="1">
                  <a:latin typeface="Arial Narrow" charset="0"/>
                  <a:sym typeface="Symbol" charset="0"/>
                </a:rPr>
                <a:t>D </a:t>
              </a:r>
              <a:r>
                <a:rPr lang="es-MX" b="1">
                  <a:solidFill>
                    <a:srgbClr val="A50021"/>
                  </a:solidFill>
                  <a:latin typeface="Arial Narrow" charset="0"/>
                  <a:sym typeface="Symbol" charset="0"/>
                </a:rPr>
                <a:t>4</a:t>
              </a:r>
              <a:r>
                <a:rPr lang="es-MX" b="1">
                  <a:latin typeface="Arial Narrow" charset="0"/>
                  <a:sym typeface="Symbol" charset="0"/>
                </a:rPr>
                <a:t>		</a:t>
              </a:r>
              <a:r>
                <a:rPr lang="es-MX" b="1">
                  <a:solidFill>
                    <a:srgbClr val="336600"/>
                  </a:solidFill>
                  <a:latin typeface="Arial Narrow" charset="0"/>
                  <a:sym typeface="Symbol" charset="0"/>
                </a:rPr>
                <a:t></a:t>
              </a:r>
              <a:r>
                <a:rPr lang="es-MX" b="1">
                  <a:latin typeface="Arial Narrow" charset="0"/>
                  <a:sym typeface="Symbol" charset="0"/>
                </a:rPr>
                <a:t>		</a:t>
              </a:r>
              <a:r>
                <a:rPr lang="es-MX" b="1">
                  <a:solidFill>
                    <a:schemeClr val="accent2"/>
                  </a:solidFill>
                  <a:latin typeface="Arial Narrow" charset="0"/>
                  <a:sym typeface="Symbol" charset="0"/>
                </a:rPr>
                <a:t>0</a:t>
              </a:r>
              <a:r>
                <a:rPr lang="es-MX" b="1">
                  <a:latin typeface="Arial Narrow" charset="0"/>
                  <a:sym typeface="Symbol" charset="0"/>
                </a:rPr>
                <a:t>	7</a:t>
              </a:r>
            </a:p>
            <a:p>
              <a:r>
                <a:rPr lang="es-MX" b="1">
                  <a:latin typeface="Arial Narrow" charset="0"/>
                  <a:sym typeface="Symbol" charset="0"/>
                </a:rPr>
                <a:t>E </a:t>
              </a:r>
              <a:r>
                <a:rPr lang="es-MX" b="1">
                  <a:solidFill>
                    <a:srgbClr val="A50021"/>
                  </a:solidFill>
                  <a:latin typeface="Arial Narrow" charset="0"/>
                  <a:sym typeface="Symbol" charset="0"/>
                </a:rPr>
                <a:t>5</a:t>
              </a:r>
              <a:r>
                <a:rPr lang="es-MX" b="1">
                  <a:latin typeface="Arial Narrow" charset="0"/>
                  <a:sym typeface="Symbol" charset="0"/>
                </a:rPr>
                <a:t>		</a:t>
              </a:r>
              <a:r>
                <a:rPr lang="es-MX" b="1">
                  <a:solidFill>
                    <a:srgbClr val="336600"/>
                  </a:solidFill>
                  <a:latin typeface="Arial Narrow" charset="0"/>
                  <a:sym typeface="Symbol" charset="0"/>
                </a:rPr>
                <a:t></a:t>
              </a:r>
              <a:r>
                <a:rPr lang="es-MX" b="1">
                  <a:latin typeface="Arial Narrow" charset="0"/>
                  <a:sym typeface="Symbol" charset="0"/>
                </a:rPr>
                <a:t>	3		</a:t>
              </a:r>
              <a:r>
                <a:rPr lang="es-MX" b="1">
                  <a:solidFill>
                    <a:schemeClr val="accent2"/>
                  </a:solidFill>
                  <a:latin typeface="Arial Narrow" charset="0"/>
                  <a:sym typeface="Symbol" charset="0"/>
                </a:rPr>
                <a:t>0</a:t>
              </a:r>
              <a:endParaRPr lang="es-MX" b="1">
                <a:latin typeface="Arial Narrow" charset="0"/>
                <a:sym typeface="Symbol" charset="0"/>
              </a:endParaRPr>
            </a:p>
          </p:txBody>
        </p:sp>
        <p:sp>
          <p:nvSpPr>
            <p:cNvPr id="44074" name="Line 37"/>
            <p:cNvSpPr>
              <a:spLocks noChangeShapeType="1"/>
            </p:cNvSpPr>
            <p:nvPr/>
          </p:nvSpPr>
          <p:spPr bwMode="auto">
            <a:xfrm>
              <a:off x="2304" y="1728"/>
              <a:ext cx="31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75" name="Line 38"/>
            <p:cNvSpPr>
              <a:spLocks noChangeShapeType="1"/>
            </p:cNvSpPr>
            <p:nvPr/>
          </p:nvSpPr>
          <p:spPr bwMode="auto">
            <a:xfrm flipV="1">
              <a:off x="2640" y="1536"/>
              <a:ext cx="0" cy="12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 name="Group 39"/>
          <p:cNvGrpSpPr>
            <a:grpSpLocks/>
          </p:cNvGrpSpPr>
          <p:nvPr/>
        </p:nvGrpSpPr>
        <p:grpSpPr bwMode="auto">
          <a:xfrm>
            <a:off x="441325" y="4056256"/>
            <a:ext cx="5883275" cy="406400"/>
            <a:chOff x="278" y="3129"/>
            <a:chExt cx="3706" cy="256"/>
          </a:xfrm>
        </p:grpSpPr>
        <p:sp>
          <p:nvSpPr>
            <p:cNvPr id="44071" name="Text Box 40"/>
            <p:cNvSpPr txBox="1">
              <a:spLocks noChangeArrowheads="1"/>
            </p:cNvSpPr>
            <p:nvPr/>
          </p:nvSpPr>
          <p:spPr bwMode="auto">
            <a:xfrm>
              <a:off x="278" y="3129"/>
              <a:ext cx="1353"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sz="2000" i="1"/>
                <a:t>A-B + B-C = 2 + 9</a:t>
              </a:r>
            </a:p>
          </p:txBody>
        </p:sp>
        <p:sp>
          <p:nvSpPr>
            <p:cNvPr id="44072" name="Line 41"/>
            <p:cNvSpPr>
              <a:spLocks noChangeShapeType="1"/>
            </p:cNvSpPr>
            <p:nvPr/>
          </p:nvSpPr>
          <p:spPr bwMode="auto">
            <a:xfrm flipV="1">
              <a:off x="1632" y="3216"/>
              <a:ext cx="2352" cy="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5" name="Group 42"/>
          <p:cNvGrpSpPr>
            <a:grpSpLocks/>
          </p:cNvGrpSpPr>
          <p:nvPr/>
        </p:nvGrpSpPr>
        <p:grpSpPr bwMode="auto">
          <a:xfrm>
            <a:off x="442913" y="4194368"/>
            <a:ext cx="7786687" cy="762000"/>
            <a:chOff x="279" y="3216"/>
            <a:chExt cx="4905" cy="480"/>
          </a:xfrm>
        </p:grpSpPr>
        <p:sp>
          <p:nvSpPr>
            <p:cNvPr id="44069" name="Text Box 43"/>
            <p:cNvSpPr txBox="1">
              <a:spLocks noChangeArrowheads="1"/>
            </p:cNvSpPr>
            <p:nvPr/>
          </p:nvSpPr>
          <p:spPr bwMode="auto">
            <a:xfrm>
              <a:off x="279" y="3440"/>
              <a:ext cx="1344"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sz="2000" i="1"/>
                <a:t>A-B + B-E = 2 + 5</a:t>
              </a:r>
            </a:p>
          </p:txBody>
        </p:sp>
        <p:sp>
          <p:nvSpPr>
            <p:cNvPr id="44070" name="Line 44"/>
            <p:cNvSpPr>
              <a:spLocks noChangeShapeType="1"/>
            </p:cNvSpPr>
            <p:nvPr/>
          </p:nvSpPr>
          <p:spPr bwMode="auto">
            <a:xfrm flipV="1">
              <a:off x="1632" y="3216"/>
              <a:ext cx="3552"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 name="Group 45"/>
          <p:cNvGrpSpPr>
            <a:grpSpLocks/>
          </p:cNvGrpSpPr>
          <p:nvPr/>
        </p:nvGrpSpPr>
        <p:grpSpPr bwMode="auto">
          <a:xfrm>
            <a:off x="76200" y="4848229"/>
            <a:ext cx="7162800" cy="500063"/>
            <a:chOff x="48" y="3054"/>
            <a:chExt cx="4512" cy="315"/>
          </a:xfrm>
        </p:grpSpPr>
        <p:sp>
          <p:nvSpPr>
            <p:cNvPr id="44067" name="Text Box 46"/>
            <p:cNvSpPr txBox="1">
              <a:spLocks noChangeArrowheads="1"/>
            </p:cNvSpPr>
            <p:nvPr/>
          </p:nvSpPr>
          <p:spPr bwMode="auto">
            <a:xfrm>
              <a:off x="48" y="3113"/>
              <a:ext cx="2180"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sz="2000" i="1" dirty="0"/>
                <a:t>Mínimo entre:C-D y C-B + B-D</a:t>
              </a:r>
            </a:p>
          </p:txBody>
        </p:sp>
        <p:sp>
          <p:nvSpPr>
            <p:cNvPr id="44068" name="Line 47"/>
            <p:cNvSpPr>
              <a:spLocks noChangeShapeType="1"/>
            </p:cNvSpPr>
            <p:nvPr/>
          </p:nvSpPr>
          <p:spPr bwMode="auto">
            <a:xfrm flipV="1">
              <a:off x="2208" y="3054"/>
              <a:ext cx="2352"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7" name="Group 48"/>
          <p:cNvGrpSpPr>
            <a:grpSpLocks/>
          </p:cNvGrpSpPr>
          <p:nvPr/>
        </p:nvGrpSpPr>
        <p:grpSpPr bwMode="auto">
          <a:xfrm>
            <a:off x="457200" y="4880168"/>
            <a:ext cx="7772400" cy="1016000"/>
            <a:chOff x="288" y="3648"/>
            <a:chExt cx="4896" cy="640"/>
          </a:xfrm>
        </p:grpSpPr>
        <p:sp>
          <p:nvSpPr>
            <p:cNvPr id="44065" name="Text Box 49"/>
            <p:cNvSpPr txBox="1">
              <a:spLocks noChangeArrowheads="1"/>
            </p:cNvSpPr>
            <p:nvPr/>
          </p:nvSpPr>
          <p:spPr bwMode="auto">
            <a:xfrm>
              <a:off x="288" y="4032"/>
              <a:ext cx="1433"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sz="2000" i="1"/>
                <a:t>C-B + B-E = 14 + 5</a:t>
              </a:r>
            </a:p>
          </p:txBody>
        </p:sp>
        <p:sp>
          <p:nvSpPr>
            <p:cNvPr id="44066" name="Line 50"/>
            <p:cNvSpPr>
              <a:spLocks noChangeShapeType="1"/>
            </p:cNvSpPr>
            <p:nvPr/>
          </p:nvSpPr>
          <p:spPr bwMode="auto">
            <a:xfrm flipV="1">
              <a:off x="1728" y="3648"/>
              <a:ext cx="3456" cy="52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4043" name="Group 73"/>
          <p:cNvGrpSpPr>
            <a:grpSpLocks/>
          </p:cNvGrpSpPr>
          <p:nvPr/>
        </p:nvGrpSpPr>
        <p:grpSpPr bwMode="auto">
          <a:xfrm>
            <a:off x="395288" y="1078106"/>
            <a:ext cx="2560637" cy="2801937"/>
            <a:chOff x="249" y="1787"/>
            <a:chExt cx="1613" cy="1765"/>
          </a:xfrm>
        </p:grpSpPr>
        <p:sp>
          <p:nvSpPr>
            <p:cNvPr id="44044" name="Rectangle 74"/>
            <p:cNvSpPr>
              <a:spLocks noChangeArrowheads="1"/>
            </p:cNvSpPr>
            <p:nvPr/>
          </p:nvSpPr>
          <p:spPr bwMode="auto">
            <a:xfrm>
              <a:off x="975" y="3227"/>
              <a:ext cx="22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7</a:t>
              </a:r>
            </a:p>
          </p:txBody>
        </p:sp>
        <p:sp>
          <p:nvSpPr>
            <p:cNvPr id="44045" name="Oval 75"/>
            <p:cNvSpPr>
              <a:spLocks noChangeArrowheads="1"/>
            </p:cNvSpPr>
            <p:nvPr/>
          </p:nvSpPr>
          <p:spPr bwMode="auto">
            <a:xfrm>
              <a:off x="405" y="1934"/>
              <a:ext cx="314" cy="261"/>
            </a:xfrm>
            <a:prstGeom prst="ellipse">
              <a:avLst/>
            </a:prstGeom>
            <a:solidFill>
              <a:schemeClr val="accent1"/>
            </a:solidFill>
            <a:ln w="25400">
              <a:solidFill>
                <a:schemeClr val="tx2"/>
              </a:solidFill>
              <a:round/>
              <a:headEnd/>
              <a:tailEnd/>
            </a:ln>
          </p:spPr>
          <p:txBody>
            <a:bodyPr wrap="none" anchor="ctr"/>
            <a:lstStyle/>
            <a:p>
              <a:pPr algn="ctr" eaLnBrk="0" hangingPunct="0"/>
              <a:r>
                <a:rPr lang="es-ES" sz="2400" b="1"/>
                <a:t>A</a:t>
              </a:r>
            </a:p>
          </p:txBody>
        </p:sp>
        <p:sp>
          <p:nvSpPr>
            <p:cNvPr id="44046" name="Oval 76"/>
            <p:cNvSpPr>
              <a:spLocks noChangeArrowheads="1"/>
            </p:cNvSpPr>
            <p:nvPr/>
          </p:nvSpPr>
          <p:spPr bwMode="auto">
            <a:xfrm>
              <a:off x="1461" y="1945"/>
              <a:ext cx="314" cy="261"/>
            </a:xfrm>
            <a:prstGeom prst="ellipse">
              <a:avLst/>
            </a:prstGeom>
            <a:solidFill>
              <a:schemeClr val="accent1"/>
            </a:solidFill>
            <a:ln w="25400">
              <a:solidFill>
                <a:schemeClr val="tx2"/>
              </a:solidFill>
              <a:round/>
              <a:headEnd/>
              <a:tailEnd/>
            </a:ln>
          </p:spPr>
          <p:txBody>
            <a:bodyPr wrap="none" anchor="ctr"/>
            <a:lstStyle/>
            <a:p>
              <a:pPr algn="ctr" eaLnBrk="0" hangingPunct="0"/>
              <a:r>
                <a:rPr lang="es-ES" sz="2400" b="1"/>
                <a:t>B</a:t>
              </a:r>
            </a:p>
          </p:txBody>
        </p:sp>
        <p:sp>
          <p:nvSpPr>
            <p:cNvPr id="44047" name="Oval 77"/>
            <p:cNvSpPr>
              <a:spLocks noChangeArrowheads="1"/>
            </p:cNvSpPr>
            <p:nvPr/>
          </p:nvSpPr>
          <p:spPr bwMode="auto">
            <a:xfrm>
              <a:off x="906" y="2510"/>
              <a:ext cx="314" cy="261"/>
            </a:xfrm>
            <a:prstGeom prst="ellipse">
              <a:avLst/>
            </a:prstGeom>
            <a:solidFill>
              <a:schemeClr val="accent1"/>
            </a:solidFill>
            <a:ln w="25400">
              <a:solidFill>
                <a:schemeClr val="tx2"/>
              </a:solidFill>
              <a:round/>
              <a:headEnd/>
              <a:tailEnd/>
            </a:ln>
          </p:spPr>
          <p:txBody>
            <a:bodyPr wrap="none" anchor="ctr"/>
            <a:lstStyle/>
            <a:p>
              <a:pPr algn="ctr" eaLnBrk="0" hangingPunct="0"/>
              <a:r>
                <a:rPr lang="es-ES" sz="2400" b="1"/>
                <a:t>C</a:t>
              </a:r>
            </a:p>
          </p:txBody>
        </p:sp>
        <p:sp>
          <p:nvSpPr>
            <p:cNvPr id="44048" name="Oval 78"/>
            <p:cNvSpPr>
              <a:spLocks noChangeArrowheads="1"/>
            </p:cNvSpPr>
            <p:nvPr/>
          </p:nvSpPr>
          <p:spPr bwMode="auto">
            <a:xfrm>
              <a:off x="394" y="3096"/>
              <a:ext cx="314" cy="261"/>
            </a:xfrm>
            <a:prstGeom prst="ellipse">
              <a:avLst/>
            </a:prstGeom>
            <a:solidFill>
              <a:schemeClr val="accent1"/>
            </a:solidFill>
            <a:ln w="25400">
              <a:solidFill>
                <a:schemeClr val="tx2"/>
              </a:solidFill>
              <a:round/>
              <a:headEnd/>
              <a:tailEnd/>
            </a:ln>
          </p:spPr>
          <p:txBody>
            <a:bodyPr wrap="none" anchor="ctr"/>
            <a:lstStyle/>
            <a:p>
              <a:pPr algn="ctr" eaLnBrk="0" hangingPunct="0"/>
              <a:r>
                <a:rPr lang="es-ES" sz="2400" b="1"/>
                <a:t>D</a:t>
              </a:r>
            </a:p>
          </p:txBody>
        </p:sp>
        <p:sp>
          <p:nvSpPr>
            <p:cNvPr id="44049" name="Oval 79"/>
            <p:cNvSpPr>
              <a:spLocks noChangeArrowheads="1"/>
            </p:cNvSpPr>
            <p:nvPr/>
          </p:nvSpPr>
          <p:spPr bwMode="auto">
            <a:xfrm>
              <a:off x="1450" y="3106"/>
              <a:ext cx="314" cy="261"/>
            </a:xfrm>
            <a:prstGeom prst="ellipse">
              <a:avLst/>
            </a:prstGeom>
            <a:solidFill>
              <a:schemeClr val="accent1"/>
            </a:solidFill>
            <a:ln w="25400">
              <a:solidFill>
                <a:schemeClr val="tx2"/>
              </a:solidFill>
              <a:round/>
              <a:headEnd/>
              <a:tailEnd/>
            </a:ln>
          </p:spPr>
          <p:txBody>
            <a:bodyPr wrap="none" anchor="ctr"/>
            <a:lstStyle/>
            <a:p>
              <a:pPr algn="ctr" eaLnBrk="0" hangingPunct="0"/>
              <a:r>
                <a:rPr lang="es-ES" sz="2400" b="1"/>
                <a:t>E</a:t>
              </a:r>
            </a:p>
          </p:txBody>
        </p:sp>
        <p:sp>
          <p:nvSpPr>
            <p:cNvPr id="44050" name="Line 80"/>
            <p:cNvSpPr>
              <a:spLocks noChangeShapeType="1"/>
            </p:cNvSpPr>
            <p:nvPr/>
          </p:nvSpPr>
          <p:spPr bwMode="auto">
            <a:xfrm>
              <a:off x="746" y="2075"/>
              <a:ext cx="699"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4051" name="Line 81"/>
            <p:cNvSpPr>
              <a:spLocks noChangeShapeType="1"/>
            </p:cNvSpPr>
            <p:nvPr/>
          </p:nvSpPr>
          <p:spPr bwMode="auto">
            <a:xfrm>
              <a:off x="725" y="3248"/>
              <a:ext cx="699"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4052" name="Line 82"/>
            <p:cNvSpPr>
              <a:spLocks noChangeShapeType="1"/>
            </p:cNvSpPr>
            <p:nvPr/>
          </p:nvSpPr>
          <p:spPr bwMode="auto">
            <a:xfrm>
              <a:off x="1612" y="2232"/>
              <a:ext cx="1" cy="859"/>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4053" name="Line 83"/>
            <p:cNvSpPr>
              <a:spLocks noChangeShapeType="1"/>
            </p:cNvSpPr>
            <p:nvPr/>
          </p:nvSpPr>
          <p:spPr bwMode="auto">
            <a:xfrm>
              <a:off x="556" y="2210"/>
              <a:ext cx="1" cy="859"/>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4054" name="Line 84"/>
            <p:cNvSpPr>
              <a:spLocks noChangeShapeType="1"/>
            </p:cNvSpPr>
            <p:nvPr/>
          </p:nvSpPr>
          <p:spPr bwMode="auto">
            <a:xfrm flipH="1">
              <a:off x="646" y="2777"/>
              <a:ext cx="367" cy="32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4055" name="Line 85"/>
            <p:cNvSpPr>
              <a:spLocks noChangeShapeType="1"/>
            </p:cNvSpPr>
            <p:nvPr/>
          </p:nvSpPr>
          <p:spPr bwMode="auto">
            <a:xfrm flipH="1">
              <a:off x="1158" y="2210"/>
              <a:ext cx="367" cy="32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4056" name="Line 86"/>
            <p:cNvSpPr>
              <a:spLocks noChangeShapeType="1"/>
            </p:cNvSpPr>
            <p:nvPr/>
          </p:nvSpPr>
          <p:spPr bwMode="auto">
            <a:xfrm flipH="1" flipV="1">
              <a:off x="645" y="2174"/>
              <a:ext cx="347" cy="34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4057" name="Line 87"/>
            <p:cNvSpPr>
              <a:spLocks noChangeShapeType="1"/>
            </p:cNvSpPr>
            <p:nvPr/>
          </p:nvSpPr>
          <p:spPr bwMode="auto">
            <a:xfrm flipH="1" flipV="1">
              <a:off x="1168" y="2760"/>
              <a:ext cx="357" cy="35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4058" name="Rectangle 88"/>
            <p:cNvSpPr>
              <a:spLocks noChangeArrowheads="1"/>
            </p:cNvSpPr>
            <p:nvPr/>
          </p:nvSpPr>
          <p:spPr bwMode="auto">
            <a:xfrm>
              <a:off x="943" y="1787"/>
              <a:ext cx="22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2</a:t>
              </a:r>
            </a:p>
          </p:txBody>
        </p:sp>
        <p:sp>
          <p:nvSpPr>
            <p:cNvPr id="44059" name="Rectangle 89"/>
            <p:cNvSpPr>
              <a:spLocks noChangeArrowheads="1"/>
            </p:cNvSpPr>
            <p:nvPr/>
          </p:nvSpPr>
          <p:spPr bwMode="auto">
            <a:xfrm>
              <a:off x="1636" y="2437"/>
              <a:ext cx="22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5</a:t>
              </a:r>
            </a:p>
          </p:txBody>
        </p:sp>
        <p:sp>
          <p:nvSpPr>
            <p:cNvPr id="44060" name="Rectangle 90"/>
            <p:cNvSpPr>
              <a:spLocks noChangeArrowheads="1"/>
            </p:cNvSpPr>
            <p:nvPr/>
          </p:nvSpPr>
          <p:spPr bwMode="auto">
            <a:xfrm>
              <a:off x="1316" y="2298"/>
              <a:ext cx="22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9</a:t>
              </a:r>
            </a:p>
          </p:txBody>
        </p:sp>
        <p:sp>
          <p:nvSpPr>
            <p:cNvPr id="44061" name="Rectangle 91"/>
            <p:cNvSpPr>
              <a:spLocks noChangeArrowheads="1"/>
            </p:cNvSpPr>
            <p:nvPr/>
          </p:nvSpPr>
          <p:spPr bwMode="auto">
            <a:xfrm>
              <a:off x="1274" y="2640"/>
              <a:ext cx="22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3</a:t>
              </a:r>
            </a:p>
          </p:txBody>
        </p:sp>
        <p:sp>
          <p:nvSpPr>
            <p:cNvPr id="44062" name="Rectangle 92"/>
            <p:cNvSpPr>
              <a:spLocks noChangeArrowheads="1"/>
            </p:cNvSpPr>
            <p:nvPr/>
          </p:nvSpPr>
          <p:spPr bwMode="auto">
            <a:xfrm>
              <a:off x="249" y="2491"/>
              <a:ext cx="338"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10</a:t>
              </a:r>
            </a:p>
          </p:txBody>
        </p:sp>
        <p:sp>
          <p:nvSpPr>
            <p:cNvPr id="44063" name="Rectangle 93"/>
            <p:cNvSpPr>
              <a:spLocks noChangeArrowheads="1"/>
            </p:cNvSpPr>
            <p:nvPr/>
          </p:nvSpPr>
          <p:spPr bwMode="auto">
            <a:xfrm>
              <a:off x="571" y="2289"/>
              <a:ext cx="338"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12</a:t>
              </a:r>
            </a:p>
          </p:txBody>
        </p:sp>
        <p:sp>
          <p:nvSpPr>
            <p:cNvPr id="44064" name="Rectangle 94"/>
            <p:cNvSpPr>
              <a:spLocks noChangeArrowheads="1"/>
            </p:cNvSpPr>
            <p:nvPr/>
          </p:nvSpPr>
          <p:spPr bwMode="auto">
            <a:xfrm>
              <a:off x="644" y="2683"/>
              <a:ext cx="22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6</a:t>
              </a:r>
            </a:p>
          </p:txBody>
        </p:sp>
      </p:gr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anim calcmode="lin" valueType="num">
                                      <p:cBhvr>
                                        <p:cTn id="13" dur="500" fill="hold"/>
                                        <p:tgtEl>
                                          <p:spTgt spid="4"/>
                                        </p:tgtEl>
                                        <p:attrNameLst>
                                          <p:attrName>ppt_x</p:attrName>
                                        </p:attrNameLst>
                                      </p:cBhvr>
                                      <p:tavLst>
                                        <p:tav tm="0">
                                          <p:val>
                                            <p:strVal val="#ppt_x"/>
                                          </p:val>
                                        </p:tav>
                                        <p:tav tm="100000">
                                          <p:val>
                                            <p:strVal val="#ppt_x"/>
                                          </p:val>
                                        </p:tav>
                                      </p:tavLst>
                                    </p:anim>
                                    <p:anim calcmode="lin" valueType="num">
                                      <p:cBhvr>
                                        <p:cTn id="14" dur="5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7"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anim calcmode="lin" valueType="num">
                                      <p:cBhvr>
                                        <p:cTn id="20" dur="500" fill="hold"/>
                                        <p:tgtEl>
                                          <p:spTgt spid="5"/>
                                        </p:tgtEl>
                                        <p:attrNameLst>
                                          <p:attrName>ppt_x</p:attrName>
                                        </p:attrNameLst>
                                      </p:cBhvr>
                                      <p:tavLst>
                                        <p:tav tm="0">
                                          <p:val>
                                            <p:strVal val="#ppt_x"/>
                                          </p:val>
                                        </p:tav>
                                        <p:tav tm="100000">
                                          <p:val>
                                            <p:strVal val="#ppt_x"/>
                                          </p:val>
                                        </p:tav>
                                      </p:tavLst>
                                    </p:anim>
                                    <p:anim calcmode="lin" valueType="num">
                                      <p:cBhvr>
                                        <p:cTn id="21"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47" presetClass="entr" presetSubtype="0"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anim calcmode="lin" valueType="num">
                                      <p:cBhvr>
                                        <p:cTn id="27" dur="500" fill="hold"/>
                                        <p:tgtEl>
                                          <p:spTgt spid="6"/>
                                        </p:tgtEl>
                                        <p:attrNameLst>
                                          <p:attrName>ppt_x</p:attrName>
                                        </p:attrNameLst>
                                      </p:cBhvr>
                                      <p:tavLst>
                                        <p:tav tm="0">
                                          <p:val>
                                            <p:strVal val="#ppt_x"/>
                                          </p:val>
                                        </p:tav>
                                        <p:tav tm="100000">
                                          <p:val>
                                            <p:strVal val="#ppt_x"/>
                                          </p:val>
                                        </p:tav>
                                      </p:tavLst>
                                    </p:anim>
                                    <p:anim calcmode="lin" valueType="num">
                                      <p:cBhvr>
                                        <p:cTn id="28" dur="5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47" presetClass="entr" presetSubtype="0"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500"/>
                                        <p:tgtEl>
                                          <p:spTgt spid="7"/>
                                        </p:tgtEl>
                                      </p:cBhvr>
                                    </p:animEffect>
                                    <p:anim calcmode="lin" valueType="num">
                                      <p:cBhvr>
                                        <p:cTn id="34" dur="500" fill="hold"/>
                                        <p:tgtEl>
                                          <p:spTgt spid="7"/>
                                        </p:tgtEl>
                                        <p:attrNameLst>
                                          <p:attrName>ppt_x</p:attrName>
                                        </p:attrNameLst>
                                      </p:cBhvr>
                                      <p:tavLst>
                                        <p:tav tm="0">
                                          <p:val>
                                            <p:strVal val="#ppt_x"/>
                                          </p:val>
                                        </p:tav>
                                        <p:tav tm="100000">
                                          <p:val>
                                            <p:strVal val="#ppt_x"/>
                                          </p:val>
                                        </p:tav>
                                      </p:tavLst>
                                    </p:anim>
                                    <p:anim calcmode="lin" valueType="num">
                                      <p:cBhvr>
                                        <p:cTn id="35"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1"/>
          <p:cNvSpPr>
            <a:spLocks noChangeArrowheads="1"/>
          </p:cNvSpPr>
          <p:nvPr/>
        </p:nvSpPr>
        <p:spPr bwMode="auto">
          <a:xfrm>
            <a:off x="4427538" y="2347987"/>
            <a:ext cx="4248150" cy="360363"/>
          </a:xfrm>
          <a:prstGeom prst="rect">
            <a:avLst/>
          </a:prstGeom>
          <a:solidFill>
            <a:schemeClr val="hlink"/>
          </a:solidFill>
          <a:ln w="9525">
            <a:solidFill>
              <a:schemeClr val="hlink"/>
            </a:solidFill>
            <a:miter lim="800000"/>
            <a:headEnd/>
            <a:tailEnd/>
          </a:ln>
        </p:spPr>
        <p:txBody>
          <a:bodyPr wrap="none" anchor="ctr"/>
          <a:lstStyle/>
          <a:p>
            <a:endParaRPr lang="es-MX"/>
          </a:p>
        </p:txBody>
      </p:sp>
      <p:sp>
        <p:nvSpPr>
          <p:cNvPr id="45059" name="Rectangle 72"/>
          <p:cNvSpPr>
            <a:spLocks noChangeArrowheads="1"/>
          </p:cNvSpPr>
          <p:nvPr/>
        </p:nvSpPr>
        <p:spPr bwMode="auto">
          <a:xfrm>
            <a:off x="6299200" y="1628850"/>
            <a:ext cx="504825" cy="1871662"/>
          </a:xfrm>
          <a:prstGeom prst="rect">
            <a:avLst/>
          </a:prstGeom>
          <a:solidFill>
            <a:schemeClr val="hlink"/>
          </a:solidFill>
          <a:ln w="9525">
            <a:solidFill>
              <a:schemeClr val="hlink"/>
            </a:solidFill>
            <a:miter lim="800000"/>
            <a:headEnd/>
            <a:tailEnd/>
          </a:ln>
        </p:spPr>
        <p:txBody>
          <a:bodyPr wrap="none" anchor="ctr"/>
          <a:lstStyle/>
          <a:p>
            <a:endParaRPr lang="es-MX"/>
          </a:p>
        </p:txBody>
      </p:sp>
      <p:sp>
        <p:nvSpPr>
          <p:cNvPr id="45060" name="Rectangle 2"/>
          <p:cNvSpPr>
            <a:spLocks noGrp="1" noChangeArrowheads="1"/>
          </p:cNvSpPr>
          <p:nvPr>
            <p:ph type="title"/>
          </p:nvPr>
        </p:nvSpPr>
        <p:spPr>
          <a:xfrm>
            <a:off x="1043608" y="125760"/>
            <a:ext cx="7024744" cy="1143000"/>
          </a:xfrm>
        </p:spPr>
        <p:txBody>
          <a:bodyPr/>
          <a:lstStyle/>
          <a:p>
            <a:pPr eaLnBrk="1" hangingPunct="1"/>
            <a:r>
              <a:rPr lang="es-MX" dirty="0">
                <a:latin typeface="Times New Roman" charset="0"/>
              </a:rPr>
              <a:t>Ejemplo</a:t>
            </a:r>
          </a:p>
        </p:txBody>
      </p:sp>
      <p:grpSp>
        <p:nvGrpSpPr>
          <p:cNvPr id="2" name="Group 31"/>
          <p:cNvGrpSpPr>
            <a:grpSpLocks/>
          </p:cNvGrpSpPr>
          <p:nvPr/>
        </p:nvGrpSpPr>
        <p:grpSpPr bwMode="auto">
          <a:xfrm>
            <a:off x="3581400" y="3265562"/>
            <a:ext cx="5132388" cy="2647950"/>
            <a:chOff x="2256" y="1245"/>
            <a:chExt cx="3233" cy="1668"/>
          </a:xfrm>
        </p:grpSpPr>
        <p:sp>
          <p:nvSpPr>
            <p:cNvPr id="104480" name="Text Box 32"/>
            <p:cNvSpPr txBox="1">
              <a:spLocks noChangeArrowheads="1"/>
            </p:cNvSpPr>
            <p:nvPr/>
          </p:nvSpPr>
          <p:spPr bwMode="auto">
            <a:xfrm>
              <a:off x="2256" y="1245"/>
              <a:ext cx="3233" cy="1668"/>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endParaRPr lang="es-MX" b="1">
                <a:latin typeface="Arial Narrow" charset="0"/>
              </a:endParaRPr>
            </a:p>
            <a:p>
              <a:r>
                <a:rPr lang="es-MX" b="1">
                  <a:solidFill>
                    <a:srgbClr val="A50021"/>
                  </a:solidFill>
                </a:rPr>
                <a:t>D</a:t>
              </a:r>
              <a:r>
                <a:rPr lang="es-MX" b="1" baseline="30000">
                  <a:solidFill>
                    <a:srgbClr val="A50021"/>
                  </a:solidFill>
                </a:rPr>
                <a:t>3</a:t>
              </a:r>
              <a:r>
                <a:rPr lang="es-MX" b="1">
                  <a:latin typeface="Arial Narrow" charset="0"/>
                </a:rPr>
                <a:t> 	A </a:t>
              </a:r>
              <a:r>
                <a:rPr lang="es-MX" b="1">
                  <a:solidFill>
                    <a:srgbClr val="A50021"/>
                  </a:solidFill>
                  <a:latin typeface="Arial Narrow" charset="0"/>
                </a:rPr>
                <a:t>1</a:t>
              </a:r>
              <a:r>
                <a:rPr lang="es-MX" b="1">
                  <a:latin typeface="Arial Narrow" charset="0"/>
                </a:rPr>
                <a:t>    	B </a:t>
              </a:r>
              <a:r>
                <a:rPr lang="es-MX" b="1">
                  <a:solidFill>
                    <a:srgbClr val="A50021"/>
                  </a:solidFill>
                  <a:latin typeface="Arial Narrow" charset="0"/>
                </a:rPr>
                <a:t>2</a:t>
              </a:r>
              <a:r>
                <a:rPr lang="es-MX" b="1">
                  <a:latin typeface="Arial Narrow" charset="0"/>
                </a:rPr>
                <a:t>    	C </a:t>
              </a:r>
              <a:r>
                <a:rPr lang="es-MX" b="1">
                  <a:solidFill>
                    <a:srgbClr val="A50021"/>
                  </a:solidFill>
                  <a:latin typeface="Arial Narrow" charset="0"/>
                </a:rPr>
                <a:t>3</a:t>
              </a:r>
              <a:r>
                <a:rPr lang="es-MX" b="1">
                  <a:latin typeface="Arial Narrow" charset="0"/>
                </a:rPr>
                <a:t>   	D </a:t>
              </a:r>
              <a:r>
                <a:rPr lang="es-MX" b="1">
                  <a:solidFill>
                    <a:srgbClr val="A50021"/>
                  </a:solidFill>
                  <a:latin typeface="Arial Narrow" charset="0"/>
                </a:rPr>
                <a:t>4</a:t>
              </a:r>
              <a:r>
                <a:rPr lang="es-MX" b="1">
                  <a:latin typeface="Arial Narrow" charset="0"/>
                </a:rPr>
                <a:t>    	E </a:t>
              </a:r>
              <a:r>
                <a:rPr lang="es-MX" b="1">
                  <a:solidFill>
                    <a:srgbClr val="A50021"/>
                  </a:solidFill>
                  <a:latin typeface="Arial Narrow" charset="0"/>
                </a:rPr>
                <a:t>5</a:t>
              </a:r>
              <a:endParaRPr lang="es-MX" b="1">
                <a:latin typeface="Arial Narrow" charset="0"/>
              </a:endParaRPr>
            </a:p>
            <a:p>
              <a:r>
                <a:rPr lang="es-MX" b="1">
                  <a:latin typeface="Arial Narrow" charset="0"/>
                </a:rPr>
                <a:t>A </a:t>
              </a:r>
              <a:r>
                <a:rPr lang="es-MX" b="1">
                  <a:solidFill>
                    <a:srgbClr val="A50021"/>
                  </a:solidFill>
                  <a:latin typeface="Arial Narrow" charset="0"/>
                </a:rPr>
                <a:t>1</a:t>
              </a:r>
              <a:r>
                <a:rPr lang="es-MX" b="1">
                  <a:latin typeface="Arial Narrow" charset="0"/>
                </a:rPr>
                <a:t>    	</a:t>
              </a:r>
              <a:r>
                <a:rPr lang="es-MX" b="1">
                  <a:solidFill>
                    <a:schemeClr val="accent2"/>
                  </a:solidFill>
                  <a:latin typeface="Arial Narrow" charset="0"/>
                </a:rPr>
                <a:t>0</a:t>
              </a:r>
              <a:r>
                <a:rPr lang="es-MX" b="1">
                  <a:solidFill>
                    <a:srgbClr val="336600"/>
                  </a:solidFill>
                  <a:latin typeface="Arial Narrow" charset="0"/>
                </a:rPr>
                <a:t>	</a:t>
              </a:r>
              <a:r>
                <a:rPr lang="es-MX" b="1">
                  <a:latin typeface="Arial Narrow" charset="0"/>
                </a:rPr>
                <a:t>2	</a:t>
              </a:r>
              <a:r>
                <a:rPr lang="es-MX" b="1">
                  <a:solidFill>
                    <a:srgbClr val="336600"/>
                  </a:solidFill>
                  <a:latin typeface="Arial Narrow" charset="0"/>
                  <a:sym typeface="Symbol" charset="0"/>
                </a:rPr>
                <a:t>11</a:t>
              </a:r>
              <a:r>
                <a:rPr lang="es-MX" b="1">
                  <a:latin typeface="Arial Narrow" charset="0"/>
                  <a:sym typeface="Symbol" charset="0"/>
                </a:rPr>
                <a:t>	</a:t>
              </a:r>
              <a:r>
                <a:rPr lang="es-MX" b="1">
                  <a:solidFill>
                    <a:srgbClr val="000099"/>
                  </a:solidFill>
                  <a:effectLst>
                    <a:outerShdw blurRad="38100" dist="38100" dir="2700000" algn="tl">
                      <a:srgbClr val="DDDDDD"/>
                    </a:outerShdw>
                  </a:effectLst>
                  <a:latin typeface="Arial Narrow" charset="0"/>
                  <a:sym typeface="Symbol" charset="0"/>
                </a:rPr>
                <a:t>10</a:t>
              </a:r>
              <a:r>
                <a:rPr lang="es-MX" b="1">
                  <a:latin typeface="Arial Narrow" charset="0"/>
                  <a:sym typeface="Symbol" charset="0"/>
                </a:rPr>
                <a:t>	</a:t>
              </a:r>
              <a:r>
                <a:rPr lang="es-MX" b="1">
                  <a:solidFill>
                    <a:srgbClr val="000099"/>
                  </a:solidFill>
                  <a:effectLst>
                    <a:outerShdw blurRad="38100" dist="38100" dir="2700000" algn="tl">
                      <a:srgbClr val="DDDDDD"/>
                    </a:outerShdw>
                  </a:effectLst>
                  <a:latin typeface="Arial Narrow" charset="0"/>
                  <a:sym typeface="Symbol" charset="0"/>
                </a:rPr>
                <a:t>7</a:t>
              </a:r>
              <a:endParaRPr lang="es-MX" b="1">
                <a:latin typeface="Arial Narrow" charset="0"/>
                <a:sym typeface="Symbol" charset="0"/>
              </a:endParaRPr>
            </a:p>
            <a:p>
              <a:r>
                <a:rPr lang="es-MX" b="1">
                  <a:latin typeface="Arial Narrow" charset="0"/>
                  <a:sym typeface="Symbol" charset="0"/>
                </a:rPr>
                <a:t>B </a:t>
              </a:r>
              <a:r>
                <a:rPr lang="es-MX" b="1">
                  <a:solidFill>
                    <a:srgbClr val="A50021"/>
                  </a:solidFill>
                  <a:latin typeface="Arial Narrow" charset="0"/>
                  <a:sym typeface="Symbol" charset="0"/>
                </a:rPr>
                <a:t>2</a:t>
              </a:r>
              <a:r>
                <a:rPr lang="es-MX" b="1">
                  <a:latin typeface="Arial Narrow" charset="0"/>
                  <a:sym typeface="Symbol" charset="0"/>
                </a:rPr>
                <a:t>	</a:t>
              </a:r>
              <a:r>
                <a:rPr lang="es-MX" b="1">
                  <a:solidFill>
                    <a:srgbClr val="CC0000"/>
                  </a:solidFill>
                  <a:effectLst>
                    <a:outerShdw blurRad="38100" dist="38100" dir="2700000" algn="tl">
                      <a:srgbClr val="DDDDDD"/>
                    </a:outerShdw>
                  </a:effectLst>
                  <a:latin typeface="Arial Narrow" charset="0"/>
                  <a:sym typeface="Symbol" charset="0"/>
                </a:rPr>
                <a:t>21</a:t>
              </a:r>
              <a:r>
                <a:rPr lang="es-MX" b="1">
                  <a:latin typeface="Arial Narrow" charset="0"/>
                  <a:sym typeface="Symbol" charset="0"/>
                </a:rPr>
                <a:t>	</a:t>
              </a:r>
              <a:r>
                <a:rPr lang="es-MX" b="1">
                  <a:solidFill>
                    <a:schemeClr val="accent2"/>
                  </a:solidFill>
                  <a:latin typeface="Arial Narrow" charset="0"/>
                  <a:sym typeface="Symbol" charset="0"/>
                </a:rPr>
                <a:t>0</a:t>
              </a:r>
              <a:r>
                <a:rPr lang="es-MX" b="1">
                  <a:latin typeface="Arial Narrow" charset="0"/>
                  <a:sym typeface="Symbol" charset="0"/>
                </a:rPr>
                <a:t>	</a:t>
              </a:r>
              <a:r>
                <a:rPr lang="es-MX" b="1">
                  <a:solidFill>
                    <a:srgbClr val="336600"/>
                  </a:solidFill>
                  <a:latin typeface="Arial Narrow" charset="0"/>
                  <a:sym typeface="Symbol" charset="0"/>
                </a:rPr>
                <a:t>9</a:t>
              </a:r>
              <a:r>
                <a:rPr lang="es-MX" b="1">
                  <a:latin typeface="Arial Narrow" charset="0"/>
                  <a:sym typeface="Symbol" charset="0"/>
                </a:rPr>
                <a:t>	</a:t>
              </a:r>
              <a:r>
                <a:rPr lang="es-MX" b="1">
                  <a:solidFill>
                    <a:srgbClr val="CC0000"/>
                  </a:solidFill>
                  <a:effectLst>
                    <a:outerShdw blurRad="38100" dist="38100" dir="2700000" algn="tl">
                      <a:srgbClr val="DDDDDD"/>
                    </a:outerShdw>
                  </a:effectLst>
                  <a:latin typeface="Arial Narrow" charset="0"/>
                  <a:sym typeface="Symbol" charset="0"/>
                </a:rPr>
                <a:t>15</a:t>
              </a:r>
              <a:r>
                <a:rPr lang="es-MX" b="1">
                  <a:latin typeface="Arial Narrow" charset="0"/>
                  <a:sym typeface="Symbol" charset="0"/>
                </a:rPr>
                <a:t>	5</a:t>
              </a:r>
            </a:p>
            <a:p>
              <a:r>
                <a:rPr lang="es-MX" b="1">
                  <a:latin typeface="Arial Narrow" charset="0"/>
                  <a:sym typeface="Symbol" charset="0"/>
                </a:rPr>
                <a:t>C </a:t>
              </a:r>
              <a:r>
                <a:rPr lang="es-MX" b="1">
                  <a:solidFill>
                    <a:srgbClr val="A50021"/>
                  </a:solidFill>
                  <a:latin typeface="Arial Narrow" charset="0"/>
                  <a:sym typeface="Symbol" charset="0"/>
                </a:rPr>
                <a:t>3</a:t>
              </a:r>
              <a:r>
                <a:rPr lang="es-MX" b="1">
                  <a:latin typeface="Arial Narrow" charset="0"/>
                  <a:sym typeface="Symbol" charset="0"/>
                </a:rPr>
                <a:t>	</a:t>
              </a:r>
              <a:r>
                <a:rPr lang="es-MX" b="1">
                  <a:solidFill>
                    <a:srgbClr val="336600"/>
                  </a:solidFill>
                  <a:latin typeface="Arial Narrow" charset="0"/>
                  <a:sym typeface="Symbol" charset="0"/>
                </a:rPr>
                <a:t>12	14</a:t>
              </a:r>
              <a:r>
                <a:rPr lang="es-MX" b="1">
                  <a:latin typeface="Arial Narrow" charset="0"/>
                  <a:sym typeface="Symbol" charset="0"/>
                </a:rPr>
                <a:t>	</a:t>
              </a:r>
              <a:r>
                <a:rPr lang="es-MX" b="1">
                  <a:solidFill>
                    <a:schemeClr val="accent2"/>
                  </a:solidFill>
                  <a:latin typeface="Arial Narrow" charset="0"/>
                  <a:sym typeface="Symbol" charset="0"/>
                </a:rPr>
                <a:t>0</a:t>
              </a:r>
              <a:r>
                <a:rPr lang="es-MX" b="1">
                  <a:latin typeface="Arial Narrow" charset="0"/>
                  <a:sym typeface="Symbol" charset="0"/>
                </a:rPr>
                <a:t>	</a:t>
              </a:r>
              <a:r>
                <a:rPr lang="es-MX" b="1">
                  <a:solidFill>
                    <a:srgbClr val="336600"/>
                  </a:solidFill>
                  <a:latin typeface="Arial Narrow" charset="0"/>
                  <a:sym typeface="Symbol" charset="0"/>
                </a:rPr>
                <a:t>6	19</a:t>
              </a:r>
              <a:endParaRPr lang="es-MX" b="1">
                <a:latin typeface="Arial Narrow" charset="0"/>
                <a:sym typeface="Symbol" charset="0"/>
              </a:endParaRPr>
            </a:p>
            <a:p>
              <a:r>
                <a:rPr lang="es-MX" b="1">
                  <a:latin typeface="Arial Narrow" charset="0"/>
                  <a:sym typeface="Symbol" charset="0"/>
                </a:rPr>
                <a:t>D </a:t>
              </a:r>
              <a:r>
                <a:rPr lang="es-MX" b="1">
                  <a:solidFill>
                    <a:srgbClr val="A50021"/>
                  </a:solidFill>
                  <a:latin typeface="Arial Narrow" charset="0"/>
                  <a:sym typeface="Symbol" charset="0"/>
                </a:rPr>
                <a:t>4</a:t>
              </a:r>
              <a:r>
                <a:rPr lang="es-MX" b="1">
                  <a:latin typeface="Arial Narrow" charset="0"/>
                  <a:sym typeface="Symbol" charset="0"/>
                </a:rPr>
                <a:t>			</a:t>
              </a:r>
              <a:r>
                <a:rPr lang="es-MX" b="1">
                  <a:solidFill>
                    <a:srgbClr val="336600"/>
                  </a:solidFill>
                  <a:latin typeface="Arial Narrow" charset="0"/>
                  <a:sym typeface="Symbol" charset="0"/>
                </a:rPr>
                <a:t></a:t>
              </a:r>
              <a:r>
                <a:rPr lang="es-MX" b="1">
                  <a:latin typeface="Arial Narrow" charset="0"/>
                  <a:sym typeface="Symbol" charset="0"/>
                </a:rPr>
                <a:t>	</a:t>
              </a:r>
              <a:r>
                <a:rPr lang="es-MX" b="1">
                  <a:solidFill>
                    <a:schemeClr val="accent2"/>
                  </a:solidFill>
                  <a:latin typeface="Arial Narrow" charset="0"/>
                  <a:sym typeface="Symbol" charset="0"/>
                </a:rPr>
                <a:t>0</a:t>
              </a:r>
              <a:r>
                <a:rPr lang="es-MX" b="1">
                  <a:latin typeface="Arial Narrow" charset="0"/>
                  <a:sym typeface="Symbol" charset="0"/>
                </a:rPr>
                <a:t>	7</a:t>
              </a:r>
            </a:p>
            <a:p>
              <a:r>
                <a:rPr lang="es-MX" b="1">
                  <a:latin typeface="Arial Narrow" charset="0"/>
                  <a:sym typeface="Symbol" charset="0"/>
                </a:rPr>
                <a:t>E </a:t>
              </a:r>
              <a:r>
                <a:rPr lang="es-MX" b="1">
                  <a:solidFill>
                    <a:srgbClr val="A50021"/>
                  </a:solidFill>
                  <a:latin typeface="Arial Narrow" charset="0"/>
                  <a:sym typeface="Symbol" charset="0"/>
                </a:rPr>
                <a:t>5</a:t>
              </a:r>
              <a:r>
                <a:rPr lang="es-MX" b="1">
                  <a:latin typeface="Arial Narrow" charset="0"/>
                  <a:sym typeface="Symbol" charset="0"/>
                </a:rPr>
                <a:t>	</a:t>
              </a:r>
              <a:r>
                <a:rPr lang="es-MX" b="1">
                  <a:solidFill>
                    <a:srgbClr val="CC0000"/>
                  </a:solidFill>
                  <a:effectLst>
                    <a:outerShdw blurRad="38100" dist="38100" dir="2700000" algn="tl">
                      <a:srgbClr val="DDDDDD"/>
                    </a:outerShdw>
                  </a:effectLst>
                  <a:latin typeface="Arial Narrow" charset="0"/>
                  <a:sym typeface="Symbol" charset="0"/>
                </a:rPr>
                <a:t>15</a:t>
              </a:r>
              <a:r>
                <a:rPr lang="es-MX" b="1">
                  <a:latin typeface="Arial Narrow" charset="0"/>
                  <a:sym typeface="Symbol" charset="0"/>
                </a:rPr>
                <a:t>	</a:t>
              </a:r>
              <a:r>
                <a:rPr lang="es-MX" b="1">
                  <a:solidFill>
                    <a:srgbClr val="CC0000"/>
                  </a:solidFill>
                  <a:effectLst>
                    <a:outerShdw blurRad="38100" dist="38100" dir="2700000" algn="tl">
                      <a:srgbClr val="DDDDDD"/>
                    </a:outerShdw>
                  </a:effectLst>
                  <a:latin typeface="Arial Narrow" charset="0"/>
                  <a:sym typeface="Symbol" charset="0"/>
                </a:rPr>
                <a:t>17</a:t>
              </a:r>
              <a:r>
                <a:rPr lang="es-MX" b="1">
                  <a:latin typeface="Arial Narrow" charset="0"/>
                  <a:sym typeface="Symbol" charset="0"/>
                </a:rPr>
                <a:t>	</a:t>
              </a:r>
              <a:r>
                <a:rPr lang="es-MX" b="1">
                  <a:solidFill>
                    <a:srgbClr val="336600"/>
                  </a:solidFill>
                  <a:latin typeface="Arial Narrow" charset="0"/>
                  <a:sym typeface="Symbol" charset="0"/>
                </a:rPr>
                <a:t>3</a:t>
              </a:r>
              <a:r>
                <a:rPr lang="es-MX" b="1">
                  <a:latin typeface="Arial Narrow" charset="0"/>
                  <a:sym typeface="Symbol" charset="0"/>
                </a:rPr>
                <a:t>	</a:t>
              </a:r>
              <a:r>
                <a:rPr lang="es-MX" b="1">
                  <a:solidFill>
                    <a:srgbClr val="CC0000"/>
                  </a:solidFill>
                  <a:effectLst>
                    <a:outerShdw blurRad="38100" dist="38100" dir="2700000" algn="tl">
                      <a:srgbClr val="DDDDDD"/>
                    </a:outerShdw>
                  </a:effectLst>
                  <a:latin typeface="Arial Narrow" charset="0"/>
                  <a:sym typeface="Symbol" charset="0"/>
                </a:rPr>
                <a:t>9</a:t>
              </a:r>
              <a:r>
                <a:rPr lang="es-MX" b="1">
                  <a:latin typeface="Arial Narrow" charset="0"/>
                  <a:sym typeface="Symbol" charset="0"/>
                </a:rPr>
                <a:t>	</a:t>
              </a:r>
              <a:r>
                <a:rPr lang="es-MX" b="1">
                  <a:solidFill>
                    <a:schemeClr val="accent2"/>
                  </a:solidFill>
                  <a:latin typeface="Arial Narrow" charset="0"/>
                  <a:sym typeface="Symbol" charset="0"/>
                </a:rPr>
                <a:t>0</a:t>
              </a:r>
              <a:endParaRPr lang="es-MX" b="1">
                <a:latin typeface="Arial Narrow" charset="0"/>
                <a:sym typeface="Symbol" charset="0"/>
              </a:endParaRPr>
            </a:p>
          </p:txBody>
        </p:sp>
        <p:sp>
          <p:nvSpPr>
            <p:cNvPr id="45098" name="Line 33"/>
            <p:cNvSpPr>
              <a:spLocks noChangeShapeType="1"/>
            </p:cNvSpPr>
            <p:nvPr/>
          </p:nvSpPr>
          <p:spPr bwMode="auto">
            <a:xfrm>
              <a:off x="2304" y="1728"/>
              <a:ext cx="31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99" name="Line 34"/>
            <p:cNvSpPr>
              <a:spLocks noChangeShapeType="1"/>
            </p:cNvSpPr>
            <p:nvPr/>
          </p:nvSpPr>
          <p:spPr bwMode="auto">
            <a:xfrm flipV="1">
              <a:off x="2640" y="1536"/>
              <a:ext cx="0" cy="12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5062" name="Group 36"/>
          <p:cNvGrpSpPr>
            <a:grpSpLocks/>
          </p:cNvGrpSpPr>
          <p:nvPr/>
        </p:nvGrpSpPr>
        <p:grpSpPr bwMode="auto">
          <a:xfrm>
            <a:off x="3581400" y="808112"/>
            <a:ext cx="5132388" cy="2647950"/>
            <a:chOff x="2256" y="1245"/>
            <a:chExt cx="3233" cy="1668"/>
          </a:xfrm>
        </p:grpSpPr>
        <p:sp>
          <p:nvSpPr>
            <p:cNvPr id="45094" name="Text Box 37"/>
            <p:cNvSpPr txBox="1">
              <a:spLocks noChangeArrowheads="1"/>
            </p:cNvSpPr>
            <p:nvPr/>
          </p:nvSpPr>
          <p:spPr bwMode="auto">
            <a:xfrm>
              <a:off x="2256" y="1245"/>
              <a:ext cx="3233" cy="1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endParaRPr lang="es-MX" b="1">
                <a:latin typeface="Arial Narrow" charset="0"/>
              </a:endParaRPr>
            </a:p>
            <a:p>
              <a:r>
                <a:rPr lang="es-MX" b="1">
                  <a:solidFill>
                    <a:srgbClr val="A50021"/>
                  </a:solidFill>
                </a:rPr>
                <a:t>D</a:t>
              </a:r>
              <a:r>
                <a:rPr lang="es-MX" b="1" baseline="30000">
                  <a:solidFill>
                    <a:srgbClr val="A50021"/>
                  </a:solidFill>
                </a:rPr>
                <a:t>2</a:t>
              </a:r>
              <a:r>
                <a:rPr lang="es-MX" b="1">
                  <a:latin typeface="Arial Narrow" charset="0"/>
                </a:rPr>
                <a:t> 	A </a:t>
              </a:r>
              <a:r>
                <a:rPr lang="es-MX" b="1">
                  <a:solidFill>
                    <a:srgbClr val="A50021"/>
                  </a:solidFill>
                  <a:latin typeface="Arial Narrow" charset="0"/>
                </a:rPr>
                <a:t>1</a:t>
              </a:r>
              <a:r>
                <a:rPr lang="es-MX" b="1">
                  <a:latin typeface="Arial Narrow" charset="0"/>
                </a:rPr>
                <a:t>    	B </a:t>
              </a:r>
              <a:r>
                <a:rPr lang="es-MX" b="1">
                  <a:solidFill>
                    <a:srgbClr val="A50021"/>
                  </a:solidFill>
                  <a:latin typeface="Arial Narrow" charset="0"/>
                </a:rPr>
                <a:t>2</a:t>
              </a:r>
              <a:r>
                <a:rPr lang="es-MX" b="1">
                  <a:latin typeface="Arial Narrow" charset="0"/>
                </a:rPr>
                <a:t>    	C </a:t>
              </a:r>
              <a:r>
                <a:rPr lang="es-MX" b="1">
                  <a:solidFill>
                    <a:srgbClr val="A50021"/>
                  </a:solidFill>
                  <a:latin typeface="Arial Narrow" charset="0"/>
                </a:rPr>
                <a:t>3</a:t>
              </a:r>
              <a:r>
                <a:rPr lang="es-MX" b="1">
                  <a:latin typeface="Arial Narrow" charset="0"/>
                </a:rPr>
                <a:t>   	D </a:t>
              </a:r>
              <a:r>
                <a:rPr lang="es-MX" b="1">
                  <a:solidFill>
                    <a:srgbClr val="A50021"/>
                  </a:solidFill>
                  <a:latin typeface="Arial Narrow" charset="0"/>
                </a:rPr>
                <a:t>4</a:t>
              </a:r>
              <a:r>
                <a:rPr lang="es-MX" b="1">
                  <a:latin typeface="Arial Narrow" charset="0"/>
                </a:rPr>
                <a:t>    	E </a:t>
              </a:r>
              <a:r>
                <a:rPr lang="es-MX" b="1">
                  <a:solidFill>
                    <a:srgbClr val="A50021"/>
                  </a:solidFill>
                  <a:latin typeface="Arial Narrow" charset="0"/>
                </a:rPr>
                <a:t>5</a:t>
              </a:r>
              <a:endParaRPr lang="es-MX" b="1">
                <a:latin typeface="Arial Narrow" charset="0"/>
              </a:endParaRPr>
            </a:p>
            <a:p>
              <a:r>
                <a:rPr lang="es-MX" b="1">
                  <a:latin typeface="Arial Narrow" charset="0"/>
                </a:rPr>
                <a:t>A </a:t>
              </a:r>
              <a:r>
                <a:rPr lang="es-MX" b="1">
                  <a:solidFill>
                    <a:srgbClr val="A50021"/>
                  </a:solidFill>
                  <a:latin typeface="Arial Narrow" charset="0"/>
                </a:rPr>
                <a:t>1</a:t>
              </a:r>
              <a:r>
                <a:rPr lang="es-MX" b="1">
                  <a:latin typeface="Arial Narrow" charset="0"/>
                </a:rPr>
                <a:t>    	0	2	</a:t>
              </a:r>
              <a:r>
                <a:rPr lang="es-MX" b="1">
                  <a:latin typeface="Arial Narrow" charset="0"/>
                  <a:sym typeface="Symbol" charset="0"/>
                </a:rPr>
                <a:t>11	10	7</a:t>
              </a:r>
            </a:p>
            <a:p>
              <a:r>
                <a:rPr lang="es-MX" b="1">
                  <a:latin typeface="Arial Narrow" charset="0"/>
                  <a:sym typeface="Symbol" charset="0"/>
                </a:rPr>
                <a:t>B </a:t>
              </a:r>
              <a:r>
                <a:rPr lang="es-MX" b="1">
                  <a:solidFill>
                    <a:srgbClr val="A50021"/>
                  </a:solidFill>
                  <a:latin typeface="Arial Narrow" charset="0"/>
                  <a:sym typeface="Symbol" charset="0"/>
                </a:rPr>
                <a:t>2</a:t>
              </a:r>
              <a:r>
                <a:rPr lang="es-MX" b="1">
                  <a:latin typeface="Arial Narrow" charset="0"/>
                  <a:sym typeface="Symbol" charset="0"/>
                </a:rPr>
                <a:t>		0	9		5</a:t>
              </a:r>
            </a:p>
            <a:p>
              <a:r>
                <a:rPr lang="es-MX" b="1">
                  <a:latin typeface="Arial Narrow" charset="0"/>
                  <a:sym typeface="Symbol" charset="0"/>
                </a:rPr>
                <a:t>C </a:t>
              </a:r>
              <a:r>
                <a:rPr lang="es-MX" b="1">
                  <a:solidFill>
                    <a:srgbClr val="A50021"/>
                  </a:solidFill>
                  <a:latin typeface="Arial Narrow" charset="0"/>
                  <a:sym typeface="Symbol" charset="0"/>
                </a:rPr>
                <a:t>3</a:t>
              </a:r>
              <a:r>
                <a:rPr lang="es-MX" b="1">
                  <a:latin typeface="Arial Narrow" charset="0"/>
                  <a:sym typeface="Symbol" charset="0"/>
                </a:rPr>
                <a:t>	12	14	0	6	19</a:t>
              </a:r>
            </a:p>
            <a:p>
              <a:r>
                <a:rPr lang="es-MX" b="1">
                  <a:latin typeface="Arial Narrow" charset="0"/>
                  <a:sym typeface="Symbol" charset="0"/>
                </a:rPr>
                <a:t>D </a:t>
              </a:r>
              <a:r>
                <a:rPr lang="es-MX" b="1">
                  <a:solidFill>
                    <a:srgbClr val="A50021"/>
                  </a:solidFill>
                  <a:latin typeface="Arial Narrow" charset="0"/>
                  <a:sym typeface="Symbol" charset="0"/>
                </a:rPr>
                <a:t>4</a:t>
              </a:r>
              <a:r>
                <a:rPr lang="es-MX" b="1">
                  <a:latin typeface="Arial Narrow" charset="0"/>
                  <a:sym typeface="Symbol" charset="0"/>
                </a:rPr>
                <a:t>				0	7</a:t>
              </a:r>
            </a:p>
            <a:p>
              <a:r>
                <a:rPr lang="es-MX" b="1">
                  <a:latin typeface="Arial Narrow" charset="0"/>
                  <a:sym typeface="Symbol" charset="0"/>
                </a:rPr>
                <a:t>E </a:t>
              </a:r>
              <a:r>
                <a:rPr lang="es-MX" b="1">
                  <a:solidFill>
                    <a:srgbClr val="A50021"/>
                  </a:solidFill>
                  <a:latin typeface="Arial Narrow" charset="0"/>
                  <a:sym typeface="Symbol" charset="0"/>
                </a:rPr>
                <a:t>5</a:t>
              </a:r>
              <a:r>
                <a:rPr lang="es-MX" b="1">
                  <a:latin typeface="Arial Narrow" charset="0"/>
                  <a:sym typeface="Symbol" charset="0"/>
                </a:rPr>
                <a:t>			3		0</a:t>
              </a:r>
            </a:p>
          </p:txBody>
        </p:sp>
        <p:sp>
          <p:nvSpPr>
            <p:cNvPr id="45095" name="Line 38"/>
            <p:cNvSpPr>
              <a:spLocks noChangeShapeType="1"/>
            </p:cNvSpPr>
            <p:nvPr/>
          </p:nvSpPr>
          <p:spPr bwMode="auto">
            <a:xfrm>
              <a:off x="2304" y="1728"/>
              <a:ext cx="31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96" name="Line 39"/>
            <p:cNvSpPr>
              <a:spLocks noChangeShapeType="1"/>
            </p:cNvSpPr>
            <p:nvPr/>
          </p:nvSpPr>
          <p:spPr bwMode="auto">
            <a:xfrm flipV="1">
              <a:off x="2640" y="1536"/>
              <a:ext cx="0" cy="12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 name="Group 70"/>
          <p:cNvGrpSpPr>
            <a:grpSpLocks/>
          </p:cNvGrpSpPr>
          <p:nvPr/>
        </p:nvGrpSpPr>
        <p:grpSpPr bwMode="auto">
          <a:xfrm>
            <a:off x="44450" y="4175200"/>
            <a:ext cx="8032750" cy="1839912"/>
            <a:chOff x="28" y="3129"/>
            <a:chExt cx="5060" cy="1159"/>
          </a:xfrm>
        </p:grpSpPr>
        <p:sp>
          <p:nvSpPr>
            <p:cNvPr id="45086" name="Text Box 35"/>
            <p:cNvSpPr txBox="1">
              <a:spLocks noChangeArrowheads="1"/>
            </p:cNvSpPr>
            <p:nvPr/>
          </p:nvSpPr>
          <p:spPr bwMode="auto">
            <a:xfrm>
              <a:off x="288" y="4032"/>
              <a:ext cx="1442"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sz="2000" i="1"/>
                <a:t>E-C + C-A = 3 + 12</a:t>
              </a:r>
            </a:p>
          </p:txBody>
        </p:sp>
        <p:sp>
          <p:nvSpPr>
            <p:cNvPr id="45087" name="Text Box 41"/>
            <p:cNvSpPr txBox="1">
              <a:spLocks noChangeArrowheads="1"/>
            </p:cNvSpPr>
            <p:nvPr/>
          </p:nvSpPr>
          <p:spPr bwMode="auto">
            <a:xfrm>
              <a:off x="278" y="3129"/>
              <a:ext cx="1442"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sz="2000" i="1"/>
                <a:t>B-C + C-A = 9 + 12</a:t>
              </a:r>
            </a:p>
          </p:txBody>
        </p:sp>
        <p:sp>
          <p:nvSpPr>
            <p:cNvPr id="45088" name="Text Box 42"/>
            <p:cNvSpPr txBox="1">
              <a:spLocks noChangeArrowheads="1"/>
            </p:cNvSpPr>
            <p:nvPr/>
          </p:nvSpPr>
          <p:spPr bwMode="auto">
            <a:xfrm>
              <a:off x="28" y="3728"/>
              <a:ext cx="2144"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sz="2000" i="1"/>
                <a:t>Mínimo entre:A-E y A-C + C-E</a:t>
              </a:r>
            </a:p>
          </p:txBody>
        </p:sp>
        <p:sp>
          <p:nvSpPr>
            <p:cNvPr id="45089" name="Line 43"/>
            <p:cNvSpPr>
              <a:spLocks noChangeShapeType="1"/>
            </p:cNvSpPr>
            <p:nvPr/>
          </p:nvSpPr>
          <p:spPr bwMode="auto">
            <a:xfrm flipV="1">
              <a:off x="2208" y="3216"/>
              <a:ext cx="2352"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5090" name="Text Box 44"/>
            <p:cNvSpPr txBox="1">
              <a:spLocks noChangeArrowheads="1"/>
            </p:cNvSpPr>
            <p:nvPr/>
          </p:nvSpPr>
          <p:spPr bwMode="auto">
            <a:xfrm>
              <a:off x="28" y="3440"/>
              <a:ext cx="2180"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sz="2000" i="1"/>
                <a:t>Mínimo entre:A-D y A-C + C-D</a:t>
              </a:r>
            </a:p>
          </p:txBody>
        </p:sp>
        <p:sp>
          <p:nvSpPr>
            <p:cNvPr id="45091" name="Line 45"/>
            <p:cNvSpPr>
              <a:spLocks noChangeShapeType="1"/>
            </p:cNvSpPr>
            <p:nvPr/>
          </p:nvSpPr>
          <p:spPr bwMode="auto">
            <a:xfrm flipV="1">
              <a:off x="2208" y="3216"/>
              <a:ext cx="2880" cy="6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5092" name="Line 46"/>
            <p:cNvSpPr>
              <a:spLocks noChangeShapeType="1"/>
            </p:cNvSpPr>
            <p:nvPr/>
          </p:nvSpPr>
          <p:spPr bwMode="auto">
            <a:xfrm>
              <a:off x="1728" y="3216"/>
              <a:ext cx="1152"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5093" name="Line 47"/>
            <p:cNvSpPr>
              <a:spLocks noChangeShapeType="1"/>
            </p:cNvSpPr>
            <p:nvPr/>
          </p:nvSpPr>
          <p:spPr bwMode="auto">
            <a:xfrm flipV="1">
              <a:off x="1728" y="4128"/>
              <a:ext cx="1104" cy="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5064" name="Group 48"/>
          <p:cNvGrpSpPr>
            <a:grpSpLocks/>
          </p:cNvGrpSpPr>
          <p:nvPr/>
        </p:nvGrpSpPr>
        <p:grpSpPr bwMode="auto">
          <a:xfrm>
            <a:off x="395288" y="1197050"/>
            <a:ext cx="2560637" cy="2801937"/>
            <a:chOff x="249" y="1787"/>
            <a:chExt cx="1613" cy="1765"/>
          </a:xfrm>
        </p:grpSpPr>
        <p:sp>
          <p:nvSpPr>
            <p:cNvPr id="45065" name="Rectangle 49"/>
            <p:cNvSpPr>
              <a:spLocks noChangeArrowheads="1"/>
            </p:cNvSpPr>
            <p:nvPr/>
          </p:nvSpPr>
          <p:spPr bwMode="auto">
            <a:xfrm>
              <a:off x="975" y="3227"/>
              <a:ext cx="22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7</a:t>
              </a:r>
            </a:p>
          </p:txBody>
        </p:sp>
        <p:sp>
          <p:nvSpPr>
            <p:cNvPr id="45066" name="Oval 50"/>
            <p:cNvSpPr>
              <a:spLocks noChangeArrowheads="1"/>
            </p:cNvSpPr>
            <p:nvPr/>
          </p:nvSpPr>
          <p:spPr bwMode="auto">
            <a:xfrm>
              <a:off x="405" y="1934"/>
              <a:ext cx="314" cy="261"/>
            </a:xfrm>
            <a:prstGeom prst="ellipse">
              <a:avLst/>
            </a:prstGeom>
            <a:solidFill>
              <a:schemeClr val="accent1"/>
            </a:solidFill>
            <a:ln w="25400">
              <a:solidFill>
                <a:schemeClr val="tx2"/>
              </a:solidFill>
              <a:round/>
              <a:headEnd/>
              <a:tailEnd/>
            </a:ln>
          </p:spPr>
          <p:txBody>
            <a:bodyPr wrap="none" anchor="ctr"/>
            <a:lstStyle/>
            <a:p>
              <a:pPr algn="ctr" eaLnBrk="0" hangingPunct="0"/>
              <a:r>
                <a:rPr lang="es-ES" sz="2400" b="1"/>
                <a:t>A</a:t>
              </a:r>
            </a:p>
          </p:txBody>
        </p:sp>
        <p:sp>
          <p:nvSpPr>
            <p:cNvPr id="45067" name="Oval 51"/>
            <p:cNvSpPr>
              <a:spLocks noChangeArrowheads="1"/>
            </p:cNvSpPr>
            <p:nvPr/>
          </p:nvSpPr>
          <p:spPr bwMode="auto">
            <a:xfrm>
              <a:off x="1461" y="1945"/>
              <a:ext cx="314" cy="261"/>
            </a:xfrm>
            <a:prstGeom prst="ellipse">
              <a:avLst/>
            </a:prstGeom>
            <a:solidFill>
              <a:schemeClr val="accent1"/>
            </a:solidFill>
            <a:ln w="25400">
              <a:solidFill>
                <a:schemeClr val="tx2"/>
              </a:solidFill>
              <a:round/>
              <a:headEnd/>
              <a:tailEnd/>
            </a:ln>
          </p:spPr>
          <p:txBody>
            <a:bodyPr wrap="none" anchor="ctr"/>
            <a:lstStyle/>
            <a:p>
              <a:pPr algn="ctr" eaLnBrk="0" hangingPunct="0"/>
              <a:r>
                <a:rPr lang="es-ES" sz="2400" b="1"/>
                <a:t>B</a:t>
              </a:r>
            </a:p>
          </p:txBody>
        </p:sp>
        <p:sp>
          <p:nvSpPr>
            <p:cNvPr id="45068" name="Oval 52"/>
            <p:cNvSpPr>
              <a:spLocks noChangeArrowheads="1"/>
            </p:cNvSpPr>
            <p:nvPr/>
          </p:nvSpPr>
          <p:spPr bwMode="auto">
            <a:xfrm>
              <a:off x="906" y="2510"/>
              <a:ext cx="314" cy="261"/>
            </a:xfrm>
            <a:prstGeom prst="ellipse">
              <a:avLst/>
            </a:prstGeom>
            <a:solidFill>
              <a:schemeClr val="accent1"/>
            </a:solidFill>
            <a:ln w="25400">
              <a:solidFill>
                <a:schemeClr val="tx2"/>
              </a:solidFill>
              <a:round/>
              <a:headEnd/>
              <a:tailEnd/>
            </a:ln>
          </p:spPr>
          <p:txBody>
            <a:bodyPr wrap="none" anchor="ctr"/>
            <a:lstStyle/>
            <a:p>
              <a:pPr algn="ctr" eaLnBrk="0" hangingPunct="0"/>
              <a:r>
                <a:rPr lang="es-ES" sz="2400" b="1"/>
                <a:t>C</a:t>
              </a:r>
            </a:p>
          </p:txBody>
        </p:sp>
        <p:sp>
          <p:nvSpPr>
            <p:cNvPr id="45069" name="Oval 53"/>
            <p:cNvSpPr>
              <a:spLocks noChangeArrowheads="1"/>
            </p:cNvSpPr>
            <p:nvPr/>
          </p:nvSpPr>
          <p:spPr bwMode="auto">
            <a:xfrm>
              <a:off x="394" y="3096"/>
              <a:ext cx="314" cy="261"/>
            </a:xfrm>
            <a:prstGeom prst="ellipse">
              <a:avLst/>
            </a:prstGeom>
            <a:solidFill>
              <a:schemeClr val="accent1"/>
            </a:solidFill>
            <a:ln w="25400">
              <a:solidFill>
                <a:schemeClr val="tx2"/>
              </a:solidFill>
              <a:round/>
              <a:headEnd/>
              <a:tailEnd/>
            </a:ln>
          </p:spPr>
          <p:txBody>
            <a:bodyPr wrap="none" anchor="ctr"/>
            <a:lstStyle/>
            <a:p>
              <a:pPr algn="ctr" eaLnBrk="0" hangingPunct="0"/>
              <a:r>
                <a:rPr lang="es-ES" sz="2400" b="1"/>
                <a:t>D</a:t>
              </a:r>
            </a:p>
          </p:txBody>
        </p:sp>
        <p:sp>
          <p:nvSpPr>
            <p:cNvPr id="45070" name="Oval 54"/>
            <p:cNvSpPr>
              <a:spLocks noChangeArrowheads="1"/>
            </p:cNvSpPr>
            <p:nvPr/>
          </p:nvSpPr>
          <p:spPr bwMode="auto">
            <a:xfrm>
              <a:off x="1450" y="3106"/>
              <a:ext cx="314" cy="261"/>
            </a:xfrm>
            <a:prstGeom prst="ellipse">
              <a:avLst/>
            </a:prstGeom>
            <a:solidFill>
              <a:schemeClr val="accent1"/>
            </a:solidFill>
            <a:ln w="25400">
              <a:solidFill>
                <a:schemeClr val="tx2"/>
              </a:solidFill>
              <a:round/>
              <a:headEnd/>
              <a:tailEnd/>
            </a:ln>
          </p:spPr>
          <p:txBody>
            <a:bodyPr wrap="none" anchor="ctr"/>
            <a:lstStyle/>
            <a:p>
              <a:pPr algn="ctr" eaLnBrk="0" hangingPunct="0"/>
              <a:r>
                <a:rPr lang="es-ES" sz="2400" b="1"/>
                <a:t>E</a:t>
              </a:r>
            </a:p>
          </p:txBody>
        </p:sp>
        <p:sp>
          <p:nvSpPr>
            <p:cNvPr id="45071" name="Line 55"/>
            <p:cNvSpPr>
              <a:spLocks noChangeShapeType="1"/>
            </p:cNvSpPr>
            <p:nvPr/>
          </p:nvSpPr>
          <p:spPr bwMode="auto">
            <a:xfrm>
              <a:off x="746" y="2075"/>
              <a:ext cx="699"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5072" name="Line 56"/>
            <p:cNvSpPr>
              <a:spLocks noChangeShapeType="1"/>
            </p:cNvSpPr>
            <p:nvPr/>
          </p:nvSpPr>
          <p:spPr bwMode="auto">
            <a:xfrm>
              <a:off x="725" y="3248"/>
              <a:ext cx="699"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5073" name="Line 57"/>
            <p:cNvSpPr>
              <a:spLocks noChangeShapeType="1"/>
            </p:cNvSpPr>
            <p:nvPr/>
          </p:nvSpPr>
          <p:spPr bwMode="auto">
            <a:xfrm>
              <a:off x="1612" y="2232"/>
              <a:ext cx="1" cy="859"/>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5074" name="Line 58"/>
            <p:cNvSpPr>
              <a:spLocks noChangeShapeType="1"/>
            </p:cNvSpPr>
            <p:nvPr/>
          </p:nvSpPr>
          <p:spPr bwMode="auto">
            <a:xfrm>
              <a:off x="556" y="2210"/>
              <a:ext cx="1" cy="859"/>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5075" name="Line 59"/>
            <p:cNvSpPr>
              <a:spLocks noChangeShapeType="1"/>
            </p:cNvSpPr>
            <p:nvPr/>
          </p:nvSpPr>
          <p:spPr bwMode="auto">
            <a:xfrm flipH="1">
              <a:off x="646" y="2777"/>
              <a:ext cx="367" cy="32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5076" name="Line 60"/>
            <p:cNvSpPr>
              <a:spLocks noChangeShapeType="1"/>
            </p:cNvSpPr>
            <p:nvPr/>
          </p:nvSpPr>
          <p:spPr bwMode="auto">
            <a:xfrm flipH="1">
              <a:off x="1158" y="2210"/>
              <a:ext cx="367" cy="32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5077" name="Line 61"/>
            <p:cNvSpPr>
              <a:spLocks noChangeShapeType="1"/>
            </p:cNvSpPr>
            <p:nvPr/>
          </p:nvSpPr>
          <p:spPr bwMode="auto">
            <a:xfrm flipH="1" flipV="1">
              <a:off x="645" y="2174"/>
              <a:ext cx="347" cy="34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5078" name="Line 62"/>
            <p:cNvSpPr>
              <a:spLocks noChangeShapeType="1"/>
            </p:cNvSpPr>
            <p:nvPr/>
          </p:nvSpPr>
          <p:spPr bwMode="auto">
            <a:xfrm flipH="1" flipV="1">
              <a:off x="1168" y="2760"/>
              <a:ext cx="357" cy="35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5079" name="Rectangle 63"/>
            <p:cNvSpPr>
              <a:spLocks noChangeArrowheads="1"/>
            </p:cNvSpPr>
            <p:nvPr/>
          </p:nvSpPr>
          <p:spPr bwMode="auto">
            <a:xfrm>
              <a:off x="943" y="1787"/>
              <a:ext cx="22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2</a:t>
              </a:r>
            </a:p>
          </p:txBody>
        </p:sp>
        <p:sp>
          <p:nvSpPr>
            <p:cNvPr id="45080" name="Rectangle 64"/>
            <p:cNvSpPr>
              <a:spLocks noChangeArrowheads="1"/>
            </p:cNvSpPr>
            <p:nvPr/>
          </p:nvSpPr>
          <p:spPr bwMode="auto">
            <a:xfrm>
              <a:off x="1636" y="2437"/>
              <a:ext cx="22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5</a:t>
              </a:r>
            </a:p>
          </p:txBody>
        </p:sp>
        <p:sp>
          <p:nvSpPr>
            <p:cNvPr id="45081" name="Rectangle 65"/>
            <p:cNvSpPr>
              <a:spLocks noChangeArrowheads="1"/>
            </p:cNvSpPr>
            <p:nvPr/>
          </p:nvSpPr>
          <p:spPr bwMode="auto">
            <a:xfrm>
              <a:off x="1316" y="2298"/>
              <a:ext cx="22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9</a:t>
              </a:r>
            </a:p>
          </p:txBody>
        </p:sp>
        <p:sp>
          <p:nvSpPr>
            <p:cNvPr id="45082" name="Rectangle 66"/>
            <p:cNvSpPr>
              <a:spLocks noChangeArrowheads="1"/>
            </p:cNvSpPr>
            <p:nvPr/>
          </p:nvSpPr>
          <p:spPr bwMode="auto">
            <a:xfrm>
              <a:off x="1274" y="2640"/>
              <a:ext cx="22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3</a:t>
              </a:r>
            </a:p>
          </p:txBody>
        </p:sp>
        <p:sp>
          <p:nvSpPr>
            <p:cNvPr id="45083" name="Rectangle 67"/>
            <p:cNvSpPr>
              <a:spLocks noChangeArrowheads="1"/>
            </p:cNvSpPr>
            <p:nvPr/>
          </p:nvSpPr>
          <p:spPr bwMode="auto">
            <a:xfrm>
              <a:off x="249" y="2491"/>
              <a:ext cx="338"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10</a:t>
              </a:r>
            </a:p>
          </p:txBody>
        </p:sp>
        <p:sp>
          <p:nvSpPr>
            <p:cNvPr id="45084" name="Rectangle 68"/>
            <p:cNvSpPr>
              <a:spLocks noChangeArrowheads="1"/>
            </p:cNvSpPr>
            <p:nvPr/>
          </p:nvSpPr>
          <p:spPr bwMode="auto">
            <a:xfrm>
              <a:off x="571" y="2289"/>
              <a:ext cx="338"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12</a:t>
              </a:r>
            </a:p>
          </p:txBody>
        </p:sp>
        <p:sp>
          <p:nvSpPr>
            <p:cNvPr id="45085" name="Rectangle 69"/>
            <p:cNvSpPr>
              <a:spLocks noChangeArrowheads="1"/>
            </p:cNvSpPr>
            <p:nvPr/>
          </p:nvSpPr>
          <p:spPr bwMode="auto">
            <a:xfrm>
              <a:off x="644" y="2683"/>
              <a:ext cx="22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6</a:t>
              </a:r>
            </a:p>
          </p:txBody>
        </p:sp>
      </p:gr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anim calcmode="lin" valueType="num">
                                      <p:cBhvr>
                                        <p:cTn id="13" dur="500" fill="hold"/>
                                        <p:tgtEl>
                                          <p:spTgt spid="4"/>
                                        </p:tgtEl>
                                        <p:attrNameLst>
                                          <p:attrName>ppt_x</p:attrName>
                                        </p:attrNameLst>
                                      </p:cBhvr>
                                      <p:tavLst>
                                        <p:tav tm="0">
                                          <p:val>
                                            <p:strVal val="#ppt_x"/>
                                          </p:val>
                                        </p:tav>
                                        <p:tav tm="100000">
                                          <p:val>
                                            <p:strVal val="#ppt_x"/>
                                          </p:val>
                                        </p:tav>
                                      </p:tavLst>
                                    </p:anim>
                                    <p:anim calcmode="lin" valueType="num">
                                      <p:cBhvr>
                                        <p:cTn id="14"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66"/>
          <p:cNvSpPr>
            <a:spLocks noChangeArrowheads="1"/>
          </p:cNvSpPr>
          <p:nvPr/>
        </p:nvSpPr>
        <p:spPr bwMode="auto">
          <a:xfrm>
            <a:off x="4427538" y="2852366"/>
            <a:ext cx="4248150" cy="360362"/>
          </a:xfrm>
          <a:prstGeom prst="rect">
            <a:avLst/>
          </a:prstGeom>
          <a:solidFill>
            <a:schemeClr val="hlink"/>
          </a:solidFill>
          <a:ln w="9525">
            <a:solidFill>
              <a:schemeClr val="hlink"/>
            </a:solidFill>
            <a:miter lim="800000"/>
            <a:headEnd/>
            <a:tailEnd/>
          </a:ln>
        </p:spPr>
        <p:txBody>
          <a:bodyPr wrap="none" anchor="ctr"/>
          <a:lstStyle/>
          <a:p>
            <a:endParaRPr lang="es-MX"/>
          </a:p>
        </p:txBody>
      </p:sp>
      <p:sp>
        <p:nvSpPr>
          <p:cNvPr id="46083" name="Rectangle 67"/>
          <p:cNvSpPr>
            <a:spLocks noChangeArrowheads="1"/>
          </p:cNvSpPr>
          <p:nvPr/>
        </p:nvSpPr>
        <p:spPr bwMode="auto">
          <a:xfrm>
            <a:off x="7207250" y="1772866"/>
            <a:ext cx="504825" cy="1871662"/>
          </a:xfrm>
          <a:prstGeom prst="rect">
            <a:avLst/>
          </a:prstGeom>
          <a:solidFill>
            <a:schemeClr val="hlink"/>
          </a:solidFill>
          <a:ln w="9525">
            <a:solidFill>
              <a:schemeClr val="hlink"/>
            </a:solidFill>
            <a:miter lim="800000"/>
            <a:headEnd/>
            <a:tailEnd/>
          </a:ln>
        </p:spPr>
        <p:txBody>
          <a:bodyPr wrap="none" anchor="ctr"/>
          <a:lstStyle/>
          <a:p>
            <a:endParaRPr lang="es-MX"/>
          </a:p>
        </p:txBody>
      </p:sp>
      <p:sp>
        <p:nvSpPr>
          <p:cNvPr id="46084" name="Rectangle 2"/>
          <p:cNvSpPr>
            <a:spLocks noGrp="1" noChangeArrowheads="1"/>
          </p:cNvSpPr>
          <p:nvPr>
            <p:ph type="title"/>
          </p:nvPr>
        </p:nvSpPr>
        <p:spPr>
          <a:xfrm>
            <a:off x="1763688" y="-27384"/>
            <a:ext cx="6477000" cy="1143000"/>
          </a:xfrm>
        </p:spPr>
        <p:txBody>
          <a:bodyPr/>
          <a:lstStyle/>
          <a:p>
            <a:pPr eaLnBrk="1" hangingPunct="1"/>
            <a:r>
              <a:rPr lang="es-MX">
                <a:latin typeface="Times New Roman" charset="0"/>
              </a:rPr>
              <a:t>Ejemplo</a:t>
            </a:r>
          </a:p>
        </p:txBody>
      </p:sp>
      <p:grpSp>
        <p:nvGrpSpPr>
          <p:cNvPr id="2" name="Group 31"/>
          <p:cNvGrpSpPr>
            <a:grpSpLocks/>
          </p:cNvGrpSpPr>
          <p:nvPr/>
        </p:nvGrpSpPr>
        <p:grpSpPr bwMode="auto">
          <a:xfrm>
            <a:off x="3581400" y="3409578"/>
            <a:ext cx="5132388" cy="2647950"/>
            <a:chOff x="2256" y="1245"/>
            <a:chExt cx="3233" cy="1668"/>
          </a:xfrm>
        </p:grpSpPr>
        <p:sp>
          <p:nvSpPr>
            <p:cNvPr id="105504" name="Text Box 32"/>
            <p:cNvSpPr txBox="1">
              <a:spLocks noChangeArrowheads="1"/>
            </p:cNvSpPr>
            <p:nvPr/>
          </p:nvSpPr>
          <p:spPr bwMode="auto">
            <a:xfrm>
              <a:off x="2256" y="1245"/>
              <a:ext cx="3233" cy="1668"/>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endParaRPr lang="es-MX" b="1">
                <a:latin typeface="Arial Narrow" charset="0"/>
              </a:endParaRPr>
            </a:p>
            <a:p>
              <a:r>
                <a:rPr lang="es-MX" b="1">
                  <a:solidFill>
                    <a:srgbClr val="A50021"/>
                  </a:solidFill>
                </a:rPr>
                <a:t>D</a:t>
              </a:r>
              <a:r>
                <a:rPr lang="es-MX" b="1" baseline="30000">
                  <a:solidFill>
                    <a:srgbClr val="A50021"/>
                  </a:solidFill>
                </a:rPr>
                <a:t>4</a:t>
              </a:r>
              <a:r>
                <a:rPr lang="es-MX" b="1">
                  <a:latin typeface="Arial Narrow" charset="0"/>
                </a:rPr>
                <a:t> 	A </a:t>
              </a:r>
              <a:r>
                <a:rPr lang="es-MX" b="1">
                  <a:solidFill>
                    <a:srgbClr val="A50021"/>
                  </a:solidFill>
                  <a:latin typeface="Arial Narrow" charset="0"/>
                </a:rPr>
                <a:t>1</a:t>
              </a:r>
              <a:r>
                <a:rPr lang="es-MX" b="1">
                  <a:latin typeface="Arial Narrow" charset="0"/>
                </a:rPr>
                <a:t>    	B </a:t>
              </a:r>
              <a:r>
                <a:rPr lang="es-MX" b="1">
                  <a:solidFill>
                    <a:srgbClr val="A50021"/>
                  </a:solidFill>
                  <a:latin typeface="Arial Narrow" charset="0"/>
                </a:rPr>
                <a:t>2</a:t>
              </a:r>
              <a:r>
                <a:rPr lang="es-MX" b="1">
                  <a:latin typeface="Arial Narrow" charset="0"/>
                </a:rPr>
                <a:t>    	C </a:t>
              </a:r>
              <a:r>
                <a:rPr lang="es-MX" b="1">
                  <a:solidFill>
                    <a:srgbClr val="A50021"/>
                  </a:solidFill>
                  <a:latin typeface="Arial Narrow" charset="0"/>
                </a:rPr>
                <a:t>3</a:t>
              </a:r>
              <a:r>
                <a:rPr lang="es-MX" b="1">
                  <a:latin typeface="Arial Narrow" charset="0"/>
                </a:rPr>
                <a:t>   	D </a:t>
              </a:r>
              <a:r>
                <a:rPr lang="es-MX" b="1">
                  <a:solidFill>
                    <a:srgbClr val="A50021"/>
                  </a:solidFill>
                  <a:latin typeface="Arial Narrow" charset="0"/>
                </a:rPr>
                <a:t>4</a:t>
              </a:r>
              <a:r>
                <a:rPr lang="es-MX" b="1">
                  <a:latin typeface="Arial Narrow" charset="0"/>
                </a:rPr>
                <a:t>    	E </a:t>
              </a:r>
              <a:r>
                <a:rPr lang="es-MX" b="1">
                  <a:solidFill>
                    <a:srgbClr val="A50021"/>
                  </a:solidFill>
                  <a:latin typeface="Arial Narrow" charset="0"/>
                </a:rPr>
                <a:t>5</a:t>
              </a:r>
              <a:endParaRPr lang="es-MX" b="1">
                <a:latin typeface="Arial Narrow" charset="0"/>
              </a:endParaRPr>
            </a:p>
            <a:p>
              <a:r>
                <a:rPr lang="es-MX" b="1">
                  <a:latin typeface="Arial Narrow" charset="0"/>
                </a:rPr>
                <a:t>A </a:t>
              </a:r>
              <a:r>
                <a:rPr lang="es-MX" b="1">
                  <a:solidFill>
                    <a:srgbClr val="A50021"/>
                  </a:solidFill>
                  <a:latin typeface="Arial Narrow" charset="0"/>
                </a:rPr>
                <a:t>1</a:t>
              </a:r>
              <a:r>
                <a:rPr lang="es-MX" b="1">
                  <a:latin typeface="Arial Narrow" charset="0"/>
                </a:rPr>
                <a:t>    	</a:t>
              </a:r>
              <a:r>
                <a:rPr lang="es-MX" b="1">
                  <a:solidFill>
                    <a:schemeClr val="accent2"/>
                  </a:solidFill>
                  <a:latin typeface="Arial Narrow" charset="0"/>
                </a:rPr>
                <a:t>0</a:t>
              </a:r>
              <a:r>
                <a:rPr lang="es-MX" b="1">
                  <a:solidFill>
                    <a:srgbClr val="336600"/>
                  </a:solidFill>
                  <a:latin typeface="Arial Narrow" charset="0"/>
                </a:rPr>
                <a:t>	</a:t>
              </a:r>
              <a:r>
                <a:rPr lang="es-MX" b="1">
                  <a:latin typeface="Arial Narrow" charset="0"/>
                </a:rPr>
                <a:t>2	</a:t>
              </a:r>
              <a:r>
                <a:rPr lang="es-MX" b="1">
                  <a:latin typeface="Arial Narrow" charset="0"/>
                  <a:sym typeface="Symbol" charset="0"/>
                </a:rPr>
                <a:t>11	</a:t>
              </a:r>
              <a:r>
                <a:rPr lang="es-MX" b="1">
                  <a:solidFill>
                    <a:srgbClr val="336600"/>
                  </a:solidFill>
                  <a:latin typeface="Arial Narrow" charset="0"/>
                  <a:sym typeface="Symbol" charset="0"/>
                </a:rPr>
                <a:t>10</a:t>
              </a:r>
              <a:r>
                <a:rPr lang="es-MX" b="1">
                  <a:latin typeface="Arial Narrow" charset="0"/>
                  <a:sym typeface="Symbol" charset="0"/>
                </a:rPr>
                <a:t>	</a:t>
              </a:r>
              <a:r>
                <a:rPr lang="es-MX" b="1">
                  <a:solidFill>
                    <a:srgbClr val="000099"/>
                  </a:solidFill>
                  <a:effectLst>
                    <a:outerShdw blurRad="38100" dist="38100" dir="2700000" algn="tl">
                      <a:srgbClr val="DDDDDD"/>
                    </a:outerShdw>
                  </a:effectLst>
                  <a:latin typeface="Arial Narrow" charset="0"/>
                  <a:sym typeface="Symbol" charset="0"/>
                </a:rPr>
                <a:t>7</a:t>
              </a:r>
              <a:endParaRPr lang="es-MX" b="1">
                <a:latin typeface="Arial Narrow" charset="0"/>
                <a:sym typeface="Symbol" charset="0"/>
              </a:endParaRPr>
            </a:p>
            <a:p>
              <a:r>
                <a:rPr lang="es-MX" b="1">
                  <a:latin typeface="Arial Narrow" charset="0"/>
                  <a:sym typeface="Symbol" charset="0"/>
                </a:rPr>
                <a:t>B </a:t>
              </a:r>
              <a:r>
                <a:rPr lang="es-MX" b="1">
                  <a:solidFill>
                    <a:srgbClr val="A50021"/>
                  </a:solidFill>
                  <a:latin typeface="Arial Narrow" charset="0"/>
                  <a:sym typeface="Symbol" charset="0"/>
                </a:rPr>
                <a:t>2</a:t>
              </a:r>
              <a:r>
                <a:rPr lang="es-MX" b="1">
                  <a:latin typeface="Arial Narrow" charset="0"/>
                  <a:sym typeface="Symbol" charset="0"/>
                </a:rPr>
                <a:t>	21	</a:t>
              </a:r>
              <a:r>
                <a:rPr lang="es-MX" b="1">
                  <a:solidFill>
                    <a:schemeClr val="accent2"/>
                  </a:solidFill>
                  <a:latin typeface="Arial Narrow" charset="0"/>
                  <a:sym typeface="Symbol" charset="0"/>
                </a:rPr>
                <a:t>0</a:t>
              </a:r>
              <a:r>
                <a:rPr lang="es-MX" b="1">
                  <a:latin typeface="Arial Narrow" charset="0"/>
                  <a:sym typeface="Symbol" charset="0"/>
                </a:rPr>
                <a:t>	9	</a:t>
              </a:r>
              <a:r>
                <a:rPr lang="es-MX" b="1">
                  <a:solidFill>
                    <a:srgbClr val="336600"/>
                  </a:solidFill>
                  <a:latin typeface="Arial Narrow" charset="0"/>
                  <a:sym typeface="Symbol" charset="0"/>
                </a:rPr>
                <a:t>15</a:t>
              </a:r>
              <a:r>
                <a:rPr lang="es-MX" b="1">
                  <a:latin typeface="Arial Narrow" charset="0"/>
                  <a:sym typeface="Symbol" charset="0"/>
                </a:rPr>
                <a:t>	5</a:t>
              </a:r>
            </a:p>
            <a:p>
              <a:r>
                <a:rPr lang="es-MX" b="1">
                  <a:latin typeface="Arial Narrow" charset="0"/>
                  <a:sym typeface="Symbol" charset="0"/>
                </a:rPr>
                <a:t>C </a:t>
              </a:r>
              <a:r>
                <a:rPr lang="es-MX" b="1">
                  <a:solidFill>
                    <a:srgbClr val="A50021"/>
                  </a:solidFill>
                  <a:latin typeface="Arial Narrow" charset="0"/>
                  <a:sym typeface="Symbol" charset="0"/>
                </a:rPr>
                <a:t>3</a:t>
              </a:r>
              <a:r>
                <a:rPr lang="es-MX" b="1">
                  <a:latin typeface="Arial Narrow" charset="0"/>
                  <a:sym typeface="Symbol" charset="0"/>
                </a:rPr>
                <a:t>	12	14	</a:t>
              </a:r>
              <a:r>
                <a:rPr lang="es-MX" b="1">
                  <a:solidFill>
                    <a:schemeClr val="accent2"/>
                  </a:solidFill>
                  <a:latin typeface="Arial Narrow" charset="0"/>
                  <a:sym typeface="Symbol" charset="0"/>
                </a:rPr>
                <a:t>0</a:t>
              </a:r>
              <a:r>
                <a:rPr lang="es-MX" b="1">
                  <a:latin typeface="Arial Narrow" charset="0"/>
                  <a:sym typeface="Symbol" charset="0"/>
                </a:rPr>
                <a:t>	</a:t>
              </a:r>
              <a:r>
                <a:rPr lang="es-MX" b="1">
                  <a:solidFill>
                    <a:srgbClr val="336600"/>
                  </a:solidFill>
                  <a:latin typeface="Arial Narrow" charset="0"/>
                  <a:sym typeface="Symbol" charset="0"/>
                </a:rPr>
                <a:t>6</a:t>
              </a:r>
              <a:r>
                <a:rPr lang="es-MX" b="1">
                  <a:latin typeface="Arial Narrow" charset="0"/>
                  <a:sym typeface="Symbol" charset="0"/>
                </a:rPr>
                <a:t>	</a:t>
              </a:r>
              <a:r>
                <a:rPr lang="es-MX" b="1">
                  <a:solidFill>
                    <a:srgbClr val="CC0000"/>
                  </a:solidFill>
                  <a:effectLst>
                    <a:outerShdw blurRad="38100" dist="38100" dir="2700000" algn="tl">
                      <a:srgbClr val="DDDDDD"/>
                    </a:outerShdw>
                  </a:effectLst>
                  <a:latin typeface="Arial Narrow" charset="0"/>
                  <a:sym typeface="Symbol" charset="0"/>
                </a:rPr>
                <a:t>13</a:t>
              </a:r>
              <a:endParaRPr lang="es-MX" b="1">
                <a:latin typeface="Arial Narrow" charset="0"/>
                <a:sym typeface="Symbol" charset="0"/>
              </a:endParaRPr>
            </a:p>
            <a:p>
              <a:r>
                <a:rPr lang="es-MX" b="1">
                  <a:latin typeface="Arial Narrow" charset="0"/>
                  <a:sym typeface="Symbol" charset="0"/>
                </a:rPr>
                <a:t>D </a:t>
              </a:r>
              <a:r>
                <a:rPr lang="es-MX" b="1">
                  <a:solidFill>
                    <a:srgbClr val="A50021"/>
                  </a:solidFill>
                  <a:latin typeface="Arial Narrow" charset="0"/>
                  <a:sym typeface="Symbol" charset="0"/>
                </a:rPr>
                <a:t>4</a:t>
              </a:r>
              <a:r>
                <a:rPr lang="es-MX" b="1">
                  <a:latin typeface="Arial Narrow" charset="0"/>
                  <a:sym typeface="Symbol" charset="0"/>
                </a:rPr>
                <a:t>	</a:t>
              </a:r>
              <a:r>
                <a:rPr lang="es-MX" b="1">
                  <a:solidFill>
                    <a:srgbClr val="336600"/>
                  </a:solidFill>
                  <a:latin typeface="Arial Narrow" charset="0"/>
                  <a:sym typeface="Symbol" charset="0"/>
                </a:rPr>
                <a:t>			</a:t>
              </a:r>
              <a:r>
                <a:rPr lang="es-MX" b="1">
                  <a:solidFill>
                    <a:schemeClr val="accent2"/>
                  </a:solidFill>
                  <a:latin typeface="Arial Narrow" charset="0"/>
                  <a:sym typeface="Symbol" charset="0"/>
                </a:rPr>
                <a:t>0</a:t>
              </a:r>
              <a:r>
                <a:rPr lang="es-MX" b="1">
                  <a:latin typeface="Arial Narrow" charset="0"/>
                  <a:sym typeface="Symbol" charset="0"/>
                </a:rPr>
                <a:t>	</a:t>
              </a:r>
              <a:r>
                <a:rPr lang="es-MX" b="1">
                  <a:solidFill>
                    <a:srgbClr val="336600"/>
                  </a:solidFill>
                  <a:latin typeface="Arial Narrow" charset="0"/>
                  <a:sym typeface="Symbol" charset="0"/>
                </a:rPr>
                <a:t>7</a:t>
              </a:r>
              <a:endParaRPr lang="es-MX" b="1">
                <a:latin typeface="Arial Narrow" charset="0"/>
                <a:sym typeface="Symbol" charset="0"/>
              </a:endParaRPr>
            </a:p>
            <a:p>
              <a:r>
                <a:rPr lang="es-MX" b="1">
                  <a:latin typeface="Arial Narrow" charset="0"/>
                  <a:sym typeface="Symbol" charset="0"/>
                </a:rPr>
                <a:t>E </a:t>
              </a:r>
              <a:r>
                <a:rPr lang="es-MX" b="1">
                  <a:solidFill>
                    <a:srgbClr val="A50021"/>
                  </a:solidFill>
                  <a:latin typeface="Arial Narrow" charset="0"/>
                  <a:sym typeface="Symbol" charset="0"/>
                </a:rPr>
                <a:t>5</a:t>
              </a:r>
              <a:r>
                <a:rPr lang="es-MX" b="1">
                  <a:latin typeface="Arial Narrow" charset="0"/>
                  <a:sym typeface="Symbol" charset="0"/>
                </a:rPr>
                <a:t>	15	17	3	</a:t>
              </a:r>
              <a:r>
                <a:rPr lang="es-MX" b="1">
                  <a:solidFill>
                    <a:srgbClr val="336600"/>
                  </a:solidFill>
                  <a:latin typeface="Arial Narrow" charset="0"/>
                  <a:sym typeface="Symbol" charset="0"/>
                </a:rPr>
                <a:t>9</a:t>
              </a:r>
              <a:r>
                <a:rPr lang="es-MX" b="1">
                  <a:latin typeface="Arial Narrow" charset="0"/>
                  <a:sym typeface="Symbol" charset="0"/>
                </a:rPr>
                <a:t>	</a:t>
              </a:r>
              <a:r>
                <a:rPr lang="es-MX" b="1">
                  <a:solidFill>
                    <a:schemeClr val="accent2"/>
                  </a:solidFill>
                  <a:latin typeface="Arial Narrow" charset="0"/>
                  <a:sym typeface="Symbol" charset="0"/>
                </a:rPr>
                <a:t>0</a:t>
              </a:r>
              <a:endParaRPr lang="es-MX" b="1">
                <a:latin typeface="Arial Narrow" charset="0"/>
                <a:sym typeface="Symbol" charset="0"/>
              </a:endParaRPr>
            </a:p>
          </p:txBody>
        </p:sp>
        <p:sp>
          <p:nvSpPr>
            <p:cNvPr id="46118" name="Line 33"/>
            <p:cNvSpPr>
              <a:spLocks noChangeShapeType="1"/>
            </p:cNvSpPr>
            <p:nvPr/>
          </p:nvSpPr>
          <p:spPr bwMode="auto">
            <a:xfrm>
              <a:off x="2304" y="1728"/>
              <a:ext cx="31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19" name="Line 34"/>
            <p:cNvSpPr>
              <a:spLocks noChangeShapeType="1"/>
            </p:cNvSpPr>
            <p:nvPr/>
          </p:nvSpPr>
          <p:spPr bwMode="auto">
            <a:xfrm flipV="1">
              <a:off x="2640" y="1536"/>
              <a:ext cx="0" cy="12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6086" name="Group 35"/>
          <p:cNvGrpSpPr>
            <a:grpSpLocks/>
          </p:cNvGrpSpPr>
          <p:nvPr/>
        </p:nvGrpSpPr>
        <p:grpSpPr bwMode="auto">
          <a:xfrm>
            <a:off x="3581400" y="952128"/>
            <a:ext cx="5132388" cy="2647950"/>
            <a:chOff x="2256" y="1245"/>
            <a:chExt cx="3233" cy="1668"/>
          </a:xfrm>
        </p:grpSpPr>
        <p:sp>
          <p:nvSpPr>
            <p:cNvPr id="46114" name="Text Box 36"/>
            <p:cNvSpPr txBox="1">
              <a:spLocks noChangeArrowheads="1"/>
            </p:cNvSpPr>
            <p:nvPr/>
          </p:nvSpPr>
          <p:spPr bwMode="auto">
            <a:xfrm>
              <a:off x="2256" y="1245"/>
              <a:ext cx="3233" cy="1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endParaRPr lang="es-MX" b="1">
                <a:latin typeface="Arial Narrow" charset="0"/>
              </a:endParaRPr>
            </a:p>
            <a:p>
              <a:r>
                <a:rPr lang="es-MX" b="1">
                  <a:solidFill>
                    <a:srgbClr val="A50021"/>
                  </a:solidFill>
                </a:rPr>
                <a:t>D</a:t>
              </a:r>
              <a:r>
                <a:rPr lang="es-MX" b="1" baseline="30000">
                  <a:solidFill>
                    <a:srgbClr val="A50021"/>
                  </a:solidFill>
                </a:rPr>
                <a:t>3</a:t>
              </a:r>
              <a:r>
                <a:rPr lang="es-MX" b="1">
                  <a:latin typeface="Arial Narrow" charset="0"/>
                </a:rPr>
                <a:t> 	A </a:t>
              </a:r>
              <a:r>
                <a:rPr lang="es-MX" b="1">
                  <a:solidFill>
                    <a:srgbClr val="A50021"/>
                  </a:solidFill>
                  <a:latin typeface="Arial Narrow" charset="0"/>
                </a:rPr>
                <a:t>1</a:t>
              </a:r>
              <a:r>
                <a:rPr lang="es-MX" b="1">
                  <a:latin typeface="Arial Narrow" charset="0"/>
                </a:rPr>
                <a:t>    	B </a:t>
              </a:r>
              <a:r>
                <a:rPr lang="es-MX" b="1">
                  <a:solidFill>
                    <a:srgbClr val="A50021"/>
                  </a:solidFill>
                  <a:latin typeface="Arial Narrow" charset="0"/>
                </a:rPr>
                <a:t>2</a:t>
              </a:r>
              <a:r>
                <a:rPr lang="es-MX" b="1">
                  <a:latin typeface="Arial Narrow" charset="0"/>
                </a:rPr>
                <a:t>    	C </a:t>
              </a:r>
              <a:r>
                <a:rPr lang="es-MX" b="1">
                  <a:solidFill>
                    <a:srgbClr val="A50021"/>
                  </a:solidFill>
                  <a:latin typeface="Arial Narrow" charset="0"/>
                </a:rPr>
                <a:t>3</a:t>
              </a:r>
              <a:r>
                <a:rPr lang="es-MX" b="1">
                  <a:latin typeface="Arial Narrow" charset="0"/>
                </a:rPr>
                <a:t>   	D </a:t>
              </a:r>
              <a:r>
                <a:rPr lang="es-MX" b="1">
                  <a:solidFill>
                    <a:srgbClr val="A50021"/>
                  </a:solidFill>
                  <a:latin typeface="Arial Narrow" charset="0"/>
                </a:rPr>
                <a:t>4</a:t>
              </a:r>
              <a:r>
                <a:rPr lang="es-MX" b="1">
                  <a:latin typeface="Arial Narrow" charset="0"/>
                </a:rPr>
                <a:t>    	E </a:t>
              </a:r>
              <a:r>
                <a:rPr lang="es-MX" b="1">
                  <a:solidFill>
                    <a:srgbClr val="A50021"/>
                  </a:solidFill>
                  <a:latin typeface="Arial Narrow" charset="0"/>
                </a:rPr>
                <a:t>5</a:t>
              </a:r>
              <a:endParaRPr lang="es-MX" b="1">
                <a:latin typeface="Arial Narrow" charset="0"/>
              </a:endParaRPr>
            </a:p>
            <a:p>
              <a:r>
                <a:rPr lang="es-MX" b="1">
                  <a:latin typeface="Arial Narrow" charset="0"/>
                </a:rPr>
                <a:t>A </a:t>
              </a:r>
              <a:r>
                <a:rPr lang="es-MX" b="1">
                  <a:solidFill>
                    <a:srgbClr val="A50021"/>
                  </a:solidFill>
                  <a:latin typeface="Arial Narrow" charset="0"/>
                </a:rPr>
                <a:t>1</a:t>
              </a:r>
              <a:r>
                <a:rPr lang="es-MX" b="1">
                  <a:latin typeface="Arial Narrow" charset="0"/>
                </a:rPr>
                <a:t>    	0	2	</a:t>
              </a:r>
              <a:r>
                <a:rPr lang="es-MX" b="1">
                  <a:latin typeface="Arial Narrow" charset="0"/>
                  <a:sym typeface="Symbol" charset="0"/>
                </a:rPr>
                <a:t>11	10	7</a:t>
              </a:r>
            </a:p>
            <a:p>
              <a:r>
                <a:rPr lang="es-MX" b="1">
                  <a:latin typeface="Arial Narrow" charset="0"/>
                  <a:sym typeface="Symbol" charset="0"/>
                </a:rPr>
                <a:t>B </a:t>
              </a:r>
              <a:r>
                <a:rPr lang="es-MX" b="1">
                  <a:solidFill>
                    <a:srgbClr val="A50021"/>
                  </a:solidFill>
                  <a:latin typeface="Arial Narrow" charset="0"/>
                  <a:sym typeface="Symbol" charset="0"/>
                </a:rPr>
                <a:t>2</a:t>
              </a:r>
              <a:r>
                <a:rPr lang="es-MX" b="1">
                  <a:latin typeface="Arial Narrow" charset="0"/>
                  <a:sym typeface="Symbol" charset="0"/>
                </a:rPr>
                <a:t>	21	0	9	15	5</a:t>
              </a:r>
            </a:p>
            <a:p>
              <a:r>
                <a:rPr lang="es-MX" b="1">
                  <a:latin typeface="Arial Narrow" charset="0"/>
                  <a:sym typeface="Symbol" charset="0"/>
                </a:rPr>
                <a:t>C </a:t>
              </a:r>
              <a:r>
                <a:rPr lang="es-MX" b="1">
                  <a:solidFill>
                    <a:srgbClr val="A50021"/>
                  </a:solidFill>
                  <a:latin typeface="Arial Narrow" charset="0"/>
                  <a:sym typeface="Symbol" charset="0"/>
                </a:rPr>
                <a:t>3</a:t>
              </a:r>
              <a:r>
                <a:rPr lang="es-MX" b="1">
                  <a:latin typeface="Arial Narrow" charset="0"/>
                  <a:sym typeface="Symbol" charset="0"/>
                </a:rPr>
                <a:t>	12	14	0	6	19</a:t>
              </a:r>
            </a:p>
            <a:p>
              <a:r>
                <a:rPr lang="es-MX" b="1">
                  <a:latin typeface="Arial Narrow" charset="0"/>
                  <a:sym typeface="Symbol" charset="0"/>
                </a:rPr>
                <a:t>D </a:t>
              </a:r>
              <a:r>
                <a:rPr lang="es-MX" b="1">
                  <a:solidFill>
                    <a:srgbClr val="A50021"/>
                  </a:solidFill>
                  <a:latin typeface="Arial Narrow" charset="0"/>
                  <a:sym typeface="Symbol" charset="0"/>
                </a:rPr>
                <a:t>4</a:t>
              </a:r>
              <a:r>
                <a:rPr lang="es-MX" b="1">
                  <a:latin typeface="Arial Narrow" charset="0"/>
                  <a:sym typeface="Symbol" charset="0"/>
                </a:rPr>
                <a:t>				0	7</a:t>
              </a:r>
            </a:p>
            <a:p>
              <a:r>
                <a:rPr lang="es-MX" b="1">
                  <a:latin typeface="Arial Narrow" charset="0"/>
                  <a:sym typeface="Symbol" charset="0"/>
                </a:rPr>
                <a:t>E </a:t>
              </a:r>
              <a:r>
                <a:rPr lang="es-MX" b="1">
                  <a:solidFill>
                    <a:srgbClr val="A50021"/>
                  </a:solidFill>
                  <a:latin typeface="Arial Narrow" charset="0"/>
                  <a:sym typeface="Symbol" charset="0"/>
                </a:rPr>
                <a:t>5</a:t>
              </a:r>
              <a:r>
                <a:rPr lang="es-MX" b="1">
                  <a:latin typeface="Arial Narrow" charset="0"/>
                  <a:sym typeface="Symbol" charset="0"/>
                </a:rPr>
                <a:t>	15	17	3	9	0</a:t>
              </a:r>
            </a:p>
          </p:txBody>
        </p:sp>
        <p:sp>
          <p:nvSpPr>
            <p:cNvPr id="46115" name="Line 37"/>
            <p:cNvSpPr>
              <a:spLocks noChangeShapeType="1"/>
            </p:cNvSpPr>
            <p:nvPr/>
          </p:nvSpPr>
          <p:spPr bwMode="auto">
            <a:xfrm>
              <a:off x="2304" y="1728"/>
              <a:ext cx="31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16" name="Line 38"/>
            <p:cNvSpPr>
              <a:spLocks noChangeShapeType="1"/>
            </p:cNvSpPr>
            <p:nvPr/>
          </p:nvSpPr>
          <p:spPr bwMode="auto">
            <a:xfrm flipV="1">
              <a:off x="2640" y="1536"/>
              <a:ext cx="0" cy="12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 name="Group 39"/>
          <p:cNvGrpSpPr>
            <a:grpSpLocks/>
          </p:cNvGrpSpPr>
          <p:nvPr/>
        </p:nvGrpSpPr>
        <p:grpSpPr bwMode="auto">
          <a:xfrm>
            <a:off x="44450" y="4381128"/>
            <a:ext cx="8185150" cy="1295400"/>
            <a:chOff x="28" y="3168"/>
            <a:chExt cx="5156" cy="816"/>
          </a:xfrm>
        </p:grpSpPr>
        <p:sp>
          <p:nvSpPr>
            <p:cNvPr id="46110" name="Text Box 40"/>
            <p:cNvSpPr txBox="1">
              <a:spLocks noChangeArrowheads="1"/>
            </p:cNvSpPr>
            <p:nvPr/>
          </p:nvSpPr>
          <p:spPr bwMode="auto">
            <a:xfrm>
              <a:off x="28" y="3728"/>
              <a:ext cx="2180"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sz="2000" i="1"/>
                <a:t>Mínimo entre:C-E y C-D + D-E</a:t>
              </a:r>
            </a:p>
          </p:txBody>
        </p:sp>
        <p:sp>
          <p:nvSpPr>
            <p:cNvPr id="46111" name="Text Box 41"/>
            <p:cNvSpPr txBox="1">
              <a:spLocks noChangeArrowheads="1"/>
            </p:cNvSpPr>
            <p:nvPr/>
          </p:nvSpPr>
          <p:spPr bwMode="auto">
            <a:xfrm>
              <a:off x="28" y="3440"/>
              <a:ext cx="2162"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sz="2000" i="1"/>
                <a:t>Mínimo entre:A-E y A-D + D-E</a:t>
              </a:r>
            </a:p>
          </p:txBody>
        </p:sp>
        <p:sp>
          <p:nvSpPr>
            <p:cNvPr id="46112" name="Line 42"/>
            <p:cNvSpPr>
              <a:spLocks noChangeShapeType="1"/>
            </p:cNvSpPr>
            <p:nvPr/>
          </p:nvSpPr>
          <p:spPr bwMode="auto">
            <a:xfrm flipV="1">
              <a:off x="2208" y="3168"/>
              <a:ext cx="2976"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6113" name="Line 43"/>
            <p:cNvSpPr>
              <a:spLocks noChangeShapeType="1"/>
            </p:cNvSpPr>
            <p:nvPr/>
          </p:nvSpPr>
          <p:spPr bwMode="auto">
            <a:xfrm flipV="1">
              <a:off x="2208" y="3696"/>
              <a:ext cx="2976"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6088" name="Group 44"/>
          <p:cNvGrpSpPr>
            <a:grpSpLocks/>
          </p:cNvGrpSpPr>
          <p:nvPr/>
        </p:nvGrpSpPr>
        <p:grpSpPr bwMode="auto">
          <a:xfrm>
            <a:off x="395288" y="1341066"/>
            <a:ext cx="2560637" cy="2801937"/>
            <a:chOff x="249" y="1787"/>
            <a:chExt cx="1613" cy="1765"/>
          </a:xfrm>
        </p:grpSpPr>
        <p:sp>
          <p:nvSpPr>
            <p:cNvPr id="46089" name="Rectangle 45"/>
            <p:cNvSpPr>
              <a:spLocks noChangeArrowheads="1"/>
            </p:cNvSpPr>
            <p:nvPr/>
          </p:nvSpPr>
          <p:spPr bwMode="auto">
            <a:xfrm>
              <a:off x="975" y="3227"/>
              <a:ext cx="22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7</a:t>
              </a:r>
            </a:p>
          </p:txBody>
        </p:sp>
        <p:sp>
          <p:nvSpPr>
            <p:cNvPr id="46090" name="Oval 46"/>
            <p:cNvSpPr>
              <a:spLocks noChangeArrowheads="1"/>
            </p:cNvSpPr>
            <p:nvPr/>
          </p:nvSpPr>
          <p:spPr bwMode="auto">
            <a:xfrm>
              <a:off x="405" y="1934"/>
              <a:ext cx="314" cy="261"/>
            </a:xfrm>
            <a:prstGeom prst="ellipse">
              <a:avLst/>
            </a:prstGeom>
            <a:solidFill>
              <a:schemeClr val="accent1"/>
            </a:solidFill>
            <a:ln w="25400">
              <a:solidFill>
                <a:schemeClr val="tx2"/>
              </a:solidFill>
              <a:round/>
              <a:headEnd/>
              <a:tailEnd/>
            </a:ln>
          </p:spPr>
          <p:txBody>
            <a:bodyPr wrap="none" anchor="ctr"/>
            <a:lstStyle/>
            <a:p>
              <a:pPr algn="ctr" eaLnBrk="0" hangingPunct="0"/>
              <a:r>
                <a:rPr lang="es-ES" sz="2400" b="1"/>
                <a:t>A</a:t>
              </a:r>
            </a:p>
          </p:txBody>
        </p:sp>
        <p:sp>
          <p:nvSpPr>
            <p:cNvPr id="46091" name="Oval 47"/>
            <p:cNvSpPr>
              <a:spLocks noChangeArrowheads="1"/>
            </p:cNvSpPr>
            <p:nvPr/>
          </p:nvSpPr>
          <p:spPr bwMode="auto">
            <a:xfrm>
              <a:off x="1461" y="1945"/>
              <a:ext cx="314" cy="261"/>
            </a:xfrm>
            <a:prstGeom prst="ellipse">
              <a:avLst/>
            </a:prstGeom>
            <a:solidFill>
              <a:schemeClr val="accent1"/>
            </a:solidFill>
            <a:ln w="25400">
              <a:solidFill>
                <a:schemeClr val="tx2"/>
              </a:solidFill>
              <a:round/>
              <a:headEnd/>
              <a:tailEnd/>
            </a:ln>
          </p:spPr>
          <p:txBody>
            <a:bodyPr wrap="none" anchor="ctr"/>
            <a:lstStyle/>
            <a:p>
              <a:pPr algn="ctr" eaLnBrk="0" hangingPunct="0"/>
              <a:r>
                <a:rPr lang="es-ES" sz="2400" b="1"/>
                <a:t>B</a:t>
              </a:r>
            </a:p>
          </p:txBody>
        </p:sp>
        <p:sp>
          <p:nvSpPr>
            <p:cNvPr id="46092" name="Oval 48"/>
            <p:cNvSpPr>
              <a:spLocks noChangeArrowheads="1"/>
            </p:cNvSpPr>
            <p:nvPr/>
          </p:nvSpPr>
          <p:spPr bwMode="auto">
            <a:xfrm>
              <a:off x="906" y="2510"/>
              <a:ext cx="314" cy="261"/>
            </a:xfrm>
            <a:prstGeom prst="ellipse">
              <a:avLst/>
            </a:prstGeom>
            <a:solidFill>
              <a:schemeClr val="accent1"/>
            </a:solidFill>
            <a:ln w="25400">
              <a:solidFill>
                <a:schemeClr val="tx2"/>
              </a:solidFill>
              <a:round/>
              <a:headEnd/>
              <a:tailEnd/>
            </a:ln>
          </p:spPr>
          <p:txBody>
            <a:bodyPr wrap="none" anchor="ctr"/>
            <a:lstStyle/>
            <a:p>
              <a:pPr algn="ctr" eaLnBrk="0" hangingPunct="0"/>
              <a:r>
                <a:rPr lang="es-ES" sz="2400" b="1"/>
                <a:t>C</a:t>
              </a:r>
            </a:p>
          </p:txBody>
        </p:sp>
        <p:sp>
          <p:nvSpPr>
            <p:cNvPr id="46093" name="Oval 49"/>
            <p:cNvSpPr>
              <a:spLocks noChangeArrowheads="1"/>
            </p:cNvSpPr>
            <p:nvPr/>
          </p:nvSpPr>
          <p:spPr bwMode="auto">
            <a:xfrm>
              <a:off x="394" y="3096"/>
              <a:ext cx="314" cy="261"/>
            </a:xfrm>
            <a:prstGeom prst="ellipse">
              <a:avLst/>
            </a:prstGeom>
            <a:solidFill>
              <a:schemeClr val="accent1"/>
            </a:solidFill>
            <a:ln w="25400">
              <a:solidFill>
                <a:schemeClr val="tx2"/>
              </a:solidFill>
              <a:round/>
              <a:headEnd/>
              <a:tailEnd/>
            </a:ln>
          </p:spPr>
          <p:txBody>
            <a:bodyPr wrap="none" anchor="ctr"/>
            <a:lstStyle/>
            <a:p>
              <a:pPr algn="ctr" eaLnBrk="0" hangingPunct="0"/>
              <a:r>
                <a:rPr lang="es-ES" sz="2400" b="1"/>
                <a:t>D</a:t>
              </a:r>
            </a:p>
          </p:txBody>
        </p:sp>
        <p:sp>
          <p:nvSpPr>
            <p:cNvPr id="46094" name="Oval 50"/>
            <p:cNvSpPr>
              <a:spLocks noChangeArrowheads="1"/>
            </p:cNvSpPr>
            <p:nvPr/>
          </p:nvSpPr>
          <p:spPr bwMode="auto">
            <a:xfrm>
              <a:off x="1450" y="3106"/>
              <a:ext cx="314" cy="261"/>
            </a:xfrm>
            <a:prstGeom prst="ellipse">
              <a:avLst/>
            </a:prstGeom>
            <a:solidFill>
              <a:schemeClr val="accent1"/>
            </a:solidFill>
            <a:ln w="25400">
              <a:solidFill>
                <a:schemeClr val="tx2"/>
              </a:solidFill>
              <a:round/>
              <a:headEnd/>
              <a:tailEnd/>
            </a:ln>
          </p:spPr>
          <p:txBody>
            <a:bodyPr wrap="none" anchor="ctr"/>
            <a:lstStyle/>
            <a:p>
              <a:pPr algn="ctr" eaLnBrk="0" hangingPunct="0"/>
              <a:r>
                <a:rPr lang="es-ES" sz="2400" b="1"/>
                <a:t>E</a:t>
              </a:r>
            </a:p>
          </p:txBody>
        </p:sp>
        <p:sp>
          <p:nvSpPr>
            <p:cNvPr id="46095" name="Line 51"/>
            <p:cNvSpPr>
              <a:spLocks noChangeShapeType="1"/>
            </p:cNvSpPr>
            <p:nvPr/>
          </p:nvSpPr>
          <p:spPr bwMode="auto">
            <a:xfrm>
              <a:off x="746" y="2075"/>
              <a:ext cx="699"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6096" name="Line 52"/>
            <p:cNvSpPr>
              <a:spLocks noChangeShapeType="1"/>
            </p:cNvSpPr>
            <p:nvPr/>
          </p:nvSpPr>
          <p:spPr bwMode="auto">
            <a:xfrm>
              <a:off x="725" y="3248"/>
              <a:ext cx="699"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6097" name="Line 53"/>
            <p:cNvSpPr>
              <a:spLocks noChangeShapeType="1"/>
            </p:cNvSpPr>
            <p:nvPr/>
          </p:nvSpPr>
          <p:spPr bwMode="auto">
            <a:xfrm>
              <a:off x="1612" y="2232"/>
              <a:ext cx="1" cy="859"/>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6098" name="Line 54"/>
            <p:cNvSpPr>
              <a:spLocks noChangeShapeType="1"/>
            </p:cNvSpPr>
            <p:nvPr/>
          </p:nvSpPr>
          <p:spPr bwMode="auto">
            <a:xfrm>
              <a:off x="556" y="2210"/>
              <a:ext cx="1" cy="859"/>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6099" name="Line 55"/>
            <p:cNvSpPr>
              <a:spLocks noChangeShapeType="1"/>
            </p:cNvSpPr>
            <p:nvPr/>
          </p:nvSpPr>
          <p:spPr bwMode="auto">
            <a:xfrm flipH="1">
              <a:off x="646" y="2777"/>
              <a:ext cx="367" cy="32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6100" name="Line 56"/>
            <p:cNvSpPr>
              <a:spLocks noChangeShapeType="1"/>
            </p:cNvSpPr>
            <p:nvPr/>
          </p:nvSpPr>
          <p:spPr bwMode="auto">
            <a:xfrm flipH="1">
              <a:off x="1158" y="2210"/>
              <a:ext cx="367" cy="32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6101" name="Line 57"/>
            <p:cNvSpPr>
              <a:spLocks noChangeShapeType="1"/>
            </p:cNvSpPr>
            <p:nvPr/>
          </p:nvSpPr>
          <p:spPr bwMode="auto">
            <a:xfrm flipH="1" flipV="1">
              <a:off x="645" y="2174"/>
              <a:ext cx="347" cy="34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6102" name="Line 58"/>
            <p:cNvSpPr>
              <a:spLocks noChangeShapeType="1"/>
            </p:cNvSpPr>
            <p:nvPr/>
          </p:nvSpPr>
          <p:spPr bwMode="auto">
            <a:xfrm flipH="1" flipV="1">
              <a:off x="1168" y="2760"/>
              <a:ext cx="357" cy="35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6103" name="Rectangle 59"/>
            <p:cNvSpPr>
              <a:spLocks noChangeArrowheads="1"/>
            </p:cNvSpPr>
            <p:nvPr/>
          </p:nvSpPr>
          <p:spPr bwMode="auto">
            <a:xfrm>
              <a:off x="943" y="1787"/>
              <a:ext cx="22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2</a:t>
              </a:r>
            </a:p>
          </p:txBody>
        </p:sp>
        <p:sp>
          <p:nvSpPr>
            <p:cNvPr id="46104" name="Rectangle 60"/>
            <p:cNvSpPr>
              <a:spLocks noChangeArrowheads="1"/>
            </p:cNvSpPr>
            <p:nvPr/>
          </p:nvSpPr>
          <p:spPr bwMode="auto">
            <a:xfrm>
              <a:off x="1636" y="2437"/>
              <a:ext cx="22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5</a:t>
              </a:r>
            </a:p>
          </p:txBody>
        </p:sp>
        <p:sp>
          <p:nvSpPr>
            <p:cNvPr id="46105" name="Rectangle 61"/>
            <p:cNvSpPr>
              <a:spLocks noChangeArrowheads="1"/>
            </p:cNvSpPr>
            <p:nvPr/>
          </p:nvSpPr>
          <p:spPr bwMode="auto">
            <a:xfrm>
              <a:off x="1316" y="2298"/>
              <a:ext cx="22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9</a:t>
              </a:r>
            </a:p>
          </p:txBody>
        </p:sp>
        <p:sp>
          <p:nvSpPr>
            <p:cNvPr id="46106" name="Rectangle 62"/>
            <p:cNvSpPr>
              <a:spLocks noChangeArrowheads="1"/>
            </p:cNvSpPr>
            <p:nvPr/>
          </p:nvSpPr>
          <p:spPr bwMode="auto">
            <a:xfrm>
              <a:off x="1274" y="2640"/>
              <a:ext cx="22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3</a:t>
              </a:r>
            </a:p>
          </p:txBody>
        </p:sp>
        <p:sp>
          <p:nvSpPr>
            <p:cNvPr id="46107" name="Rectangle 63"/>
            <p:cNvSpPr>
              <a:spLocks noChangeArrowheads="1"/>
            </p:cNvSpPr>
            <p:nvPr/>
          </p:nvSpPr>
          <p:spPr bwMode="auto">
            <a:xfrm>
              <a:off x="249" y="2491"/>
              <a:ext cx="338"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10</a:t>
              </a:r>
            </a:p>
          </p:txBody>
        </p:sp>
        <p:sp>
          <p:nvSpPr>
            <p:cNvPr id="46108" name="Rectangle 64"/>
            <p:cNvSpPr>
              <a:spLocks noChangeArrowheads="1"/>
            </p:cNvSpPr>
            <p:nvPr/>
          </p:nvSpPr>
          <p:spPr bwMode="auto">
            <a:xfrm>
              <a:off x="571" y="2289"/>
              <a:ext cx="338"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12</a:t>
              </a:r>
            </a:p>
          </p:txBody>
        </p:sp>
        <p:sp>
          <p:nvSpPr>
            <p:cNvPr id="46109" name="Rectangle 65"/>
            <p:cNvSpPr>
              <a:spLocks noChangeArrowheads="1"/>
            </p:cNvSpPr>
            <p:nvPr/>
          </p:nvSpPr>
          <p:spPr bwMode="auto">
            <a:xfrm>
              <a:off x="644" y="2683"/>
              <a:ext cx="22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6</a:t>
              </a:r>
            </a:p>
          </p:txBody>
        </p:sp>
      </p:gr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anim calcmode="lin" valueType="num">
                                      <p:cBhvr>
                                        <p:cTn id="13" dur="500" fill="hold"/>
                                        <p:tgtEl>
                                          <p:spTgt spid="4"/>
                                        </p:tgtEl>
                                        <p:attrNameLst>
                                          <p:attrName>ppt_x</p:attrName>
                                        </p:attrNameLst>
                                      </p:cBhvr>
                                      <p:tavLst>
                                        <p:tav tm="0">
                                          <p:val>
                                            <p:strVal val="#ppt_x"/>
                                          </p:val>
                                        </p:tav>
                                        <p:tav tm="100000">
                                          <p:val>
                                            <p:strVal val="#ppt_x"/>
                                          </p:val>
                                        </p:tav>
                                      </p:tavLst>
                                    </p:anim>
                                    <p:anim calcmode="lin" valueType="num">
                                      <p:cBhvr>
                                        <p:cTn id="14"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3"/>
          <p:cNvSpPr>
            <a:spLocks noChangeArrowheads="1"/>
          </p:cNvSpPr>
          <p:nvPr/>
        </p:nvSpPr>
        <p:spPr bwMode="auto">
          <a:xfrm>
            <a:off x="4356100" y="3028280"/>
            <a:ext cx="4248150" cy="360363"/>
          </a:xfrm>
          <a:prstGeom prst="rect">
            <a:avLst/>
          </a:prstGeom>
          <a:solidFill>
            <a:schemeClr val="hlink"/>
          </a:solidFill>
          <a:ln w="9525">
            <a:solidFill>
              <a:schemeClr val="hlink"/>
            </a:solidFill>
            <a:miter lim="800000"/>
            <a:headEnd/>
            <a:tailEnd/>
          </a:ln>
        </p:spPr>
        <p:txBody>
          <a:bodyPr wrap="none" anchor="ctr"/>
          <a:lstStyle/>
          <a:p>
            <a:endParaRPr lang="es-MX"/>
          </a:p>
        </p:txBody>
      </p:sp>
      <p:sp>
        <p:nvSpPr>
          <p:cNvPr id="47107" name="Rectangle 74"/>
          <p:cNvSpPr>
            <a:spLocks noChangeArrowheads="1"/>
          </p:cNvSpPr>
          <p:nvPr/>
        </p:nvSpPr>
        <p:spPr bwMode="auto">
          <a:xfrm>
            <a:off x="8101013" y="1516980"/>
            <a:ext cx="504825" cy="1871663"/>
          </a:xfrm>
          <a:prstGeom prst="rect">
            <a:avLst/>
          </a:prstGeom>
          <a:solidFill>
            <a:schemeClr val="hlink"/>
          </a:solidFill>
          <a:ln w="9525">
            <a:solidFill>
              <a:schemeClr val="hlink"/>
            </a:solidFill>
            <a:miter lim="800000"/>
            <a:headEnd/>
            <a:tailEnd/>
          </a:ln>
        </p:spPr>
        <p:txBody>
          <a:bodyPr wrap="none" anchor="ctr"/>
          <a:lstStyle/>
          <a:p>
            <a:endParaRPr lang="es-MX"/>
          </a:p>
        </p:txBody>
      </p:sp>
      <p:sp>
        <p:nvSpPr>
          <p:cNvPr id="47108" name="Rectangle 3"/>
          <p:cNvSpPr>
            <a:spLocks noGrp="1" noChangeArrowheads="1"/>
          </p:cNvSpPr>
          <p:nvPr>
            <p:ph type="title"/>
          </p:nvPr>
        </p:nvSpPr>
        <p:spPr>
          <a:xfrm>
            <a:off x="827584" y="44624"/>
            <a:ext cx="7024744" cy="1143000"/>
          </a:xfrm>
        </p:spPr>
        <p:txBody>
          <a:bodyPr/>
          <a:lstStyle/>
          <a:p>
            <a:pPr eaLnBrk="1" hangingPunct="1"/>
            <a:r>
              <a:rPr lang="es-MX" dirty="0">
                <a:latin typeface="Times New Roman" charset="0"/>
              </a:rPr>
              <a:t>Ejemplo</a:t>
            </a:r>
          </a:p>
        </p:txBody>
      </p:sp>
      <p:grpSp>
        <p:nvGrpSpPr>
          <p:cNvPr id="47109" name="Group 32"/>
          <p:cNvGrpSpPr>
            <a:grpSpLocks/>
          </p:cNvGrpSpPr>
          <p:nvPr/>
        </p:nvGrpSpPr>
        <p:grpSpPr bwMode="auto">
          <a:xfrm>
            <a:off x="3581400" y="767680"/>
            <a:ext cx="5132388" cy="2647950"/>
            <a:chOff x="2256" y="1245"/>
            <a:chExt cx="3233" cy="1668"/>
          </a:xfrm>
        </p:grpSpPr>
        <p:sp>
          <p:nvSpPr>
            <p:cNvPr id="47147" name="Text Box 33"/>
            <p:cNvSpPr txBox="1">
              <a:spLocks noChangeArrowheads="1"/>
            </p:cNvSpPr>
            <p:nvPr/>
          </p:nvSpPr>
          <p:spPr bwMode="auto">
            <a:xfrm>
              <a:off x="2256" y="1245"/>
              <a:ext cx="3233" cy="1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endParaRPr lang="es-MX" b="1">
                <a:latin typeface="Arial Narrow" charset="0"/>
              </a:endParaRPr>
            </a:p>
            <a:p>
              <a:r>
                <a:rPr lang="es-MX" b="1">
                  <a:solidFill>
                    <a:srgbClr val="A50021"/>
                  </a:solidFill>
                </a:rPr>
                <a:t>D</a:t>
              </a:r>
              <a:r>
                <a:rPr lang="es-MX" b="1" baseline="30000">
                  <a:solidFill>
                    <a:srgbClr val="A50021"/>
                  </a:solidFill>
                </a:rPr>
                <a:t>4</a:t>
              </a:r>
              <a:r>
                <a:rPr lang="es-MX" b="1">
                  <a:latin typeface="Arial Narrow" charset="0"/>
                </a:rPr>
                <a:t> 	A </a:t>
              </a:r>
              <a:r>
                <a:rPr lang="es-MX" b="1">
                  <a:solidFill>
                    <a:srgbClr val="A50021"/>
                  </a:solidFill>
                  <a:latin typeface="Arial Narrow" charset="0"/>
                </a:rPr>
                <a:t>1</a:t>
              </a:r>
              <a:r>
                <a:rPr lang="es-MX" b="1">
                  <a:latin typeface="Arial Narrow" charset="0"/>
                </a:rPr>
                <a:t>    	B </a:t>
              </a:r>
              <a:r>
                <a:rPr lang="es-MX" b="1">
                  <a:solidFill>
                    <a:srgbClr val="A50021"/>
                  </a:solidFill>
                  <a:latin typeface="Arial Narrow" charset="0"/>
                </a:rPr>
                <a:t>2</a:t>
              </a:r>
              <a:r>
                <a:rPr lang="es-MX" b="1">
                  <a:latin typeface="Arial Narrow" charset="0"/>
                </a:rPr>
                <a:t>    	C </a:t>
              </a:r>
              <a:r>
                <a:rPr lang="es-MX" b="1">
                  <a:solidFill>
                    <a:srgbClr val="A50021"/>
                  </a:solidFill>
                  <a:latin typeface="Arial Narrow" charset="0"/>
                </a:rPr>
                <a:t>3</a:t>
              </a:r>
              <a:r>
                <a:rPr lang="es-MX" b="1">
                  <a:latin typeface="Arial Narrow" charset="0"/>
                </a:rPr>
                <a:t>   	D </a:t>
              </a:r>
              <a:r>
                <a:rPr lang="es-MX" b="1">
                  <a:solidFill>
                    <a:srgbClr val="A50021"/>
                  </a:solidFill>
                  <a:latin typeface="Arial Narrow" charset="0"/>
                </a:rPr>
                <a:t>4</a:t>
              </a:r>
              <a:r>
                <a:rPr lang="es-MX" b="1">
                  <a:latin typeface="Arial Narrow" charset="0"/>
                </a:rPr>
                <a:t>    	E </a:t>
              </a:r>
              <a:r>
                <a:rPr lang="es-MX" b="1">
                  <a:solidFill>
                    <a:srgbClr val="A50021"/>
                  </a:solidFill>
                  <a:latin typeface="Arial Narrow" charset="0"/>
                </a:rPr>
                <a:t>5</a:t>
              </a:r>
              <a:endParaRPr lang="es-MX" b="1">
                <a:latin typeface="Arial Narrow" charset="0"/>
              </a:endParaRPr>
            </a:p>
            <a:p>
              <a:r>
                <a:rPr lang="es-MX" b="1">
                  <a:latin typeface="Arial Narrow" charset="0"/>
                </a:rPr>
                <a:t>A </a:t>
              </a:r>
              <a:r>
                <a:rPr lang="es-MX" b="1">
                  <a:solidFill>
                    <a:srgbClr val="A50021"/>
                  </a:solidFill>
                  <a:latin typeface="Arial Narrow" charset="0"/>
                </a:rPr>
                <a:t>1</a:t>
              </a:r>
              <a:r>
                <a:rPr lang="es-MX" b="1">
                  <a:latin typeface="Arial Narrow" charset="0"/>
                </a:rPr>
                <a:t>    	0	2	</a:t>
              </a:r>
              <a:r>
                <a:rPr lang="es-MX" b="1">
                  <a:latin typeface="Arial Narrow" charset="0"/>
                  <a:sym typeface="Symbol" charset="0"/>
                </a:rPr>
                <a:t>11	10	7</a:t>
              </a:r>
            </a:p>
            <a:p>
              <a:r>
                <a:rPr lang="es-MX" b="1">
                  <a:latin typeface="Arial Narrow" charset="0"/>
                  <a:sym typeface="Symbol" charset="0"/>
                </a:rPr>
                <a:t>B </a:t>
              </a:r>
              <a:r>
                <a:rPr lang="es-MX" b="1">
                  <a:solidFill>
                    <a:srgbClr val="A50021"/>
                  </a:solidFill>
                  <a:latin typeface="Arial Narrow" charset="0"/>
                  <a:sym typeface="Symbol" charset="0"/>
                </a:rPr>
                <a:t>2</a:t>
              </a:r>
              <a:r>
                <a:rPr lang="es-MX" b="1">
                  <a:latin typeface="Arial Narrow" charset="0"/>
                  <a:sym typeface="Symbol" charset="0"/>
                </a:rPr>
                <a:t>	21	0	9	15	5</a:t>
              </a:r>
            </a:p>
            <a:p>
              <a:r>
                <a:rPr lang="es-MX" b="1">
                  <a:latin typeface="Arial Narrow" charset="0"/>
                  <a:sym typeface="Symbol" charset="0"/>
                </a:rPr>
                <a:t>C </a:t>
              </a:r>
              <a:r>
                <a:rPr lang="es-MX" b="1">
                  <a:solidFill>
                    <a:srgbClr val="A50021"/>
                  </a:solidFill>
                  <a:latin typeface="Arial Narrow" charset="0"/>
                  <a:sym typeface="Symbol" charset="0"/>
                </a:rPr>
                <a:t>3</a:t>
              </a:r>
              <a:r>
                <a:rPr lang="es-MX" b="1">
                  <a:latin typeface="Arial Narrow" charset="0"/>
                  <a:sym typeface="Symbol" charset="0"/>
                </a:rPr>
                <a:t>	12	14	0	6	13</a:t>
              </a:r>
            </a:p>
            <a:p>
              <a:r>
                <a:rPr lang="es-MX" b="1">
                  <a:latin typeface="Arial Narrow" charset="0"/>
                  <a:sym typeface="Symbol" charset="0"/>
                </a:rPr>
                <a:t>D </a:t>
              </a:r>
              <a:r>
                <a:rPr lang="es-MX" b="1">
                  <a:solidFill>
                    <a:srgbClr val="A50021"/>
                  </a:solidFill>
                  <a:latin typeface="Arial Narrow" charset="0"/>
                  <a:sym typeface="Symbol" charset="0"/>
                </a:rPr>
                <a:t>4</a:t>
              </a:r>
              <a:r>
                <a:rPr lang="es-MX" b="1">
                  <a:latin typeface="Arial Narrow" charset="0"/>
                  <a:sym typeface="Symbol" charset="0"/>
                </a:rPr>
                <a:t>				0	7</a:t>
              </a:r>
            </a:p>
            <a:p>
              <a:r>
                <a:rPr lang="es-MX" b="1">
                  <a:latin typeface="Arial Narrow" charset="0"/>
                  <a:sym typeface="Symbol" charset="0"/>
                </a:rPr>
                <a:t>E </a:t>
              </a:r>
              <a:r>
                <a:rPr lang="es-MX" b="1">
                  <a:solidFill>
                    <a:srgbClr val="A50021"/>
                  </a:solidFill>
                  <a:latin typeface="Arial Narrow" charset="0"/>
                  <a:sym typeface="Symbol" charset="0"/>
                </a:rPr>
                <a:t>5</a:t>
              </a:r>
              <a:r>
                <a:rPr lang="es-MX" b="1">
                  <a:latin typeface="Arial Narrow" charset="0"/>
                  <a:sym typeface="Symbol" charset="0"/>
                </a:rPr>
                <a:t>	15	17	3	9	0</a:t>
              </a:r>
            </a:p>
          </p:txBody>
        </p:sp>
        <p:sp>
          <p:nvSpPr>
            <p:cNvPr id="47148" name="Line 34"/>
            <p:cNvSpPr>
              <a:spLocks noChangeShapeType="1"/>
            </p:cNvSpPr>
            <p:nvPr/>
          </p:nvSpPr>
          <p:spPr bwMode="auto">
            <a:xfrm>
              <a:off x="2304" y="1728"/>
              <a:ext cx="31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49" name="Line 35"/>
            <p:cNvSpPr>
              <a:spLocks noChangeShapeType="1"/>
            </p:cNvSpPr>
            <p:nvPr/>
          </p:nvSpPr>
          <p:spPr bwMode="auto">
            <a:xfrm flipV="1">
              <a:off x="2640" y="1536"/>
              <a:ext cx="0" cy="12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 name="Group 36"/>
          <p:cNvGrpSpPr>
            <a:grpSpLocks/>
          </p:cNvGrpSpPr>
          <p:nvPr/>
        </p:nvGrpSpPr>
        <p:grpSpPr bwMode="auto">
          <a:xfrm>
            <a:off x="44450" y="4272880"/>
            <a:ext cx="6356350" cy="1676400"/>
            <a:chOff x="28" y="3216"/>
            <a:chExt cx="4004" cy="1056"/>
          </a:xfrm>
        </p:grpSpPr>
        <p:sp>
          <p:nvSpPr>
            <p:cNvPr id="47140" name="Line 37"/>
            <p:cNvSpPr>
              <a:spLocks noChangeShapeType="1"/>
            </p:cNvSpPr>
            <p:nvPr/>
          </p:nvSpPr>
          <p:spPr bwMode="auto">
            <a:xfrm flipV="1">
              <a:off x="2160" y="3216"/>
              <a:ext cx="1872"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47141" name="Group 38"/>
            <p:cNvGrpSpPr>
              <a:grpSpLocks/>
            </p:cNvGrpSpPr>
            <p:nvPr/>
          </p:nvGrpSpPr>
          <p:grpSpPr bwMode="auto">
            <a:xfrm>
              <a:off x="28" y="3440"/>
              <a:ext cx="2852" cy="832"/>
              <a:chOff x="28" y="3440"/>
              <a:chExt cx="2852" cy="832"/>
            </a:xfrm>
          </p:grpSpPr>
          <p:sp>
            <p:nvSpPr>
              <p:cNvPr id="47142" name="Text Box 39"/>
              <p:cNvSpPr txBox="1">
                <a:spLocks noChangeArrowheads="1"/>
              </p:cNvSpPr>
              <p:nvPr/>
            </p:nvSpPr>
            <p:spPr bwMode="auto">
              <a:xfrm>
                <a:off x="28" y="3728"/>
                <a:ext cx="2126"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sz="2000" i="1"/>
                  <a:t>Mínimo entre:B-A y B-E + E-A</a:t>
                </a:r>
              </a:p>
            </p:txBody>
          </p:sp>
          <p:sp>
            <p:nvSpPr>
              <p:cNvPr id="47143" name="Text Box 40"/>
              <p:cNvSpPr txBox="1">
                <a:spLocks noChangeArrowheads="1"/>
              </p:cNvSpPr>
              <p:nvPr/>
            </p:nvSpPr>
            <p:spPr bwMode="auto">
              <a:xfrm>
                <a:off x="28" y="3440"/>
                <a:ext cx="2144"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sz="2000" i="1"/>
                  <a:t>Mínimo entre:A-C y A-E + E-C</a:t>
                </a:r>
              </a:p>
            </p:txBody>
          </p:sp>
          <p:sp>
            <p:nvSpPr>
              <p:cNvPr id="47144" name="Line 41"/>
              <p:cNvSpPr>
                <a:spLocks noChangeShapeType="1"/>
              </p:cNvSpPr>
              <p:nvPr/>
            </p:nvSpPr>
            <p:spPr bwMode="auto">
              <a:xfrm flipV="1">
                <a:off x="2160" y="3504"/>
                <a:ext cx="720"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7145" name="Text Box 42"/>
              <p:cNvSpPr txBox="1">
                <a:spLocks noChangeArrowheads="1"/>
              </p:cNvSpPr>
              <p:nvPr/>
            </p:nvSpPr>
            <p:spPr bwMode="auto">
              <a:xfrm>
                <a:off x="382" y="4016"/>
                <a:ext cx="1442"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sz="2000" i="1"/>
                  <a:t>D-E + E-A = 7 + 15</a:t>
                </a:r>
              </a:p>
            </p:txBody>
          </p:sp>
          <p:sp>
            <p:nvSpPr>
              <p:cNvPr id="47146" name="Line 43"/>
              <p:cNvSpPr>
                <a:spLocks noChangeShapeType="1"/>
              </p:cNvSpPr>
              <p:nvPr/>
            </p:nvSpPr>
            <p:spPr bwMode="auto">
              <a:xfrm flipV="1">
                <a:off x="1824" y="3888"/>
                <a:ext cx="1008"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5" name="Group 72"/>
          <p:cNvGrpSpPr>
            <a:grpSpLocks/>
          </p:cNvGrpSpPr>
          <p:nvPr/>
        </p:nvGrpSpPr>
        <p:grpSpPr bwMode="auto">
          <a:xfrm>
            <a:off x="228600" y="3225130"/>
            <a:ext cx="8485188" cy="2647950"/>
            <a:chOff x="144" y="2556"/>
            <a:chExt cx="5345" cy="1668"/>
          </a:xfrm>
        </p:grpSpPr>
        <p:sp>
          <p:nvSpPr>
            <p:cNvPr id="47134" name="AutoShape 2"/>
            <p:cNvSpPr>
              <a:spLocks noChangeArrowheads="1"/>
            </p:cNvSpPr>
            <p:nvPr/>
          </p:nvSpPr>
          <p:spPr bwMode="auto">
            <a:xfrm>
              <a:off x="144" y="2928"/>
              <a:ext cx="1968" cy="432"/>
            </a:xfrm>
            <a:prstGeom prst="rightArrow">
              <a:avLst>
                <a:gd name="adj1" fmla="val 50000"/>
                <a:gd name="adj2" fmla="val 113889"/>
              </a:avLst>
            </a:prstGeom>
            <a:solidFill>
              <a:srgbClr val="669900"/>
            </a:solidFill>
            <a:ln w="9525">
              <a:solidFill>
                <a:schemeClr val="tx1"/>
              </a:solidFill>
              <a:miter lim="800000"/>
              <a:headEnd/>
              <a:tailEnd/>
            </a:ln>
          </p:spPr>
          <p:txBody>
            <a:bodyPr wrap="none" anchor="ctr"/>
            <a:lstStyle/>
            <a:p>
              <a:endParaRPr lang="es-MX"/>
            </a:p>
          </p:txBody>
        </p:sp>
        <p:grpSp>
          <p:nvGrpSpPr>
            <p:cNvPr id="47135" name="Group 45"/>
            <p:cNvGrpSpPr>
              <a:grpSpLocks/>
            </p:cNvGrpSpPr>
            <p:nvPr/>
          </p:nvGrpSpPr>
          <p:grpSpPr bwMode="auto">
            <a:xfrm>
              <a:off x="2256" y="2556"/>
              <a:ext cx="3233" cy="1668"/>
              <a:chOff x="2256" y="1245"/>
              <a:chExt cx="3233" cy="1668"/>
            </a:xfrm>
          </p:grpSpPr>
          <p:sp>
            <p:nvSpPr>
              <p:cNvPr id="106542" name="Text Box 46"/>
              <p:cNvSpPr txBox="1">
                <a:spLocks noChangeArrowheads="1"/>
              </p:cNvSpPr>
              <p:nvPr/>
            </p:nvSpPr>
            <p:spPr bwMode="auto">
              <a:xfrm>
                <a:off x="2256" y="1245"/>
                <a:ext cx="3233" cy="1668"/>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endParaRPr lang="es-MX" b="1">
                  <a:latin typeface="Arial Narrow" charset="0"/>
                </a:endParaRPr>
              </a:p>
              <a:p>
                <a:r>
                  <a:rPr lang="es-MX" b="1">
                    <a:solidFill>
                      <a:srgbClr val="A50021"/>
                    </a:solidFill>
                  </a:rPr>
                  <a:t>D</a:t>
                </a:r>
                <a:r>
                  <a:rPr lang="es-MX" b="1" baseline="30000">
                    <a:solidFill>
                      <a:srgbClr val="A50021"/>
                    </a:solidFill>
                  </a:rPr>
                  <a:t>5</a:t>
                </a:r>
                <a:r>
                  <a:rPr lang="es-MX" b="1">
                    <a:latin typeface="Arial Narrow" charset="0"/>
                  </a:rPr>
                  <a:t> 	A </a:t>
                </a:r>
                <a:r>
                  <a:rPr lang="es-MX" b="1">
                    <a:solidFill>
                      <a:srgbClr val="A50021"/>
                    </a:solidFill>
                    <a:latin typeface="Arial Narrow" charset="0"/>
                  </a:rPr>
                  <a:t>1</a:t>
                </a:r>
                <a:r>
                  <a:rPr lang="es-MX" b="1">
                    <a:latin typeface="Arial Narrow" charset="0"/>
                  </a:rPr>
                  <a:t>    	B </a:t>
                </a:r>
                <a:r>
                  <a:rPr lang="es-MX" b="1">
                    <a:solidFill>
                      <a:srgbClr val="A50021"/>
                    </a:solidFill>
                    <a:latin typeface="Arial Narrow" charset="0"/>
                  </a:rPr>
                  <a:t>2</a:t>
                </a:r>
                <a:r>
                  <a:rPr lang="es-MX" b="1">
                    <a:latin typeface="Arial Narrow" charset="0"/>
                  </a:rPr>
                  <a:t>    	C </a:t>
                </a:r>
                <a:r>
                  <a:rPr lang="es-MX" b="1">
                    <a:solidFill>
                      <a:srgbClr val="A50021"/>
                    </a:solidFill>
                    <a:latin typeface="Arial Narrow" charset="0"/>
                  </a:rPr>
                  <a:t>3</a:t>
                </a:r>
                <a:r>
                  <a:rPr lang="es-MX" b="1">
                    <a:latin typeface="Arial Narrow" charset="0"/>
                  </a:rPr>
                  <a:t>   	D </a:t>
                </a:r>
                <a:r>
                  <a:rPr lang="es-MX" b="1">
                    <a:solidFill>
                      <a:srgbClr val="A50021"/>
                    </a:solidFill>
                    <a:latin typeface="Arial Narrow" charset="0"/>
                  </a:rPr>
                  <a:t>4</a:t>
                </a:r>
                <a:r>
                  <a:rPr lang="es-MX" b="1">
                    <a:latin typeface="Arial Narrow" charset="0"/>
                  </a:rPr>
                  <a:t>    	E </a:t>
                </a:r>
                <a:r>
                  <a:rPr lang="es-MX" b="1">
                    <a:solidFill>
                      <a:srgbClr val="A50021"/>
                    </a:solidFill>
                    <a:latin typeface="Arial Narrow" charset="0"/>
                  </a:rPr>
                  <a:t>5</a:t>
                </a:r>
                <a:endParaRPr lang="es-MX" b="1">
                  <a:latin typeface="Arial Narrow" charset="0"/>
                </a:endParaRPr>
              </a:p>
              <a:p>
                <a:r>
                  <a:rPr lang="es-MX" b="1">
                    <a:latin typeface="Arial Narrow" charset="0"/>
                  </a:rPr>
                  <a:t>A </a:t>
                </a:r>
                <a:r>
                  <a:rPr lang="es-MX" b="1">
                    <a:solidFill>
                      <a:srgbClr val="A50021"/>
                    </a:solidFill>
                    <a:latin typeface="Arial Narrow" charset="0"/>
                  </a:rPr>
                  <a:t>1</a:t>
                </a:r>
                <a:r>
                  <a:rPr lang="es-MX" b="1">
                    <a:latin typeface="Arial Narrow" charset="0"/>
                  </a:rPr>
                  <a:t>    	</a:t>
                </a:r>
                <a:r>
                  <a:rPr lang="es-MX" b="1">
                    <a:solidFill>
                      <a:schemeClr val="accent2"/>
                    </a:solidFill>
                    <a:latin typeface="Arial Narrow" charset="0"/>
                  </a:rPr>
                  <a:t>0</a:t>
                </a:r>
                <a:r>
                  <a:rPr lang="es-MX" b="1">
                    <a:solidFill>
                      <a:srgbClr val="336600"/>
                    </a:solidFill>
                    <a:latin typeface="Arial Narrow" charset="0"/>
                  </a:rPr>
                  <a:t>	</a:t>
                </a:r>
                <a:r>
                  <a:rPr lang="es-MX" b="1">
                    <a:latin typeface="Arial Narrow" charset="0"/>
                  </a:rPr>
                  <a:t>2	</a:t>
                </a:r>
                <a:r>
                  <a:rPr lang="es-MX" b="1">
                    <a:solidFill>
                      <a:srgbClr val="CC0000"/>
                    </a:solidFill>
                    <a:effectLst>
                      <a:outerShdw blurRad="38100" dist="38100" dir="2700000" algn="tl">
                        <a:srgbClr val="DDDDDD"/>
                      </a:outerShdw>
                    </a:effectLst>
                    <a:latin typeface="Arial Narrow" charset="0"/>
                    <a:sym typeface="Symbol" charset="0"/>
                  </a:rPr>
                  <a:t>10</a:t>
                </a:r>
                <a:r>
                  <a:rPr lang="es-MX" b="1">
                    <a:latin typeface="Arial Narrow" charset="0"/>
                    <a:sym typeface="Symbol" charset="0"/>
                  </a:rPr>
                  <a:t>	10	</a:t>
                </a:r>
                <a:r>
                  <a:rPr lang="es-MX" b="1">
                    <a:solidFill>
                      <a:srgbClr val="336600"/>
                    </a:solidFill>
                    <a:latin typeface="Arial Narrow" charset="0"/>
                    <a:sym typeface="Symbol" charset="0"/>
                  </a:rPr>
                  <a:t>7</a:t>
                </a:r>
                <a:endParaRPr lang="es-MX" b="1">
                  <a:latin typeface="Arial Narrow" charset="0"/>
                  <a:sym typeface="Symbol" charset="0"/>
                </a:endParaRPr>
              </a:p>
              <a:p>
                <a:r>
                  <a:rPr lang="es-MX" b="1">
                    <a:latin typeface="Arial Narrow" charset="0"/>
                    <a:sym typeface="Symbol" charset="0"/>
                  </a:rPr>
                  <a:t>B </a:t>
                </a:r>
                <a:r>
                  <a:rPr lang="es-MX" b="1">
                    <a:solidFill>
                      <a:srgbClr val="A50021"/>
                    </a:solidFill>
                    <a:latin typeface="Arial Narrow" charset="0"/>
                    <a:sym typeface="Symbol" charset="0"/>
                  </a:rPr>
                  <a:t>2</a:t>
                </a:r>
                <a:r>
                  <a:rPr lang="es-MX" b="1">
                    <a:latin typeface="Arial Narrow" charset="0"/>
                    <a:sym typeface="Symbol" charset="0"/>
                  </a:rPr>
                  <a:t>	</a:t>
                </a:r>
                <a:r>
                  <a:rPr lang="es-MX" b="1">
                    <a:solidFill>
                      <a:srgbClr val="CC0000"/>
                    </a:solidFill>
                    <a:effectLst>
                      <a:outerShdw blurRad="38100" dist="38100" dir="2700000" algn="tl">
                        <a:srgbClr val="DDDDDD"/>
                      </a:outerShdw>
                    </a:effectLst>
                    <a:latin typeface="Arial Narrow" charset="0"/>
                    <a:sym typeface="Symbol" charset="0"/>
                  </a:rPr>
                  <a:t>20</a:t>
                </a:r>
                <a:r>
                  <a:rPr lang="es-MX" b="1">
                    <a:latin typeface="Arial Narrow" charset="0"/>
                    <a:sym typeface="Symbol" charset="0"/>
                  </a:rPr>
                  <a:t>	</a:t>
                </a:r>
                <a:r>
                  <a:rPr lang="es-MX" b="1">
                    <a:solidFill>
                      <a:schemeClr val="accent2"/>
                    </a:solidFill>
                    <a:latin typeface="Arial Narrow" charset="0"/>
                    <a:sym typeface="Symbol" charset="0"/>
                  </a:rPr>
                  <a:t>0</a:t>
                </a:r>
                <a:r>
                  <a:rPr lang="es-MX" b="1">
                    <a:latin typeface="Arial Narrow" charset="0"/>
                    <a:sym typeface="Symbol" charset="0"/>
                  </a:rPr>
                  <a:t>	</a:t>
                </a:r>
                <a:r>
                  <a:rPr lang="es-MX" b="1">
                    <a:solidFill>
                      <a:srgbClr val="CC0000"/>
                    </a:solidFill>
                    <a:effectLst>
                      <a:outerShdw blurRad="38100" dist="38100" dir="2700000" algn="tl">
                        <a:srgbClr val="DDDDDD"/>
                      </a:outerShdw>
                    </a:effectLst>
                    <a:latin typeface="Arial Narrow" charset="0"/>
                    <a:sym typeface="Symbol" charset="0"/>
                  </a:rPr>
                  <a:t>8</a:t>
                </a:r>
                <a:r>
                  <a:rPr lang="es-MX" b="1">
                    <a:latin typeface="Arial Narrow" charset="0"/>
                    <a:sym typeface="Symbol" charset="0"/>
                  </a:rPr>
                  <a:t>	</a:t>
                </a:r>
                <a:r>
                  <a:rPr lang="es-MX" b="1">
                    <a:solidFill>
                      <a:srgbClr val="000099"/>
                    </a:solidFill>
                    <a:effectLst>
                      <a:outerShdw blurRad="38100" dist="38100" dir="2700000" algn="tl">
                        <a:srgbClr val="DDDDDD"/>
                      </a:outerShdw>
                    </a:effectLst>
                    <a:latin typeface="Arial Narrow" charset="0"/>
                    <a:sym typeface="Symbol" charset="0"/>
                  </a:rPr>
                  <a:t>14</a:t>
                </a:r>
                <a:r>
                  <a:rPr lang="es-MX" b="1">
                    <a:latin typeface="Arial Narrow" charset="0"/>
                    <a:sym typeface="Symbol" charset="0"/>
                  </a:rPr>
                  <a:t>	</a:t>
                </a:r>
                <a:r>
                  <a:rPr lang="es-MX" b="1">
                    <a:solidFill>
                      <a:srgbClr val="336600"/>
                    </a:solidFill>
                    <a:latin typeface="Arial Narrow" charset="0"/>
                    <a:sym typeface="Symbol" charset="0"/>
                  </a:rPr>
                  <a:t>5</a:t>
                </a:r>
                <a:endParaRPr lang="es-MX" b="1">
                  <a:latin typeface="Arial Narrow" charset="0"/>
                  <a:sym typeface="Symbol" charset="0"/>
                </a:endParaRPr>
              </a:p>
              <a:p>
                <a:r>
                  <a:rPr lang="es-MX" b="1">
                    <a:latin typeface="Arial Narrow" charset="0"/>
                    <a:sym typeface="Symbol" charset="0"/>
                  </a:rPr>
                  <a:t>C </a:t>
                </a:r>
                <a:r>
                  <a:rPr lang="es-MX" b="1">
                    <a:solidFill>
                      <a:srgbClr val="A50021"/>
                    </a:solidFill>
                    <a:latin typeface="Arial Narrow" charset="0"/>
                    <a:sym typeface="Symbol" charset="0"/>
                  </a:rPr>
                  <a:t>3</a:t>
                </a:r>
                <a:r>
                  <a:rPr lang="es-MX" b="1">
                    <a:latin typeface="Arial Narrow" charset="0"/>
                    <a:sym typeface="Symbol" charset="0"/>
                  </a:rPr>
                  <a:t>	12	14	</a:t>
                </a:r>
                <a:r>
                  <a:rPr lang="es-MX" b="1">
                    <a:solidFill>
                      <a:schemeClr val="accent2"/>
                    </a:solidFill>
                    <a:latin typeface="Arial Narrow" charset="0"/>
                    <a:sym typeface="Symbol" charset="0"/>
                  </a:rPr>
                  <a:t>0</a:t>
                </a:r>
                <a:r>
                  <a:rPr lang="es-MX" b="1">
                    <a:latin typeface="Arial Narrow" charset="0"/>
                    <a:sym typeface="Symbol" charset="0"/>
                  </a:rPr>
                  <a:t>	6	</a:t>
                </a:r>
                <a:r>
                  <a:rPr lang="es-MX" b="1">
                    <a:solidFill>
                      <a:srgbClr val="336600"/>
                    </a:solidFill>
                    <a:latin typeface="Arial Narrow" charset="0"/>
                    <a:sym typeface="Symbol" charset="0"/>
                  </a:rPr>
                  <a:t>13</a:t>
                </a:r>
                <a:endParaRPr lang="es-MX" b="1">
                  <a:latin typeface="Arial Narrow" charset="0"/>
                  <a:sym typeface="Symbol" charset="0"/>
                </a:endParaRPr>
              </a:p>
              <a:p>
                <a:r>
                  <a:rPr lang="es-MX" b="1">
                    <a:latin typeface="Arial Narrow" charset="0"/>
                    <a:sym typeface="Symbol" charset="0"/>
                  </a:rPr>
                  <a:t>D </a:t>
                </a:r>
                <a:r>
                  <a:rPr lang="es-MX" b="1">
                    <a:solidFill>
                      <a:srgbClr val="A50021"/>
                    </a:solidFill>
                    <a:latin typeface="Arial Narrow" charset="0"/>
                    <a:sym typeface="Symbol" charset="0"/>
                  </a:rPr>
                  <a:t>4</a:t>
                </a:r>
                <a:r>
                  <a:rPr lang="es-MX" b="1">
                    <a:latin typeface="Arial Narrow" charset="0"/>
                    <a:sym typeface="Symbol" charset="0"/>
                  </a:rPr>
                  <a:t>	</a:t>
                </a:r>
                <a:r>
                  <a:rPr lang="es-MX" b="1">
                    <a:solidFill>
                      <a:srgbClr val="000099"/>
                    </a:solidFill>
                    <a:effectLst>
                      <a:outerShdw blurRad="38100" dist="38100" dir="2700000" algn="tl">
                        <a:srgbClr val="DDDDDD"/>
                      </a:outerShdw>
                    </a:effectLst>
                    <a:latin typeface="Arial Narrow" charset="0"/>
                    <a:sym typeface="Symbol" charset="0"/>
                  </a:rPr>
                  <a:t>22</a:t>
                </a:r>
                <a:r>
                  <a:rPr lang="es-MX" b="1">
                    <a:latin typeface="Arial Narrow" charset="0"/>
                    <a:sym typeface="Symbol" charset="0"/>
                  </a:rPr>
                  <a:t>	</a:t>
                </a:r>
                <a:r>
                  <a:rPr lang="es-MX" b="1">
                    <a:solidFill>
                      <a:srgbClr val="000099"/>
                    </a:solidFill>
                    <a:effectLst>
                      <a:outerShdw blurRad="38100" dist="38100" dir="2700000" algn="tl">
                        <a:srgbClr val="DDDDDD"/>
                      </a:outerShdw>
                    </a:effectLst>
                    <a:latin typeface="Arial Narrow" charset="0"/>
                    <a:sym typeface="Symbol" charset="0"/>
                  </a:rPr>
                  <a:t>24</a:t>
                </a:r>
                <a:r>
                  <a:rPr lang="es-MX" b="1">
                    <a:latin typeface="Arial Narrow" charset="0"/>
                    <a:sym typeface="Symbol" charset="0"/>
                  </a:rPr>
                  <a:t>	</a:t>
                </a:r>
                <a:r>
                  <a:rPr lang="es-MX" b="1">
                    <a:solidFill>
                      <a:srgbClr val="000099"/>
                    </a:solidFill>
                    <a:effectLst>
                      <a:outerShdw blurRad="38100" dist="38100" dir="2700000" algn="tl">
                        <a:srgbClr val="DDDDDD"/>
                      </a:outerShdw>
                    </a:effectLst>
                    <a:latin typeface="Arial Narrow" charset="0"/>
                    <a:sym typeface="Symbol" charset="0"/>
                  </a:rPr>
                  <a:t>10</a:t>
                </a:r>
                <a:r>
                  <a:rPr lang="es-MX" b="1">
                    <a:solidFill>
                      <a:srgbClr val="336600"/>
                    </a:solidFill>
                    <a:latin typeface="Arial Narrow" charset="0"/>
                    <a:sym typeface="Symbol" charset="0"/>
                  </a:rPr>
                  <a:t>	</a:t>
                </a:r>
                <a:r>
                  <a:rPr lang="es-MX" b="1">
                    <a:solidFill>
                      <a:schemeClr val="accent2"/>
                    </a:solidFill>
                    <a:latin typeface="Arial Narrow" charset="0"/>
                    <a:sym typeface="Symbol" charset="0"/>
                  </a:rPr>
                  <a:t>0</a:t>
                </a:r>
                <a:r>
                  <a:rPr lang="es-MX" b="1">
                    <a:latin typeface="Arial Narrow" charset="0"/>
                    <a:sym typeface="Symbol" charset="0"/>
                  </a:rPr>
                  <a:t>	</a:t>
                </a:r>
                <a:r>
                  <a:rPr lang="es-MX" b="1">
                    <a:solidFill>
                      <a:srgbClr val="336600"/>
                    </a:solidFill>
                    <a:latin typeface="Arial Narrow" charset="0"/>
                    <a:sym typeface="Symbol" charset="0"/>
                  </a:rPr>
                  <a:t>7</a:t>
                </a:r>
                <a:endParaRPr lang="es-MX" b="1">
                  <a:latin typeface="Arial Narrow" charset="0"/>
                  <a:sym typeface="Symbol" charset="0"/>
                </a:endParaRPr>
              </a:p>
              <a:p>
                <a:r>
                  <a:rPr lang="es-MX" b="1">
                    <a:latin typeface="Arial Narrow" charset="0"/>
                    <a:sym typeface="Symbol" charset="0"/>
                  </a:rPr>
                  <a:t>E </a:t>
                </a:r>
                <a:r>
                  <a:rPr lang="es-MX" b="1">
                    <a:solidFill>
                      <a:srgbClr val="A50021"/>
                    </a:solidFill>
                    <a:latin typeface="Arial Narrow" charset="0"/>
                    <a:sym typeface="Symbol" charset="0"/>
                  </a:rPr>
                  <a:t>5</a:t>
                </a:r>
                <a:r>
                  <a:rPr lang="es-MX" b="1">
                    <a:latin typeface="Arial Narrow" charset="0"/>
                    <a:sym typeface="Symbol" charset="0"/>
                  </a:rPr>
                  <a:t>	</a:t>
                </a:r>
                <a:r>
                  <a:rPr lang="es-MX" b="1">
                    <a:solidFill>
                      <a:srgbClr val="336600"/>
                    </a:solidFill>
                    <a:latin typeface="Arial Narrow" charset="0"/>
                    <a:sym typeface="Symbol" charset="0"/>
                  </a:rPr>
                  <a:t>15	17	3	9</a:t>
                </a:r>
                <a:r>
                  <a:rPr lang="es-MX" b="1">
                    <a:latin typeface="Arial Narrow" charset="0"/>
                    <a:sym typeface="Symbol" charset="0"/>
                  </a:rPr>
                  <a:t>	</a:t>
                </a:r>
                <a:r>
                  <a:rPr lang="es-MX" b="1">
                    <a:solidFill>
                      <a:schemeClr val="accent2"/>
                    </a:solidFill>
                    <a:latin typeface="Arial Narrow" charset="0"/>
                    <a:sym typeface="Symbol" charset="0"/>
                  </a:rPr>
                  <a:t>0</a:t>
                </a:r>
                <a:endParaRPr lang="es-MX" b="1">
                  <a:latin typeface="Arial Narrow" charset="0"/>
                  <a:sym typeface="Symbol" charset="0"/>
                </a:endParaRPr>
              </a:p>
            </p:txBody>
          </p:sp>
          <p:sp>
            <p:nvSpPr>
              <p:cNvPr id="47138" name="Line 47"/>
              <p:cNvSpPr>
                <a:spLocks noChangeShapeType="1"/>
              </p:cNvSpPr>
              <p:nvPr/>
            </p:nvSpPr>
            <p:spPr bwMode="auto">
              <a:xfrm>
                <a:off x="2304" y="1728"/>
                <a:ext cx="31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39" name="Line 48"/>
              <p:cNvSpPr>
                <a:spLocks noChangeShapeType="1"/>
              </p:cNvSpPr>
              <p:nvPr/>
            </p:nvSpPr>
            <p:spPr bwMode="auto">
              <a:xfrm flipV="1">
                <a:off x="2640" y="1536"/>
                <a:ext cx="0" cy="12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47136" name="Text Box 49"/>
            <p:cNvSpPr txBox="1">
              <a:spLocks noChangeArrowheads="1"/>
            </p:cNvSpPr>
            <p:nvPr/>
          </p:nvSpPr>
          <p:spPr bwMode="auto">
            <a:xfrm>
              <a:off x="192" y="3002"/>
              <a:ext cx="15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b="1"/>
                <a:t>MATRIZ META</a:t>
              </a:r>
            </a:p>
          </p:txBody>
        </p:sp>
      </p:grpSp>
      <p:grpSp>
        <p:nvGrpSpPr>
          <p:cNvPr id="47112" name="Group 50"/>
          <p:cNvGrpSpPr>
            <a:grpSpLocks/>
          </p:cNvGrpSpPr>
          <p:nvPr/>
        </p:nvGrpSpPr>
        <p:grpSpPr bwMode="auto">
          <a:xfrm>
            <a:off x="395288" y="1156618"/>
            <a:ext cx="2560637" cy="2801937"/>
            <a:chOff x="249" y="1787"/>
            <a:chExt cx="1613" cy="1765"/>
          </a:xfrm>
        </p:grpSpPr>
        <p:sp>
          <p:nvSpPr>
            <p:cNvPr id="47113" name="Rectangle 51"/>
            <p:cNvSpPr>
              <a:spLocks noChangeArrowheads="1"/>
            </p:cNvSpPr>
            <p:nvPr/>
          </p:nvSpPr>
          <p:spPr bwMode="auto">
            <a:xfrm>
              <a:off x="975" y="3227"/>
              <a:ext cx="22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7</a:t>
              </a:r>
            </a:p>
          </p:txBody>
        </p:sp>
        <p:sp>
          <p:nvSpPr>
            <p:cNvPr id="47114" name="Oval 52"/>
            <p:cNvSpPr>
              <a:spLocks noChangeArrowheads="1"/>
            </p:cNvSpPr>
            <p:nvPr/>
          </p:nvSpPr>
          <p:spPr bwMode="auto">
            <a:xfrm>
              <a:off x="405" y="1934"/>
              <a:ext cx="314" cy="261"/>
            </a:xfrm>
            <a:prstGeom prst="ellipse">
              <a:avLst/>
            </a:prstGeom>
            <a:solidFill>
              <a:schemeClr val="accent1"/>
            </a:solidFill>
            <a:ln w="25400">
              <a:solidFill>
                <a:schemeClr val="tx2"/>
              </a:solidFill>
              <a:round/>
              <a:headEnd/>
              <a:tailEnd/>
            </a:ln>
          </p:spPr>
          <p:txBody>
            <a:bodyPr wrap="none" anchor="ctr"/>
            <a:lstStyle/>
            <a:p>
              <a:pPr algn="ctr" eaLnBrk="0" hangingPunct="0"/>
              <a:r>
                <a:rPr lang="es-ES" sz="2400" b="1"/>
                <a:t>A</a:t>
              </a:r>
            </a:p>
          </p:txBody>
        </p:sp>
        <p:sp>
          <p:nvSpPr>
            <p:cNvPr id="47115" name="Oval 53"/>
            <p:cNvSpPr>
              <a:spLocks noChangeArrowheads="1"/>
            </p:cNvSpPr>
            <p:nvPr/>
          </p:nvSpPr>
          <p:spPr bwMode="auto">
            <a:xfrm>
              <a:off x="1461" y="1945"/>
              <a:ext cx="314" cy="261"/>
            </a:xfrm>
            <a:prstGeom prst="ellipse">
              <a:avLst/>
            </a:prstGeom>
            <a:solidFill>
              <a:schemeClr val="accent1"/>
            </a:solidFill>
            <a:ln w="25400">
              <a:solidFill>
                <a:schemeClr val="tx2"/>
              </a:solidFill>
              <a:round/>
              <a:headEnd/>
              <a:tailEnd/>
            </a:ln>
          </p:spPr>
          <p:txBody>
            <a:bodyPr wrap="none" anchor="ctr"/>
            <a:lstStyle/>
            <a:p>
              <a:pPr algn="ctr" eaLnBrk="0" hangingPunct="0"/>
              <a:r>
                <a:rPr lang="es-ES" sz="2400" b="1"/>
                <a:t>B</a:t>
              </a:r>
            </a:p>
          </p:txBody>
        </p:sp>
        <p:sp>
          <p:nvSpPr>
            <p:cNvPr id="47116" name="Oval 54"/>
            <p:cNvSpPr>
              <a:spLocks noChangeArrowheads="1"/>
            </p:cNvSpPr>
            <p:nvPr/>
          </p:nvSpPr>
          <p:spPr bwMode="auto">
            <a:xfrm>
              <a:off x="906" y="2510"/>
              <a:ext cx="314" cy="261"/>
            </a:xfrm>
            <a:prstGeom prst="ellipse">
              <a:avLst/>
            </a:prstGeom>
            <a:solidFill>
              <a:schemeClr val="accent1"/>
            </a:solidFill>
            <a:ln w="25400">
              <a:solidFill>
                <a:schemeClr val="tx2"/>
              </a:solidFill>
              <a:round/>
              <a:headEnd/>
              <a:tailEnd/>
            </a:ln>
          </p:spPr>
          <p:txBody>
            <a:bodyPr wrap="none" anchor="ctr"/>
            <a:lstStyle/>
            <a:p>
              <a:pPr algn="ctr" eaLnBrk="0" hangingPunct="0"/>
              <a:r>
                <a:rPr lang="es-ES" sz="2400" b="1"/>
                <a:t>C</a:t>
              </a:r>
            </a:p>
          </p:txBody>
        </p:sp>
        <p:sp>
          <p:nvSpPr>
            <p:cNvPr id="47117" name="Oval 55"/>
            <p:cNvSpPr>
              <a:spLocks noChangeArrowheads="1"/>
            </p:cNvSpPr>
            <p:nvPr/>
          </p:nvSpPr>
          <p:spPr bwMode="auto">
            <a:xfrm>
              <a:off x="394" y="3096"/>
              <a:ext cx="314" cy="261"/>
            </a:xfrm>
            <a:prstGeom prst="ellipse">
              <a:avLst/>
            </a:prstGeom>
            <a:solidFill>
              <a:schemeClr val="accent1"/>
            </a:solidFill>
            <a:ln w="25400">
              <a:solidFill>
                <a:schemeClr val="tx2"/>
              </a:solidFill>
              <a:round/>
              <a:headEnd/>
              <a:tailEnd/>
            </a:ln>
          </p:spPr>
          <p:txBody>
            <a:bodyPr wrap="none" anchor="ctr"/>
            <a:lstStyle/>
            <a:p>
              <a:pPr algn="ctr" eaLnBrk="0" hangingPunct="0"/>
              <a:r>
                <a:rPr lang="es-ES" sz="2400" b="1"/>
                <a:t>D</a:t>
              </a:r>
            </a:p>
          </p:txBody>
        </p:sp>
        <p:sp>
          <p:nvSpPr>
            <p:cNvPr id="47118" name="Oval 56"/>
            <p:cNvSpPr>
              <a:spLocks noChangeArrowheads="1"/>
            </p:cNvSpPr>
            <p:nvPr/>
          </p:nvSpPr>
          <p:spPr bwMode="auto">
            <a:xfrm>
              <a:off x="1450" y="3106"/>
              <a:ext cx="314" cy="261"/>
            </a:xfrm>
            <a:prstGeom prst="ellipse">
              <a:avLst/>
            </a:prstGeom>
            <a:solidFill>
              <a:schemeClr val="accent1"/>
            </a:solidFill>
            <a:ln w="25400">
              <a:solidFill>
                <a:schemeClr val="tx2"/>
              </a:solidFill>
              <a:round/>
              <a:headEnd/>
              <a:tailEnd/>
            </a:ln>
          </p:spPr>
          <p:txBody>
            <a:bodyPr wrap="none" anchor="ctr"/>
            <a:lstStyle/>
            <a:p>
              <a:pPr algn="ctr" eaLnBrk="0" hangingPunct="0"/>
              <a:r>
                <a:rPr lang="es-ES" sz="2400" b="1"/>
                <a:t>E</a:t>
              </a:r>
            </a:p>
          </p:txBody>
        </p:sp>
        <p:sp>
          <p:nvSpPr>
            <p:cNvPr id="47119" name="Line 57"/>
            <p:cNvSpPr>
              <a:spLocks noChangeShapeType="1"/>
            </p:cNvSpPr>
            <p:nvPr/>
          </p:nvSpPr>
          <p:spPr bwMode="auto">
            <a:xfrm>
              <a:off x="746" y="2075"/>
              <a:ext cx="699"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7120" name="Line 58"/>
            <p:cNvSpPr>
              <a:spLocks noChangeShapeType="1"/>
            </p:cNvSpPr>
            <p:nvPr/>
          </p:nvSpPr>
          <p:spPr bwMode="auto">
            <a:xfrm>
              <a:off x="725" y="3248"/>
              <a:ext cx="699"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7121" name="Line 59"/>
            <p:cNvSpPr>
              <a:spLocks noChangeShapeType="1"/>
            </p:cNvSpPr>
            <p:nvPr/>
          </p:nvSpPr>
          <p:spPr bwMode="auto">
            <a:xfrm>
              <a:off x="1612" y="2232"/>
              <a:ext cx="1" cy="859"/>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7122" name="Line 60"/>
            <p:cNvSpPr>
              <a:spLocks noChangeShapeType="1"/>
            </p:cNvSpPr>
            <p:nvPr/>
          </p:nvSpPr>
          <p:spPr bwMode="auto">
            <a:xfrm>
              <a:off x="556" y="2210"/>
              <a:ext cx="1" cy="859"/>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7123" name="Line 61"/>
            <p:cNvSpPr>
              <a:spLocks noChangeShapeType="1"/>
            </p:cNvSpPr>
            <p:nvPr/>
          </p:nvSpPr>
          <p:spPr bwMode="auto">
            <a:xfrm flipH="1">
              <a:off x="646" y="2777"/>
              <a:ext cx="367" cy="32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7124" name="Line 62"/>
            <p:cNvSpPr>
              <a:spLocks noChangeShapeType="1"/>
            </p:cNvSpPr>
            <p:nvPr/>
          </p:nvSpPr>
          <p:spPr bwMode="auto">
            <a:xfrm flipH="1">
              <a:off x="1158" y="2210"/>
              <a:ext cx="367" cy="32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7125" name="Line 63"/>
            <p:cNvSpPr>
              <a:spLocks noChangeShapeType="1"/>
            </p:cNvSpPr>
            <p:nvPr/>
          </p:nvSpPr>
          <p:spPr bwMode="auto">
            <a:xfrm flipH="1" flipV="1">
              <a:off x="645" y="2174"/>
              <a:ext cx="347" cy="34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7126" name="Line 64"/>
            <p:cNvSpPr>
              <a:spLocks noChangeShapeType="1"/>
            </p:cNvSpPr>
            <p:nvPr/>
          </p:nvSpPr>
          <p:spPr bwMode="auto">
            <a:xfrm flipH="1" flipV="1">
              <a:off x="1168" y="2760"/>
              <a:ext cx="357" cy="35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7127" name="Rectangle 65"/>
            <p:cNvSpPr>
              <a:spLocks noChangeArrowheads="1"/>
            </p:cNvSpPr>
            <p:nvPr/>
          </p:nvSpPr>
          <p:spPr bwMode="auto">
            <a:xfrm>
              <a:off x="943" y="1787"/>
              <a:ext cx="22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2</a:t>
              </a:r>
            </a:p>
          </p:txBody>
        </p:sp>
        <p:sp>
          <p:nvSpPr>
            <p:cNvPr id="47128" name="Rectangle 66"/>
            <p:cNvSpPr>
              <a:spLocks noChangeArrowheads="1"/>
            </p:cNvSpPr>
            <p:nvPr/>
          </p:nvSpPr>
          <p:spPr bwMode="auto">
            <a:xfrm>
              <a:off x="1636" y="2437"/>
              <a:ext cx="22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5</a:t>
              </a:r>
            </a:p>
          </p:txBody>
        </p:sp>
        <p:sp>
          <p:nvSpPr>
            <p:cNvPr id="47129" name="Rectangle 67"/>
            <p:cNvSpPr>
              <a:spLocks noChangeArrowheads="1"/>
            </p:cNvSpPr>
            <p:nvPr/>
          </p:nvSpPr>
          <p:spPr bwMode="auto">
            <a:xfrm>
              <a:off x="1316" y="2298"/>
              <a:ext cx="22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9</a:t>
              </a:r>
            </a:p>
          </p:txBody>
        </p:sp>
        <p:sp>
          <p:nvSpPr>
            <p:cNvPr id="47130" name="Rectangle 68"/>
            <p:cNvSpPr>
              <a:spLocks noChangeArrowheads="1"/>
            </p:cNvSpPr>
            <p:nvPr/>
          </p:nvSpPr>
          <p:spPr bwMode="auto">
            <a:xfrm>
              <a:off x="1274" y="2640"/>
              <a:ext cx="22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3</a:t>
              </a:r>
            </a:p>
          </p:txBody>
        </p:sp>
        <p:sp>
          <p:nvSpPr>
            <p:cNvPr id="47131" name="Rectangle 69"/>
            <p:cNvSpPr>
              <a:spLocks noChangeArrowheads="1"/>
            </p:cNvSpPr>
            <p:nvPr/>
          </p:nvSpPr>
          <p:spPr bwMode="auto">
            <a:xfrm>
              <a:off x="249" y="2491"/>
              <a:ext cx="338"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10</a:t>
              </a:r>
            </a:p>
          </p:txBody>
        </p:sp>
        <p:sp>
          <p:nvSpPr>
            <p:cNvPr id="47132" name="Rectangle 70"/>
            <p:cNvSpPr>
              <a:spLocks noChangeArrowheads="1"/>
            </p:cNvSpPr>
            <p:nvPr/>
          </p:nvSpPr>
          <p:spPr bwMode="auto">
            <a:xfrm>
              <a:off x="571" y="2289"/>
              <a:ext cx="338"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12</a:t>
              </a:r>
            </a:p>
          </p:txBody>
        </p:sp>
        <p:sp>
          <p:nvSpPr>
            <p:cNvPr id="47133" name="Rectangle 71"/>
            <p:cNvSpPr>
              <a:spLocks noChangeArrowheads="1"/>
            </p:cNvSpPr>
            <p:nvPr/>
          </p:nvSpPr>
          <p:spPr bwMode="auto">
            <a:xfrm>
              <a:off x="644" y="2683"/>
              <a:ext cx="22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6</a:t>
              </a:r>
            </a:p>
          </p:txBody>
        </p:sp>
      </p:gr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anim calcmode="lin" valueType="num">
                                      <p:cBhvr>
                                        <p:cTn id="13" dur="500" fill="hold"/>
                                        <p:tgtEl>
                                          <p:spTgt spid="3"/>
                                        </p:tgtEl>
                                        <p:attrNameLst>
                                          <p:attrName>ppt_x</p:attrName>
                                        </p:attrNameLst>
                                      </p:cBhvr>
                                      <p:tavLst>
                                        <p:tav tm="0">
                                          <p:val>
                                            <p:strVal val="#ppt_x"/>
                                          </p:val>
                                        </p:tav>
                                        <p:tav tm="100000">
                                          <p:val>
                                            <p:strVal val="#ppt_x"/>
                                          </p:val>
                                        </p:tav>
                                      </p:tavLst>
                                    </p:anim>
                                    <p:anim calcmode="lin" valueType="num">
                                      <p:cBhvr>
                                        <p:cTn id="14" dur="5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971600" y="764704"/>
            <a:ext cx="7024744" cy="1143000"/>
          </a:xfrm>
        </p:spPr>
        <p:txBody>
          <a:bodyPr/>
          <a:lstStyle/>
          <a:p>
            <a:pPr eaLnBrk="1" hangingPunct="1"/>
            <a:r>
              <a:rPr lang="es-MX" dirty="0">
                <a:latin typeface="Times New Roman" charset="0"/>
              </a:rPr>
              <a:t>Algoritmo de Floyd</a:t>
            </a:r>
          </a:p>
        </p:txBody>
      </p:sp>
      <p:sp>
        <p:nvSpPr>
          <p:cNvPr id="107523" name="Rectangle 3"/>
          <p:cNvSpPr>
            <a:spLocks noGrp="1" noChangeArrowheads="1"/>
          </p:cNvSpPr>
          <p:nvPr>
            <p:ph idx="1"/>
          </p:nvPr>
        </p:nvSpPr>
        <p:spPr>
          <a:xfrm>
            <a:off x="683567" y="2060847"/>
            <a:ext cx="8177857" cy="3682727"/>
          </a:xfrm>
        </p:spPr>
        <p:txBody>
          <a:bodyPr/>
          <a:lstStyle/>
          <a:p>
            <a:pPr eaLnBrk="1" hangingPunct="1"/>
            <a:r>
              <a:rPr lang="es-MX" dirty="0">
                <a:latin typeface="Times New Roman" charset="0"/>
              </a:rPr>
              <a:t>Generalizando…</a:t>
            </a:r>
          </a:p>
          <a:p>
            <a:pPr algn="ctr" eaLnBrk="1" hangingPunct="1">
              <a:buFont typeface="Wingdings" charset="0"/>
              <a:buNone/>
            </a:pPr>
            <a:r>
              <a:rPr lang="es-MX" i="1" dirty="0">
                <a:latin typeface="Times New Roman" charset="0"/>
              </a:rPr>
              <a:t>D</a:t>
            </a:r>
            <a:r>
              <a:rPr lang="es-MX" i="1" baseline="30000" dirty="0">
                <a:latin typeface="Times New Roman" charset="0"/>
              </a:rPr>
              <a:t>k</a:t>
            </a:r>
            <a:r>
              <a:rPr lang="es-MX" i="1" dirty="0">
                <a:latin typeface="Times New Roman" charset="0"/>
              </a:rPr>
              <a:t>[</a:t>
            </a:r>
            <a:r>
              <a:rPr lang="es-MX" i="1" dirty="0" smtClean="0">
                <a:latin typeface="Times New Roman" charset="0"/>
              </a:rPr>
              <a:t>i][j</a:t>
            </a:r>
            <a:r>
              <a:rPr lang="es-MX" i="1" dirty="0">
                <a:latin typeface="Times New Roman" charset="0"/>
              </a:rPr>
              <a:t>] = minimo(D</a:t>
            </a:r>
            <a:r>
              <a:rPr lang="es-MX" i="1" baseline="30000" dirty="0">
                <a:latin typeface="Times New Roman" charset="0"/>
              </a:rPr>
              <a:t>k-1</a:t>
            </a:r>
            <a:r>
              <a:rPr lang="es-MX" i="1" dirty="0">
                <a:latin typeface="Times New Roman" charset="0"/>
              </a:rPr>
              <a:t>[</a:t>
            </a:r>
            <a:r>
              <a:rPr lang="es-MX" i="1" dirty="0" smtClean="0">
                <a:latin typeface="Times New Roman" charset="0"/>
              </a:rPr>
              <a:t>i][j</a:t>
            </a:r>
            <a:r>
              <a:rPr lang="es-MX" i="1" dirty="0">
                <a:latin typeface="Times New Roman" charset="0"/>
              </a:rPr>
              <a:t>] , D</a:t>
            </a:r>
            <a:r>
              <a:rPr lang="es-MX" i="1" baseline="30000" dirty="0">
                <a:latin typeface="Times New Roman" charset="0"/>
              </a:rPr>
              <a:t>k-1</a:t>
            </a:r>
            <a:r>
              <a:rPr lang="es-MX" i="1" dirty="0">
                <a:latin typeface="Times New Roman" charset="0"/>
              </a:rPr>
              <a:t>[</a:t>
            </a:r>
            <a:r>
              <a:rPr lang="es-MX" i="1" dirty="0" smtClean="0">
                <a:latin typeface="Times New Roman" charset="0"/>
              </a:rPr>
              <a:t>i][k</a:t>
            </a:r>
            <a:r>
              <a:rPr lang="es-MX" i="1" dirty="0">
                <a:latin typeface="Times New Roman" charset="0"/>
              </a:rPr>
              <a:t>] + D</a:t>
            </a:r>
            <a:r>
              <a:rPr lang="es-MX" i="1" baseline="30000" dirty="0">
                <a:latin typeface="Times New Roman" charset="0"/>
              </a:rPr>
              <a:t>k-1</a:t>
            </a:r>
            <a:r>
              <a:rPr lang="es-MX" i="1" dirty="0">
                <a:latin typeface="Times New Roman" charset="0"/>
              </a:rPr>
              <a:t>[</a:t>
            </a:r>
            <a:r>
              <a:rPr lang="es-MX" i="1" dirty="0" smtClean="0">
                <a:latin typeface="Times New Roman" charset="0"/>
              </a:rPr>
              <a:t>k][j</a:t>
            </a:r>
            <a:r>
              <a:rPr lang="es-MX" i="1" dirty="0">
                <a:latin typeface="Times New Roman" charset="0"/>
              </a:rPr>
              <a:t>])</a:t>
            </a:r>
          </a:p>
          <a:p>
            <a:pPr algn="ctr" eaLnBrk="1" hangingPunct="1">
              <a:buFont typeface="Wingdings" charset="0"/>
              <a:buNone/>
            </a:pPr>
            <a:endParaRPr lang="es-MX" sz="2000" i="1" dirty="0">
              <a:latin typeface="Times New Roman" charset="0"/>
            </a:endParaRPr>
          </a:p>
          <a:p>
            <a:pPr eaLnBrk="1" hangingPunct="1"/>
            <a:r>
              <a:rPr lang="es-MX" dirty="0">
                <a:latin typeface="Times New Roman" charset="0"/>
              </a:rPr>
              <a:t>Esta relación recursiva, es el planteamiento de solución al problema…</a:t>
            </a:r>
          </a:p>
          <a:p>
            <a:pPr eaLnBrk="1" hangingPunct="1"/>
            <a:r>
              <a:rPr lang="es-MX" dirty="0">
                <a:latin typeface="Times New Roman" charset="0"/>
              </a:rPr>
              <a:t>La técnica de la programación dinámica, sugiere que se obtenga el caso más pequeño y a partir de ese, se construyan los casos superiores, almacenando resultados si se requieren...</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7523">
                                            <p:txEl>
                                              <p:pRg st="3" end="3"/>
                                            </p:txEl>
                                          </p:spTgt>
                                        </p:tgtEl>
                                        <p:attrNameLst>
                                          <p:attrName>style.visibility</p:attrName>
                                        </p:attrNameLst>
                                      </p:cBhvr>
                                      <p:to>
                                        <p:strVal val="visible"/>
                                      </p:to>
                                    </p:set>
                                    <p:anim calcmode="lin" valueType="num">
                                      <p:cBhvr additive="base">
                                        <p:cTn id="7" dur="500" fill="hold"/>
                                        <p:tgtEl>
                                          <p:spTgt spid="107523">
                                            <p:txEl>
                                              <p:pRg st="3" end="3"/>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752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7523">
                                            <p:txEl>
                                              <p:pRg st="4" end="4"/>
                                            </p:txEl>
                                          </p:spTgt>
                                        </p:tgtEl>
                                        <p:attrNameLst>
                                          <p:attrName>style.visibility</p:attrName>
                                        </p:attrNameLst>
                                      </p:cBhvr>
                                      <p:to>
                                        <p:strVal val="visible"/>
                                      </p:to>
                                    </p:set>
                                    <p:anim calcmode="lin" valueType="num">
                                      <p:cBhvr additive="base">
                                        <p:cTn id="13" dur="500" fill="hold"/>
                                        <p:tgtEl>
                                          <p:spTgt spid="107523">
                                            <p:txEl>
                                              <p:pRg st="4" end="4"/>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752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3"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043608" y="692696"/>
            <a:ext cx="7024744" cy="1143000"/>
          </a:xfrm>
        </p:spPr>
        <p:txBody>
          <a:bodyPr/>
          <a:lstStyle/>
          <a:p>
            <a:pPr eaLnBrk="1" hangingPunct="1"/>
            <a:r>
              <a:rPr lang="es-MX" dirty="0">
                <a:latin typeface="Times New Roman" charset="0"/>
              </a:rPr>
              <a:t>Algoritmo de Floyd</a:t>
            </a:r>
          </a:p>
        </p:txBody>
      </p:sp>
      <p:sp>
        <p:nvSpPr>
          <p:cNvPr id="49155" name="Rectangle 3"/>
          <p:cNvSpPr>
            <a:spLocks noGrp="1" noChangeArrowheads="1"/>
          </p:cNvSpPr>
          <p:nvPr>
            <p:ph idx="1"/>
          </p:nvPr>
        </p:nvSpPr>
        <p:spPr>
          <a:xfrm>
            <a:off x="685800" y="1981200"/>
            <a:ext cx="8077200" cy="4114800"/>
          </a:xfrm>
        </p:spPr>
        <p:txBody>
          <a:bodyPr>
            <a:normAutofit lnSpcReduction="10000"/>
          </a:bodyPr>
          <a:lstStyle/>
          <a:p>
            <a:pPr eaLnBrk="1" hangingPunct="1"/>
            <a:r>
              <a:rPr lang="es-MX" dirty="0">
                <a:latin typeface="Times New Roman" charset="0"/>
              </a:rPr>
              <a:t>Por lo tanto, el algoritmo se puede plantear de la siguiente manera…</a:t>
            </a:r>
          </a:p>
          <a:p>
            <a:pPr lvl="1" eaLnBrk="1" hangingPunct="1">
              <a:buFont typeface="Wingdings" charset="0"/>
              <a:buNone/>
            </a:pPr>
            <a:endParaRPr lang="es-MX" sz="3200" i="1" dirty="0">
              <a:latin typeface="Times New Roman" charset="0"/>
              <a:ea typeface="ＭＳ Ｐゴシック" charset="0"/>
            </a:endParaRPr>
          </a:p>
          <a:p>
            <a:pPr lvl="1" eaLnBrk="1" hangingPunct="1">
              <a:buFont typeface="Wingdings" charset="0"/>
              <a:buNone/>
            </a:pPr>
            <a:r>
              <a:rPr sz="3200" i="1" noProof="1">
                <a:latin typeface="Times New Roman" charset="0"/>
                <a:ea typeface="ＭＳ Ｐゴシック" charset="0"/>
              </a:rPr>
              <a:t>D = matriz de adyacencias</a:t>
            </a:r>
          </a:p>
          <a:p>
            <a:pPr lvl="1" eaLnBrk="1" hangingPunct="1">
              <a:buFont typeface="Wingdings" charset="0"/>
              <a:buNone/>
            </a:pPr>
            <a:r>
              <a:rPr sz="3200" i="1" noProof="1">
                <a:latin typeface="Times New Roman" charset="0"/>
                <a:ea typeface="ＭＳ Ｐゴシック" charset="0"/>
              </a:rPr>
              <a:t>for </a:t>
            </a:r>
            <a:r>
              <a:rPr lang="es-MX" sz="3200" i="1" dirty="0">
                <a:latin typeface="Times New Roman" charset="0"/>
                <a:ea typeface="ＭＳ Ｐゴシック" charset="0"/>
              </a:rPr>
              <a:t>(int </a:t>
            </a:r>
            <a:r>
              <a:rPr sz="3200" i="1" noProof="1">
                <a:latin typeface="Times New Roman" charset="0"/>
                <a:ea typeface="ＭＳ Ｐゴシック" charset="0"/>
              </a:rPr>
              <a:t>k</a:t>
            </a:r>
            <a:r>
              <a:rPr sz="3200" i="1" noProof="1" smtClean="0">
                <a:latin typeface="Times New Roman" charset="0"/>
                <a:ea typeface="ＭＳ Ｐゴシック" charset="0"/>
              </a:rPr>
              <a:t>=</a:t>
            </a:r>
            <a:r>
              <a:rPr lang="es-ES_tradnl" sz="3200" i="1" noProof="1" smtClean="0">
                <a:latin typeface="Times New Roman" charset="0"/>
                <a:ea typeface="ＭＳ Ｐゴシック" charset="0"/>
              </a:rPr>
              <a:t>0</a:t>
            </a:r>
            <a:r>
              <a:rPr lang="es-MX" sz="3200" i="1" dirty="0" smtClean="0">
                <a:latin typeface="Times New Roman" charset="0"/>
                <a:ea typeface="ＭＳ Ｐゴシック" charset="0"/>
              </a:rPr>
              <a:t>; </a:t>
            </a:r>
            <a:r>
              <a:rPr lang="es-MX" sz="3200" i="1" dirty="0">
                <a:latin typeface="Times New Roman" charset="0"/>
                <a:ea typeface="ＭＳ Ｐゴシック" charset="0"/>
              </a:rPr>
              <a:t>k</a:t>
            </a:r>
            <a:r>
              <a:rPr lang="es-MX" sz="3200" i="1" dirty="0" smtClean="0">
                <a:latin typeface="Times New Roman" charset="0"/>
                <a:ea typeface="ＭＳ Ｐゴシック" charset="0"/>
              </a:rPr>
              <a:t>&lt;n</a:t>
            </a:r>
            <a:r>
              <a:rPr lang="es-MX" sz="3200" i="1" dirty="0">
                <a:latin typeface="Times New Roman" charset="0"/>
                <a:ea typeface="ＭＳ Ｐゴシック" charset="0"/>
              </a:rPr>
              <a:t>;</a:t>
            </a:r>
            <a:r>
              <a:rPr sz="3200" i="1" noProof="1">
                <a:latin typeface="Times New Roman" charset="0"/>
                <a:ea typeface="ＭＳ Ｐゴシック" charset="0"/>
              </a:rPr>
              <a:t> </a:t>
            </a:r>
            <a:r>
              <a:rPr lang="es-MX" sz="3200" i="1" dirty="0">
                <a:latin typeface="Times New Roman" charset="0"/>
                <a:ea typeface="ＭＳ Ｐゴシック" charset="0"/>
              </a:rPr>
              <a:t>k++)</a:t>
            </a:r>
            <a:endParaRPr sz="3200" i="1" noProof="1">
              <a:latin typeface="Times New Roman" charset="0"/>
              <a:ea typeface="ＭＳ Ｐゴシック" charset="0"/>
            </a:endParaRPr>
          </a:p>
          <a:p>
            <a:pPr lvl="1" eaLnBrk="1" hangingPunct="1">
              <a:buFont typeface="Wingdings" charset="0"/>
              <a:buNone/>
            </a:pPr>
            <a:r>
              <a:rPr sz="3200" i="1" noProof="1">
                <a:latin typeface="Times New Roman" charset="0"/>
                <a:ea typeface="ＭＳ Ｐゴシック" charset="0"/>
              </a:rPr>
              <a:t>   for </a:t>
            </a:r>
            <a:r>
              <a:rPr lang="es-MX" sz="3200" i="1" dirty="0">
                <a:latin typeface="Times New Roman" charset="0"/>
                <a:ea typeface="ＭＳ Ｐゴシック" charset="0"/>
              </a:rPr>
              <a:t>(int </a:t>
            </a:r>
            <a:r>
              <a:rPr sz="3200" i="1" noProof="1">
                <a:latin typeface="Times New Roman" charset="0"/>
                <a:ea typeface="ＭＳ Ｐゴシック" charset="0"/>
              </a:rPr>
              <a:t>i</a:t>
            </a:r>
            <a:r>
              <a:rPr sz="3200" i="1" noProof="1" smtClean="0">
                <a:latin typeface="Times New Roman" charset="0"/>
                <a:ea typeface="ＭＳ Ｐゴシック" charset="0"/>
              </a:rPr>
              <a:t>=</a:t>
            </a:r>
            <a:r>
              <a:rPr lang="es-ES_tradnl" sz="3200" i="1" noProof="1" smtClean="0">
                <a:latin typeface="Times New Roman" charset="0"/>
                <a:ea typeface="ＭＳ Ｐゴシック" charset="0"/>
              </a:rPr>
              <a:t>0</a:t>
            </a:r>
            <a:r>
              <a:rPr lang="es-MX" sz="3200" i="1" dirty="0" smtClean="0">
                <a:latin typeface="Times New Roman" charset="0"/>
                <a:ea typeface="ＭＳ Ｐゴシック" charset="0"/>
              </a:rPr>
              <a:t>; </a:t>
            </a:r>
            <a:r>
              <a:rPr lang="es-MX" sz="3200" i="1" dirty="0">
                <a:latin typeface="Times New Roman" charset="0"/>
                <a:ea typeface="ＭＳ Ｐゴシック" charset="0"/>
              </a:rPr>
              <a:t>i</a:t>
            </a:r>
            <a:r>
              <a:rPr lang="es-MX" sz="3200" i="1" dirty="0" smtClean="0">
                <a:latin typeface="Times New Roman" charset="0"/>
                <a:ea typeface="ＭＳ Ｐゴシック" charset="0"/>
              </a:rPr>
              <a:t>&lt;</a:t>
            </a:r>
            <a:r>
              <a:rPr sz="3200" i="1" noProof="1" smtClean="0">
                <a:latin typeface="Times New Roman" charset="0"/>
                <a:ea typeface="ＭＳ Ｐゴシック" charset="0"/>
              </a:rPr>
              <a:t>n</a:t>
            </a:r>
            <a:r>
              <a:rPr lang="es-MX" sz="3200" i="1" dirty="0">
                <a:latin typeface="Times New Roman" charset="0"/>
                <a:ea typeface="ＭＳ Ｐゴシック" charset="0"/>
              </a:rPr>
              <a:t>; i++)</a:t>
            </a:r>
            <a:endParaRPr sz="3200" i="1" noProof="1">
              <a:latin typeface="Times New Roman" charset="0"/>
              <a:ea typeface="ＭＳ Ｐゴシック" charset="0"/>
            </a:endParaRPr>
          </a:p>
          <a:p>
            <a:pPr lvl="1" eaLnBrk="1" hangingPunct="1">
              <a:buFont typeface="Wingdings" charset="0"/>
              <a:buNone/>
            </a:pPr>
            <a:r>
              <a:rPr sz="3200" i="1" noProof="1">
                <a:latin typeface="Times New Roman" charset="0"/>
                <a:ea typeface="ＭＳ Ｐゴシック" charset="0"/>
              </a:rPr>
              <a:t>      for </a:t>
            </a:r>
            <a:r>
              <a:rPr lang="es-MX" sz="3200" i="1" dirty="0">
                <a:latin typeface="Times New Roman" charset="0"/>
                <a:ea typeface="ＭＳ Ｐゴシック" charset="0"/>
              </a:rPr>
              <a:t>(int </a:t>
            </a:r>
            <a:r>
              <a:rPr sz="3200" i="1" noProof="1">
                <a:latin typeface="Times New Roman" charset="0"/>
                <a:ea typeface="ＭＳ Ｐゴシック" charset="0"/>
              </a:rPr>
              <a:t>j</a:t>
            </a:r>
            <a:r>
              <a:rPr sz="3200" i="1" noProof="1" smtClean="0">
                <a:latin typeface="Times New Roman" charset="0"/>
                <a:ea typeface="ＭＳ Ｐゴシック" charset="0"/>
              </a:rPr>
              <a:t>=</a:t>
            </a:r>
            <a:r>
              <a:rPr lang="es-ES_tradnl" sz="3200" i="1" noProof="1" smtClean="0">
                <a:latin typeface="Times New Roman" charset="0"/>
                <a:ea typeface="ＭＳ Ｐゴシック" charset="0"/>
              </a:rPr>
              <a:t>0</a:t>
            </a:r>
            <a:r>
              <a:rPr lang="es-MX" sz="3200" i="1" dirty="0" smtClean="0">
                <a:latin typeface="Times New Roman" charset="0"/>
                <a:ea typeface="ＭＳ Ｐゴシック" charset="0"/>
              </a:rPr>
              <a:t>; </a:t>
            </a:r>
            <a:r>
              <a:rPr lang="es-MX" sz="3200" i="1" dirty="0">
                <a:latin typeface="Times New Roman" charset="0"/>
                <a:ea typeface="ＭＳ Ｐゴシック" charset="0"/>
              </a:rPr>
              <a:t>j</a:t>
            </a:r>
            <a:r>
              <a:rPr lang="es-MX" sz="3200" i="1" dirty="0" smtClean="0">
                <a:latin typeface="Times New Roman" charset="0"/>
                <a:ea typeface="ＭＳ Ｐゴシック" charset="0"/>
              </a:rPr>
              <a:t>&lt;</a:t>
            </a:r>
            <a:r>
              <a:rPr sz="3200" i="1" noProof="1" smtClean="0">
                <a:latin typeface="Times New Roman" charset="0"/>
                <a:ea typeface="ＭＳ Ｐゴシック" charset="0"/>
              </a:rPr>
              <a:t>n</a:t>
            </a:r>
            <a:r>
              <a:rPr lang="es-MX" sz="3200" i="1" dirty="0">
                <a:latin typeface="Times New Roman" charset="0"/>
                <a:ea typeface="ＭＳ Ｐゴシック" charset="0"/>
              </a:rPr>
              <a:t>; j++)</a:t>
            </a:r>
            <a:endParaRPr sz="3200" i="1" noProof="1">
              <a:latin typeface="Times New Roman" charset="0"/>
              <a:ea typeface="ＭＳ Ｐゴシック" charset="0"/>
            </a:endParaRPr>
          </a:p>
          <a:p>
            <a:pPr lvl="1" eaLnBrk="1" hangingPunct="1">
              <a:buFont typeface="Wingdings" charset="0"/>
              <a:buNone/>
            </a:pPr>
            <a:r>
              <a:rPr sz="3200" i="1" noProof="1">
                <a:latin typeface="Times New Roman" charset="0"/>
                <a:ea typeface="ＭＳ Ｐゴシック" charset="0"/>
              </a:rPr>
              <a:t>         D[i,j] = minimo(D[i,j], D[i,k]+D[k,j]);</a:t>
            </a:r>
            <a:r>
              <a:rPr noProof="1">
                <a:latin typeface="Times New Roman" charset="0"/>
                <a:ea typeface="ＭＳ Ｐゴシック" charset="0"/>
              </a:rPr>
              <a:t>  </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971600" y="620688"/>
            <a:ext cx="7024744" cy="1143000"/>
          </a:xfrm>
        </p:spPr>
        <p:txBody>
          <a:bodyPr/>
          <a:lstStyle/>
          <a:p>
            <a:pPr eaLnBrk="1" hangingPunct="1"/>
            <a:r>
              <a:rPr lang="es-MX" dirty="0">
                <a:latin typeface="Times New Roman" charset="0"/>
              </a:rPr>
              <a:t>Algoritmo de Floyd</a:t>
            </a:r>
          </a:p>
        </p:txBody>
      </p:sp>
      <p:sp>
        <p:nvSpPr>
          <p:cNvPr id="109571" name="Rectangle 3"/>
          <p:cNvSpPr>
            <a:spLocks noGrp="1" noChangeArrowheads="1"/>
          </p:cNvSpPr>
          <p:nvPr>
            <p:ph idx="1"/>
          </p:nvPr>
        </p:nvSpPr>
        <p:spPr>
          <a:xfrm>
            <a:off x="539552" y="1916113"/>
            <a:ext cx="8250436" cy="4543425"/>
          </a:xfrm>
        </p:spPr>
        <p:txBody>
          <a:bodyPr>
            <a:normAutofit/>
          </a:bodyPr>
          <a:lstStyle/>
          <a:p>
            <a:pPr eaLnBrk="1" hangingPunct="1">
              <a:lnSpc>
                <a:spcPct val="90000"/>
              </a:lnSpc>
            </a:pPr>
            <a:r>
              <a:rPr lang="es-MX" sz="2200" b="1" dirty="0">
                <a:latin typeface="Times New Roman" charset="0"/>
              </a:rPr>
              <a:t>¿Porqué se puede usar una sola matriz y NO se requieren ‘n’ matrices intermedias?</a:t>
            </a:r>
            <a:endParaRPr lang="es-MX" sz="2200" dirty="0">
              <a:latin typeface="Times New Roman" charset="0"/>
            </a:endParaRPr>
          </a:p>
          <a:p>
            <a:pPr eaLnBrk="1" hangingPunct="1">
              <a:lnSpc>
                <a:spcPct val="90000"/>
              </a:lnSpc>
            </a:pPr>
            <a:r>
              <a:rPr lang="es-MX" sz="2200" dirty="0">
                <a:latin typeface="Times New Roman" charset="0"/>
              </a:rPr>
              <a:t>Los valores de la k-ésima columna y el k-ésimo renglón NO cambian en la k-ésima iteración…</a:t>
            </a:r>
          </a:p>
          <a:p>
            <a:pPr lvl="1" eaLnBrk="1" hangingPunct="1">
              <a:lnSpc>
                <a:spcPct val="90000"/>
              </a:lnSpc>
            </a:pPr>
            <a:r>
              <a:rPr lang="es-MX" b="1" i="1" dirty="0">
                <a:latin typeface="Times New Roman" charset="0"/>
                <a:ea typeface="ＭＳ Ｐゴシック" charset="0"/>
              </a:rPr>
              <a:t>D[</a:t>
            </a:r>
            <a:r>
              <a:rPr lang="es-MX" b="1" i="1" dirty="0" smtClean="0">
                <a:latin typeface="Times New Roman" charset="0"/>
                <a:ea typeface="ＭＳ Ｐゴシック" charset="0"/>
              </a:rPr>
              <a:t>i][k</a:t>
            </a:r>
            <a:r>
              <a:rPr lang="es-MX" b="1" i="1" dirty="0">
                <a:latin typeface="Times New Roman" charset="0"/>
                <a:ea typeface="ＭＳ Ｐゴシック" charset="0"/>
              </a:rPr>
              <a:t>]</a:t>
            </a:r>
            <a:r>
              <a:rPr lang="es-MX" i="1" dirty="0">
                <a:latin typeface="Times New Roman" charset="0"/>
                <a:ea typeface="ＭＳ Ｐゴシック" charset="0"/>
              </a:rPr>
              <a:t> = minimo(D[</a:t>
            </a:r>
            <a:r>
              <a:rPr lang="es-MX" i="1" dirty="0" smtClean="0">
                <a:latin typeface="Times New Roman" charset="0"/>
                <a:ea typeface="ＭＳ Ｐゴシック" charset="0"/>
              </a:rPr>
              <a:t>i][k</a:t>
            </a:r>
            <a:r>
              <a:rPr lang="es-MX" i="1" dirty="0">
                <a:latin typeface="Times New Roman" charset="0"/>
                <a:ea typeface="ＭＳ Ｐゴシック" charset="0"/>
              </a:rPr>
              <a:t>], D[</a:t>
            </a:r>
            <a:r>
              <a:rPr lang="es-MX" i="1" dirty="0" smtClean="0">
                <a:latin typeface="Times New Roman" charset="0"/>
                <a:ea typeface="ＭＳ Ｐゴシック" charset="0"/>
              </a:rPr>
              <a:t>i][k</a:t>
            </a:r>
            <a:r>
              <a:rPr lang="es-MX" i="1" dirty="0">
                <a:latin typeface="Times New Roman" charset="0"/>
                <a:ea typeface="ＭＳ Ｐゴシック" charset="0"/>
              </a:rPr>
              <a:t>]+D[</a:t>
            </a:r>
            <a:r>
              <a:rPr lang="es-MX" i="1" dirty="0" smtClean="0">
                <a:latin typeface="Times New Roman" charset="0"/>
                <a:ea typeface="ＭＳ Ｐゴシック" charset="0"/>
              </a:rPr>
              <a:t>k][k</a:t>
            </a:r>
            <a:r>
              <a:rPr lang="es-MX" i="1" dirty="0">
                <a:latin typeface="Times New Roman" charset="0"/>
                <a:ea typeface="ＭＳ Ｐゴシック" charset="0"/>
              </a:rPr>
              <a:t>]) </a:t>
            </a:r>
            <a:r>
              <a:rPr lang="es-MX" b="1" i="1" dirty="0">
                <a:solidFill>
                  <a:srgbClr val="CC0000"/>
                </a:solidFill>
                <a:latin typeface="Times New Roman" charset="0"/>
                <a:ea typeface="ＭＳ Ｐゴシック" charset="0"/>
              </a:rPr>
              <a:t>= D[</a:t>
            </a:r>
            <a:r>
              <a:rPr lang="es-MX" b="1" i="1" dirty="0" smtClean="0">
                <a:solidFill>
                  <a:srgbClr val="CC0000"/>
                </a:solidFill>
                <a:latin typeface="Times New Roman" charset="0"/>
                <a:ea typeface="ＭＳ Ｐゴシック" charset="0"/>
              </a:rPr>
              <a:t>i][k</a:t>
            </a:r>
            <a:r>
              <a:rPr lang="es-MX" b="1" i="1" dirty="0">
                <a:solidFill>
                  <a:srgbClr val="CC0000"/>
                </a:solidFill>
                <a:latin typeface="Times New Roman" charset="0"/>
                <a:ea typeface="ＭＳ Ｐゴシック" charset="0"/>
              </a:rPr>
              <a:t>]</a:t>
            </a:r>
            <a:endParaRPr lang="es-MX" i="1" dirty="0">
              <a:latin typeface="Times New Roman" charset="0"/>
              <a:ea typeface="ＭＳ Ｐゴシック" charset="0"/>
            </a:endParaRPr>
          </a:p>
          <a:p>
            <a:pPr lvl="1" eaLnBrk="1" hangingPunct="1">
              <a:lnSpc>
                <a:spcPct val="90000"/>
              </a:lnSpc>
            </a:pPr>
            <a:r>
              <a:rPr lang="es-MX" b="1" i="1" dirty="0">
                <a:latin typeface="Times New Roman" charset="0"/>
                <a:ea typeface="ＭＳ Ｐゴシック" charset="0"/>
              </a:rPr>
              <a:t>D[</a:t>
            </a:r>
            <a:r>
              <a:rPr lang="es-MX" b="1" i="1" dirty="0" smtClean="0">
                <a:latin typeface="Times New Roman" charset="0"/>
                <a:ea typeface="ＭＳ Ｐゴシック" charset="0"/>
              </a:rPr>
              <a:t>k][j</a:t>
            </a:r>
            <a:r>
              <a:rPr lang="es-MX" b="1" i="1" dirty="0">
                <a:latin typeface="Times New Roman" charset="0"/>
                <a:ea typeface="ＭＳ Ｐゴシック" charset="0"/>
              </a:rPr>
              <a:t>]</a:t>
            </a:r>
            <a:r>
              <a:rPr lang="es-MX" i="1" dirty="0">
                <a:latin typeface="Times New Roman" charset="0"/>
                <a:ea typeface="ＭＳ Ｐゴシック" charset="0"/>
              </a:rPr>
              <a:t> = minimo(D[</a:t>
            </a:r>
            <a:r>
              <a:rPr lang="es-MX" i="1" dirty="0" smtClean="0">
                <a:latin typeface="Times New Roman" charset="0"/>
                <a:ea typeface="ＭＳ Ｐゴシック" charset="0"/>
              </a:rPr>
              <a:t>k][j</a:t>
            </a:r>
            <a:r>
              <a:rPr lang="es-MX" i="1" dirty="0">
                <a:latin typeface="Times New Roman" charset="0"/>
                <a:ea typeface="ＭＳ Ｐゴシック" charset="0"/>
              </a:rPr>
              <a:t>], D[</a:t>
            </a:r>
            <a:r>
              <a:rPr lang="es-MX" i="1" dirty="0" smtClean="0">
                <a:latin typeface="Times New Roman" charset="0"/>
                <a:ea typeface="ＭＳ Ｐゴシック" charset="0"/>
              </a:rPr>
              <a:t>k][j</a:t>
            </a:r>
            <a:r>
              <a:rPr lang="es-MX" i="1" dirty="0">
                <a:latin typeface="Times New Roman" charset="0"/>
                <a:ea typeface="ＭＳ Ｐゴシック" charset="0"/>
              </a:rPr>
              <a:t>]+D[k</a:t>
            </a:r>
            <a:r>
              <a:rPr lang="es-MX" i="1" dirty="0" smtClean="0">
                <a:latin typeface="Times New Roman" charset="0"/>
                <a:ea typeface="ＭＳ Ｐゴシック" charset="0"/>
              </a:rPr>
              <a:t>,][k</a:t>
            </a:r>
            <a:r>
              <a:rPr lang="es-MX" i="1" dirty="0">
                <a:latin typeface="Times New Roman" charset="0"/>
                <a:ea typeface="ＭＳ Ｐゴシック" charset="0"/>
              </a:rPr>
              <a:t>]) </a:t>
            </a:r>
            <a:r>
              <a:rPr lang="es-MX" b="1" i="1" dirty="0">
                <a:solidFill>
                  <a:srgbClr val="CC0000"/>
                </a:solidFill>
                <a:latin typeface="Times New Roman" charset="0"/>
                <a:ea typeface="ＭＳ Ｐゴシック" charset="0"/>
              </a:rPr>
              <a:t>= D[</a:t>
            </a:r>
            <a:r>
              <a:rPr lang="es-MX" b="1" i="1" dirty="0" smtClean="0">
                <a:solidFill>
                  <a:srgbClr val="CC0000"/>
                </a:solidFill>
                <a:latin typeface="Times New Roman" charset="0"/>
                <a:ea typeface="ＭＳ Ｐゴシック" charset="0"/>
              </a:rPr>
              <a:t>k][j</a:t>
            </a:r>
            <a:r>
              <a:rPr lang="es-MX" b="1" i="1" dirty="0">
                <a:solidFill>
                  <a:srgbClr val="CC0000"/>
                </a:solidFill>
                <a:latin typeface="Times New Roman" charset="0"/>
                <a:ea typeface="ＭＳ Ｐゴシック" charset="0"/>
              </a:rPr>
              <a:t>]</a:t>
            </a:r>
            <a:r>
              <a:rPr lang="es-MX" i="1" dirty="0">
                <a:latin typeface="Times New Roman" charset="0"/>
                <a:ea typeface="ＭＳ Ｐゴシック" charset="0"/>
              </a:rPr>
              <a:t> </a:t>
            </a:r>
          </a:p>
          <a:p>
            <a:pPr eaLnBrk="1" hangingPunct="1">
              <a:lnSpc>
                <a:spcPct val="90000"/>
              </a:lnSpc>
            </a:pPr>
            <a:r>
              <a:rPr lang="es-MX" sz="2200" dirty="0">
                <a:latin typeface="Times New Roman" charset="0"/>
              </a:rPr>
              <a:t>Puesto que D[</a:t>
            </a:r>
            <a:r>
              <a:rPr lang="es-MX" sz="2200" dirty="0" smtClean="0">
                <a:latin typeface="Times New Roman" charset="0"/>
              </a:rPr>
              <a:t>i][j</a:t>
            </a:r>
            <a:r>
              <a:rPr lang="es-MX" sz="2200" dirty="0">
                <a:latin typeface="Times New Roman" charset="0"/>
              </a:rPr>
              <a:t>] en la k-ésima iteración se calcula con su propio valor previo y los de la k-ésima columna y el k-ésimo renglón que se mantienen de la iteración anterior, NO HAY PROBLEMA en usar la propia matriz...</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9571">
                                            <p:txEl>
                                              <p:pRg st="1" end="1"/>
                                            </p:txEl>
                                          </p:spTgt>
                                        </p:tgtEl>
                                        <p:attrNameLst>
                                          <p:attrName>style.visibility</p:attrName>
                                        </p:attrNameLst>
                                      </p:cBhvr>
                                      <p:to>
                                        <p:strVal val="visible"/>
                                      </p:to>
                                    </p:set>
                                    <p:anim calcmode="lin" valueType="num">
                                      <p:cBhvr additive="base">
                                        <p:cTn id="7" dur="500" fill="hold"/>
                                        <p:tgtEl>
                                          <p:spTgt spid="109571">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9571">
                                            <p:txEl>
                                              <p:pRg st="1" end="1"/>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9571">
                                            <p:txEl>
                                              <p:pRg st="2" end="2"/>
                                            </p:txEl>
                                          </p:spTgt>
                                        </p:tgtEl>
                                        <p:attrNameLst>
                                          <p:attrName>style.visibility</p:attrName>
                                        </p:attrNameLst>
                                      </p:cBhvr>
                                      <p:to>
                                        <p:strVal val="visible"/>
                                      </p:to>
                                    </p:set>
                                    <p:anim calcmode="lin" valueType="num">
                                      <p:cBhvr additive="base">
                                        <p:cTn id="11" dur="500" fill="hold"/>
                                        <p:tgtEl>
                                          <p:spTgt spid="109571">
                                            <p:txEl>
                                              <p:pRg st="2" end="2"/>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09571">
                                            <p:txEl>
                                              <p:pRg st="2" end="2"/>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09571">
                                            <p:txEl>
                                              <p:pRg st="3" end="3"/>
                                            </p:txEl>
                                          </p:spTgt>
                                        </p:tgtEl>
                                        <p:attrNameLst>
                                          <p:attrName>style.visibility</p:attrName>
                                        </p:attrNameLst>
                                      </p:cBhvr>
                                      <p:to>
                                        <p:strVal val="visible"/>
                                      </p:to>
                                    </p:set>
                                    <p:anim calcmode="lin" valueType="num">
                                      <p:cBhvr additive="base">
                                        <p:cTn id="15" dur="500" fill="hold"/>
                                        <p:tgtEl>
                                          <p:spTgt spid="109571">
                                            <p:txEl>
                                              <p:pRg st="3" end="3"/>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0957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109571">
                                            <p:txEl>
                                              <p:pRg st="4" end="4"/>
                                            </p:txEl>
                                          </p:spTgt>
                                        </p:tgtEl>
                                        <p:attrNameLst>
                                          <p:attrName>style.visibility</p:attrName>
                                        </p:attrNameLst>
                                      </p:cBhvr>
                                      <p:to>
                                        <p:strVal val="visible"/>
                                      </p:to>
                                    </p:set>
                                    <p:anim calcmode="lin" valueType="num">
                                      <p:cBhvr additive="base">
                                        <p:cTn id="21" dur="500" fill="hold"/>
                                        <p:tgtEl>
                                          <p:spTgt spid="109571">
                                            <p:txEl>
                                              <p:pRg st="4" end="4"/>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09571">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1"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s-MX">
                <a:latin typeface="Times New Roman" charset="0"/>
              </a:rPr>
              <a:t>Algoritmo de Floyd</a:t>
            </a:r>
          </a:p>
        </p:txBody>
      </p:sp>
      <p:sp>
        <p:nvSpPr>
          <p:cNvPr id="110595" name="Rectangle 3"/>
          <p:cNvSpPr>
            <a:spLocks noGrp="1" noChangeArrowheads="1"/>
          </p:cNvSpPr>
          <p:nvPr>
            <p:ph idx="1"/>
          </p:nvPr>
        </p:nvSpPr>
        <p:spPr/>
        <p:txBody>
          <a:bodyPr>
            <a:normAutofit fontScale="92500"/>
          </a:bodyPr>
          <a:lstStyle/>
          <a:p>
            <a:pPr eaLnBrk="1" hangingPunct="1"/>
            <a:r>
              <a:rPr lang="es-MX" b="1">
                <a:latin typeface="Times New Roman" charset="0"/>
              </a:rPr>
              <a:t>¿Cómo encontrar los nodos que conforman el camino más corto?</a:t>
            </a:r>
            <a:endParaRPr lang="es-MX">
              <a:latin typeface="Times New Roman" charset="0"/>
            </a:endParaRPr>
          </a:p>
          <a:p>
            <a:pPr eaLnBrk="1" hangingPunct="1"/>
            <a:r>
              <a:rPr lang="es-MX" sz="2800">
                <a:latin typeface="Times New Roman" charset="0"/>
              </a:rPr>
              <a:t>Almacenar en una matriz auxiliar, el </a:t>
            </a:r>
            <a:r>
              <a:rPr lang="es-MX" sz="2800" b="1" u="sng">
                <a:latin typeface="Times New Roman" charset="0"/>
              </a:rPr>
              <a:t>índice más grande</a:t>
            </a:r>
            <a:r>
              <a:rPr lang="es-MX" sz="2800">
                <a:latin typeface="Times New Roman" charset="0"/>
              </a:rPr>
              <a:t> del nodo intermedio por el que se pasa en el camino más corto del nodo i al nodo j. </a:t>
            </a:r>
          </a:p>
          <a:p>
            <a:pPr eaLnBrk="1" hangingPunct="1"/>
            <a:r>
              <a:rPr lang="es-MX" sz="2800">
                <a:latin typeface="Times New Roman" charset="0"/>
              </a:rPr>
              <a:t>Utilizando esa matriz, si para ir del nodo i al nodo j se pasa por el nodo k, entonces se pasa también por el nodo con el índice más grande del camino más corto del nodo i al nodo k, y del nodo k al nodo j...</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0595">
                                            <p:txEl>
                                              <p:pRg st="1" end="1"/>
                                            </p:txEl>
                                          </p:spTgt>
                                        </p:tgtEl>
                                        <p:attrNameLst>
                                          <p:attrName>style.visibility</p:attrName>
                                        </p:attrNameLst>
                                      </p:cBhvr>
                                      <p:to>
                                        <p:strVal val="visible"/>
                                      </p:to>
                                    </p:set>
                                    <p:anim calcmode="lin" valueType="num">
                                      <p:cBhvr additive="base">
                                        <p:cTn id="7" dur="500" fill="hold"/>
                                        <p:tgtEl>
                                          <p:spTgt spid="110595">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059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0595">
                                            <p:txEl>
                                              <p:pRg st="2" end="2"/>
                                            </p:txEl>
                                          </p:spTgt>
                                        </p:tgtEl>
                                        <p:attrNameLst>
                                          <p:attrName>style.visibility</p:attrName>
                                        </p:attrNameLst>
                                      </p:cBhvr>
                                      <p:to>
                                        <p:strVal val="visible"/>
                                      </p:to>
                                    </p:set>
                                    <p:anim calcmode="lin" valueType="num">
                                      <p:cBhvr additive="base">
                                        <p:cTn id="13" dur="500" fill="hold"/>
                                        <p:tgtEl>
                                          <p:spTgt spid="110595">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059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5"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s-MX">
                <a:latin typeface="Times New Roman" charset="0"/>
              </a:rPr>
              <a:t>Algoritmo de Floyd</a:t>
            </a:r>
          </a:p>
        </p:txBody>
      </p:sp>
      <p:sp>
        <p:nvSpPr>
          <p:cNvPr id="52227" name="Rectangle 3"/>
          <p:cNvSpPr>
            <a:spLocks noGrp="1" noChangeArrowheads="1"/>
          </p:cNvSpPr>
          <p:nvPr>
            <p:ph idx="1"/>
          </p:nvPr>
        </p:nvSpPr>
        <p:spPr/>
        <p:txBody>
          <a:bodyPr>
            <a:normAutofit fontScale="92500" lnSpcReduction="20000"/>
          </a:bodyPr>
          <a:lstStyle/>
          <a:p>
            <a:pPr eaLnBrk="1" hangingPunct="1"/>
            <a:r>
              <a:rPr lang="es-MX" dirty="0">
                <a:latin typeface="Times New Roman" charset="0"/>
              </a:rPr>
              <a:t>Para obtener la matriz con el último nodo visitado en el camino más corto…</a:t>
            </a:r>
          </a:p>
          <a:p>
            <a:pPr lvl="1" eaLnBrk="1" hangingPunct="1">
              <a:buFont typeface="Wingdings" charset="0"/>
              <a:buNone/>
            </a:pPr>
            <a:r>
              <a:rPr sz="2400" i="1" noProof="1">
                <a:latin typeface="Times New Roman" charset="0"/>
                <a:ea typeface="ＭＳ Ｐゴシック" charset="0"/>
              </a:rPr>
              <a:t>D = matriz de adyacencias</a:t>
            </a:r>
          </a:p>
          <a:p>
            <a:pPr lvl="1" eaLnBrk="1" hangingPunct="1">
              <a:buFont typeface="Wingdings" charset="0"/>
              <a:buNone/>
            </a:pPr>
            <a:r>
              <a:rPr sz="2400" b="1" i="1" noProof="1">
                <a:latin typeface="Times New Roman" charset="0"/>
                <a:ea typeface="ＭＳ Ｐゴシック" charset="0"/>
              </a:rPr>
              <a:t>P = matriz de último nodo inicializada en ceros.</a:t>
            </a:r>
          </a:p>
          <a:p>
            <a:pPr lvl="1" eaLnBrk="1" hangingPunct="1">
              <a:buFont typeface="Wingdings" charset="0"/>
              <a:buNone/>
            </a:pPr>
            <a:r>
              <a:rPr sz="2400" i="1" noProof="1">
                <a:latin typeface="Times New Roman" charset="0"/>
                <a:ea typeface="ＭＳ Ｐゴシック" charset="0"/>
              </a:rPr>
              <a:t>for </a:t>
            </a:r>
            <a:r>
              <a:rPr lang="es-MX" sz="2400" i="1" dirty="0">
                <a:latin typeface="Times New Roman" charset="0"/>
                <a:ea typeface="ＭＳ Ｐゴシック" charset="0"/>
              </a:rPr>
              <a:t>(int </a:t>
            </a:r>
            <a:r>
              <a:rPr sz="2400" i="1" noProof="1">
                <a:latin typeface="Times New Roman" charset="0"/>
                <a:ea typeface="ＭＳ Ｐゴシック" charset="0"/>
              </a:rPr>
              <a:t>k = 1</a:t>
            </a:r>
            <a:r>
              <a:rPr lang="es-MX" sz="2400" i="1" dirty="0">
                <a:latin typeface="Times New Roman" charset="0"/>
                <a:ea typeface="ＭＳ Ｐゴシック" charset="0"/>
              </a:rPr>
              <a:t>; k&lt;=n; k++)</a:t>
            </a:r>
            <a:endParaRPr sz="2400" i="1" noProof="1">
              <a:latin typeface="Times New Roman" charset="0"/>
              <a:ea typeface="ＭＳ Ｐゴシック" charset="0"/>
            </a:endParaRPr>
          </a:p>
          <a:p>
            <a:pPr lvl="1" eaLnBrk="1" hangingPunct="1">
              <a:buFont typeface="Wingdings" charset="0"/>
              <a:buNone/>
            </a:pPr>
            <a:r>
              <a:rPr sz="2400" i="1" noProof="1">
                <a:latin typeface="Times New Roman" charset="0"/>
                <a:ea typeface="ＭＳ Ｐゴシック" charset="0"/>
              </a:rPr>
              <a:t>   for </a:t>
            </a:r>
            <a:r>
              <a:rPr lang="es-MX" sz="2400" i="1" dirty="0">
                <a:latin typeface="Times New Roman" charset="0"/>
                <a:ea typeface="ＭＳ Ｐゴシック" charset="0"/>
              </a:rPr>
              <a:t>(int </a:t>
            </a:r>
            <a:r>
              <a:rPr sz="2400" i="1" noProof="1">
                <a:latin typeface="Times New Roman" charset="0"/>
                <a:ea typeface="ＭＳ Ｐゴシック" charset="0"/>
              </a:rPr>
              <a:t>i=1</a:t>
            </a:r>
            <a:r>
              <a:rPr lang="es-MX" sz="2400" i="1" dirty="0">
                <a:latin typeface="Times New Roman" charset="0"/>
                <a:ea typeface="ＭＳ Ｐゴシック" charset="0"/>
              </a:rPr>
              <a:t>; i&lt;=n; i++)</a:t>
            </a:r>
            <a:endParaRPr sz="2400" i="1" noProof="1">
              <a:latin typeface="Times New Roman" charset="0"/>
              <a:ea typeface="ＭＳ Ｐゴシック" charset="0"/>
            </a:endParaRPr>
          </a:p>
          <a:p>
            <a:pPr lvl="1" eaLnBrk="1" hangingPunct="1">
              <a:buFont typeface="Wingdings" charset="0"/>
              <a:buNone/>
            </a:pPr>
            <a:r>
              <a:rPr sz="2400" i="1" noProof="1">
                <a:latin typeface="Times New Roman" charset="0"/>
                <a:ea typeface="ＭＳ Ｐゴシック" charset="0"/>
              </a:rPr>
              <a:t>      for </a:t>
            </a:r>
            <a:r>
              <a:rPr lang="es-MX" sz="2400" i="1" dirty="0">
                <a:latin typeface="Times New Roman" charset="0"/>
                <a:ea typeface="ＭＳ Ｐゴシック" charset="0"/>
              </a:rPr>
              <a:t>(int </a:t>
            </a:r>
            <a:r>
              <a:rPr sz="2400" i="1" noProof="1">
                <a:latin typeface="Times New Roman" charset="0"/>
                <a:ea typeface="ＭＳ Ｐゴシック" charset="0"/>
              </a:rPr>
              <a:t>j=1</a:t>
            </a:r>
            <a:r>
              <a:rPr lang="es-MX" sz="2400" i="1" dirty="0">
                <a:latin typeface="Times New Roman" charset="0"/>
                <a:ea typeface="ＭＳ Ｐゴシック" charset="0"/>
              </a:rPr>
              <a:t>; j&lt;=</a:t>
            </a:r>
            <a:r>
              <a:rPr sz="2400" i="1" noProof="1">
                <a:latin typeface="Times New Roman" charset="0"/>
                <a:ea typeface="ＭＳ Ｐゴシック" charset="0"/>
              </a:rPr>
              <a:t>n</a:t>
            </a:r>
            <a:r>
              <a:rPr lang="es-MX" sz="2400" i="1" dirty="0">
                <a:latin typeface="Times New Roman" charset="0"/>
                <a:ea typeface="ＭＳ Ｐゴシック" charset="0"/>
              </a:rPr>
              <a:t>; j++)</a:t>
            </a:r>
            <a:endParaRPr sz="2400" i="1" noProof="1">
              <a:latin typeface="Times New Roman" charset="0"/>
              <a:ea typeface="ＭＳ Ｐゴシック" charset="0"/>
            </a:endParaRPr>
          </a:p>
          <a:p>
            <a:pPr lvl="1" eaLnBrk="1" hangingPunct="1">
              <a:buFont typeface="Wingdings" charset="0"/>
              <a:buNone/>
            </a:pPr>
            <a:r>
              <a:rPr sz="2400" i="1" noProof="1">
                <a:latin typeface="Times New Roman" charset="0"/>
                <a:ea typeface="ＭＳ Ｐゴシック" charset="0"/>
              </a:rPr>
              <a:t>         </a:t>
            </a:r>
            <a:r>
              <a:rPr sz="2400" b="1" i="1" noProof="1">
                <a:latin typeface="Times New Roman" charset="0"/>
                <a:ea typeface="ＭＳ Ｐゴシック" charset="0"/>
              </a:rPr>
              <a:t>if (D[</a:t>
            </a:r>
            <a:r>
              <a:rPr sz="2400" b="1" i="1" noProof="1" smtClean="0">
                <a:latin typeface="Times New Roman" charset="0"/>
                <a:ea typeface="ＭＳ Ｐゴシック" charset="0"/>
              </a:rPr>
              <a:t>i</a:t>
            </a:r>
            <a:r>
              <a:rPr lang="es-ES_tradnl" sz="2400" b="1" i="1" noProof="1" smtClean="0">
                <a:latin typeface="Times New Roman" charset="0"/>
                <a:ea typeface="ＭＳ Ｐゴシック" charset="0"/>
              </a:rPr>
              <a:t>][</a:t>
            </a:r>
            <a:r>
              <a:rPr sz="2400" b="1" i="1" noProof="1" smtClean="0">
                <a:latin typeface="Times New Roman" charset="0"/>
                <a:ea typeface="ＭＳ Ｐゴシック" charset="0"/>
              </a:rPr>
              <a:t>k</a:t>
            </a:r>
            <a:r>
              <a:rPr sz="2400" b="1" i="1" noProof="1">
                <a:latin typeface="Times New Roman" charset="0"/>
                <a:ea typeface="ＭＳ Ｐゴシック" charset="0"/>
              </a:rPr>
              <a:t>]+D[</a:t>
            </a:r>
            <a:r>
              <a:rPr sz="2400" b="1" i="1" noProof="1" smtClean="0">
                <a:latin typeface="Times New Roman" charset="0"/>
                <a:ea typeface="ＭＳ Ｐゴシック" charset="0"/>
              </a:rPr>
              <a:t>k</a:t>
            </a:r>
            <a:r>
              <a:rPr lang="es-ES_tradnl" sz="2400" b="1" i="1" noProof="1" smtClean="0">
                <a:latin typeface="Times New Roman" charset="0"/>
                <a:ea typeface="ＭＳ Ｐゴシック" charset="0"/>
              </a:rPr>
              <a:t>][</a:t>
            </a:r>
            <a:r>
              <a:rPr sz="2400" b="1" i="1" noProof="1" smtClean="0">
                <a:latin typeface="Times New Roman" charset="0"/>
                <a:ea typeface="ＭＳ Ｐゴシック" charset="0"/>
              </a:rPr>
              <a:t>j</a:t>
            </a:r>
            <a:r>
              <a:rPr sz="2400" b="1" i="1" noProof="1">
                <a:latin typeface="Times New Roman" charset="0"/>
                <a:ea typeface="ＭＳ Ｐゴシック" charset="0"/>
              </a:rPr>
              <a:t>] &lt; D[</a:t>
            </a:r>
            <a:r>
              <a:rPr sz="2400" b="1" i="1" noProof="1" smtClean="0">
                <a:latin typeface="Times New Roman" charset="0"/>
                <a:ea typeface="ＭＳ Ｐゴシック" charset="0"/>
              </a:rPr>
              <a:t>i</a:t>
            </a:r>
            <a:r>
              <a:rPr lang="es-ES_tradnl" sz="2400" b="1" i="1" noProof="1" smtClean="0">
                <a:latin typeface="Times New Roman" charset="0"/>
                <a:ea typeface="ＭＳ Ｐゴシック" charset="0"/>
              </a:rPr>
              <a:t>][</a:t>
            </a:r>
            <a:r>
              <a:rPr sz="2400" b="1" i="1" noProof="1" smtClean="0">
                <a:latin typeface="Times New Roman" charset="0"/>
                <a:ea typeface="ＭＳ Ｐゴシック" charset="0"/>
              </a:rPr>
              <a:t>j</a:t>
            </a:r>
            <a:r>
              <a:rPr sz="2400" b="1" i="1" noProof="1">
                <a:latin typeface="Times New Roman" charset="0"/>
                <a:ea typeface="ＭＳ Ｐゴシック" charset="0"/>
              </a:rPr>
              <a:t>]) </a:t>
            </a:r>
            <a:r>
              <a:rPr lang="es-MX" sz="2400" b="1" i="1" dirty="0">
                <a:latin typeface="Times New Roman" charset="0"/>
                <a:ea typeface="ＭＳ Ｐゴシック" charset="0"/>
              </a:rPr>
              <a:t>{</a:t>
            </a:r>
            <a:endParaRPr sz="2400" b="1" i="1" noProof="1">
              <a:latin typeface="Times New Roman" charset="0"/>
              <a:ea typeface="ＭＳ Ｐゴシック" charset="0"/>
            </a:endParaRPr>
          </a:p>
          <a:p>
            <a:pPr lvl="1" eaLnBrk="1" hangingPunct="1">
              <a:buFont typeface="Wingdings" charset="0"/>
              <a:buNone/>
            </a:pPr>
            <a:r>
              <a:rPr sz="2400" b="1" i="1" noProof="1">
                <a:latin typeface="Times New Roman" charset="0"/>
                <a:ea typeface="ＭＳ Ｐゴシック" charset="0"/>
              </a:rPr>
              <a:t>             	P[</a:t>
            </a:r>
            <a:r>
              <a:rPr sz="2400" b="1" i="1" noProof="1" smtClean="0">
                <a:latin typeface="Times New Roman" charset="0"/>
                <a:ea typeface="ＭＳ Ｐゴシック" charset="0"/>
              </a:rPr>
              <a:t>i</a:t>
            </a:r>
            <a:r>
              <a:rPr lang="es-ES_tradnl" sz="2400" b="1" i="1" noProof="1" smtClean="0">
                <a:latin typeface="Times New Roman" charset="0"/>
                <a:ea typeface="ＭＳ Ｐゴシック" charset="0"/>
              </a:rPr>
              <a:t>][</a:t>
            </a:r>
            <a:r>
              <a:rPr sz="2400" b="1" i="1" noProof="1" smtClean="0">
                <a:latin typeface="Times New Roman" charset="0"/>
                <a:ea typeface="ＭＳ Ｐゴシック" charset="0"/>
              </a:rPr>
              <a:t>j</a:t>
            </a:r>
            <a:r>
              <a:rPr sz="2400" b="1" i="1" noProof="1">
                <a:latin typeface="Times New Roman" charset="0"/>
                <a:ea typeface="ＭＳ Ｐゴシック" charset="0"/>
              </a:rPr>
              <a:t>] = k;</a:t>
            </a:r>
          </a:p>
          <a:p>
            <a:pPr lvl="1" eaLnBrk="1" hangingPunct="1">
              <a:buFont typeface="Wingdings" charset="0"/>
              <a:buNone/>
            </a:pPr>
            <a:r>
              <a:rPr sz="2400" b="1" i="1" noProof="1">
                <a:latin typeface="Times New Roman" charset="0"/>
                <a:ea typeface="ＭＳ Ｐゴシック" charset="0"/>
              </a:rPr>
              <a:t>			D[</a:t>
            </a:r>
            <a:r>
              <a:rPr sz="2400" b="1" i="1" noProof="1" smtClean="0">
                <a:latin typeface="Times New Roman" charset="0"/>
                <a:ea typeface="ＭＳ Ｐゴシック" charset="0"/>
              </a:rPr>
              <a:t>i</a:t>
            </a:r>
            <a:r>
              <a:rPr lang="es-ES_tradnl" sz="2400" b="1" i="1" noProof="1" smtClean="0">
                <a:latin typeface="Times New Roman" charset="0"/>
                <a:ea typeface="ＭＳ Ｐゴシック" charset="0"/>
              </a:rPr>
              <a:t>][</a:t>
            </a:r>
            <a:r>
              <a:rPr sz="2400" b="1" i="1" noProof="1" smtClean="0">
                <a:latin typeface="Times New Roman" charset="0"/>
                <a:ea typeface="ＭＳ Ｐゴシック" charset="0"/>
              </a:rPr>
              <a:t>j</a:t>
            </a:r>
            <a:r>
              <a:rPr sz="2400" b="1" i="1" noProof="1">
                <a:latin typeface="Times New Roman" charset="0"/>
                <a:ea typeface="ＭＳ Ｐゴシック" charset="0"/>
              </a:rPr>
              <a:t>] = D[</a:t>
            </a:r>
            <a:r>
              <a:rPr sz="2400" b="1" i="1" noProof="1" smtClean="0">
                <a:latin typeface="Times New Roman" charset="0"/>
                <a:ea typeface="ＭＳ Ｐゴシック" charset="0"/>
              </a:rPr>
              <a:t>i</a:t>
            </a:r>
            <a:r>
              <a:rPr lang="es-ES_tradnl" sz="2400" b="1" i="1" noProof="1" smtClean="0">
                <a:latin typeface="Times New Roman" charset="0"/>
                <a:ea typeface="ＭＳ Ｐゴシック" charset="0"/>
              </a:rPr>
              <a:t>][</a:t>
            </a:r>
            <a:r>
              <a:rPr sz="2400" b="1" i="1" noProof="1" smtClean="0">
                <a:latin typeface="Times New Roman" charset="0"/>
                <a:ea typeface="ＭＳ Ｐゴシック" charset="0"/>
              </a:rPr>
              <a:t>k</a:t>
            </a:r>
            <a:r>
              <a:rPr sz="2400" b="1" i="1" noProof="1">
                <a:latin typeface="Times New Roman" charset="0"/>
                <a:ea typeface="ＭＳ Ｐゴシック" charset="0"/>
              </a:rPr>
              <a:t>]+D[</a:t>
            </a:r>
            <a:r>
              <a:rPr sz="2400" b="1" i="1" noProof="1" smtClean="0">
                <a:latin typeface="Times New Roman" charset="0"/>
                <a:ea typeface="ＭＳ Ｐゴシック" charset="0"/>
              </a:rPr>
              <a:t>k</a:t>
            </a:r>
            <a:r>
              <a:rPr lang="es-ES_tradnl" sz="2400" b="1" i="1" noProof="1" smtClean="0">
                <a:latin typeface="Times New Roman" charset="0"/>
                <a:ea typeface="ＭＳ Ｐゴシック" charset="0"/>
              </a:rPr>
              <a:t>][</a:t>
            </a:r>
            <a:r>
              <a:rPr sz="2400" b="1" i="1" noProof="1" smtClean="0">
                <a:latin typeface="Times New Roman" charset="0"/>
                <a:ea typeface="ＭＳ Ｐゴシック" charset="0"/>
              </a:rPr>
              <a:t>j</a:t>
            </a:r>
            <a:r>
              <a:rPr sz="2400" b="1" i="1" noProof="1">
                <a:latin typeface="Times New Roman" charset="0"/>
                <a:ea typeface="ＭＳ Ｐゴシック" charset="0"/>
              </a:rPr>
              <a:t>]</a:t>
            </a:r>
            <a:r>
              <a:rPr sz="2400" b="1" i="1" noProof="1" smtClean="0">
                <a:latin typeface="Times New Roman" charset="0"/>
                <a:ea typeface="ＭＳ Ｐゴシック" charset="0"/>
              </a:rPr>
              <a:t>;</a:t>
            </a:r>
            <a:endParaRPr lang="es-ES_tradnl" sz="2400" b="1" i="1" noProof="1" smtClean="0">
              <a:latin typeface="Times New Roman" charset="0"/>
              <a:ea typeface="ＭＳ Ｐゴシック" charset="0"/>
            </a:endParaRPr>
          </a:p>
          <a:p>
            <a:pPr lvl="1" eaLnBrk="1" hangingPunct="1">
              <a:buFont typeface="Wingdings" charset="0"/>
              <a:buNone/>
            </a:pPr>
            <a:r>
              <a:rPr lang="es-ES_tradnl" sz="2400" b="1" i="1" noProof="1">
                <a:latin typeface="Times New Roman" charset="0"/>
                <a:ea typeface="ＭＳ Ｐゴシック" charset="0"/>
              </a:rPr>
              <a:t>	</a:t>
            </a:r>
            <a:r>
              <a:rPr lang="es-ES_tradnl" sz="2400" b="1" i="1" noProof="1" smtClean="0">
                <a:latin typeface="Times New Roman" charset="0"/>
                <a:ea typeface="ＭＳ Ｐゴシック" charset="0"/>
              </a:rPr>
              <a:t>	</a:t>
            </a:r>
            <a:r>
              <a:rPr lang="es-MX" sz="2400" b="1" i="1" dirty="0" smtClean="0">
                <a:latin typeface="Times New Roman" charset="0"/>
                <a:ea typeface="ＭＳ Ｐゴシック" charset="0"/>
              </a:rPr>
              <a:t>}</a:t>
            </a:r>
            <a:endParaRPr sz="2400" b="1" i="1" noProof="1">
              <a:latin typeface="Times New Roman" charset="0"/>
              <a:ea typeface="ＭＳ Ｐゴシック"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s-MX">
                <a:latin typeface="Times New Roman" charset="0"/>
              </a:rPr>
              <a:t>Algoritmo de Floyd</a:t>
            </a:r>
          </a:p>
        </p:txBody>
      </p:sp>
      <p:sp>
        <p:nvSpPr>
          <p:cNvPr id="53251" name="Rectangle 3"/>
          <p:cNvSpPr>
            <a:spLocks noGrp="1" noChangeArrowheads="1"/>
          </p:cNvSpPr>
          <p:nvPr>
            <p:ph idx="1"/>
          </p:nvPr>
        </p:nvSpPr>
        <p:spPr/>
        <p:txBody>
          <a:bodyPr>
            <a:normAutofit fontScale="77500" lnSpcReduction="20000"/>
          </a:bodyPr>
          <a:lstStyle/>
          <a:p>
            <a:pPr eaLnBrk="1" hangingPunct="1"/>
            <a:r>
              <a:rPr lang="es-MX" dirty="0">
                <a:latin typeface="Times New Roman" charset="0"/>
              </a:rPr>
              <a:t>Para desplegar el camino más corto…</a:t>
            </a:r>
          </a:p>
          <a:p>
            <a:pPr eaLnBrk="1" hangingPunct="1"/>
            <a:endParaRPr lang="es-MX" sz="1200" dirty="0">
              <a:latin typeface="Times New Roman" charset="0"/>
            </a:endParaRPr>
          </a:p>
          <a:p>
            <a:pPr lvl="1" eaLnBrk="1" hangingPunct="1">
              <a:buFont typeface="Wingdings" charset="0"/>
              <a:buNone/>
            </a:pPr>
            <a:r>
              <a:rPr lang="es-MX" sz="3200" i="1" dirty="0">
                <a:latin typeface="Times New Roman" charset="0"/>
                <a:ea typeface="ＭＳ Ｐゴシック" charset="0"/>
              </a:rPr>
              <a:t>void</a:t>
            </a:r>
            <a:r>
              <a:rPr sz="3200" i="1" noProof="1">
                <a:latin typeface="Times New Roman" charset="0"/>
                <a:ea typeface="ＭＳ Ｐゴシック" charset="0"/>
              </a:rPr>
              <a:t> camino (</a:t>
            </a:r>
            <a:r>
              <a:rPr lang="es-MX" sz="3200" i="1" dirty="0">
                <a:latin typeface="Times New Roman" charset="0"/>
                <a:ea typeface="ＭＳ Ｐゴシック" charset="0"/>
              </a:rPr>
              <a:t>int </a:t>
            </a:r>
            <a:r>
              <a:rPr sz="3200" i="1" noProof="1">
                <a:latin typeface="Times New Roman" charset="0"/>
                <a:ea typeface="ＭＳ Ｐゴシック" charset="0"/>
              </a:rPr>
              <a:t>inicio, </a:t>
            </a:r>
            <a:r>
              <a:rPr lang="es-MX" sz="3200" i="1" dirty="0">
                <a:latin typeface="Times New Roman" charset="0"/>
                <a:ea typeface="ＭＳ Ｐゴシック" charset="0"/>
              </a:rPr>
              <a:t>int </a:t>
            </a:r>
            <a:r>
              <a:rPr sz="3200" i="1" noProof="1">
                <a:latin typeface="Times New Roman" charset="0"/>
                <a:ea typeface="ＭＳ Ｐゴシック" charset="0"/>
              </a:rPr>
              <a:t>fin)</a:t>
            </a:r>
            <a:r>
              <a:rPr lang="es-MX" sz="3200" i="1" dirty="0">
                <a:latin typeface="Times New Roman" charset="0"/>
                <a:ea typeface="ＭＳ Ｐゴシック" charset="0"/>
              </a:rPr>
              <a:t>{</a:t>
            </a:r>
            <a:endParaRPr sz="3200" i="1" noProof="1">
              <a:latin typeface="Times New Roman" charset="0"/>
              <a:ea typeface="ＭＳ Ｐゴシック" charset="0"/>
            </a:endParaRPr>
          </a:p>
          <a:p>
            <a:pPr lvl="1" eaLnBrk="1" hangingPunct="1">
              <a:buFont typeface="Wingdings" charset="0"/>
              <a:buNone/>
            </a:pPr>
            <a:r>
              <a:rPr sz="3200" i="1" noProof="1">
                <a:latin typeface="Times New Roman" charset="0"/>
                <a:ea typeface="ＭＳ Ｐゴシック" charset="0"/>
              </a:rPr>
              <a:t>if (P[inicio</a:t>
            </a:r>
            <a:r>
              <a:rPr lang="es-MX" sz="3200" i="1" dirty="0">
                <a:latin typeface="Times New Roman" charset="0"/>
                <a:ea typeface="ＭＳ Ｐゴシック" charset="0"/>
              </a:rPr>
              <a:t>][</a:t>
            </a:r>
            <a:r>
              <a:rPr sz="3200" i="1" noProof="1">
                <a:latin typeface="Times New Roman" charset="0"/>
                <a:ea typeface="ＭＳ Ｐゴシック" charset="0"/>
              </a:rPr>
              <a:t>fin] &lt;&gt; 0) </a:t>
            </a:r>
            <a:r>
              <a:rPr lang="es-MX" sz="3200" i="1" dirty="0">
                <a:latin typeface="Times New Roman" charset="0"/>
                <a:ea typeface="ＭＳ Ｐゴシック" charset="0"/>
              </a:rPr>
              <a:t>{</a:t>
            </a:r>
            <a:endParaRPr sz="3200" i="1" noProof="1">
              <a:latin typeface="Times New Roman" charset="0"/>
              <a:ea typeface="ＭＳ Ｐゴシック" charset="0"/>
            </a:endParaRPr>
          </a:p>
          <a:p>
            <a:pPr lvl="1" eaLnBrk="1" hangingPunct="1">
              <a:buFont typeface="Wingdings" charset="0"/>
              <a:buNone/>
            </a:pPr>
            <a:r>
              <a:rPr sz="3200" i="1" noProof="1">
                <a:latin typeface="Times New Roman" charset="0"/>
                <a:ea typeface="ＭＳ Ｐゴシック" charset="0"/>
              </a:rPr>
              <a:t>   camino(inicio, P[inicio</a:t>
            </a:r>
            <a:r>
              <a:rPr lang="es-MX" sz="3200" i="1" dirty="0">
                <a:latin typeface="Times New Roman" charset="0"/>
                <a:ea typeface="ＭＳ Ｐゴシック" charset="0"/>
              </a:rPr>
              <a:t>][</a:t>
            </a:r>
            <a:r>
              <a:rPr sz="3200" i="1" noProof="1">
                <a:latin typeface="Times New Roman" charset="0"/>
                <a:ea typeface="ＭＳ Ｐゴシック" charset="0"/>
              </a:rPr>
              <a:t>fin]);</a:t>
            </a:r>
          </a:p>
          <a:p>
            <a:pPr lvl="1" eaLnBrk="1" hangingPunct="1">
              <a:buFont typeface="Wingdings" charset="0"/>
              <a:buNone/>
            </a:pPr>
            <a:r>
              <a:rPr sz="3200" i="1" noProof="1">
                <a:latin typeface="Times New Roman" charset="0"/>
                <a:ea typeface="ＭＳ Ｐゴシック" charset="0"/>
              </a:rPr>
              <a:t>   write(P[inicio</a:t>
            </a:r>
            <a:r>
              <a:rPr lang="es-MX" sz="3200" i="1" dirty="0">
                <a:latin typeface="Times New Roman" charset="0"/>
                <a:ea typeface="ＭＳ Ｐゴシック" charset="0"/>
              </a:rPr>
              <a:t>][</a:t>
            </a:r>
            <a:r>
              <a:rPr sz="3200" i="1" noProof="1">
                <a:latin typeface="Times New Roman" charset="0"/>
                <a:ea typeface="ＭＳ Ｐゴシック" charset="0"/>
              </a:rPr>
              <a:t>fin]);</a:t>
            </a:r>
          </a:p>
          <a:p>
            <a:pPr lvl="1" eaLnBrk="1" hangingPunct="1">
              <a:buFont typeface="Wingdings" charset="0"/>
              <a:buNone/>
            </a:pPr>
            <a:r>
              <a:rPr sz="3200" i="1" noProof="1">
                <a:latin typeface="Times New Roman" charset="0"/>
                <a:ea typeface="ＭＳ Ｐゴシック" charset="0"/>
              </a:rPr>
              <a:t>   camino(P[inici</a:t>
            </a:r>
            <a:r>
              <a:rPr lang="es-MX" sz="3200" i="1" dirty="0">
                <a:latin typeface="Times New Roman" charset="0"/>
                <a:ea typeface="ＭＳ Ｐゴシック" charset="0"/>
              </a:rPr>
              <a:t>o][</a:t>
            </a:r>
            <a:r>
              <a:rPr sz="3200" i="1" noProof="1">
                <a:latin typeface="Times New Roman" charset="0"/>
                <a:ea typeface="ＭＳ Ｐゴシック" charset="0"/>
              </a:rPr>
              <a:t>fin], fin)</a:t>
            </a:r>
            <a:r>
              <a:rPr sz="3200" i="1" noProof="1" smtClean="0">
                <a:latin typeface="Times New Roman" charset="0"/>
                <a:ea typeface="ＭＳ Ｐゴシック" charset="0"/>
              </a:rPr>
              <a:t>;</a:t>
            </a:r>
            <a:endParaRPr lang="es-ES_tradnl" sz="3200" i="1" noProof="1" smtClean="0">
              <a:latin typeface="Times New Roman" charset="0"/>
              <a:ea typeface="ＭＳ Ｐゴシック" charset="0"/>
            </a:endParaRPr>
          </a:p>
          <a:p>
            <a:pPr lvl="1" eaLnBrk="1" hangingPunct="1">
              <a:buFont typeface="Wingdings" charset="0"/>
              <a:buNone/>
            </a:pPr>
            <a:r>
              <a:rPr lang="es-MX" sz="3200" i="1" dirty="0" smtClean="0">
                <a:latin typeface="Times New Roman" charset="0"/>
                <a:ea typeface="ＭＳ Ｐゴシック" charset="0"/>
              </a:rPr>
              <a:t> }</a:t>
            </a:r>
          </a:p>
          <a:p>
            <a:pPr lvl="1" eaLnBrk="1" hangingPunct="1">
              <a:buFont typeface="Wingdings" charset="0"/>
              <a:buNone/>
            </a:pPr>
            <a:r>
              <a:rPr lang="es-MX" sz="3200" i="1" noProof="1">
                <a:latin typeface="Times New Roman" charset="0"/>
                <a:ea typeface="ＭＳ Ｐゴシック" charset="0"/>
              </a:rPr>
              <a:t>}</a:t>
            </a:r>
            <a:endParaRPr noProof="1">
              <a:latin typeface="Times New Roman" charset="0"/>
              <a:ea typeface="ＭＳ Ｐゴシック" charset="0"/>
            </a:endParaRPr>
          </a:p>
          <a:p>
            <a:pPr eaLnBrk="1" hangingPunct="1"/>
            <a:endParaRPr sz="1600" noProof="1">
              <a:latin typeface="Times New Roman" charset="0"/>
            </a:endParaRPr>
          </a:p>
          <a:p>
            <a:pPr eaLnBrk="1" hangingPunct="1"/>
            <a:r>
              <a:rPr lang="es-MX" sz="2400" i="1" dirty="0">
                <a:latin typeface="Times New Roman" charset="0"/>
              </a:rPr>
              <a:t>Recordar que </a:t>
            </a:r>
            <a:r>
              <a:rPr lang="es-MX" sz="2400" b="1" i="1" dirty="0">
                <a:latin typeface="Times New Roman" charset="0"/>
              </a:rPr>
              <a:t>P[inicio, fin]</a:t>
            </a:r>
            <a:r>
              <a:rPr lang="es-MX" sz="2400" i="1" dirty="0">
                <a:latin typeface="Times New Roman" charset="0"/>
              </a:rPr>
              <a:t> es el nodo intermedio con el índice más grande en el camino más corto de inicio a fin.</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043608" y="620688"/>
            <a:ext cx="7024744" cy="1143000"/>
          </a:xfrm>
        </p:spPr>
        <p:txBody>
          <a:bodyPr/>
          <a:lstStyle/>
          <a:p>
            <a:pPr eaLnBrk="1" hangingPunct="1"/>
            <a:r>
              <a:rPr lang="es-MX" dirty="0">
                <a:latin typeface="Times New Roman" charset="0"/>
              </a:rPr>
              <a:t>Coeficiente binomial</a:t>
            </a:r>
          </a:p>
        </p:txBody>
      </p:sp>
      <p:sp>
        <p:nvSpPr>
          <p:cNvPr id="78851" name="Rectangle 3"/>
          <p:cNvSpPr>
            <a:spLocks noGrp="1" noChangeArrowheads="1"/>
          </p:cNvSpPr>
          <p:nvPr>
            <p:ph idx="1"/>
          </p:nvPr>
        </p:nvSpPr>
        <p:spPr>
          <a:xfrm>
            <a:off x="304800" y="1981200"/>
            <a:ext cx="8458200" cy="4114800"/>
          </a:xfrm>
        </p:spPr>
        <p:txBody>
          <a:bodyPr/>
          <a:lstStyle/>
          <a:p>
            <a:pPr eaLnBrk="1" hangingPunct="1"/>
            <a:r>
              <a:rPr lang="es-MX" sz="2400">
                <a:latin typeface="Times New Roman" charset="0"/>
              </a:rPr>
              <a:t>La definición recursiva, permite plantear un algoritmo de solución con la técnica de divide y vencerás:</a:t>
            </a:r>
          </a:p>
          <a:p>
            <a:pPr lvl="1" eaLnBrk="1" hangingPunct="1">
              <a:buFont typeface="Wingdings" charset="0"/>
              <a:buNone/>
            </a:pPr>
            <a:endParaRPr lang="es-MX" sz="2400">
              <a:latin typeface="Times New Roman" charset="0"/>
              <a:ea typeface="ＭＳ Ｐゴシック" charset="0"/>
            </a:endParaRPr>
          </a:p>
          <a:p>
            <a:pPr lvl="1" eaLnBrk="1" hangingPunct="1">
              <a:buFont typeface="Wingdings" charset="0"/>
              <a:buNone/>
            </a:pPr>
            <a:r>
              <a:rPr sz="2400" i="1" noProof="1">
                <a:latin typeface="Times New Roman" charset="0"/>
                <a:ea typeface="ＭＳ Ｐゴシック" charset="0"/>
              </a:rPr>
              <a:t>function binomial(int n, k): int;</a:t>
            </a:r>
          </a:p>
          <a:p>
            <a:pPr lvl="2" eaLnBrk="1" hangingPunct="1">
              <a:buFont typeface="Wingdings" charset="0"/>
              <a:buNone/>
            </a:pPr>
            <a:r>
              <a:rPr i="1" noProof="1">
                <a:latin typeface="Times New Roman" charset="0"/>
                <a:ea typeface="ＭＳ Ｐゴシック" charset="0"/>
              </a:rPr>
              <a:t>if (k=0) or (k=n) then return 1</a:t>
            </a:r>
          </a:p>
          <a:p>
            <a:pPr lvl="2" eaLnBrk="1" hangingPunct="1">
              <a:buFont typeface="Wingdings" charset="0"/>
              <a:buNone/>
            </a:pPr>
            <a:r>
              <a:rPr i="1" noProof="1">
                <a:latin typeface="Times New Roman" charset="0"/>
                <a:ea typeface="ＭＳ Ｐゴシック" charset="0"/>
              </a:rPr>
              <a:t>else return binomial(n-1, k-1) + binomial(n-1,k);</a:t>
            </a:r>
          </a:p>
          <a:p>
            <a:pPr eaLnBrk="1" hangingPunct="1"/>
            <a:r>
              <a:rPr lang="es-MX" sz="2400" i="1">
                <a:latin typeface="Times New Roman" charset="0"/>
              </a:rPr>
              <a:t>¿Cuál es el inconveniente de este algoritmo?</a:t>
            </a:r>
          </a:p>
          <a:p>
            <a:pPr eaLnBrk="1" hangingPunct="1"/>
            <a:r>
              <a:rPr lang="es-MX" sz="2400">
                <a:latin typeface="Times New Roman" charset="0"/>
              </a:rPr>
              <a:t>Se recalculan los mismos términos varias veces..</a:t>
            </a:r>
          </a:p>
          <a:p>
            <a:pPr eaLnBrk="1" hangingPunct="1"/>
            <a:r>
              <a:rPr lang="es-MX" sz="2400" u="sng">
                <a:latin typeface="Times New Roman" charset="0"/>
              </a:rPr>
              <a:t>Ejemplo</a:t>
            </a:r>
            <a:r>
              <a:rPr lang="es-MX" sz="2400">
                <a:latin typeface="Times New Roman" charset="0"/>
              </a:rPr>
              <a:t>: </a:t>
            </a:r>
            <a:r>
              <a:rPr lang="es-MX" sz="2400" b="1" i="1">
                <a:latin typeface="Times New Roman" charset="0"/>
              </a:rPr>
              <a:t>binomial(n-1, k-1)</a:t>
            </a:r>
            <a:r>
              <a:rPr lang="es-MX" sz="2400">
                <a:latin typeface="Times New Roman" charset="0"/>
              </a:rPr>
              <a:t> y </a:t>
            </a:r>
            <a:r>
              <a:rPr lang="es-MX" sz="2400" b="1" i="1">
                <a:latin typeface="Times New Roman" charset="0"/>
              </a:rPr>
              <a:t>binomial(n-1,k)</a:t>
            </a:r>
            <a:r>
              <a:rPr lang="es-MX" sz="2400">
                <a:latin typeface="Times New Roman" charset="0"/>
              </a:rPr>
              <a:t> requieren ambos de </a:t>
            </a:r>
            <a:r>
              <a:rPr lang="es-MX" sz="2400" b="1" i="1">
                <a:latin typeface="Times New Roman" charset="0"/>
              </a:rPr>
              <a:t>binomial(n-2,k-1).</a:t>
            </a:r>
            <a:endParaRPr lang="es-MX" sz="2400">
              <a:latin typeface="Times New Roman" charset="0"/>
            </a:endParaRPr>
          </a:p>
        </p:txBody>
      </p:sp>
      <p:grpSp>
        <p:nvGrpSpPr>
          <p:cNvPr id="2" name="Group 8"/>
          <p:cNvGrpSpPr>
            <a:grpSpLocks/>
          </p:cNvGrpSpPr>
          <p:nvPr/>
        </p:nvGrpSpPr>
        <p:grpSpPr bwMode="auto">
          <a:xfrm>
            <a:off x="6858000" y="3048000"/>
            <a:ext cx="1608138" cy="946150"/>
            <a:chOff x="4320" y="1920"/>
            <a:chExt cx="1013" cy="596"/>
          </a:xfrm>
        </p:grpSpPr>
        <p:sp>
          <p:nvSpPr>
            <p:cNvPr id="78852" name="Text Box 4"/>
            <p:cNvSpPr txBox="1">
              <a:spLocks noChangeArrowheads="1"/>
            </p:cNvSpPr>
            <p:nvPr/>
          </p:nvSpPr>
          <p:spPr bwMode="auto">
            <a:xfrm>
              <a:off x="4320" y="1968"/>
              <a:ext cx="1013" cy="480"/>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4400" b="1">
                  <a:solidFill>
                    <a:srgbClr val="A50021"/>
                  </a:solidFill>
                  <a:effectLst>
                    <a:outerShdw blurRad="38100" dist="38100" dir="2700000" algn="tl">
                      <a:srgbClr val="DDDDDD"/>
                    </a:outerShdw>
                  </a:effectLst>
                  <a:latin typeface="Arial Narrow" charset="0"/>
                </a:rPr>
                <a:t>O(      )</a:t>
              </a:r>
              <a:endParaRPr lang="en-US"/>
            </a:p>
          </p:txBody>
        </p:sp>
        <p:sp>
          <p:nvSpPr>
            <p:cNvPr id="17414" name="Text Box 6"/>
            <p:cNvSpPr txBox="1">
              <a:spLocks noChangeArrowheads="1"/>
            </p:cNvSpPr>
            <p:nvPr/>
          </p:nvSpPr>
          <p:spPr bwMode="auto">
            <a:xfrm>
              <a:off x="4847" y="1920"/>
              <a:ext cx="241"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2800" b="1" i="1">
                  <a:solidFill>
                    <a:srgbClr val="A50021"/>
                  </a:solidFill>
                </a:rPr>
                <a:t>n</a:t>
              </a:r>
            </a:p>
            <a:p>
              <a:r>
                <a:rPr lang="en-US" sz="2800" b="1" i="1">
                  <a:solidFill>
                    <a:srgbClr val="A50021"/>
                  </a:solidFill>
                </a:rPr>
                <a:t>k</a:t>
              </a:r>
            </a:p>
          </p:txBody>
        </p:sp>
        <p:sp>
          <p:nvSpPr>
            <p:cNvPr id="17415" name="AutoShape 7"/>
            <p:cNvSpPr>
              <a:spLocks noChangeArrowheads="1"/>
            </p:cNvSpPr>
            <p:nvPr/>
          </p:nvSpPr>
          <p:spPr bwMode="auto">
            <a:xfrm>
              <a:off x="4752" y="1988"/>
              <a:ext cx="384" cy="480"/>
            </a:xfrm>
            <a:prstGeom prst="bracketPair">
              <a:avLst>
                <a:gd name="adj" fmla="val 16667"/>
              </a:avLst>
            </a:prstGeom>
            <a:noFill/>
            <a:ln w="9525">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gr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78851">
                                            <p:txEl>
                                              <p:pRg st="5" end="5"/>
                                            </p:txEl>
                                          </p:spTgt>
                                        </p:tgtEl>
                                        <p:attrNameLst>
                                          <p:attrName>style.visibility</p:attrName>
                                        </p:attrNameLst>
                                      </p:cBhvr>
                                      <p:to>
                                        <p:strVal val="visible"/>
                                      </p:to>
                                    </p:set>
                                    <p:animEffect transition="in" filter="fade">
                                      <p:cBhvr>
                                        <p:cTn id="7" dur="500"/>
                                        <p:tgtEl>
                                          <p:spTgt spid="78851">
                                            <p:txEl>
                                              <p:pRg st="5" end="5"/>
                                            </p:txEl>
                                          </p:spTgt>
                                        </p:tgtEl>
                                      </p:cBhvr>
                                    </p:animEffect>
                                    <p:anim calcmode="lin" valueType="num">
                                      <p:cBhvr>
                                        <p:cTn id="8" dur="500" fill="hold"/>
                                        <p:tgtEl>
                                          <p:spTgt spid="78851">
                                            <p:txEl>
                                              <p:pRg st="5" end="5"/>
                                            </p:txEl>
                                          </p:spTgt>
                                        </p:tgtEl>
                                        <p:attrNameLst>
                                          <p:attrName>ppt_x</p:attrName>
                                        </p:attrNameLst>
                                      </p:cBhvr>
                                      <p:tavLst>
                                        <p:tav tm="0">
                                          <p:val>
                                            <p:strVal val="#ppt_x"/>
                                          </p:val>
                                        </p:tav>
                                        <p:tav tm="100000">
                                          <p:val>
                                            <p:strVal val="#ppt_x"/>
                                          </p:val>
                                        </p:tav>
                                      </p:tavLst>
                                    </p:anim>
                                    <p:anim calcmode="lin" valueType="num">
                                      <p:cBhvr>
                                        <p:cTn id="9" dur="500" fill="hold"/>
                                        <p:tgtEl>
                                          <p:spTgt spid="78851">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78851">
                                            <p:txEl>
                                              <p:pRg st="6" end="6"/>
                                            </p:txEl>
                                          </p:spTgt>
                                        </p:tgtEl>
                                        <p:attrNameLst>
                                          <p:attrName>style.visibility</p:attrName>
                                        </p:attrNameLst>
                                      </p:cBhvr>
                                      <p:to>
                                        <p:strVal val="visible"/>
                                      </p:to>
                                    </p:set>
                                    <p:animEffect transition="in" filter="fade">
                                      <p:cBhvr>
                                        <p:cTn id="14" dur="500"/>
                                        <p:tgtEl>
                                          <p:spTgt spid="78851">
                                            <p:txEl>
                                              <p:pRg st="6" end="6"/>
                                            </p:txEl>
                                          </p:spTgt>
                                        </p:tgtEl>
                                      </p:cBhvr>
                                    </p:animEffect>
                                    <p:anim calcmode="lin" valueType="num">
                                      <p:cBhvr>
                                        <p:cTn id="15" dur="500" fill="hold"/>
                                        <p:tgtEl>
                                          <p:spTgt spid="78851">
                                            <p:txEl>
                                              <p:pRg st="6" end="6"/>
                                            </p:txEl>
                                          </p:spTgt>
                                        </p:tgtEl>
                                        <p:attrNameLst>
                                          <p:attrName>ppt_x</p:attrName>
                                        </p:attrNameLst>
                                      </p:cBhvr>
                                      <p:tavLst>
                                        <p:tav tm="0">
                                          <p:val>
                                            <p:strVal val="#ppt_x"/>
                                          </p:val>
                                        </p:tav>
                                        <p:tav tm="100000">
                                          <p:val>
                                            <p:strVal val="#ppt_x"/>
                                          </p:val>
                                        </p:tav>
                                      </p:tavLst>
                                    </p:anim>
                                    <p:anim calcmode="lin" valueType="num">
                                      <p:cBhvr>
                                        <p:cTn id="16" dur="500" fill="hold"/>
                                        <p:tgtEl>
                                          <p:spTgt spid="78851">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78851">
                                            <p:txEl>
                                              <p:pRg st="7" end="7"/>
                                            </p:txEl>
                                          </p:spTgt>
                                        </p:tgtEl>
                                        <p:attrNameLst>
                                          <p:attrName>style.visibility</p:attrName>
                                        </p:attrNameLst>
                                      </p:cBhvr>
                                      <p:to>
                                        <p:strVal val="visible"/>
                                      </p:to>
                                    </p:set>
                                    <p:animEffect transition="in" filter="fade">
                                      <p:cBhvr>
                                        <p:cTn id="21" dur="500"/>
                                        <p:tgtEl>
                                          <p:spTgt spid="78851">
                                            <p:txEl>
                                              <p:pRg st="7" end="7"/>
                                            </p:txEl>
                                          </p:spTgt>
                                        </p:tgtEl>
                                      </p:cBhvr>
                                    </p:animEffect>
                                    <p:anim calcmode="lin" valueType="num">
                                      <p:cBhvr>
                                        <p:cTn id="22" dur="500" fill="hold"/>
                                        <p:tgtEl>
                                          <p:spTgt spid="78851">
                                            <p:txEl>
                                              <p:pRg st="7" end="7"/>
                                            </p:txEl>
                                          </p:spTgt>
                                        </p:tgtEl>
                                        <p:attrNameLst>
                                          <p:attrName>ppt_x</p:attrName>
                                        </p:attrNameLst>
                                      </p:cBhvr>
                                      <p:tavLst>
                                        <p:tav tm="0">
                                          <p:val>
                                            <p:strVal val="#ppt_x"/>
                                          </p:val>
                                        </p:tav>
                                        <p:tav tm="100000">
                                          <p:val>
                                            <p:strVal val="#ppt_x"/>
                                          </p:val>
                                        </p:tav>
                                      </p:tavLst>
                                    </p:anim>
                                    <p:anim calcmode="lin" valueType="num">
                                      <p:cBhvr>
                                        <p:cTn id="23" dur="500" fill="hold"/>
                                        <p:tgtEl>
                                          <p:spTgt spid="78851">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7" presetClass="entr" presetSubtype="0"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500"/>
                                        <p:tgtEl>
                                          <p:spTgt spid="2"/>
                                        </p:tgtEl>
                                      </p:cBhvr>
                                    </p:animEffect>
                                    <p:anim calcmode="lin" valueType="num">
                                      <p:cBhvr>
                                        <p:cTn id="29" dur="500" fill="hold"/>
                                        <p:tgtEl>
                                          <p:spTgt spid="2"/>
                                        </p:tgtEl>
                                        <p:attrNameLst>
                                          <p:attrName>ppt_x</p:attrName>
                                        </p:attrNameLst>
                                      </p:cBhvr>
                                      <p:tavLst>
                                        <p:tav tm="0">
                                          <p:val>
                                            <p:strVal val="#ppt_x"/>
                                          </p:val>
                                        </p:tav>
                                        <p:tav tm="100000">
                                          <p:val>
                                            <p:strVal val="#ppt_x"/>
                                          </p:val>
                                        </p:tav>
                                      </p:tavLst>
                                    </p:anim>
                                    <p:anim calcmode="lin" valueType="num">
                                      <p:cBhvr>
                                        <p:cTn id="30"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755576" y="269776"/>
            <a:ext cx="7024744" cy="1143000"/>
          </a:xfrm>
        </p:spPr>
        <p:txBody>
          <a:bodyPr/>
          <a:lstStyle/>
          <a:p>
            <a:pPr eaLnBrk="1" hangingPunct="1"/>
            <a:r>
              <a:rPr lang="es-MX" dirty="0">
                <a:latin typeface="Times New Roman" charset="0"/>
              </a:rPr>
              <a:t>Ejemplo</a:t>
            </a:r>
          </a:p>
        </p:txBody>
      </p:sp>
      <p:sp>
        <p:nvSpPr>
          <p:cNvPr id="54275" name="Oval 3"/>
          <p:cNvSpPr>
            <a:spLocks noChangeArrowheads="1"/>
          </p:cNvSpPr>
          <p:nvPr/>
        </p:nvSpPr>
        <p:spPr bwMode="auto">
          <a:xfrm>
            <a:off x="838200" y="2178968"/>
            <a:ext cx="609600" cy="685800"/>
          </a:xfrm>
          <a:prstGeom prst="ellipse">
            <a:avLst/>
          </a:prstGeom>
          <a:solidFill>
            <a:srgbClr val="669900"/>
          </a:solidFill>
          <a:ln w="9525">
            <a:solidFill>
              <a:srgbClr val="669900"/>
            </a:solidFill>
            <a:round/>
            <a:headEnd/>
            <a:tailEnd/>
          </a:ln>
        </p:spPr>
        <p:txBody>
          <a:bodyPr wrap="none" anchor="ctr"/>
          <a:lstStyle/>
          <a:p>
            <a:pPr algn="ctr" eaLnBrk="0" hangingPunct="0"/>
            <a:r>
              <a:rPr lang="es-MX" sz="2400"/>
              <a:t>5</a:t>
            </a:r>
          </a:p>
        </p:txBody>
      </p:sp>
      <p:sp>
        <p:nvSpPr>
          <p:cNvPr id="54276" name="Oval 4"/>
          <p:cNvSpPr>
            <a:spLocks noChangeArrowheads="1"/>
          </p:cNvSpPr>
          <p:nvPr/>
        </p:nvSpPr>
        <p:spPr bwMode="auto">
          <a:xfrm>
            <a:off x="1905000" y="1493168"/>
            <a:ext cx="609600" cy="685800"/>
          </a:xfrm>
          <a:prstGeom prst="ellipse">
            <a:avLst/>
          </a:prstGeom>
          <a:solidFill>
            <a:srgbClr val="669900"/>
          </a:solidFill>
          <a:ln w="9525">
            <a:solidFill>
              <a:srgbClr val="669900"/>
            </a:solidFill>
            <a:round/>
            <a:headEnd/>
            <a:tailEnd/>
          </a:ln>
        </p:spPr>
        <p:txBody>
          <a:bodyPr wrap="none" anchor="ctr"/>
          <a:lstStyle/>
          <a:p>
            <a:pPr algn="ctr" eaLnBrk="0" hangingPunct="0"/>
            <a:r>
              <a:rPr lang="es-MX" sz="2400"/>
              <a:t>1</a:t>
            </a:r>
          </a:p>
        </p:txBody>
      </p:sp>
      <p:sp>
        <p:nvSpPr>
          <p:cNvPr id="54277" name="Oval 5"/>
          <p:cNvSpPr>
            <a:spLocks noChangeArrowheads="1"/>
          </p:cNvSpPr>
          <p:nvPr/>
        </p:nvSpPr>
        <p:spPr bwMode="auto">
          <a:xfrm>
            <a:off x="3200400" y="1493168"/>
            <a:ext cx="609600" cy="685800"/>
          </a:xfrm>
          <a:prstGeom prst="ellipse">
            <a:avLst/>
          </a:prstGeom>
          <a:solidFill>
            <a:srgbClr val="669900"/>
          </a:solidFill>
          <a:ln w="9525">
            <a:solidFill>
              <a:srgbClr val="669900"/>
            </a:solidFill>
            <a:round/>
            <a:headEnd/>
            <a:tailEnd/>
          </a:ln>
        </p:spPr>
        <p:txBody>
          <a:bodyPr wrap="none" anchor="ctr"/>
          <a:lstStyle/>
          <a:p>
            <a:pPr algn="ctr" eaLnBrk="0" hangingPunct="0"/>
            <a:r>
              <a:rPr lang="es-MX" sz="2400"/>
              <a:t>2</a:t>
            </a:r>
          </a:p>
        </p:txBody>
      </p:sp>
      <p:sp>
        <p:nvSpPr>
          <p:cNvPr id="54278" name="Oval 6"/>
          <p:cNvSpPr>
            <a:spLocks noChangeArrowheads="1"/>
          </p:cNvSpPr>
          <p:nvPr/>
        </p:nvSpPr>
        <p:spPr bwMode="auto">
          <a:xfrm>
            <a:off x="1905000" y="2864768"/>
            <a:ext cx="609600" cy="685800"/>
          </a:xfrm>
          <a:prstGeom prst="ellipse">
            <a:avLst/>
          </a:prstGeom>
          <a:solidFill>
            <a:srgbClr val="669900"/>
          </a:solidFill>
          <a:ln w="9525">
            <a:solidFill>
              <a:srgbClr val="669900"/>
            </a:solidFill>
            <a:round/>
            <a:headEnd/>
            <a:tailEnd/>
          </a:ln>
        </p:spPr>
        <p:txBody>
          <a:bodyPr wrap="none" anchor="ctr"/>
          <a:lstStyle/>
          <a:p>
            <a:pPr algn="ctr" eaLnBrk="0" hangingPunct="0"/>
            <a:r>
              <a:rPr lang="es-MX" sz="2400"/>
              <a:t>4</a:t>
            </a:r>
          </a:p>
        </p:txBody>
      </p:sp>
      <p:sp>
        <p:nvSpPr>
          <p:cNvPr id="54279" name="Oval 7"/>
          <p:cNvSpPr>
            <a:spLocks noChangeArrowheads="1"/>
          </p:cNvSpPr>
          <p:nvPr/>
        </p:nvSpPr>
        <p:spPr bwMode="auto">
          <a:xfrm>
            <a:off x="3200400" y="2864768"/>
            <a:ext cx="609600" cy="685800"/>
          </a:xfrm>
          <a:prstGeom prst="ellipse">
            <a:avLst/>
          </a:prstGeom>
          <a:solidFill>
            <a:srgbClr val="669900"/>
          </a:solidFill>
          <a:ln w="9525">
            <a:solidFill>
              <a:srgbClr val="669900"/>
            </a:solidFill>
            <a:round/>
            <a:headEnd/>
            <a:tailEnd/>
          </a:ln>
        </p:spPr>
        <p:txBody>
          <a:bodyPr wrap="none" anchor="ctr"/>
          <a:lstStyle/>
          <a:p>
            <a:pPr algn="ctr" eaLnBrk="0" hangingPunct="0"/>
            <a:r>
              <a:rPr lang="es-MX" sz="2400"/>
              <a:t>3</a:t>
            </a:r>
          </a:p>
        </p:txBody>
      </p:sp>
      <p:sp>
        <p:nvSpPr>
          <p:cNvPr id="54280" name="Line 8"/>
          <p:cNvSpPr>
            <a:spLocks noChangeShapeType="1"/>
          </p:cNvSpPr>
          <p:nvPr/>
        </p:nvSpPr>
        <p:spPr bwMode="auto">
          <a:xfrm flipV="1">
            <a:off x="1219200" y="1797968"/>
            <a:ext cx="6858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4281" name="Line 9"/>
          <p:cNvSpPr>
            <a:spLocks noChangeShapeType="1"/>
          </p:cNvSpPr>
          <p:nvPr/>
        </p:nvSpPr>
        <p:spPr bwMode="auto">
          <a:xfrm>
            <a:off x="2438400" y="1645568"/>
            <a:ext cx="838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4282" name="Line 10"/>
          <p:cNvSpPr>
            <a:spLocks noChangeShapeType="1"/>
          </p:cNvSpPr>
          <p:nvPr/>
        </p:nvSpPr>
        <p:spPr bwMode="auto">
          <a:xfrm>
            <a:off x="2438400" y="3017168"/>
            <a:ext cx="838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4283" name="Line 11"/>
          <p:cNvSpPr>
            <a:spLocks noChangeShapeType="1"/>
          </p:cNvSpPr>
          <p:nvPr/>
        </p:nvSpPr>
        <p:spPr bwMode="auto">
          <a:xfrm flipH="1">
            <a:off x="1371600" y="2026568"/>
            <a:ext cx="5334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4284" name="Line 12"/>
          <p:cNvSpPr>
            <a:spLocks noChangeShapeType="1"/>
          </p:cNvSpPr>
          <p:nvPr/>
        </p:nvSpPr>
        <p:spPr bwMode="auto">
          <a:xfrm flipH="1">
            <a:off x="2514600" y="1874168"/>
            <a:ext cx="685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4285" name="Line 13"/>
          <p:cNvSpPr>
            <a:spLocks noChangeShapeType="1"/>
          </p:cNvSpPr>
          <p:nvPr/>
        </p:nvSpPr>
        <p:spPr bwMode="auto">
          <a:xfrm flipH="1">
            <a:off x="2514600" y="3245768"/>
            <a:ext cx="685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4286" name="Line 14"/>
          <p:cNvSpPr>
            <a:spLocks noChangeShapeType="1"/>
          </p:cNvSpPr>
          <p:nvPr/>
        </p:nvSpPr>
        <p:spPr bwMode="auto">
          <a:xfrm flipH="1" flipV="1">
            <a:off x="1371600" y="2712368"/>
            <a:ext cx="5334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4287" name="Line 15"/>
          <p:cNvSpPr>
            <a:spLocks noChangeShapeType="1"/>
          </p:cNvSpPr>
          <p:nvPr/>
        </p:nvSpPr>
        <p:spPr bwMode="auto">
          <a:xfrm>
            <a:off x="2133600" y="2178968"/>
            <a:ext cx="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4288" name="Line 16"/>
          <p:cNvSpPr>
            <a:spLocks noChangeShapeType="1"/>
          </p:cNvSpPr>
          <p:nvPr/>
        </p:nvSpPr>
        <p:spPr bwMode="auto">
          <a:xfrm>
            <a:off x="3581400" y="2178968"/>
            <a:ext cx="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4289" name="Line 17"/>
          <p:cNvSpPr>
            <a:spLocks noChangeShapeType="1"/>
          </p:cNvSpPr>
          <p:nvPr/>
        </p:nvSpPr>
        <p:spPr bwMode="auto">
          <a:xfrm flipH="1">
            <a:off x="2362200" y="2102768"/>
            <a:ext cx="99060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4290" name="Text Box 18"/>
          <p:cNvSpPr txBox="1">
            <a:spLocks noChangeArrowheads="1"/>
          </p:cNvSpPr>
          <p:nvPr/>
        </p:nvSpPr>
        <p:spPr bwMode="auto">
          <a:xfrm>
            <a:off x="1355725" y="1797968"/>
            <a:ext cx="2603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sz="1200"/>
              <a:t>3</a:t>
            </a:r>
          </a:p>
        </p:txBody>
      </p:sp>
      <p:sp>
        <p:nvSpPr>
          <p:cNvPr id="54291" name="Text Box 19"/>
          <p:cNvSpPr txBox="1">
            <a:spLocks noChangeArrowheads="1"/>
          </p:cNvSpPr>
          <p:nvPr/>
        </p:nvSpPr>
        <p:spPr bwMode="auto">
          <a:xfrm>
            <a:off x="1508125" y="1950368"/>
            <a:ext cx="2603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sz="1200"/>
              <a:t>5</a:t>
            </a:r>
          </a:p>
        </p:txBody>
      </p:sp>
      <p:sp>
        <p:nvSpPr>
          <p:cNvPr id="54292" name="Text Box 20"/>
          <p:cNvSpPr txBox="1">
            <a:spLocks noChangeArrowheads="1"/>
          </p:cNvSpPr>
          <p:nvPr/>
        </p:nvSpPr>
        <p:spPr bwMode="auto">
          <a:xfrm>
            <a:off x="1447800" y="2894931"/>
            <a:ext cx="2603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sz="1200"/>
              <a:t>3</a:t>
            </a:r>
          </a:p>
        </p:txBody>
      </p:sp>
      <p:sp>
        <p:nvSpPr>
          <p:cNvPr id="54293" name="Text Box 21"/>
          <p:cNvSpPr txBox="1">
            <a:spLocks noChangeArrowheads="1"/>
          </p:cNvSpPr>
          <p:nvPr/>
        </p:nvSpPr>
        <p:spPr bwMode="auto">
          <a:xfrm>
            <a:off x="2743200" y="3047331"/>
            <a:ext cx="2603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sz="1200"/>
              <a:t>4</a:t>
            </a:r>
          </a:p>
        </p:txBody>
      </p:sp>
      <p:sp>
        <p:nvSpPr>
          <p:cNvPr id="54294" name="Text Box 22"/>
          <p:cNvSpPr txBox="1">
            <a:spLocks noChangeArrowheads="1"/>
          </p:cNvSpPr>
          <p:nvPr/>
        </p:nvSpPr>
        <p:spPr bwMode="auto">
          <a:xfrm>
            <a:off x="2743200" y="2818731"/>
            <a:ext cx="2603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sz="1200"/>
              <a:t>2</a:t>
            </a:r>
          </a:p>
        </p:txBody>
      </p:sp>
      <p:sp>
        <p:nvSpPr>
          <p:cNvPr id="54295" name="Text Box 23"/>
          <p:cNvSpPr txBox="1">
            <a:spLocks noChangeArrowheads="1"/>
          </p:cNvSpPr>
          <p:nvPr/>
        </p:nvSpPr>
        <p:spPr bwMode="auto">
          <a:xfrm>
            <a:off x="2819400" y="2102768"/>
            <a:ext cx="2603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sz="1200"/>
              <a:t>2</a:t>
            </a:r>
          </a:p>
        </p:txBody>
      </p:sp>
      <p:sp>
        <p:nvSpPr>
          <p:cNvPr id="54296" name="Text Box 24"/>
          <p:cNvSpPr txBox="1">
            <a:spLocks noChangeArrowheads="1"/>
          </p:cNvSpPr>
          <p:nvPr/>
        </p:nvSpPr>
        <p:spPr bwMode="auto">
          <a:xfrm>
            <a:off x="2743200" y="1416968"/>
            <a:ext cx="2603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sz="1200"/>
              <a:t>1</a:t>
            </a:r>
          </a:p>
        </p:txBody>
      </p:sp>
      <p:sp>
        <p:nvSpPr>
          <p:cNvPr id="54297" name="Text Box 25"/>
          <p:cNvSpPr txBox="1">
            <a:spLocks noChangeArrowheads="1"/>
          </p:cNvSpPr>
          <p:nvPr/>
        </p:nvSpPr>
        <p:spPr bwMode="auto">
          <a:xfrm>
            <a:off x="2743200" y="1645568"/>
            <a:ext cx="2603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sz="1200"/>
              <a:t>9</a:t>
            </a:r>
          </a:p>
        </p:txBody>
      </p:sp>
      <p:sp>
        <p:nvSpPr>
          <p:cNvPr id="54298" name="Text Box 26"/>
          <p:cNvSpPr txBox="1">
            <a:spLocks noChangeArrowheads="1"/>
          </p:cNvSpPr>
          <p:nvPr/>
        </p:nvSpPr>
        <p:spPr bwMode="auto">
          <a:xfrm>
            <a:off x="3549650" y="2285331"/>
            <a:ext cx="2603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sz="1200"/>
              <a:t>3</a:t>
            </a:r>
          </a:p>
        </p:txBody>
      </p:sp>
      <p:sp>
        <p:nvSpPr>
          <p:cNvPr id="54299" name="Text Box 27"/>
          <p:cNvSpPr txBox="1">
            <a:spLocks noChangeArrowheads="1"/>
          </p:cNvSpPr>
          <p:nvPr/>
        </p:nvSpPr>
        <p:spPr bwMode="auto">
          <a:xfrm>
            <a:off x="2101850" y="2331368"/>
            <a:ext cx="2603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sz="1200"/>
              <a:t>1</a:t>
            </a:r>
          </a:p>
        </p:txBody>
      </p:sp>
      <p:sp>
        <p:nvSpPr>
          <p:cNvPr id="54300" name="Text Box 28"/>
          <p:cNvSpPr txBox="1">
            <a:spLocks noChangeArrowheads="1"/>
          </p:cNvSpPr>
          <p:nvPr/>
        </p:nvSpPr>
        <p:spPr bwMode="auto">
          <a:xfrm>
            <a:off x="4876800" y="1493168"/>
            <a:ext cx="383540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a:latin typeface="Courier New" charset="0"/>
              </a:rPr>
              <a:t>   1   2   3   4   5</a:t>
            </a:r>
          </a:p>
          <a:p>
            <a:pPr>
              <a:buFontTx/>
              <a:buAutoNum type="arabicPlain"/>
            </a:pPr>
            <a:r>
              <a:rPr lang="es-MX">
                <a:latin typeface="Courier New" charset="0"/>
              </a:rPr>
              <a:t>0   1   3   1   4</a:t>
            </a:r>
          </a:p>
          <a:p>
            <a:pPr>
              <a:buFontTx/>
              <a:buAutoNum type="arabicPlain"/>
            </a:pPr>
            <a:r>
              <a:rPr lang="es-MX">
                <a:latin typeface="Courier New" charset="0"/>
              </a:rPr>
              <a:t>8   0   3   2   5</a:t>
            </a:r>
          </a:p>
          <a:p>
            <a:pPr>
              <a:buFontTx/>
              <a:buAutoNum type="arabicPlain"/>
            </a:pPr>
            <a:r>
              <a:rPr lang="es-MX">
                <a:latin typeface="Courier New" charset="0"/>
              </a:rPr>
              <a:t>10  11  0   4   7</a:t>
            </a:r>
          </a:p>
          <a:p>
            <a:pPr>
              <a:buFontTx/>
              <a:buAutoNum type="arabicPlain"/>
            </a:pPr>
            <a:r>
              <a:rPr lang="es-MX">
                <a:latin typeface="Courier New" charset="0"/>
              </a:rPr>
              <a:t>6   7   2   0   3</a:t>
            </a:r>
          </a:p>
          <a:p>
            <a:pPr>
              <a:buFontTx/>
              <a:buAutoNum type="arabicPlain"/>
            </a:pPr>
            <a:r>
              <a:rPr lang="es-MX">
                <a:latin typeface="Courier New" charset="0"/>
              </a:rPr>
              <a:t>3   4   6   4   0</a:t>
            </a:r>
          </a:p>
        </p:txBody>
      </p:sp>
      <p:sp>
        <p:nvSpPr>
          <p:cNvPr id="54301" name="Line 29"/>
          <p:cNvSpPr>
            <a:spLocks noChangeShapeType="1"/>
          </p:cNvSpPr>
          <p:nvPr/>
        </p:nvSpPr>
        <p:spPr bwMode="auto">
          <a:xfrm>
            <a:off x="5257800" y="1526506"/>
            <a:ext cx="0" cy="22860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02" name="Line 30"/>
          <p:cNvSpPr>
            <a:spLocks noChangeShapeType="1"/>
          </p:cNvSpPr>
          <p:nvPr/>
        </p:nvSpPr>
        <p:spPr bwMode="auto">
          <a:xfrm>
            <a:off x="4800600" y="1907506"/>
            <a:ext cx="40386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03" name="Text Box 31"/>
          <p:cNvSpPr txBox="1">
            <a:spLocks noChangeArrowheads="1"/>
          </p:cNvSpPr>
          <p:nvPr/>
        </p:nvSpPr>
        <p:spPr bwMode="auto">
          <a:xfrm>
            <a:off x="4648200" y="1340768"/>
            <a:ext cx="50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a:t>D</a:t>
            </a:r>
            <a:r>
              <a:rPr lang="es-MX" baseline="30000"/>
              <a:t>5</a:t>
            </a:r>
          </a:p>
        </p:txBody>
      </p:sp>
      <p:sp>
        <p:nvSpPr>
          <p:cNvPr id="54304" name="Text Box 32"/>
          <p:cNvSpPr txBox="1">
            <a:spLocks noChangeArrowheads="1"/>
          </p:cNvSpPr>
          <p:nvPr/>
        </p:nvSpPr>
        <p:spPr bwMode="auto">
          <a:xfrm>
            <a:off x="685800" y="3704556"/>
            <a:ext cx="383540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a:latin typeface="Courier New" charset="0"/>
              </a:rPr>
              <a:t>   1   2   3   4   5</a:t>
            </a:r>
          </a:p>
          <a:p>
            <a:pPr>
              <a:buFontTx/>
              <a:buAutoNum type="arabicPlain"/>
            </a:pPr>
            <a:r>
              <a:rPr lang="es-MX">
                <a:latin typeface="Courier New" charset="0"/>
              </a:rPr>
              <a:t>0   0   4   0   4</a:t>
            </a:r>
          </a:p>
          <a:p>
            <a:pPr>
              <a:buFontTx/>
              <a:buAutoNum type="arabicPlain"/>
            </a:pPr>
            <a:r>
              <a:rPr lang="es-MX">
                <a:latin typeface="Courier New" charset="0"/>
              </a:rPr>
              <a:t>5   0   0   0   4</a:t>
            </a:r>
          </a:p>
          <a:p>
            <a:pPr>
              <a:buFontTx/>
              <a:buAutoNum type="arabicPlain"/>
            </a:pPr>
            <a:r>
              <a:rPr lang="es-MX">
                <a:latin typeface="Courier New" charset="0"/>
              </a:rPr>
              <a:t>5   5   0   0   4</a:t>
            </a:r>
          </a:p>
          <a:p>
            <a:pPr>
              <a:buFontTx/>
              <a:buAutoNum type="arabicPlain"/>
            </a:pPr>
            <a:r>
              <a:rPr lang="es-MX">
                <a:latin typeface="Courier New" charset="0"/>
              </a:rPr>
              <a:t>5   5   0   0   0</a:t>
            </a:r>
          </a:p>
          <a:p>
            <a:pPr>
              <a:buFontTx/>
              <a:buAutoNum type="arabicPlain"/>
            </a:pPr>
            <a:r>
              <a:rPr lang="es-MX">
                <a:latin typeface="Courier New" charset="0"/>
              </a:rPr>
              <a:t>0   1   4   1   0</a:t>
            </a:r>
          </a:p>
        </p:txBody>
      </p:sp>
      <p:sp>
        <p:nvSpPr>
          <p:cNvPr id="54305" name="Line 33"/>
          <p:cNvSpPr>
            <a:spLocks noChangeShapeType="1"/>
          </p:cNvSpPr>
          <p:nvPr/>
        </p:nvSpPr>
        <p:spPr bwMode="auto">
          <a:xfrm>
            <a:off x="1066800" y="3737893"/>
            <a:ext cx="0" cy="22860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06" name="Line 34"/>
          <p:cNvSpPr>
            <a:spLocks noChangeShapeType="1"/>
          </p:cNvSpPr>
          <p:nvPr/>
        </p:nvSpPr>
        <p:spPr bwMode="auto">
          <a:xfrm>
            <a:off x="609600" y="4118893"/>
            <a:ext cx="40386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07" name="Text Box 35"/>
          <p:cNvSpPr txBox="1">
            <a:spLocks noChangeArrowheads="1"/>
          </p:cNvSpPr>
          <p:nvPr/>
        </p:nvSpPr>
        <p:spPr bwMode="auto">
          <a:xfrm>
            <a:off x="365125" y="3550568"/>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a:t>P</a:t>
            </a:r>
          </a:p>
        </p:txBody>
      </p:sp>
      <p:sp>
        <p:nvSpPr>
          <p:cNvPr id="54308" name="Text Box 36"/>
          <p:cNvSpPr txBox="1">
            <a:spLocks noChangeArrowheads="1"/>
          </p:cNvSpPr>
          <p:nvPr/>
        </p:nvSpPr>
        <p:spPr bwMode="auto">
          <a:xfrm>
            <a:off x="4572000" y="3995068"/>
            <a:ext cx="4293764"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4161750" indent="-24161750" eaLnBrk="0" hangingPunct="0">
              <a:defRPr sz="2400">
                <a:solidFill>
                  <a:schemeClr val="tx1"/>
                </a:solidFill>
                <a:latin typeface="Times New Roman" charset="0"/>
                <a:ea typeface="ＭＳ Ｐゴシック" charset="0"/>
                <a:cs typeface="ＭＳ Ｐゴシック" charset="0"/>
              </a:defRPr>
            </a:lvl1pPr>
            <a:lvl2pPr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lvl="1"/>
            <a:r>
              <a:rPr i="1" noProof="1"/>
              <a:t>Modulo camino (inicio, fin)</a:t>
            </a:r>
          </a:p>
          <a:p>
            <a:pPr lvl="1"/>
            <a:r>
              <a:rPr i="1" noProof="1"/>
              <a:t>if (P[</a:t>
            </a:r>
            <a:r>
              <a:rPr i="1" noProof="1" smtClean="0"/>
              <a:t>inicio</a:t>
            </a:r>
            <a:r>
              <a:rPr lang="es-ES_tradnl" i="1" noProof="1" smtClean="0"/>
              <a:t>][</a:t>
            </a:r>
            <a:r>
              <a:rPr i="1" noProof="1" smtClean="0"/>
              <a:t> </a:t>
            </a:r>
            <a:r>
              <a:rPr i="1" noProof="1"/>
              <a:t>fin] &lt;&gt; 0) then</a:t>
            </a:r>
          </a:p>
          <a:p>
            <a:pPr lvl="1"/>
            <a:r>
              <a:rPr i="1" noProof="1"/>
              <a:t>   camino(inicio, P[</a:t>
            </a:r>
            <a:r>
              <a:rPr i="1" noProof="1" smtClean="0"/>
              <a:t>inicio</a:t>
            </a:r>
            <a:r>
              <a:rPr lang="es-ES_tradnl" i="1" noProof="1" smtClean="0"/>
              <a:t>][</a:t>
            </a:r>
            <a:r>
              <a:rPr i="1" noProof="1" smtClean="0"/>
              <a:t>fin</a:t>
            </a:r>
            <a:r>
              <a:rPr i="1" noProof="1"/>
              <a:t>]);</a:t>
            </a:r>
          </a:p>
          <a:p>
            <a:pPr lvl="1"/>
            <a:r>
              <a:rPr i="1" noProof="1"/>
              <a:t>   write(P[</a:t>
            </a:r>
            <a:r>
              <a:rPr i="1" noProof="1" smtClean="0"/>
              <a:t>inicio</a:t>
            </a:r>
            <a:r>
              <a:rPr lang="es-ES_tradnl" i="1" noProof="1" smtClean="0"/>
              <a:t>][</a:t>
            </a:r>
            <a:r>
              <a:rPr i="1" noProof="1" smtClean="0"/>
              <a:t>fin</a:t>
            </a:r>
            <a:r>
              <a:rPr i="1" noProof="1"/>
              <a:t>]);</a:t>
            </a:r>
          </a:p>
          <a:p>
            <a:pPr lvl="1"/>
            <a:r>
              <a:rPr i="1" noProof="1"/>
              <a:t>   camino(P[</a:t>
            </a:r>
            <a:r>
              <a:rPr i="1" noProof="1" smtClean="0"/>
              <a:t>inicio</a:t>
            </a:r>
            <a:r>
              <a:rPr lang="es-ES_tradnl" i="1" noProof="1" smtClean="0"/>
              <a:t>][</a:t>
            </a:r>
            <a:r>
              <a:rPr i="1" noProof="1" smtClean="0"/>
              <a:t>fin</a:t>
            </a:r>
            <a:r>
              <a:rPr i="1" noProof="1"/>
              <a:t>], fin);</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1043608" y="548680"/>
            <a:ext cx="7024744" cy="1143000"/>
          </a:xfrm>
        </p:spPr>
        <p:txBody>
          <a:bodyPr>
            <a:normAutofit fontScale="90000"/>
          </a:bodyPr>
          <a:lstStyle/>
          <a:p>
            <a:pPr eaLnBrk="1" hangingPunct="1"/>
            <a:r>
              <a:rPr lang="es-MX" dirty="0">
                <a:latin typeface="Times New Roman" charset="0"/>
              </a:rPr>
              <a:t>El principio de optimalidad</a:t>
            </a:r>
          </a:p>
        </p:txBody>
      </p:sp>
      <p:sp>
        <p:nvSpPr>
          <p:cNvPr id="124931" name="Rectangle 3"/>
          <p:cNvSpPr>
            <a:spLocks noGrp="1" noChangeArrowheads="1"/>
          </p:cNvSpPr>
          <p:nvPr>
            <p:ph idx="1"/>
          </p:nvPr>
        </p:nvSpPr>
        <p:spPr>
          <a:xfrm>
            <a:off x="468313" y="1844675"/>
            <a:ext cx="8229600" cy="4114800"/>
          </a:xfrm>
        </p:spPr>
        <p:txBody>
          <a:bodyPr/>
          <a:lstStyle/>
          <a:p>
            <a:pPr eaLnBrk="1" hangingPunct="1"/>
            <a:r>
              <a:rPr lang="es-MX" sz="2800" dirty="0">
                <a:latin typeface="Times New Roman" charset="0"/>
              </a:rPr>
              <a:t>Todo problema de optimización, se puede resolver con la técnica de la </a:t>
            </a:r>
            <a:r>
              <a:rPr lang="es-MX" sz="2800" b="1" dirty="0">
                <a:latin typeface="Times New Roman" charset="0"/>
              </a:rPr>
              <a:t>programación dinámica</a:t>
            </a:r>
            <a:r>
              <a:rPr lang="es-MX" sz="2800" dirty="0">
                <a:latin typeface="Times New Roman" charset="0"/>
              </a:rPr>
              <a:t>, si la solución cumple con el </a:t>
            </a:r>
            <a:r>
              <a:rPr lang="es-MX" sz="2800" b="1" i="1" dirty="0">
                <a:latin typeface="Times New Roman" charset="0"/>
              </a:rPr>
              <a:t>principio de optimalidad</a:t>
            </a:r>
            <a:r>
              <a:rPr lang="es-MX" sz="2800" dirty="0">
                <a:latin typeface="Times New Roman" charset="0"/>
              </a:rPr>
              <a:t>…</a:t>
            </a:r>
          </a:p>
          <a:p>
            <a:pPr eaLnBrk="1" hangingPunct="1"/>
            <a:r>
              <a:rPr lang="es-MX" sz="2800" i="1" dirty="0">
                <a:latin typeface="Times New Roman" charset="0"/>
              </a:rPr>
              <a:t>La solución óptima de la instancia de un problema siempre contiene las soluciones óptimas de todas las subinstancias que conforman la solución...</a:t>
            </a:r>
            <a:r>
              <a:rPr lang="es-MX" sz="2800" dirty="0">
                <a:latin typeface="Times New Roman" charset="0"/>
              </a:rPr>
              <a:t> </a:t>
            </a:r>
          </a:p>
          <a:p>
            <a:pPr eaLnBrk="1" hangingPunct="1"/>
            <a:r>
              <a:rPr lang="es-MX" sz="2800" dirty="0">
                <a:latin typeface="Times New Roman" charset="0"/>
              </a:rPr>
              <a:t>Ejemplos: Camino más corto vs. más largo...</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4931">
                                            <p:txEl>
                                              <p:pRg st="0" end="0"/>
                                            </p:txEl>
                                          </p:spTgt>
                                        </p:tgtEl>
                                        <p:attrNameLst>
                                          <p:attrName>style.visibility</p:attrName>
                                        </p:attrNameLst>
                                      </p:cBhvr>
                                      <p:to>
                                        <p:strVal val="visible"/>
                                      </p:to>
                                    </p:set>
                                    <p:anim calcmode="lin" valueType="num">
                                      <p:cBhvr additive="base">
                                        <p:cTn id="7" dur="500" fill="hold"/>
                                        <p:tgtEl>
                                          <p:spTgt spid="1249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493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4931">
                                            <p:txEl>
                                              <p:pRg st="1" end="1"/>
                                            </p:txEl>
                                          </p:spTgt>
                                        </p:tgtEl>
                                        <p:attrNameLst>
                                          <p:attrName>style.visibility</p:attrName>
                                        </p:attrNameLst>
                                      </p:cBhvr>
                                      <p:to>
                                        <p:strVal val="visible"/>
                                      </p:to>
                                    </p:set>
                                    <p:anim calcmode="lin" valueType="num">
                                      <p:cBhvr additive="base">
                                        <p:cTn id="13" dur="500" fill="hold"/>
                                        <p:tgtEl>
                                          <p:spTgt spid="12493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4931">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4931">
                                            <p:txEl>
                                              <p:pRg st="2" end="2"/>
                                            </p:txEl>
                                          </p:spTgt>
                                        </p:tgtEl>
                                        <p:attrNameLst>
                                          <p:attrName>style.visibility</p:attrName>
                                        </p:attrNameLst>
                                      </p:cBhvr>
                                      <p:to>
                                        <p:strVal val="visible"/>
                                      </p:to>
                                    </p:set>
                                    <p:anim calcmode="lin" valueType="num">
                                      <p:cBhvr additive="base">
                                        <p:cTn id="19" dur="500" fill="hold"/>
                                        <p:tgtEl>
                                          <p:spTgt spid="12493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4931">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1"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ctrTitle"/>
          </p:nvPr>
        </p:nvSpPr>
        <p:spPr>
          <a:xfrm>
            <a:off x="827584" y="908720"/>
            <a:ext cx="7543800" cy="1524000"/>
          </a:xfrm>
        </p:spPr>
        <p:txBody>
          <a:bodyPr>
            <a:normAutofit/>
          </a:bodyPr>
          <a:lstStyle/>
          <a:p>
            <a:pPr eaLnBrk="1" hangingPunct="1"/>
            <a:r>
              <a:rPr lang="es-MX" sz="4000" dirty="0">
                <a:solidFill>
                  <a:srgbClr val="FFFFFF"/>
                </a:solidFill>
                <a:latin typeface="Times New Roman" charset="0"/>
              </a:rPr>
              <a:t>Multiplicación encadenada de matrices</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1752600" y="609600"/>
            <a:ext cx="6705600" cy="1143000"/>
          </a:xfrm>
        </p:spPr>
        <p:txBody>
          <a:bodyPr/>
          <a:lstStyle/>
          <a:p>
            <a:pPr eaLnBrk="1" hangingPunct="1"/>
            <a:r>
              <a:rPr lang="es-MX" sz="2800">
                <a:latin typeface="Times New Roman" charset="0"/>
              </a:rPr>
              <a:t>Un ejemplo más…</a:t>
            </a:r>
            <a:br>
              <a:rPr lang="es-MX" sz="2800">
                <a:latin typeface="Times New Roman" charset="0"/>
              </a:rPr>
            </a:br>
            <a:r>
              <a:rPr lang="es-MX" sz="2800">
                <a:latin typeface="Times New Roman" charset="0"/>
              </a:rPr>
              <a:t>Multiplicación encadenada de matrices</a:t>
            </a:r>
          </a:p>
        </p:txBody>
      </p:sp>
      <p:sp>
        <p:nvSpPr>
          <p:cNvPr id="125955" name="Rectangle 3"/>
          <p:cNvSpPr>
            <a:spLocks noGrp="1" noChangeArrowheads="1"/>
          </p:cNvSpPr>
          <p:nvPr>
            <p:ph idx="1"/>
          </p:nvPr>
        </p:nvSpPr>
        <p:spPr>
          <a:xfrm>
            <a:off x="457200" y="2209800"/>
            <a:ext cx="8305800" cy="4114800"/>
          </a:xfrm>
        </p:spPr>
        <p:txBody>
          <a:bodyPr/>
          <a:lstStyle/>
          <a:p>
            <a:pPr eaLnBrk="1" hangingPunct="1"/>
            <a:r>
              <a:rPr lang="es-MX" sz="2400">
                <a:latin typeface="Times New Roman" charset="0"/>
              </a:rPr>
              <a:t>A diferencia del problema resuelto por el algoritmo de Strassen, en que se hace más eficiente la multiplicación de matrices MUY grandes, ahora se buscará eficientizar el proceso de multiplicar una secuencia de matrices de tamaño relativamente pequeño…</a:t>
            </a:r>
          </a:p>
          <a:p>
            <a:pPr eaLnBrk="1" hangingPunct="1"/>
            <a:r>
              <a:rPr lang="es-MX" sz="2400" b="1" i="1">
                <a:latin typeface="Times New Roman" charset="0"/>
              </a:rPr>
              <a:t>¿Qué condición se debe cumplir para que dos matrices se puedan multiplicar?</a:t>
            </a:r>
            <a:endParaRPr lang="es-MX" sz="2400">
              <a:latin typeface="Times New Roman" charset="0"/>
            </a:endParaRPr>
          </a:p>
          <a:p>
            <a:pPr eaLnBrk="1" hangingPunct="1"/>
            <a:r>
              <a:rPr lang="es-MX" sz="2400">
                <a:latin typeface="Times New Roman" charset="0"/>
              </a:rPr>
              <a:t>La cantidad de columnas de la primer matriz debe de ser igual a la cantidad de renglones de la segunda matriz...</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5955">
                                            <p:txEl>
                                              <p:pRg st="0" end="0"/>
                                            </p:txEl>
                                          </p:spTgt>
                                        </p:tgtEl>
                                        <p:attrNameLst>
                                          <p:attrName>style.visibility</p:attrName>
                                        </p:attrNameLst>
                                      </p:cBhvr>
                                      <p:to>
                                        <p:strVal val="visible"/>
                                      </p:to>
                                    </p:set>
                                    <p:anim calcmode="lin" valueType="num">
                                      <p:cBhvr additive="base">
                                        <p:cTn id="7" dur="500" fill="hold"/>
                                        <p:tgtEl>
                                          <p:spTgt spid="12595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595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5955">
                                            <p:txEl>
                                              <p:pRg st="1" end="1"/>
                                            </p:txEl>
                                          </p:spTgt>
                                        </p:tgtEl>
                                        <p:attrNameLst>
                                          <p:attrName>style.visibility</p:attrName>
                                        </p:attrNameLst>
                                      </p:cBhvr>
                                      <p:to>
                                        <p:strVal val="visible"/>
                                      </p:to>
                                    </p:set>
                                    <p:anim calcmode="lin" valueType="num">
                                      <p:cBhvr additive="base">
                                        <p:cTn id="13" dur="500" fill="hold"/>
                                        <p:tgtEl>
                                          <p:spTgt spid="12595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5955">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5955">
                                            <p:txEl>
                                              <p:pRg st="2" end="2"/>
                                            </p:txEl>
                                          </p:spTgt>
                                        </p:tgtEl>
                                        <p:attrNameLst>
                                          <p:attrName>style.visibility</p:attrName>
                                        </p:attrNameLst>
                                      </p:cBhvr>
                                      <p:to>
                                        <p:strVal val="visible"/>
                                      </p:to>
                                    </p:set>
                                    <p:anim calcmode="lin" valueType="num">
                                      <p:cBhvr additive="base">
                                        <p:cTn id="19" dur="500" fill="hold"/>
                                        <p:tgtEl>
                                          <p:spTgt spid="12595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5955">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5"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1043608" y="692696"/>
            <a:ext cx="7024744" cy="1143000"/>
          </a:xfrm>
        </p:spPr>
        <p:txBody>
          <a:bodyPr/>
          <a:lstStyle/>
          <a:p>
            <a:pPr eaLnBrk="1" hangingPunct="1"/>
            <a:r>
              <a:rPr lang="es-MX" sz="2800" dirty="0">
                <a:latin typeface="Times New Roman" charset="0"/>
              </a:rPr>
              <a:t>Multiplicación encadenada de matrices</a:t>
            </a:r>
          </a:p>
        </p:txBody>
      </p:sp>
      <p:sp>
        <p:nvSpPr>
          <p:cNvPr id="126979" name="Rectangle 3"/>
          <p:cNvSpPr>
            <a:spLocks noGrp="1" noChangeArrowheads="1"/>
          </p:cNvSpPr>
          <p:nvPr>
            <p:ph idx="1"/>
          </p:nvPr>
        </p:nvSpPr>
        <p:spPr>
          <a:xfrm>
            <a:off x="304800" y="1905000"/>
            <a:ext cx="8534400" cy="4114800"/>
          </a:xfrm>
        </p:spPr>
        <p:txBody>
          <a:bodyPr/>
          <a:lstStyle/>
          <a:p>
            <a:pPr eaLnBrk="1" hangingPunct="1"/>
            <a:r>
              <a:rPr lang="es-MX" sz="2400">
                <a:latin typeface="Times New Roman" charset="0"/>
              </a:rPr>
              <a:t>Sea la matriz M1 una matriz de orden </a:t>
            </a:r>
            <a:r>
              <a:rPr lang="es-MX" sz="2400" i="1">
                <a:latin typeface="Times New Roman" charset="0"/>
              </a:rPr>
              <a:t>n</a:t>
            </a:r>
            <a:r>
              <a:rPr lang="es-MX" sz="2400">
                <a:latin typeface="Times New Roman" charset="0"/>
              </a:rPr>
              <a:t> X </a:t>
            </a:r>
            <a:r>
              <a:rPr lang="es-MX" sz="2400" i="1">
                <a:latin typeface="Times New Roman" charset="0"/>
              </a:rPr>
              <a:t>m</a:t>
            </a:r>
            <a:r>
              <a:rPr lang="es-MX" sz="2400">
                <a:latin typeface="Times New Roman" charset="0"/>
              </a:rPr>
              <a:t> y la matriz M2 de orden </a:t>
            </a:r>
            <a:r>
              <a:rPr lang="es-MX" sz="2400" i="1">
                <a:latin typeface="Times New Roman" charset="0"/>
              </a:rPr>
              <a:t>m</a:t>
            </a:r>
            <a:r>
              <a:rPr lang="es-MX" sz="2400">
                <a:latin typeface="Times New Roman" charset="0"/>
              </a:rPr>
              <a:t> X </a:t>
            </a:r>
            <a:r>
              <a:rPr lang="es-MX" sz="2400" i="1">
                <a:latin typeface="Times New Roman" charset="0"/>
              </a:rPr>
              <a:t>p</a:t>
            </a:r>
            <a:r>
              <a:rPr lang="es-MX" sz="2400">
                <a:latin typeface="Times New Roman" charset="0"/>
              </a:rPr>
              <a:t>…</a:t>
            </a:r>
          </a:p>
          <a:p>
            <a:pPr eaLnBrk="1" hangingPunct="1"/>
            <a:r>
              <a:rPr lang="es-MX" sz="2400">
                <a:latin typeface="Times New Roman" charset="0"/>
              </a:rPr>
              <a:t>Si se multiplican ambas matrices, la matriz resultante será de orden </a:t>
            </a:r>
            <a:r>
              <a:rPr lang="es-MX" sz="2400" i="1">
                <a:latin typeface="Times New Roman" charset="0"/>
              </a:rPr>
              <a:t>n</a:t>
            </a:r>
            <a:r>
              <a:rPr lang="es-MX" sz="2400">
                <a:latin typeface="Times New Roman" charset="0"/>
              </a:rPr>
              <a:t> X </a:t>
            </a:r>
            <a:r>
              <a:rPr lang="es-MX" sz="2400" i="1">
                <a:latin typeface="Times New Roman" charset="0"/>
              </a:rPr>
              <a:t>p</a:t>
            </a:r>
            <a:r>
              <a:rPr lang="es-MX" sz="2400">
                <a:latin typeface="Times New Roman" charset="0"/>
              </a:rPr>
              <a:t> …</a:t>
            </a:r>
          </a:p>
          <a:p>
            <a:pPr eaLnBrk="1" hangingPunct="1"/>
            <a:r>
              <a:rPr lang="es-MX" sz="2400" i="1">
                <a:latin typeface="Times New Roman" charset="0"/>
              </a:rPr>
              <a:t>¿Cuántas multiplicaciones escalares requiere el cálculo de un elemento de la matriz resultante?</a:t>
            </a:r>
            <a:endParaRPr lang="es-MX" sz="2400">
              <a:latin typeface="Times New Roman" charset="0"/>
            </a:endParaRPr>
          </a:p>
          <a:p>
            <a:pPr eaLnBrk="1" hangingPunct="1"/>
            <a:r>
              <a:rPr lang="es-MX" sz="2400" i="1">
                <a:latin typeface="Times New Roman" charset="0"/>
              </a:rPr>
              <a:t>m</a:t>
            </a:r>
            <a:r>
              <a:rPr lang="es-MX" sz="2400">
                <a:latin typeface="Times New Roman" charset="0"/>
              </a:rPr>
              <a:t> multiplicaciones…</a:t>
            </a:r>
          </a:p>
          <a:p>
            <a:pPr eaLnBrk="1" hangingPunct="1"/>
            <a:r>
              <a:rPr lang="es-MX" sz="2400">
                <a:latin typeface="Times New Roman" charset="0"/>
              </a:rPr>
              <a:t>Por lo tanto, TODA la matriz resultante requiere de </a:t>
            </a:r>
            <a:r>
              <a:rPr lang="es-MX" sz="2400" i="1">
                <a:latin typeface="Times New Roman" charset="0"/>
              </a:rPr>
              <a:t>m</a:t>
            </a:r>
            <a:r>
              <a:rPr lang="es-MX" sz="2400">
                <a:latin typeface="Times New Roman" charset="0"/>
              </a:rPr>
              <a:t> X </a:t>
            </a:r>
            <a:r>
              <a:rPr lang="es-MX" sz="2400" i="1">
                <a:latin typeface="Times New Roman" charset="0"/>
              </a:rPr>
              <a:t>n</a:t>
            </a:r>
            <a:r>
              <a:rPr lang="es-MX" sz="2400">
                <a:latin typeface="Times New Roman" charset="0"/>
              </a:rPr>
              <a:t> X </a:t>
            </a:r>
            <a:r>
              <a:rPr lang="es-MX" sz="2400" i="1">
                <a:latin typeface="Times New Roman" charset="0"/>
              </a:rPr>
              <a:t>p</a:t>
            </a:r>
            <a:r>
              <a:rPr lang="es-MX" sz="2400">
                <a:latin typeface="Times New Roman" charset="0"/>
              </a:rPr>
              <a:t> multiplicaciones...</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6979">
                                            <p:txEl>
                                              <p:pRg st="0" end="0"/>
                                            </p:txEl>
                                          </p:spTgt>
                                        </p:tgtEl>
                                        <p:attrNameLst>
                                          <p:attrName>style.visibility</p:attrName>
                                        </p:attrNameLst>
                                      </p:cBhvr>
                                      <p:to>
                                        <p:strVal val="visible"/>
                                      </p:to>
                                    </p:set>
                                    <p:anim calcmode="lin" valueType="num">
                                      <p:cBhvr additive="base">
                                        <p:cTn id="7" dur="500" fill="hold"/>
                                        <p:tgtEl>
                                          <p:spTgt spid="12697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6979">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6979">
                                            <p:txEl>
                                              <p:pRg st="1" end="1"/>
                                            </p:txEl>
                                          </p:spTgt>
                                        </p:tgtEl>
                                        <p:attrNameLst>
                                          <p:attrName>style.visibility</p:attrName>
                                        </p:attrNameLst>
                                      </p:cBhvr>
                                      <p:to>
                                        <p:strVal val="visible"/>
                                      </p:to>
                                    </p:set>
                                    <p:anim calcmode="lin" valueType="num">
                                      <p:cBhvr additive="base">
                                        <p:cTn id="13" dur="500" fill="hold"/>
                                        <p:tgtEl>
                                          <p:spTgt spid="12697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6979">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6979">
                                            <p:txEl>
                                              <p:pRg st="2" end="2"/>
                                            </p:txEl>
                                          </p:spTgt>
                                        </p:tgtEl>
                                        <p:attrNameLst>
                                          <p:attrName>style.visibility</p:attrName>
                                        </p:attrNameLst>
                                      </p:cBhvr>
                                      <p:to>
                                        <p:strVal val="visible"/>
                                      </p:to>
                                    </p:set>
                                    <p:anim calcmode="lin" valueType="num">
                                      <p:cBhvr additive="base">
                                        <p:cTn id="19" dur="500" fill="hold"/>
                                        <p:tgtEl>
                                          <p:spTgt spid="12697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6979">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6979">
                                            <p:txEl>
                                              <p:pRg st="3" end="3"/>
                                            </p:txEl>
                                          </p:spTgt>
                                        </p:tgtEl>
                                        <p:attrNameLst>
                                          <p:attrName>style.visibility</p:attrName>
                                        </p:attrNameLst>
                                      </p:cBhvr>
                                      <p:to>
                                        <p:strVal val="visible"/>
                                      </p:to>
                                    </p:set>
                                    <p:anim calcmode="lin" valueType="num">
                                      <p:cBhvr additive="base">
                                        <p:cTn id="25" dur="500" fill="hold"/>
                                        <p:tgtEl>
                                          <p:spTgt spid="12697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6979">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26979">
                                            <p:txEl>
                                              <p:pRg st="4" end="4"/>
                                            </p:txEl>
                                          </p:spTgt>
                                        </p:tgtEl>
                                        <p:attrNameLst>
                                          <p:attrName>style.visibility</p:attrName>
                                        </p:attrNameLst>
                                      </p:cBhvr>
                                      <p:to>
                                        <p:strVal val="visible"/>
                                      </p:to>
                                    </p:set>
                                    <p:anim calcmode="lin" valueType="num">
                                      <p:cBhvr additive="base">
                                        <p:cTn id="31" dur="500" fill="hold"/>
                                        <p:tgtEl>
                                          <p:spTgt spid="12697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26979">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9"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971600" y="692696"/>
            <a:ext cx="7024744" cy="1143000"/>
          </a:xfrm>
        </p:spPr>
        <p:txBody>
          <a:bodyPr/>
          <a:lstStyle/>
          <a:p>
            <a:pPr eaLnBrk="1" hangingPunct="1"/>
            <a:r>
              <a:rPr lang="es-MX" sz="2800" dirty="0">
                <a:latin typeface="Times New Roman" charset="0"/>
              </a:rPr>
              <a:t>Multiplicación encadenada de matrices</a:t>
            </a:r>
          </a:p>
        </p:txBody>
      </p:sp>
      <p:sp>
        <p:nvSpPr>
          <p:cNvPr id="128003" name="Rectangle 3"/>
          <p:cNvSpPr>
            <a:spLocks noGrp="1" noChangeArrowheads="1"/>
          </p:cNvSpPr>
          <p:nvPr>
            <p:ph idx="1"/>
          </p:nvPr>
        </p:nvSpPr>
        <p:spPr>
          <a:xfrm>
            <a:off x="381000" y="1905000"/>
            <a:ext cx="8534400" cy="4114800"/>
          </a:xfrm>
        </p:spPr>
        <p:txBody>
          <a:bodyPr/>
          <a:lstStyle/>
          <a:p>
            <a:pPr eaLnBrk="1" hangingPunct="1"/>
            <a:r>
              <a:rPr lang="es-MX" sz="2400" i="1">
                <a:latin typeface="Times New Roman" charset="0"/>
              </a:rPr>
              <a:t>¿Cómo influye el orden en que se ejecuten las multiplicaciones de matrices en una secuencia encadenada de multiplicaciones M</a:t>
            </a:r>
            <a:r>
              <a:rPr lang="es-MX" sz="2400" i="1" baseline="-25000">
                <a:latin typeface="Times New Roman" charset="0"/>
              </a:rPr>
              <a:t>1</a:t>
            </a:r>
            <a:r>
              <a:rPr lang="es-MX" sz="2400" i="1">
                <a:latin typeface="Times New Roman" charset="0"/>
              </a:rPr>
              <a:t> X M</a:t>
            </a:r>
            <a:r>
              <a:rPr lang="es-MX" sz="2400" i="1" baseline="-25000">
                <a:latin typeface="Times New Roman" charset="0"/>
              </a:rPr>
              <a:t>2</a:t>
            </a:r>
            <a:r>
              <a:rPr lang="es-MX" sz="2400" i="1">
                <a:latin typeface="Times New Roman" charset="0"/>
              </a:rPr>
              <a:t> X … X M</a:t>
            </a:r>
            <a:r>
              <a:rPr lang="es-MX" sz="2400" i="1" baseline="-25000">
                <a:latin typeface="Times New Roman" charset="0"/>
              </a:rPr>
              <a:t>n</a:t>
            </a:r>
            <a:r>
              <a:rPr lang="es-MX" sz="2400" i="1">
                <a:latin typeface="Times New Roman" charset="0"/>
              </a:rPr>
              <a:t> ?</a:t>
            </a:r>
          </a:p>
          <a:p>
            <a:pPr eaLnBrk="1" hangingPunct="1"/>
            <a:r>
              <a:rPr lang="es-MX" sz="2400">
                <a:latin typeface="Times New Roman" charset="0"/>
              </a:rPr>
              <a:t>Puesto que la cantidad de multiplicaciones escalares a realizar está determinado por el tamaño de la matrices a multiplicar, y…</a:t>
            </a:r>
          </a:p>
          <a:p>
            <a:pPr eaLnBrk="1" hangingPunct="1"/>
            <a:r>
              <a:rPr lang="es-MX" sz="2400">
                <a:latin typeface="Times New Roman" charset="0"/>
              </a:rPr>
              <a:t>puesto que la multiplicación de matrices es ASOCIATIVA…</a:t>
            </a:r>
          </a:p>
          <a:p>
            <a:pPr eaLnBrk="1" hangingPunct="1"/>
            <a:r>
              <a:rPr lang="es-MX" sz="2400">
                <a:latin typeface="Times New Roman" charset="0"/>
              </a:rPr>
              <a:t>Existe un orden OPTIMO para multiplicar las matrices y obtener los resultados más eficientemente...</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8003">
                                            <p:txEl>
                                              <p:pRg st="0" end="0"/>
                                            </p:txEl>
                                          </p:spTgt>
                                        </p:tgtEl>
                                        <p:attrNameLst>
                                          <p:attrName>style.visibility</p:attrName>
                                        </p:attrNameLst>
                                      </p:cBhvr>
                                      <p:to>
                                        <p:strVal val="visible"/>
                                      </p:to>
                                    </p:set>
                                    <p:anim calcmode="lin" valueType="num">
                                      <p:cBhvr additive="base">
                                        <p:cTn id="7" dur="500" fill="hold"/>
                                        <p:tgtEl>
                                          <p:spTgt spid="12800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800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8003">
                                            <p:txEl>
                                              <p:pRg st="1" end="1"/>
                                            </p:txEl>
                                          </p:spTgt>
                                        </p:tgtEl>
                                        <p:attrNameLst>
                                          <p:attrName>style.visibility</p:attrName>
                                        </p:attrNameLst>
                                      </p:cBhvr>
                                      <p:to>
                                        <p:strVal val="visible"/>
                                      </p:to>
                                    </p:set>
                                    <p:anim calcmode="lin" valueType="num">
                                      <p:cBhvr additive="base">
                                        <p:cTn id="13" dur="500" fill="hold"/>
                                        <p:tgtEl>
                                          <p:spTgt spid="12800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8003">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8003">
                                            <p:txEl>
                                              <p:pRg st="2" end="2"/>
                                            </p:txEl>
                                          </p:spTgt>
                                        </p:tgtEl>
                                        <p:attrNameLst>
                                          <p:attrName>style.visibility</p:attrName>
                                        </p:attrNameLst>
                                      </p:cBhvr>
                                      <p:to>
                                        <p:strVal val="visible"/>
                                      </p:to>
                                    </p:set>
                                    <p:anim calcmode="lin" valueType="num">
                                      <p:cBhvr additive="base">
                                        <p:cTn id="19" dur="500" fill="hold"/>
                                        <p:tgtEl>
                                          <p:spTgt spid="12800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8003">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8003">
                                            <p:txEl>
                                              <p:pRg st="3" end="3"/>
                                            </p:txEl>
                                          </p:spTgt>
                                        </p:tgtEl>
                                        <p:attrNameLst>
                                          <p:attrName>style.visibility</p:attrName>
                                        </p:attrNameLst>
                                      </p:cBhvr>
                                      <p:to>
                                        <p:strVal val="visible"/>
                                      </p:to>
                                    </p:set>
                                    <p:anim calcmode="lin" valueType="num">
                                      <p:cBhvr additive="base">
                                        <p:cTn id="25" dur="500" fill="hold"/>
                                        <p:tgtEl>
                                          <p:spTgt spid="12800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8003">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3"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683568" y="692696"/>
            <a:ext cx="7024744" cy="1143000"/>
          </a:xfrm>
        </p:spPr>
        <p:txBody>
          <a:bodyPr/>
          <a:lstStyle/>
          <a:p>
            <a:pPr eaLnBrk="1" hangingPunct="1"/>
            <a:r>
              <a:rPr lang="es-MX" sz="2800" dirty="0">
                <a:latin typeface="Times New Roman" charset="0"/>
              </a:rPr>
              <a:t>EJEMPLO:</a:t>
            </a:r>
            <a:br>
              <a:rPr lang="es-MX" sz="2800" dirty="0">
                <a:latin typeface="Times New Roman" charset="0"/>
              </a:rPr>
            </a:br>
            <a:r>
              <a:rPr lang="es-MX" sz="2800" dirty="0">
                <a:latin typeface="Times New Roman" charset="0"/>
              </a:rPr>
              <a:t>Multiplicación encadenada de matrices</a:t>
            </a:r>
          </a:p>
        </p:txBody>
      </p:sp>
      <p:sp>
        <p:nvSpPr>
          <p:cNvPr id="129027" name="Rectangle 3"/>
          <p:cNvSpPr>
            <a:spLocks noGrp="1" noChangeArrowheads="1"/>
          </p:cNvSpPr>
          <p:nvPr>
            <p:ph idx="1"/>
          </p:nvPr>
        </p:nvSpPr>
        <p:spPr>
          <a:xfrm>
            <a:off x="539552" y="2133600"/>
            <a:ext cx="8136904" cy="4114800"/>
          </a:xfrm>
        </p:spPr>
        <p:txBody>
          <a:bodyPr>
            <a:normAutofit lnSpcReduction="10000"/>
          </a:bodyPr>
          <a:lstStyle/>
          <a:p>
            <a:pPr eaLnBrk="1" hangingPunct="1"/>
            <a:r>
              <a:rPr lang="es-MX" sz="2800" dirty="0">
                <a:latin typeface="Times New Roman" charset="0"/>
              </a:rPr>
              <a:t>Se desea obtener la multiplicación de </a:t>
            </a:r>
            <a:r>
              <a:rPr lang="es-MX" sz="2800" b="1" dirty="0">
                <a:latin typeface="Times New Roman" charset="0"/>
              </a:rPr>
              <a:t>A X B X C X D</a:t>
            </a:r>
            <a:r>
              <a:rPr lang="es-MX" sz="2800" dirty="0">
                <a:latin typeface="Times New Roman" charset="0"/>
              </a:rPr>
              <a:t>, donde </a:t>
            </a:r>
            <a:r>
              <a:rPr lang="es-MX" sz="2800" b="1" dirty="0">
                <a:latin typeface="Times New Roman" charset="0"/>
              </a:rPr>
              <a:t>A</a:t>
            </a:r>
            <a:r>
              <a:rPr lang="es-MX" sz="2800" dirty="0">
                <a:latin typeface="Times New Roman" charset="0"/>
              </a:rPr>
              <a:t> es una matriz de 20 X 2, </a:t>
            </a:r>
            <a:r>
              <a:rPr lang="es-MX" sz="2800" b="1" dirty="0">
                <a:latin typeface="Times New Roman" charset="0"/>
              </a:rPr>
              <a:t>B</a:t>
            </a:r>
            <a:r>
              <a:rPr lang="es-MX" sz="2800" dirty="0">
                <a:latin typeface="Times New Roman" charset="0"/>
              </a:rPr>
              <a:t> una matriz de 2 X 30, </a:t>
            </a:r>
            <a:r>
              <a:rPr lang="es-MX" sz="2800" b="1" dirty="0">
                <a:latin typeface="Times New Roman" charset="0"/>
              </a:rPr>
              <a:t>C</a:t>
            </a:r>
            <a:r>
              <a:rPr lang="es-MX" sz="2800" dirty="0">
                <a:latin typeface="Times New Roman" charset="0"/>
              </a:rPr>
              <a:t> una matriz de 30 X 12 y </a:t>
            </a:r>
            <a:r>
              <a:rPr lang="es-MX" sz="2800" b="1" dirty="0">
                <a:latin typeface="Times New Roman" charset="0"/>
              </a:rPr>
              <a:t>D</a:t>
            </a:r>
            <a:r>
              <a:rPr lang="es-MX" sz="2800" dirty="0">
                <a:latin typeface="Times New Roman" charset="0"/>
              </a:rPr>
              <a:t> una matriz de 12 X 8…</a:t>
            </a:r>
          </a:p>
          <a:p>
            <a:pPr eaLnBrk="1" hangingPunct="1"/>
            <a:r>
              <a:rPr lang="es-MX" sz="2800" i="1" dirty="0">
                <a:latin typeface="Times New Roman" charset="0"/>
              </a:rPr>
              <a:t>¿De qué tamaño será la matriz resultante?</a:t>
            </a:r>
          </a:p>
          <a:p>
            <a:pPr eaLnBrk="1" hangingPunct="1"/>
            <a:r>
              <a:rPr lang="es-MX" sz="2800" dirty="0">
                <a:solidFill>
                  <a:srgbClr val="A50021"/>
                </a:solidFill>
                <a:latin typeface="Times New Roman" charset="0"/>
              </a:rPr>
              <a:t>20 X 8</a:t>
            </a:r>
            <a:endParaRPr lang="es-MX" sz="2800" dirty="0">
              <a:latin typeface="Times New Roman" charset="0"/>
            </a:endParaRPr>
          </a:p>
          <a:p>
            <a:pPr eaLnBrk="1" hangingPunct="1"/>
            <a:r>
              <a:rPr lang="es-MX" sz="2800" i="1" dirty="0">
                <a:latin typeface="Times New Roman" charset="0"/>
              </a:rPr>
              <a:t>¿Cuál será la forma más eficiente de multiplicar las matrices?</a:t>
            </a:r>
            <a:endParaRPr lang="es-MX" sz="2800" dirty="0">
              <a:latin typeface="Times New Roman" charset="0"/>
            </a:endParaRPr>
          </a:p>
          <a:p>
            <a:pPr eaLnBrk="1" hangingPunct="1"/>
            <a:r>
              <a:rPr lang="es-MX" sz="2800" dirty="0">
                <a:latin typeface="Times New Roman" charset="0"/>
              </a:rPr>
              <a:t>La que requiera menos multiplicaciones escalares...</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9027">
                                            <p:txEl>
                                              <p:pRg st="0" end="0"/>
                                            </p:txEl>
                                          </p:spTgt>
                                        </p:tgtEl>
                                        <p:attrNameLst>
                                          <p:attrName>style.visibility</p:attrName>
                                        </p:attrNameLst>
                                      </p:cBhvr>
                                      <p:to>
                                        <p:strVal val="visible"/>
                                      </p:to>
                                    </p:set>
                                    <p:anim calcmode="lin" valueType="num">
                                      <p:cBhvr additive="base">
                                        <p:cTn id="7" dur="500" fill="hold"/>
                                        <p:tgtEl>
                                          <p:spTgt spid="1290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902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9027">
                                            <p:txEl>
                                              <p:pRg st="1" end="1"/>
                                            </p:txEl>
                                          </p:spTgt>
                                        </p:tgtEl>
                                        <p:attrNameLst>
                                          <p:attrName>style.visibility</p:attrName>
                                        </p:attrNameLst>
                                      </p:cBhvr>
                                      <p:to>
                                        <p:strVal val="visible"/>
                                      </p:to>
                                    </p:set>
                                    <p:anim calcmode="lin" valueType="num">
                                      <p:cBhvr additive="base">
                                        <p:cTn id="13" dur="500" fill="hold"/>
                                        <p:tgtEl>
                                          <p:spTgt spid="12902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9027">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9027">
                                            <p:txEl>
                                              <p:pRg st="2" end="2"/>
                                            </p:txEl>
                                          </p:spTgt>
                                        </p:tgtEl>
                                        <p:attrNameLst>
                                          <p:attrName>style.visibility</p:attrName>
                                        </p:attrNameLst>
                                      </p:cBhvr>
                                      <p:to>
                                        <p:strVal val="visible"/>
                                      </p:to>
                                    </p:set>
                                    <p:anim calcmode="lin" valueType="num">
                                      <p:cBhvr additive="base">
                                        <p:cTn id="19" dur="500" fill="hold"/>
                                        <p:tgtEl>
                                          <p:spTgt spid="12902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9027">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9027">
                                            <p:txEl>
                                              <p:pRg st="3" end="3"/>
                                            </p:txEl>
                                          </p:spTgt>
                                        </p:tgtEl>
                                        <p:attrNameLst>
                                          <p:attrName>style.visibility</p:attrName>
                                        </p:attrNameLst>
                                      </p:cBhvr>
                                      <p:to>
                                        <p:strVal val="visible"/>
                                      </p:to>
                                    </p:set>
                                    <p:anim calcmode="lin" valueType="num">
                                      <p:cBhvr additive="base">
                                        <p:cTn id="25" dur="500" fill="hold"/>
                                        <p:tgtEl>
                                          <p:spTgt spid="12902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9027">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29027">
                                            <p:txEl>
                                              <p:pRg st="4" end="4"/>
                                            </p:txEl>
                                          </p:spTgt>
                                        </p:tgtEl>
                                        <p:attrNameLst>
                                          <p:attrName>style.visibility</p:attrName>
                                        </p:attrNameLst>
                                      </p:cBhvr>
                                      <p:to>
                                        <p:strVal val="visible"/>
                                      </p:to>
                                    </p:set>
                                    <p:anim calcmode="lin" valueType="num">
                                      <p:cBhvr additive="base">
                                        <p:cTn id="31" dur="500" fill="hold"/>
                                        <p:tgtEl>
                                          <p:spTgt spid="12902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29027">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build="p"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683568" y="620688"/>
            <a:ext cx="7024744" cy="1143000"/>
          </a:xfrm>
        </p:spPr>
        <p:txBody>
          <a:bodyPr/>
          <a:lstStyle/>
          <a:p>
            <a:pPr eaLnBrk="1" hangingPunct="1"/>
            <a:r>
              <a:rPr lang="es-MX" sz="2800" dirty="0">
                <a:latin typeface="Times New Roman" charset="0"/>
              </a:rPr>
              <a:t>EJEMPLO:</a:t>
            </a:r>
            <a:br>
              <a:rPr lang="es-MX" sz="2800" dirty="0">
                <a:latin typeface="Times New Roman" charset="0"/>
              </a:rPr>
            </a:br>
            <a:r>
              <a:rPr lang="es-MX" sz="2800" dirty="0">
                <a:latin typeface="Times New Roman" charset="0"/>
              </a:rPr>
              <a:t>Multiplicación encadenada de matrices</a:t>
            </a:r>
          </a:p>
        </p:txBody>
      </p:sp>
      <p:sp>
        <p:nvSpPr>
          <p:cNvPr id="130051" name="Rectangle 3"/>
          <p:cNvSpPr>
            <a:spLocks noGrp="1" noChangeArrowheads="1"/>
          </p:cNvSpPr>
          <p:nvPr>
            <p:ph idx="1"/>
          </p:nvPr>
        </p:nvSpPr>
        <p:spPr>
          <a:xfrm>
            <a:off x="467544" y="1981200"/>
            <a:ext cx="8064896" cy="4114800"/>
          </a:xfrm>
        </p:spPr>
        <p:txBody>
          <a:bodyPr>
            <a:normAutofit fontScale="92500"/>
          </a:bodyPr>
          <a:lstStyle/>
          <a:p>
            <a:pPr eaLnBrk="1" hangingPunct="1"/>
            <a:r>
              <a:rPr lang="es-MX" sz="2400" dirty="0">
                <a:latin typeface="Times New Roman" charset="0"/>
              </a:rPr>
              <a:t>Se desea obtener la multiplicación de </a:t>
            </a:r>
            <a:r>
              <a:rPr lang="es-MX" sz="2400" b="1" dirty="0">
                <a:latin typeface="Times New Roman" charset="0"/>
              </a:rPr>
              <a:t>A X B X C X D</a:t>
            </a:r>
            <a:r>
              <a:rPr lang="es-MX" sz="2400" dirty="0">
                <a:latin typeface="Times New Roman" charset="0"/>
              </a:rPr>
              <a:t>, donde </a:t>
            </a:r>
            <a:r>
              <a:rPr lang="es-MX" sz="2400" b="1" dirty="0">
                <a:latin typeface="Times New Roman" charset="0"/>
              </a:rPr>
              <a:t>A</a:t>
            </a:r>
            <a:r>
              <a:rPr lang="es-MX" sz="2400" dirty="0">
                <a:latin typeface="Times New Roman" charset="0"/>
              </a:rPr>
              <a:t> es una matriz de 20 X 2, </a:t>
            </a:r>
            <a:r>
              <a:rPr lang="es-MX" sz="2400" b="1" dirty="0">
                <a:latin typeface="Times New Roman" charset="0"/>
              </a:rPr>
              <a:t>B</a:t>
            </a:r>
            <a:r>
              <a:rPr lang="es-MX" sz="2400" dirty="0">
                <a:latin typeface="Times New Roman" charset="0"/>
              </a:rPr>
              <a:t> una matriz de 2 X 30, </a:t>
            </a:r>
            <a:r>
              <a:rPr lang="es-MX" sz="2400" b="1" dirty="0">
                <a:latin typeface="Times New Roman" charset="0"/>
              </a:rPr>
              <a:t>C</a:t>
            </a:r>
            <a:r>
              <a:rPr lang="es-MX" sz="2400" dirty="0">
                <a:latin typeface="Times New Roman" charset="0"/>
              </a:rPr>
              <a:t> una matriz de 30 X 12 y </a:t>
            </a:r>
            <a:r>
              <a:rPr lang="es-MX" sz="2400" b="1" dirty="0">
                <a:latin typeface="Times New Roman" charset="0"/>
              </a:rPr>
              <a:t>D</a:t>
            </a:r>
            <a:r>
              <a:rPr lang="es-MX" sz="2400" dirty="0">
                <a:latin typeface="Times New Roman" charset="0"/>
              </a:rPr>
              <a:t> una matriz de 12 X 8…</a:t>
            </a:r>
          </a:p>
          <a:p>
            <a:pPr eaLnBrk="1" hangingPunct="1"/>
            <a:r>
              <a:rPr lang="es-MX" sz="2400" i="1" dirty="0">
                <a:latin typeface="Times New Roman" charset="0"/>
              </a:rPr>
              <a:t>¿Cuántas multiplicaciones escalares habría en la secuencia normal de multiplicación?</a:t>
            </a:r>
          </a:p>
          <a:p>
            <a:pPr eaLnBrk="1" hangingPunct="1"/>
            <a:r>
              <a:rPr lang="es-MX" sz="2400" b="1" dirty="0">
                <a:latin typeface="Times New Roman" charset="0"/>
              </a:rPr>
              <a:t>A</a:t>
            </a:r>
            <a:r>
              <a:rPr lang="es-MX" sz="2400" dirty="0">
                <a:latin typeface="Times New Roman" charset="0"/>
              </a:rPr>
              <a:t> X </a:t>
            </a:r>
            <a:r>
              <a:rPr lang="es-MX" sz="2400" b="1" dirty="0">
                <a:latin typeface="Times New Roman" charset="0"/>
              </a:rPr>
              <a:t>B</a:t>
            </a:r>
            <a:r>
              <a:rPr lang="es-MX" sz="2400" dirty="0">
                <a:latin typeface="Times New Roman" charset="0"/>
              </a:rPr>
              <a:t> = 20 X 2 X 30 = 1200 + …</a:t>
            </a:r>
          </a:p>
          <a:p>
            <a:pPr eaLnBrk="1" hangingPunct="1"/>
            <a:r>
              <a:rPr lang="es-MX" sz="2400" dirty="0">
                <a:latin typeface="Times New Roman" charset="0"/>
              </a:rPr>
              <a:t>resultado anterior X </a:t>
            </a:r>
            <a:r>
              <a:rPr lang="es-MX" sz="2400" b="1" dirty="0">
                <a:latin typeface="Times New Roman" charset="0"/>
              </a:rPr>
              <a:t>C</a:t>
            </a:r>
            <a:r>
              <a:rPr lang="es-MX" sz="2400" dirty="0">
                <a:latin typeface="Times New Roman" charset="0"/>
              </a:rPr>
              <a:t> = 20 X 30 X 12 = 7200 + …</a:t>
            </a:r>
          </a:p>
          <a:p>
            <a:pPr eaLnBrk="1" hangingPunct="1"/>
            <a:r>
              <a:rPr lang="es-MX" sz="2400" dirty="0">
                <a:latin typeface="Times New Roman" charset="0"/>
              </a:rPr>
              <a:t>resultado anterior X </a:t>
            </a:r>
            <a:r>
              <a:rPr lang="es-MX" sz="2400" b="1" dirty="0">
                <a:latin typeface="Times New Roman" charset="0"/>
              </a:rPr>
              <a:t>D</a:t>
            </a:r>
            <a:r>
              <a:rPr lang="es-MX" sz="2400" dirty="0">
                <a:latin typeface="Times New Roman" charset="0"/>
              </a:rPr>
              <a:t> = 20 X 12 X 8 = 1920		= </a:t>
            </a:r>
            <a:r>
              <a:rPr lang="es-MX" sz="2400" b="1" dirty="0">
                <a:solidFill>
                  <a:srgbClr val="A50021"/>
                </a:solidFill>
                <a:latin typeface="Times New Roman" charset="0"/>
              </a:rPr>
              <a:t>10,320</a:t>
            </a:r>
          </a:p>
          <a:p>
            <a:pPr eaLnBrk="1" hangingPunct="1"/>
            <a:r>
              <a:rPr lang="es-MX" sz="2400" dirty="0">
                <a:latin typeface="Times New Roman" charset="0"/>
              </a:rPr>
              <a:t>¿Habría una forma más OPTIMA?</a:t>
            </a:r>
          </a:p>
          <a:p>
            <a:pPr eaLnBrk="1" hangingPunct="1"/>
            <a:r>
              <a:rPr lang="es-MX" sz="2400" b="1" dirty="0">
                <a:latin typeface="Times New Roman" charset="0"/>
              </a:rPr>
              <a:t>SI !!!</a:t>
            </a:r>
            <a:r>
              <a:rPr lang="es-MX" sz="2400" dirty="0">
                <a:latin typeface="Times New Roman" charset="0"/>
              </a:rPr>
              <a:t> … </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0051">
                                            <p:txEl>
                                              <p:pRg st="0" end="0"/>
                                            </p:txEl>
                                          </p:spTgt>
                                        </p:tgtEl>
                                        <p:attrNameLst>
                                          <p:attrName>style.visibility</p:attrName>
                                        </p:attrNameLst>
                                      </p:cBhvr>
                                      <p:to>
                                        <p:strVal val="visible"/>
                                      </p:to>
                                    </p:set>
                                    <p:anim calcmode="lin" valueType="num">
                                      <p:cBhvr additive="base">
                                        <p:cTn id="7" dur="500" fill="hold"/>
                                        <p:tgtEl>
                                          <p:spTgt spid="13005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005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0051">
                                            <p:txEl>
                                              <p:pRg st="1" end="1"/>
                                            </p:txEl>
                                          </p:spTgt>
                                        </p:tgtEl>
                                        <p:attrNameLst>
                                          <p:attrName>style.visibility</p:attrName>
                                        </p:attrNameLst>
                                      </p:cBhvr>
                                      <p:to>
                                        <p:strVal val="visible"/>
                                      </p:to>
                                    </p:set>
                                    <p:anim calcmode="lin" valueType="num">
                                      <p:cBhvr additive="base">
                                        <p:cTn id="13" dur="500" fill="hold"/>
                                        <p:tgtEl>
                                          <p:spTgt spid="13005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30051">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0051">
                                            <p:txEl>
                                              <p:pRg st="2" end="2"/>
                                            </p:txEl>
                                          </p:spTgt>
                                        </p:tgtEl>
                                        <p:attrNameLst>
                                          <p:attrName>style.visibility</p:attrName>
                                        </p:attrNameLst>
                                      </p:cBhvr>
                                      <p:to>
                                        <p:strVal val="visible"/>
                                      </p:to>
                                    </p:set>
                                    <p:anim calcmode="lin" valueType="num">
                                      <p:cBhvr additive="base">
                                        <p:cTn id="19" dur="500" fill="hold"/>
                                        <p:tgtEl>
                                          <p:spTgt spid="13005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30051">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30051">
                                            <p:txEl>
                                              <p:pRg st="3" end="3"/>
                                            </p:txEl>
                                          </p:spTgt>
                                        </p:tgtEl>
                                        <p:attrNameLst>
                                          <p:attrName>style.visibility</p:attrName>
                                        </p:attrNameLst>
                                      </p:cBhvr>
                                      <p:to>
                                        <p:strVal val="visible"/>
                                      </p:to>
                                    </p:set>
                                    <p:anim calcmode="lin" valueType="num">
                                      <p:cBhvr additive="base">
                                        <p:cTn id="25" dur="500" fill="hold"/>
                                        <p:tgtEl>
                                          <p:spTgt spid="13005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30051">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30051">
                                            <p:txEl>
                                              <p:pRg st="4" end="4"/>
                                            </p:txEl>
                                          </p:spTgt>
                                        </p:tgtEl>
                                        <p:attrNameLst>
                                          <p:attrName>style.visibility</p:attrName>
                                        </p:attrNameLst>
                                      </p:cBhvr>
                                      <p:to>
                                        <p:strVal val="visible"/>
                                      </p:to>
                                    </p:set>
                                    <p:anim calcmode="lin" valueType="num">
                                      <p:cBhvr additive="base">
                                        <p:cTn id="31" dur="500" fill="hold"/>
                                        <p:tgtEl>
                                          <p:spTgt spid="13005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30051">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30051">
                                            <p:txEl>
                                              <p:pRg st="5" end="5"/>
                                            </p:txEl>
                                          </p:spTgt>
                                        </p:tgtEl>
                                        <p:attrNameLst>
                                          <p:attrName>style.visibility</p:attrName>
                                        </p:attrNameLst>
                                      </p:cBhvr>
                                      <p:to>
                                        <p:strVal val="visible"/>
                                      </p:to>
                                    </p:set>
                                    <p:anim calcmode="lin" valueType="num">
                                      <p:cBhvr additive="base">
                                        <p:cTn id="37" dur="500" fill="hold"/>
                                        <p:tgtEl>
                                          <p:spTgt spid="130051">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30051">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30051">
                                            <p:txEl>
                                              <p:pRg st="6" end="6"/>
                                            </p:txEl>
                                          </p:spTgt>
                                        </p:tgtEl>
                                        <p:attrNameLst>
                                          <p:attrName>style.visibility</p:attrName>
                                        </p:attrNameLst>
                                      </p:cBhvr>
                                      <p:to>
                                        <p:strVal val="visible"/>
                                      </p:to>
                                    </p:set>
                                    <p:anim calcmode="lin" valueType="num">
                                      <p:cBhvr additive="base">
                                        <p:cTn id="43" dur="500" fill="hold"/>
                                        <p:tgtEl>
                                          <p:spTgt spid="130051">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30051">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1" grpId="0"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899592" y="548680"/>
            <a:ext cx="7024744" cy="1143000"/>
          </a:xfrm>
        </p:spPr>
        <p:txBody>
          <a:bodyPr/>
          <a:lstStyle/>
          <a:p>
            <a:pPr eaLnBrk="1" hangingPunct="1"/>
            <a:r>
              <a:rPr lang="es-MX" sz="2800" dirty="0">
                <a:latin typeface="Times New Roman" charset="0"/>
              </a:rPr>
              <a:t>EJEMPLO:</a:t>
            </a:r>
            <a:br>
              <a:rPr lang="es-MX" sz="2800" dirty="0">
                <a:latin typeface="Times New Roman" charset="0"/>
              </a:rPr>
            </a:br>
            <a:r>
              <a:rPr lang="es-MX" sz="2800" dirty="0">
                <a:latin typeface="Times New Roman" charset="0"/>
              </a:rPr>
              <a:t>Multiplicación encadenada de matrices</a:t>
            </a:r>
          </a:p>
        </p:txBody>
      </p:sp>
      <p:sp>
        <p:nvSpPr>
          <p:cNvPr id="131075" name="Rectangle 3"/>
          <p:cNvSpPr>
            <a:spLocks noGrp="1" noChangeArrowheads="1"/>
          </p:cNvSpPr>
          <p:nvPr>
            <p:ph idx="1"/>
          </p:nvPr>
        </p:nvSpPr>
        <p:spPr>
          <a:xfrm>
            <a:off x="467544" y="1981200"/>
            <a:ext cx="8136904" cy="4114800"/>
          </a:xfrm>
        </p:spPr>
        <p:txBody>
          <a:bodyPr>
            <a:normAutofit/>
          </a:bodyPr>
          <a:lstStyle/>
          <a:p>
            <a:pPr eaLnBrk="1" hangingPunct="1"/>
            <a:r>
              <a:rPr lang="es-MX" sz="2200" dirty="0">
                <a:latin typeface="Times New Roman" charset="0"/>
              </a:rPr>
              <a:t>Se desea obtener la multiplicación de </a:t>
            </a:r>
            <a:r>
              <a:rPr lang="es-MX" sz="2200" b="1" dirty="0">
                <a:latin typeface="Times New Roman" charset="0"/>
              </a:rPr>
              <a:t>A X B X C X D</a:t>
            </a:r>
            <a:r>
              <a:rPr lang="es-MX" sz="2200" dirty="0">
                <a:latin typeface="Times New Roman" charset="0"/>
              </a:rPr>
              <a:t>, donde </a:t>
            </a:r>
            <a:r>
              <a:rPr lang="es-MX" sz="2200" b="1" dirty="0">
                <a:latin typeface="Times New Roman" charset="0"/>
              </a:rPr>
              <a:t>A</a:t>
            </a:r>
            <a:r>
              <a:rPr lang="es-MX" sz="2200" dirty="0">
                <a:latin typeface="Times New Roman" charset="0"/>
              </a:rPr>
              <a:t> es una matriz de 20 X 2, </a:t>
            </a:r>
            <a:r>
              <a:rPr lang="es-MX" sz="2200" b="1" dirty="0">
                <a:latin typeface="Times New Roman" charset="0"/>
              </a:rPr>
              <a:t>B</a:t>
            </a:r>
            <a:r>
              <a:rPr lang="es-MX" sz="2200" dirty="0">
                <a:latin typeface="Times New Roman" charset="0"/>
              </a:rPr>
              <a:t> una matriz de 2 X 30, </a:t>
            </a:r>
            <a:r>
              <a:rPr lang="es-MX" sz="2200" b="1" dirty="0">
                <a:latin typeface="Times New Roman" charset="0"/>
              </a:rPr>
              <a:t>C</a:t>
            </a:r>
            <a:r>
              <a:rPr lang="es-MX" sz="2200" dirty="0">
                <a:latin typeface="Times New Roman" charset="0"/>
              </a:rPr>
              <a:t> una matriz de 30 X 12 y </a:t>
            </a:r>
            <a:r>
              <a:rPr lang="es-MX" sz="2200" b="1" dirty="0">
                <a:latin typeface="Times New Roman" charset="0"/>
              </a:rPr>
              <a:t>D</a:t>
            </a:r>
            <a:r>
              <a:rPr lang="es-MX" sz="2200" dirty="0">
                <a:latin typeface="Times New Roman" charset="0"/>
              </a:rPr>
              <a:t> una matriz de 12 X 8…</a:t>
            </a:r>
          </a:p>
          <a:p>
            <a:pPr eaLnBrk="1" hangingPunct="1"/>
            <a:r>
              <a:rPr lang="es-MX" sz="2200" i="1" dirty="0">
                <a:latin typeface="Times New Roman" charset="0"/>
              </a:rPr>
              <a:t>¿Cuál es el orden de multiplicación que MINIMIZA las multiplicaciones escalares?</a:t>
            </a:r>
          </a:p>
          <a:p>
            <a:pPr eaLnBrk="1" hangingPunct="1"/>
            <a:r>
              <a:rPr lang="es-MX" sz="2200" b="1" dirty="0">
                <a:latin typeface="Times New Roman" charset="0"/>
              </a:rPr>
              <a:t>B</a:t>
            </a:r>
            <a:r>
              <a:rPr lang="es-MX" sz="2200" dirty="0">
                <a:latin typeface="Times New Roman" charset="0"/>
              </a:rPr>
              <a:t> X </a:t>
            </a:r>
            <a:r>
              <a:rPr lang="es-MX" sz="2200" b="1" dirty="0">
                <a:latin typeface="Times New Roman" charset="0"/>
              </a:rPr>
              <a:t>C</a:t>
            </a:r>
            <a:r>
              <a:rPr lang="es-MX" sz="2200" dirty="0">
                <a:latin typeface="Times New Roman" charset="0"/>
              </a:rPr>
              <a:t> = 2 X 30 X 12 = 720 + …</a:t>
            </a:r>
          </a:p>
          <a:p>
            <a:pPr eaLnBrk="1" hangingPunct="1"/>
            <a:r>
              <a:rPr lang="es-MX" sz="2200" dirty="0">
                <a:latin typeface="Times New Roman" charset="0"/>
              </a:rPr>
              <a:t>resultado anterior X </a:t>
            </a:r>
            <a:r>
              <a:rPr lang="es-MX" sz="2200" b="1" dirty="0">
                <a:latin typeface="Times New Roman" charset="0"/>
              </a:rPr>
              <a:t>D</a:t>
            </a:r>
            <a:r>
              <a:rPr lang="es-MX" sz="2200" dirty="0">
                <a:latin typeface="Times New Roman" charset="0"/>
              </a:rPr>
              <a:t> = 2 X 12 X 8 = 192 + …</a:t>
            </a:r>
          </a:p>
          <a:p>
            <a:pPr eaLnBrk="1" hangingPunct="1"/>
            <a:r>
              <a:rPr lang="es-MX" sz="2200" b="1" dirty="0">
                <a:latin typeface="Times New Roman" charset="0"/>
              </a:rPr>
              <a:t>A</a:t>
            </a:r>
            <a:r>
              <a:rPr lang="es-MX" sz="2200" dirty="0">
                <a:latin typeface="Times New Roman" charset="0"/>
              </a:rPr>
              <a:t> X resultado anterior = 20 X 2 X 8 = 320	</a:t>
            </a:r>
            <a:r>
              <a:rPr lang="es-MX" sz="2200" dirty="0" smtClean="0">
                <a:latin typeface="Times New Roman" charset="0"/>
              </a:rPr>
              <a:t>	= </a:t>
            </a:r>
            <a:r>
              <a:rPr lang="es-MX" sz="2200" b="1" dirty="0">
                <a:solidFill>
                  <a:srgbClr val="A50021"/>
                </a:solidFill>
                <a:latin typeface="Times New Roman" charset="0"/>
              </a:rPr>
              <a:t>1,232</a:t>
            </a:r>
          </a:p>
          <a:p>
            <a:pPr eaLnBrk="1" hangingPunct="1"/>
            <a:r>
              <a:rPr lang="es-MX" sz="2200" b="1" dirty="0">
                <a:latin typeface="Times New Roman" charset="0"/>
              </a:rPr>
              <a:t>Encontrar cómo se obtiene el orden más eficiente de multiplicación ES NUESTRO PROBLEMA...</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1075">
                                            <p:txEl>
                                              <p:pRg st="0" end="0"/>
                                            </p:txEl>
                                          </p:spTgt>
                                        </p:tgtEl>
                                        <p:attrNameLst>
                                          <p:attrName>style.visibility</p:attrName>
                                        </p:attrNameLst>
                                      </p:cBhvr>
                                      <p:to>
                                        <p:strVal val="visible"/>
                                      </p:to>
                                    </p:set>
                                    <p:anim calcmode="lin" valueType="num">
                                      <p:cBhvr additive="base">
                                        <p:cTn id="7" dur="500" fill="hold"/>
                                        <p:tgtEl>
                                          <p:spTgt spid="1310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107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1075">
                                            <p:txEl>
                                              <p:pRg st="1" end="1"/>
                                            </p:txEl>
                                          </p:spTgt>
                                        </p:tgtEl>
                                        <p:attrNameLst>
                                          <p:attrName>style.visibility</p:attrName>
                                        </p:attrNameLst>
                                      </p:cBhvr>
                                      <p:to>
                                        <p:strVal val="visible"/>
                                      </p:to>
                                    </p:set>
                                    <p:anim calcmode="lin" valueType="num">
                                      <p:cBhvr additive="base">
                                        <p:cTn id="13" dur="500" fill="hold"/>
                                        <p:tgtEl>
                                          <p:spTgt spid="13107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31075">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1075">
                                            <p:txEl>
                                              <p:pRg st="2" end="2"/>
                                            </p:txEl>
                                          </p:spTgt>
                                        </p:tgtEl>
                                        <p:attrNameLst>
                                          <p:attrName>style.visibility</p:attrName>
                                        </p:attrNameLst>
                                      </p:cBhvr>
                                      <p:to>
                                        <p:strVal val="visible"/>
                                      </p:to>
                                    </p:set>
                                    <p:anim calcmode="lin" valueType="num">
                                      <p:cBhvr additive="base">
                                        <p:cTn id="19" dur="500" fill="hold"/>
                                        <p:tgtEl>
                                          <p:spTgt spid="13107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31075">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31075">
                                            <p:txEl>
                                              <p:pRg st="3" end="3"/>
                                            </p:txEl>
                                          </p:spTgt>
                                        </p:tgtEl>
                                        <p:attrNameLst>
                                          <p:attrName>style.visibility</p:attrName>
                                        </p:attrNameLst>
                                      </p:cBhvr>
                                      <p:to>
                                        <p:strVal val="visible"/>
                                      </p:to>
                                    </p:set>
                                    <p:anim calcmode="lin" valueType="num">
                                      <p:cBhvr additive="base">
                                        <p:cTn id="25" dur="500" fill="hold"/>
                                        <p:tgtEl>
                                          <p:spTgt spid="13107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31075">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31075">
                                            <p:txEl>
                                              <p:pRg st="4" end="4"/>
                                            </p:txEl>
                                          </p:spTgt>
                                        </p:tgtEl>
                                        <p:attrNameLst>
                                          <p:attrName>style.visibility</p:attrName>
                                        </p:attrNameLst>
                                      </p:cBhvr>
                                      <p:to>
                                        <p:strVal val="visible"/>
                                      </p:to>
                                    </p:set>
                                    <p:anim calcmode="lin" valueType="num">
                                      <p:cBhvr additive="base">
                                        <p:cTn id="31" dur="500" fill="hold"/>
                                        <p:tgtEl>
                                          <p:spTgt spid="13107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31075">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31075">
                                            <p:txEl>
                                              <p:pRg st="5" end="5"/>
                                            </p:txEl>
                                          </p:spTgt>
                                        </p:tgtEl>
                                        <p:attrNameLst>
                                          <p:attrName>style.visibility</p:attrName>
                                        </p:attrNameLst>
                                      </p:cBhvr>
                                      <p:to>
                                        <p:strVal val="visible"/>
                                      </p:to>
                                    </p:set>
                                    <p:anim calcmode="lin" valueType="num">
                                      <p:cBhvr additive="base">
                                        <p:cTn id="37" dur="500" fill="hold"/>
                                        <p:tgtEl>
                                          <p:spTgt spid="131075">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31075">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5"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827584" y="620688"/>
            <a:ext cx="7024744" cy="1143000"/>
          </a:xfrm>
        </p:spPr>
        <p:txBody>
          <a:bodyPr/>
          <a:lstStyle/>
          <a:p>
            <a:pPr eaLnBrk="1" hangingPunct="1"/>
            <a:r>
              <a:rPr lang="es-MX" sz="2800" dirty="0">
                <a:latin typeface="Times New Roman" charset="0"/>
              </a:rPr>
              <a:t/>
            </a:r>
            <a:br>
              <a:rPr lang="es-MX" sz="2800" dirty="0">
                <a:latin typeface="Times New Roman" charset="0"/>
              </a:rPr>
            </a:br>
            <a:r>
              <a:rPr lang="es-MX" sz="2800" dirty="0">
                <a:latin typeface="Times New Roman" charset="0"/>
              </a:rPr>
              <a:t>Multiplicación encadenada de matrices</a:t>
            </a:r>
          </a:p>
        </p:txBody>
      </p:sp>
      <p:sp>
        <p:nvSpPr>
          <p:cNvPr id="132099" name="Rectangle 3"/>
          <p:cNvSpPr>
            <a:spLocks noGrp="1" noChangeArrowheads="1"/>
          </p:cNvSpPr>
          <p:nvPr>
            <p:ph idx="1"/>
          </p:nvPr>
        </p:nvSpPr>
        <p:spPr>
          <a:xfrm>
            <a:off x="539552" y="1981200"/>
            <a:ext cx="8064896" cy="4114800"/>
          </a:xfrm>
        </p:spPr>
        <p:txBody>
          <a:bodyPr/>
          <a:lstStyle/>
          <a:p>
            <a:pPr eaLnBrk="1" hangingPunct="1"/>
            <a:r>
              <a:rPr lang="es-MX" sz="2400" dirty="0">
                <a:latin typeface="Times New Roman" charset="0"/>
              </a:rPr>
              <a:t>Propuestas de solución:</a:t>
            </a:r>
          </a:p>
          <a:p>
            <a:pPr lvl="1" eaLnBrk="1" hangingPunct="1"/>
            <a:r>
              <a:rPr lang="es-MX" sz="2400" b="1" dirty="0">
                <a:latin typeface="Times New Roman" charset="0"/>
                <a:ea typeface="ＭＳ Ｐゴシック" charset="0"/>
              </a:rPr>
              <a:t>FUERZA BRUTA: Encontrar TODAS las posibles combinaciones de orden para las multiplicaciones, calcular la cantidad de multiplicaciones escalares, y seleccionar la mínima. </a:t>
            </a:r>
            <a:r>
              <a:rPr lang="es-MX" sz="2400" b="1" i="1" dirty="0">
                <a:latin typeface="Times New Roman" charset="0"/>
                <a:ea typeface="ＭＳ Ｐゴシック" charset="0"/>
              </a:rPr>
              <a:t>Comportamiento de orden exponencial.</a:t>
            </a:r>
            <a:r>
              <a:rPr lang="es-MX" sz="2400" b="1" dirty="0">
                <a:latin typeface="Times New Roman" charset="0"/>
                <a:ea typeface="ＭＳ Ｐゴシック" charset="0"/>
              </a:rPr>
              <a:t> </a:t>
            </a:r>
          </a:p>
          <a:p>
            <a:pPr lvl="1" eaLnBrk="1" hangingPunct="1"/>
            <a:r>
              <a:rPr lang="es-MX" sz="2400" b="1" dirty="0">
                <a:latin typeface="Times New Roman" charset="0"/>
                <a:ea typeface="ＭＳ Ｐゴシック" charset="0"/>
              </a:rPr>
              <a:t>PROGRAMACIÓN DINÁMICA si se aplica el principio de optimalidad…</a:t>
            </a:r>
          </a:p>
          <a:p>
            <a:pPr lvl="2" eaLnBrk="1" hangingPunct="1"/>
            <a:r>
              <a:rPr lang="es-MX" b="1" dirty="0">
                <a:latin typeface="Times New Roman" charset="0"/>
                <a:ea typeface="ＭＳ Ｐゴシック" charset="0"/>
              </a:rPr>
              <a:t>Algoritmo propuesto por Godbole (1973) con un comportamiento de orden cúbico.</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2099">
                                            <p:txEl>
                                              <p:pRg st="0" end="0"/>
                                            </p:txEl>
                                          </p:spTgt>
                                        </p:tgtEl>
                                        <p:attrNameLst>
                                          <p:attrName>style.visibility</p:attrName>
                                        </p:attrNameLst>
                                      </p:cBhvr>
                                      <p:to>
                                        <p:strVal val="visible"/>
                                      </p:to>
                                    </p:set>
                                    <p:anim calcmode="lin" valueType="num">
                                      <p:cBhvr additive="base">
                                        <p:cTn id="7" dur="500" fill="hold"/>
                                        <p:tgtEl>
                                          <p:spTgt spid="13209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2099">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2099">
                                            <p:txEl>
                                              <p:pRg st="1" end="1"/>
                                            </p:txEl>
                                          </p:spTgt>
                                        </p:tgtEl>
                                        <p:attrNameLst>
                                          <p:attrName>style.visibility</p:attrName>
                                        </p:attrNameLst>
                                      </p:cBhvr>
                                      <p:to>
                                        <p:strVal val="visible"/>
                                      </p:to>
                                    </p:set>
                                    <p:anim calcmode="lin" valueType="num">
                                      <p:cBhvr additive="base">
                                        <p:cTn id="13" dur="500" fill="hold"/>
                                        <p:tgtEl>
                                          <p:spTgt spid="13209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32099">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2099">
                                            <p:txEl>
                                              <p:pRg st="2" end="2"/>
                                            </p:txEl>
                                          </p:spTgt>
                                        </p:tgtEl>
                                        <p:attrNameLst>
                                          <p:attrName>style.visibility</p:attrName>
                                        </p:attrNameLst>
                                      </p:cBhvr>
                                      <p:to>
                                        <p:strVal val="visible"/>
                                      </p:to>
                                    </p:set>
                                    <p:anim calcmode="lin" valueType="num">
                                      <p:cBhvr additive="base">
                                        <p:cTn id="19" dur="500" fill="hold"/>
                                        <p:tgtEl>
                                          <p:spTgt spid="13209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32099">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par>
                                <p:cTn id="21" presetID="2" presetClass="entr" presetSubtype="8" fill="hold" grpId="0" nodeType="withEffect">
                                  <p:stCondLst>
                                    <p:cond delay="0"/>
                                  </p:stCondLst>
                                  <p:childTnLst>
                                    <p:set>
                                      <p:cBhvr>
                                        <p:cTn id="22" dur="1" fill="hold">
                                          <p:stCondLst>
                                            <p:cond delay="0"/>
                                          </p:stCondLst>
                                        </p:cTn>
                                        <p:tgtEl>
                                          <p:spTgt spid="132099">
                                            <p:txEl>
                                              <p:pRg st="3" end="3"/>
                                            </p:txEl>
                                          </p:spTgt>
                                        </p:tgtEl>
                                        <p:attrNameLst>
                                          <p:attrName>style.visibility</p:attrName>
                                        </p:attrNameLst>
                                      </p:cBhvr>
                                      <p:to>
                                        <p:strVal val="visible"/>
                                      </p:to>
                                    </p:set>
                                    <p:anim calcmode="lin" valueType="num">
                                      <p:cBhvr additive="base">
                                        <p:cTn id="23" dur="500" fill="hold"/>
                                        <p:tgtEl>
                                          <p:spTgt spid="132099">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32099">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9" grpId="0" build="p" bldLvl="2"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043608" y="620688"/>
            <a:ext cx="7024744" cy="1143000"/>
          </a:xfrm>
        </p:spPr>
        <p:txBody>
          <a:bodyPr/>
          <a:lstStyle/>
          <a:p>
            <a:pPr eaLnBrk="1" hangingPunct="1"/>
            <a:r>
              <a:rPr lang="es-MX" dirty="0">
                <a:latin typeface="Times New Roman" charset="0"/>
              </a:rPr>
              <a:t>Coeficiente binomial</a:t>
            </a:r>
          </a:p>
        </p:txBody>
      </p:sp>
      <p:sp>
        <p:nvSpPr>
          <p:cNvPr id="79875" name="Rectangle 3"/>
          <p:cNvSpPr>
            <a:spLocks noGrp="1" noChangeArrowheads="1"/>
          </p:cNvSpPr>
          <p:nvPr>
            <p:ph idx="1"/>
          </p:nvPr>
        </p:nvSpPr>
        <p:spPr>
          <a:xfrm>
            <a:off x="323850" y="1844675"/>
            <a:ext cx="8382000" cy="4114800"/>
          </a:xfrm>
        </p:spPr>
        <p:txBody>
          <a:bodyPr/>
          <a:lstStyle/>
          <a:p>
            <a:pPr eaLnBrk="1" hangingPunct="1"/>
            <a:r>
              <a:rPr lang="es-MX" sz="2400" dirty="0">
                <a:latin typeface="Times New Roman" charset="0"/>
              </a:rPr>
              <a:t>Enfoque de solución con PROGRAMACIÓN DINÁMICA:</a:t>
            </a:r>
          </a:p>
          <a:p>
            <a:pPr lvl="1" eaLnBrk="1" hangingPunct="1"/>
            <a:r>
              <a:rPr lang="es-MX" sz="2400" dirty="0">
                <a:latin typeface="Times New Roman" charset="0"/>
                <a:ea typeface="ＭＳ Ｐゴシック" charset="0"/>
              </a:rPr>
              <a:t>Considerar que se tiene un arreglo B en donde se guardan los coeficientes binomiales (i,j).</a:t>
            </a:r>
          </a:p>
          <a:p>
            <a:pPr lvl="1" eaLnBrk="1" hangingPunct="1"/>
            <a:r>
              <a:rPr lang="es-MX" sz="2400" dirty="0">
                <a:latin typeface="Times New Roman" charset="0"/>
                <a:ea typeface="ＭＳ Ｐゴシック" charset="0"/>
              </a:rPr>
              <a:t>Dada la definición recursiva del problema se tiene que:</a:t>
            </a:r>
          </a:p>
          <a:p>
            <a:pPr lvl="3" eaLnBrk="1" hangingPunct="1">
              <a:buFont typeface="Wingdings" charset="0"/>
              <a:buNone/>
            </a:pPr>
            <a:r>
              <a:rPr lang="es-MX" sz="2400" b="1" i="1" dirty="0">
                <a:latin typeface="Times New Roman" charset="0"/>
                <a:ea typeface="ＭＳ Ｐゴシック" charset="0"/>
              </a:rPr>
              <a:t>B[i,j] = 1 si j = 0 o j = i</a:t>
            </a:r>
          </a:p>
          <a:p>
            <a:pPr lvl="3" eaLnBrk="1" hangingPunct="1">
              <a:buFont typeface="Wingdings" charset="0"/>
              <a:buNone/>
            </a:pPr>
            <a:r>
              <a:rPr lang="es-MX" sz="2400" b="1" i="1" dirty="0">
                <a:latin typeface="Times New Roman" charset="0"/>
                <a:ea typeface="ＭＳ Ｐゴシック" charset="0"/>
              </a:rPr>
              <a:t>B[i,j] = B[i-1,j-1] + B[i-1,j]  si i &gt; 0  e  i &lt; j</a:t>
            </a:r>
          </a:p>
          <a:p>
            <a:pPr lvl="1" eaLnBrk="1" hangingPunct="1"/>
            <a:r>
              <a:rPr lang="es-MX" sz="2400" dirty="0">
                <a:latin typeface="Times New Roman" charset="0"/>
                <a:ea typeface="ＭＳ Ｐゴシック" charset="0"/>
              </a:rPr>
              <a:t>Resolver las instancias de B comenzando por el primer renglón (problema más pequeño), y continuando secuencialmente.</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79875">
                                            <p:txEl>
                                              <p:pRg st="2" end="2"/>
                                            </p:txEl>
                                          </p:spTgt>
                                        </p:tgtEl>
                                        <p:attrNameLst>
                                          <p:attrName>style.visibility</p:attrName>
                                        </p:attrNameLst>
                                      </p:cBhvr>
                                      <p:to>
                                        <p:strVal val="visible"/>
                                      </p:to>
                                    </p:set>
                                    <p:animEffect transition="in" filter="fade">
                                      <p:cBhvr>
                                        <p:cTn id="7" dur="500"/>
                                        <p:tgtEl>
                                          <p:spTgt spid="79875">
                                            <p:txEl>
                                              <p:pRg st="2" end="2"/>
                                            </p:txEl>
                                          </p:spTgt>
                                        </p:tgtEl>
                                      </p:cBhvr>
                                    </p:animEffect>
                                    <p:anim calcmode="lin" valueType="num">
                                      <p:cBhvr>
                                        <p:cTn id="8" dur="500" fill="hold"/>
                                        <p:tgtEl>
                                          <p:spTgt spid="79875">
                                            <p:txEl>
                                              <p:pRg st="2" end="2"/>
                                            </p:txEl>
                                          </p:spTgt>
                                        </p:tgtEl>
                                        <p:attrNameLst>
                                          <p:attrName>ppt_x</p:attrName>
                                        </p:attrNameLst>
                                      </p:cBhvr>
                                      <p:tavLst>
                                        <p:tav tm="0">
                                          <p:val>
                                            <p:strVal val="#ppt_x"/>
                                          </p:val>
                                        </p:tav>
                                        <p:tav tm="100000">
                                          <p:val>
                                            <p:strVal val="#ppt_x"/>
                                          </p:val>
                                        </p:tav>
                                      </p:tavLst>
                                    </p:anim>
                                    <p:anim calcmode="lin" valueType="num">
                                      <p:cBhvr>
                                        <p:cTn id="9" dur="500" fill="hold"/>
                                        <p:tgtEl>
                                          <p:spTgt spid="79875">
                                            <p:txEl>
                                              <p:pRg st="2" end="2"/>
                                            </p:txEl>
                                          </p:spTgt>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79875">
                                            <p:txEl>
                                              <p:pRg st="3" end="3"/>
                                            </p:txEl>
                                          </p:spTgt>
                                        </p:tgtEl>
                                        <p:attrNameLst>
                                          <p:attrName>style.visibility</p:attrName>
                                        </p:attrNameLst>
                                      </p:cBhvr>
                                      <p:to>
                                        <p:strVal val="visible"/>
                                      </p:to>
                                    </p:set>
                                    <p:animEffect transition="in" filter="fade">
                                      <p:cBhvr>
                                        <p:cTn id="12" dur="500"/>
                                        <p:tgtEl>
                                          <p:spTgt spid="79875">
                                            <p:txEl>
                                              <p:pRg st="3" end="3"/>
                                            </p:txEl>
                                          </p:spTgt>
                                        </p:tgtEl>
                                      </p:cBhvr>
                                    </p:animEffect>
                                    <p:anim calcmode="lin" valueType="num">
                                      <p:cBhvr>
                                        <p:cTn id="13" dur="500" fill="hold"/>
                                        <p:tgtEl>
                                          <p:spTgt spid="79875">
                                            <p:txEl>
                                              <p:pRg st="3" end="3"/>
                                            </p:txEl>
                                          </p:spTgt>
                                        </p:tgtEl>
                                        <p:attrNameLst>
                                          <p:attrName>ppt_x</p:attrName>
                                        </p:attrNameLst>
                                      </p:cBhvr>
                                      <p:tavLst>
                                        <p:tav tm="0">
                                          <p:val>
                                            <p:strVal val="#ppt_x"/>
                                          </p:val>
                                        </p:tav>
                                        <p:tav tm="100000">
                                          <p:val>
                                            <p:strVal val="#ppt_x"/>
                                          </p:val>
                                        </p:tav>
                                      </p:tavLst>
                                    </p:anim>
                                    <p:anim calcmode="lin" valueType="num">
                                      <p:cBhvr>
                                        <p:cTn id="14" dur="500" fill="hold"/>
                                        <p:tgtEl>
                                          <p:spTgt spid="79875">
                                            <p:txEl>
                                              <p:pRg st="3" end="3"/>
                                            </p:txEl>
                                          </p:spTgt>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79875">
                                            <p:txEl>
                                              <p:pRg st="4" end="4"/>
                                            </p:txEl>
                                          </p:spTgt>
                                        </p:tgtEl>
                                        <p:attrNameLst>
                                          <p:attrName>style.visibility</p:attrName>
                                        </p:attrNameLst>
                                      </p:cBhvr>
                                      <p:to>
                                        <p:strVal val="visible"/>
                                      </p:to>
                                    </p:set>
                                    <p:animEffect transition="in" filter="fade">
                                      <p:cBhvr>
                                        <p:cTn id="17" dur="500"/>
                                        <p:tgtEl>
                                          <p:spTgt spid="79875">
                                            <p:txEl>
                                              <p:pRg st="4" end="4"/>
                                            </p:txEl>
                                          </p:spTgt>
                                        </p:tgtEl>
                                      </p:cBhvr>
                                    </p:animEffect>
                                    <p:anim calcmode="lin" valueType="num">
                                      <p:cBhvr>
                                        <p:cTn id="18" dur="500" fill="hold"/>
                                        <p:tgtEl>
                                          <p:spTgt spid="79875">
                                            <p:txEl>
                                              <p:pRg st="4" end="4"/>
                                            </p:txEl>
                                          </p:spTgt>
                                        </p:tgtEl>
                                        <p:attrNameLst>
                                          <p:attrName>ppt_x</p:attrName>
                                        </p:attrNameLst>
                                      </p:cBhvr>
                                      <p:tavLst>
                                        <p:tav tm="0">
                                          <p:val>
                                            <p:strVal val="#ppt_x"/>
                                          </p:val>
                                        </p:tav>
                                        <p:tav tm="100000">
                                          <p:val>
                                            <p:strVal val="#ppt_x"/>
                                          </p:val>
                                        </p:tav>
                                      </p:tavLst>
                                    </p:anim>
                                    <p:anim calcmode="lin" valueType="num">
                                      <p:cBhvr>
                                        <p:cTn id="19" dur="500" fill="hold"/>
                                        <p:tgtEl>
                                          <p:spTgt spid="7987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47" presetClass="entr" presetSubtype="0" fill="hold" grpId="0" nodeType="clickEffect">
                                  <p:stCondLst>
                                    <p:cond delay="0"/>
                                  </p:stCondLst>
                                  <p:childTnLst>
                                    <p:set>
                                      <p:cBhvr>
                                        <p:cTn id="23" dur="1" fill="hold">
                                          <p:stCondLst>
                                            <p:cond delay="0"/>
                                          </p:stCondLst>
                                        </p:cTn>
                                        <p:tgtEl>
                                          <p:spTgt spid="79875">
                                            <p:txEl>
                                              <p:pRg st="5" end="5"/>
                                            </p:txEl>
                                          </p:spTgt>
                                        </p:tgtEl>
                                        <p:attrNameLst>
                                          <p:attrName>style.visibility</p:attrName>
                                        </p:attrNameLst>
                                      </p:cBhvr>
                                      <p:to>
                                        <p:strVal val="visible"/>
                                      </p:to>
                                    </p:set>
                                    <p:animEffect transition="in" filter="fade">
                                      <p:cBhvr>
                                        <p:cTn id="24" dur="500"/>
                                        <p:tgtEl>
                                          <p:spTgt spid="79875">
                                            <p:txEl>
                                              <p:pRg st="5" end="5"/>
                                            </p:txEl>
                                          </p:spTgt>
                                        </p:tgtEl>
                                      </p:cBhvr>
                                    </p:animEffect>
                                    <p:anim calcmode="lin" valueType="num">
                                      <p:cBhvr>
                                        <p:cTn id="25" dur="500" fill="hold"/>
                                        <p:tgtEl>
                                          <p:spTgt spid="79875">
                                            <p:txEl>
                                              <p:pRg st="5" end="5"/>
                                            </p:txEl>
                                          </p:spTgt>
                                        </p:tgtEl>
                                        <p:attrNameLst>
                                          <p:attrName>ppt_x</p:attrName>
                                        </p:attrNameLst>
                                      </p:cBhvr>
                                      <p:tavLst>
                                        <p:tav tm="0">
                                          <p:val>
                                            <p:strVal val="#ppt_x"/>
                                          </p:val>
                                        </p:tav>
                                        <p:tav tm="100000">
                                          <p:val>
                                            <p:strVal val="#ppt_x"/>
                                          </p:val>
                                        </p:tav>
                                      </p:tavLst>
                                    </p:anim>
                                    <p:anim calcmode="lin" valueType="num">
                                      <p:cBhvr>
                                        <p:cTn id="26" dur="500" fill="hold"/>
                                        <p:tgtEl>
                                          <p:spTgt spid="7987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bldLvl="2"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683568" y="620688"/>
            <a:ext cx="7024744" cy="1143000"/>
          </a:xfrm>
        </p:spPr>
        <p:txBody>
          <a:bodyPr/>
          <a:lstStyle/>
          <a:p>
            <a:pPr eaLnBrk="1" hangingPunct="1"/>
            <a:r>
              <a:rPr lang="es-MX" sz="2800" dirty="0">
                <a:latin typeface="Times New Roman" charset="0"/>
              </a:rPr>
              <a:t>Diseño del Algoritmo para la </a:t>
            </a:r>
            <a:br>
              <a:rPr lang="es-MX" sz="2800" dirty="0">
                <a:latin typeface="Times New Roman" charset="0"/>
              </a:rPr>
            </a:br>
            <a:r>
              <a:rPr lang="es-MX" sz="2800" dirty="0">
                <a:latin typeface="Times New Roman" charset="0"/>
              </a:rPr>
              <a:t>Multiplicación encadenada de matrices</a:t>
            </a:r>
          </a:p>
        </p:txBody>
      </p:sp>
      <p:sp>
        <p:nvSpPr>
          <p:cNvPr id="133123" name="Rectangle 3"/>
          <p:cNvSpPr>
            <a:spLocks noGrp="1" noChangeArrowheads="1"/>
          </p:cNvSpPr>
          <p:nvPr>
            <p:ph idx="1"/>
          </p:nvPr>
        </p:nvSpPr>
        <p:spPr>
          <a:xfrm>
            <a:off x="467544" y="1905000"/>
            <a:ext cx="8136904" cy="4114800"/>
          </a:xfrm>
        </p:spPr>
        <p:txBody>
          <a:bodyPr>
            <a:normAutofit/>
          </a:bodyPr>
          <a:lstStyle/>
          <a:p>
            <a:pPr eaLnBrk="1" hangingPunct="1"/>
            <a:r>
              <a:rPr lang="es-MX" sz="2200" dirty="0">
                <a:latin typeface="Times New Roman" charset="0"/>
              </a:rPr>
              <a:t>El problema de tamaño </a:t>
            </a:r>
            <a:r>
              <a:rPr lang="es-MX" sz="2200" i="1" dirty="0">
                <a:latin typeface="Times New Roman" charset="0"/>
              </a:rPr>
              <a:t>n</a:t>
            </a:r>
            <a:r>
              <a:rPr lang="es-MX" sz="2200" dirty="0">
                <a:latin typeface="Times New Roman" charset="0"/>
              </a:rPr>
              <a:t> significa que se tienen </a:t>
            </a:r>
            <a:r>
              <a:rPr lang="es-MX" sz="2200" i="1" dirty="0">
                <a:latin typeface="Times New Roman" charset="0"/>
              </a:rPr>
              <a:t>n</a:t>
            </a:r>
            <a:r>
              <a:rPr lang="es-MX" sz="2200" dirty="0">
                <a:latin typeface="Times New Roman" charset="0"/>
              </a:rPr>
              <a:t> matrices a multiplicar: </a:t>
            </a:r>
            <a:r>
              <a:rPr lang="es-MX" sz="2200" b="1" dirty="0">
                <a:latin typeface="Times New Roman" charset="0"/>
              </a:rPr>
              <a:t>M</a:t>
            </a:r>
            <a:r>
              <a:rPr lang="es-MX" sz="2200" b="1" baseline="-25000" dirty="0">
                <a:latin typeface="Times New Roman" charset="0"/>
              </a:rPr>
              <a:t>1</a:t>
            </a:r>
            <a:r>
              <a:rPr lang="es-MX" sz="2200" dirty="0">
                <a:latin typeface="Times New Roman" charset="0"/>
              </a:rPr>
              <a:t> X </a:t>
            </a:r>
            <a:r>
              <a:rPr lang="es-MX" sz="2200" b="1" dirty="0">
                <a:latin typeface="Times New Roman" charset="0"/>
              </a:rPr>
              <a:t>M</a:t>
            </a:r>
            <a:r>
              <a:rPr lang="es-MX" sz="2200" b="1" baseline="-25000" dirty="0">
                <a:latin typeface="Times New Roman" charset="0"/>
              </a:rPr>
              <a:t>2</a:t>
            </a:r>
            <a:r>
              <a:rPr lang="es-MX" sz="2200" dirty="0">
                <a:latin typeface="Times New Roman" charset="0"/>
              </a:rPr>
              <a:t> X … X </a:t>
            </a:r>
            <a:r>
              <a:rPr lang="es-MX" sz="2200" b="1" dirty="0">
                <a:latin typeface="Times New Roman" charset="0"/>
              </a:rPr>
              <a:t>M</a:t>
            </a:r>
            <a:r>
              <a:rPr lang="es-MX" sz="2200" b="1" baseline="-25000" dirty="0">
                <a:latin typeface="Times New Roman" charset="0"/>
              </a:rPr>
              <a:t>n</a:t>
            </a:r>
            <a:r>
              <a:rPr lang="es-MX" sz="2200" dirty="0">
                <a:latin typeface="Times New Roman" charset="0"/>
              </a:rPr>
              <a:t> ...</a:t>
            </a:r>
          </a:p>
          <a:p>
            <a:pPr eaLnBrk="1" hangingPunct="1"/>
            <a:r>
              <a:rPr lang="es-MX" sz="2200" dirty="0">
                <a:latin typeface="Times New Roman" charset="0"/>
              </a:rPr>
              <a:t>Cada matriz tiene dimensiones d</a:t>
            </a:r>
            <a:r>
              <a:rPr lang="es-MX" sz="2200" i="1" baseline="-25000" dirty="0">
                <a:latin typeface="Times New Roman" charset="0"/>
              </a:rPr>
              <a:t>i-1</a:t>
            </a:r>
            <a:r>
              <a:rPr lang="es-MX" sz="2200" dirty="0">
                <a:latin typeface="Times New Roman" charset="0"/>
              </a:rPr>
              <a:t> X d</a:t>
            </a:r>
            <a:r>
              <a:rPr lang="es-MX" sz="2200" i="1" baseline="-25000" dirty="0">
                <a:latin typeface="Times New Roman" charset="0"/>
              </a:rPr>
              <a:t>i</a:t>
            </a:r>
            <a:r>
              <a:rPr lang="es-MX" sz="2200" i="1" dirty="0">
                <a:latin typeface="Times New Roman" charset="0"/>
              </a:rPr>
              <a:t>…</a:t>
            </a:r>
          </a:p>
          <a:p>
            <a:pPr eaLnBrk="1" hangingPunct="1"/>
            <a:r>
              <a:rPr lang="es-MX" sz="2200" dirty="0">
                <a:latin typeface="Times New Roman" charset="0"/>
              </a:rPr>
              <a:t>Por lo tanto… M</a:t>
            </a:r>
            <a:r>
              <a:rPr lang="es-MX" sz="2200" baseline="-25000" dirty="0">
                <a:latin typeface="Times New Roman" charset="0"/>
              </a:rPr>
              <a:t>1</a:t>
            </a:r>
            <a:r>
              <a:rPr lang="es-MX" sz="2200" dirty="0">
                <a:latin typeface="Times New Roman" charset="0"/>
              </a:rPr>
              <a:t> es de tamaño d</a:t>
            </a:r>
            <a:r>
              <a:rPr lang="es-MX" sz="2200" baseline="-25000" dirty="0">
                <a:latin typeface="Times New Roman" charset="0"/>
              </a:rPr>
              <a:t>0</a:t>
            </a:r>
            <a:r>
              <a:rPr lang="es-MX" sz="2200" dirty="0">
                <a:latin typeface="Times New Roman" charset="0"/>
              </a:rPr>
              <a:t> X d</a:t>
            </a:r>
            <a:r>
              <a:rPr lang="es-MX" sz="2200" baseline="-25000" dirty="0">
                <a:latin typeface="Times New Roman" charset="0"/>
              </a:rPr>
              <a:t>1</a:t>
            </a:r>
            <a:r>
              <a:rPr lang="es-MX" sz="2200" dirty="0">
                <a:latin typeface="Times New Roman" charset="0"/>
              </a:rPr>
              <a:t>… M</a:t>
            </a:r>
            <a:r>
              <a:rPr lang="es-MX" sz="2200" baseline="-25000" dirty="0">
                <a:latin typeface="Times New Roman" charset="0"/>
              </a:rPr>
              <a:t>2</a:t>
            </a:r>
            <a:r>
              <a:rPr lang="es-MX" sz="2200" dirty="0">
                <a:latin typeface="Times New Roman" charset="0"/>
              </a:rPr>
              <a:t> : d</a:t>
            </a:r>
            <a:r>
              <a:rPr lang="es-MX" sz="2200" baseline="-25000" dirty="0">
                <a:latin typeface="Times New Roman" charset="0"/>
              </a:rPr>
              <a:t>1</a:t>
            </a:r>
            <a:r>
              <a:rPr lang="es-MX" sz="2200" dirty="0">
                <a:latin typeface="Times New Roman" charset="0"/>
              </a:rPr>
              <a:t> X d</a:t>
            </a:r>
            <a:r>
              <a:rPr lang="es-MX" sz="2200" baseline="-25000" dirty="0">
                <a:latin typeface="Times New Roman" charset="0"/>
              </a:rPr>
              <a:t>2</a:t>
            </a:r>
            <a:r>
              <a:rPr lang="es-MX" sz="2200" dirty="0">
                <a:latin typeface="Times New Roman" charset="0"/>
              </a:rPr>
              <a:t> … M</a:t>
            </a:r>
            <a:r>
              <a:rPr lang="es-MX" sz="2200" baseline="-25000" dirty="0">
                <a:latin typeface="Times New Roman" charset="0"/>
              </a:rPr>
              <a:t>3</a:t>
            </a:r>
            <a:r>
              <a:rPr lang="es-MX" sz="2200" dirty="0">
                <a:latin typeface="Times New Roman" charset="0"/>
              </a:rPr>
              <a:t> : d</a:t>
            </a:r>
            <a:r>
              <a:rPr lang="es-MX" sz="2200" baseline="-25000" dirty="0">
                <a:latin typeface="Times New Roman" charset="0"/>
              </a:rPr>
              <a:t>2</a:t>
            </a:r>
            <a:r>
              <a:rPr lang="es-MX" sz="2200" dirty="0">
                <a:latin typeface="Times New Roman" charset="0"/>
              </a:rPr>
              <a:t> X d</a:t>
            </a:r>
            <a:r>
              <a:rPr lang="es-MX" sz="2200" baseline="-25000" dirty="0">
                <a:latin typeface="Times New Roman" charset="0"/>
              </a:rPr>
              <a:t>3</a:t>
            </a:r>
            <a:r>
              <a:rPr lang="es-MX" sz="2200" dirty="0">
                <a:latin typeface="Times New Roman" charset="0"/>
              </a:rPr>
              <a:t> … y así hasta M</a:t>
            </a:r>
            <a:r>
              <a:rPr lang="es-MX" sz="2200" baseline="-25000" dirty="0">
                <a:latin typeface="Times New Roman" charset="0"/>
              </a:rPr>
              <a:t>n</a:t>
            </a:r>
            <a:r>
              <a:rPr lang="es-MX" sz="2200" dirty="0">
                <a:latin typeface="Times New Roman" charset="0"/>
              </a:rPr>
              <a:t> : d</a:t>
            </a:r>
            <a:r>
              <a:rPr lang="es-MX" sz="2200" baseline="-25000" dirty="0">
                <a:latin typeface="Times New Roman" charset="0"/>
              </a:rPr>
              <a:t>n-1</a:t>
            </a:r>
            <a:r>
              <a:rPr lang="es-MX" sz="2200" dirty="0">
                <a:latin typeface="Times New Roman" charset="0"/>
              </a:rPr>
              <a:t> X d</a:t>
            </a:r>
            <a:r>
              <a:rPr lang="es-MX" sz="2200" baseline="-25000" dirty="0">
                <a:latin typeface="Times New Roman" charset="0"/>
              </a:rPr>
              <a:t>n</a:t>
            </a:r>
            <a:r>
              <a:rPr lang="es-MX" sz="2200" dirty="0">
                <a:latin typeface="Times New Roman" charset="0"/>
              </a:rPr>
              <a:t> …</a:t>
            </a:r>
          </a:p>
          <a:p>
            <a:pPr eaLnBrk="1" hangingPunct="1"/>
            <a:r>
              <a:rPr lang="es-MX" sz="2200" dirty="0">
                <a:latin typeface="Times New Roman" charset="0"/>
              </a:rPr>
              <a:t>Los datos d</a:t>
            </a:r>
            <a:r>
              <a:rPr lang="es-MX" sz="2200" baseline="-25000" dirty="0">
                <a:latin typeface="Times New Roman" charset="0"/>
              </a:rPr>
              <a:t>i</a:t>
            </a:r>
            <a:r>
              <a:rPr lang="es-MX" sz="2200" dirty="0">
                <a:latin typeface="Times New Roman" charset="0"/>
              </a:rPr>
              <a:t> son la entrada para el algoritmo del problema, y NO los datos de las matrices…</a:t>
            </a:r>
          </a:p>
          <a:p>
            <a:pPr eaLnBrk="1" hangingPunct="1"/>
            <a:r>
              <a:rPr lang="es-MX" sz="2200" dirty="0">
                <a:latin typeface="Times New Roman" charset="0"/>
              </a:rPr>
              <a:t>La cantidad de multiplicaciones escalares al multiplicar M</a:t>
            </a:r>
            <a:r>
              <a:rPr lang="es-MX" sz="2200" baseline="-25000" dirty="0">
                <a:latin typeface="Times New Roman" charset="0"/>
              </a:rPr>
              <a:t>k</a:t>
            </a:r>
            <a:r>
              <a:rPr lang="es-MX" sz="2200" dirty="0">
                <a:latin typeface="Times New Roman" charset="0"/>
              </a:rPr>
              <a:t> X M</a:t>
            </a:r>
            <a:r>
              <a:rPr lang="es-MX" sz="2200" baseline="-25000" dirty="0">
                <a:latin typeface="Times New Roman" charset="0"/>
              </a:rPr>
              <a:t>k+1</a:t>
            </a:r>
            <a:r>
              <a:rPr lang="es-MX" sz="2200" dirty="0">
                <a:latin typeface="Times New Roman" charset="0"/>
              </a:rPr>
              <a:t> es igual a d</a:t>
            </a:r>
            <a:r>
              <a:rPr lang="es-MX" sz="2200" baseline="-25000" dirty="0">
                <a:latin typeface="Times New Roman" charset="0"/>
              </a:rPr>
              <a:t>k-1</a:t>
            </a:r>
            <a:r>
              <a:rPr lang="es-MX" sz="2200" dirty="0">
                <a:latin typeface="Times New Roman" charset="0"/>
              </a:rPr>
              <a:t> X d</a:t>
            </a:r>
            <a:r>
              <a:rPr lang="es-MX" sz="2200" baseline="-25000" dirty="0">
                <a:latin typeface="Times New Roman" charset="0"/>
              </a:rPr>
              <a:t>k</a:t>
            </a:r>
            <a:r>
              <a:rPr lang="es-MX" sz="2200" dirty="0">
                <a:latin typeface="Times New Roman" charset="0"/>
              </a:rPr>
              <a:t> X d</a:t>
            </a:r>
            <a:r>
              <a:rPr lang="es-MX" sz="2200" baseline="-25000" dirty="0">
                <a:latin typeface="Times New Roman" charset="0"/>
              </a:rPr>
              <a:t>k+1</a:t>
            </a:r>
            <a:r>
              <a:rPr lang="es-MX" sz="2200" dirty="0">
                <a:latin typeface="Times New Roman" charset="0"/>
              </a:rPr>
              <a:t> ...</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3123">
                                            <p:txEl>
                                              <p:pRg st="0" end="0"/>
                                            </p:txEl>
                                          </p:spTgt>
                                        </p:tgtEl>
                                        <p:attrNameLst>
                                          <p:attrName>style.visibility</p:attrName>
                                        </p:attrNameLst>
                                      </p:cBhvr>
                                      <p:to>
                                        <p:strVal val="visible"/>
                                      </p:to>
                                    </p:set>
                                    <p:anim calcmode="lin" valueType="num">
                                      <p:cBhvr additive="base">
                                        <p:cTn id="7" dur="500" fill="hold"/>
                                        <p:tgtEl>
                                          <p:spTgt spid="1331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312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3123">
                                            <p:txEl>
                                              <p:pRg st="1" end="1"/>
                                            </p:txEl>
                                          </p:spTgt>
                                        </p:tgtEl>
                                        <p:attrNameLst>
                                          <p:attrName>style.visibility</p:attrName>
                                        </p:attrNameLst>
                                      </p:cBhvr>
                                      <p:to>
                                        <p:strVal val="visible"/>
                                      </p:to>
                                    </p:set>
                                    <p:anim calcmode="lin" valueType="num">
                                      <p:cBhvr additive="base">
                                        <p:cTn id="13" dur="500" fill="hold"/>
                                        <p:tgtEl>
                                          <p:spTgt spid="13312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33123">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3123">
                                            <p:txEl>
                                              <p:pRg st="2" end="2"/>
                                            </p:txEl>
                                          </p:spTgt>
                                        </p:tgtEl>
                                        <p:attrNameLst>
                                          <p:attrName>style.visibility</p:attrName>
                                        </p:attrNameLst>
                                      </p:cBhvr>
                                      <p:to>
                                        <p:strVal val="visible"/>
                                      </p:to>
                                    </p:set>
                                    <p:anim calcmode="lin" valueType="num">
                                      <p:cBhvr additive="base">
                                        <p:cTn id="19" dur="500" fill="hold"/>
                                        <p:tgtEl>
                                          <p:spTgt spid="13312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33123">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33123">
                                            <p:txEl>
                                              <p:pRg st="3" end="3"/>
                                            </p:txEl>
                                          </p:spTgt>
                                        </p:tgtEl>
                                        <p:attrNameLst>
                                          <p:attrName>style.visibility</p:attrName>
                                        </p:attrNameLst>
                                      </p:cBhvr>
                                      <p:to>
                                        <p:strVal val="visible"/>
                                      </p:to>
                                    </p:set>
                                    <p:anim calcmode="lin" valueType="num">
                                      <p:cBhvr additive="base">
                                        <p:cTn id="25" dur="500" fill="hold"/>
                                        <p:tgtEl>
                                          <p:spTgt spid="13312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33123">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33123">
                                            <p:txEl>
                                              <p:pRg st="4" end="4"/>
                                            </p:txEl>
                                          </p:spTgt>
                                        </p:tgtEl>
                                        <p:attrNameLst>
                                          <p:attrName>style.visibility</p:attrName>
                                        </p:attrNameLst>
                                      </p:cBhvr>
                                      <p:to>
                                        <p:strVal val="visible"/>
                                      </p:to>
                                    </p:set>
                                    <p:anim calcmode="lin" valueType="num">
                                      <p:cBhvr additive="base">
                                        <p:cTn id="31" dur="500" fill="hold"/>
                                        <p:tgtEl>
                                          <p:spTgt spid="13312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33123">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3" grpId="0" build="p"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755576" y="476672"/>
            <a:ext cx="7024744" cy="1143000"/>
          </a:xfrm>
        </p:spPr>
        <p:txBody>
          <a:bodyPr/>
          <a:lstStyle/>
          <a:p>
            <a:pPr eaLnBrk="1" hangingPunct="1"/>
            <a:r>
              <a:rPr lang="es-MX" sz="2800" dirty="0">
                <a:latin typeface="Times New Roman" charset="0"/>
              </a:rPr>
              <a:t>Diseño del Algoritmo para la </a:t>
            </a:r>
            <a:br>
              <a:rPr lang="es-MX" sz="2800" dirty="0">
                <a:latin typeface="Times New Roman" charset="0"/>
              </a:rPr>
            </a:br>
            <a:r>
              <a:rPr lang="es-MX" sz="2800" dirty="0">
                <a:latin typeface="Times New Roman" charset="0"/>
              </a:rPr>
              <a:t>Multiplicación encadenada de matrices</a:t>
            </a:r>
          </a:p>
        </p:txBody>
      </p:sp>
      <p:sp>
        <p:nvSpPr>
          <p:cNvPr id="134147" name="Rectangle 3"/>
          <p:cNvSpPr>
            <a:spLocks noGrp="1" noChangeArrowheads="1"/>
          </p:cNvSpPr>
          <p:nvPr>
            <p:ph idx="1"/>
          </p:nvPr>
        </p:nvSpPr>
        <p:spPr>
          <a:xfrm>
            <a:off x="467544" y="1905000"/>
            <a:ext cx="8064896" cy="4114800"/>
          </a:xfrm>
        </p:spPr>
        <p:txBody>
          <a:bodyPr/>
          <a:lstStyle/>
          <a:p>
            <a:pPr eaLnBrk="1" hangingPunct="1"/>
            <a:r>
              <a:rPr lang="es-MX" sz="2400" dirty="0">
                <a:latin typeface="Times New Roman" charset="0"/>
              </a:rPr>
              <a:t>Sea D</a:t>
            </a:r>
            <a:r>
              <a:rPr lang="es-MX" sz="2400" baseline="-25000" dirty="0">
                <a:latin typeface="Times New Roman" charset="0"/>
              </a:rPr>
              <a:t>i,j</a:t>
            </a:r>
            <a:r>
              <a:rPr lang="es-MX" sz="2400" dirty="0">
                <a:latin typeface="Times New Roman" charset="0"/>
              </a:rPr>
              <a:t> la cantidad mínima de multiplicaciones escalares al multiplicar la secuencia de matrices desde M</a:t>
            </a:r>
            <a:r>
              <a:rPr lang="es-MX" sz="2400" baseline="-25000" dirty="0">
                <a:latin typeface="Times New Roman" charset="0"/>
              </a:rPr>
              <a:t>i</a:t>
            </a:r>
            <a:r>
              <a:rPr lang="es-MX" sz="2400" dirty="0">
                <a:latin typeface="Times New Roman" charset="0"/>
              </a:rPr>
              <a:t> hasta M</a:t>
            </a:r>
            <a:r>
              <a:rPr lang="es-MX" sz="2400" baseline="-25000" dirty="0">
                <a:latin typeface="Times New Roman" charset="0"/>
              </a:rPr>
              <a:t>j</a:t>
            </a:r>
            <a:r>
              <a:rPr lang="es-MX" sz="2400" dirty="0">
                <a:latin typeface="Times New Roman" charset="0"/>
              </a:rPr>
              <a:t>…</a:t>
            </a:r>
          </a:p>
          <a:p>
            <a:pPr eaLnBrk="1" hangingPunct="1"/>
            <a:r>
              <a:rPr lang="es-MX" sz="2400" i="1" dirty="0">
                <a:latin typeface="Times New Roman" charset="0"/>
              </a:rPr>
              <a:t>¿Cómo se puede obtener D</a:t>
            </a:r>
            <a:r>
              <a:rPr lang="es-MX" sz="2400" i="1" baseline="-25000" dirty="0">
                <a:latin typeface="Times New Roman" charset="0"/>
              </a:rPr>
              <a:t>i,j</a:t>
            </a:r>
            <a:r>
              <a:rPr lang="es-MX" sz="2400" i="1" dirty="0">
                <a:latin typeface="Times New Roman" charset="0"/>
              </a:rPr>
              <a:t>?</a:t>
            </a:r>
            <a:endParaRPr lang="es-MX" sz="2400" dirty="0">
              <a:latin typeface="Times New Roman" charset="0"/>
            </a:endParaRPr>
          </a:p>
          <a:p>
            <a:pPr lvl="1" eaLnBrk="1" hangingPunct="1"/>
            <a:r>
              <a:rPr lang="es-MX" sz="2400" dirty="0">
                <a:latin typeface="Times New Roman" charset="0"/>
                <a:ea typeface="ＭＳ Ｐゴシック" charset="0"/>
              </a:rPr>
              <a:t>D</a:t>
            </a:r>
            <a:r>
              <a:rPr lang="es-MX" sz="2400" baseline="-25000" dirty="0">
                <a:latin typeface="Times New Roman" charset="0"/>
                <a:ea typeface="ＭＳ Ｐゴシック" charset="0"/>
              </a:rPr>
              <a:t>i,j</a:t>
            </a:r>
            <a:r>
              <a:rPr lang="es-MX" sz="2400" dirty="0">
                <a:latin typeface="Times New Roman" charset="0"/>
                <a:ea typeface="ＭＳ Ｐゴシック" charset="0"/>
              </a:rPr>
              <a:t> = 0 cuando i = j …</a:t>
            </a:r>
          </a:p>
          <a:p>
            <a:pPr lvl="1" eaLnBrk="1" hangingPunct="1"/>
            <a:r>
              <a:rPr lang="es-MX" sz="2400" dirty="0">
                <a:latin typeface="Times New Roman" charset="0"/>
                <a:ea typeface="ＭＳ Ｐゴシック" charset="0"/>
              </a:rPr>
              <a:t>D</a:t>
            </a:r>
            <a:r>
              <a:rPr lang="es-MX" sz="2400" baseline="-25000" dirty="0">
                <a:latin typeface="Times New Roman" charset="0"/>
                <a:ea typeface="ＭＳ Ｐゴシック" charset="0"/>
              </a:rPr>
              <a:t>i,j</a:t>
            </a:r>
            <a:r>
              <a:rPr lang="es-MX" sz="2400" dirty="0">
                <a:latin typeface="Times New Roman" charset="0"/>
                <a:ea typeface="ＭＳ Ｐゴシック" charset="0"/>
              </a:rPr>
              <a:t> = d</a:t>
            </a:r>
            <a:r>
              <a:rPr lang="es-MX" sz="2400" baseline="-25000" dirty="0">
                <a:latin typeface="Times New Roman" charset="0"/>
                <a:ea typeface="ＭＳ Ｐゴシック" charset="0"/>
              </a:rPr>
              <a:t>i-1</a:t>
            </a:r>
            <a:r>
              <a:rPr lang="es-MX" sz="2400" dirty="0">
                <a:latin typeface="Times New Roman" charset="0"/>
                <a:ea typeface="ＭＳ Ｐゴシック" charset="0"/>
              </a:rPr>
              <a:t> X d</a:t>
            </a:r>
            <a:r>
              <a:rPr lang="es-MX" sz="2400" baseline="-25000" dirty="0">
                <a:latin typeface="Times New Roman" charset="0"/>
                <a:ea typeface="ＭＳ Ｐゴシック" charset="0"/>
              </a:rPr>
              <a:t>i</a:t>
            </a:r>
            <a:r>
              <a:rPr lang="es-MX" sz="2400" dirty="0">
                <a:latin typeface="Times New Roman" charset="0"/>
                <a:ea typeface="ＭＳ Ｐゴシック" charset="0"/>
              </a:rPr>
              <a:t> X d</a:t>
            </a:r>
            <a:r>
              <a:rPr lang="es-MX" sz="2400" baseline="-25000" dirty="0">
                <a:latin typeface="Times New Roman" charset="0"/>
                <a:ea typeface="ＭＳ Ｐゴシック" charset="0"/>
              </a:rPr>
              <a:t>i+1</a:t>
            </a:r>
            <a:r>
              <a:rPr lang="es-MX" sz="2400" dirty="0">
                <a:latin typeface="Times New Roman" charset="0"/>
                <a:ea typeface="ＭＳ Ｐゴシック" charset="0"/>
              </a:rPr>
              <a:t> cuando i+1 = j …</a:t>
            </a:r>
          </a:p>
          <a:p>
            <a:pPr eaLnBrk="1" hangingPunct="1"/>
            <a:r>
              <a:rPr lang="es-MX" sz="2400" dirty="0">
                <a:latin typeface="Times New Roman" charset="0"/>
              </a:rPr>
              <a:t>El resto de los casos se tienen que generalizar “</a:t>
            </a:r>
            <a:r>
              <a:rPr lang="es-MX" sz="2400" b="1" dirty="0">
                <a:latin typeface="Times New Roman" charset="0"/>
              </a:rPr>
              <a:t>pensando recursivamente</a:t>
            </a:r>
            <a:r>
              <a:rPr lang="es-MX" sz="2400" dirty="0">
                <a:latin typeface="Times New Roman" charset="0"/>
              </a:rPr>
              <a:t>”, y aplicando el </a:t>
            </a:r>
            <a:r>
              <a:rPr lang="es-MX" sz="2400" b="1" dirty="0">
                <a:latin typeface="Times New Roman" charset="0"/>
              </a:rPr>
              <a:t>principio de optimalidad</a:t>
            </a:r>
            <a:r>
              <a:rPr lang="es-MX" sz="2400" dirty="0">
                <a:latin typeface="Times New Roman" charset="0"/>
              </a:rPr>
              <a:t> que corresponde a las diferentes formas de agrupamiento de las matrices...</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4147">
                                            <p:txEl>
                                              <p:pRg st="2" end="2"/>
                                            </p:txEl>
                                          </p:spTgt>
                                        </p:tgtEl>
                                        <p:attrNameLst>
                                          <p:attrName>style.visibility</p:attrName>
                                        </p:attrNameLst>
                                      </p:cBhvr>
                                      <p:to>
                                        <p:strVal val="visible"/>
                                      </p:to>
                                    </p:set>
                                    <p:anim calcmode="lin" valueType="num">
                                      <p:cBhvr additive="base">
                                        <p:cTn id="7" dur="500" fill="hold"/>
                                        <p:tgtEl>
                                          <p:spTgt spid="134147">
                                            <p:txEl>
                                              <p:pRg st="2" end="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4147">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par>
                                <p:cTn id="9" presetID="2" presetClass="entr" presetSubtype="8" fill="hold" grpId="0" nodeType="withEffect">
                                  <p:stCondLst>
                                    <p:cond delay="0"/>
                                  </p:stCondLst>
                                  <p:childTnLst>
                                    <p:set>
                                      <p:cBhvr>
                                        <p:cTn id="10" dur="1" fill="hold">
                                          <p:stCondLst>
                                            <p:cond delay="0"/>
                                          </p:stCondLst>
                                        </p:cTn>
                                        <p:tgtEl>
                                          <p:spTgt spid="134147">
                                            <p:txEl>
                                              <p:pRg st="3" end="3"/>
                                            </p:txEl>
                                          </p:spTgt>
                                        </p:tgtEl>
                                        <p:attrNameLst>
                                          <p:attrName>style.visibility</p:attrName>
                                        </p:attrNameLst>
                                      </p:cBhvr>
                                      <p:to>
                                        <p:strVal val="visible"/>
                                      </p:to>
                                    </p:set>
                                    <p:anim calcmode="lin" valueType="num">
                                      <p:cBhvr additive="base">
                                        <p:cTn id="11" dur="500" fill="hold"/>
                                        <p:tgtEl>
                                          <p:spTgt spid="134147">
                                            <p:txEl>
                                              <p:pRg st="3" end="3"/>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34147">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2" name="WHOOSH.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34147">
                                            <p:txEl>
                                              <p:pRg st="4" end="4"/>
                                            </p:txEl>
                                          </p:spTgt>
                                        </p:tgtEl>
                                        <p:attrNameLst>
                                          <p:attrName>style.visibility</p:attrName>
                                        </p:attrNameLst>
                                      </p:cBhvr>
                                      <p:to>
                                        <p:strVal val="visible"/>
                                      </p:to>
                                    </p:set>
                                    <p:anim calcmode="lin" valueType="num">
                                      <p:cBhvr additive="base">
                                        <p:cTn id="17" dur="500" fill="hold"/>
                                        <p:tgtEl>
                                          <p:spTgt spid="134147">
                                            <p:txEl>
                                              <p:pRg st="4" end="4"/>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34147">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7" grpId="0" build="p"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827584" y="692696"/>
            <a:ext cx="7024744" cy="1143000"/>
          </a:xfrm>
        </p:spPr>
        <p:txBody>
          <a:bodyPr/>
          <a:lstStyle/>
          <a:p>
            <a:pPr eaLnBrk="1" hangingPunct="1"/>
            <a:r>
              <a:rPr lang="es-MX" sz="2800" dirty="0">
                <a:latin typeface="Times New Roman" charset="0"/>
              </a:rPr>
              <a:t>Diseño del Algoritmo para la </a:t>
            </a:r>
            <a:br>
              <a:rPr lang="es-MX" sz="2800" dirty="0">
                <a:latin typeface="Times New Roman" charset="0"/>
              </a:rPr>
            </a:br>
            <a:r>
              <a:rPr lang="es-MX" sz="2800" dirty="0">
                <a:latin typeface="Times New Roman" charset="0"/>
              </a:rPr>
              <a:t>Multiplicación encadenada de matrices</a:t>
            </a:r>
          </a:p>
        </p:txBody>
      </p:sp>
      <p:sp>
        <p:nvSpPr>
          <p:cNvPr id="135171" name="Rectangle 3"/>
          <p:cNvSpPr>
            <a:spLocks noGrp="1" noChangeArrowheads="1"/>
          </p:cNvSpPr>
          <p:nvPr>
            <p:ph idx="1"/>
          </p:nvPr>
        </p:nvSpPr>
        <p:spPr>
          <a:xfrm>
            <a:off x="539552" y="1110208"/>
            <a:ext cx="8528248" cy="4191000"/>
          </a:xfrm>
        </p:spPr>
        <p:txBody>
          <a:bodyPr>
            <a:normAutofit/>
          </a:bodyPr>
          <a:lstStyle/>
          <a:p>
            <a:pPr eaLnBrk="1" hangingPunct="1"/>
            <a:r>
              <a:rPr lang="es-MX" sz="2200" dirty="0">
                <a:latin typeface="Times New Roman" charset="0"/>
              </a:rPr>
              <a:t>Sea una posible agrupación:</a:t>
            </a:r>
          </a:p>
          <a:p>
            <a:pPr algn="ctr" eaLnBrk="1" hangingPunct="1">
              <a:buFont typeface="Wingdings" charset="0"/>
              <a:buNone/>
            </a:pPr>
            <a:r>
              <a:rPr lang="es-MX" sz="2200" dirty="0">
                <a:latin typeface="Times New Roman" charset="0"/>
              </a:rPr>
              <a:t>(M</a:t>
            </a:r>
            <a:r>
              <a:rPr lang="es-MX" sz="2200" baseline="-25000" dirty="0">
                <a:latin typeface="Times New Roman" charset="0"/>
              </a:rPr>
              <a:t>1</a:t>
            </a:r>
            <a:r>
              <a:rPr lang="es-MX" sz="2200" dirty="0">
                <a:latin typeface="Times New Roman" charset="0"/>
              </a:rPr>
              <a:t> X M</a:t>
            </a:r>
            <a:r>
              <a:rPr lang="es-MX" sz="2200" baseline="-25000" dirty="0">
                <a:latin typeface="Times New Roman" charset="0"/>
              </a:rPr>
              <a:t>2</a:t>
            </a:r>
            <a:r>
              <a:rPr lang="es-MX" sz="2200" dirty="0">
                <a:latin typeface="Times New Roman" charset="0"/>
              </a:rPr>
              <a:t> X … X M</a:t>
            </a:r>
            <a:r>
              <a:rPr lang="es-MX" sz="2200" baseline="-25000" dirty="0">
                <a:latin typeface="Times New Roman" charset="0"/>
              </a:rPr>
              <a:t>k</a:t>
            </a:r>
            <a:r>
              <a:rPr lang="es-MX" sz="2200" dirty="0">
                <a:latin typeface="Times New Roman" charset="0"/>
              </a:rPr>
              <a:t>) X (M</a:t>
            </a:r>
            <a:r>
              <a:rPr lang="es-MX" sz="2200" baseline="-25000" dirty="0">
                <a:latin typeface="Times New Roman" charset="0"/>
              </a:rPr>
              <a:t>k+1</a:t>
            </a:r>
            <a:r>
              <a:rPr lang="es-MX" sz="2200" dirty="0">
                <a:latin typeface="Times New Roman" charset="0"/>
              </a:rPr>
              <a:t> X M</a:t>
            </a:r>
            <a:r>
              <a:rPr lang="es-MX" sz="2200" baseline="-25000" dirty="0">
                <a:latin typeface="Times New Roman" charset="0"/>
              </a:rPr>
              <a:t>k+2</a:t>
            </a:r>
            <a:r>
              <a:rPr lang="es-MX" sz="2200" dirty="0">
                <a:latin typeface="Times New Roman" charset="0"/>
              </a:rPr>
              <a:t> X … X M</a:t>
            </a:r>
            <a:r>
              <a:rPr lang="es-MX" sz="2200" baseline="-25000" dirty="0">
                <a:latin typeface="Times New Roman" charset="0"/>
              </a:rPr>
              <a:t>n</a:t>
            </a:r>
            <a:r>
              <a:rPr lang="es-MX" sz="2200" dirty="0">
                <a:latin typeface="Times New Roman" charset="0"/>
              </a:rPr>
              <a:t>)</a:t>
            </a:r>
          </a:p>
          <a:p>
            <a:pPr eaLnBrk="1" hangingPunct="1"/>
            <a:r>
              <a:rPr lang="es-MX" sz="2200" dirty="0">
                <a:latin typeface="Times New Roman" charset="0"/>
              </a:rPr>
              <a:t>La cantidad de multiplicaciones escalares sería:</a:t>
            </a:r>
          </a:p>
          <a:p>
            <a:pPr algn="ctr" eaLnBrk="1" hangingPunct="1">
              <a:buFont typeface="Wingdings" charset="0"/>
              <a:buNone/>
            </a:pPr>
            <a:r>
              <a:rPr lang="es-MX" sz="2200" b="1" dirty="0">
                <a:solidFill>
                  <a:srgbClr val="000099"/>
                </a:solidFill>
                <a:latin typeface="Times New Roman" charset="0"/>
              </a:rPr>
              <a:t>D</a:t>
            </a:r>
            <a:r>
              <a:rPr lang="es-MX" sz="2200" b="1" baseline="-25000" dirty="0">
                <a:solidFill>
                  <a:srgbClr val="000099"/>
                </a:solidFill>
                <a:latin typeface="Times New Roman" charset="0"/>
              </a:rPr>
              <a:t>1,k</a:t>
            </a:r>
            <a:r>
              <a:rPr lang="es-MX" sz="2200" b="1" dirty="0">
                <a:solidFill>
                  <a:srgbClr val="000099"/>
                </a:solidFill>
                <a:latin typeface="Times New Roman" charset="0"/>
              </a:rPr>
              <a:t>  +  D</a:t>
            </a:r>
            <a:r>
              <a:rPr lang="es-MX" sz="2200" b="1" baseline="-25000" dirty="0">
                <a:solidFill>
                  <a:srgbClr val="000099"/>
                </a:solidFill>
                <a:latin typeface="Times New Roman" charset="0"/>
              </a:rPr>
              <a:t>k+1,n</a:t>
            </a:r>
            <a:r>
              <a:rPr lang="es-MX" sz="2200" b="1" dirty="0">
                <a:solidFill>
                  <a:srgbClr val="000099"/>
                </a:solidFill>
                <a:latin typeface="Times New Roman" charset="0"/>
              </a:rPr>
              <a:t> +  d</a:t>
            </a:r>
            <a:r>
              <a:rPr lang="es-MX" sz="2200" b="1" baseline="-25000" dirty="0">
                <a:solidFill>
                  <a:srgbClr val="000099"/>
                </a:solidFill>
                <a:latin typeface="Times New Roman" charset="0"/>
              </a:rPr>
              <a:t>0</a:t>
            </a:r>
            <a:r>
              <a:rPr lang="es-MX" sz="2200" b="1" dirty="0">
                <a:solidFill>
                  <a:srgbClr val="000099"/>
                </a:solidFill>
                <a:latin typeface="Times New Roman" charset="0"/>
              </a:rPr>
              <a:t> X d</a:t>
            </a:r>
            <a:r>
              <a:rPr lang="es-MX" sz="2200" b="1" baseline="-25000" dirty="0">
                <a:solidFill>
                  <a:srgbClr val="000099"/>
                </a:solidFill>
                <a:latin typeface="Times New Roman" charset="0"/>
              </a:rPr>
              <a:t>k</a:t>
            </a:r>
            <a:r>
              <a:rPr lang="es-MX" sz="2200" b="1" dirty="0">
                <a:solidFill>
                  <a:srgbClr val="000099"/>
                </a:solidFill>
                <a:latin typeface="Times New Roman" charset="0"/>
              </a:rPr>
              <a:t> X d</a:t>
            </a:r>
            <a:r>
              <a:rPr lang="es-MX" sz="2200" b="1" baseline="-25000" dirty="0">
                <a:solidFill>
                  <a:srgbClr val="000099"/>
                </a:solidFill>
                <a:latin typeface="Times New Roman" charset="0"/>
              </a:rPr>
              <a:t>n</a:t>
            </a:r>
          </a:p>
          <a:p>
            <a:pPr algn="ctr" eaLnBrk="1" hangingPunct="1">
              <a:buFont typeface="Wingdings" charset="0"/>
              <a:buNone/>
            </a:pPr>
            <a:endParaRPr lang="es-MX" sz="2200" baseline="-25000" dirty="0">
              <a:latin typeface="Times New Roman" charset="0"/>
            </a:endParaRPr>
          </a:p>
          <a:p>
            <a:pPr algn="ctr" eaLnBrk="1" hangingPunct="1">
              <a:buFont typeface="Wingdings" charset="0"/>
              <a:buNone/>
            </a:pPr>
            <a:endParaRPr lang="es-MX" sz="2200" baseline="-25000" dirty="0">
              <a:latin typeface="Times New Roman" charset="0"/>
            </a:endParaRPr>
          </a:p>
          <a:p>
            <a:pPr eaLnBrk="1" hangingPunct="1"/>
            <a:endParaRPr lang="es-MX" sz="2200" dirty="0">
              <a:latin typeface="Times New Roman" charset="0"/>
            </a:endParaRPr>
          </a:p>
        </p:txBody>
      </p:sp>
      <p:grpSp>
        <p:nvGrpSpPr>
          <p:cNvPr id="2" name="Group 4"/>
          <p:cNvGrpSpPr>
            <a:grpSpLocks/>
          </p:cNvGrpSpPr>
          <p:nvPr/>
        </p:nvGrpSpPr>
        <p:grpSpPr bwMode="auto">
          <a:xfrm>
            <a:off x="655712" y="3068960"/>
            <a:ext cx="3124200" cy="1352550"/>
            <a:chOff x="96" y="2304"/>
            <a:chExt cx="1968" cy="852"/>
          </a:xfrm>
        </p:grpSpPr>
        <p:sp>
          <p:nvSpPr>
            <p:cNvPr id="66574" name="Text Box 5"/>
            <p:cNvSpPr txBox="1">
              <a:spLocks noChangeArrowheads="1"/>
            </p:cNvSpPr>
            <p:nvPr/>
          </p:nvSpPr>
          <p:spPr bwMode="auto">
            <a:xfrm>
              <a:off x="96" y="2784"/>
              <a:ext cx="1908" cy="3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i="1" dirty="0" err="1"/>
                <a:t>Mínimo</a:t>
              </a:r>
              <a:r>
                <a:rPr lang="en-US" sz="1600" i="1" dirty="0"/>
                <a:t> de </a:t>
              </a:r>
              <a:r>
                <a:rPr lang="en-US" sz="1600" i="1" dirty="0" err="1"/>
                <a:t>múltiplicaciones</a:t>
              </a:r>
              <a:endParaRPr lang="en-US" sz="1600" i="1" dirty="0"/>
            </a:p>
            <a:p>
              <a:r>
                <a:rPr lang="en-US" sz="1600" i="1" dirty="0"/>
                <a:t>de la </a:t>
              </a:r>
              <a:r>
                <a:rPr lang="en-US" sz="1600" i="1" dirty="0" err="1"/>
                <a:t>secuencia</a:t>
              </a:r>
              <a:r>
                <a:rPr lang="en-US" sz="1600" i="1" dirty="0"/>
                <a:t> </a:t>
              </a:r>
              <a:r>
                <a:rPr lang="en-US" sz="1600" i="1" dirty="0" err="1"/>
                <a:t>desde</a:t>
              </a:r>
              <a:r>
                <a:rPr lang="en-US" sz="1600" i="1" dirty="0"/>
                <a:t> M</a:t>
              </a:r>
              <a:r>
                <a:rPr lang="en-US" sz="1600" i="1" baseline="-25000" dirty="0"/>
                <a:t>1</a:t>
              </a:r>
              <a:r>
                <a:rPr lang="en-US" sz="1600" i="1" dirty="0"/>
                <a:t> hasta M</a:t>
              </a:r>
              <a:r>
                <a:rPr lang="en-US" sz="1600" i="1" baseline="-25000" dirty="0"/>
                <a:t>k</a:t>
              </a:r>
              <a:endParaRPr lang="en-US" sz="1600" i="1" dirty="0"/>
            </a:p>
          </p:txBody>
        </p:sp>
        <p:sp>
          <p:nvSpPr>
            <p:cNvPr id="66575" name="Oval 6"/>
            <p:cNvSpPr>
              <a:spLocks noChangeArrowheads="1"/>
            </p:cNvSpPr>
            <p:nvPr/>
          </p:nvSpPr>
          <p:spPr bwMode="auto">
            <a:xfrm>
              <a:off x="1536" y="2304"/>
              <a:ext cx="528" cy="43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sp>
          <p:nvSpPr>
            <p:cNvPr id="66576" name="Line 7"/>
            <p:cNvSpPr>
              <a:spLocks noChangeShapeType="1"/>
            </p:cNvSpPr>
            <p:nvPr/>
          </p:nvSpPr>
          <p:spPr bwMode="auto">
            <a:xfrm flipH="1">
              <a:off x="1200" y="2592"/>
              <a:ext cx="336"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 name="Group 8"/>
          <p:cNvGrpSpPr>
            <a:grpSpLocks/>
          </p:cNvGrpSpPr>
          <p:nvPr/>
        </p:nvGrpSpPr>
        <p:grpSpPr bwMode="auto">
          <a:xfrm>
            <a:off x="3683794" y="3068960"/>
            <a:ext cx="3192462" cy="1352550"/>
            <a:chOff x="2112" y="2304"/>
            <a:chExt cx="2011" cy="852"/>
          </a:xfrm>
        </p:grpSpPr>
        <p:sp>
          <p:nvSpPr>
            <p:cNvPr id="66571" name="Text Box 9"/>
            <p:cNvSpPr txBox="1">
              <a:spLocks noChangeArrowheads="1"/>
            </p:cNvSpPr>
            <p:nvPr/>
          </p:nvSpPr>
          <p:spPr bwMode="auto">
            <a:xfrm>
              <a:off x="2112" y="2784"/>
              <a:ext cx="2011" cy="3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i="1" dirty="0" err="1"/>
                <a:t>Mínimo</a:t>
              </a:r>
              <a:r>
                <a:rPr lang="en-US" sz="1600" i="1" dirty="0"/>
                <a:t> de </a:t>
              </a:r>
              <a:r>
                <a:rPr lang="en-US" sz="1600" i="1" dirty="0" err="1"/>
                <a:t>múltiplicaciones</a:t>
              </a:r>
              <a:endParaRPr lang="en-US" sz="1600" i="1" dirty="0"/>
            </a:p>
            <a:p>
              <a:r>
                <a:rPr lang="en-US" sz="1600" i="1" dirty="0"/>
                <a:t>de la </a:t>
              </a:r>
              <a:r>
                <a:rPr lang="en-US" sz="1600" i="1" dirty="0" err="1"/>
                <a:t>secuencia</a:t>
              </a:r>
              <a:r>
                <a:rPr lang="en-US" sz="1600" i="1" dirty="0"/>
                <a:t> </a:t>
              </a:r>
              <a:r>
                <a:rPr lang="en-US" sz="1600" i="1" dirty="0" err="1"/>
                <a:t>desde</a:t>
              </a:r>
              <a:r>
                <a:rPr lang="en-US" sz="1600" i="1" dirty="0"/>
                <a:t> M</a:t>
              </a:r>
              <a:r>
                <a:rPr lang="en-US" sz="1600" i="1" baseline="-25000" dirty="0"/>
                <a:t>k+1</a:t>
              </a:r>
              <a:r>
                <a:rPr lang="en-US" sz="1600" i="1" dirty="0"/>
                <a:t> hasta </a:t>
              </a:r>
              <a:r>
                <a:rPr lang="en-US" sz="1600" i="1" dirty="0" err="1"/>
                <a:t>M</a:t>
              </a:r>
              <a:r>
                <a:rPr lang="en-US" sz="1600" i="1" baseline="-25000" dirty="0" err="1"/>
                <a:t>n</a:t>
              </a:r>
              <a:endParaRPr lang="en-US" sz="1600" i="1" dirty="0"/>
            </a:p>
          </p:txBody>
        </p:sp>
        <p:sp>
          <p:nvSpPr>
            <p:cNvPr id="66572" name="Oval 10"/>
            <p:cNvSpPr>
              <a:spLocks noChangeArrowheads="1"/>
            </p:cNvSpPr>
            <p:nvPr/>
          </p:nvSpPr>
          <p:spPr bwMode="auto">
            <a:xfrm>
              <a:off x="2208" y="2304"/>
              <a:ext cx="672" cy="43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sp>
          <p:nvSpPr>
            <p:cNvPr id="66573" name="Line 11"/>
            <p:cNvSpPr>
              <a:spLocks noChangeShapeType="1"/>
            </p:cNvSpPr>
            <p:nvPr/>
          </p:nvSpPr>
          <p:spPr bwMode="auto">
            <a:xfrm>
              <a:off x="2832" y="2640"/>
              <a:ext cx="192"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 name="Group 12"/>
          <p:cNvGrpSpPr>
            <a:grpSpLocks/>
          </p:cNvGrpSpPr>
          <p:nvPr/>
        </p:nvGrpSpPr>
        <p:grpSpPr bwMode="auto">
          <a:xfrm>
            <a:off x="4841320" y="3057424"/>
            <a:ext cx="4114800" cy="1352550"/>
            <a:chOff x="3024" y="2304"/>
            <a:chExt cx="2592" cy="852"/>
          </a:xfrm>
        </p:grpSpPr>
        <p:sp>
          <p:nvSpPr>
            <p:cNvPr id="66568" name="Text Box 13"/>
            <p:cNvSpPr txBox="1">
              <a:spLocks noChangeArrowheads="1"/>
            </p:cNvSpPr>
            <p:nvPr/>
          </p:nvSpPr>
          <p:spPr bwMode="auto">
            <a:xfrm>
              <a:off x="4306" y="2784"/>
              <a:ext cx="1310" cy="3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i="1"/>
                <a:t>Multiplicación de las 2</a:t>
              </a:r>
            </a:p>
            <a:p>
              <a:r>
                <a:rPr lang="en-US" sz="1600" i="1"/>
                <a:t>matrices resultantes</a:t>
              </a:r>
            </a:p>
          </p:txBody>
        </p:sp>
        <p:sp>
          <p:nvSpPr>
            <p:cNvPr id="66569" name="Oval 14"/>
            <p:cNvSpPr>
              <a:spLocks noChangeArrowheads="1"/>
            </p:cNvSpPr>
            <p:nvPr/>
          </p:nvSpPr>
          <p:spPr bwMode="auto">
            <a:xfrm>
              <a:off x="3024" y="2304"/>
              <a:ext cx="1296" cy="43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sp>
          <p:nvSpPr>
            <p:cNvPr id="66570" name="Line 15"/>
            <p:cNvSpPr>
              <a:spLocks noChangeShapeType="1"/>
            </p:cNvSpPr>
            <p:nvPr/>
          </p:nvSpPr>
          <p:spPr bwMode="auto">
            <a:xfrm>
              <a:off x="4320" y="2592"/>
              <a:ext cx="432"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135184" name="Rectangle 16"/>
          <p:cNvSpPr>
            <a:spLocks noChangeArrowheads="1"/>
          </p:cNvSpPr>
          <p:nvPr/>
        </p:nvSpPr>
        <p:spPr bwMode="auto">
          <a:xfrm>
            <a:off x="467544" y="4725144"/>
            <a:ext cx="828092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69900" indent="-469900">
              <a:spcBef>
                <a:spcPct val="20000"/>
              </a:spcBef>
              <a:buClr>
                <a:schemeClr val="bg2"/>
              </a:buClr>
              <a:buSzPct val="70000"/>
              <a:buFont typeface="Wingdings" charset="0"/>
              <a:buChar char="o"/>
            </a:pPr>
            <a:r>
              <a:rPr lang="en-US" sz="2200" dirty="0" err="1"/>
              <a:t>Puesto</a:t>
            </a:r>
            <a:r>
              <a:rPr lang="en-US" sz="2200" dirty="0"/>
              <a:t> </a:t>
            </a:r>
            <a:r>
              <a:rPr lang="en-US" sz="2200" dirty="0" err="1"/>
              <a:t>que</a:t>
            </a:r>
            <a:r>
              <a:rPr lang="en-US" sz="2200" dirty="0"/>
              <a:t> se </a:t>
            </a:r>
            <a:r>
              <a:rPr lang="en-US" sz="2200" dirty="0" err="1"/>
              <a:t>pueden</a:t>
            </a:r>
            <a:r>
              <a:rPr lang="en-US" sz="2200" dirty="0"/>
              <a:t> </a:t>
            </a:r>
            <a:r>
              <a:rPr lang="en-US" sz="2200" dirty="0" err="1"/>
              <a:t>hacer</a:t>
            </a:r>
            <a:r>
              <a:rPr lang="en-US" sz="2200" dirty="0"/>
              <a:t> </a:t>
            </a:r>
            <a:r>
              <a:rPr lang="en-US" sz="2200" dirty="0" err="1"/>
              <a:t>diversas</a:t>
            </a:r>
            <a:r>
              <a:rPr lang="en-US" sz="2200" dirty="0"/>
              <a:t> </a:t>
            </a:r>
            <a:r>
              <a:rPr lang="en-US" sz="2200" dirty="0" err="1"/>
              <a:t>agrupaciones</a:t>
            </a:r>
            <a:r>
              <a:rPr lang="en-US" sz="2200" dirty="0"/>
              <a:t>…</a:t>
            </a:r>
          </a:p>
          <a:p>
            <a:pPr marL="908050" lvl="1" indent="-436563">
              <a:spcBef>
                <a:spcPct val="20000"/>
              </a:spcBef>
              <a:buClr>
                <a:schemeClr val="accent2"/>
              </a:buClr>
              <a:buSzPct val="75000"/>
              <a:buFont typeface="Wingdings" charset="0"/>
              <a:buChar char="n"/>
            </a:pPr>
            <a:r>
              <a:rPr lang="en-US" sz="2200" b="1" dirty="0">
                <a:solidFill>
                  <a:srgbClr val="000099"/>
                </a:solidFill>
              </a:rPr>
              <a:t>D</a:t>
            </a:r>
            <a:r>
              <a:rPr lang="en-US" sz="2200" b="1" baseline="-25000" dirty="0">
                <a:solidFill>
                  <a:srgbClr val="000099"/>
                </a:solidFill>
              </a:rPr>
              <a:t>1,n</a:t>
            </a:r>
            <a:r>
              <a:rPr lang="en-US" sz="2200" dirty="0"/>
              <a:t> </a:t>
            </a:r>
            <a:r>
              <a:rPr lang="en-US" sz="2200" dirty="0" err="1"/>
              <a:t>sería</a:t>
            </a:r>
            <a:r>
              <a:rPr lang="en-US" sz="2200" dirty="0"/>
              <a:t> el </a:t>
            </a:r>
            <a:r>
              <a:rPr lang="en-US" sz="2200" dirty="0" err="1"/>
              <a:t>mínimo</a:t>
            </a:r>
            <a:r>
              <a:rPr lang="en-US" sz="2200" dirty="0"/>
              <a:t> de D</a:t>
            </a:r>
            <a:r>
              <a:rPr lang="en-US" sz="2200" baseline="-25000" dirty="0"/>
              <a:t>1,k</a:t>
            </a:r>
            <a:r>
              <a:rPr lang="en-US" sz="2200" dirty="0"/>
              <a:t> + D</a:t>
            </a:r>
            <a:r>
              <a:rPr lang="en-US" sz="2200" baseline="-25000" dirty="0"/>
              <a:t>k+1,n</a:t>
            </a:r>
            <a:r>
              <a:rPr lang="en-US" sz="2200" dirty="0"/>
              <a:t> + d</a:t>
            </a:r>
            <a:r>
              <a:rPr lang="en-US" sz="2200" baseline="-25000" dirty="0"/>
              <a:t>0</a:t>
            </a:r>
            <a:r>
              <a:rPr lang="en-US" sz="2200" dirty="0"/>
              <a:t> X </a:t>
            </a:r>
            <a:r>
              <a:rPr lang="en-US" sz="2200" dirty="0" err="1"/>
              <a:t>d</a:t>
            </a:r>
            <a:r>
              <a:rPr lang="en-US" sz="2200" baseline="-25000" dirty="0" err="1"/>
              <a:t>k</a:t>
            </a:r>
            <a:r>
              <a:rPr lang="en-US" sz="2200" dirty="0"/>
              <a:t> X </a:t>
            </a:r>
            <a:r>
              <a:rPr lang="en-US" sz="2200" dirty="0" err="1"/>
              <a:t>d</a:t>
            </a:r>
            <a:r>
              <a:rPr lang="en-US" sz="2200" baseline="-25000" dirty="0" err="1"/>
              <a:t>n</a:t>
            </a:r>
            <a:r>
              <a:rPr lang="en-US" sz="2200" baseline="-25000" dirty="0"/>
              <a:t> </a:t>
            </a:r>
            <a:r>
              <a:rPr lang="en-US" sz="2200" dirty="0" err="1"/>
              <a:t>para</a:t>
            </a:r>
            <a:r>
              <a:rPr lang="en-US" sz="2200" dirty="0"/>
              <a:t> los </a:t>
            </a:r>
            <a:r>
              <a:rPr lang="en-US" sz="2200" dirty="0" err="1"/>
              <a:t>valores</a:t>
            </a:r>
            <a:r>
              <a:rPr lang="en-US" sz="2200" dirty="0"/>
              <a:t> de k </a:t>
            </a:r>
            <a:r>
              <a:rPr lang="en-US" sz="2200" dirty="0" err="1"/>
              <a:t>desde</a:t>
            </a:r>
            <a:r>
              <a:rPr lang="en-US" sz="2200" dirty="0"/>
              <a:t> 1 hasta </a:t>
            </a:r>
            <a:r>
              <a:rPr lang="en-US" sz="2200" i="1" dirty="0"/>
              <a:t>n-1</a:t>
            </a:r>
            <a:r>
              <a:rPr lang="en-US" sz="2200" dirty="0"/>
              <a:t> ...</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5171">
                                            <p:txEl>
                                              <p:pRg st="2" end="2"/>
                                            </p:txEl>
                                          </p:spTgt>
                                        </p:tgtEl>
                                        <p:attrNameLst>
                                          <p:attrName>style.visibility</p:attrName>
                                        </p:attrNameLst>
                                      </p:cBhvr>
                                      <p:to>
                                        <p:strVal val="visible"/>
                                      </p:to>
                                    </p:set>
                                    <p:anim calcmode="lin" valueType="num">
                                      <p:cBhvr additive="base">
                                        <p:cTn id="7" dur="500" fill="hold"/>
                                        <p:tgtEl>
                                          <p:spTgt spid="135171">
                                            <p:txEl>
                                              <p:pRg st="2" end="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5171">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5171">
                                            <p:txEl>
                                              <p:pRg st="3" end="3"/>
                                            </p:txEl>
                                          </p:spTgt>
                                        </p:tgtEl>
                                        <p:attrNameLst>
                                          <p:attrName>style.visibility</p:attrName>
                                        </p:attrNameLst>
                                      </p:cBhvr>
                                      <p:to>
                                        <p:strVal val="visible"/>
                                      </p:to>
                                    </p:set>
                                    <p:anim calcmode="lin" valueType="num">
                                      <p:cBhvr additive="base">
                                        <p:cTn id="13" dur="500" fill="hold"/>
                                        <p:tgtEl>
                                          <p:spTgt spid="135171">
                                            <p:txEl>
                                              <p:pRg st="3" end="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35171">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par>
                                <p:cTn id="15" presetID="2" presetClass="entr" presetSubtype="8" fill="hold" nodeType="with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0-#ppt_w/2"/>
                                          </p:val>
                                        </p:tav>
                                        <p:tav tm="100000">
                                          <p:val>
                                            <p:strVal val="#ppt_x"/>
                                          </p:val>
                                        </p:tav>
                                      </p:tavLst>
                                    </p:anim>
                                    <p:anim calcmode="lin" valueType="num">
                                      <p:cBhvr additive="base">
                                        <p:cTn id="18" dur="500" fill="hold"/>
                                        <p:tgtEl>
                                          <p:spTgt spid="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2" name="WHOOSH.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0-#ppt_w/2"/>
                                          </p:val>
                                        </p:tav>
                                        <p:tav tm="100000">
                                          <p:val>
                                            <p:strVal val="#ppt_x"/>
                                          </p:val>
                                        </p:tav>
                                      </p:tavLst>
                                    </p:anim>
                                    <p:anim calcmode="lin" valueType="num">
                                      <p:cBhvr additive="base">
                                        <p:cTn id="24" dur="500" fill="hold"/>
                                        <p:tgtEl>
                                          <p:spTgt spid="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2" name="WHOOSH.WAV"/>
                                        </p:tgtEl>
                                      </p:cMediaNode>
                                    </p:audio>
                                  </p:sub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500" fill="hold"/>
                                        <p:tgtEl>
                                          <p:spTgt spid="4"/>
                                        </p:tgtEl>
                                        <p:attrNameLst>
                                          <p:attrName>ppt_x</p:attrName>
                                        </p:attrNameLst>
                                      </p:cBhvr>
                                      <p:tavLst>
                                        <p:tav tm="0">
                                          <p:val>
                                            <p:strVal val="0-#ppt_w/2"/>
                                          </p:val>
                                        </p:tav>
                                        <p:tav tm="100000">
                                          <p:val>
                                            <p:strVal val="#ppt_x"/>
                                          </p:val>
                                        </p:tav>
                                      </p:tavLst>
                                    </p:anim>
                                    <p:anim calcmode="lin" valueType="num">
                                      <p:cBhvr additive="base">
                                        <p:cTn id="30" dur="500" fill="hold"/>
                                        <p:tgtEl>
                                          <p:spTgt spid="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7"/>
                                            </p:cond>
                                          </p:stCondLst>
                                          <p:endCondLst>
                                            <p:cond evt="onStopAudio" delay="0">
                                              <p:tgtEl>
                                                <p:sldTgt/>
                                              </p:tgtEl>
                                            </p:cond>
                                          </p:endCondLst>
                                        </p:cTn>
                                        <p:tgtEl>
                                          <p:sndTgt r:embed="rId2" name="WHOOSH.WAV"/>
                                        </p:tgtEl>
                                      </p:cMediaNode>
                                    </p:audio>
                                  </p:sub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135184">
                                            <p:txEl>
                                              <p:pRg st="0" end="0"/>
                                            </p:txEl>
                                          </p:spTgt>
                                        </p:tgtEl>
                                        <p:attrNameLst>
                                          <p:attrName>style.visibility</p:attrName>
                                        </p:attrNameLst>
                                      </p:cBhvr>
                                      <p:to>
                                        <p:strVal val="visible"/>
                                      </p:to>
                                    </p:set>
                                    <p:anim calcmode="lin" valueType="num">
                                      <p:cBhvr additive="base">
                                        <p:cTn id="35" dur="500" fill="hold"/>
                                        <p:tgtEl>
                                          <p:spTgt spid="135184">
                                            <p:txEl>
                                              <p:pRg st="0" end="0"/>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135184">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3"/>
                                            </p:cond>
                                          </p:stCondLst>
                                          <p:endCondLst>
                                            <p:cond evt="onStopAudio" delay="0">
                                              <p:tgtEl>
                                                <p:sldTgt/>
                                              </p:tgtEl>
                                            </p:cond>
                                          </p:endCondLst>
                                        </p:cTn>
                                        <p:tgtEl>
                                          <p:sndTgt r:embed="rId2" name="WHOOSH.WAV"/>
                                        </p:tgtEl>
                                      </p:cMediaNode>
                                    </p:audio>
                                  </p:subTnLst>
                                </p:cTn>
                              </p:par>
                              <p:par>
                                <p:cTn id="37" presetID="2" presetClass="entr" presetSubtype="8" fill="hold" grpId="0" nodeType="withEffect">
                                  <p:stCondLst>
                                    <p:cond delay="0"/>
                                  </p:stCondLst>
                                  <p:childTnLst>
                                    <p:set>
                                      <p:cBhvr>
                                        <p:cTn id="38" dur="1" fill="hold">
                                          <p:stCondLst>
                                            <p:cond delay="0"/>
                                          </p:stCondLst>
                                        </p:cTn>
                                        <p:tgtEl>
                                          <p:spTgt spid="135184">
                                            <p:txEl>
                                              <p:pRg st="1" end="1"/>
                                            </p:txEl>
                                          </p:spTgt>
                                        </p:tgtEl>
                                        <p:attrNameLst>
                                          <p:attrName>style.visibility</p:attrName>
                                        </p:attrNameLst>
                                      </p:cBhvr>
                                      <p:to>
                                        <p:strVal val="visible"/>
                                      </p:to>
                                    </p:set>
                                    <p:anim calcmode="lin" valueType="num">
                                      <p:cBhvr additive="base">
                                        <p:cTn id="39" dur="500" fill="hold"/>
                                        <p:tgtEl>
                                          <p:spTgt spid="135184">
                                            <p:txEl>
                                              <p:pRg st="1" end="1"/>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135184">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7"/>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1" grpId="0" build="p" autoUpdateAnimBg="0"/>
      <p:bldP spid="135184" grpId="0" build="p"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755576" y="692696"/>
            <a:ext cx="7024744" cy="1143000"/>
          </a:xfrm>
        </p:spPr>
        <p:txBody>
          <a:bodyPr/>
          <a:lstStyle/>
          <a:p>
            <a:pPr eaLnBrk="1" hangingPunct="1"/>
            <a:r>
              <a:rPr lang="es-MX" sz="2800" dirty="0">
                <a:latin typeface="Times New Roman" charset="0"/>
              </a:rPr>
              <a:t>Diseño del Algoritmo para la </a:t>
            </a:r>
            <a:br>
              <a:rPr lang="es-MX" sz="2800" dirty="0">
                <a:latin typeface="Times New Roman" charset="0"/>
              </a:rPr>
            </a:br>
            <a:r>
              <a:rPr lang="es-MX" sz="2800" dirty="0">
                <a:latin typeface="Times New Roman" charset="0"/>
              </a:rPr>
              <a:t>Multiplicación encadenada de matrices</a:t>
            </a:r>
          </a:p>
        </p:txBody>
      </p:sp>
      <p:sp>
        <p:nvSpPr>
          <p:cNvPr id="136195" name="Rectangle 3"/>
          <p:cNvSpPr>
            <a:spLocks noGrp="1" noChangeArrowheads="1"/>
          </p:cNvSpPr>
          <p:nvPr>
            <p:ph idx="1"/>
          </p:nvPr>
        </p:nvSpPr>
        <p:spPr>
          <a:xfrm>
            <a:off x="467544" y="1905000"/>
            <a:ext cx="8208912" cy="4191000"/>
          </a:xfrm>
        </p:spPr>
        <p:txBody>
          <a:bodyPr/>
          <a:lstStyle/>
          <a:p>
            <a:pPr eaLnBrk="1" hangingPunct="1"/>
            <a:r>
              <a:rPr lang="es-MX" sz="2400" dirty="0">
                <a:latin typeface="Times New Roman" charset="0"/>
              </a:rPr>
              <a:t>Por lo tanto, generalizando...</a:t>
            </a:r>
          </a:p>
          <a:p>
            <a:pPr algn="ctr" eaLnBrk="1" hangingPunct="1">
              <a:buFont typeface="Wingdings" charset="0"/>
              <a:buNone/>
            </a:pPr>
            <a:r>
              <a:rPr lang="es-MX" sz="2400" dirty="0">
                <a:solidFill>
                  <a:srgbClr val="000099"/>
                </a:solidFill>
                <a:latin typeface="Times New Roman" charset="0"/>
              </a:rPr>
              <a:t>D</a:t>
            </a:r>
            <a:r>
              <a:rPr lang="es-MX" sz="2400" baseline="-25000" dirty="0">
                <a:solidFill>
                  <a:srgbClr val="000099"/>
                </a:solidFill>
                <a:latin typeface="Times New Roman" charset="0"/>
              </a:rPr>
              <a:t>i,j</a:t>
            </a:r>
            <a:r>
              <a:rPr lang="es-MX" sz="2400" dirty="0">
                <a:solidFill>
                  <a:srgbClr val="000099"/>
                </a:solidFill>
                <a:latin typeface="Times New Roman" charset="0"/>
              </a:rPr>
              <a:t> = mínimo (D</a:t>
            </a:r>
            <a:r>
              <a:rPr lang="es-MX" sz="2400" baseline="-25000" dirty="0">
                <a:solidFill>
                  <a:srgbClr val="000099"/>
                </a:solidFill>
                <a:latin typeface="Times New Roman" charset="0"/>
              </a:rPr>
              <a:t>i,k</a:t>
            </a:r>
            <a:r>
              <a:rPr lang="es-MX" sz="2400" dirty="0">
                <a:solidFill>
                  <a:srgbClr val="000099"/>
                </a:solidFill>
                <a:latin typeface="Times New Roman" charset="0"/>
              </a:rPr>
              <a:t>+ D</a:t>
            </a:r>
            <a:r>
              <a:rPr lang="es-MX" sz="2400" baseline="-25000" dirty="0">
                <a:solidFill>
                  <a:srgbClr val="000099"/>
                </a:solidFill>
                <a:latin typeface="Times New Roman" charset="0"/>
              </a:rPr>
              <a:t>k+1,j</a:t>
            </a:r>
            <a:r>
              <a:rPr lang="es-MX" sz="2400" dirty="0">
                <a:solidFill>
                  <a:srgbClr val="000099"/>
                </a:solidFill>
                <a:latin typeface="Times New Roman" charset="0"/>
              </a:rPr>
              <a:t> + d</a:t>
            </a:r>
            <a:r>
              <a:rPr lang="es-MX" sz="2400" baseline="-25000" dirty="0">
                <a:solidFill>
                  <a:srgbClr val="000099"/>
                </a:solidFill>
                <a:latin typeface="Times New Roman" charset="0"/>
              </a:rPr>
              <a:t>i-1</a:t>
            </a:r>
            <a:r>
              <a:rPr lang="es-MX" sz="2400" dirty="0">
                <a:solidFill>
                  <a:srgbClr val="000099"/>
                </a:solidFill>
                <a:latin typeface="Times New Roman" charset="0"/>
              </a:rPr>
              <a:t> X d</a:t>
            </a:r>
            <a:r>
              <a:rPr lang="es-MX" sz="2400" baseline="-25000" dirty="0">
                <a:solidFill>
                  <a:srgbClr val="000099"/>
                </a:solidFill>
                <a:latin typeface="Times New Roman" charset="0"/>
              </a:rPr>
              <a:t>k</a:t>
            </a:r>
            <a:r>
              <a:rPr lang="es-MX" sz="2400" dirty="0">
                <a:solidFill>
                  <a:srgbClr val="000099"/>
                </a:solidFill>
                <a:latin typeface="Times New Roman" charset="0"/>
              </a:rPr>
              <a:t> X d</a:t>
            </a:r>
            <a:r>
              <a:rPr lang="es-MX" sz="2400" baseline="-25000" dirty="0">
                <a:solidFill>
                  <a:srgbClr val="000099"/>
                </a:solidFill>
                <a:latin typeface="Times New Roman" charset="0"/>
              </a:rPr>
              <a:t>j</a:t>
            </a:r>
            <a:r>
              <a:rPr lang="es-MX" sz="2400" dirty="0">
                <a:solidFill>
                  <a:srgbClr val="000099"/>
                </a:solidFill>
                <a:latin typeface="Times New Roman" charset="0"/>
              </a:rPr>
              <a:t>) para </a:t>
            </a:r>
            <a:r>
              <a:rPr lang="es-MX" sz="2400" i="1" dirty="0">
                <a:solidFill>
                  <a:srgbClr val="000099"/>
                </a:solidFill>
                <a:latin typeface="Times New Roman" charset="0"/>
              </a:rPr>
              <a:t>i&lt;=k&lt;=j-1</a:t>
            </a:r>
          </a:p>
          <a:p>
            <a:pPr eaLnBrk="1" hangingPunct="1"/>
            <a:endParaRPr lang="es-MX" sz="2400" dirty="0">
              <a:latin typeface="Times New Roman" charset="0"/>
            </a:endParaRPr>
          </a:p>
          <a:p>
            <a:pPr eaLnBrk="1" hangingPunct="1"/>
            <a:r>
              <a:rPr lang="es-MX" sz="2400" dirty="0">
                <a:latin typeface="Times New Roman" charset="0"/>
              </a:rPr>
              <a:t>El valor que resuelve el problema es </a:t>
            </a:r>
            <a:r>
              <a:rPr lang="es-MX" sz="2400" b="1" dirty="0">
                <a:latin typeface="Times New Roman" charset="0"/>
              </a:rPr>
              <a:t>D</a:t>
            </a:r>
            <a:r>
              <a:rPr lang="es-MX" sz="2400" b="1" baseline="-25000" dirty="0">
                <a:latin typeface="Times New Roman" charset="0"/>
              </a:rPr>
              <a:t>1,n</a:t>
            </a:r>
            <a:r>
              <a:rPr lang="es-MX" sz="2400" dirty="0">
                <a:latin typeface="Times New Roman" charset="0"/>
              </a:rPr>
              <a:t> …</a:t>
            </a:r>
          </a:p>
          <a:p>
            <a:pPr eaLnBrk="1" hangingPunct="1"/>
            <a:r>
              <a:rPr lang="es-MX" sz="2400" dirty="0">
                <a:latin typeface="Times New Roman" charset="0"/>
              </a:rPr>
              <a:t>Y según la técnica de la programación dinámica, éste se puede obtener a partir de los valores de base que serían las D</a:t>
            </a:r>
            <a:r>
              <a:rPr lang="es-MX" sz="2400" baseline="-25000" dirty="0">
                <a:latin typeface="Times New Roman" charset="0"/>
              </a:rPr>
              <a:t>i,i</a:t>
            </a:r>
            <a:r>
              <a:rPr lang="es-MX" sz="2400" dirty="0">
                <a:latin typeface="Times New Roman" charset="0"/>
              </a:rPr>
              <a:t> …</a:t>
            </a:r>
          </a:p>
          <a:p>
            <a:pPr eaLnBrk="1" hangingPunct="1"/>
            <a:r>
              <a:rPr lang="es-MX" sz="2400" dirty="0">
                <a:latin typeface="Times New Roman" charset="0"/>
              </a:rPr>
              <a:t>Dado que D</a:t>
            </a:r>
            <a:r>
              <a:rPr lang="es-MX" sz="2400" baseline="-25000" dirty="0">
                <a:latin typeface="Times New Roman" charset="0"/>
              </a:rPr>
              <a:t>i,j</a:t>
            </a:r>
            <a:r>
              <a:rPr lang="es-MX" sz="2400" dirty="0">
                <a:latin typeface="Times New Roman" charset="0"/>
              </a:rPr>
              <a:t> es un espacio matricial… algorítmicamente hablando se trabajará con una matriz D...</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6195">
                                            <p:txEl>
                                              <p:pRg st="3" end="3"/>
                                            </p:txEl>
                                          </p:spTgt>
                                        </p:tgtEl>
                                        <p:attrNameLst>
                                          <p:attrName>style.visibility</p:attrName>
                                        </p:attrNameLst>
                                      </p:cBhvr>
                                      <p:to>
                                        <p:strVal val="visible"/>
                                      </p:to>
                                    </p:set>
                                    <p:anim calcmode="lin" valueType="num">
                                      <p:cBhvr additive="base">
                                        <p:cTn id="7" dur="500" fill="hold"/>
                                        <p:tgtEl>
                                          <p:spTgt spid="136195">
                                            <p:txEl>
                                              <p:pRg st="3" end="3"/>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6195">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6195">
                                            <p:txEl>
                                              <p:pRg st="4" end="4"/>
                                            </p:txEl>
                                          </p:spTgt>
                                        </p:tgtEl>
                                        <p:attrNameLst>
                                          <p:attrName>style.visibility</p:attrName>
                                        </p:attrNameLst>
                                      </p:cBhvr>
                                      <p:to>
                                        <p:strVal val="visible"/>
                                      </p:to>
                                    </p:set>
                                    <p:anim calcmode="lin" valueType="num">
                                      <p:cBhvr additive="base">
                                        <p:cTn id="13" dur="500" fill="hold"/>
                                        <p:tgtEl>
                                          <p:spTgt spid="136195">
                                            <p:txEl>
                                              <p:pRg st="4" end="4"/>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36195">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6195">
                                            <p:txEl>
                                              <p:pRg st="5" end="5"/>
                                            </p:txEl>
                                          </p:spTgt>
                                        </p:tgtEl>
                                        <p:attrNameLst>
                                          <p:attrName>style.visibility</p:attrName>
                                        </p:attrNameLst>
                                      </p:cBhvr>
                                      <p:to>
                                        <p:strVal val="visible"/>
                                      </p:to>
                                    </p:set>
                                    <p:anim calcmode="lin" valueType="num">
                                      <p:cBhvr additive="base">
                                        <p:cTn id="19" dur="500" fill="hold"/>
                                        <p:tgtEl>
                                          <p:spTgt spid="136195">
                                            <p:txEl>
                                              <p:pRg st="5" end="5"/>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36195">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5" grpId="0" build="p"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755576" y="620688"/>
            <a:ext cx="7024744" cy="1143000"/>
          </a:xfrm>
        </p:spPr>
        <p:txBody>
          <a:bodyPr/>
          <a:lstStyle/>
          <a:p>
            <a:pPr eaLnBrk="1" hangingPunct="1"/>
            <a:r>
              <a:rPr lang="es-MX" sz="2800" dirty="0">
                <a:latin typeface="Times New Roman" charset="0"/>
              </a:rPr>
              <a:t>Diseño del Algoritmo para la </a:t>
            </a:r>
            <a:br>
              <a:rPr lang="es-MX" sz="2800" dirty="0">
                <a:latin typeface="Times New Roman" charset="0"/>
              </a:rPr>
            </a:br>
            <a:r>
              <a:rPr lang="es-MX" sz="2800" dirty="0">
                <a:latin typeface="Times New Roman" charset="0"/>
              </a:rPr>
              <a:t>Multiplicación encadenada de matrices</a:t>
            </a:r>
          </a:p>
        </p:txBody>
      </p:sp>
      <p:sp>
        <p:nvSpPr>
          <p:cNvPr id="68611" name="Rectangle 3"/>
          <p:cNvSpPr>
            <a:spLocks noGrp="1" noChangeArrowheads="1"/>
          </p:cNvSpPr>
          <p:nvPr>
            <p:ph idx="1"/>
          </p:nvPr>
        </p:nvSpPr>
        <p:spPr>
          <a:xfrm>
            <a:off x="0" y="1628800"/>
            <a:ext cx="9067800" cy="1512168"/>
          </a:xfrm>
        </p:spPr>
        <p:txBody>
          <a:bodyPr/>
          <a:lstStyle/>
          <a:p>
            <a:pPr algn="ctr" eaLnBrk="1" hangingPunct="1">
              <a:buFont typeface="Wingdings" charset="0"/>
              <a:buNone/>
            </a:pPr>
            <a:r>
              <a:rPr lang="es-MX" dirty="0">
                <a:solidFill>
                  <a:srgbClr val="000099"/>
                </a:solidFill>
                <a:latin typeface="Times New Roman" charset="0"/>
              </a:rPr>
              <a:t>D</a:t>
            </a:r>
            <a:r>
              <a:rPr lang="es-MX" baseline="-25000" dirty="0">
                <a:solidFill>
                  <a:srgbClr val="000099"/>
                </a:solidFill>
                <a:latin typeface="Times New Roman" charset="0"/>
              </a:rPr>
              <a:t>i,j</a:t>
            </a:r>
            <a:r>
              <a:rPr lang="es-MX" dirty="0">
                <a:solidFill>
                  <a:srgbClr val="000099"/>
                </a:solidFill>
                <a:latin typeface="Times New Roman" charset="0"/>
              </a:rPr>
              <a:t> = mínimo (D</a:t>
            </a:r>
            <a:r>
              <a:rPr lang="es-MX" baseline="-25000" dirty="0">
                <a:solidFill>
                  <a:srgbClr val="000099"/>
                </a:solidFill>
                <a:latin typeface="Times New Roman" charset="0"/>
              </a:rPr>
              <a:t>i,k</a:t>
            </a:r>
            <a:r>
              <a:rPr lang="es-MX" dirty="0">
                <a:solidFill>
                  <a:srgbClr val="000099"/>
                </a:solidFill>
                <a:latin typeface="Times New Roman" charset="0"/>
              </a:rPr>
              <a:t>+ D</a:t>
            </a:r>
            <a:r>
              <a:rPr lang="es-MX" baseline="-25000" dirty="0">
                <a:solidFill>
                  <a:srgbClr val="000099"/>
                </a:solidFill>
                <a:latin typeface="Times New Roman" charset="0"/>
              </a:rPr>
              <a:t>k+1,j</a:t>
            </a:r>
            <a:r>
              <a:rPr lang="es-MX" dirty="0">
                <a:solidFill>
                  <a:srgbClr val="000099"/>
                </a:solidFill>
                <a:latin typeface="Times New Roman" charset="0"/>
              </a:rPr>
              <a:t> + d</a:t>
            </a:r>
            <a:r>
              <a:rPr lang="es-MX" baseline="-25000" dirty="0">
                <a:solidFill>
                  <a:srgbClr val="000099"/>
                </a:solidFill>
                <a:latin typeface="Times New Roman" charset="0"/>
              </a:rPr>
              <a:t>i-1</a:t>
            </a:r>
            <a:r>
              <a:rPr lang="es-MX" dirty="0">
                <a:solidFill>
                  <a:srgbClr val="000099"/>
                </a:solidFill>
                <a:latin typeface="Times New Roman" charset="0"/>
              </a:rPr>
              <a:t> X d</a:t>
            </a:r>
            <a:r>
              <a:rPr lang="es-MX" baseline="-25000" dirty="0">
                <a:solidFill>
                  <a:srgbClr val="000099"/>
                </a:solidFill>
                <a:latin typeface="Times New Roman" charset="0"/>
              </a:rPr>
              <a:t>k</a:t>
            </a:r>
            <a:r>
              <a:rPr lang="es-MX" dirty="0">
                <a:solidFill>
                  <a:srgbClr val="000099"/>
                </a:solidFill>
                <a:latin typeface="Times New Roman" charset="0"/>
              </a:rPr>
              <a:t> X d</a:t>
            </a:r>
            <a:r>
              <a:rPr lang="es-MX" baseline="-25000" dirty="0">
                <a:solidFill>
                  <a:srgbClr val="000099"/>
                </a:solidFill>
                <a:latin typeface="Times New Roman" charset="0"/>
              </a:rPr>
              <a:t>j</a:t>
            </a:r>
            <a:r>
              <a:rPr lang="es-MX" dirty="0">
                <a:solidFill>
                  <a:srgbClr val="000099"/>
                </a:solidFill>
                <a:latin typeface="Times New Roman" charset="0"/>
              </a:rPr>
              <a:t>) para </a:t>
            </a:r>
            <a:r>
              <a:rPr lang="es-MX" sz="2400" i="1" dirty="0">
                <a:solidFill>
                  <a:srgbClr val="000099"/>
                </a:solidFill>
                <a:latin typeface="Times New Roman" charset="0"/>
              </a:rPr>
              <a:t>i&lt;=k&lt;=j-1</a:t>
            </a:r>
          </a:p>
          <a:p>
            <a:pPr eaLnBrk="1" hangingPunct="1"/>
            <a:endParaRPr lang="es-MX" sz="1200" dirty="0">
              <a:latin typeface="Times New Roman" charset="0"/>
            </a:endParaRPr>
          </a:p>
          <a:p>
            <a:pPr eaLnBrk="1" hangingPunct="1"/>
            <a:endParaRPr lang="es-MX" baseline="-25000" dirty="0">
              <a:latin typeface="Times New Roman" charset="0"/>
            </a:endParaRPr>
          </a:p>
        </p:txBody>
      </p:sp>
      <p:grpSp>
        <p:nvGrpSpPr>
          <p:cNvPr id="2" name="Group 1"/>
          <p:cNvGrpSpPr/>
          <p:nvPr/>
        </p:nvGrpSpPr>
        <p:grpSpPr>
          <a:xfrm>
            <a:off x="606425" y="2784475"/>
            <a:ext cx="8258175" cy="3355181"/>
            <a:chOff x="606425" y="2784475"/>
            <a:chExt cx="8258175" cy="3355181"/>
          </a:xfrm>
        </p:grpSpPr>
        <p:grpSp>
          <p:nvGrpSpPr>
            <p:cNvPr id="68612" name="Group 4"/>
            <p:cNvGrpSpPr>
              <a:grpSpLocks/>
            </p:cNvGrpSpPr>
            <p:nvPr/>
          </p:nvGrpSpPr>
          <p:grpSpPr bwMode="auto">
            <a:xfrm>
              <a:off x="606425" y="3212976"/>
              <a:ext cx="4800600" cy="2295525"/>
              <a:chOff x="382" y="2081"/>
              <a:chExt cx="3024" cy="1446"/>
            </a:xfrm>
          </p:grpSpPr>
          <p:sp>
            <p:nvSpPr>
              <p:cNvPr id="137221" name="Text Box 5"/>
              <p:cNvSpPr txBox="1">
                <a:spLocks noChangeArrowheads="1"/>
              </p:cNvSpPr>
              <p:nvPr/>
            </p:nvSpPr>
            <p:spPr bwMode="auto">
              <a:xfrm>
                <a:off x="468" y="2081"/>
                <a:ext cx="2772" cy="1403"/>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2800"/>
                  <a:t>	1	2	…	n</a:t>
                </a:r>
              </a:p>
              <a:p>
                <a:r>
                  <a:rPr lang="en-US" sz="2800"/>
                  <a:t>1	0	D</a:t>
                </a:r>
                <a:r>
                  <a:rPr lang="en-US" sz="2800" baseline="-25000"/>
                  <a:t>1,2</a:t>
                </a:r>
                <a:r>
                  <a:rPr lang="en-US" sz="2800"/>
                  <a:t>	…	</a:t>
                </a:r>
                <a:r>
                  <a:rPr lang="en-US" sz="2800">
                    <a:solidFill>
                      <a:srgbClr val="A50021"/>
                    </a:solidFill>
                    <a:effectLst>
                      <a:outerShdw blurRad="38100" dist="38100" dir="2700000" algn="tl">
                        <a:srgbClr val="DDDDDD"/>
                      </a:outerShdw>
                    </a:effectLst>
                  </a:rPr>
                  <a:t>D</a:t>
                </a:r>
                <a:r>
                  <a:rPr lang="en-US" sz="2800" baseline="-25000">
                    <a:solidFill>
                      <a:srgbClr val="A50021"/>
                    </a:solidFill>
                    <a:effectLst>
                      <a:outerShdw blurRad="38100" dist="38100" dir="2700000" algn="tl">
                        <a:srgbClr val="DDDDDD"/>
                      </a:outerShdw>
                    </a:effectLst>
                  </a:rPr>
                  <a:t>1,n</a:t>
                </a:r>
                <a:endParaRPr lang="en-US" sz="2800"/>
              </a:p>
              <a:p>
                <a:r>
                  <a:rPr lang="en-US" sz="2800"/>
                  <a:t>2		0	…	D</a:t>
                </a:r>
                <a:r>
                  <a:rPr lang="en-US" sz="2800" baseline="-25000"/>
                  <a:t>2,n</a:t>
                </a:r>
                <a:endParaRPr lang="en-US" sz="2800"/>
              </a:p>
              <a:p>
                <a:r>
                  <a:rPr lang="en-US" sz="2800"/>
                  <a:t>…			0	…</a:t>
                </a:r>
              </a:p>
              <a:p>
                <a:r>
                  <a:rPr lang="en-US" sz="2800"/>
                  <a:t>n				0</a:t>
                </a:r>
              </a:p>
            </p:txBody>
          </p:sp>
          <p:sp>
            <p:nvSpPr>
              <p:cNvPr id="68627" name="Line 6"/>
              <p:cNvSpPr>
                <a:spLocks noChangeShapeType="1"/>
              </p:cNvSpPr>
              <p:nvPr/>
            </p:nvSpPr>
            <p:spPr bwMode="auto">
              <a:xfrm>
                <a:off x="382" y="2375"/>
                <a:ext cx="302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628" name="Line 7"/>
              <p:cNvSpPr>
                <a:spLocks noChangeShapeType="1"/>
              </p:cNvSpPr>
              <p:nvPr/>
            </p:nvSpPr>
            <p:spPr bwMode="auto">
              <a:xfrm>
                <a:off x="814" y="2135"/>
                <a:ext cx="0" cy="13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68624" name="Text Box 9"/>
            <p:cNvSpPr txBox="1">
              <a:spLocks noChangeArrowheads="1"/>
            </p:cNvSpPr>
            <p:nvPr/>
          </p:nvSpPr>
          <p:spPr bwMode="auto">
            <a:xfrm>
              <a:off x="5724128" y="5733256"/>
              <a:ext cx="2144713"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2000" i="1" dirty="0"/>
                <a:t>Diagonal principal</a:t>
              </a:r>
            </a:p>
          </p:txBody>
        </p:sp>
        <p:sp>
          <p:nvSpPr>
            <p:cNvPr id="68625" name="Line 10"/>
            <p:cNvSpPr>
              <a:spLocks noChangeShapeType="1"/>
            </p:cNvSpPr>
            <p:nvPr/>
          </p:nvSpPr>
          <p:spPr bwMode="auto">
            <a:xfrm>
              <a:off x="1520825" y="3846513"/>
              <a:ext cx="4267200" cy="2057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4" name="Group 11"/>
            <p:cNvGrpSpPr>
              <a:grpSpLocks/>
            </p:cNvGrpSpPr>
            <p:nvPr/>
          </p:nvGrpSpPr>
          <p:grpSpPr bwMode="auto">
            <a:xfrm>
              <a:off x="2587625" y="3922713"/>
              <a:ext cx="6251575" cy="1679575"/>
              <a:chOff x="1776" y="2112"/>
              <a:chExt cx="3938" cy="1058"/>
            </a:xfrm>
          </p:grpSpPr>
          <p:sp>
            <p:nvSpPr>
              <p:cNvPr id="68622" name="Text Box 12"/>
              <p:cNvSpPr txBox="1">
                <a:spLocks noChangeArrowheads="1"/>
              </p:cNvSpPr>
              <p:nvPr/>
            </p:nvSpPr>
            <p:spPr bwMode="auto">
              <a:xfrm>
                <a:off x="3600" y="2760"/>
                <a:ext cx="2114" cy="4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800" b="1" i="1"/>
                  <a:t>Diagonal 1</a:t>
                </a:r>
                <a:r>
                  <a:rPr lang="en-US" sz="1800" i="1"/>
                  <a:t>: contiene</a:t>
                </a:r>
              </a:p>
              <a:p>
                <a:r>
                  <a:rPr lang="en-US" sz="1800" i="1"/>
                  <a:t>los mínimos de matrices contigüas</a:t>
                </a:r>
              </a:p>
            </p:txBody>
          </p:sp>
          <p:sp>
            <p:nvSpPr>
              <p:cNvPr id="68623" name="Line 13"/>
              <p:cNvSpPr>
                <a:spLocks noChangeShapeType="1"/>
              </p:cNvSpPr>
              <p:nvPr/>
            </p:nvSpPr>
            <p:spPr bwMode="auto">
              <a:xfrm>
                <a:off x="1776" y="2112"/>
                <a:ext cx="1824" cy="86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5" name="Group 14"/>
            <p:cNvGrpSpPr>
              <a:grpSpLocks/>
            </p:cNvGrpSpPr>
            <p:nvPr/>
          </p:nvGrpSpPr>
          <p:grpSpPr bwMode="auto">
            <a:xfrm>
              <a:off x="3730625" y="3922713"/>
              <a:ext cx="4997450" cy="925512"/>
              <a:chOff x="2496" y="2112"/>
              <a:chExt cx="3148" cy="583"/>
            </a:xfrm>
          </p:grpSpPr>
          <p:sp>
            <p:nvSpPr>
              <p:cNvPr id="68620" name="Text Box 15"/>
              <p:cNvSpPr txBox="1">
                <a:spLocks noChangeArrowheads="1"/>
              </p:cNvSpPr>
              <p:nvPr/>
            </p:nvSpPr>
            <p:spPr bwMode="auto">
              <a:xfrm>
                <a:off x="3598" y="2112"/>
                <a:ext cx="2046" cy="58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800" b="1" i="1"/>
                  <a:t>Diagonal n-2</a:t>
                </a:r>
                <a:r>
                  <a:rPr lang="en-US" sz="1800" i="1"/>
                  <a:t>: contiene</a:t>
                </a:r>
              </a:p>
              <a:p>
                <a:r>
                  <a:rPr lang="en-US" sz="1800" i="1"/>
                  <a:t>los mínimos de las agrupaciones </a:t>
                </a:r>
              </a:p>
              <a:p>
                <a:r>
                  <a:rPr lang="en-US" sz="1800" i="1"/>
                  <a:t>correspondientes...</a:t>
                </a:r>
              </a:p>
            </p:txBody>
          </p:sp>
          <p:sp>
            <p:nvSpPr>
              <p:cNvPr id="68621" name="Line 16"/>
              <p:cNvSpPr>
                <a:spLocks noChangeShapeType="1"/>
              </p:cNvSpPr>
              <p:nvPr/>
            </p:nvSpPr>
            <p:spPr bwMode="auto">
              <a:xfrm>
                <a:off x="2496" y="2160"/>
                <a:ext cx="1102" cy="52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 name="Group 17"/>
            <p:cNvGrpSpPr>
              <a:grpSpLocks/>
            </p:cNvGrpSpPr>
            <p:nvPr/>
          </p:nvGrpSpPr>
          <p:grpSpPr bwMode="auto">
            <a:xfrm>
              <a:off x="4343400" y="2784475"/>
              <a:ext cx="4521200" cy="1558925"/>
              <a:chOff x="2736" y="1754"/>
              <a:chExt cx="2848" cy="982"/>
            </a:xfrm>
          </p:grpSpPr>
          <p:sp>
            <p:nvSpPr>
              <p:cNvPr id="68617" name="Oval 18"/>
              <p:cNvSpPr>
                <a:spLocks noChangeArrowheads="1"/>
              </p:cNvSpPr>
              <p:nvPr/>
            </p:nvSpPr>
            <p:spPr bwMode="auto">
              <a:xfrm>
                <a:off x="2736" y="2352"/>
                <a:ext cx="624"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sp>
            <p:nvSpPr>
              <p:cNvPr id="68618" name="Text Box 19"/>
              <p:cNvSpPr txBox="1">
                <a:spLocks noChangeArrowheads="1"/>
              </p:cNvSpPr>
              <p:nvPr/>
            </p:nvSpPr>
            <p:spPr bwMode="auto">
              <a:xfrm>
                <a:off x="3494" y="1754"/>
                <a:ext cx="2090"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b="1" i="1">
                    <a:solidFill>
                      <a:srgbClr val="A50021"/>
                    </a:solidFill>
                  </a:rPr>
                  <a:t>Solución al problema !!!</a:t>
                </a:r>
                <a:endParaRPr lang="en-US"/>
              </a:p>
            </p:txBody>
          </p:sp>
          <p:sp>
            <p:nvSpPr>
              <p:cNvPr id="68619" name="Line 20"/>
              <p:cNvSpPr>
                <a:spLocks noChangeShapeType="1"/>
              </p:cNvSpPr>
              <p:nvPr/>
            </p:nvSpPr>
            <p:spPr bwMode="auto">
              <a:xfrm flipV="1">
                <a:off x="3312" y="2064"/>
                <a:ext cx="384"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1043608" y="620688"/>
            <a:ext cx="7024744" cy="1143000"/>
          </a:xfrm>
        </p:spPr>
        <p:txBody>
          <a:bodyPr/>
          <a:lstStyle/>
          <a:p>
            <a:pPr eaLnBrk="1" hangingPunct="1"/>
            <a:r>
              <a:rPr lang="es-MX" sz="3600" b="1" dirty="0">
                <a:latin typeface="Times New Roman" charset="0"/>
              </a:rPr>
              <a:t>Algoritmo</a:t>
            </a:r>
            <a:r>
              <a:rPr lang="es-MX" sz="2800" dirty="0">
                <a:latin typeface="Times New Roman" charset="0"/>
              </a:rPr>
              <a:t> para la </a:t>
            </a:r>
            <a:br>
              <a:rPr lang="es-MX" sz="2800" dirty="0">
                <a:latin typeface="Times New Roman" charset="0"/>
              </a:rPr>
            </a:br>
            <a:r>
              <a:rPr lang="es-MX" sz="2800" dirty="0">
                <a:latin typeface="Times New Roman" charset="0"/>
              </a:rPr>
              <a:t>Multiplicación encadenada de matrices</a:t>
            </a:r>
          </a:p>
        </p:txBody>
      </p:sp>
      <p:sp>
        <p:nvSpPr>
          <p:cNvPr id="138243" name="Rectangle 3"/>
          <p:cNvSpPr>
            <a:spLocks noGrp="1" noChangeArrowheads="1"/>
          </p:cNvSpPr>
          <p:nvPr>
            <p:ph idx="1"/>
          </p:nvPr>
        </p:nvSpPr>
        <p:spPr>
          <a:xfrm>
            <a:off x="609600" y="2057400"/>
            <a:ext cx="8001000" cy="4191000"/>
          </a:xfrm>
        </p:spPr>
        <p:txBody>
          <a:bodyPr>
            <a:normAutofit/>
          </a:bodyPr>
          <a:lstStyle/>
          <a:p>
            <a:pPr eaLnBrk="1" hangingPunct="1">
              <a:buFont typeface="Wingdings" charset="0"/>
              <a:buNone/>
            </a:pPr>
            <a:r>
              <a:rPr lang="es-MX" i="1" dirty="0">
                <a:latin typeface="Times New Roman" charset="0"/>
              </a:rPr>
              <a:t>for (int i=1; i&lt;=n; i++) D[</a:t>
            </a:r>
            <a:r>
              <a:rPr lang="es-MX" i="1" dirty="0" smtClean="0">
                <a:latin typeface="Times New Roman" charset="0"/>
              </a:rPr>
              <a:t>i][i</a:t>
            </a:r>
            <a:r>
              <a:rPr lang="es-MX" i="1" dirty="0">
                <a:latin typeface="Times New Roman" charset="0"/>
              </a:rPr>
              <a:t>] = 0;</a:t>
            </a:r>
          </a:p>
          <a:p>
            <a:pPr eaLnBrk="1" hangingPunct="1">
              <a:buFont typeface="Wingdings" charset="0"/>
              <a:buNone/>
            </a:pPr>
            <a:r>
              <a:rPr lang="es-MX" i="1" dirty="0">
                <a:latin typeface="Times New Roman" charset="0"/>
              </a:rPr>
              <a:t>for (int diag=1; </a:t>
            </a:r>
            <a:r>
              <a:rPr lang="es-MX" i="1" dirty="0" smtClean="0">
                <a:latin typeface="Times New Roman" charset="0"/>
              </a:rPr>
              <a:t>diag&lt;</a:t>
            </a:r>
            <a:r>
              <a:rPr lang="es-MX" i="1" dirty="0">
                <a:latin typeface="Times New Roman" charset="0"/>
              </a:rPr>
              <a:t>= n-</a:t>
            </a:r>
            <a:r>
              <a:rPr lang="es-MX" i="1" dirty="0" smtClean="0">
                <a:latin typeface="Times New Roman" charset="0"/>
              </a:rPr>
              <a:t>1; diag++)</a:t>
            </a:r>
            <a:endParaRPr lang="es-MX" i="1" dirty="0">
              <a:latin typeface="Times New Roman" charset="0"/>
            </a:endParaRPr>
          </a:p>
          <a:p>
            <a:pPr>
              <a:buNone/>
            </a:pPr>
            <a:r>
              <a:rPr lang="es-MX" i="1" dirty="0">
                <a:latin typeface="Times New Roman" charset="0"/>
              </a:rPr>
              <a:t>   for i = </a:t>
            </a:r>
            <a:r>
              <a:rPr lang="es-MX" i="1" dirty="0" smtClean="0">
                <a:latin typeface="Times New Roman" charset="0"/>
              </a:rPr>
              <a:t>1; i&lt;=n</a:t>
            </a:r>
            <a:r>
              <a:rPr lang="es-MX" i="1" dirty="0">
                <a:latin typeface="Times New Roman" charset="0"/>
              </a:rPr>
              <a:t>-</a:t>
            </a:r>
            <a:r>
              <a:rPr lang="es-MX" i="1" dirty="0" smtClean="0">
                <a:latin typeface="Times New Roman" charset="0"/>
              </a:rPr>
              <a:t>diag; i++)</a:t>
            </a:r>
            <a:r>
              <a:rPr lang="es-MX" b="1" i="1" dirty="0">
                <a:latin typeface="Times New Roman" charset="0"/>
                <a:ea typeface="ＭＳ Ｐゴシック" charset="0"/>
              </a:rPr>
              <a:t> {</a:t>
            </a:r>
            <a:endParaRPr lang="es-MX" i="1" dirty="0">
              <a:latin typeface="Times New Roman" charset="0"/>
            </a:endParaRPr>
          </a:p>
          <a:p>
            <a:pPr eaLnBrk="1" hangingPunct="1">
              <a:buFont typeface="Wingdings" charset="0"/>
              <a:buNone/>
            </a:pPr>
            <a:r>
              <a:rPr lang="es-MX" i="1" dirty="0">
                <a:latin typeface="Times New Roman" charset="0"/>
              </a:rPr>
              <a:t>      j = i + diag;</a:t>
            </a:r>
          </a:p>
          <a:p>
            <a:pPr eaLnBrk="1" hangingPunct="1">
              <a:buFont typeface="Wingdings" charset="0"/>
              <a:buNone/>
            </a:pPr>
            <a:r>
              <a:rPr lang="es-MX" sz="2400" i="1" dirty="0">
                <a:latin typeface="Times New Roman" charset="0"/>
              </a:rPr>
              <a:t>       </a:t>
            </a:r>
            <a:r>
              <a:rPr lang="es-MX" i="1" dirty="0">
                <a:latin typeface="Times New Roman" charset="0"/>
              </a:rPr>
              <a:t>D[</a:t>
            </a:r>
            <a:r>
              <a:rPr lang="es-MX" i="1" dirty="0" smtClean="0">
                <a:latin typeface="Times New Roman" charset="0"/>
              </a:rPr>
              <a:t>i][j</a:t>
            </a:r>
            <a:r>
              <a:rPr lang="es-MX" i="1" dirty="0">
                <a:latin typeface="Times New Roman" charset="0"/>
              </a:rPr>
              <a:t>] = minimo(i, j, D, d);</a:t>
            </a:r>
            <a:r>
              <a:rPr lang="es-MX" sz="2400" i="1" dirty="0">
                <a:latin typeface="Times New Roman" charset="0"/>
              </a:rPr>
              <a:t> </a:t>
            </a:r>
            <a:endParaRPr lang="es-MX" sz="2400" i="1" dirty="0" smtClean="0">
              <a:latin typeface="Times New Roman" charset="0"/>
            </a:endParaRPr>
          </a:p>
          <a:p>
            <a:pPr eaLnBrk="1" hangingPunct="1">
              <a:buFont typeface="Wingdings" charset="0"/>
              <a:buNone/>
            </a:pPr>
            <a:r>
              <a:rPr lang="es-MX" sz="1900" i="1" dirty="0" smtClean="0">
                <a:solidFill>
                  <a:srgbClr val="A50021"/>
                </a:solidFill>
                <a:latin typeface="Times New Roman" charset="0"/>
              </a:rPr>
              <a:t>/</a:t>
            </a:r>
            <a:r>
              <a:rPr lang="es-MX" sz="1900" i="1" dirty="0">
                <a:solidFill>
                  <a:srgbClr val="A50021"/>
                </a:solidFill>
                <a:latin typeface="Times New Roman" charset="0"/>
              </a:rPr>
              <a:t>*Esta función calcula </a:t>
            </a:r>
            <a:r>
              <a:rPr lang="es-MX" sz="1900" i="1" dirty="0" smtClean="0">
                <a:solidFill>
                  <a:srgbClr val="A50021"/>
                </a:solidFill>
                <a:latin typeface="Times New Roman" charset="0"/>
              </a:rPr>
              <a:t>el </a:t>
            </a:r>
            <a:r>
              <a:rPr lang="es-MX" sz="1900" i="1" dirty="0">
                <a:solidFill>
                  <a:srgbClr val="A50021"/>
                </a:solidFill>
                <a:latin typeface="Times New Roman" charset="0"/>
              </a:rPr>
              <a:t>valor mínimo entre los diversos valores de: </a:t>
            </a:r>
          </a:p>
          <a:p>
            <a:pPr eaLnBrk="1" hangingPunct="1">
              <a:buFont typeface="Wingdings" charset="0"/>
              <a:buNone/>
            </a:pPr>
            <a:r>
              <a:rPr lang="es-MX" sz="1900" i="1" dirty="0">
                <a:solidFill>
                  <a:srgbClr val="A50021"/>
                </a:solidFill>
                <a:latin typeface="Times New Roman" charset="0"/>
              </a:rPr>
              <a:t>		D[</a:t>
            </a:r>
            <a:r>
              <a:rPr lang="es-MX" sz="1900" i="1" dirty="0" smtClean="0">
                <a:solidFill>
                  <a:srgbClr val="A50021"/>
                </a:solidFill>
                <a:latin typeface="Times New Roman" charset="0"/>
              </a:rPr>
              <a:t>i][k</a:t>
            </a:r>
            <a:r>
              <a:rPr lang="es-MX" sz="1900" i="1" dirty="0">
                <a:solidFill>
                  <a:srgbClr val="A50021"/>
                </a:solidFill>
                <a:latin typeface="Times New Roman" charset="0"/>
              </a:rPr>
              <a:t>] + D[k+</a:t>
            </a:r>
            <a:r>
              <a:rPr lang="es-MX" sz="1900" i="1" dirty="0" smtClean="0">
                <a:solidFill>
                  <a:srgbClr val="A50021"/>
                </a:solidFill>
                <a:latin typeface="Times New Roman" charset="0"/>
              </a:rPr>
              <a:t>1</a:t>
            </a:r>
            <a:r>
              <a:rPr lang="es-MX" sz="1900" i="1" dirty="0" smtClean="0">
                <a:solidFill>
                  <a:srgbClr val="A50021"/>
                </a:solidFill>
                <a:latin typeface="Times New Roman" charset="0"/>
              </a:rPr>
              <a:t>][</a:t>
            </a:r>
            <a:r>
              <a:rPr lang="es-MX" sz="1900" i="1" dirty="0" smtClean="0">
                <a:solidFill>
                  <a:srgbClr val="A50021"/>
                </a:solidFill>
                <a:latin typeface="Times New Roman" charset="0"/>
              </a:rPr>
              <a:t>j</a:t>
            </a:r>
            <a:r>
              <a:rPr lang="es-MX" sz="1900" i="1" dirty="0">
                <a:solidFill>
                  <a:srgbClr val="A50021"/>
                </a:solidFill>
                <a:latin typeface="Times New Roman" charset="0"/>
              </a:rPr>
              <a:t>] + d[i-1]*d[k]*d[j]  </a:t>
            </a:r>
          </a:p>
          <a:p>
            <a:pPr eaLnBrk="1" hangingPunct="1">
              <a:buFont typeface="Wingdings" charset="0"/>
              <a:buNone/>
            </a:pPr>
            <a:r>
              <a:rPr lang="es-MX" sz="1900" i="1" dirty="0">
                <a:solidFill>
                  <a:srgbClr val="A50021"/>
                </a:solidFill>
                <a:latin typeface="Times New Roman" charset="0"/>
              </a:rPr>
              <a:t>		para k desde i hasta j-1 */</a:t>
            </a:r>
          </a:p>
          <a:p>
            <a:pPr eaLnBrk="1" hangingPunct="1">
              <a:buFont typeface="Wingdings" charset="0"/>
              <a:buNone/>
            </a:pPr>
            <a:r>
              <a:rPr lang="es-MX" i="1" dirty="0" smtClean="0">
                <a:latin typeface="Times New Roman" charset="0"/>
              </a:rPr>
              <a:t>}</a:t>
            </a:r>
          </a:p>
          <a:p>
            <a:pPr eaLnBrk="1" hangingPunct="1">
              <a:buFont typeface="Wingdings" charset="0"/>
              <a:buNone/>
            </a:pPr>
            <a:r>
              <a:rPr lang="es-MX" i="1" dirty="0" smtClean="0">
                <a:latin typeface="Times New Roman" charset="0"/>
              </a:rPr>
              <a:t>return </a:t>
            </a:r>
            <a:r>
              <a:rPr lang="es-MX" i="1" dirty="0">
                <a:latin typeface="Times New Roman" charset="0"/>
              </a:rPr>
              <a:t>D[</a:t>
            </a:r>
            <a:r>
              <a:rPr lang="es-MX" i="1" dirty="0" smtClean="0">
                <a:latin typeface="Times New Roman" charset="0"/>
              </a:rPr>
              <a:t>1]</a:t>
            </a:r>
            <a:r>
              <a:rPr lang="es-MX" i="1" dirty="0">
                <a:latin typeface="Times New Roman" charset="0"/>
              </a:rPr>
              <a:t>[</a:t>
            </a:r>
            <a:r>
              <a:rPr lang="es-MX" i="1" dirty="0" smtClean="0">
                <a:latin typeface="Times New Roman" charset="0"/>
              </a:rPr>
              <a:t>n</a:t>
            </a:r>
            <a:r>
              <a:rPr lang="es-MX" i="1" dirty="0">
                <a:latin typeface="Times New Roman" charset="0"/>
              </a:rPr>
              <a:t>];</a:t>
            </a:r>
          </a:p>
        </p:txBody>
      </p:sp>
      <p:sp>
        <p:nvSpPr>
          <p:cNvPr id="138244" name="Text Box 4"/>
          <p:cNvSpPr txBox="1">
            <a:spLocks noChangeArrowheads="1"/>
          </p:cNvSpPr>
          <p:nvPr/>
        </p:nvSpPr>
        <p:spPr bwMode="auto">
          <a:xfrm>
            <a:off x="6613525" y="2633663"/>
            <a:ext cx="1397000" cy="823912"/>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4800" b="1">
                <a:solidFill>
                  <a:schemeClr val="accent2"/>
                </a:solidFill>
                <a:effectLst>
                  <a:outerShdw blurRad="38100" dist="38100" dir="2700000" algn="tl">
                    <a:srgbClr val="DDDDDD"/>
                  </a:outerShdw>
                </a:effectLst>
                <a:latin typeface="Arial Narrow" charset="0"/>
              </a:rPr>
              <a:t>O(n</a:t>
            </a:r>
            <a:r>
              <a:rPr lang="en-US" sz="4800" b="1" baseline="30000">
                <a:solidFill>
                  <a:schemeClr val="accent2"/>
                </a:solidFill>
                <a:effectLst>
                  <a:outerShdw blurRad="38100" dist="38100" dir="2700000" algn="tl">
                    <a:srgbClr val="DDDDDD"/>
                  </a:outerShdw>
                </a:effectLst>
                <a:latin typeface="Arial Narrow" charset="0"/>
              </a:rPr>
              <a:t>3</a:t>
            </a:r>
            <a:r>
              <a:rPr lang="en-US" sz="4800" b="1">
                <a:solidFill>
                  <a:schemeClr val="accent2"/>
                </a:solidFill>
                <a:effectLst>
                  <a:outerShdw blurRad="38100" dist="38100" dir="2700000" algn="tl">
                    <a:srgbClr val="DDDDDD"/>
                  </a:outerShdw>
                </a:effectLst>
                <a:latin typeface="Arial Narrow" charset="0"/>
              </a:rPr>
              <a:t>)</a:t>
            </a:r>
            <a:endParaRPr lang="en-US" sz="3600"/>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8243"/>
                                        </p:tgtEl>
                                        <p:attrNameLst>
                                          <p:attrName>style.visibility</p:attrName>
                                        </p:attrNameLst>
                                      </p:cBhvr>
                                      <p:to>
                                        <p:strVal val="visible"/>
                                      </p:to>
                                    </p:set>
                                    <p:anim calcmode="lin" valueType="num">
                                      <p:cBhvr additive="base">
                                        <p:cTn id="7" dur="500" fill="hold"/>
                                        <p:tgtEl>
                                          <p:spTgt spid="138243"/>
                                        </p:tgtEl>
                                        <p:attrNameLst>
                                          <p:attrName>ppt_x</p:attrName>
                                        </p:attrNameLst>
                                      </p:cBhvr>
                                      <p:tavLst>
                                        <p:tav tm="0">
                                          <p:val>
                                            <p:strVal val="0-#ppt_w/2"/>
                                          </p:val>
                                        </p:tav>
                                        <p:tav tm="100000">
                                          <p:val>
                                            <p:strVal val="#ppt_x"/>
                                          </p:val>
                                        </p:tav>
                                      </p:tavLst>
                                    </p:anim>
                                    <p:anim calcmode="lin" valueType="num">
                                      <p:cBhvr additive="base">
                                        <p:cTn id="8" dur="500" fill="hold"/>
                                        <p:tgtEl>
                                          <p:spTgt spid="13824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8244">
                                            <p:txEl>
                                              <p:pRg st="0" end="0"/>
                                            </p:txEl>
                                          </p:spTgt>
                                        </p:tgtEl>
                                        <p:attrNameLst>
                                          <p:attrName>style.visibility</p:attrName>
                                        </p:attrNameLst>
                                      </p:cBhvr>
                                      <p:to>
                                        <p:strVal val="visible"/>
                                      </p:to>
                                    </p:set>
                                    <p:anim calcmode="lin" valueType="num">
                                      <p:cBhvr additive="base">
                                        <p:cTn id="13" dur="500" fill="hold"/>
                                        <p:tgtEl>
                                          <p:spTgt spid="138244">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38244">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3" grpId="0" autoUpdateAnimBg="0"/>
      <p:bldP spid="138244" grpId="0" build="p"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971600" y="836712"/>
            <a:ext cx="7024744" cy="1143000"/>
          </a:xfrm>
        </p:spPr>
        <p:txBody>
          <a:bodyPr/>
          <a:lstStyle/>
          <a:p>
            <a:pPr eaLnBrk="1" hangingPunct="1"/>
            <a:r>
              <a:rPr lang="es-MX" sz="3600" b="1" dirty="0">
                <a:latin typeface="Times New Roman" charset="0"/>
              </a:rPr>
              <a:t>Algoritmo</a:t>
            </a:r>
            <a:r>
              <a:rPr lang="es-MX" sz="2800" dirty="0">
                <a:latin typeface="Times New Roman" charset="0"/>
              </a:rPr>
              <a:t> para la </a:t>
            </a:r>
            <a:br>
              <a:rPr lang="es-MX" sz="2800" dirty="0">
                <a:latin typeface="Times New Roman" charset="0"/>
              </a:rPr>
            </a:br>
            <a:r>
              <a:rPr lang="es-MX" sz="2800" dirty="0">
                <a:latin typeface="Times New Roman" charset="0"/>
              </a:rPr>
              <a:t>Multiplicación encadenada de matrices</a:t>
            </a:r>
          </a:p>
        </p:txBody>
      </p:sp>
      <p:sp>
        <p:nvSpPr>
          <p:cNvPr id="139267" name="Rectangle 3"/>
          <p:cNvSpPr>
            <a:spLocks noGrp="1" noChangeArrowheads="1"/>
          </p:cNvSpPr>
          <p:nvPr>
            <p:ph idx="1"/>
          </p:nvPr>
        </p:nvSpPr>
        <p:spPr>
          <a:xfrm>
            <a:off x="609600" y="2057400"/>
            <a:ext cx="8001000" cy="4191000"/>
          </a:xfrm>
        </p:spPr>
        <p:txBody>
          <a:bodyPr/>
          <a:lstStyle/>
          <a:p>
            <a:pPr eaLnBrk="1" hangingPunct="1"/>
            <a:r>
              <a:rPr lang="es-MX" sz="2400" i="1">
                <a:latin typeface="Times New Roman" charset="0"/>
              </a:rPr>
              <a:t>¿Cómo obtener la agrupación más eficiente además del valor de las multiplicaciones escalares mínimas?</a:t>
            </a:r>
          </a:p>
          <a:p>
            <a:pPr eaLnBrk="1" hangingPunct="1"/>
            <a:r>
              <a:rPr lang="es-MX" sz="2400">
                <a:latin typeface="Times New Roman" charset="0"/>
              </a:rPr>
              <a:t>Utilizar una matriz auxiliar que guarde la última matriz utilizada en la agrupación más óptima (similar al caso del camino más corto)…</a:t>
            </a:r>
          </a:p>
          <a:p>
            <a:pPr eaLnBrk="1" hangingPunct="1"/>
            <a:r>
              <a:rPr lang="es-MX" sz="2400">
                <a:latin typeface="Times New Roman" charset="0"/>
              </a:rPr>
              <a:t>Con esta matriz, una rutina recursiva puede desplegar la agrupación más eficiente…</a:t>
            </a:r>
          </a:p>
          <a:p>
            <a:pPr eaLnBrk="1" hangingPunct="1"/>
            <a:r>
              <a:rPr lang="es-MX" sz="2400" i="1">
                <a:solidFill>
                  <a:schemeClr val="accent2"/>
                </a:solidFill>
                <a:latin typeface="Times New Roman" charset="0"/>
              </a:rPr>
              <a:t>Ver capítulo 3, sección 3.4 para los detalles...</a:t>
            </a:r>
            <a:endParaRPr lang="es-MX" sz="2400" b="1" i="1">
              <a:latin typeface="Times New Roman"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9267">
                                            <p:txEl>
                                              <p:pRg st="1" end="1"/>
                                            </p:txEl>
                                          </p:spTgt>
                                        </p:tgtEl>
                                        <p:attrNameLst>
                                          <p:attrName>style.visibility</p:attrName>
                                        </p:attrNameLst>
                                      </p:cBhvr>
                                      <p:to>
                                        <p:strVal val="visible"/>
                                      </p:to>
                                    </p:set>
                                    <p:anim calcmode="lin" valueType="num">
                                      <p:cBhvr additive="base">
                                        <p:cTn id="7" dur="500" fill="hold"/>
                                        <p:tgtEl>
                                          <p:spTgt spid="139267">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9267">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par>
                                <p:cTn id="9" presetID="2" presetClass="entr" presetSubtype="8" fill="hold" grpId="0" nodeType="withEffect">
                                  <p:stCondLst>
                                    <p:cond delay="0"/>
                                  </p:stCondLst>
                                  <p:childTnLst>
                                    <p:set>
                                      <p:cBhvr>
                                        <p:cTn id="10" dur="1" fill="hold">
                                          <p:stCondLst>
                                            <p:cond delay="0"/>
                                          </p:stCondLst>
                                        </p:cTn>
                                        <p:tgtEl>
                                          <p:spTgt spid="139267">
                                            <p:txEl>
                                              <p:pRg st="2" end="2"/>
                                            </p:txEl>
                                          </p:spTgt>
                                        </p:tgtEl>
                                        <p:attrNameLst>
                                          <p:attrName>style.visibility</p:attrName>
                                        </p:attrNameLst>
                                      </p:cBhvr>
                                      <p:to>
                                        <p:strVal val="visible"/>
                                      </p:to>
                                    </p:set>
                                    <p:anim calcmode="lin" valueType="num">
                                      <p:cBhvr additive="base">
                                        <p:cTn id="11" dur="500" fill="hold"/>
                                        <p:tgtEl>
                                          <p:spTgt spid="139267">
                                            <p:txEl>
                                              <p:pRg st="2" end="2"/>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39267">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2" name="WHOOSH.WAV"/>
                                        </p:tgtEl>
                                      </p:cMediaNode>
                                    </p:audio>
                                  </p:subTnLst>
                                </p:cTn>
                              </p:par>
                              <p:par>
                                <p:cTn id="13" presetID="2" presetClass="entr" presetSubtype="8" fill="hold" grpId="0" nodeType="withEffect">
                                  <p:stCondLst>
                                    <p:cond delay="0"/>
                                  </p:stCondLst>
                                  <p:childTnLst>
                                    <p:set>
                                      <p:cBhvr>
                                        <p:cTn id="14" dur="1" fill="hold">
                                          <p:stCondLst>
                                            <p:cond delay="0"/>
                                          </p:stCondLst>
                                        </p:cTn>
                                        <p:tgtEl>
                                          <p:spTgt spid="139267">
                                            <p:txEl>
                                              <p:pRg st="3" end="3"/>
                                            </p:txEl>
                                          </p:spTgt>
                                        </p:tgtEl>
                                        <p:attrNameLst>
                                          <p:attrName>style.visibility</p:attrName>
                                        </p:attrNameLst>
                                      </p:cBhvr>
                                      <p:to>
                                        <p:strVal val="visible"/>
                                      </p:to>
                                    </p:set>
                                    <p:anim calcmode="lin" valueType="num">
                                      <p:cBhvr additive="base">
                                        <p:cTn id="15" dur="500" fill="hold"/>
                                        <p:tgtEl>
                                          <p:spTgt spid="139267">
                                            <p:txEl>
                                              <p:pRg st="3" end="3"/>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39267">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3"/>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7" grpId="0" build="p"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ctrTitle"/>
          </p:nvPr>
        </p:nvSpPr>
        <p:spPr>
          <a:xfrm>
            <a:off x="827584" y="1196752"/>
            <a:ext cx="7543800" cy="1524000"/>
          </a:xfrm>
        </p:spPr>
        <p:txBody>
          <a:bodyPr>
            <a:normAutofit/>
          </a:bodyPr>
          <a:lstStyle/>
          <a:p>
            <a:pPr eaLnBrk="1" hangingPunct="1"/>
            <a:r>
              <a:rPr lang="es-MX" sz="4000" dirty="0">
                <a:solidFill>
                  <a:srgbClr val="FFFFFF"/>
                </a:solidFill>
                <a:latin typeface="Times New Roman" charset="0"/>
              </a:rPr>
              <a:t>Árbol Binario de Búsqueda (ABB) Óptimo</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normAutofit fontScale="90000"/>
          </a:bodyPr>
          <a:lstStyle/>
          <a:p>
            <a:pPr eaLnBrk="1" hangingPunct="1"/>
            <a:r>
              <a:rPr lang="es-MX">
                <a:latin typeface="Times New Roman" charset="0"/>
              </a:rPr>
              <a:t>Un ejemplo más…</a:t>
            </a:r>
            <a:br>
              <a:rPr lang="es-MX">
                <a:latin typeface="Times New Roman" charset="0"/>
              </a:rPr>
            </a:br>
            <a:r>
              <a:rPr lang="es-MX">
                <a:latin typeface="Times New Roman" charset="0"/>
              </a:rPr>
              <a:t>ABB óptimo</a:t>
            </a:r>
          </a:p>
        </p:txBody>
      </p:sp>
      <p:sp>
        <p:nvSpPr>
          <p:cNvPr id="72707" name="Rectangle 3"/>
          <p:cNvSpPr>
            <a:spLocks noGrp="1" noChangeArrowheads="1"/>
          </p:cNvSpPr>
          <p:nvPr>
            <p:ph idx="1"/>
          </p:nvPr>
        </p:nvSpPr>
        <p:spPr/>
        <p:txBody>
          <a:bodyPr>
            <a:normAutofit fontScale="92500" lnSpcReduction="10000"/>
          </a:bodyPr>
          <a:lstStyle/>
          <a:p>
            <a:pPr eaLnBrk="1" hangingPunct="1">
              <a:buFont typeface="Wingdings" charset="0"/>
              <a:buNone/>
            </a:pPr>
            <a:r>
              <a:rPr lang="es-MX" sz="2800" i="1">
                <a:latin typeface="Times New Roman" charset="0"/>
              </a:rPr>
              <a:t>Recordando…</a:t>
            </a:r>
          </a:p>
          <a:p>
            <a:pPr eaLnBrk="1" hangingPunct="1"/>
            <a:r>
              <a:rPr lang="es-MX" sz="2800">
                <a:latin typeface="Times New Roman" charset="0"/>
              </a:rPr>
              <a:t>Un Arbol Binario de Búsqueda (ABB) es una estructura de datos útil para realizar la búsqueda de datos…</a:t>
            </a:r>
          </a:p>
          <a:p>
            <a:pPr eaLnBrk="1" hangingPunct="1"/>
            <a:r>
              <a:rPr lang="es-MX" sz="2800">
                <a:latin typeface="Times New Roman" charset="0"/>
              </a:rPr>
              <a:t>Los nodos tienen 0, 1 ó 2 hijos…</a:t>
            </a:r>
          </a:p>
          <a:p>
            <a:pPr eaLnBrk="1" hangingPunct="1"/>
            <a:r>
              <a:rPr lang="es-MX" sz="2800">
                <a:latin typeface="Times New Roman" charset="0"/>
              </a:rPr>
              <a:t>Los descendientes por la izquierda son menores, los de la derecha son mayores…</a:t>
            </a:r>
          </a:p>
          <a:p>
            <a:pPr eaLnBrk="1" hangingPunct="1"/>
            <a:r>
              <a:rPr lang="es-MX" sz="2800">
                <a:latin typeface="Times New Roman" charset="0"/>
              </a:rPr>
              <a:t>La altura del árbol determina el peor caso en la búsqueda...</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es-MX">
                <a:latin typeface="Times New Roman" charset="0"/>
              </a:rPr>
              <a:t>ABB óptimo</a:t>
            </a:r>
          </a:p>
        </p:txBody>
      </p:sp>
      <p:sp>
        <p:nvSpPr>
          <p:cNvPr id="73731" name="Rectangle 3"/>
          <p:cNvSpPr>
            <a:spLocks noGrp="1" noChangeArrowheads="1"/>
          </p:cNvSpPr>
          <p:nvPr>
            <p:ph idx="1"/>
          </p:nvPr>
        </p:nvSpPr>
        <p:spPr/>
        <p:txBody>
          <a:bodyPr/>
          <a:lstStyle/>
          <a:p>
            <a:pPr eaLnBrk="1" hangingPunct="1">
              <a:buFont typeface="Wingdings" charset="0"/>
              <a:buNone/>
            </a:pPr>
            <a:r>
              <a:rPr lang="es-MX" sz="2400" b="1">
                <a:latin typeface="Times New Roman" charset="0"/>
              </a:rPr>
              <a:t>PROBLEMA:</a:t>
            </a:r>
            <a:r>
              <a:rPr lang="es-MX" sz="2400">
                <a:latin typeface="Times New Roman" charset="0"/>
              </a:rPr>
              <a:t> </a:t>
            </a:r>
          </a:p>
          <a:p>
            <a:pPr eaLnBrk="1" hangingPunct="1"/>
            <a:r>
              <a:rPr lang="es-MX" sz="2400">
                <a:latin typeface="Times New Roman" charset="0"/>
              </a:rPr>
              <a:t>dada una secuencia ordenada de llaves a insertar en un ABB… </a:t>
            </a:r>
            <a:r>
              <a:rPr lang="es-MX" sz="2400">
                <a:solidFill>
                  <a:srgbClr val="000099"/>
                </a:solidFill>
                <a:latin typeface="Times New Roman" charset="0"/>
              </a:rPr>
              <a:t>d</a:t>
            </a:r>
            <a:r>
              <a:rPr lang="es-MX" sz="2400" baseline="-25000">
                <a:solidFill>
                  <a:srgbClr val="000099"/>
                </a:solidFill>
                <a:latin typeface="Times New Roman" charset="0"/>
              </a:rPr>
              <a:t>1</a:t>
            </a:r>
            <a:r>
              <a:rPr lang="es-MX" sz="2400">
                <a:solidFill>
                  <a:srgbClr val="000099"/>
                </a:solidFill>
                <a:latin typeface="Times New Roman" charset="0"/>
              </a:rPr>
              <a:t>, d</a:t>
            </a:r>
            <a:r>
              <a:rPr lang="es-MX" sz="2400" baseline="-25000">
                <a:solidFill>
                  <a:srgbClr val="000099"/>
                </a:solidFill>
                <a:latin typeface="Times New Roman" charset="0"/>
              </a:rPr>
              <a:t>2</a:t>
            </a:r>
            <a:r>
              <a:rPr lang="es-MX" sz="2400">
                <a:solidFill>
                  <a:srgbClr val="000099"/>
                </a:solidFill>
                <a:latin typeface="Times New Roman" charset="0"/>
              </a:rPr>
              <a:t>, … d</a:t>
            </a:r>
            <a:r>
              <a:rPr lang="es-MX" sz="2400" baseline="-25000">
                <a:solidFill>
                  <a:srgbClr val="000099"/>
                </a:solidFill>
                <a:latin typeface="Times New Roman" charset="0"/>
              </a:rPr>
              <a:t>n</a:t>
            </a:r>
            <a:r>
              <a:rPr lang="es-MX" sz="2400">
                <a:latin typeface="Times New Roman" charset="0"/>
              </a:rPr>
              <a:t> (d</a:t>
            </a:r>
            <a:r>
              <a:rPr lang="es-MX" sz="2400" baseline="-25000">
                <a:latin typeface="Times New Roman" charset="0"/>
              </a:rPr>
              <a:t>1</a:t>
            </a:r>
            <a:r>
              <a:rPr lang="es-MX" sz="2400">
                <a:latin typeface="Times New Roman" charset="0"/>
              </a:rPr>
              <a:t>&lt;d</a:t>
            </a:r>
            <a:r>
              <a:rPr lang="es-MX" sz="2400" baseline="-25000">
                <a:latin typeface="Times New Roman" charset="0"/>
              </a:rPr>
              <a:t>2</a:t>
            </a:r>
            <a:r>
              <a:rPr lang="es-MX" sz="2400">
                <a:latin typeface="Times New Roman" charset="0"/>
              </a:rPr>
              <a:t>&lt; … &lt; d</a:t>
            </a:r>
            <a:r>
              <a:rPr lang="es-MX" sz="2400" baseline="-25000">
                <a:latin typeface="Times New Roman" charset="0"/>
              </a:rPr>
              <a:t>n</a:t>
            </a:r>
            <a:r>
              <a:rPr lang="es-MX" sz="2400">
                <a:latin typeface="Times New Roman" charset="0"/>
              </a:rPr>
              <a:t>)</a:t>
            </a:r>
          </a:p>
          <a:p>
            <a:pPr eaLnBrk="1" hangingPunct="1"/>
            <a:r>
              <a:rPr lang="es-MX" sz="2400">
                <a:latin typeface="Times New Roman" charset="0"/>
              </a:rPr>
              <a:t>de las cuales se conoce la probabilidad de que sean buscadas en el ABB… </a:t>
            </a:r>
            <a:r>
              <a:rPr lang="es-MX" sz="2400">
                <a:solidFill>
                  <a:srgbClr val="000099"/>
                </a:solidFill>
                <a:latin typeface="Times New Roman" charset="0"/>
              </a:rPr>
              <a:t>p</a:t>
            </a:r>
            <a:r>
              <a:rPr lang="es-MX" sz="2400" baseline="-25000">
                <a:solidFill>
                  <a:srgbClr val="000099"/>
                </a:solidFill>
                <a:latin typeface="Times New Roman" charset="0"/>
              </a:rPr>
              <a:t>1</a:t>
            </a:r>
            <a:r>
              <a:rPr lang="es-MX" sz="2400">
                <a:solidFill>
                  <a:srgbClr val="000099"/>
                </a:solidFill>
                <a:latin typeface="Times New Roman" charset="0"/>
              </a:rPr>
              <a:t>, p</a:t>
            </a:r>
            <a:r>
              <a:rPr lang="es-MX" sz="2400" baseline="-25000">
                <a:solidFill>
                  <a:srgbClr val="000099"/>
                </a:solidFill>
                <a:latin typeface="Times New Roman" charset="0"/>
              </a:rPr>
              <a:t>2</a:t>
            </a:r>
            <a:r>
              <a:rPr lang="es-MX" sz="2400">
                <a:solidFill>
                  <a:srgbClr val="000099"/>
                </a:solidFill>
                <a:latin typeface="Times New Roman" charset="0"/>
              </a:rPr>
              <a:t>, … p</a:t>
            </a:r>
            <a:r>
              <a:rPr lang="es-MX" sz="2400" baseline="-25000">
                <a:solidFill>
                  <a:srgbClr val="000099"/>
                </a:solidFill>
                <a:latin typeface="Times New Roman" charset="0"/>
              </a:rPr>
              <a:t>n</a:t>
            </a:r>
            <a:endParaRPr lang="es-MX" sz="2400">
              <a:latin typeface="Times New Roman" charset="0"/>
            </a:endParaRPr>
          </a:p>
          <a:p>
            <a:pPr eaLnBrk="1" hangingPunct="1"/>
            <a:r>
              <a:rPr lang="es-MX" sz="2400">
                <a:latin typeface="Times New Roman" charset="0"/>
              </a:rPr>
              <a:t>¿cuál es la forma del ABB que </a:t>
            </a:r>
            <a:r>
              <a:rPr lang="es-MX" sz="2400" b="1">
                <a:latin typeface="Times New Roman" charset="0"/>
              </a:rPr>
              <a:t>minimiza</a:t>
            </a:r>
            <a:r>
              <a:rPr lang="es-MX" sz="2400">
                <a:latin typeface="Times New Roman" charset="0"/>
              </a:rPr>
              <a:t> el </a:t>
            </a:r>
            <a:r>
              <a:rPr lang="es-MX" sz="2400" u="sng">
                <a:latin typeface="Times New Roman" charset="0"/>
              </a:rPr>
              <a:t>tiempo promedio de búsqueda</a:t>
            </a:r>
            <a:r>
              <a:rPr lang="es-MX" sz="2400">
                <a:latin typeface="Times New Roman" charset="0"/>
              </a:rPr>
              <a:t> de las llaves?</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755576" y="620688"/>
            <a:ext cx="7024744" cy="1143000"/>
          </a:xfrm>
        </p:spPr>
        <p:txBody>
          <a:bodyPr>
            <a:normAutofit fontScale="90000"/>
          </a:bodyPr>
          <a:lstStyle/>
          <a:p>
            <a:pPr eaLnBrk="1" hangingPunct="1"/>
            <a:r>
              <a:rPr lang="es-MX" dirty="0">
                <a:latin typeface="Times New Roman" charset="0"/>
              </a:rPr>
              <a:t>Coeficiente binomial</a:t>
            </a:r>
            <a:br>
              <a:rPr lang="es-MX" dirty="0">
                <a:latin typeface="Times New Roman" charset="0"/>
              </a:rPr>
            </a:br>
            <a:r>
              <a:rPr lang="es-MX" dirty="0">
                <a:latin typeface="Times New Roman" charset="0"/>
              </a:rPr>
              <a:t> </a:t>
            </a:r>
            <a:r>
              <a:rPr lang="es-MX" sz="3600" dirty="0">
                <a:latin typeface="Times New Roman" charset="0"/>
              </a:rPr>
              <a:t>EJEMPLO: Encontrar </a:t>
            </a:r>
            <a:r>
              <a:rPr lang="es-MX" sz="3600" b="1" dirty="0">
                <a:latin typeface="Times New Roman" charset="0"/>
              </a:rPr>
              <a:t>B[4,2]</a:t>
            </a:r>
            <a:endParaRPr lang="es-MX" dirty="0">
              <a:latin typeface="Times New Roman" charset="0"/>
            </a:endParaRP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3410081359"/>
              </p:ext>
            </p:extLst>
          </p:nvPr>
        </p:nvGraphicFramePr>
        <p:xfrm>
          <a:off x="1475656" y="2492896"/>
          <a:ext cx="5599584" cy="2743200"/>
        </p:xfrm>
        <a:graphic>
          <a:graphicData uri="http://schemas.openxmlformats.org/drawingml/2006/table">
            <a:tbl>
              <a:tblPr firstRow="1" bandRow="1">
                <a:tableStyleId>{2D5ABB26-0587-4C30-8999-92F81FD0307C}</a:tableStyleId>
              </a:tblPr>
              <a:tblGrid>
                <a:gridCol w="933264"/>
                <a:gridCol w="933264"/>
                <a:gridCol w="933264"/>
                <a:gridCol w="933264"/>
                <a:gridCol w="933264"/>
                <a:gridCol w="933264"/>
              </a:tblGrid>
              <a:tr h="185420">
                <a:tc>
                  <a:txBody>
                    <a:bodyPr/>
                    <a:lstStyle/>
                    <a:p>
                      <a:pPr algn="ctr"/>
                      <a:r>
                        <a:rPr lang="en-US" sz="2400" b="1" dirty="0" smtClean="0">
                          <a:solidFill>
                            <a:srgbClr val="820101"/>
                          </a:solidFill>
                        </a:rPr>
                        <a:t>B</a:t>
                      </a:r>
                      <a:endParaRPr lang="en-US" sz="2400" b="1" dirty="0">
                        <a:solidFill>
                          <a:srgbClr val="82010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6">
                        <a:lumMod val="20000"/>
                        <a:lumOff val="80000"/>
                      </a:schemeClr>
                    </a:solidFill>
                  </a:tcPr>
                </a:tc>
                <a:tc>
                  <a:txBody>
                    <a:bodyPr/>
                    <a:lstStyle/>
                    <a:p>
                      <a:pPr algn="ctr"/>
                      <a:r>
                        <a:rPr lang="en-US" sz="2400" dirty="0" smtClean="0">
                          <a:solidFill>
                            <a:schemeClr val="accent1">
                              <a:lumMod val="75000"/>
                            </a:schemeClr>
                          </a:solidFill>
                        </a:rPr>
                        <a:t>0</a:t>
                      </a:r>
                      <a:endParaRPr lang="en-US" sz="2400" dirty="0">
                        <a:solidFill>
                          <a:schemeClr val="accent1">
                            <a:lumMod val="75000"/>
                          </a:schemeClr>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6">
                        <a:lumMod val="20000"/>
                        <a:lumOff val="80000"/>
                      </a:schemeClr>
                    </a:solidFill>
                  </a:tcPr>
                </a:tc>
                <a:tc>
                  <a:txBody>
                    <a:bodyPr/>
                    <a:lstStyle/>
                    <a:p>
                      <a:pPr algn="ctr"/>
                      <a:r>
                        <a:rPr lang="en-US" sz="2400" dirty="0" smtClean="0">
                          <a:solidFill>
                            <a:schemeClr val="accent1">
                              <a:lumMod val="75000"/>
                            </a:schemeClr>
                          </a:solidFill>
                        </a:rPr>
                        <a:t>1</a:t>
                      </a:r>
                      <a:endParaRPr lang="en-US" sz="2400" dirty="0">
                        <a:solidFill>
                          <a:schemeClr val="accent1">
                            <a:lumMod val="75000"/>
                          </a:schemeClr>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6">
                        <a:lumMod val="20000"/>
                        <a:lumOff val="80000"/>
                      </a:schemeClr>
                    </a:solidFill>
                  </a:tcPr>
                </a:tc>
                <a:tc>
                  <a:txBody>
                    <a:bodyPr/>
                    <a:lstStyle/>
                    <a:p>
                      <a:pPr algn="ctr"/>
                      <a:r>
                        <a:rPr lang="en-US" sz="2400" dirty="0" smtClean="0">
                          <a:solidFill>
                            <a:schemeClr val="accent1">
                              <a:lumMod val="75000"/>
                            </a:schemeClr>
                          </a:solidFill>
                        </a:rPr>
                        <a:t>2</a:t>
                      </a:r>
                      <a:endParaRPr lang="en-US" sz="2400" dirty="0">
                        <a:solidFill>
                          <a:schemeClr val="accent1">
                            <a:lumMod val="75000"/>
                          </a:schemeClr>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6">
                        <a:lumMod val="20000"/>
                        <a:lumOff val="80000"/>
                      </a:schemeClr>
                    </a:solidFill>
                  </a:tcPr>
                </a:tc>
                <a:tc>
                  <a:txBody>
                    <a:bodyPr/>
                    <a:lstStyle/>
                    <a:p>
                      <a:pPr algn="ctr"/>
                      <a:r>
                        <a:rPr lang="en-US" sz="2400" dirty="0" smtClean="0">
                          <a:solidFill>
                            <a:schemeClr val="accent1">
                              <a:lumMod val="75000"/>
                            </a:schemeClr>
                          </a:solidFill>
                        </a:rPr>
                        <a:t>3</a:t>
                      </a:r>
                      <a:endParaRPr lang="en-US" sz="2400" dirty="0">
                        <a:solidFill>
                          <a:schemeClr val="accent1">
                            <a:lumMod val="75000"/>
                          </a:schemeClr>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6">
                        <a:lumMod val="60000"/>
                        <a:lumOff val="40000"/>
                      </a:schemeClr>
                    </a:solidFill>
                  </a:tcPr>
                </a:tc>
                <a:tc>
                  <a:txBody>
                    <a:bodyPr/>
                    <a:lstStyle/>
                    <a:p>
                      <a:pPr algn="ctr"/>
                      <a:r>
                        <a:rPr lang="en-US" sz="2400" dirty="0" smtClean="0">
                          <a:solidFill>
                            <a:schemeClr val="accent1">
                              <a:lumMod val="75000"/>
                            </a:schemeClr>
                          </a:solidFill>
                        </a:rPr>
                        <a:t>4</a:t>
                      </a:r>
                      <a:endParaRPr lang="en-US" sz="2400" dirty="0">
                        <a:solidFill>
                          <a:schemeClr val="accent1">
                            <a:lumMod val="75000"/>
                          </a:schemeClr>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6">
                        <a:lumMod val="60000"/>
                        <a:lumOff val="40000"/>
                      </a:schemeClr>
                    </a:solidFill>
                  </a:tcPr>
                </a:tc>
              </a:tr>
              <a:tr h="185420">
                <a:tc>
                  <a:txBody>
                    <a:bodyPr/>
                    <a:lstStyle/>
                    <a:p>
                      <a:pPr algn="ctr"/>
                      <a:r>
                        <a:rPr lang="en-US" sz="2400" dirty="0" smtClean="0">
                          <a:solidFill>
                            <a:srgbClr val="820101"/>
                          </a:solidFill>
                        </a:rPr>
                        <a:t>0</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BCBC"/>
                    </a:solidFill>
                  </a:tcPr>
                </a:tc>
                <a:tc>
                  <a:txBody>
                    <a:bodyPr/>
                    <a:lstStyle/>
                    <a:p>
                      <a:pPr algn="ctr"/>
                      <a:r>
                        <a:rPr lang="en-US" sz="2400" dirty="0" smtClean="0"/>
                        <a:t>1</a:t>
                      </a:r>
                      <a:endParaRPr lang="en-US" sz="2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4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6">
                        <a:lumMod val="60000"/>
                        <a:lumOff val="40000"/>
                      </a:schemeClr>
                    </a:solidFill>
                  </a:tcPr>
                </a:tc>
                <a:tc>
                  <a:txBody>
                    <a:bodyPr/>
                    <a:lstStyle/>
                    <a:p>
                      <a:pPr algn="ctr"/>
                      <a:endParaRPr lang="en-US" sz="2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6">
                        <a:lumMod val="60000"/>
                        <a:lumOff val="40000"/>
                      </a:schemeClr>
                    </a:solidFill>
                  </a:tcPr>
                </a:tc>
              </a:tr>
              <a:tr h="370840">
                <a:tc>
                  <a:txBody>
                    <a:bodyPr/>
                    <a:lstStyle/>
                    <a:p>
                      <a:pPr algn="ctr"/>
                      <a:r>
                        <a:rPr lang="en-US" sz="2400" dirty="0" smtClean="0">
                          <a:solidFill>
                            <a:srgbClr val="820101"/>
                          </a:solidFill>
                        </a:rPr>
                        <a:t>1</a:t>
                      </a:r>
                      <a:endParaRPr lang="en-US" sz="2400" dirty="0">
                        <a:solidFill>
                          <a:srgbClr val="82010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BCBC"/>
                    </a:solidFill>
                  </a:tcPr>
                </a:tc>
                <a:tc>
                  <a:txBody>
                    <a:bodyPr/>
                    <a:lstStyle/>
                    <a:p>
                      <a:pPr algn="ctr"/>
                      <a:r>
                        <a:rPr lang="en-US" sz="2400" dirty="0" smtClean="0"/>
                        <a:t>1</a:t>
                      </a:r>
                      <a:endParaRPr lang="en-US" sz="2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400" dirty="0" smtClean="0"/>
                        <a:t>1</a:t>
                      </a:r>
                      <a:endParaRPr lang="en-US" sz="2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6">
                        <a:lumMod val="60000"/>
                        <a:lumOff val="40000"/>
                      </a:schemeClr>
                    </a:solidFill>
                  </a:tcPr>
                </a:tc>
                <a:tc>
                  <a:txBody>
                    <a:bodyPr/>
                    <a:lstStyle/>
                    <a:p>
                      <a:pPr algn="ctr"/>
                      <a:endParaRPr lang="en-US" sz="24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6">
                        <a:lumMod val="60000"/>
                        <a:lumOff val="40000"/>
                      </a:schemeClr>
                    </a:solidFill>
                  </a:tcPr>
                </a:tc>
              </a:tr>
              <a:tr h="370840">
                <a:tc>
                  <a:txBody>
                    <a:bodyPr/>
                    <a:lstStyle/>
                    <a:p>
                      <a:pPr algn="ctr"/>
                      <a:r>
                        <a:rPr lang="en-US" sz="2400" dirty="0" smtClean="0">
                          <a:solidFill>
                            <a:srgbClr val="820101"/>
                          </a:solidFill>
                        </a:rPr>
                        <a:t>2</a:t>
                      </a:r>
                      <a:endParaRPr lang="en-US" sz="2400" dirty="0">
                        <a:solidFill>
                          <a:srgbClr val="82010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BCBC"/>
                    </a:solidFill>
                  </a:tcPr>
                </a:tc>
                <a:tc>
                  <a:txBody>
                    <a:bodyPr/>
                    <a:lstStyle/>
                    <a:p>
                      <a:pPr algn="ctr"/>
                      <a:r>
                        <a:rPr lang="en-US" sz="2400" dirty="0" smtClean="0"/>
                        <a:t>1</a:t>
                      </a:r>
                      <a:endParaRPr lang="en-US" sz="2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400" dirty="0" smtClean="0"/>
                        <a:t>2</a:t>
                      </a:r>
                      <a:endParaRPr lang="en-US" sz="2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400" dirty="0" smtClean="0"/>
                        <a:t>1</a:t>
                      </a:r>
                      <a:endParaRPr lang="en-US" sz="2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6">
                        <a:lumMod val="60000"/>
                        <a:lumOff val="40000"/>
                      </a:schemeClr>
                    </a:solidFill>
                  </a:tcPr>
                </a:tc>
                <a:tc>
                  <a:txBody>
                    <a:bodyPr/>
                    <a:lstStyle/>
                    <a:p>
                      <a:pPr algn="ctr"/>
                      <a:endParaRPr lang="en-US" sz="2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6">
                        <a:lumMod val="60000"/>
                        <a:lumOff val="40000"/>
                      </a:schemeClr>
                    </a:solidFill>
                  </a:tcPr>
                </a:tc>
              </a:tr>
              <a:tr h="370840">
                <a:tc>
                  <a:txBody>
                    <a:bodyPr/>
                    <a:lstStyle/>
                    <a:p>
                      <a:pPr algn="ctr"/>
                      <a:r>
                        <a:rPr lang="en-US" sz="2400" dirty="0" smtClean="0">
                          <a:solidFill>
                            <a:srgbClr val="820101"/>
                          </a:solidFill>
                        </a:rPr>
                        <a:t>3</a:t>
                      </a:r>
                      <a:endParaRPr lang="en-US" sz="2400" dirty="0">
                        <a:solidFill>
                          <a:srgbClr val="82010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BCBC"/>
                    </a:solidFill>
                  </a:tcPr>
                </a:tc>
                <a:tc>
                  <a:txBody>
                    <a:bodyPr/>
                    <a:lstStyle/>
                    <a:p>
                      <a:pPr algn="ctr"/>
                      <a:r>
                        <a:rPr lang="en-US" sz="2400" dirty="0" smtClean="0"/>
                        <a:t>1</a:t>
                      </a:r>
                      <a:endParaRPr lang="en-US" sz="2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400" dirty="0" smtClean="0"/>
                        <a:t>3</a:t>
                      </a:r>
                      <a:endParaRPr lang="en-US" sz="2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400" dirty="0" smtClean="0"/>
                        <a:t>3</a:t>
                      </a:r>
                      <a:endParaRPr lang="en-US" sz="2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400" dirty="0" smtClean="0"/>
                        <a:t>1</a:t>
                      </a:r>
                      <a:endParaRPr lang="en-US" sz="2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6">
                        <a:lumMod val="60000"/>
                        <a:lumOff val="40000"/>
                      </a:schemeClr>
                    </a:solidFill>
                  </a:tcPr>
                </a:tc>
                <a:tc>
                  <a:txBody>
                    <a:bodyPr/>
                    <a:lstStyle/>
                    <a:p>
                      <a:pPr algn="ctr"/>
                      <a:endParaRPr lang="en-US" sz="2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6">
                        <a:lumMod val="60000"/>
                        <a:lumOff val="40000"/>
                      </a:schemeClr>
                    </a:solidFill>
                  </a:tcPr>
                </a:tc>
              </a:tr>
              <a:tr h="370840">
                <a:tc>
                  <a:txBody>
                    <a:bodyPr/>
                    <a:lstStyle/>
                    <a:p>
                      <a:pPr algn="ctr"/>
                      <a:r>
                        <a:rPr lang="en-US" sz="2400" dirty="0" smtClean="0">
                          <a:solidFill>
                            <a:srgbClr val="820101"/>
                          </a:solidFill>
                        </a:rPr>
                        <a:t>4</a:t>
                      </a:r>
                      <a:endParaRPr lang="en-US" sz="2400" dirty="0">
                        <a:solidFill>
                          <a:srgbClr val="82010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BCBC"/>
                    </a:solidFill>
                  </a:tcPr>
                </a:tc>
                <a:tc>
                  <a:txBody>
                    <a:bodyPr/>
                    <a:lstStyle/>
                    <a:p>
                      <a:pPr algn="ctr"/>
                      <a:r>
                        <a:rPr lang="en-US" sz="2400" dirty="0" smtClean="0"/>
                        <a:t>1</a:t>
                      </a:r>
                      <a:endParaRPr lang="en-US" sz="2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400" dirty="0" smtClean="0"/>
                        <a:t>4</a:t>
                      </a:r>
                      <a:endParaRPr lang="en-US" sz="2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400" dirty="0" smtClean="0"/>
                        <a:t>6</a:t>
                      </a:r>
                      <a:endParaRPr lang="en-US" sz="2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400" dirty="0" smtClean="0"/>
                        <a:t>4</a:t>
                      </a:r>
                      <a:endParaRPr lang="en-US" sz="2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6">
                        <a:lumMod val="60000"/>
                        <a:lumOff val="40000"/>
                      </a:schemeClr>
                    </a:solidFill>
                  </a:tcPr>
                </a:tc>
                <a:tc>
                  <a:txBody>
                    <a:bodyPr/>
                    <a:lstStyle/>
                    <a:p>
                      <a:pPr algn="ctr"/>
                      <a:r>
                        <a:rPr lang="en-US" sz="2400" dirty="0" smtClean="0"/>
                        <a:t>1</a:t>
                      </a:r>
                      <a:endParaRPr lang="en-US" sz="2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6">
                        <a:lumMod val="60000"/>
                        <a:lumOff val="40000"/>
                      </a:schemeClr>
                    </a:solidFill>
                  </a:tcPr>
                </a:tc>
              </a:tr>
            </a:tbl>
          </a:graphicData>
        </a:graphic>
      </p:graphicFrame>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971600" y="609600"/>
            <a:ext cx="7486600" cy="1143000"/>
          </a:xfrm>
        </p:spPr>
        <p:txBody>
          <a:bodyPr/>
          <a:lstStyle/>
          <a:p>
            <a:pPr eaLnBrk="1" hangingPunct="1"/>
            <a:r>
              <a:rPr lang="es-MX" sz="3200" dirty="0">
                <a:latin typeface="Times New Roman" charset="0"/>
              </a:rPr>
              <a:t>¿Cómo se calcula el tiempo promedio de búsqueda en un ABB?</a:t>
            </a:r>
          </a:p>
        </p:txBody>
      </p:sp>
      <p:sp>
        <p:nvSpPr>
          <p:cNvPr id="142339" name="Rectangle 3"/>
          <p:cNvSpPr>
            <a:spLocks noGrp="1" noChangeArrowheads="1"/>
          </p:cNvSpPr>
          <p:nvPr>
            <p:ph idx="1"/>
          </p:nvPr>
        </p:nvSpPr>
        <p:spPr>
          <a:xfrm>
            <a:off x="467544" y="1124744"/>
            <a:ext cx="8208912" cy="4114800"/>
          </a:xfrm>
        </p:spPr>
        <p:txBody>
          <a:bodyPr>
            <a:normAutofit/>
          </a:bodyPr>
          <a:lstStyle/>
          <a:p>
            <a:pPr eaLnBrk="1" hangingPunct="1"/>
            <a:r>
              <a:rPr lang="es-MX" sz="2200" dirty="0">
                <a:latin typeface="Times New Roman" charset="0"/>
              </a:rPr>
              <a:t>Si todas las llaves tienen la misma probabilidad de ser buscadas…</a:t>
            </a:r>
          </a:p>
          <a:p>
            <a:pPr eaLnBrk="1" hangingPunct="1"/>
            <a:r>
              <a:rPr lang="es-MX" sz="2200" dirty="0">
                <a:latin typeface="Times New Roman" charset="0"/>
              </a:rPr>
              <a:t>El tiempo promedio de búsqueda sería…</a:t>
            </a:r>
          </a:p>
          <a:p>
            <a:pPr lvl="1" eaLnBrk="1" hangingPunct="1"/>
            <a:r>
              <a:rPr lang="es-MX" dirty="0">
                <a:latin typeface="Times New Roman" charset="0"/>
                <a:ea typeface="ＭＳ Ｐゴシック" charset="0"/>
              </a:rPr>
              <a:t>La sumatoria de la cantidad de comparaciones que se requieren para encontrar cada llave…</a:t>
            </a:r>
          </a:p>
          <a:p>
            <a:pPr lvl="1" eaLnBrk="1" hangingPunct="1"/>
            <a:r>
              <a:rPr lang="es-MX" dirty="0">
                <a:latin typeface="Times New Roman" charset="0"/>
                <a:ea typeface="ＭＳ Ｐゴシック" charset="0"/>
              </a:rPr>
              <a:t>entre la cantidad de llaves…</a:t>
            </a:r>
          </a:p>
        </p:txBody>
      </p:sp>
      <p:sp>
        <p:nvSpPr>
          <p:cNvPr id="142340" name="Text Box 4"/>
          <p:cNvSpPr txBox="1">
            <a:spLocks noChangeArrowheads="1"/>
          </p:cNvSpPr>
          <p:nvPr/>
        </p:nvSpPr>
        <p:spPr bwMode="auto">
          <a:xfrm>
            <a:off x="4386263" y="4510708"/>
            <a:ext cx="3690937" cy="167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a:t>1 +</a:t>
            </a:r>
          </a:p>
          <a:p>
            <a:r>
              <a:rPr lang="en-US"/>
              <a:t>2 + 2 +</a:t>
            </a:r>
          </a:p>
          <a:p>
            <a:r>
              <a:rPr lang="en-US"/>
              <a:t>3 + 3 + 3 +</a:t>
            </a:r>
          </a:p>
          <a:p>
            <a:r>
              <a:rPr lang="en-US"/>
              <a:t>4 + 4 + 4 + 4 = 30/10  = </a:t>
            </a:r>
            <a:r>
              <a:rPr lang="en-US" sz="3200" b="1">
                <a:solidFill>
                  <a:srgbClr val="CC0000"/>
                </a:solidFill>
              </a:rPr>
              <a:t>3.0</a:t>
            </a:r>
            <a:endParaRPr lang="en-US"/>
          </a:p>
        </p:txBody>
      </p:sp>
      <p:grpSp>
        <p:nvGrpSpPr>
          <p:cNvPr id="2" name="Group 5"/>
          <p:cNvGrpSpPr>
            <a:grpSpLocks noChangeAspect="1"/>
          </p:cNvGrpSpPr>
          <p:nvPr/>
        </p:nvGrpSpPr>
        <p:grpSpPr bwMode="auto">
          <a:xfrm>
            <a:off x="1260475" y="4509120"/>
            <a:ext cx="2397125" cy="1692275"/>
            <a:chOff x="794" y="3072"/>
            <a:chExt cx="1510" cy="1066"/>
          </a:xfrm>
        </p:grpSpPr>
        <p:sp>
          <p:nvSpPr>
            <p:cNvPr id="74758" name="AutoShape 6"/>
            <p:cNvSpPr>
              <a:spLocks noChangeAspect="1" noChangeArrowheads="1" noTextEdit="1"/>
            </p:cNvSpPr>
            <p:nvPr/>
          </p:nvSpPr>
          <p:spPr bwMode="auto">
            <a:xfrm>
              <a:off x="794" y="3072"/>
              <a:ext cx="1510" cy="1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4759" name="Line 7"/>
            <p:cNvSpPr>
              <a:spLocks noChangeShapeType="1"/>
            </p:cNvSpPr>
            <p:nvPr/>
          </p:nvSpPr>
          <p:spPr bwMode="auto">
            <a:xfrm flipH="1">
              <a:off x="2003" y="3458"/>
              <a:ext cx="162" cy="14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60" name="Oval 8"/>
            <p:cNvSpPr>
              <a:spLocks noChangeArrowheads="1"/>
            </p:cNvSpPr>
            <p:nvPr/>
          </p:nvSpPr>
          <p:spPr bwMode="auto">
            <a:xfrm>
              <a:off x="1671" y="3087"/>
              <a:ext cx="177" cy="178"/>
            </a:xfrm>
            <a:prstGeom prst="ellipse">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4761" name="Oval 9"/>
            <p:cNvSpPr>
              <a:spLocks noChangeArrowheads="1"/>
            </p:cNvSpPr>
            <p:nvPr/>
          </p:nvSpPr>
          <p:spPr bwMode="auto">
            <a:xfrm>
              <a:off x="1207" y="3304"/>
              <a:ext cx="178" cy="177"/>
            </a:xfrm>
            <a:prstGeom prst="ellipse">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4762" name="Oval 10"/>
            <p:cNvSpPr>
              <a:spLocks noChangeArrowheads="1"/>
            </p:cNvSpPr>
            <p:nvPr/>
          </p:nvSpPr>
          <p:spPr bwMode="auto">
            <a:xfrm>
              <a:off x="2103" y="3304"/>
              <a:ext cx="178" cy="177"/>
            </a:xfrm>
            <a:prstGeom prst="ellipse">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4763" name="Oval 11"/>
            <p:cNvSpPr>
              <a:spLocks noChangeArrowheads="1"/>
            </p:cNvSpPr>
            <p:nvPr/>
          </p:nvSpPr>
          <p:spPr bwMode="auto">
            <a:xfrm>
              <a:off x="960" y="3613"/>
              <a:ext cx="178" cy="177"/>
            </a:xfrm>
            <a:prstGeom prst="ellipse">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4764" name="Oval 12"/>
            <p:cNvSpPr>
              <a:spLocks noChangeArrowheads="1"/>
            </p:cNvSpPr>
            <p:nvPr/>
          </p:nvSpPr>
          <p:spPr bwMode="auto">
            <a:xfrm>
              <a:off x="1454" y="3613"/>
              <a:ext cx="178" cy="177"/>
            </a:xfrm>
            <a:prstGeom prst="ellipse">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4765" name="Oval 13"/>
            <p:cNvSpPr>
              <a:spLocks noChangeArrowheads="1"/>
            </p:cNvSpPr>
            <p:nvPr/>
          </p:nvSpPr>
          <p:spPr bwMode="auto">
            <a:xfrm>
              <a:off x="1887" y="3613"/>
              <a:ext cx="178" cy="177"/>
            </a:xfrm>
            <a:prstGeom prst="ellipse">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4766" name="Oval 14"/>
            <p:cNvSpPr>
              <a:spLocks noChangeArrowheads="1"/>
            </p:cNvSpPr>
            <p:nvPr/>
          </p:nvSpPr>
          <p:spPr bwMode="auto">
            <a:xfrm>
              <a:off x="806" y="3922"/>
              <a:ext cx="177" cy="177"/>
            </a:xfrm>
            <a:prstGeom prst="ellipse">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4767" name="Oval 15"/>
            <p:cNvSpPr>
              <a:spLocks noChangeArrowheads="1"/>
            </p:cNvSpPr>
            <p:nvPr/>
          </p:nvSpPr>
          <p:spPr bwMode="auto">
            <a:xfrm>
              <a:off x="1269" y="3922"/>
              <a:ext cx="178" cy="177"/>
            </a:xfrm>
            <a:prstGeom prst="ellipse">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4768" name="Oval 16"/>
            <p:cNvSpPr>
              <a:spLocks noChangeArrowheads="1"/>
            </p:cNvSpPr>
            <p:nvPr/>
          </p:nvSpPr>
          <p:spPr bwMode="auto">
            <a:xfrm>
              <a:off x="1732" y="3922"/>
              <a:ext cx="178" cy="177"/>
            </a:xfrm>
            <a:prstGeom prst="ellipse">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4769" name="Oval 17"/>
            <p:cNvSpPr>
              <a:spLocks noChangeArrowheads="1"/>
            </p:cNvSpPr>
            <p:nvPr/>
          </p:nvSpPr>
          <p:spPr bwMode="auto">
            <a:xfrm>
              <a:off x="2072" y="3922"/>
              <a:ext cx="178" cy="177"/>
            </a:xfrm>
            <a:prstGeom prst="ellipse">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4770" name="Line 18"/>
            <p:cNvSpPr>
              <a:spLocks noChangeShapeType="1"/>
            </p:cNvSpPr>
            <p:nvPr/>
          </p:nvSpPr>
          <p:spPr bwMode="auto">
            <a:xfrm>
              <a:off x="1856" y="3211"/>
              <a:ext cx="239" cy="14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71" name="Line 19"/>
            <p:cNvSpPr>
              <a:spLocks noChangeShapeType="1"/>
            </p:cNvSpPr>
            <p:nvPr/>
          </p:nvSpPr>
          <p:spPr bwMode="auto">
            <a:xfrm flipH="1">
              <a:off x="1385" y="3211"/>
              <a:ext cx="286" cy="14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72" name="Line 20"/>
            <p:cNvSpPr>
              <a:spLocks noChangeShapeType="1"/>
            </p:cNvSpPr>
            <p:nvPr/>
          </p:nvSpPr>
          <p:spPr bwMode="auto">
            <a:xfrm flipH="1">
              <a:off x="1076" y="3458"/>
              <a:ext cx="162" cy="14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73" name="Line 21"/>
            <p:cNvSpPr>
              <a:spLocks noChangeShapeType="1"/>
            </p:cNvSpPr>
            <p:nvPr/>
          </p:nvSpPr>
          <p:spPr bwMode="auto">
            <a:xfrm>
              <a:off x="1362" y="3458"/>
              <a:ext cx="146" cy="14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74" name="Line 22"/>
            <p:cNvSpPr>
              <a:spLocks noChangeShapeType="1"/>
            </p:cNvSpPr>
            <p:nvPr/>
          </p:nvSpPr>
          <p:spPr bwMode="auto">
            <a:xfrm flipH="1">
              <a:off x="891" y="3798"/>
              <a:ext cx="131" cy="11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75" name="Line 23"/>
            <p:cNvSpPr>
              <a:spLocks noChangeShapeType="1"/>
            </p:cNvSpPr>
            <p:nvPr/>
          </p:nvSpPr>
          <p:spPr bwMode="auto">
            <a:xfrm flipH="1">
              <a:off x="1385" y="3798"/>
              <a:ext cx="131" cy="11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76" name="Line 24"/>
            <p:cNvSpPr>
              <a:spLocks noChangeShapeType="1"/>
            </p:cNvSpPr>
            <p:nvPr/>
          </p:nvSpPr>
          <p:spPr bwMode="auto">
            <a:xfrm flipH="1">
              <a:off x="1817" y="3798"/>
              <a:ext cx="132" cy="11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77" name="Line 25"/>
            <p:cNvSpPr>
              <a:spLocks noChangeShapeType="1"/>
            </p:cNvSpPr>
            <p:nvPr/>
          </p:nvSpPr>
          <p:spPr bwMode="auto">
            <a:xfrm>
              <a:off x="2010" y="3798"/>
              <a:ext cx="116" cy="11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78" name="Rectangle 26"/>
            <p:cNvSpPr>
              <a:spLocks noChangeArrowheads="1"/>
            </p:cNvSpPr>
            <p:nvPr/>
          </p:nvSpPr>
          <p:spPr bwMode="auto">
            <a:xfrm>
              <a:off x="1663" y="3080"/>
              <a:ext cx="197"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74779" name="Rectangle 27"/>
            <p:cNvSpPr>
              <a:spLocks noChangeArrowheads="1"/>
            </p:cNvSpPr>
            <p:nvPr/>
          </p:nvSpPr>
          <p:spPr bwMode="auto">
            <a:xfrm>
              <a:off x="1698" y="3107"/>
              <a:ext cx="12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s-MX" sz="1600"/>
                <a:t>12</a:t>
              </a:r>
              <a:endParaRPr lang="es-MX" sz="2400"/>
            </a:p>
          </p:txBody>
        </p:sp>
        <p:sp>
          <p:nvSpPr>
            <p:cNvPr id="74780" name="Rectangle 28"/>
            <p:cNvSpPr>
              <a:spLocks noChangeArrowheads="1"/>
            </p:cNvSpPr>
            <p:nvPr/>
          </p:nvSpPr>
          <p:spPr bwMode="auto">
            <a:xfrm>
              <a:off x="1230" y="3296"/>
              <a:ext cx="13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74781" name="Rectangle 29"/>
            <p:cNvSpPr>
              <a:spLocks noChangeArrowheads="1"/>
            </p:cNvSpPr>
            <p:nvPr/>
          </p:nvSpPr>
          <p:spPr bwMode="auto">
            <a:xfrm>
              <a:off x="1265" y="3323"/>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s-MX" sz="1600"/>
                <a:t>7</a:t>
              </a:r>
              <a:endParaRPr lang="es-MX" sz="2400"/>
            </a:p>
          </p:txBody>
        </p:sp>
        <p:sp>
          <p:nvSpPr>
            <p:cNvPr id="74782" name="Rectangle 30"/>
            <p:cNvSpPr>
              <a:spLocks noChangeArrowheads="1"/>
            </p:cNvSpPr>
            <p:nvPr/>
          </p:nvSpPr>
          <p:spPr bwMode="auto">
            <a:xfrm>
              <a:off x="2095" y="3296"/>
              <a:ext cx="197"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74783" name="Rectangle 31"/>
            <p:cNvSpPr>
              <a:spLocks noChangeArrowheads="1"/>
            </p:cNvSpPr>
            <p:nvPr/>
          </p:nvSpPr>
          <p:spPr bwMode="auto">
            <a:xfrm>
              <a:off x="2130" y="3323"/>
              <a:ext cx="12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s-MX" sz="1600"/>
                <a:t>21</a:t>
              </a:r>
              <a:endParaRPr lang="es-MX" sz="2400"/>
            </a:p>
          </p:txBody>
        </p:sp>
        <p:sp>
          <p:nvSpPr>
            <p:cNvPr id="74784" name="Rectangle 32"/>
            <p:cNvSpPr>
              <a:spLocks noChangeArrowheads="1"/>
            </p:cNvSpPr>
            <p:nvPr/>
          </p:nvSpPr>
          <p:spPr bwMode="auto">
            <a:xfrm>
              <a:off x="1879" y="3605"/>
              <a:ext cx="197"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74785" name="Rectangle 33"/>
            <p:cNvSpPr>
              <a:spLocks noChangeArrowheads="1"/>
            </p:cNvSpPr>
            <p:nvPr/>
          </p:nvSpPr>
          <p:spPr bwMode="auto">
            <a:xfrm>
              <a:off x="1914" y="3632"/>
              <a:ext cx="12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s-MX" sz="1600"/>
                <a:t>16</a:t>
              </a:r>
              <a:endParaRPr lang="es-MX" sz="2400"/>
            </a:p>
          </p:txBody>
        </p:sp>
        <p:sp>
          <p:nvSpPr>
            <p:cNvPr id="74786" name="Rectangle 34"/>
            <p:cNvSpPr>
              <a:spLocks noChangeArrowheads="1"/>
            </p:cNvSpPr>
            <p:nvPr/>
          </p:nvSpPr>
          <p:spPr bwMode="auto">
            <a:xfrm>
              <a:off x="1478" y="3605"/>
              <a:ext cx="135"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74787" name="Rectangle 35"/>
            <p:cNvSpPr>
              <a:spLocks noChangeArrowheads="1"/>
            </p:cNvSpPr>
            <p:nvPr/>
          </p:nvSpPr>
          <p:spPr bwMode="auto">
            <a:xfrm>
              <a:off x="1512" y="3632"/>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s-MX" sz="1600"/>
                <a:t>9</a:t>
              </a:r>
              <a:endParaRPr lang="es-MX" sz="2400"/>
            </a:p>
          </p:txBody>
        </p:sp>
        <p:sp>
          <p:nvSpPr>
            <p:cNvPr id="74788" name="Rectangle 36"/>
            <p:cNvSpPr>
              <a:spLocks noChangeArrowheads="1"/>
            </p:cNvSpPr>
            <p:nvPr/>
          </p:nvSpPr>
          <p:spPr bwMode="auto">
            <a:xfrm>
              <a:off x="983" y="3605"/>
              <a:ext cx="135"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74789" name="Rectangle 37"/>
            <p:cNvSpPr>
              <a:spLocks noChangeArrowheads="1"/>
            </p:cNvSpPr>
            <p:nvPr/>
          </p:nvSpPr>
          <p:spPr bwMode="auto">
            <a:xfrm>
              <a:off x="1018" y="3632"/>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s-MX" sz="1600"/>
                <a:t>4</a:t>
              </a:r>
              <a:endParaRPr lang="es-MX" sz="2400"/>
            </a:p>
          </p:txBody>
        </p:sp>
        <p:sp>
          <p:nvSpPr>
            <p:cNvPr id="74790" name="Rectangle 38"/>
            <p:cNvSpPr>
              <a:spLocks noChangeArrowheads="1"/>
            </p:cNvSpPr>
            <p:nvPr/>
          </p:nvSpPr>
          <p:spPr bwMode="auto">
            <a:xfrm>
              <a:off x="1292" y="3914"/>
              <a:ext cx="135"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74791" name="Rectangle 39"/>
            <p:cNvSpPr>
              <a:spLocks noChangeArrowheads="1"/>
            </p:cNvSpPr>
            <p:nvPr/>
          </p:nvSpPr>
          <p:spPr bwMode="auto">
            <a:xfrm>
              <a:off x="1327" y="3941"/>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s-MX" sz="1600" dirty="0"/>
                <a:t>8</a:t>
              </a:r>
              <a:endParaRPr lang="es-MX" sz="2400" dirty="0"/>
            </a:p>
          </p:txBody>
        </p:sp>
        <p:sp>
          <p:nvSpPr>
            <p:cNvPr id="74792" name="Rectangle 40"/>
            <p:cNvSpPr>
              <a:spLocks noChangeArrowheads="1"/>
            </p:cNvSpPr>
            <p:nvPr/>
          </p:nvSpPr>
          <p:spPr bwMode="auto">
            <a:xfrm>
              <a:off x="829" y="3945"/>
              <a:ext cx="135"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74793" name="Rectangle 41"/>
            <p:cNvSpPr>
              <a:spLocks noChangeArrowheads="1"/>
            </p:cNvSpPr>
            <p:nvPr/>
          </p:nvSpPr>
          <p:spPr bwMode="auto">
            <a:xfrm>
              <a:off x="864" y="3972"/>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s-MX" sz="1600"/>
                <a:t>2</a:t>
              </a:r>
              <a:endParaRPr lang="es-MX" sz="2400"/>
            </a:p>
          </p:txBody>
        </p:sp>
        <p:sp>
          <p:nvSpPr>
            <p:cNvPr id="74794" name="Rectangle 42"/>
            <p:cNvSpPr>
              <a:spLocks noChangeArrowheads="1"/>
            </p:cNvSpPr>
            <p:nvPr/>
          </p:nvSpPr>
          <p:spPr bwMode="auto">
            <a:xfrm>
              <a:off x="1725" y="3914"/>
              <a:ext cx="197"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74795" name="Rectangle 43"/>
            <p:cNvSpPr>
              <a:spLocks noChangeArrowheads="1"/>
            </p:cNvSpPr>
            <p:nvPr/>
          </p:nvSpPr>
          <p:spPr bwMode="auto">
            <a:xfrm>
              <a:off x="1759" y="3941"/>
              <a:ext cx="12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s-MX" sz="1600"/>
                <a:t>13</a:t>
              </a:r>
              <a:endParaRPr lang="es-MX" sz="2400"/>
            </a:p>
          </p:txBody>
        </p:sp>
        <p:sp>
          <p:nvSpPr>
            <p:cNvPr id="74796" name="Rectangle 44"/>
            <p:cNvSpPr>
              <a:spLocks noChangeArrowheads="1"/>
            </p:cNvSpPr>
            <p:nvPr/>
          </p:nvSpPr>
          <p:spPr bwMode="auto">
            <a:xfrm>
              <a:off x="2065" y="3914"/>
              <a:ext cx="197"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74797" name="Rectangle 45"/>
            <p:cNvSpPr>
              <a:spLocks noChangeArrowheads="1"/>
            </p:cNvSpPr>
            <p:nvPr/>
          </p:nvSpPr>
          <p:spPr bwMode="auto">
            <a:xfrm>
              <a:off x="2099" y="3941"/>
              <a:ext cx="12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s-MX" sz="1600"/>
                <a:t>19</a:t>
              </a:r>
              <a:endParaRPr lang="es-MX" sz="2400"/>
            </a:p>
          </p:txBody>
        </p:sp>
      </p:gr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2339">
                                            <p:txEl>
                                              <p:pRg st="2" end="2"/>
                                            </p:txEl>
                                          </p:spTgt>
                                        </p:tgtEl>
                                        <p:attrNameLst>
                                          <p:attrName>style.visibility</p:attrName>
                                        </p:attrNameLst>
                                      </p:cBhvr>
                                      <p:to>
                                        <p:strVal val="visible"/>
                                      </p:to>
                                    </p:set>
                                    <p:anim calcmode="lin" valueType="num">
                                      <p:cBhvr additive="base">
                                        <p:cTn id="7" dur="500" fill="hold"/>
                                        <p:tgtEl>
                                          <p:spTgt spid="142339">
                                            <p:txEl>
                                              <p:pRg st="2" end="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2339">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par>
                                <p:cTn id="9" presetID="2" presetClass="entr" presetSubtype="8" fill="hold" grpId="0" nodeType="withEffect">
                                  <p:stCondLst>
                                    <p:cond delay="0"/>
                                  </p:stCondLst>
                                  <p:childTnLst>
                                    <p:set>
                                      <p:cBhvr>
                                        <p:cTn id="10" dur="1" fill="hold">
                                          <p:stCondLst>
                                            <p:cond delay="0"/>
                                          </p:stCondLst>
                                        </p:cTn>
                                        <p:tgtEl>
                                          <p:spTgt spid="142339">
                                            <p:txEl>
                                              <p:pRg st="3" end="3"/>
                                            </p:txEl>
                                          </p:spTgt>
                                        </p:tgtEl>
                                        <p:attrNameLst>
                                          <p:attrName>style.visibility</p:attrName>
                                        </p:attrNameLst>
                                      </p:cBhvr>
                                      <p:to>
                                        <p:strVal val="visible"/>
                                      </p:to>
                                    </p:set>
                                    <p:anim calcmode="lin" valueType="num">
                                      <p:cBhvr additive="base">
                                        <p:cTn id="11" dur="500" fill="hold"/>
                                        <p:tgtEl>
                                          <p:spTgt spid="142339">
                                            <p:txEl>
                                              <p:pRg st="3" end="3"/>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42339">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2" name="WHOOSH.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142340"/>
                                        </p:tgtEl>
                                        <p:attrNameLst>
                                          <p:attrName>style.visibility</p:attrName>
                                        </p:attrNameLst>
                                      </p:cBhvr>
                                      <p:to>
                                        <p:strVal val="visible"/>
                                      </p:to>
                                    </p:set>
                                    <p:anim calcmode="lin" valueType="num">
                                      <p:cBhvr additive="base">
                                        <p:cTn id="21" dur="500" fill="hold"/>
                                        <p:tgtEl>
                                          <p:spTgt spid="142340"/>
                                        </p:tgtEl>
                                        <p:attrNameLst>
                                          <p:attrName>ppt_x</p:attrName>
                                        </p:attrNameLst>
                                      </p:cBhvr>
                                      <p:tavLst>
                                        <p:tav tm="0">
                                          <p:val>
                                            <p:strVal val="0-#ppt_w/2"/>
                                          </p:val>
                                        </p:tav>
                                        <p:tav tm="100000">
                                          <p:val>
                                            <p:strVal val="#ppt_x"/>
                                          </p:val>
                                        </p:tav>
                                      </p:tavLst>
                                    </p:anim>
                                    <p:anim calcmode="lin" valueType="num">
                                      <p:cBhvr additive="base">
                                        <p:cTn id="22" dur="500" fill="hold"/>
                                        <p:tgtEl>
                                          <p:spTgt spid="14234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9"/>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9" grpId="0" build="p" autoUpdateAnimBg="0"/>
      <p:bldP spid="142340" grpId="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827584" y="692696"/>
            <a:ext cx="6705600" cy="1143000"/>
          </a:xfrm>
        </p:spPr>
        <p:txBody>
          <a:bodyPr/>
          <a:lstStyle/>
          <a:p>
            <a:pPr eaLnBrk="1" hangingPunct="1"/>
            <a:r>
              <a:rPr lang="es-MX" sz="3200" dirty="0">
                <a:latin typeface="Times New Roman" charset="0"/>
              </a:rPr>
              <a:t>¿Cómo se calcula el tiempo promedio de búsqueda en un ABB?</a:t>
            </a:r>
          </a:p>
        </p:txBody>
      </p:sp>
      <p:sp>
        <p:nvSpPr>
          <p:cNvPr id="143363" name="Rectangle 3"/>
          <p:cNvSpPr>
            <a:spLocks noGrp="1" noChangeArrowheads="1"/>
          </p:cNvSpPr>
          <p:nvPr>
            <p:ph idx="1"/>
          </p:nvPr>
        </p:nvSpPr>
        <p:spPr>
          <a:xfrm>
            <a:off x="304800" y="1981200"/>
            <a:ext cx="8534400" cy="2239888"/>
          </a:xfrm>
        </p:spPr>
        <p:txBody>
          <a:bodyPr>
            <a:normAutofit/>
          </a:bodyPr>
          <a:lstStyle/>
          <a:p>
            <a:pPr eaLnBrk="1" hangingPunct="1"/>
            <a:r>
              <a:rPr lang="es-MX" sz="2200" dirty="0">
                <a:latin typeface="Times New Roman" charset="0"/>
              </a:rPr>
              <a:t>Si cada una de las llaves tiene una probabilidad de ser buscada…</a:t>
            </a:r>
          </a:p>
          <a:p>
            <a:pPr eaLnBrk="1" hangingPunct="1"/>
            <a:r>
              <a:rPr lang="es-MX" sz="2200" dirty="0">
                <a:latin typeface="Times New Roman" charset="0"/>
              </a:rPr>
              <a:t>El tiempo promedio de búsqueda sería…</a:t>
            </a:r>
          </a:p>
          <a:p>
            <a:pPr lvl="1" eaLnBrk="1" hangingPunct="1"/>
            <a:r>
              <a:rPr lang="es-MX" dirty="0">
                <a:latin typeface="Times New Roman" charset="0"/>
                <a:ea typeface="ＭＳ Ｐゴシック" charset="0"/>
              </a:rPr>
              <a:t>La sumatoria de multiplicar la cantidad de comparaciones que se requieren para encontrar cada llave por su probabilidad de ser buscada…</a:t>
            </a:r>
          </a:p>
        </p:txBody>
      </p:sp>
      <p:sp>
        <p:nvSpPr>
          <p:cNvPr id="143364" name="Text Box 4"/>
          <p:cNvSpPr txBox="1">
            <a:spLocks noChangeArrowheads="1"/>
          </p:cNvSpPr>
          <p:nvPr/>
        </p:nvSpPr>
        <p:spPr bwMode="auto">
          <a:xfrm>
            <a:off x="4067944" y="4369296"/>
            <a:ext cx="3833652"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dirty="0"/>
              <a:t>1(</a:t>
            </a:r>
            <a:r>
              <a:rPr lang="en-US" dirty="0" smtClean="0"/>
              <a:t>p</a:t>
            </a:r>
            <a:r>
              <a:rPr lang="en-US" baseline="-25000" dirty="0" smtClean="0"/>
              <a:t>12</a:t>
            </a:r>
            <a:r>
              <a:rPr lang="en-US" dirty="0" smtClean="0"/>
              <a:t>) </a:t>
            </a:r>
            <a:r>
              <a:rPr lang="en-US" dirty="0"/>
              <a:t>+</a:t>
            </a:r>
          </a:p>
          <a:p>
            <a:r>
              <a:rPr lang="en-US" dirty="0"/>
              <a:t>2(</a:t>
            </a:r>
            <a:r>
              <a:rPr lang="en-US" dirty="0" smtClean="0"/>
              <a:t>p</a:t>
            </a:r>
            <a:r>
              <a:rPr lang="en-US" baseline="-25000" dirty="0"/>
              <a:t>7</a:t>
            </a:r>
            <a:r>
              <a:rPr lang="en-US" dirty="0" smtClean="0"/>
              <a:t>) </a:t>
            </a:r>
            <a:r>
              <a:rPr lang="en-US" dirty="0"/>
              <a:t>+ 2(</a:t>
            </a:r>
            <a:r>
              <a:rPr lang="en-US" dirty="0" smtClean="0"/>
              <a:t>p</a:t>
            </a:r>
            <a:r>
              <a:rPr lang="en-US" baseline="-25000" dirty="0" smtClean="0"/>
              <a:t>21</a:t>
            </a:r>
            <a:r>
              <a:rPr lang="en-US" dirty="0" smtClean="0"/>
              <a:t>) </a:t>
            </a:r>
            <a:r>
              <a:rPr lang="en-US" dirty="0"/>
              <a:t>+</a:t>
            </a:r>
          </a:p>
          <a:p>
            <a:r>
              <a:rPr lang="en-US" dirty="0"/>
              <a:t>3(</a:t>
            </a:r>
            <a:r>
              <a:rPr lang="en-US" dirty="0" smtClean="0"/>
              <a:t>p</a:t>
            </a:r>
            <a:r>
              <a:rPr lang="en-US" baseline="-25000" dirty="0"/>
              <a:t>4</a:t>
            </a:r>
            <a:r>
              <a:rPr lang="en-US" dirty="0" smtClean="0"/>
              <a:t>) </a:t>
            </a:r>
            <a:r>
              <a:rPr lang="en-US" dirty="0"/>
              <a:t>+ 3(</a:t>
            </a:r>
            <a:r>
              <a:rPr lang="en-US" dirty="0" smtClean="0"/>
              <a:t>p</a:t>
            </a:r>
            <a:r>
              <a:rPr lang="en-US" baseline="-25000" dirty="0"/>
              <a:t>9</a:t>
            </a:r>
            <a:r>
              <a:rPr lang="en-US" dirty="0" smtClean="0"/>
              <a:t>) </a:t>
            </a:r>
            <a:r>
              <a:rPr lang="en-US" dirty="0"/>
              <a:t>+ 3(</a:t>
            </a:r>
            <a:r>
              <a:rPr lang="en-US" dirty="0" smtClean="0"/>
              <a:t>p</a:t>
            </a:r>
            <a:r>
              <a:rPr lang="en-US" baseline="-25000" dirty="0" smtClean="0"/>
              <a:t>16</a:t>
            </a:r>
            <a:r>
              <a:rPr lang="en-US" dirty="0" smtClean="0"/>
              <a:t>) </a:t>
            </a:r>
            <a:r>
              <a:rPr lang="en-US" dirty="0"/>
              <a:t>+</a:t>
            </a:r>
          </a:p>
          <a:p>
            <a:r>
              <a:rPr lang="en-US" dirty="0"/>
              <a:t>4</a:t>
            </a:r>
            <a:r>
              <a:rPr lang="en-US" dirty="0" smtClean="0"/>
              <a:t>(p</a:t>
            </a:r>
            <a:r>
              <a:rPr lang="en-US" baseline="-25000" dirty="0"/>
              <a:t>2</a:t>
            </a:r>
            <a:r>
              <a:rPr lang="en-US" dirty="0" smtClean="0"/>
              <a:t>) </a:t>
            </a:r>
            <a:r>
              <a:rPr lang="en-US" dirty="0"/>
              <a:t>+ 4(</a:t>
            </a:r>
            <a:r>
              <a:rPr lang="en-US" dirty="0" smtClean="0"/>
              <a:t>p</a:t>
            </a:r>
            <a:r>
              <a:rPr lang="en-US" baseline="-25000" dirty="0"/>
              <a:t>8</a:t>
            </a:r>
            <a:r>
              <a:rPr lang="en-US" dirty="0" smtClean="0"/>
              <a:t>) </a:t>
            </a:r>
            <a:r>
              <a:rPr lang="en-US" dirty="0"/>
              <a:t>+ 4(</a:t>
            </a:r>
            <a:r>
              <a:rPr lang="en-US" dirty="0" smtClean="0"/>
              <a:t>p</a:t>
            </a:r>
            <a:r>
              <a:rPr lang="en-US" baseline="-25000" dirty="0" smtClean="0"/>
              <a:t>13</a:t>
            </a:r>
            <a:r>
              <a:rPr lang="en-US" dirty="0" smtClean="0"/>
              <a:t>) </a:t>
            </a:r>
            <a:r>
              <a:rPr lang="en-US" dirty="0"/>
              <a:t>+ 4(</a:t>
            </a:r>
            <a:r>
              <a:rPr lang="en-US" dirty="0" smtClean="0"/>
              <a:t>p</a:t>
            </a:r>
            <a:r>
              <a:rPr lang="en-US" baseline="-25000" dirty="0" smtClean="0"/>
              <a:t>19</a:t>
            </a:r>
            <a:r>
              <a:rPr lang="en-US" dirty="0" smtClean="0"/>
              <a:t>)</a:t>
            </a:r>
            <a:endParaRPr lang="en-US" dirty="0"/>
          </a:p>
        </p:txBody>
      </p:sp>
      <p:grpSp>
        <p:nvGrpSpPr>
          <p:cNvPr id="2" name="Group 5"/>
          <p:cNvGrpSpPr>
            <a:grpSpLocks noChangeAspect="1"/>
          </p:cNvGrpSpPr>
          <p:nvPr/>
        </p:nvGrpSpPr>
        <p:grpSpPr bwMode="auto">
          <a:xfrm>
            <a:off x="942156" y="4293096"/>
            <a:ext cx="2397125" cy="1692275"/>
            <a:chOff x="794" y="3072"/>
            <a:chExt cx="1510" cy="1066"/>
          </a:xfrm>
        </p:grpSpPr>
        <p:sp>
          <p:nvSpPr>
            <p:cNvPr id="75782" name="AutoShape 6"/>
            <p:cNvSpPr>
              <a:spLocks noChangeAspect="1" noChangeArrowheads="1" noTextEdit="1"/>
            </p:cNvSpPr>
            <p:nvPr/>
          </p:nvSpPr>
          <p:spPr bwMode="auto">
            <a:xfrm>
              <a:off x="794" y="3072"/>
              <a:ext cx="1510" cy="1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783" name="Line 7"/>
            <p:cNvSpPr>
              <a:spLocks noChangeShapeType="1"/>
            </p:cNvSpPr>
            <p:nvPr/>
          </p:nvSpPr>
          <p:spPr bwMode="auto">
            <a:xfrm flipH="1">
              <a:off x="2003" y="3458"/>
              <a:ext cx="162" cy="14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784" name="Oval 8"/>
            <p:cNvSpPr>
              <a:spLocks noChangeArrowheads="1"/>
            </p:cNvSpPr>
            <p:nvPr/>
          </p:nvSpPr>
          <p:spPr bwMode="auto">
            <a:xfrm>
              <a:off x="1671" y="3087"/>
              <a:ext cx="177" cy="178"/>
            </a:xfrm>
            <a:prstGeom prst="ellipse">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5785" name="Oval 9"/>
            <p:cNvSpPr>
              <a:spLocks noChangeArrowheads="1"/>
            </p:cNvSpPr>
            <p:nvPr/>
          </p:nvSpPr>
          <p:spPr bwMode="auto">
            <a:xfrm>
              <a:off x="1207" y="3304"/>
              <a:ext cx="178" cy="177"/>
            </a:xfrm>
            <a:prstGeom prst="ellipse">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5786" name="Oval 10"/>
            <p:cNvSpPr>
              <a:spLocks noChangeArrowheads="1"/>
            </p:cNvSpPr>
            <p:nvPr/>
          </p:nvSpPr>
          <p:spPr bwMode="auto">
            <a:xfrm>
              <a:off x="2103" y="3304"/>
              <a:ext cx="178" cy="177"/>
            </a:xfrm>
            <a:prstGeom prst="ellipse">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5787" name="Oval 11"/>
            <p:cNvSpPr>
              <a:spLocks noChangeArrowheads="1"/>
            </p:cNvSpPr>
            <p:nvPr/>
          </p:nvSpPr>
          <p:spPr bwMode="auto">
            <a:xfrm>
              <a:off x="960" y="3613"/>
              <a:ext cx="178" cy="177"/>
            </a:xfrm>
            <a:prstGeom prst="ellipse">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5788" name="Oval 12"/>
            <p:cNvSpPr>
              <a:spLocks noChangeArrowheads="1"/>
            </p:cNvSpPr>
            <p:nvPr/>
          </p:nvSpPr>
          <p:spPr bwMode="auto">
            <a:xfrm>
              <a:off x="1454" y="3613"/>
              <a:ext cx="178" cy="177"/>
            </a:xfrm>
            <a:prstGeom prst="ellipse">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5789" name="Oval 13"/>
            <p:cNvSpPr>
              <a:spLocks noChangeArrowheads="1"/>
            </p:cNvSpPr>
            <p:nvPr/>
          </p:nvSpPr>
          <p:spPr bwMode="auto">
            <a:xfrm>
              <a:off x="1887" y="3613"/>
              <a:ext cx="178" cy="177"/>
            </a:xfrm>
            <a:prstGeom prst="ellipse">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5790" name="Oval 14"/>
            <p:cNvSpPr>
              <a:spLocks noChangeArrowheads="1"/>
            </p:cNvSpPr>
            <p:nvPr/>
          </p:nvSpPr>
          <p:spPr bwMode="auto">
            <a:xfrm>
              <a:off x="806" y="3922"/>
              <a:ext cx="177" cy="177"/>
            </a:xfrm>
            <a:prstGeom prst="ellipse">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5791" name="Oval 15"/>
            <p:cNvSpPr>
              <a:spLocks noChangeArrowheads="1"/>
            </p:cNvSpPr>
            <p:nvPr/>
          </p:nvSpPr>
          <p:spPr bwMode="auto">
            <a:xfrm>
              <a:off x="1269" y="3922"/>
              <a:ext cx="178" cy="177"/>
            </a:xfrm>
            <a:prstGeom prst="ellipse">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5792" name="Oval 16"/>
            <p:cNvSpPr>
              <a:spLocks noChangeArrowheads="1"/>
            </p:cNvSpPr>
            <p:nvPr/>
          </p:nvSpPr>
          <p:spPr bwMode="auto">
            <a:xfrm>
              <a:off x="1732" y="3922"/>
              <a:ext cx="178" cy="177"/>
            </a:xfrm>
            <a:prstGeom prst="ellipse">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5793" name="Oval 17"/>
            <p:cNvSpPr>
              <a:spLocks noChangeArrowheads="1"/>
            </p:cNvSpPr>
            <p:nvPr/>
          </p:nvSpPr>
          <p:spPr bwMode="auto">
            <a:xfrm>
              <a:off x="2072" y="3922"/>
              <a:ext cx="178" cy="177"/>
            </a:xfrm>
            <a:prstGeom prst="ellipse">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5794" name="Line 18"/>
            <p:cNvSpPr>
              <a:spLocks noChangeShapeType="1"/>
            </p:cNvSpPr>
            <p:nvPr/>
          </p:nvSpPr>
          <p:spPr bwMode="auto">
            <a:xfrm>
              <a:off x="1856" y="3211"/>
              <a:ext cx="239" cy="14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795" name="Line 19"/>
            <p:cNvSpPr>
              <a:spLocks noChangeShapeType="1"/>
            </p:cNvSpPr>
            <p:nvPr/>
          </p:nvSpPr>
          <p:spPr bwMode="auto">
            <a:xfrm flipH="1">
              <a:off x="1385" y="3211"/>
              <a:ext cx="286" cy="14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796" name="Line 20"/>
            <p:cNvSpPr>
              <a:spLocks noChangeShapeType="1"/>
            </p:cNvSpPr>
            <p:nvPr/>
          </p:nvSpPr>
          <p:spPr bwMode="auto">
            <a:xfrm flipH="1">
              <a:off x="1076" y="3458"/>
              <a:ext cx="162" cy="14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797" name="Line 21"/>
            <p:cNvSpPr>
              <a:spLocks noChangeShapeType="1"/>
            </p:cNvSpPr>
            <p:nvPr/>
          </p:nvSpPr>
          <p:spPr bwMode="auto">
            <a:xfrm>
              <a:off x="1362" y="3458"/>
              <a:ext cx="146" cy="14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798" name="Line 22"/>
            <p:cNvSpPr>
              <a:spLocks noChangeShapeType="1"/>
            </p:cNvSpPr>
            <p:nvPr/>
          </p:nvSpPr>
          <p:spPr bwMode="auto">
            <a:xfrm flipH="1">
              <a:off x="891" y="3798"/>
              <a:ext cx="131" cy="11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799" name="Line 23"/>
            <p:cNvSpPr>
              <a:spLocks noChangeShapeType="1"/>
            </p:cNvSpPr>
            <p:nvPr/>
          </p:nvSpPr>
          <p:spPr bwMode="auto">
            <a:xfrm flipH="1">
              <a:off x="1385" y="3798"/>
              <a:ext cx="131" cy="11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800" name="Line 24"/>
            <p:cNvSpPr>
              <a:spLocks noChangeShapeType="1"/>
            </p:cNvSpPr>
            <p:nvPr/>
          </p:nvSpPr>
          <p:spPr bwMode="auto">
            <a:xfrm flipH="1">
              <a:off x="1817" y="3798"/>
              <a:ext cx="132" cy="11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801" name="Line 25"/>
            <p:cNvSpPr>
              <a:spLocks noChangeShapeType="1"/>
            </p:cNvSpPr>
            <p:nvPr/>
          </p:nvSpPr>
          <p:spPr bwMode="auto">
            <a:xfrm>
              <a:off x="2010" y="3798"/>
              <a:ext cx="116" cy="11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802" name="Rectangle 26"/>
            <p:cNvSpPr>
              <a:spLocks noChangeArrowheads="1"/>
            </p:cNvSpPr>
            <p:nvPr/>
          </p:nvSpPr>
          <p:spPr bwMode="auto">
            <a:xfrm>
              <a:off x="1663" y="3080"/>
              <a:ext cx="197"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75803" name="Rectangle 27"/>
            <p:cNvSpPr>
              <a:spLocks noChangeArrowheads="1"/>
            </p:cNvSpPr>
            <p:nvPr/>
          </p:nvSpPr>
          <p:spPr bwMode="auto">
            <a:xfrm>
              <a:off x="1698" y="3107"/>
              <a:ext cx="12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s-MX" sz="1600"/>
                <a:t>12</a:t>
              </a:r>
              <a:endParaRPr lang="es-MX" sz="2400"/>
            </a:p>
          </p:txBody>
        </p:sp>
        <p:sp>
          <p:nvSpPr>
            <p:cNvPr id="75804" name="Rectangle 28"/>
            <p:cNvSpPr>
              <a:spLocks noChangeArrowheads="1"/>
            </p:cNvSpPr>
            <p:nvPr/>
          </p:nvSpPr>
          <p:spPr bwMode="auto">
            <a:xfrm>
              <a:off x="1230" y="3296"/>
              <a:ext cx="13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75805" name="Rectangle 29"/>
            <p:cNvSpPr>
              <a:spLocks noChangeArrowheads="1"/>
            </p:cNvSpPr>
            <p:nvPr/>
          </p:nvSpPr>
          <p:spPr bwMode="auto">
            <a:xfrm>
              <a:off x="1265" y="3323"/>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s-MX" sz="1600"/>
                <a:t>7</a:t>
              </a:r>
              <a:endParaRPr lang="es-MX" sz="2400"/>
            </a:p>
          </p:txBody>
        </p:sp>
        <p:sp>
          <p:nvSpPr>
            <p:cNvPr id="75806" name="Rectangle 30"/>
            <p:cNvSpPr>
              <a:spLocks noChangeArrowheads="1"/>
            </p:cNvSpPr>
            <p:nvPr/>
          </p:nvSpPr>
          <p:spPr bwMode="auto">
            <a:xfrm>
              <a:off x="2095" y="3296"/>
              <a:ext cx="197"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75807" name="Rectangle 31"/>
            <p:cNvSpPr>
              <a:spLocks noChangeArrowheads="1"/>
            </p:cNvSpPr>
            <p:nvPr/>
          </p:nvSpPr>
          <p:spPr bwMode="auto">
            <a:xfrm>
              <a:off x="2130" y="3323"/>
              <a:ext cx="12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s-MX" sz="1600"/>
                <a:t>21</a:t>
              </a:r>
              <a:endParaRPr lang="es-MX" sz="2400"/>
            </a:p>
          </p:txBody>
        </p:sp>
        <p:sp>
          <p:nvSpPr>
            <p:cNvPr id="75808" name="Rectangle 32"/>
            <p:cNvSpPr>
              <a:spLocks noChangeArrowheads="1"/>
            </p:cNvSpPr>
            <p:nvPr/>
          </p:nvSpPr>
          <p:spPr bwMode="auto">
            <a:xfrm>
              <a:off x="1879" y="3605"/>
              <a:ext cx="197"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75809" name="Rectangle 33"/>
            <p:cNvSpPr>
              <a:spLocks noChangeArrowheads="1"/>
            </p:cNvSpPr>
            <p:nvPr/>
          </p:nvSpPr>
          <p:spPr bwMode="auto">
            <a:xfrm>
              <a:off x="1914" y="3632"/>
              <a:ext cx="12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s-MX" sz="1600"/>
                <a:t>16</a:t>
              </a:r>
              <a:endParaRPr lang="es-MX" sz="2400"/>
            </a:p>
          </p:txBody>
        </p:sp>
        <p:sp>
          <p:nvSpPr>
            <p:cNvPr id="75810" name="Rectangle 34"/>
            <p:cNvSpPr>
              <a:spLocks noChangeArrowheads="1"/>
            </p:cNvSpPr>
            <p:nvPr/>
          </p:nvSpPr>
          <p:spPr bwMode="auto">
            <a:xfrm>
              <a:off x="1478" y="3605"/>
              <a:ext cx="135"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75811" name="Rectangle 35"/>
            <p:cNvSpPr>
              <a:spLocks noChangeArrowheads="1"/>
            </p:cNvSpPr>
            <p:nvPr/>
          </p:nvSpPr>
          <p:spPr bwMode="auto">
            <a:xfrm>
              <a:off x="1512" y="3632"/>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s-MX" sz="1600"/>
                <a:t>9</a:t>
              </a:r>
              <a:endParaRPr lang="es-MX" sz="2400"/>
            </a:p>
          </p:txBody>
        </p:sp>
        <p:sp>
          <p:nvSpPr>
            <p:cNvPr id="75812" name="Rectangle 36"/>
            <p:cNvSpPr>
              <a:spLocks noChangeArrowheads="1"/>
            </p:cNvSpPr>
            <p:nvPr/>
          </p:nvSpPr>
          <p:spPr bwMode="auto">
            <a:xfrm>
              <a:off x="983" y="3605"/>
              <a:ext cx="135"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75813" name="Rectangle 37"/>
            <p:cNvSpPr>
              <a:spLocks noChangeArrowheads="1"/>
            </p:cNvSpPr>
            <p:nvPr/>
          </p:nvSpPr>
          <p:spPr bwMode="auto">
            <a:xfrm>
              <a:off x="1018" y="3632"/>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s-MX" sz="1600"/>
                <a:t>4</a:t>
              </a:r>
              <a:endParaRPr lang="es-MX" sz="2400"/>
            </a:p>
          </p:txBody>
        </p:sp>
        <p:sp>
          <p:nvSpPr>
            <p:cNvPr id="75814" name="Rectangle 38"/>
            <p:cNvSpPr>
              <a:spLocks noChangeArrowheads="1"/>
            </p:cNvSpPr>
            <p:nvPr/>
          </p:nvSpPr>
          <p:spPr bwMode="auto">
            <a:xfrm>
              <a:off x="1292" y="3914"/>
              <a:ext cx="135"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75815" name="Rectangle 39"/>
            <p:cNvSpPr>
              <a:spLocks noChangeArrowheads="1"/>
            </p:cNvSpPr>
            <p:nvPr/>
          </p:nvSpPr>
          <p:spPr bwMode="auto">
            <a:xfrm>
              <a:off x="1327" y="3941"/>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s-MX" sz="1600"/>
                <a:t>8</a:t>
              </a:r>
              <a:endParaRPr lang="es-MX" sz="2400"/>
            </a:p>
          </p:txBody>
        </p:sp>
        <p:sp>
          <p:nvSpPr>
            <p:cNvPr id="75816" name="Rectangle 40"/>
            <p:cNvSpPr>
              <a:spLocks noChangeArrowheads="1"/>
            </p:cNvSpPr>
            <p:nvPr/>
          </p:nvSpPr>
          <p:spPr bwMode="auto">
            <a:xfrm>
              <a:off x="829" y="3945"/>
              <a:ext cx="135"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75817" name="Rectangle 41"/>
            <p:cNvSpPr>
              <a:spLocks noChangeArrowheads="1"/>
            </p:cNvSpPr>
            <p:nvPr/>
          </p:nvSpPr>
          <p:spPr bwMode="auto">
            <a:xfrm>
              <a:off x="864" y="3972"/>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s-MX" sz="1600"/>
                <a:t>2</a:t>
              </a:r>
              <a:endParaRPr lang="es-MX" sz="2400"/>
            </a:p>
          </p:txBody>
        </p:sp>
        <p:sp>
          <p:nvSpPr>
            <p:cNvPr id="75818" name="Rectangle 42"/>
            <p:cNvSpPr>
              <a:spLocks noChangeArrowheads="1"/>
            </p:cNvSpPr>
            <p:nvPr/>
          </p:nvSpPr>
          <p:spPr bwMode="auto">
            <a:xfrm>
              <a:off x="1725" y="3914"/>
              <a:ext cx="197"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75819" name="Rectangle 43"/>
            <p:cNvSpPr>
              <a:spLocks noChangeArrowheads="1"/>
            </p:cNvSpPr>
            <p:nvPr/>
          </p:nvSpPr>
          <p:spPr bwMode="auto">
            <a:xfrm>
              <a:off x="1759" y="3941"/>
              <a:ext cx="12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s-MX" sz="1600"/>
                <a:t>13</a:t>
              </a:r>
              <a:endParaRPr lang="es-MX" sz="2400"/>
            </a:p>
          </p:txBody>
        </p:sp>
        <p:sp>
          <p:nvSpPr>
            <p:cNvPr id="75820" name="Rectangle 44"/>
            <p:cNvSpPr>
              <a:spLocks noChangeArrowheads="1"/>
            </p:cNvSpPr>
            <p:nvPr/>
          </p:nvSpPr>
          <p:spPr bwMode="auto">
            <a:xfrm>
              <a:off x="2065" y="3914"/>
              <a:ext cx="197"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75821" name="Rectangle 45"/>
            <p:cNvSpPr>
              <a:spLocks noChangeArrowheads="1"/>
            </p:cNvSpPr>
            <p:nvPr/>
          </p:nvSpPr>
          <p:spPr bwMode="auto">
            <a:xfrm>
              <a:off x="2099" y="3941"/>
              <a:ext cx="12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s-MX" sz="1600"/>
                <a:t>19</a:t>
              </a:r>
              <a:endParaRPr lang="es-MX" sz="2400"/>
            </a:p>
          </p:txBody>
        </p:sp>
      </p:gr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3363">
                                            <p:txEl>
                                              <p:pRg st="2" end="2"/>
                                            </p:txEl>
                                          </p:spTgt>
                                        </p:tgtEl>
                                        <p:attrNameLst>
                                          <p:attrName>style.visibility</p:attrName>
                                        </p:attrNameLst>
                                      </p:cBhvr>
                                      <p:to>
                                        <p:strVal val="visible"/>
                                      </p:to>
                                    </p:set>
                                    <p:anim calcmode="lin" valueType="num">
                                      <p:cBhvr additive="base">
                                        <p:cTn id="7" dur="500" fill="hold"/>
                                        <p:tgtEl>
                                          <p:spTgt spid="143363">
                                            <p:txEl>
                                              <p:pRg st="2" end="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3363">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143364"/>
                                        </p:tgtEl>
                                        <p:attrNameLst>
                                          <p:attrName>style.visibility</p:attrName>
                                        </p:attrNameLst>
                                      </p:cBhvr>
                                      <p:to>
                                        <p:strVal val="visible"/>
                                      </p:to>
                                    </p:set>
                                    <p:anim calcmode="lin" valueType="num">
                                      <p:cBhvr additive="base">
                                        <p:cTn id="17" dur="500" fill="hold"/>
                                        <p:tgtEl>
                                          <p:spTgt spid="143364"/>
                                        </p:tgtEl>
                                        <p:attrNameLst>
                                          <p:attrName>ppt_x</p:attrName>
                                        </p:attrNameLst>
                                      </p:cBhvr>
                                      <p:tavLst>
                                        <p:tav tm="0">
                                          <p:val>
                                            <p:strVal val="0-#ppt_w/2"/>
                                          </p:val>
                                        </p:tav>
                                        <p:tav tm="100000">
                                          <p:val>
                                            <p:strVal val="#ppt_x"/>
                                          </p:val>
                                        </p:tav>
                                      </p:tavLst>
                                    </p:anim>
                                    <p:anim calcmode="lin" valueType="num">
                                      <p:cBhvr additive="base">
                                        <p:cTn id="18" dur="500" fill="hold"/>
                                        <p:tgtEl>
                                          <p:spTgt spid="14336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3" grpId="0" build="p" autoUpdateAnimBg="0"/>
      <p:bldP spid="143364" grpId="0"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1043608" y="620688"/>
            <a:ext cx="7024744" cy="1143000"/>
          </a:xfrm>
        </p:spPr>
        <p:txBody>
          <a:bodyPr>
            <a:normAutofit fontScale="90000"/>
          </a:bodyPr>
          <a:lstStyle/>
          <a:p>
            <a:pPr eaLnBrk="1" hangingPunct="1"/>
            <a:r>
              <a:rPr lang="es-MX" dirty="0">
                <a:latin typeface="Times New Roman" charset="0"/>
              </a:rPr>
              <a:t>ABB óptimo</a:t>
            </a:r>
            <a:br>
              <a:rPr lang="es-MX" dirty="0">
                <a:latin typeface="Times New Roman" charset="0"/>
              </a:rPr>
            </a:br>
            <a:r>
              <a:rPr lang="es-MX" sz="3600" dirty="0">
                <a:latin typeface="Times New Roman" charset="0"/>
              </a:rPr>
              <a:t>¿Qué se busca optimizar?</a:t>
            </a:r>
            <a:endParaRPr lang="es-MX" dirty="0">
              <a:latin typeface="Times New Roman" charset="0"/>
            </a:endParaRPr>
          </a:p>
        </p:txBody>
      </p:sp>
      <p:sp>
        <p:nvSpPr>
          <p:cNvPr id="144387" name="Rectangle 3"/>
          <p:cNvSpPr>
            <a:spLocks noGrp="1" noChangeArrowheads="1"/>
          </p:cNvSpPr>
          <p:nvPr>
            <p:ph idx="1"/>
          </p:nvPr>
        </p:nvSpPr>
        <p:spPr>
          <a:xfrm>
            <a:off x="304800" y="1981200"/>
            <a:ext cx="8458200" cy="2167880"/>
          </a:xfrm>
        </p:spPr>
        <p:txBody>
          <a:bodyPr>
            <a:normAutofit/>
          </a:bodyPr>
          <a:lstStyle/>
          <a:p>
            <a:pPr eaLnBrk="1" hangingPunct="1"/>
            <a:r>
              <a:rPr lang="es-MX" sz="2200" dirty="0">
                <a:latin typeface="Times New Roman" charset="0"/>
              </a:rPr>
              <a:t>Para una secuencia de llaves, con sus probabilidades de ser buscadas, existen diversos ABB que las pueden guardar…</a:t>
            </a:r>
          </a:p>
          <a:p>
            <a:pPr lvl="1" eaLnBrk="1" hangingPunct="1"/>
            <a:r>
              <a:rPr lang="es-MX" i="1" dirty="0">
                <a:latin typeface="Times New Roman" charset="0"/>
                <a:ea typeface="ＭＳ Ｐゴシック" charset="0"/>
              </a:rPr>
              <a:t>¿Cuál es el ABB que minimiza el tiempo promedio de búsqueda?</a:t>
            </a:r>
            <a:endParaRPr lang="es-MX" dirty="0">
              <a:latin typeface="Times New Roman" charset="0"/>
              <a:ea typeface="ＭＳ Ｐゴシック" charset="0"/>
            </a:endParaRPr>
          </a:p>
          <a:p>
            <a:pPr eaLnBrk="1" hangingPunct="1"/>
            <a:r>
              <a:rPr lang="es-MX" sz="2200" b="1" dirty="0">
                <a:latin typeface="Times New Roman" charset="0"/>
              </a:rPr>
              <a:t>Ejemplo</a:t>
            </a:r>
            <a:r>
              <a:rPr lang="es-MX" sz="2200" dirty="0">
                <a:latin typeface="Times New Roman" charset="0"/>
              </a:rPr>
              <a:t>: Para un ABB con 3 llaves, ¿Cuáles son los posibles árboles a formar?</a:t>
            </a:r>
            <a:endParaRPr lang="es-MX" sz="2200" i="1" dirty="0">
              <a:latin typeface="Times New Roman" charset="0"/>
            </a:endParaRPr>
          </a:p>
        </p:txBody>
      </p:sp>
      <p:grpSp>
        <p:nvGrpSpPr>
          <p:cNvPr id="2" name="Group 4"/>
          <p:cNvGrpSpPr>
            <a:grpSpLocks/>
          </p:cNvGrpSpPr>
          <p:nvPr/>
        </p:nvGrpSpPr>
        <p:grpSpPr bwMode="auto">
          <a:xfrm>
            <a:off x="1006698" y="4236963"/>
            <a:ext cx="990600" cy="1295400"/>
            <a:chOff x="816" y="3168"/>
            <a:chExt cx="624" cy="816"/>
          </a:xfrm>
        </p:grpSpPr>
        <p:sp>
          <p:nvSpPr>
            <p:cNvPr id="76829" name="Oval 5"/>
            <p:cNvSpPr>
              <a:spLocks noChangeArrowheads="1"/>
            </p:cNvSpPr>
            <p:nvPr/>
          </p:nvSpPr>
          <p:spPr bwMode="auto">
            <a:xfrm>
              <a:off x="1200" y="3168"/>
              <a:ext cx="240" cy="240"/>
            </a:xfrm>
            <a:prstGeom prst="ellipse">
              <a:avLst/>
            </a:prstGeom>
            <a:solidFill>
              <a:srgbClr val="CCFF66"/>
            </a:solidFill>
            <a:ln w="9525">
              <a:solidFill>
                <a:schemeClr val="tx2"/>
              </a:solidFill>
              <a:round/>
              <a:headEnd/>
              <a:tailEnd/>
            </a:ln>
          </p:spPr>
          <p:txBody>
            <a:bodyPr wrap="none" anchor="ctr"/>
            <a:lstStyle/>
            <a:p>
              <a:pPr algn="ctr" eaLnBrk="0" hangingPunct="0"/>
              <a:r>
                <a:rPr lang="en-US" sz="2400">
                  <a:solidFill>
                    <a:srgbClr val="CC0000"/>
                  </a:solidFill>
                </a:rPr>
                <a:t>3</a:t>
              </a:r>
            </a:p>
          </p:txBody>
        </p:sp>
        <p:sp>
          <p:nvSpPr>
            <p:cNvPr id="76830" name="Oval 6"/>
            <p:cNvSpPr>
              <a:spLocks noChangeArrowheads="1"/>
            </p:cNvSpPr>
            <p:nvPr/>
          </p:nvSpPr>
          <p:spPr bwMode="auto">
            <a:xfrm>
              <a:off x="1008" y="3456"/>
              <a:ext cx="240" cy="240"/>
            </a:xfrm>
            <a:prstGeom prst="ellipse">
              <a:avLst/>
            </a:prstGeom>
            <a:solidFill>
              <a:srgbClr val="CCFF66"/>
            </a:solidFill>
            <a:ln w="9525">
              <a:solidFill>
                <a:schemeClr val="tx2"/>
              </a:solidFill>
              <a:round/>
              <a:headEnd/>
              <a:tailEnd/>
            </a:ln>
          </p:spPr>
          <p:txBody>
            <a:bodyPr wrap="none" anchor="ctr"/>
            <a:lstStyle/>
            <a:p>
              <a:pPr algn="ctr" eaLnBrk="0" hangingPunct="0"/>
              <a:r>
                <a:rPr lang="en-US" sz="2400">
                  <a:solidFill>
                    <a:srgbClr val="CC0000"/>
                  </a:solidFill>
                </a:rPr>
                <a:t>2</a:t>
              </a:r>
            </a:p>
          </p:txBody>
        </p:sp>
        <p:sp>
          <p:nvSpPr>
            <p:cNvPr id="76831" name="Oval 7"/>
            <p:cNvSpPr>
              <a:spLocks noChangeArrowheads="1"/>
            </p:cNvSpPr>
            <p:nvPr/>
          </p:nvSpPr>
          <p:spPr bwMode="auto">
            <a:xfrm>
              <a:off x="816" y="3744"/>
              <a:ext cx="240" cy="240"/>
            </a:xfrm>
            <a:prstGeom prst="ellipse">
              <a:avLst/>
            </a:prstGeom>
            <a:solidFill>
              <a:srgbClr val="CCFF66"/>
            </a:solidFill>
            <a:ln w="9525">
              <a:solidFill>
                <a:schemeClr val="tx2"/>
              </a:solidFill>
              <a:round/>
              <a:headEnd/>
              <a:tailEnd/>
            </a:ln>
          </p:spPr>
          <p:txBody>
            <a:bodyPr wrap="none" anchor="ctr"/>
            <a:lstStyle/>
            <a:p>
              <a:pPr algn="ctr" eaLnBrk="0" hangingPunct="0"/>
              <a:r>
                <a:rPr lang="en-US" sz="2400">
                  <a:solidFill>
                    <a:srgbClr val="CC0000"/>
                  </a:solidFill>
                </a:rPr>
                <a:t>1</a:t>
              </a:r>
            </a:p>
          </p:txBody>
        </p:sp>
        <p:sp>
          <p:nvSpPr>
            <p:cNvPr id="76832" name="Line 8"/>
            <p:cNvSpPr>
              <a:spLocks noChangeShapeType="1"/>
            </p:cNvSpPr>
            <p:nvPr/>
          </p:nvSpPr>
          <p:spPr bwMode="auto">
            <a:xfrm flipH="1">
              <a:off x="1152" y="3360"/>
              <a:ext cx="96" cy="14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6833" name="Line 9"/>
            <p:cNvSpPr>
              <a:spLocks noChangeShapeType="1"/>
            </p:cNvSpPr>
            <p:nvPr/>
          </p:nvSpPr>
          <p:spPr bwMode="auto">
            <a:xfrm flipH="1">
              <a:off x="1008" y="3696"/>
              <a:ext cx="48" cy="48"/>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 name="Group 10"/>
          <p:cNvGrpSpPr>
            <a:grpSpLocks/>
          </p:cNvGrpSpPr>
          <p:nvPr/>
        </p:nvGrpSpPr>
        <p:grpSpPr bwMode="auto">
          <a:xfrm>
            <a:off x="2530698" y="4236963"/>
            <a:ext cx="762000" cy="1295400"/>
            <a:chOff x="1776" y="3168"/>
            <a:chExt cx="480" cy="816"/>
          </a:xfrm>
        </p:grpSpPr>
        <p:sp>
          <p:nvSpPr>
            <p:cNvPr id="76824" name="Oval 11"/>
            <p:cNvSpPr>
              <a:spLocks noChangeArrowheads="1"/>
            </p:cNvSpPr>
            <p:nvPr/>
          </p:nvSpPr>
          <p:spPr bwMode="auto">
            <a:xfrm>
              <a:off x="1968" y="3168"/>
              <a:ext cx="240" cy="240"/>
            </a:xfrm>
            <a:prstGeom prst="ellipse">
              <a:avLst/>
            </a:prstGeom>
            <a:solidFill>
              <a:srgbClr val="CCFF66"/>
            </a:solidFill>
            <a:ln w="9525">
              <a:solidFill>
                <a:schemeClr val="tx1"/>
              </a:solidFill>
              <a:round/>
              <a:headEnd/>
              <a:tailEnd/>
            </a:ln>
          </p:spPr>
          <p:txBody>
            <a:bodyPr wrap="none" anchor="ctr"/>
            <a:lstStyle/>
            <a:p>
              <a:pPr algn="ctr" eaLnBrk="0" hangingPunct="0"/>
              <a:r>
                <a:rPr lang="en-US" sz="2400">
                  <a:solidFill>
                    <a:srgbClr val="CC0000"/>
                  </a:solidFill>
                </a:rPr>
                <a:t>3</a:t>
              </a:r>
            </a:p>
          </p:txBody>
        </p:sp>
        <p:sp>
          <p:nvSpPr>
            <p:cNvPr id="76825" name="Oval 12"/>
            <p:cNvSpPr>
              <a:spLocks noChangeArrowheads="1"/>
            </p:cNvSpPr>
            <p:nvPr/>
          </p:nvSpPr>
          <p:spPr bwMode="auto">
            <a:xfrm>
              <a:off x="1776" y="3456"/>
              <a:ext cx="240" cy="240"/>
            </a:xfrm>
            <a:prstGeom prst="ellipse">
              <a:avLst/>
            </a:prstGeom>
            <a:solidFill>
              <a:srgbClr val="CCFF66"/>
            </a:solidFill>
            <a:ln w="9525">
              <a:solidFill>
                <a:schemeClr val="tx1"/>
              </a:solidFill>
              <a:round/>
              <a:headEnd/>
              <a:tailEnd/>
            </a:ln>
          </p:spPr>
          <p:txBody>
            <a:bodyPr wrap="none" anchor="ctr"/>
            <a:lstStyle/>
            <a:p>
              <a:pPr algn="ctr" eaLnBrk="0" hangingPunct="0"/>
              <a:r>
                <a:rPr lang="en-US" sz="2400">
                  <a:solidFill>
                    <a:srgbClr val="CC0000"/>
                  </a:solidFill>
                </a:rPr>
                <a:t>1</a:t>
              </a:r>
            </a:p>
          </p:txBody>
        </p:sp>
        <p:sp>
          <p:nvSpPr>
            <p:cNvPr id="76826" name="Oval 13"/>
            <p:cNvSpPr>
              <a:spLocks noChangeArrowheads="1"/>
            </p:cNvSpPr>
            <p:nvPr/>
          </p:nvSpPr>
          <p:spPr bwMode="auto">
            <a:xfrm>
              <a:off x="2016" y="3744"/>
              <a:ext cx="240" cy="240"/>
            </a:xfrm>
            <a:prstGeom prst="ellipse">
              <a:avLst/>
            </a:prstGeom>
            <a:solidFill>
              <a:srgbClr val="CCFF66"/>
            </a:solidFill>
            <a:ln w="9525">
              <a:solidFill>
                <a:schemeClr val="tx1"/>
              </a:solidFill>
              <a:round/>
              <a:headEnd/>
              <a:tailEnd/>
            </a:ln>
          </p:spPr>
          <p:txBody>
            <a:bodyPr wrap="none" anchor="ctr"/>
            <a:lstStyle/>
            <a:p>
              <a:pPr algn="ctr" eaLnBrk="0" hangingPunct="0"/>
              <a:r>
                <a:rPr lang="en-US" sz="2400">
                  <a:solidFill>
                    <a:srgbClr val="CC0000"/>
                  </a:solidFill>
                </a:rPr>
                <a:t>2</a:t>
              </a:r>
            </a:p>
          </p:txBody>
        </p:sp>
        <p:sp>
          <p:nvSpPr>
            <p:cNvPr id="76827" name="Line 14"/>
            <p:cNvSpPr>
              <a:spLocks noChangeShapeType="1"/>
            </p:cNvSpPr>
            <p:nvPr/>
          </p:nvSpPr>
          <p:spPr bwMode="auto">
            <a:xfrm flipH="1">
              <a:off x="1920" y="3360"/>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6828" name="Line 15"/>
            <p:cNvSpPr>
              <a:spLocks noChangeShapeType="1"/>
            </p:cNvSpPr>
            <p:nvPr/>
          </p:nvSpPr>
          <p:spPr bwMode="auto">
            <a:xfrm>
              <a:off x="1968" y="3648"/>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 name="Group 16"/>
          <p:cNvGrpSpPr>
            <a:grpSpLocks/>
          </p:cNvGrpSpPr>
          <p:nvPr/>
        </p:nvGrpSpPr>
        <p:grpSpPr bwMode="auto">
          <a:xfrm>
            <a:off x="3826098" y="4236963"/>
            <a:ext cx="1066800" cy="838200"/>
            <a:chOff x="2592" y="3168"/>
            <a:chExt cx="672" cy="528"/>
          </a:xfrm>
        </p:grpSpPr>
        <p:sp>
          <p:nvSpPr>
            <p:cNvPr id="76819" name="Oval 17"/>
            <p:cNvSpPr>
              <a:spLocks noChangeArrowheads="1"/>
            </p:cNvSpPr>
            <p:nvPr/>
          </p:nvSpPr>
          <p:spPr bwMode="auto">
            <a:xfrm>
              <a:off x="2784" y="3168"/>
              <a:ext cx="240" cy="240"/>
            </a:xfrm>
            <a:prstGeom prst="ellipse">
              <a:avLst/>
            </a:prstGeom>
            <a:solidFill>
              <a:srgbClr val="CCFF66"/>
            </a:solidFill>
            <a:ln w="9525">
              <a:solidFill>
                <a:schemeClr val="tx1"/>
              </a:solidFill>
              <a:round/>
              <a:headEnd/>
              <a:tailEnd/>
            </a:ln>
          </p:spPr>
          <p:txBody>
            <a:bodyPr wrap="none" anchor="ctr"/>
            <a:lstStyle/>
            <a:p>
              <a:pPr algn="ctr" eaLnBrk="0" hangingPunct="0"/>
              <a:r>
                <a:rPr lang="en-US" sz="2400">
                  <a:solidFill>
                    <a:srgbClr val="CC0000"/>
                  </a:solidFill>
                </a:rPr>
                <a:t>2</a:t>
              </a:r>
            </a:p>
          </p:txBody>
        </p:sp>
        <p:sp>
          <p:nvSpPr>
            <p:cNvPr id="76820" name="Oval 18"/>
            <p:cNvSpPr>
              <a:spLocks noChangeArrowheads="1"/>
            </p:cNvSpPr>
            <p:nvPr/>
          </p:nvSpPr>
          <p:spPr bwMode="auto">
            <a:xfrm>
              <a:off x="2592" y="3456"/>
              <a:ext cx="240" cy="240"/>
            </a:xfrm>
            <a:prstGeom prst="ellipse">
              <a:avLst/>
            </a:prstGeom>
            <a:solidFill>
              <a:srgbClr val="CCFF66"/>
            </a:solidFill>
            <a:ln w="9525">
              <a:solidFill>
                <a:schemeClr val="tx1"/>
              </a:solidFill>
              <a:round/>
              <a:headEnd/>
              <a:tailEnd/>
            </a:ln>
          </p:spPr>
          <p:txBody>
            <a:bodyPr wrap="none" anchor="ctr"/>
            <a:lstStyle/>
            <a:p>
              <a:pPr algn="ctr" eaLnBrk="0" hangingPunct="0"/>
              <a:r>
                <a:rPr lang="en-US" sz="2400">
                  <a:solidFill>
                    <a:srgbClr val="CC0000"/>
                  </a:solidFill>
                </a:rPr>
                <a:t>1</a:t>
              </a:r>
            </a:p>
          </p:txBody>
        </p:sp>
        <p:sp>
          <p:nvSpPr>
            <p:cNvPr id="76821" name="Oval 19"/>
            <p:cNvSpPr>
              <a:spLocks noChangeArrowheads="1"/>
            </p:cNvSpPr>
            <p:nvPr/>
          </p:nvSpPr>
          <p:spPr bwMode="auto">
            <a:xfrm>
              <a:off x="3024" y="3456"/>
              <a:ext cx="240" cy="240"/>
            </a:xfrm>
            <a:prstGeom prst="ellipse">
              <a:avLst/>
            </a:prstGeom>
            <a:solidFill>
              <a:srgbClr val="CCFF66"/>
            </a:solidFill>
            <a:ln w="9525">
              <a:solidFill>
                <a:schemeClr val="tx1"/>
              </a:solidFill>
              <a:round/>
              <a:headEnd/>
              <a:tailEnd/>
            </a:ln>
          </p:spPr>
          <p:txBody>
            <a:bodyPr wrap="none" anchor="ctr"/>
            <a:lstStyle/>
            <a:p>
              <a:pPr algn="ctr" eaLnBrk="0" hangingPunct="0"/>
              <a:r>
                <a:rPr lang="en-US" sz="2400">
                  <a:solidFill>
                    <a:srgbClr val="CC0000"/>
                  </a:solidFill>
                </a:rPr>
                <a:t>3</a:t>
              </a:r>
            </a:p>
          </p:txBody>
        </p:sp>
        <p:sp>
          <p:nvSpPr>
            <p:cNvPr id="76822" name="Line 20"/>
            <p:cNvSpPr>
              <a:spLocks noChangeShapeType="1"/>
            </p:cNvSpPr>
            <p:nvPr/>
          </p:nvSpPr>
          <p:spPr bwMode="auto">
            <a:xfrm flipH="1">
              <a:off x="2736" y="3360"/>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6823" name="Line 21"/>
            <p:cNvSpPr>
              <a:spLocks noChangeShapeType="1"/>
            </p:cNvSpPr>
            <p:nvPr/>
          </p:nvSpPr>
          <p:spPr bwMode="auto">
            <a:xfrm>
              <a:off x="2976" y="3360"/>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5" name="Group 22"/>
          <p:cNvGrpSpPr>
            <a:grpSpLocks/>
          </p:cNvGrpSpPr>
          <p:nvPr/>
        </p:nvGrpSpPr>
        <p:grpSpPr bwMode="auto">
          <a:xfrm>
            <a:off x="6804248" y="4221088"/>
            <a:ext cx="990600" cy="1295400"/>
            <a:chOff x="4464" y="3168"/>
            <a:chExt cx="624" cy="816"/>
          </a:xfrm>
        </p:grpSpPr>
        <p:sp>
          <p:nvSpPr>
            <p:cNvPr id="76814" name="Oval 23"/>
            <p:cNvSpPr>
              <a:spLocks noChangeArrowheads="1"/>
            </p:cNvSpPr>
            <p:nvPr/>
          </p:nvSpPr>
          <p:spPr bwMode="auto">
            <a:xfrm flipH="1">
              <a:off x="4464" y="3168"/>
              <a:ext cx="240" cy="240"/>
            </a:xfrm>
            <a:prstGeom prst="ellipse">
              <a:avLst/>
            </a:prstGeom>
            <a:solidFill>
              <a:srgbClr val="CCFF66"/>
            </a:solidFill>
            <a:ln w="9525">
              <a:solidFill>
                <a:schemeClr val="tx1"/>
              </a:solidFill>
              <a:round/>
              <a:headEnd/>
              <a:tailEnd/>
            </a:ln>
          </p:spPr>
          <p:txBody>
            <a:bodyPr wrap="none" anchor="ctr"/>
            <a:lstStyle/>
            <a:p>
              <a:pPr algn="ctr" eaLnBrk="0" hangingPunct="0"/>
              <a:r>
                <a:rPr lang="en-US" sz="2400">
                  <a:solidFill>
                    <a:srgbClr val="CC0000"/>
                  </a:solidFill>
                </a:rPr>
                <a:t>1</a:t>
              </a:r>
            </a:p>
          </p:txBody>
        </p:sp>
        <p:sp>
          <p:nvSpPr>
            <p:cNvPr id="76815" name="Oval 24"/>
            <p:cNvSpPr>
              <a:spLocks noChangeArrowheads="1"/>
            </p:cNvSpPr>
            <p:nvPr/>
          </p:nvSpPr>
          <p:spPr bwMode="auto">
            <a:xfrm flipH="1">
              <a:off x="4656" y="3456"/>
              <a:ext cx="240" cy="240"/>
            </a:xfrm>
            <a:prstGeom prst="ellipse">
              <a:avLst/>
            </a:prstGeom>
            <a:solidFill>
              <a:srgbClr val="CCFF66"/>
            </a:solidFill>
            <a:ln w="9525">
              <a:solidFill>
                <a:schemeClr val="tx1"/>
              </a:solidFill>
              <a:round/>
              <a:headEnd/>
              <a:tailEnd/>
            </a:ln>
          </p:spPr>
          <p:txBody>
            <a:bodyPr wrap="none" anchor="ctr"/>
            <a:lstStyle/>
            <a:p>
              <a:pPr algn="ctr" eaLnBrk="0" hangingPunct="0"/>
              <a:r>
                <a:rPr lang="en-US" sz="2400">
                  <a:solidFill>
                    <a:srgbClr val="CC0000"/>
                  </a:solidFill>
                </a:rPr>
                <a:t>2</a:t>
              </a:r>
            </a:p>
          </p:txBody>
        </p:sp>
        <p:sp>
          <p:nvSpPr>
            <p:cNvPr id="76816" name="Oval 25"/>
            <p:cNvSpPr>
              <a:spLocks noChangeArrowheads="1"/>
            </p:cNvSpPr>
            <p:nvPr/>
          </p:nvSpPr>
          <p:spPr bwMode="auto">
            <a:xfrm flipH="1">
              <a:off x="4848" y="3744"/>
              <a:ext cx="240" cy="240"/>
            </a:xfrm>
            <a:prstGeom prst="ellipse">
              <a:avLst/>
            </a:prstGeom>
            <a:solidFill>
              <a:srgbClr val="CCFF66"/>
            </a:solidFill>
            <a:ln w="9525">
              <a:solidFill>
                <a:schemeClr val="tx1"/>
              </a:solidFill>
              <a:round/>
              <a:headEnd/>
              <a:tailEnd/>
            </a:ln>
          </p:spPr>
          <p:txBody>
            <a:bodyPr wrap="none" anchor="ctr"/>
            <a:lstStyle/>
            <a:p>
              <a:pPr algn="ctr" eaLnBrk="0" hangingPunct="0"/>
              <a:r>
                <a:rPr lang="en-US" sz="2400">
                  <a:solidFill>
                    <a:srgbClr val="CC0000"/>
                  </a:solidFill>
                </a:rPr>
                <a:t>3</a:t>
              </a:r>
            </a:p>
          </p:txBody>
        </p:sp>
        <p:sp>
          <p:nvSpPr>
            <p:cNvPr id="76817" name="Line 26"/>
            <p:cNvSpPr>
              <a:spLocks noChangeShapeType="1"/>
            </p:cNvSpPr>
            <p:nvPr/>
          </p:nvSpPr>
          <p:spPr bwMode="auto">
            <a:xfrm>
              <a:off x="4656" y="3360"/>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6818" name="Line 27"/>
            <p:cNvSpPr>
              <a:spLocks noChangeShapeType="1"/>
            </p:cNvSpPr>
            <p:nvPr/>
          </p:nvSpPr>
          <p:spPr bwMode="auto">
            <a:xfrm>
              <a:off x="4848" y="3696"/>
              <a:ext cx="4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 name="Group 28"/>
          <p:cNvGrpSpPr>
            <a:grpSpLocks/>
          </p:cNvGrpSpPr>
          <p:nvPr/>
        </p:nvGrpSpPr>
        <p:grpSpPr bwMode="auto">
          <a:xfrm>
            <a:off x="5507261" y="4221088"/>
            <a:ext cx="762000" cy="1295400"/>
            <a:chOff x="3648" y="3168"/>
            <a:chExt cx="480" cy="816"/>
          </a:xfrm>
        </p:grpSpPr>
        <p:sp>
          <p:nvSpPr>
            <p:cNvPr id="76809" name="Oval 29"/>
            <p:cNvSpPr>
              <a:spLocks noChangeArrowheads="1"/>
            </p:cNvSpPr>
            <p:nvPr/>
          </p:nvSpPr>
          <p:spPr bwMode="auto">
            <a:xfrm flipH="1">
              <a:off x="3696" y="3168"/>
              <a:ext cx="240" cy="240"/>
            </a:xfrm>
            <a:prstGeom prst="ellipse">
              <a:avLst/>
            </a:prstGeom>
            <a:solidFill>
              <a:srgbClr val="CCFF66"/>
            </a:solidFill>
            <a:ln w="9525">
              <a:solidFill>
                <a:schemeClr val="tx1"/>
              </a:solidFill>
              <a:round/>
              <a:headEnd/>
              <a:tailEnd/>
            </a:ln>
          </p:spPr>
          <p:txBody>
            <a:bodyPr wrap="none" anchor="ctr"/>
            <a:lstStyle/>
            <a:p>
              <a:pPr algn="ctr" eaLnBrk="0" hangingPunct="0"/>
              <a:r>
                <a:rPr lang="en-US" sz="2400">
                  <a:solidFill>
                    <a:srgbClr val="CC0000"/>
                  </a:solidFill>
                </a:rPr>
                <a:t>1</a:t>
              </a:r>
            </a:p>
          </p:txBody>
        </p:sp>
        <p:sp>
          <p:nvSpPr>
            <p:cNvPr id="76810" name="Oval 30"/>
            <p:cNvSpPr>
              <a:spLocks noChangeArrowheads="1"/>
            </p:cNvSpPr>
            <p:nvPr/>
          </p:nvSpPr>
          <p:spPr bwMode="auto">
            <a:xfrm flipH="1">
              <a:off x="3888" y="3456"/>
              <a:ext cx="240" cy="240"/>
            </a:xfrm>
            <a:prstGeom prst="ellipse">
              <a:avLst/>
            </a:prstGeom>
            <a:solidFill>
              <a:srgbClr val="CCFF66"/>
            </a:solidFill>
            <a:ln w="9525">
              <a:solidFill>
                <a:schemeClr val="tx1"/>
              </a:solidFill>
              <a:round/>
              <a:headEnd/>
              <a:tailEnd/>
            </a:ln>
          </p:spPr>
          <p:txBody>
            <a:bodyPr wrap="none" anchor="ctr"/>
            <a:lstStyle/>
            <a:p>
              <a:pPr algn="ctr" eaLnBrk="0" hangingPunct="0"/>
              <a:r>
                <a:rPr lang="en-US" sz="2400">
                  <a:solidFill>
                    <a:srgbClr val="CC0000"/>
                  </a:solidFill>
                </a:rPr>
                <a:t>3</a:t>
              </a:r>
            </a:p>
          </p:txBody>
        </p:sp>
        <p:sp>
          <p:nvSpPr>
            <p:cNvPr id="76811" name="Oval 31"/>
            <p:cNvSpPr>
              <a:spLocks noChangeArrowheads="1"/>
            </p:cNvSpPr>
            <p:nvPr/>
          </p:nvSpPr>
          <p:spPr bwMode="auto">
            <a:xfrm flipH="1">
              <a:off x="3648" y="3744"/>
              <a:ext cx="240" cy="240"/>
            </a:xfrm>
            <a:prstGeom prst="ellipse">
              <a:avLst/>
            </a:prstGeom>
            <a:solidFill>
              <a:srgbClr val="CCFF66"/>
            </a:solidFill>
            <a:ln w="9525">
              <a:solidFill>
                <a:schemeClr val="tx1"/>
              </a:solidFill>
              <a:round/>
              <a:headEnd/>
              <a:tailEnd/>
            </a:ln>
          </p:spPr>
          <p:txBody>
            <a:bodyPr wrap="none" anchor="ctr"/>
            <a:lstStyle/>
            <a:p>
              <a:pPr algn="ctr" eaLnBrk="0" hangingPunct="0"/>
              <a:r>
                <a:rPr lang="en-US" sz="2400">
                  <a:solidFill>
                    <a:srgbClr val="CC0000"/>
                  </a:solidFill>
                </a:rPr>
                <a:t>2</a:t>
              </a:r>
            </a:p>
          </p:txBody>
        </p:sp>
        <p:sp>
          <p:nvSpPr>
            <p:cNvPr id="76812" name="Line 32"/>
            <p:cNvSpPr>
              <a:spLocks noChangeShapeType="1"/>
            </p:cNvSpPr>
            <p:nvPr/>
          </p:nvSpPr>
          <p:spPr bwMode="auto">
            <a:xfrm>
              <a:off x="3888" y="3360"/>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6813" name="Line 33"/>
            <p:cNvSpPr>
              <a:spLocks noChangeShapeType="1"/>
            </p:cNvSpPr>
            <p:nvPr/>
          </p:nvSpPr>
          <p:spPr bwMode="auto">
            <a:xfrm flipH="1">
              <a:off x="3840" y="3648"/>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4387">
                                            <p:txEl>
                                              <p:pRg st="2" end="2"/>
                                            </p:txEl>
                                          </p:spTgt>
                                        </p:tgtEl>
                                        <p:attrNameLst>
                                          <p:attrName>style.visibility</p:attrName>
                                        </p:attrNameLst>
                                      </p:cBhvr>
                                      <p:to>
                                        <p:strVal val="visible"/>
                                      </p:to>
                                    </p:set>
                                    <p:anim calcmode="lin" valueType="num">
                                      <p:cBhvr additive="base">
                                        <p:cTn id="7" dur="500" fill="hold"/>
                                        <p:tgtEl>
                                          <p:spTgt spid="144387">
                                            <p:txEl>
                                              <p:pRg st="2" end="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4387">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par>
                                <p:cTn id="15" presetID="2" presetClass="entr" presetSubtype="8"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0-#ppt_w/2"/>
                                          </p:val>
                                        </p:tav>
                                        <p:tav tm="100000">
                                          <p:val>
                                            <p:strVal val="#ppt_x"/>
                                          </p:val>
                                        </p:tav>
                                      </p:tavLst>
                                    </p:anim>
                                    <p:anim calcmode="lin" valueType="num">
                                      <p:cBhvr additive="base">
                                        <p:cTn id="18" dur="500" fill="hold"/>
                                        <p:tgtEl>
                                          <p:spTgt spid="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2" name="WHOOSH.WAV"/>
                                        </p:tgtEl>
                                      </p:cMediaNode>
                                    </p:audio>
                                  </p:subTnLst>
                                </p:cTn>
                              </p:par>
                              <p:par>
                                <p:cTn id="19" presetID="2" presetClass="entr" presetSubtype="8" fill="hold" nodeType="with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0-#ppt_w/2"/>
                                          </p:val>
                                        </p:tav>
                                        <p:tav tm="100000">
                                          <p:val>
                                            <p:strVal val="#ppt_x"/>
                                          </p:val>
                                        </p:tav>
                                      </p:tavLst>
                                    </p:anim>
                                    <p:anim calcmode="lin" valueType="num">
                                      <p:cBhvr additive="base">
                                        <p:cTn id="22" dur="500" fill="hold"/>
                                        <p:tgtEl>
                                          <p:spTgt spid="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9"/>
                                            </p:cond>
                                          </p:stCondLst>
                                          <p:endCondLst>
                                            <p:cond evt="onStopAudio" delay="0">
                                              <p:tgtEl>
                                                <p:sldTgt/>
                                              </p:tgtEl>
                                            </p:cond>
                                          </p:endCondLst>
                                        </p:cTn>
                                        <p:tgtEl>
                                          <p:sndTgt r:embed="rId2" name="WHOOSH.WAV"/>
                                        </p:tgtEl>
                                      </p:cMediaNode>
                                    </p:audio>
                                  </p:subTnLst>
                                </p:cTn>
                              </p:par>
                              <p:par>
                                <p:cTn id="23" presetID="2" presetClass="entr" presetSubtype="8"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0-#ppt_w/2"/>
                                          </p:val>
                                        </p:tav>
                                        <p:tav tm="100000">
                                          <p:val>
                                            <p:strVal val="#ppt_x"/>
                                          </p:val>
                                        </p:tav>
                                      </p:tavLst>
                                    </p:anim>
                                    <p:anim calcmode="lin" valueType="num">
                                      <p:cBhvr additive="base">
                                        <p:cTn id="26" dur="500" fill="hold"/>
                                        <p:tgtEl>
                                          <p:spTgt spid="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par>
                                <p:cTn id="27" presetID="2" presetClass="entr" presetSubtype="8" fill="hold" nodeType="with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fill="hold"/>
                                        <p:tgtEl>
                                          <p:spTgt spid="5"/>
                                        </p:tgtEl>
                                        <p:attrNameLst>
                                          <p:attrName>ppt_x</p:attrName>
                                        </p:attrNameLst>
                                      </p:cBhvr>
                                      <p:tavLst>
                                        <p:tav tm="0">
                                          <p:val>
                                            <p:strVal val="0-#ppt_w/2"/>
                                          </p:val>
                                        </p:tav>
                                        <p:tav tm="100000">
                                          <p:val>
                                            <p:strVal val="#ppt_x"/>
                                          </p:val>
                                        </p:tav>
                                      </p:tavLst>
                                    </p:anim>
                                    <p:anim calcmode="lin" valueType="num">
                                      <p:cBhvr additive="base">
                                        <p:cTn id="30" dur="500" fill="hold"/>
                                        <p:tgtEl>
                                          <p:spTgt spid="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7"/>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7" grpId="0" build="p"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827584" y="620688"/>
            <a:ext cx="7024744" cy="1143000"/>
          </a:xfrm>
        </p:spPr>
        <p:txBody>
          <a:bodyPr>
            <a:normAutofit fontScale="90000"/>
          </a:bodyPr>
          <a:lstStyle/>
          <a:p>
            <a:pPr eaLnBrk="1" hangingPunct="1"/>
            <a:r>
              <a:rPr lang="es-MX" dirty="0">
                <a:latin typeface="Times New Roman" charset="0"/>
              </a:rPr>
              <a:t>ABB óptimo</a:t>
            </a:r>
            <a:br>
              <a:rPr lang="es-MX" dirty="0">
                <a:latin typeface="Times New Roman" charset="0"/>
              </a:rPr>
            </a:br>
            <a:r>
              <a:rPr lang="es-MX" sz="3600" dirty="0">
                <a:latin typeface="Times New Roman" charset="0"/>
              </a:rPr>
              <a:t>¿Qué se busca optimizar?</a:t>
            </a:r>
            <a:endParaRPr lang="es-MX" dirty="0">
              <a:latin typeface="Times New Roman" charset="0"/>
            </a:endParaRPr>
          </a:p>
        </p:txBody>
      </p:sp>
      <p:sp>
        <p:nvSpPr>
          <p:cNvPr id="77827" name="Rectangle 3"/>
          <p:cNvSpPr>
            <a:spLocks noGrp="1" noChangeArrowheads="1"/>
          </p:cNvSpPr>
          <p:nvPr>
            <p:ph idx="1"/>
          </p:nvPr>
        </p:nvSpPr>
        <p:spPr>
          <a:xfrm>
            <a:off x="304800" y="1981200"/>
            <a:ext cx="8458200" cy="1375792"/>
          </a:xfrm>
        </p:spPr>
        <p:txBody>
          <a:bodyPr>
            <a:normAutofit/>
          </a:bodyPr>
          <a:lstStyle/>
          <a:p>
            <a:pPr eaLnBrk="1" hangingPunct="1"/>
            <a:r>
              <a:rPr lang="es-MX" sz="2200" dirty="0">
                <a:latin typeface="Times New Roman" charset="0"/>
              </a:rPr>
              <a:t>Si las probabilidades de que se busque cada una de las llaves son: </a:t>
            </a:r>
            <a:r>
              <a:rPr lang="es-MX" sz="2200" b="1" dirty="0">
                <a:latin typeface="Times New Roman" charset="0"/>
              </a:rPr>
              <a:t>p</a:t>
            </a:r>
            <a:r>
              <a:rPr lang="es-MX" sz="2200" b="1" baseline="-25000" dirty="0">
                <a:latin typeface="Times New Roman" charset="0"/>
              </a:rPr>
              <a:t>1</a:t>
            </a:r>
            <a:r>
              <a:rPr lang="es-MX" sz="2200" b="1" dirty="0">
                <a:latin typeface="Times New Roman" charset="0"/>
              </a:rPr>
              <a:t> = 0.7</a:t>
            </a:r>
            <a:r>
              <a:rPr lang="es-MX" sz="2200" dirty="0">
                <a:latin typeface="Times New Roman" charset="0"/>
              </a:rPr>
              <a:t>, </a:t>
            </a:r>
            <a:r>
              <a:rPr lang="es-MX" sz="2200" b="1" dirty="0">
                <a:latin typeface="Times New Roman" charset="0"/>
              </a:rPr>
              <a:t>p</a:t>
            </a:r>
            <a:r>
              <a:rPr lang="es-MX" sz="2200" b="1" baseline="-25000" dirty="0">
                <a:latin typeface="Times New Roman" charset="0"/>
              </a:rPr>
              <a:t>2</a:t>
            </a:r>
            <a:r>
              <a:rPr lang="es-MX" sz="2200" b="1" dirty="0">
                <a:latin typeface="Times New Roman" charset="0"/>
              </a:rPr>
              <a:t> = 0.2</a:t>
            </a:r>
            <a:r>
              <a:rPr lang="es-MX" sz="2200" dirty="0">
                <a:latin typeface="Times New Roman" charset="0"/>
              </a:rPr>
              <a:t> y </a:t>
            </a:r>
            <a:r>
              <a:rPr lang="es-MX" sz="2200" b="1" dirty="0">
                <a:latin typeface="Times New Roman" charset="0"/>
              </a:rPr>
              <a:t>p</a:t>
            </a:r>
            <a:r>
              <a:rPr lang="es-MX" sz="2200" b="1" baseline="-25000" dirty="0">
                <a:latin typeface="Times New Roman" charset="0"/>
              </a:rPr>
              <a:t>3</a:t>
            </a:r>
            <a:r>
              <a:rPr lang="es-MX" sz="2200" b="1" dirty="0">
                <a:latin typeface="Times New Roman" charset="0"/>
              </a:rPr>
              <a:t> = 0.1</a:t>
            </a:r>
            <a:r>
              <a:rPr lang="es-MX" sz="2200" dirty="0">
                <a:latin typeface="Times New Roman" charset="0"/>
              </a:rPr>
              <a:t>…</a:t>
            </a:r>
          </a:p>
          <a:p>
            <a:pPr eaLnBrk="1" hangingPunct="1"/>
            <a:r>
              <a:rPr lang="es-MX" sz="2200" i="1" dirty="0">
                <a:latin typeface="Times New Roman" charset="0"/>
              </a:rPr>
              <a:t>¿Cuál es el tiempo promedio de búsqueda en cada árbol?</a:t>
            </a:r>
          </a:p>
        </p:txBody>
      </p:sp>
      <p:grpSp>
        <p:nvGrpSpPr>
          <p:cNvPr id="77828" name="Group 40"/>
          <p:cNvGrpSpPr>
            <a:grpSpLocks/>
          </p:cNvGrpSpPr>
          <p:nvPr/>
        </p:nvGrpSpPr>
        <p:grpSpPr bwMode="auto">
          <a:xfrm>
            <a:off x="827584" y="3429000"/>
            <a:ext cx="1019175" cy="1303338"/>
            <a:chOff x="340" y="2251"/>
            <a:chExt cx="642" cy="821"/>
          </a:xfrm>
        </p:grpSpPr>
        <p:grpSp>
          <p:nvGrpSpPr>
            <p:cNvPr id="77854" name="Group 39"/>
            <p:cNvGrpSpPr>
              <a:grpSpLocks/>
            </p:cNvGrpSpPr>
            <p:nvPr/>
          </p:nvGrpSpPr>
          <p:grpSpPr bwMode="auto">
            <a:xfrm>
              <a:off x="340" y="2251"/>
              <a:ext cx="642" cy="821"/>
              <a:chOff x="528" y="2251"/>
              <a:chExt cx="642" cy="821"/>
            </a:xfrm>
          </p:grpSpPr>
          <p:sp>
            <p:nvSpPr>
              <p:cNvPr id="77857" name="Oval 5"/>
              <p:cNvSpPr>
                <a:spLocks noChangeArrowheads="1"/>
              </p:cNvSpPr>
              <p:nvPr/>
            </p:nvSpPr>
            <p:spPr bwMode="auto">
              <a:xfrm>
                <a:off x="930" y="2251"/>
                <a:ext cx="240" cy="240"/>
              </a:xfrm>
              <a:prstGeom prst="ellipse">
                <a:avLst/>
              </a:prstGeom>
              <a:solidFill>
                <a:srgbClr val="CCFF66"/>
              </a:solidFill>
              <a:ln w="9525">
                <a:solidFill>
                  <a:schemeClr val="tx1"/>
                </a:solidFill>
                <a:round/>
                <a:headEnd/>
                <a:tailEnd/>
              </a:ln>
            </p:spPr>
            <p:txBody>
              <a:bodyPr wrap="none" anchor="ctr"/>
              <a:lstStyle/>
              <a:p>
                <a:pPr algn="ctr" eaLnBrk="0" hangingPunct="0"/>
                <a:r>
                  <a:rPr lang="en-US" sz="2400">
                    <a:solidFill>
                      <a:srgbClr val="CC0000"/>
                    </a:solidFill>
                  </a:rPr>
                  <a:t>3</a:t>
                </a:r>
              </a:p>
            </p:txBody>
          </p:sp>
          <p:sp>
            <p:nvSpPr>
              <p:cNvPr id="77858" name="Oval 6"/>
              <p:cNvSpPr>
                <a:spLocks noChangeArrowheads="1"/>
              </p:cNvSpPr>
              <p:nvPr/>
            </p:nvSpPr>
            <p:spPr bwMode="auto">
              <a:xfrm>
                <a:off x="720" y="2544"/>
                <a:ext cx="240" cy="240"/>
              </a:xfrm>
              <a:prstGeom prst="ellipse">
                <a:avLst/>
              </a:prstGeom>
              <a:solidFill>
                <a:srgbClr val="CCFF66"/>
              </a:solidFill>
              <a:ln w="9525">
                <a:solidFill>
                  <a:schemeClr val="tx1"/>
                </a:solidFill>
                <a:round/>
                <a:headEnd/>
                <a:tailEnd/>
              </a:ln>
            </p:spPr>
            <p:txBody>
              <a:bodyPr wrap="none" anchor="ctr"/>
              <a:lstStyle/>
              <a:p>
                <a:pPr algn="ctr" eaLnBrk="0" hangingPunct="0"/>
                <a:r>
                  <a:rPr lang="en-US" sz="2400" dirty="0">
                    <a:solidFill>
                      <a:srgbClr val="CC0000"/>
                    </a:solidFill>
                  </a:rPr>
                  <a:t>2</a:t>
                </a:r>
              </a:p>
            </p:txBody>
          </p:sp>
          <p:sp>
            <p:nvSpPr>
              <p:cNvPr id="77859" name="Oval 7"/>
              <p:cNvSpPr>
                <a:spLocks noChangeArrowheads="1"/>
              </p:cNvSpPr>
              <p:nvPr/>
            </p:nvSpPr>
            <p:spPr bwMode="auto">
              <a:xfrm>
                <a:off x="528" y="2832"/>
                <a:ext cx="240" cy="240"/>
              </a:xfrm>
              <a:prstGeom prst="ellipse">
                <a:avLst/>
              </a:prstGeom>
              <a:solidFill>
                <a:srgbClr val="CCFF66"/>
              </a:solidFill>
              <a:ln w="9525">
                <a:solidFill>
                  <a:schemeClr val="tx1"/>
                </a:solidFill>
                <a:round/>
                <a:headEnd/>
                <a:tailEnd/>
              </a:ln>
            </p:spPr>
            <p:txBody>
              <a:bodyPr wrap="none" anchor="ctr"/>
              <a:lstStyle/>
              <a:p>
                <a:pPr algn="ctr" eaLnBrk="0" hangingPunct="0"/>
                <a:r>
                  <a:rPr lang="en-US" sz="2400">
                    <a:solidFill>
                      <a:srgbClr val="CC0000"/>
                    </a:solidFill>
                  </a:rPr>
                  <a:t>1</a:t>
                </a:r>
              </a:p>
            </p:txBody>
          </p:sp>
        </p:grpSp>
        <p:sp>
          <p:nvSpPr>
            <p:cNvPr id="77855" name="Line 8"/>
            <p:cNvSpPr>
              <a:spLocks noChangeShapeType="1"/>
            </p:cNvSpPr>
            <p:nvPr/>
          </p:nvSpPr>
          <p:spPr bwMode="auto">
            <a:xfrm flipH="1">
              <a:off x="711" y="2448"/>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56" name="Line 9"/>
            <p:cNvSpPr>
              <a:spLocks noChangeShapeType="1"/>
            </p:cNvSpPr>
            <p:nvPr/>
          </p:nvSpPr>
          <p:spPr bwMode="auto">
            <a:xfrm flipH="1">
              <a:off x="567" y="2784"/>
              <a:ext cx="4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45418" name="Text Box 10"/>
          <p:cNvSpPr txBox="1">
            <a:spLocks noChangeArrowheads="1"/>
          </p:cNvSpPr>
          <p:nvPr/>
        </p:nvSpPr>
        <p:spPr bwMode="auto">
          <a:xfrm>
            <a:off x="1691680" y="3861048"/>
            <a:ext cx="2981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2000" i="1" dirty="0"/>
              <a:t>1(0.1)+2(0.2)+3(0.7) = 2.6</a:t>
            </a:r>
          </a:p>
        </p:txBody>
      </p:sp>
      <p:grpSp>
        <p:nvGrpSpPr>
          <p:cNvPr id="2" name="Group 1"/>
          <p:cNvGrpSpPr/>
          <p:nvPr/>
        </p:nvGrpSpPr>
        <p:grpSpPr>
          <a:xfrm>
            <a:off x="4860032" y="3284984"/>
            <a:ext cx="762000" cy="1295400"/>
            <a:chOff x="5029200" y="3581400"/>
            <a:chExt cx="762000" cy="1295400"/>
          </a:xfrm>
        </p:grpSpPr>
        <p:sp>
          <p:nvSpPr>
            <p:cNvPr id="77830" name="Oval 12"/>
            <p:cNvSpPr>
              <a:spLocks noChangeArrowheads="1"/>
            </p:cNvSpPr>
            <p:nvPr/>
          </p:nvSpPr>
          <p:spPr bwMode="auto">
            <a:xfrm>
              <a:off x="5334000" y="3581400"/>
              <a:ext cx="381000" cy="381000"/>
            </a:xfrm>
            <a:prstGeom prst="ellipse">
              <a:avLst/>
            </a:prstGeom>
            <a:solidFill>
              <a:srgbClr val="CCFF66"/>
            </a:solidFill>
            <a:ln w="9525">
              <a:solidFill>
                <a:schemeClr val="tx1"/>
              </a:solidFill>
              <a:round/>
              <a:headEnd/>
              <a:tailEnd/>
            </a:ln>
          </p:spPr>
          <p:txBody>
            <a:bodyPr wrap="none" anchor="ctr"/>
            <a:lstStyle/>
            <a:p>
              <a:pPr algn="ctr" eaLnBrk="0" hangingPunct="0"/>
              <a:r>
                <a:rPr lang="en-US" sz="2400" dirty="0">
                  <a:solidFill>
                    <a:srgbClr val="CC0000"/>
                  </a:solidFill>
                </a:rPr>
                <a:t>3</a:t>
              </a:r>
            </a:p>
          </p:txBody>
        </p:sp>
        <p:sp>
          <p:nvSpPr>
            <p:cNvPr id="77831" name="Oval 13"/>
            <p:cNvSpPr>
              <a:spLocks noChangeArrowheads="1"/>
            </p:cNvSpPr>
            <p:nvPr/>
          </p:nvSpPr>
          <p:spPr bwMode="auto">
            <a:xfrm>
              <a:off x="5029200" y="4038600"/>
              <a:ext cx="381000" cy="381000"/>
            </a:xfrm>
            <a:prstGeom prst="ellipse">
              <a:avLst/>
            </a:prstGeom>
            <a:solidFill>
              <a:srgbClr val="CCFF66"/>
            </a:solidFill>
            <a:ln w="9525">
              <a:solidFill>
                <a:schemeClr val="tx1"/>
              </a:solidFill>
              <a:round/>
              <a:headEnd/>
              <a:tailEnd/>
            </a:ln>
          </p:spPr>
          <p:txBody>
            <a:bodyPr wrap="none" anchor="ctr"/>
            <a:lstStyle/>
            <a:p>
              <a:pPr algn="ctr" eaLnBrk="0" hangingPunct="0"/>
              <a:r>
                <a:rPr lang="en-US" sz="2400">
                  <a:solidFill>
                    <a:srgbClr val="CC0000"/>
                  </a:solidFill>
                </a:rPr>
                <a:t>1</a:t>
              </a:r>
            </a:p>
          </p:txBody>
        </p:sp>
        <p:sp>
          <p:nvSpPr>
            <p:cNvPr id="77832" name="Oval 14"/>
            <p:cNvSpPr>
              <a:spLocks noChangeArrowheads="1"/>
            </p:cNvSpPr>
            <p:nvPr/>
          </p:nvSpPr>
          <p:spPr bwMode="auto">
            <a:xfrm>
              <a:off x="5410200" y="4495800"/>
              <a:ext cx="381000" cy="381000"/>
            </a:xfrm>
            <a:prstGeom prst="ellipse">
              <a:avLst/>
            </a:prstGeom>
            <a:solidFill>
              <a:srgbClr val="CCFF66"/>
            </a:solidFill>
            <a:ln w="9525">
              <a:solidFill>
                <a:schemeClr val="tx1"/>
              </a:solidFill>
              <a:round/>
              <a:headEnd/>
              <a:tailEnd/>
            </a:ln>
          </p:spPr>
          <p:txBody>
            <a:bodyPr wrap="none" anchor="ctr"/>
            <a:lstStyle/>
            <a:p>
              <a:pPr algn="ctr" eaLnBrk="0" hangingPunct="0"/>
              <a:r>
                <a:rPr lang="en-US" sz="2400">
                  <a:solidFill>
                    <a:srgbClr val="CC0000"/>
                  </a:solidFill>
                </a:rPr>
                <a:t>2</a:t>
              </a:r>
            </a:p>
          </p:txBody>
        </p:sp>
        <p:sp>
          <p:nvSpPr>
            <p:cNvPr id="77833" name="Line 15"/>
            <p:cNvSpPr>
              <a:spLocks noChangeShapeType="1"/>
            </p:cNvSpPr>
            <p:nvPr/>
          </p:nvSpPr>
          <p:spPr bwMode="auto">
            <a:xfrm flipH="1">
              <a:off x="5257800" y="3886200"/>
              <a:ext cx="1524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34" name="Line 16"/>
            <p:cNvSpPr>
              <a:spLocks noChangeShapeType="1"/>
            </p:cNvSpPr>
            <p:nvPr/>
          </p:nvSpPr>
          <p:spPr bwMode="auto">
            <a:xfrm>
              <a:off x="5334000" y="4343400"/>
              <a:ext cx="152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45425" name="Text Box 17"/>
          <p:cNvSpPr txBox="1">
            <a:spLocks noChangeArrowheads="1"/>
          </p:cNvSpPr>
          <p:nvPr/>
        </p:nvSpPr>
        <p:spPr bwMode="auto">
          <a:xfrm>
            <a:off x="5698232" y="3802509"/>
            <a:ext cx="2981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2000" i="1" dirty="0"/>
              <a:t>1(0.1)+2(0.7)+3(0.2) = 2.1</a:t>
            </a:r>
          </a:p>
        </p:txBody>
      </p:sp>
      <p:grpSp>
        <p:nvGrpSpPr>
          <p:cNvPr id="3" name="Group 2"/>
          <p:cNvGrpSpPr/>
          <p:nvPr/>
        </p:nvGrpSpPr>
        <p:grpSpPr>
          <a:xfrm>
            <a:off x="685800" y="5013176"/>
            <a:ext cx="1066800" cy="838200"/>
            <a:chOff x="685800" y="5257800"/>
            <a:chExt cx="1066800" cy="838200"/>
          </a:xfrm>
        </p:grpSpPr>
        <p:sp>
          <p:nvSpPr>
            <p:cNvPr id="77836" name="Oval 19"/>
            <p:cNvSpPr>
              <a:spLocks noChangeArrowheads="1"/>
            </p:cNvSpPr>
            <p:nvPr/>
          </p:nvSpPr>
          <p:spPr bwMode="auto">
            <a:xfrm>
              <a:off x="990600" y="5257800"/>
              <a:ext cx="381000" cy="381000"/>
            </a:xfrm>
            <a:prstGeom prst="ellipse">
              <a:avLst/>
            </a:prstGeom>
            <a:solidFill>
              <a:srgbClr val="CCFF66"/>
            </a:solidFill>
            <a:ln w="9525">
              <a:solidFill>
                <a:schemeClr val="tx1"/>
              </a:solidFill>
              <a:round/>
              <a:headEnd/>
              <a:tailEnd/>
            </a:ln>
          </p:spPr>
          <p:txBody>
            <a:bodyPr wrap="none" anchor="ctr"/>
            <a:lstStyle/>
            <a:p>
              <a:pPr algn="ctr" eaLnBrk="0" hangingPunct="0"/>
              <a:r>
                <a:rPr lang="en-US" sz="2400" dirty="0">
                  <a:solidFill>
                    <a:srgbClr val="CC0000"/>
                  </a:solidFill>
                </a:rPr>
                <a:t>2</a:t>
              </a:r>
            </a:p>
          </p:txBody>
        </p:sp>
        <p:sp>
          <p:nvSpPr>
            <p:cNvPr id="77837" name="Oval 20"/>
            <p:cNvSpPr>
              <a:spLocks noChangeArrowheads="1"/>
            </p:cNvSpPr>
            <p:nvPr/>
          </p:nvSpPr>
          <p:spPr bwMode="auto">
            <a:xfrm>
              <a:off x="685800" y="5715000"/>
              <a:ext cx="381000" cy="381000"/>
            </a:xfrm>
            <a:prstGeom prst="ellipse">
              <a:avLst/>
            </a:prstGeom>
            <a:solidFill>
              <a:srgbClr val="CCFF66"/>
            </a:solidFill>
            <a:ln w="9525">
              <a:solidFill>
                <a:schemeClr val="tx1"/>
              </a:solidFill>
              <a:round/>
              <a:headEnd/>
              <a:tailEnd/>
            </a:ln>
          </p:spPr>
          <p:txBody>
            <a:bodyPr wrap="none" anchor="ctr"/>
            <a:lstStyle/>
            <a:p>
              <a:pPr algn="ctr" eaLnBrk="0" hangingPunct="0"/>
              <a:r>
                <a:rPr lang="en-US" sz="2400">
                  <a:solidFill>
                    <a:srgbClr val="CC0000"/>
                  </a:solidFill>
                </a:rPr>
                <a:t>1</a:t>
              </a:r>
            </a:p>
          </p:txBody>
        </p:sp>
        <p:sp>
          <p:nvSpPr>
            <p:cNvPr id="77838" name="Oval 21"/>
            <p:cNvSpPr>
              <a:spLocks noChangeArrowheads="1"/>
            </p:cNvSpPr>
            <p:nvPr/>
          </p:nvSpPr>
          <p:spPr bwMode="auto">
            <a:xfrm>
              <a:off x="1371600" y="5715000"/>
              <a:ext cx="381000" cy="381000"/>
            </a:xfrm>
            <a:prstGeom prst="ellipse">
              <a:avLst/>
            </a:prstGeom>
            <a:solidFill>
              <a:srgbClr val="CCFF66"/>
            </a:solidFill>
            <a:ln w="9525">
              <a:solidFill>
                <a:schemeClr val="tx1"/>
              </a:solidFill>
              <a:round/>
              <a:headEnd/>
              <a:tailEnd/>
            </a:ln>
          </p:spPr>
          <p:txBody>
            <a:bodyPr wrap="none" anchor="ctr"/>
            <a:lstStyle/>
            <a:p>
              <a:pPr algn="ctr" eaLnBrk="0" hangingPunct="0"/>
              <a:r>
                <a:rPr lang="en-US" sz="2400" dirty="0">
                  <a:solidFill>
                    <a:srgbClr val="CC0000"/>
                  </a:solidFill>
                </a:rPr>
                <a:t>3</a:t>
              </a:r>
            </a:p>
          </p:txBody>
        </p:sp>
        <p:sp>
          <p:nvSpPr>
            <p:cNvPr id="77839" name="Line 22"/>
            <p:cNvSpPr>
              <a:spLocks noChangeShapeType="1"/>
            </p:cNvSpPr>
            <p:nvPr/>
          </p:nvSpPr>
          <p:spPr bwMode="auto">
            <a:xfrm flipH="1">
              <a:off x="914400" y="5562600"/>
              <a:ext cx="1524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40" name="Line 23"/>
            <p:cNvSpPr>
              <a:spLocks noChangeShapeType="1"/>
            </p:cNvSpPr>
            <p:nvPr/>
          </p:nvSpPr>
          <p:spPr bwMode="auto">
            <a:xfrm>
              <a:off x="1295400" y="5562600"/>
              <a:ext cx="152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45432" name="Text Box 24"/>
          <p:cNvSpPr txBox="1">
            <a:spLocks noChangeArrowheads="1"/>
          </p:cNvSpPr>
          <p:nvPr/>
        </p:nvSpPr>
        <p:spPr bwMode="auto">
          <a:xfrm>
            <a:off x="395536" y="5805264"/>
            <a:ext cx="2981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2000" i="1" dirty="0"/>
              <a:t>1(0.2)+2(0.7)+2(0.1) = 1.8</a:t>
            </a:r>
          </a:p>
        </p:txBody>
      </p:sp>
      <p:grpSp>
        <p:nvGrpSpPr>
          <p:cNvPr id="4" name="Group 3"/>
          <p:cNvGrpSpPr/>
          <p:nvPr/>
        </p:nvGrpSpPr>
        <p:grpSpPr>
          <a:xfrm>
            <a:off x="3449960" y="4509120"/>
            <a:ext cx="762000" cy="1298575"/>
            <a:chOff x="2971800" y="4797425"/>
            <a:chExt cx="762000" cy="1298575"/>
          </a:xfrm>
        </p:grpSpPr>
        <p:sp>
          <p:nvSpPr>
            <p:cNvPr id="77842" name="Oval 26"/>
            <p:cNvSpPr>
              <a:spLocks noChangeArrowheads="1"/>
            </p:cNvSpPr>
            <p:nvPr/>
          </p:nvSpPr>
          <p:spPr bwMode="auto">
            <a:xfrm flipH="1">
              <a:off x="3059113" y="4797425"/>
              <a:ext cx="381000" cy="381000"/>
            </a:xfrm>
            <a:prstGeom prst="ellipse">
              <a:avLst/>
            </a:prstGeom>
            <a:solidFill>
              <a:srgbClr val="CCFF66"/>
            </a:solidFill>
            <a:ln w="9525">
              <a:solidFill>
                <a:schemeClr val="tx1"/>
              </a:solidFill>
              <a:round/>
              <a:headEnd/>
              <a:tailEnd/>
            </a:ln>
          </p:spPr>
          <p:txBody>
            <a:bodyPr wrap="none" anchor="ctr"/>
            <a:lstStyle/>
            <a:p>
              <a:pPr algn="ctr" eaLnBrk="0" hangingPunct="0"/>
              <a:r>
                <a:rPr lang="en-US" sz="2400">
                  <a:solidFill>
                    <a:srgbClr val="CC0000"/>
                  </a:solidFill>
                </a:rPr>
                <a:t>1</a:t>
              </a:r>
            </a:p>
          </p:txBody>
        </p:sp>
        <p:sp>
          <p:nvSpPr>
            <p:cNvPr id="77843" name="Oval 27"/>
            <p:cNvSpPr>
              <a:spLocks noChangeArrowheads="1"/>
            </p:cNvSpPr>
            <p:nvPr/>
          </p:nvSpPr>
          <p:spPr bwMode="auto">
            <a:xfrm flipH="1">
              <a:off x="3352800" y="5257800"/>
              <a:ext cx="381000" cy="381000"/>
            </a:xfrm>
            <a:prstGeom prst="ellipse">
              <a:avLst/>
            </a:prstGeom>
            <a:solidFill>
              <a:srgbClr val="CCFF66"/>
            </a:solidFill>
            <a:ln w="9525">
              <a:solidFill>
                <a:schemeClr val="tx1"/>
              </a:solidFill>
              <a:round/>
              <a:headEnd/>
              <a:tailEnd/>
            </a:ln>
          </p:spPr>
          <p:txBody>
            <a:bodyPr wrap="none" anchor="ctr"/>
            <a:lstStyle/>
            <a:p>
              <a:pPr algn="ctr" eaLnBrk="0" hangingPunct="0"/>
              <a:r>
                <a:rPr lang="en-US" sz="2400">
                  <a:solidFill>
                    <a:srgbClr val="CC0000"/>
                  </a:solidFill>
                </a:rPr>
                <a:t>3</a:t>
              </a:r>
            </a:p>
          </p:txBody>
        </p:sp>
        <p:sp>
          <p:nvSpPr>
            <p:cNvPr id="77844" name="Oval 28"/>
            <p:cNvSpPr>
              <a:spLocks noChangeArrowheads="1"/>
            </p:cNvSpPr>
            <p:nvPr/>
          </p:nvSpPr>
          <p:spPr bwMode="auto">
            <a:xfrm flipH="1">
              <a:off x="2971800" y="5715000"/>
              <a:ext cx="381000" cy="381000"/>
            </a:xfrm>
            <a:prstGeom prst="ellipse">
              <a:avLst/>
            </a:prstGeom>
            <a:solidFill>
              <a:srgbClr val="CCFF66"/>
            </a:solidFill>
            <a:ln w="9525">
              <a:solidFill>
                <a:schemeClr val="tx1"/>
              </a:solidFill>
              <a:round/>
              <a:headEnd/>
              <a:tailEnd/>
            </a:ln>
          </p:spPr>
          <p:txBody>
            <a:bodyPr wrap="none" anchor="ctr"/>
            <a:lstStyle/>
            <a:p>
              <a:pPr algn="ctr" eaLnBrk="0" hangingPunct="0"/>
              <a:r>
                <a:rPr lang="en-US" sz="2400">
                  <a:solidFill>
                    <a:srgbClr val="CC0000"/>
                  </a:solidFill>
                </a:rPr>
                <a:t>2</a:t>
              </a:r>
            </a:p>
          </p:txBody>
        </p:sp>
        <p:sp>
          <p:nvSpPr>
            <p:cNvPr id="77845" name="Line 29"/>
            <p:cNvSpPr>
              <a:spLocks noChangeShapeType="1"/>
            </p:cNvSpPr>
            <p:nvPr/>
          </p:nvSpPr>
          <p:spPr bwMode="auto">
            <a:xfrm>
              <a:off x="3352800" y="5105400"/>
              <a:ext cx="1524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46" name="Line 30"/>
            <p:cNvSpPr>
              <a:spLocks noChangeShapeType="1"/>
            </p:cNvSpPr>
            <p:nvPr/>
          </p:nvSpPr>
          <p:spPr bwMode="auto">
            <a:xfrm flipH="1">
              <a:off x="3276600" y="5562600"/>
              <a:ext cx="152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45439" name="Text Box 31"/>
          <p:cNvSpPr txBox="1">
            <a:spLocks noChangeArrowheads="1"/>
          </p:cNvSpPr>
          <p:nvPr/>
        </p:nvSpPr>
        <p:spPr bwMode="auto">
          <a:xfrm>
            <a:off x="4139952" y="4976341"/>
            <a:ext cx="2981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2000" i="1" dirty="0"/>
              <a:t>1(0.7)+2(0.1)+3(0.2) = 1.5</a:t>
            </a:r>
          </a:p>
        </p:txBody>
      </p:sp>
      <p:grpSp>
        <p:nvGrpSpPr>
          <p:cNvPr id="5" name="Group 4"/>
          <p:cNvGrpSpPr/>
          <p:nvPr/>
        </p:nvGrpSpPr>
        <p:grpSpPr>
          <a:xfrm>
            <a:off x="7239000" y="4581128"/>
            <a:ext cx="990600" cy="1295400"/>
            <a:chOff x="7239000" y="4876800"/>
            <a:chExt cx="990600" cy="1295400"/>
          </a:xfrm>
        </p:grpSpPr>
        <p:sp>
          <p:nvSpPr>
            <p:cNvPr id="77848" name="Oval 33"/>
            <p:cNvSpPr>
              <a:spLocks noChangeArrowheads="1"/>
            </p:cNvSpPr>
            <p:nvPr/>
          </p:nvSpPr>
          <p:spPr bwMode="auto">
            <a:xfrm flipH="1">
              <a:off x="7239000" y="4876800"/>
              <a:ext cx="381000" cy="381000"/>
            </a:xfrm>
            <a:prstGeom prst="ellipse">
              <a:avLst/>
            </a:prstGeom>
            <a:solidFill>
              <a:srgbClr val="CCFF66"/>
            </a:solidFill>
            <a:ln w="9525">
              <a:solidFill>
                <a:schemeClr val="tx1"/>
              </a:solidFill>
              <a:round/>
              <a:headEnd/>
              <a:tailEnd/>
            </a:ln>
          </p:spPr>
          <p:txBody>
            <a:bodyPr wrap="none" anchor="ctr"/>
            <a:lstStyle/>
            <a:p>
              <a:pPr algn="ctr" eaLnBrk="0" hangingPunct="0"/>
              <a:r>
                <a:rPr lang="en-US" sz="2400" dirty="0">
                  <a:solidFill>
                    <a:srgbClr val="CC0000"/>
                  </a:solidFill>
                </a:rPr>
                <a:t>1</a:t>
              </a:r>
            </a:p>
          </p:txBody>
        </p:sp>
        <p:sp>
          <p:nvSpPr>
            <p:cNvPr id="77849" name="Oval 34"/>
            <p:cNvSpPr>
              <a:spLocks noChangeArrowheads="1"/>
            </p:cNvSpPr>
            <p:nvPr/>
          </p:nvSpPr>
          <p:spPr bwMode="auto">
            <a:xfrm flipH="1">
              <a:off x="7524750" y="5300663"/>
              <a:ext cx="381000" cy="381000"/>
            </a:xfrm>
            <a:prstGeom prst="ellipse">
              <a:avLst/>
            </a:prstGeom>
            <a:solidFill>
              <a:srgbClr val="CCFF66"/>
            </a:solidFill>
            <a:ln w="9525">
              <a:solidFill>
                <a:schemeClr val="tx1"/>
              </a:solidFill>
              <a:round/>
              <a:headEnd/>
              <a:tailEnd/>
            </a:ln>
          </p:spPr>
          <p:txBody>
            <a:bodyPr wrap="none" anchor="ctr"/>
            <a:lstStyle/>
            <a:p>
              <a:pPr algn="ctr" eaLnBrk="0" hangingPunct="0"/>
              <a:r>
                <a:rPr lang="en-US" sz="2400">
                  <a:solidFill>
                    <a:srgbClr val="CC0000"/>
                  </a:solidFill>
                </a:rPr>
                <a:t>2</a:t>
              </a:r>
            </a:p>
          </p:txBody>
        </p:sp>
        <p:sp>
          <p:nvSpPr>
            <p:cNvPr id="77850" name="Oval 35"/>
            <p:cNvSpPr>
              <a:spLocks noChangeArrowheads="1"/>
            </p:cNvSpPr>
            <p:nvPr/>
          </p:nvSpPr>
          <p:spPr bwMode="auto">
            <a:xfrm flipH="1">
              <a:off x="7848600" y="5791200"/>
              <a:ext cx="381000" cy="381000"/>
            </a:xfrm>
            <a:prstGeom prst="ellipse">
              <a:avLst/>
            </a:prstGeom>
            <a:solidFill>
              <a:srgbClr val="CCFF66"/>
            </a:solidFill>
            <a:ln w="9525">
              <a:solidFill>
                <a:schemeClr val="tx1"/>
              </a:solidFill>
              <a:round/>
              <a:headEnd/>
              <a:tailEnd/>
            </a:ln>
          </p:spPr>
          <p:txBody>
            <a:bodyPr wrap="none" anchor="ctr"/>
            <a:lstStyle/>
            <a:p>
              <a:pPr algn="ctr" eaLnBrk="0" hangingPunct="0"/>
              <a:r>
                <a:rPr lang="en-US" sz="2400">
                  <a:solidFill>
                    <a:srgbClr val="CC0000"/>
                  </a:solidFill>
                </a:rPr>
                <a:t>3</a:t>
              </a:r>
            </a:p>
          </p:txBody>
        </p:sp>
        <p:sp>
          <p:nvSpPr>
            <p:cNvPr id="77851" name="Line 36"/>
            <p:cNvSpPr>
              <a:spLocks noChangeShapeType="1"/>
            </p:cNvSpPr>
            <p:nvPr/>
          </p:nvSpPr>
          <p:spPr bwMode="auto">
            <a:xfrm>
              <a:off x="7543800" y="5181600"/>
              <a:ext cx="1524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52" name="Line 37"/>
            <p:cNvSpPr>
              <a:spLocks noChangeShapeType="1"/>
            </p:cNvSpPr>
            <p:nvPr/>
          </p:nvSpPr>
          <p:spPr bwMode="auto">
            <a:xfrm>
              <a:off x="7848600" y="5715000"/>
              <a:ext cx="762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45446" name="Text Box 38"/>
          <p:cNvSpPr txBox="1">
            <a:spLocks noChangeArrowheads="1"/>
          </p:cNvSpPr>
          <p:nvPr/>
        </p:nvSpPr>
        <p:spPr bwMode="auto">
          <a:xfrm>
            <a:off x="5652120" y="5805264"/>
            <a:ext cx="2981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2000" i="1" dirty="0"/>
              <a:t>1(0.7)+2(0.2)+3(0.1) = </a:t>
            </a:r>
            <a:r>
              <a:rPr lang="en-US" sz="2000" b="1" i="1" dirty="0">
                <a:solidFill>
                  <a:srgbClr val="CC0000"/>
                </a:solidFill>
              </a:rPr>
              <a:t>1.4</a:t>
            </a:r>
            <a:endParaRPr lang="en-US" sz="2000" i="1" dirty="0"/>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45418"/>
                                        </p:tgtEl>
                                        <p:attrNameLst>
                                          <p:attrName>style.visibility</p:attrName>
                                        </p:attrNameLst>
                                      </p:cBhvr>
                                      <p:to>
                                        <p:strVal val="visible"/>
                                      </p:to>
                                    </p:set>
                                    <p:animEffect transition="in" filter="fade">
                                      <p:cBhvr>
                                        <p:cTn id="7" dur="500"/>
                                        <p:tgtEl>
                                          <p:spTgt spid="145418"/>
                                        </p:tgtEl>
                                      </p:cBhvr>
                                    </p:animEffect>
                                    <p:anim calcmode="lin" valueType="num">
                                      <p:cBhvr>
                                        <p:cTn id="8" dur="500" fill="hold"/>
                                        <p:tgtEl>
                                          <p:spTgt spid="145418"/>
                                        </p:tgtEl>
                                        <p:attrNameLst>
                                          <p:attrName>ppt_x</p:attrName>
                                        </p:attrNameLst>
                                      </p:cBhvr>
                                      <p:tavLst>
                                        <p:tav tm="0">
                                          <p:val>
                                            <p:strVal val="#ppt_x"/>
                                          </p:val>
                                        </p:tav>
                                        <p:tav tm="100000">
                                          <p:val>
                                            <p:strVal val="#ppt_x"/>
                                          </p:val>
                                        </p:tav>
                                      </p:tavLst>
                                    </p:anim>
                                    <p:anim calcmode="lin" valueType="num">
                                      <p:cBhvr>
                                        <p:cTn id="9" dur="500" fill="hold"/>
                                        <p:tgtEl>
                                          <p:spTgt spid="145418"/>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145425"/>
                                        </p:tgtEl>
                                        <p:attrNameLst>
                                          <p:attrName>style.visibility</p:attrName>
                                        </p:attrNameLst>
                                      </p:cBhvr>
                                      <p:to>
                                        <p:strVal val="visible"/>
                                      </p:to>
                                    </p:set>
                                    <p:animEffect transition="in" filter="fade">
                                      <p:cBhvr>
                                        <p:cTn id="14" dur="500"/>
                                        <p:tgtEl>
                                          <p:spTgt spid="145425"/>
                                        </p:tgtEl>
                                      </p:cBhvr>
                                    </p:animEffect>
                                    <p:anim calcmode="lin" valueType="num">
                                      <p:cBhvr>
                                        <p:cTn id="15" dur="500" fill="hold"/>
                                        <p:tgtEl>
                                          <p:spTgt spid="145425"/>
                                        </p:tgtEl>
                                        <p:attrNameLst>
                                          <p:attrName>ppt_x</p:attrName>
                                        </p:attrNameLst>
                                      </p:cBhvr>
                                      <p:tavLst>
                                        <p:tav tm="0">
                                          <p:val>
                                            <p:strVal val="#ppt_x"/>
                                          </p:val>
                                        </p:tav>
                                        <p:tav tm="100000">
                                          <p:val>
                                            <p:strVal val="#ppt_x"/>
                                          </p:val>
                                        </p:tav>
                                      </p:tavLst>
                                    </p:anim>
                                    <p:anim calcmode="lin" valueType="num">
                                      <p:cBhvr>
                                        <p:cTn id="16" dur="500" fill="hold"/>
                                        <p:tgtEl>
                                          <p:spTgt spid="145425"/>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145432"/>
                                        </p:tgtEl>
                                        <p:attrNameLst>
                                          <p:attrName>style.visibility</p:attrName>
                                        </p:attrNameLst>
                                      </p:cBhvr>
                                      <p:to>
                                        <p:strVal val="visible"/>
                                      </p:to>
                                    </p:set>
                                    <p:animEffect transition="in" filter="fade">
                                      <p:cBhvr>
                                        <p:cTn id="21" dur="500"/>
                                        <p:tgtEl>
                                          <p:spTgt spid="145432"/>
                                        </p:tgtEl>
                                      </p:cBhvr>
                                    </p:animEffect>
                                    <p:anim calcmode="lin" valueType="num">
                                      <p:cBhvr>
                                        <p:cTn id="22" dur="500" fill="hold"/>
                                        <p:tgtEl>
                                          <p:spTgt spid="145432"/>
                                        </p:tgtEl>
                                        <p:attrNameLst>
                                          <p:attrName>ppt_x</p:attrName>
                                        </p:attrNameLst>
                                      </p:cBhvr>
                                      <p:tavLst>
                                        <p:tav tm="0">
                                          <p:val>
                                            <p:strVal val="#ppt_x"/>
                                          </p:val>
                                        </p:tav>
                                        <p:tav tm="100000">
                                          <p:val>
                                            <p:strVal val="#ppt_x"/>
                                          </p:val>
                                        </p:tav>
                                      </p:tavLst>
                                    </p:anim>
                                    <p:anim calcmode="lin" valueType="num">
                                      <p:cBhvr>
                                        <p:cTn id="23" dur="500" fill="hold"/>
                                        <p:tgtEl>
                                          <p:spTgt spid="145432"/>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145439"/>
                                        </p:tgtEl>
                                        <p:attrNameLst>
                                          <p:attrName>style.visibility</p:attrName>
                                        </p:attrNameLst>
                                      </p:cBhvr>
                                      <p:to>
                                        <p:strVal val="visible"/>
                                      </p:to>
                                    </p:set>
                                    <p:animEffect transition="in" filter="fade">
                                      <p:cBhvr>
                                        <p:cTn id="28" dur="500"/>
                                        <p:tgtEl>
                                          <p:spTgt spid="145439"/>
                                        </p:tgtEl>
                                      </p:cBhvr>
                                    </p:animEffect>
                                    <p:anim calcmode="lin" valueType="num">
                                      <p:cBhvr>
                                        <p:cTn id="29" dur="500" fill="hold"/>
                                        <p:tgtEl>
                                          <p:spTgt spid="145439"/>
                                        </p:tgtEl>
                                        <p:attrNameLst>
                                          <p:attrName>ppt_x</p:attrName>
                                        </p:attrNameLst>
                                      </p:cBhvr>
                                      <p:tavLst>
                                        <p:tav tm="0">
                                          <p:val>
                                            <p:strVal val="#ppt_x"/>
                                          </p:val>
                                        </p:tav>
                                        <p:tav tm="100000">
                                          <p:val>
                                            <p:strVal val="#ppt_x"/>
                                          </p:val>
                                        </p:tav>
                                      </p:tavLst>
                                    </p:anim>
                                    <p:anim calcmode="lin" valueType="num">
                                      <p:cBhvr>
                                        <p:cTn id="30" dur="500" fill="hold"/>
                                        <p:tgtEl>
                                          <p:spTgt spid="145439"/>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7" presetClass="entr" presetSubtype="0" fill="hold" grpId="0" nodeType="clickEffect">
                                  <p:stCondLst>
                                    <p:cond delay="0"/>
                                  </p:stCondLst>
                                  <p:childTnLst>
                                    <p:set>
                                      <p:cBhvr>
                                        <p:cTn id="34" dur="1" fill="hold">
                                          <p:stCondLst>
                                            <p:cond delay="0"/>
                                          </p:stCondLst>
                                        </p:cTn>
                                        <p:tgtEl>
                                          <p:spTgt spid="145446"/>
                                        </p:tgtEl>
                                        <p:attrNameLst>
                                          <p:attrName>style.visibility</p:attrName>
                                        </p:attrNameLst>
                                      </p:cBhvr>
                                      <p:to>
                                        <p:strVal val="visible"/>
                                      </p:to>
                                    </p:set>
                                    <p:animEffect transition="in" filter="fade">
                                      <p:cBhvr>
                                        <p:cTn id="35" dur="500"/>
                                        <p:tgtEl>
                                          <p:spTgt spid="145446"/>
                                        </p:tgtEl>
                                      </p:cBhvr>
                                    </p:animEffect>
                                    <p:anim calcmode="lin" valueType="num">
                                      <p:cBhvr>
                                        <p:cTn id="36" dur="500" fill="hold"/>
                                        <p:tgtEl>
                                          <p:spTgt spid="145446"/>
                                        </p:tgtEl>
                                        <p:attrNameLst>
                                          <p:attrName>ppt_x</p:attrName>
                                        </p:attrNameLst>
                                      </p:cBhvr>
                                      <p:tavLst>
                                        <p:tav tm="0">
                                          <p:val>
                                            <p:strVal val="#ppt_x"/>
                                          </p:val>
                                        </p:tav>
                                        <p:tav tm="100000">
                                          <p:val>
                                            <p:strVal val="#ppt_x"/>
                                          </p:val>
                                        </p:tav>
                                      </p:tavLst>
                                    </p:anim>
                                    <p:anim calcmode="lin" valueType="num">
                                      <p:cBhvr>
                                        <p:cTn id="37" dur="500" fill="hold"/>
                                        <p:tgtEl>
                                          <p:spTgt spid="1454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8" grpId="0"/>
      <p:bldP spid="145425" grpId="0"/>
      <p:bldP spid="145432" grpId="0"/>
      <p:bldP spid="145439" grpId="0"/>
      <p:bldP spid="145446" grpId="0"/>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1676400" y="609600"/>
            <a:ext cx="7162800" cy="1143000"/>
          </a:xfrm>
        </p:spPr>
        <p:txBody>
          <a:bodyPr/>
          <a:lstStyle/>
          <a:p>
            <a:pPr eaLnBrk="1" hangingPunct="1"/>
            <a:r>
              <a:rPr lang="es-MX" sz="3600">
                <a:latin typeface="Times New Roman" charset="0"/>
              </a:rPr>
              <a:t>¿Cómo obtener el </a:t>
            </a:r>
            <a:r>
              <a:rPr lang="es-MX" sz="3600" b="1">
                <a:latin typeface="Times New Roman" charset="0"/>
              </a:rPr>
              <a:t>ABB óptimo</a:t>
            </a:r>
            <a:r>
              <a:rPr lang="es-MX" sz="3600">
                <a:latin typeface="Times New Roman" charset="0"/>
              </a:rPr>
              <a:t>?</a:t>
            </a:r>
          </a:p>
        </p:txBody>
      </p:sp>
      <p:sp>
        <p:nvSpPr>
          <p:cNvPr id="146435" name="Rectangle 3"/>
          <p:cNvSpPr>
            <a:spLocks noGrp="1" noChangeArrowheads="1"/>
          </p:cNvSpPr>
          <p:nvPr>
            <p:ph idx="1"/>
          </p:nvPr>
        </p:nvSpPr>
        <p:spPr>
          <a:xfrm>
            <a:off x="381000" y="1981200"/>
            <a:ext cx="8305800" cy="4114800"/>
          </a:xfrm>
        </p:spPr>
        <p:txBody>
          <a:bodyPr/>
          <a:lstStyle/>
          <a:p>
            <a:pPr eaLnBrk="1" hangingPunct="1"/>
            <a:r>
              <a:rPr lang="es-MX" sz="2400">
                <a:latin typeface="Times New Roman" charset="0"/>
              </a:rPr>
              <a:t>Calcular todas las posibles opciones de formas de ABB para una secuencia de llaves, y después encontrar la del tiempo promedio mínimo…</a:t>
            </a:r>
          </a:p>
          <a:p>
            <a:pPr lvl="1" eaLnBrk="1" hangingPunct="1"/>
            <a:r>
              <a:rPr lang="es-MX" sz="2400">
                <a:latin typeface="Times New Roman" charset="0"/>
                <a:ea typeface="ＭＳ Ｐゴシック" charset="0"/>
              </a:rPr>
              <a:t>Tiene un comportamiento exponencial…</a:t>
            </a:r>
          </a:p>
          <a:p>
            <a:pPr eaLnBrk="1" hangingPunct="1"/>
            <a:r>
              <a:rPr lang="es-MX" sz="2400" i="1">
                <a:latin typeface="Times New Roman" charset="0"/>
              </a:rPr>
              <a:t>¿Se podrá utilizar la PROGRAMACIÓN DINÁMICA?</a:t>
            </a:r>
          </a:p>
          <a:p>
            <a:pPr lvl="1" eaLnBrk="1" hangingPunct="1"/>
            <a:r>
              <a:rPr lang="es-MX" sz="2400">
                <a:latin typeface="Times New Roman" charset="0"/>
                <a:ea typeface="ＭＳ Ｐゴシック" charset="0"/>
              </a:rPr>
              <a:t>Es un problema de optimización…</a:t>
            </a:r>
          </a:p>
          <a:p>
            <a:pPr lvl="1" eaLnBrk="1" hangingPunct="1"/>
            <a:r>
              <a:rPr lang="es-MX" sz="2400">
                <a:latin typeface="Times New Roman" charset="0"/>
                <a:ea typeface="ＭＳ Ｐゴシック" charset="0"/>
              </a:rPr>
              <a:t>Y se aplica el principio de optimalidad, pues para el ABB del tiempo mínimo promedio, se tienen subárboles con el tiempo mínimo promedio...</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6435">
                                            <p:txEl>
                                              <p:pRg st="2" end="2"/>
                                            </p:txEl>
                                          </p:spTgt>
                                        </p:tgtEl>
                                        <p:attrNameLst>
                                          <p:attrName>style.visibility</p:attrName>
                                        </p:attrNameLst>
                                      </p:cBhvr>
                                      <p:to>
                                        <p:strVal val="visible"/>
                                      </p:to>
                                    </p:set>
                                    <p:anim calcmode="lin" valueType="num">
                                      <p:cBhvr additive="base">
                                        <p:cTn id="7" dur="500" fill="hold"/>
                                        <p:tgtEl>
                                          <p:spTgt spid="146435">
                                            <p:txEl>
                                              <p:pRg st="2" end="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6435">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6435">
                                            <p:txEl>
                                              <p:pRg st="3" end="3"/>
                                            </p:txEl>
                                          </p:spTgt>
                                        </p:tgtEl>
                                        <p:attrNameLst>
                                          <p:attrName>style.visibility</p:attrName>
                                        </p:attrNameLst>
                                      </p:cBhvr>
                                      <p:to>
                                        <p:strVal val="visible"/>
                                      </p:to>
                                    </p:set>
                                    <p:anim calcmode="lin" valueType="num">
                                      <p:cBhvr additive="base">
                                        <p:cTn id="13" dur="500" fill="hold"/>
                                        <p:tgtEl>
                                          <p:spTgt spid="146435">
                                            <p:txEl>
                                              <p:pRg st="3" end="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46435">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46435">
                                            <p:txEl>
                                              <p:pRg st="4" end="4"/>
                                            </p:txEl>
                                          </p:spTgt>
                                        </p:tgtEl>
                                        <p:attrNameLst>
                                          <p:attrName>style.visibility</p:attrName>
                                        </p:attrNameLst>
                                      </p:cBhvr>
                                      <p:to>
                                        <p:strVal val="visible"/>
                                      </p:to>
                                    </p:set>
                                    <p:anim calcmode="lin" valueType="num">
                                      <p:cBhvr additive="base">
                                        <p:cTn id="19" dur="500" fill="hold"/>
                                        <p:tgtEl>
                                          <p:spTgt spid="146435">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46435">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5" grpId="0" build="p"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1981200" y="609600"/>
            <a:ext cx="6781800" cy="1143000"/>
          </a:xfrm>
        </p:spPr>
        <p:txBody>
          <a:bodyPr>
            <a:normAutofit fontScale="90000"/>
          </a:bodyPr>
          <a:lstStyle/>
          <a:p>
            <a:pPr eaLnBrk="1" hangingPunct="1"/>
            <a:r>
              <a:rPr lang="es-MX">
                <a:latin typeface="Times New Roman" charset="0"/>
              </a:rPr>
              <a:t>ABB óptimo</a:t>
            </a:r>
            <a:br>
              <a:rPr lang="es-MX">
                <a:latin typeface="Times New Roman" charset="0"/>
              </a:rPr>
            </a:br>
            <a:r>
              <a:rPr lang="es-MX" sz="3200">
                <a:latin typeface="Times New Roman" charset="0"/>
              </a:rPr>
              <a:t>Aplicando la programación dinámica</a:t>
            </a:r>
            <a:endParaRPr lang="es-MX">
              <a:latin typeface="Times New Roman" charset="0"/>
            </a:endParaRPr>
          </a:p>
        </p:txBody>
      </p:sp>
      <p:sp>
        <p:nvSpPr>
          <p:cNvPr id="147459" name="Rectangle 3"/>
          <p:cNvSpPr>
            <a:spLocks noGrp="1" noChangeArrowheads="1"/>
          </p:cNvSpPr>
          <p:nvPr>
            <p:ph idx="1"/>
          </p:nvPr>
        </p:nvSpPr>
        <p:spPr>
          <a:xfrm>
            <a:off x="457200" y="2133600"/>
            <a:ext cx="8382000" cy="4114800"/>
          </a:xfrm>
        </p:spPr>
        <p:txBody>
          <a:bodyPr/>
          <a:lstStyle/>
          <a:p>
            <a:pPr eaLnBrk="1" hangingPunct="1"/>
            <a:r>
              <a:rPr lang="es-MX" sz="2800">
                <a:latin typeface="Times New Roman" charset="0"/>
              </a:rPr>
              <a:t>Sea A</a:t>
            </a:r>
            <a:r>
              <a:rPr lang="es-MX" sz="2800" baseline="-25000">
                <a:latin typeface="Times New Roman" charset="0"/>
              </a:rPr>
              <a:t>i,j</a:t>
            </a:r>
            <a:r>
              <a:rPr lang="es-MX" sz="2800">
                <a:latin typeface="Times New Roman" charset="0"/>
              </a:rPr>
              <a:t> el tiempo mínimo promedio para la búsqueda de cualquier llave de la secuencia de d</a:t>
            </a:r>
            <a:r>
              <a:rPr lang="es-MX" sz="2800" baseline="-25000">
                <a:latin typeface="Times New Roman" charset="0"/>
              </a:rPr>
              <a:t>i</a:t>
            </a:r>
            <a:r>
              <a:rPr lang="es-MX" sz="2800">
                <a:latin typeface="Times New Roman" charset="0"/>
              </a:rPr>
              <a:t> a d</a:t>
            </a:r>
            <a:r>
              <a:rPr lang="es-MX" sz="2800" baseline="-25000">
                <a:latin typeface="Times New Roman" charset="0"/>
              </a:rPr>
              <a:t>j</a:t>
            </a:r>
            <a:r>
              <a:rPr lang="es-MX" sz="2800">
                <a:latin typeface="Times New Roman" charset="0"/>
              </a:rPr>
              <a:t>…</a:t>
            </a:r>
          </a:p>
          <a:p>
            <a:pPr lvl="1" eaLnBrk="1" hangingPunct="1"/>
            <a:r>
              <a:rPr lang="es-MX">
                <a:latin typeface="Times New Roman" charset="0"/>
                <a:ea typeface="ＭＳ Ｐゴシック" charset="0"/>
              </a:rPr>
              <a:t>Se desea encontrar A</a:t>
            </a:r>
            <a:r>
              <a:rPr lang="es-MX" baseline="-25000">
                <a:latin typeface="Times New Roman" charset="0"/>
                <a:ea typeface="ＭＳ Ｐゴシック" charset="0"/>
              </a:rPr>
              <a:t>1,n</a:t>
            </a:r>
            <a:r>
              <a:rPr lang="es-MX">
                <a:latin typeface="Times New Roman" charset="0"/>
                <a:ea typeface="ＭＳ Ｐゴシック" charset="0"/>
              </a:rPr>
              <a:t> que es la solución al problema…</a:t>
            </a:r>
          </a:p>
          <a:p>
            <a:pPr eaLnBrk="1" hangingPunct="1"/>
            <a:r>
              <a:rPr lang="es-MX" sz="2800">
                <a:latin typeface="Times New Roman" charset="0"/>
              </a:rPr>
              <a:t>A</a:t>
            </a:r>
            <a:r>
              <a:rPr lang="es-MX" sz="2800" baseline="-25000">
                <a:latin typeface="Times New Roman" charset="0"/>
              </a:rPr>
              <a:t>i,i</a:t>
            </a:r>
            <a:r>
              <a:rPr lang="es-MX" sz="2800">
                <a:latin typeface="Times New Roman" charset="0"/>
              </a:rPr>
              <a:t> = p</a:t>
            </a:r>
            <a:r>
              <a:rPr lang="es-MX" sz="2800" baseline="-25000">
                <a:latin typeface="Times New Roman" charset="0"/>
              </a:rPr>
              <a:t>i</a:t>
            </a:r>
            <a:r>
              <a:rPr lang="es-MX" sz="2800">
                <a:latin typeface="Times New Roman" charset="0"/>
              </a:rPr>
              <a:t> ya que estamos hablando de ABB’s de un sólo nodo, y por lo tanto se requieren en promedio </a:t>
            </a:r>
            <a:br>
              <a:rPr lang="es-MX" sz="2800">
                <a:latin typeface="Times New Roman" charset="0"/>
              </a:rPr>
            </a:br>
            <a:r>
              <a:rPr lang="es-MX" sz="2800">
                <a:latin typeface="Times New Roman" charset="0"/>
              </a:rPr>
              <a:t>1 X p</a:t>
            </a:r>
            <a:r>
              <a:rPr lang="es-MX" sz="2800" baseline="-25000">
                <a:latin typeface="Times New Roman" charset="0"/>
              </a:rPr>
              <a:t>i</a:t>
            </a:r>
            <a:r>
              <a:rPr lang="es-MX" sz="2800">
                <a:latin typeface="Times New Roman" charset="0"/>
              </a:rPr>
              <a:t> comparaciones…</a:t>
            </a:r>
          </a:p>
          <a:p>
            <a:pPr eaLnBrk="1" hangingPunct="1"/>
            <a:r>
              <a:rPr lang="es-MX" sz="2800">
                <a:latin typeface="Times New Roman" charset="0"/>
              </a:rPr>
              <a:t>Busquemos ahora la solución general...</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7459">
                                            <p:txEl>
                                              <p:pRg st="2" end="2"/>
                                            </p:txEl>
                                          </p:spTgt>
                                        </p:tgtEl>
                                        <p:attrNameLst>
                                          <p:attrName>style.visibility</p:attrName>
                                        </p:attrNameLst>
                                      </p:cBhvr>
                                      <p:to>
                                        <p:strVal val="visible"/>
                                      </p:to>
                                    </p:set>
                                    <p:anim calcmode="lin" valueType="num">
                                      <p:cBhvr additive="base">
                                        <p:cTn id="7" dur="500" fill="hold"/>
                                        <p:tgtEl>
                                          <p:spTgt spid="147459">
                                            <p:txEl>
                                              <p:pRg st="2" end="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7459">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7459">
                                            <p:txEl>
                                              <p:pRg st="3" end="3"/>
                                            </p:txEl>
                                          </p:spTgt>
                                        </p:tgtEl>
                                        <p:attrNameLst>
                                          <p:attrName>style.visibility</p:attrName>
                                        </p:attrNameLst>
                                      </p:cBhvr>
                                      <p:to>
                                        <p:strVal val="visible"/>
                                      </p:to>
                                    </p:set>
                                    <p:anim calcmode="lin" valueType="num">
                                      <p:cBhvr additive="base">
                                        <p:cTn id="13" dur="500" fill="hold"/>
                                        <p:tgtEl>
                                          <p:spTgt spid="147459">
                                            <p:txEl>
                                              <p:pRg st="3" end="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47459">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p"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971600" y="548680"/>
            <a:ext cx="7024744" cy="1143000"/>
          </a:xfrm>
        </p:spPr>
        <p:txBody>
          <a:bodyPr>
            <a:normAutofit fontScale="90000"/>
          </a:bodyPr>
          <a:lstStyle/>
          <a:p>
            <a:pPr eaLnBrk="1" hangingPunct="1"/>
            <a:r>
              <a:rPr lang="es-MX" dirty="0">
                <a:latin typeface="Times New Roman" charset="0"/>
              </a:rPr>
              <a:t>ABB óptimo</a:t>
            </a:r>
            <a:br>
              <a:rPr lang="es-MX" dirty="0">
                <a:latin typeface="Times New Roman" charset="0"/>
              </a:rPr>
            </a:br>
            <a:r>
              <a:rPr lang="es-MX" sz="3200" dirty="0">
                <a:latin typeface="Times New Roman" charset="0"/>
              </a:rPr>
              <a:t>Caso general</a:t>
            </a:r>
            <a:endParaRPr lang="es-MX" dirty="0">
              <a:latin typeface="Times New Roman" charset="0"/>
            </a:endParaRPr>
          </a:p>
        </p:txBody>
      </p:sp>
      <p:sp>
        <p:nvSpPr>
          <p:cNvPr id="148483" name="Rectangle 3"/>
          <p:cNvSpPr>
            <a:spLocks noGrp="1" noChangeArrowheads="1"/>
          </p:cNvSpPr>
          <p:nvPr>
            <p:ph idx="1"/>
          </p:nvPr>
        </p:nvSpPr>
        <p:spPr>
          <a:xfrm>
            <a:off x="467543" y="1989138"/>
            <a:ext cx="8208913" cy="4114800"/>
          </a:xfrm>
        </p:spPr>
        <p:txBody>
          <a:bodyPr/>
          <a:lstStyle/>
          <a:p>
            <a:pPr eaLnBrk="1" hangingPunct="1"/>
            <a:r>
              <a:rPr lang="es-MX" sz="2400" dirty="0">
                <a:latin typeface="Times New Roman" charset="0"/>
              </a:rPr>
              <a:t>Sea el ABB óptimo ‘k’ aquel cuya raíz es la llave d</a:t>
            </a:r>
            <a:r>
              <a:rPr lang="es-MX" sz="2400" baseline="-25000" dirty="0">
                <a:latin typeface="Times New Roman" charset="0"/>
              </a:rPr>
              <a:t>k</a:t>
            </a:r>
            <a:r>
              <a:rPr lang="es-MX" sz="2400" dirty="0">
                <a:latin typeface="Times New Roman" charset="0"/>
              </a:rPr>
              <a:t>…</a:t>
            </a:r>
          </a:p>
          <a:p>
            <a:pPr eaLnBrk="1" hangingPunct="1"/>
            <a:r>
              <a:rPr lang="es-MX" sz="2400" dirty="0">
                <a:latin typeface="Times New Roman" charset="0"/>
              </a:rPr>
              <a:t>entonces, los subárboles del nodo raíz d</a:t>
            </a:r>
            <a:r>
              <a:rPr lang="es-MX" sz="2400" baseline="-25000" dirty="0">
                <a:latin typeface="Times New Roman" charset="0"/>
              </a:rPr>
              <a:t>k</a:t>
            </a:r>
            <a:r>
              <a:rPr lang="es-MX" sz="2400" dirty="0">
                <a:latin typeface="Times New Roman" charset="0"/>
              </a:rPr>
              <a:t>, son ABB óptimos que tienen el tiempo mínimo promedio en sus búsquedas…</a:t>
            </a:r>
          </a:p>
          <a:p>
            <a:pPr lvl="1" eaLnBrk="1" hangingPunct="1"/>
            <a:r>
              <a:rPr lang="es-MX" sz="2400" dirty="0">
                <a:latin typeface="Times New Roman" charset="0"/>
                <a:ea typeface="ＭＳ Ｐゴシック" charset="0"/>
              </a:rPr>
              <a:t>el subárbol izquierdo tiene a las llaves d</a:t>
            </a:r>
            <a:r>
              <a:rPr lang="es-MX" sz="2400" baseline="-25000" dirty="0">
                <a:latin typeface="Times New Roman" charset="0"/>
                <a:ea typeface="ＭＳ Ｐゴシック" charset="0"/>
              </a:rPr>
              <a:t>1</a:t>
            </a:r>
            <a:r>
              <a:rPr lang="es-MX" sz="2400" dirty="0">
                <a:latin typeface="Times New Roman" charset="0"/>
                <a:ea typeface="ＭＳ Ｐゴシック" charset="0"/>
              </a:rPr>
              <a:t> a d</a:t>
            </a:r>
            <a:r>
              <a:rPr lang="es-MX" sz="2400" baseline="-25000" dirty="0">
                <a:latin typeface="Times New Roman" charset="0"/>
                <a:ea typeface="ＭＳ Ｐゴシック" charset="0"/>
              </a:rPr>
              <a:t>k-1</a:t>
            </a:r>
            <a:r>
              <a:rPr lang="es-MX" sz="2400" dirty="0">
                <a:latin typeface="Times New Roman" charset="0"/>
                <a:ea typeface="ＭＳ Ｐゴシック" charset="0"/>
              </a:rPr>
              <a:t>…</a:t>
            </a:r>
          </a:p>
          <a:p>
            <a:pPr lvl="1" eaLnBrk="1" hangingPunct="1"/>
            <a:r>
              <a:rPr lang="es-MX" sz="2400" dirty="0">
                <a:latin typeface="Times New Roman" charset="0"/>
                <a:ea typeface="ＭＳ Ｐゴシック" charset="0"/>
              </a:rPr>
              <a:t>y por lo tanto, el valor del tiempo mínimo promedio para el subárbol izquierdo es A</a:t>
            </a:r>
            <a:r>
              <a:rPr lang="es-MX" sz="2400" baseline="-25000" dirty="0">
                <a:latin typeface="Times New Roman" charset="0"/>
                <a:ea typeface="ＭＳ Ｐゴシック" charset="0"/>
              </a:rPr>
              <a:t>1,k-1</a:t>
            </a:r>
            <a:r>
              <a:rPr lang="es-MX" sz="2400" dirty="0">
                <a:latin typeface="Times New Roman" charset="0"/>
                <a:ea typeface="ＭＳ Ｐゴシック" charset="0"/>
              </a:rPr>
              <a:t>…</a:t>
            </a:r>
          </a:p>
          <a:p>
            <a:pPr lvl="1" eaLnBrk="1" hangingPunct="1"/>
            <a:r>
              <a:rPr lang="es-MX" sz="2400" dirty="0">
                <a:latin typeface="Times New Roman" charset="0"/>
                <a:ea typeface="ＭＳ Ｐゴシック" charset="0"/>
              </a:rPr>
              <a:t>el subárbol derecho tiene a las llaves d</a:t>
            </a:r>
            <a:r>
              <a:rPr lang="es-MX" sz="2400" baseline="-25000" dirty="0">
                <a:latin typeface="Times New Roman" charset="0"/>
                <a:ea typeface="ＭＳ Ｐゴシック" charset="0"/>
              </a:rPr>
              <a:t>k+1</a:t>
            </a:r>
            <a:r>
              <a:rPr lang="es-MX" sz="2400" dirty="0">
                <a:latin typeface="Times New Roman" charset="0"/>
                <a:ea typeface="ＭＳ Ｐゴシック" charset="0"/>
              </a:rPr>
              <a:t> a d</a:t>
            </a:r>
            <a:r>
              <a:rPr lang="es-MX" sz="2400" baseline="-25000" dirty="0">
                <a:latin typeface="Times New Roman" charset="0"/>
                <a:ea typeface="ＭＳ Ｐゴシック" charset="0"/>
              </a:rPr>
              <a:t>n</a:t>
            </a:r>
            <a:r>
              <a:rPr lang="es-MX" sz="2400" dirty="0">
                <a:latin typeface="Times New Roman" charset="0"/>
                <a:ea typeface="ＭＳ Ｐゴシック" charset="0"/>
              </a:rPr>
              <a:t>…</a:t>
            </a:r>
          </a:p>
          <a:p>
            <a:pPr lvl="1" eaLnBrk="1" hangingPunct="1"/>
            <a:r>
              <a:rPr lang="es-MX" sz="2400" dirty="0">
                <a:latin typeface="Times New Roman" charset="0"/>
                <a:ea typeface="ＭＳ Ｐゴシック" charset="0"/>
              </a:rPr>
              <a:t>y por lo tanto, el valor del tiempo mínimo promedio para el subárbol derecho es A</a:t>
            </a:r>
            <a:r>
              <a:rPr lang="es-MX" sz="2400" baseline="-25000" dirty="0">
                <a:latin typeface="Times New Roman" charset="0"/>
                <a:ea typeface="ＭＳ Ｐゴシック" charset="0"/>
              </a:rPr>
              <a:t>k+1,n</a:t>
            </a:r>
            <a:r>
              <a:rPr lang="es-MX" sz="2400" dirty="0">
                <a:latin typeface="Times New Roman" charset="0"/>
                <a:ea typeface="ＭＳ Ｐゴシック" charset="0"/>
              </a:rPr>
              <a:t>...</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8483">
                                            <p:txEl>
                                              <p:pRg st="1" end="1"/>
                                            </p:txEl>
                                          </p:spTgt>
                                        </p:tgtEl>
                                        <p:attrNameLst>
                                          <p:attrName>style.visibility</p:attrName>
                                        </p:attrNameLst>
                                      </p:cBhvr>
                                      <p:to>
                                        <p:strVal val="visible"/>
                                      </p:to>
                                    </p:set>
                                    <p:anim calcmode="lin" valueType="num">
                                      <p:cBhvr additive="base">
                                        <p:cTn id="7" dur="500" fill="hold"/>
                                        <p:tgtEl>
                                          <p:spTgt spid="148483">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8483">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8483">
                                            <p:txEl>
                                              <p:pRg st="2" end="2"/>
                                            </p:txEl>
                                          </p:spTgt>
                                        </p:tgtEl>
                                        <p:attrNameLst>
                                          <p:attrName>style.visibility</p:attrName>
                                        </p:attrNameLst>
                                      </p:cBhvr>
                                      <p:to>
                                        <p:strVal val="visible"/>
                                      </p:to>
                                    </p:set>
                                    <p:anim calcmode="lin" valueType="num">
                                      <p:cBhvr additive="base">
                                        <p:cTn id="13" dur="500" fill="hold"/>
                                        <p:tgtEl>
                                          <p:spTgt spid="148483">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48483">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par>
                                <p:cTn id="15" presetID="2" presetClass="entr" presetSubtype="8" fill="hold" grpId="0" nodeType="withEffect">
                                  <p:stCondLst>
                                    <p:cond delay="0"/>
                                  </p:stCondLst>
                                  <p:childTnLst>
                                    <p:set>
                                      <p:cBhvr>
                                        <p:cTn id="16" dur="1" fill="hold">
                                          <p:stCondLst>
                                            <p:cond delay="0"/>
                                          </p:stCondLst>
                                        </p:cTn>
                                        <p:tgtEl>
                                          <p:spTgt spid="148483">
                                            <p:txEl>
                                              <p:pRg st="3" end="3"/>
                                            </p:txEl>
                                          </p:spTgt>
                                        </p:tgtEl>
                                        <p:attrNameLst>
                                          <p:attrName>style.visibility</p:attrName>
                                        </p:attrNameLst>
                                      </p:cBhvr>
                                      <p:to>
                                        <p:strVal val="visible"/>
                                      </p:to>
                                    </p:set>
                                    <p:anim calcmode="lin" valueType="num">
                                      <p:cBhvr additive="base">
                                        <p:cTn id="17" dur="500" fill="hold"/>
                                        <p:tgtEl>
                                          <p:spTgt spid="148483">
                                            <p:txEl>
                                              <p:pRg st="3" end="3"/>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48483">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2" name="WHOOSH.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48483">
                                            <p:txEl>
                                              <p:pRg st="4" end="4"/>
                                            </p:txEl>
                                          </p:spTgt>
                                        </p:tgtEl>
                                        <p:attrNameLst>
                                          <p:attrName>style.visibility</p:attrName>
                                        </p:attrNameLst>
                                      </p:cBhvr>
                                      <p:to>
                                        <p:strVal val="visible"/>
                                      </p:to>
                                    </p:set>
                                    <p:anim calcmode="lin" valueType="num">
                                      <p:cBhvr additive="base">
                                        <p:cTn id="23" dur="500" fill="hold"/>
                                        <p:tgtEl>
                                          <p:spTgt spid="148483">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48483">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2" name="WHOOSH.WAV"/>
                                        </p:tgtEl>
                                      </p:cMediaNode>
                                    </p:audio>
                                  </p:subTnLst>
                                </p:cTn>
                              </p:par>
                              <p:par>
                                <p:cTn id="25" presetID="2" presetClass="entr" presetSubtype="8" fill="hold" grpId="0" nodeType="withEffect">
                                  <p:stCondLst>
                                    <p:cond delay="0"/>
                                  </p:stCondLst>
                                  <p:childTnLst>
                                    <p:set>
                                      <p:cBhvr>
                                        <p:cTn id="26" dur="1" fill="hold">
                                          <p:stCondLst>
                                            <p:cond delay="0"/>
                                          </p:stCondLst>
                                        </p:cTn>
                                        <p:tgtEl>
                                          <p:spTgt spid="148483">
                                            <p:txEl>
                                              <p:pRg st="5" end="5"/>
                                            </p:txEl>
                                          </p:spTgt>
                                        </p:tgtEl>
                                        <p:attrNameLst>
                                          <p:attrName>style.visibility</p:attrName>
                                        </p:attrNameLst>
                                      </p:cBhvr>
                                      <p:to>
                                        <p:strVal val="visible"/>
                                      </p:to>
                                    </p:set>
                                    <p:anim calcmode="lin" valueType="num">
                                      <p:cBhvr additive="base">
                                        <p:cTn id="27" dur="500" fill="hold"/>
                                        <p:tgtEl>
                                          <p:spTgt spid="148483">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48483">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5"/>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3" grpId="0" build="p" bldLvl="2"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971600" y="404664"/>
            <a:ext cx="7024744" cy="1143000"/>
          </a:xfrm>
        </p:spPr>
        <p:txBody>
          <a:bodyPr>
            <a:normAutofit fontScale="90000"/>
          </a:bodyPr>
          <a:lstStyle/>
          <a:p>
            <a:pPr eaLnBrk="1" hangingPunct="1"/>
            <a:r>
              <a:rPr lang="es-MX" dirty="0">
                <a:latin typeface="Times New Roman" charset="0"/>
              </a:rPr>
              <a:t>ABB óptimo</a:t>
            </a:r>
            <a:br>
              <a:rPr lang="es-MX" dirty="0">
                <a:latin typeface="Times New Roman" charset="0"/>
              </a:rPr>
            </a:br>
            <a:r>
              <a:rPr lang="es-MX" sz="3200" dirty="0">
                <a:latin typeface="Times New Roman" charset="0"/>
              </a:rPr>
              <a:t>Caso general</a:t>
            </a:r>
            <a:endParaRPr lang="es-MX" dirty="0">
              <a:latin typeface="Times New Roman" charset="0"/>
            </a:endParaRPr>
          </a:p>
        </p:txBody>
      </p:sp>
      <p:sp>
        <p:nvSpPr>
          <p:cNvPr id="149507" name="Rectangle 3"/>
          <p:cNvSpPr>
            <a:spLocks noGrp="1" noChangeArrowheads="1"/>
          </p:cNvSpPr>
          <p:nvPr>
            <p:ph idx="1"/>
          </p:nvPr>
        </p:nvSpPr>
        <p:spPr>
          <a:xfrm>
            <a:off x="467544" y="1981200"/>
            <a:ext cx="8136904" cy="4114800"/>
          </a:xfrm>
        </p:spPr>
        <p:txBody>
          <a:bodyPr/>
          <a:lstStyle/>
          <a:p>
            <a:pPr eaLnBrk="1" hangingPunct="1">
              <a:lnSpc>
                <a:spcPct val="90000"/>
              </a:lnSpc>
            </a:pPr>
            <a:r>
              <a:rPr lang="es-MX" sz="2800" i="1" dirty="0">
                <a:latin typeface="Times New Roman" charset="0"/>
              </a:rPr>
              <a:t>¿Cuál es el tiempo mínimo óptimo para el ABB óptimo ‘k’ cuya raíz es la llave d</a:t>
            </a:r>
            <a:r>
              <a:rPr lang="es-MX" sz="2800" i="1" baseline="-25000" dirty="0">
                <a:latin typeface="Times New Roman" charset="0"/>
              </a:rPr>
              <a:t>k</a:t>
            </a:r>
            <a:r>
              <a:rPr lang="es-MX" sz="2800" i="1" dirty="0">
                <a:latin typeface="Times New Roman" charset="0"/>
              </a:rPr>
              <a:t>?</a:t>
            </a:r>
          </a:p>
          <a:p>
            <a:pPr lvl="1" eaLnBrk="1" hangingPunct="1">
              <a:lnSpc>
                <a:spcPct val="90000"/>
              </a:lnSpc>
            </a:pPr>
            <a:r>
              <a:rPr lang="es-MX" sz="2400" dirty="0">
                <a:latin typeface="Times New Roman" charset="0"/>
                <a:ea typeface="ＭＳ Ｐゴシック" charset="0"/>
              </a:rPr>
              <a:t>La raíz del árbol, requiere una comparación para p</a:t>
            </a:r>
            <a:r>
              <a:rPr lang="es-MX" sz="2400" baseline="-25000" dirty="0">
                <a:latin typeface="Times New Roman" charset="0"/>
                <a:ea typeface="ＭＳ Ｐゴシック" charset="0"/>
              </a:rPr>
              <a:t>k,</a:t>
            </a:r>
            <a:r>
              <a:rPr lang="es-MX" sz="2400" dirty="0">
                <a:latin typeface="Times New Roman" charset="0"/>
                <a:ea typeface="ＭＳ Ｐゴシック" charset="0"/>
              </a:rPr>
              <a:t>, más…</a:t>
            </a:r>
          </a:p>
          <a:p>
            <a:pPr lvl="1" eaLnBrk="1" hangingPunct="1">
              <a:lnSpc>
                <a:spcPct val="90000"/>
              </a:lnSpc>
            </a:pPr>
            <a:r>
              <a:rPr lang="es-MX" sz="2400" dirty="0">
                <a:latin typeface="Times New Roman" charset="0"/>
                <a:ea typeface="ＭＳ Ｐゴシック" charset="0"/>
              </a:rPr>
              <a:t>El tiempo mínimo promedio de los subárboles.</a:t>
            </a:r>
          </a:p>
          <a:p>
            <a:pPr eaLnBrk="1" hangingPunct="1">
              <a:lnSpc>
                <a:spcPct val="90000"/>
              </a:lnSpc>
            </a:pPr>
            <a:r>
              <a:rPr lang="es-MX" sz="2800" dirty="0">
                <a:latin typeface="Times New Roman" charset="0"/>
              </a:rPr>
              <a:t>Pero dado que los subárboles están en un nivel más abajo que la ráíz…</a:t>
            </a:r>
          </a:p>
          <a:p>
            <a:pPr lvl="1" eaLnBrk="1" hangingPunct="1">
              <a:lnSpc>
                <a:spcPct val="90000"/>
              </a:lnSpc>
            </a:pPr>
            <a:r>
              <a:rPr lang="es-MX" sz="2400" dirty="0">
                <a:latin typeface="Times New Roman" charset="0"/>
                <a:ea typeface="ＭＳ Ｐゴシック" charset="0"/>
              </a:rPr>
              <a:t>buscar a cualquier llave que no sea la raíz del árbol, involucra una comparación más…</a:t>
            </a:r>
          </a:p>
          <a:p>
            <a:pPr lvl="1" eaLnBrk="1" hangingPunct="1">
              <a:lnSpc>
                <a:spcPct val="90000"/>
              </a:lnSpc>
            </a:pPr>
            <a:r>
              <a:rPr lang="es-MX" sz="2400" dirty="0">
                <a:latin typeface="Times New Roman" charset="0"/>
                <a:ea typeface="ＭＳ Ｐゴシック" charset="0"/>
              </a:rPr>
              <a:t>y esto indica que debemos acumular la probabilidad correspondiente...</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9507">
                                            <p:txEl>
                                              <p:pRg st="1" end="1"/>
                                            </p:txEl>
                                          </p:spTgt>
                                        </p:tgtEl>
                                        <p:attrNameLst>
                                          <p:attrName>style.visibility</p:attrName>
                                        </p:attrNameLst>
                                      </p:cBhvr>
                                      <p:to>
                                        <p:strVal val="visible"/>
                                      </p:to>
                                    </p:set>
                                    <p:anim calcmode="lin" valueType="num">
                                      <p:cBhvr additive="base">
                                        <p:cTn id="7" dur="500" fill="hold"/>
                                        <p:tgtEl>
                                          <p:spTgt spid="149507">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9507">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par>
                                <p:cTn id="9" presetID="2" presetClass="entr" presetSubtype="8" fill="hold" grpId="0" nodeType="withEffect">
                                  <p:stCondLst>
                                    <p:cond delay="0"/>
                                  </p:stCondLst>
                                  <p:childTnLst>
                                    <p:set>
                                      <p:cBhvr>
                                        <p:cTn id="10" dur="1" fill="hold">
                                          <p:stCondLst>
                                            <p:cond delay="0"/>
                                          </p:stCondLst>
                                        </p:cTn>
                                        <p:tgtEl>
                                          <p:spTgt spid="149507">
                                            <p:txEl>
                                              <p:pRg st="2" end="2"/>
                                            </p:txEl>
                                          </p:spTgt>
                                        </p:tgtEl>
                                        <p:attrNameLst>
                                          <p:attrName>style.visibility</p:attrName>
                                        </p:attrNameLst>
                                      </p:cBhvr>
                                      <p:to>
                                        <p:strVal val="visible"/>
                                      </p:to>
                                    </p:set>
                                    <p:anim calcmode="lin" valueType="num">
                                      <p:cBhvr additive="base">
                                        <p:cTn id="11" dur="500" fill="hold"/>
                                        <p:tgtEl>
                                          <p:spTgt spid="149507">
                                            <p:txEl>
                                              <p:pRg st="2" end="2"/>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49507">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2" name="WHOOSH.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49507">
                                            <p:txEl>
                                              <p:pRg st="3" end="3"/>
                                            </p:txEl>
                                          </p:spTgt>
                                        </p:tgtEl>
                                        <p:attrNameLst>
                                          <p:attrName>style.visibility</p:attrName>
                                        </p:attrNameLst>
                                      </p:cBhvr>
                                      <p:to>
                                        <p:strVal val="visible"/>
                                      </p:to>
                                    </p:set>
                                    <p:anim calcmode="lin" valueType="num">
                                      <p:cBhvr additive="base">
                                        <p:cTn id="17" dur="500" fill="hold"/>
                                        <p:tgtEl>
                                          <p:spTgt spid="149507">
                                            <p:txEl>
                                              <p:pRg st="3" end="3"/>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49507">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2" name="WHOOSH.WAV"/>
                                        </p:tgtEl>
                                      </p:cMediaNode>
                                    </p:audio>
                                  </p:subTnLst>
                                </p:cTn>
                              </p:par>
                              <p:par>
                                <p:cTn id="19" presetID="2" presetClass="entr" presetSubtype="8" fill="hold" grpId="0" nodeType="withEffect">
                                  <p:stCondLst>
                                    <p:cond delay="0"/>
                                  </p:stCondLst>
                                  <p:childTnLst>
                                    <p:set>
                                      <p:cBhvr>
                                        <p:cTn id="20" dur="1" fill="hold">
                                          <p:stCondLst>
                                            <p:cond delay="0"/>
                                          </p:stCondLst>
                                        </p:cTn>
                                        <p:tgtEl>
                                          <p:spTgt spid="149507">
                                            <p:txEl>
                                              <p:pRg st="4" end="4"/>
                                            </p:txEl>
                                          </p:spTgt>
                                        </p:tgtEl>
                                        <p:attrNameLst>
                                          <p:attrName>style.visibility</p:attrName>
                                        </p:attrNameLst>
                                      </p:cBhvr>
                                      <p:to>
                                        <p:strVal val="visible"/>
                                      </p:to>
                                    </p:set>
                                    <p:anim calcmode="lin" valueType="num">
                                      <p:cBhvr additive="base">
                                        <p:cTn id="21" dur="500" fill="hold"/>
                                        <p:tgtEl>
                                          <p:spTgt spid="149507">
                                            <p:txEl>
                                              <p:pRg st="4" end="4"/>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49507">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9"/>
                                            </p:cond>
                                          </p:stCondLst>
                                          <p:endCondLst>
                                            <p:cond evt="onStopAudio" delay="0">
                                              <p:tgtEl>
                                                <p:sldTgt/>
                                              </p:tgtEl>
                                            </p:cond>
                                          </p:endCondLst>
                                        </p:cTn>
                                        <p:tgtEl>
                                          <p:sndTgt r:embed="rId2" name="WHOOSH.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49507">
                                            <p:txEl>
                                              <p:pRg st="5" end="5"/>
                                            </p:txEl>
                                          </p:spTgt>
                                        </p:tgtEl>
                                        <p:attrNameLst>
                                          <p:attrName>style.visibility</p:attrName>
                                        </p:attrNameLst>
                                      </p:cBhvr>
                                      <p:to>
                                        <p:strVal val="visible"/>
                                      </p:to>
                                    </p:set>
                                    <p:anim calcmode="lin" valueType="num">
                                      <p:cBhvr additive="base">
                                        <p:cTn id="27" dur="500" fill="hold"/>
                                        <p:tgtEl>
                                          <p:spTgt spid="149507">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49507">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5"/>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7" grpId="0" build="p" bldLvl="2"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1043608" y="548680"/>
            <a:ext cx="7024744" cy="1143000"/>
          </a:xfrm>
        </p:spPr>
        <p:txBody>
          <a:bodyPr>
            <a:normAutofit fontScale="90000"/>
          </a:bodyPr>
          <a:lstStyle/>
          <a:p>
            <a:pPr eaLnBrk="1" hangingPunct="1"/>
            <a:r>
              <a:rPr lang="es-MX" dirty="0">
                <a:latin typeface="Times New Roman" charset="0"/>
              </a:rPr>
              <a:t>ABB óptimo</a:t>
            </a:r>
            <a:br>
              <a:rPr lang="es-MX" dirty="0">
                <a:latin typeface="Times New Roman" charset="0"/>
              </a:rPr>
            </a:br>
            <a:r>
              <a:rPr lang="es-MX" sz="3200" dirty="0">
                <a:latin typeface="Times New Roman" charset="0"/>
              </a:rPr>
              <a:t>Caso general</a:t>
            </a:r>
            <a:endParaRPr lang="es-MX" dirty="0">
              <a:latin typeface="Times New Roman" charset="0"/>
            </a:endParaRPr>
          </a:p>
        </p:txBody>
      </p:sp>
      <p:sp>
        <p:nvSpPr>
          <p:cNvPr id="82947" name="Rectangle 3"/>
          <p:cNvSpPr>
            <a:spLocks noGrp="1" noChangeArrowheads="1"/>
          </p:cNvSpPr>
          <p:nvPr>
            <p:ph idx="1"/>
          </p:nvPr>
        </p:nvSpPr>
        <p:spPr>
          <a:xfrm>
            <a:off x="467544" y="1981200"/>
            <a:ext cx="8208912" cy="4114800"/>
          </a:xfrm>
        </p:spPr>
        <p:txBody>
          <a:bodyPr/>
          <a:lstStyle/>
          <a:p>
            <a:pPr eaLnBrk="1" hangingPunct="1">
              <a:buFont typeface="Wingdings" charset="0"/>
              <a:buNone/>
            </a:pPr>
            <a:r>
              <a:rPr lang="es-MX" sz="2400" dirty="0">
                <a:latin typeface="Times New Roman" charset="0"/>
              </a:rPr>
              <a:t>Por lo tanto y generalizando…</a:t>
            </a:r>
            <a:endParaRPr lang="es-MX" sz="2400" i="1" dirty="0">
              <a:latin typeface="Times New Roman" charset="0"/>
            </a:endParaRPr>
          </a:p>
          <a:p>
            <a:pPr eaLnBrk="1" hangingPunct="1"/>
            <a:r>
              <a:rPr lang="es-MX" sz="2400" i="1" dirty="0">
                <a:latin typeface="Times New Roman" charset="0"/>
              </a:rPr>
              <a:t>¿Cuál es el tiempo mínimo óptimo para el ABB óptimo ‘k’ cuya raíz es la llave d</a:t>
            </a:r>
            <a:r>
              <a:rPr lang="es-MX" sz="2400" i="1" baseline="-25000" dirty="0">
                <a:latin typeface="Times New Roman" charset="0"/>
              </a:rPr>
              <a:t>k</a:t>
            </a:r>
            <a:r>
              <a:rPr lang="es-MX" sz="2400" i="1" dirty="0">
                <a:latin typeface="Times New Roman" charset="0"/>
              </a:rPr>
              <a:t>?</a:t>
            </a:r>
          </a:p>
          <a:p>
            <a:pPr algn="ctr" eaLnBrk="1" hangingPunct="1">
              <a:buFont typeface="Wingdings" charset="0"/>
              <a:buNone/>
            </a:pPr>
            <a:r>
              <a:rPr lang="es-MX" sz="2400" i="1" dirty="0">
                <a:latin typeface="Times New Roman" charset="0"/>
              </a:rPr>
              <a:t>A</a:t>
            </a:r>
            <a:r>
              <a:rPr lang="es-MX" sz="2400" i="1" baseline="-25000" dirty="0">
                <a:latin typeface="Times New Roman" charset="0"/>
              </a:rPr>
              <a:t>1,k-1</a:t>
            </a:r>
            <a:r>
              <a:rPr lang="es-MX" sz="2400" i="1" dirty="0">
                <a:latin typeface="Times New Roman" charset="0"/>
              </a:rPr>
              <a:t> + (p</a:t>
            </a:r>
            <a:r>
              <a:rPr lang="es-MX" sz="2400" i="1" baseline="-25000" dirty="0">
                <a:latin typeface="Times New Roman" charset="0"/>
              </a:rPr>
              <a:t>1</a:t>
            </a:r>
            <a:r>
              <a:rPr lang="es-MX" sz="2400" i="1" dirty="0">
                <a:latin typeface="Times New Roman" charset="0"/>
              </a:rPr>
              <a:t> + p</a:t>
            </a:r>
            <a:r>
              <a:rPr lang="es-MX" sz="2400" i="1" baseline="-25000" dirty="0">
                <a:latin typeface="Times New Roman" charset="0"/>
              </a:rPr>
              <a:t>2 </a:t>
            </a:r>
            <a:r>
              <a:rPr lang="es-MX" sz="2400" i="1" dirty="0">
                <a:latin typeface="Times New Roman" charset="0"/>
              </a:rPr>
              <a:t>+ … + p</a:t>
            </a:r>
            <a:r>
              <a:rPr lang="es-MX" sz="2400" i="1" baseline="-25000" dirty="0">
                <a:latin typeface="Times New Roman" charset="0"/>
              </a:rPr>
              <a:t>k-1</a:t>
            </a:r>
            <a:r>
              <a:rPr lang="es-MX" sz="2400" i="1" dirty="0">
                <a:latin typeface="Times New Roman" charset="0"/>
              </a:rPr>
              <a:t>) + p</a:t>
            </a:r>
            <a:r>
              <a:rPr lang="es-MX" sz="2400" i="1" baseline="-25000" dirty="0">
                <a:latin typeface="Times New Roman" charset="0"/>
              </a:rPr>
              <a:t>k</a:t>
            </a:r>
            <a:r>
              <a:rPr lang="es-MX" sz="2400" i="1" dirty="0">
                <a:latin typeface="Times New Roman" charset="0"/>
              </a:rPr>
              <a:t> + A</a:t>
            </a:r>
            <a:r>
              <a:rPr lang="es-MX" sz="2400" i="1" baseline="-25000" dirty="0">
                <a:latin typeface="Times New Roman" charset="0"/>
              </a:rPr>
              <a:t>k+1,n</a:t>
            </a:r>
            <a:r>
              <a:rPr lang="es-MX" sz="2400" i="1" dirty="0">
                <a:latin typeface="Times New Roman" charset="0"/>
              </a:rPr>
              <a:t> + (p</a:t>
            </a:r>
            <a:r>
              <a:rPr lang="es-MX" sz="2400" i="1" baseline="-25000" dirty="0">
                <a:latin typeface="Times New Roman" charset="0"/>
              </a:rPr>
              <a:t>k+1</a:t>
            </a:r>
            <a:r>
              <a:rPr lang="es-MX" sz="2400" i="1" dirty="0">
                <a:latin typeface="Times New Roman" charset="0"/>
              </a:rPr>
              <a:t> + … + p</a:t>
            </a:r>
            <a:r>
              <a:rPr lang="es-MX" sz="2400" i="1" baseline="-25000" dirty="0">
                <a:latin typeface="Times New Roman" charset="0"/>
              </a:rPr>
              <a:t>n</a:t>
            </a:r>
            <a:r>
              <a:rPr lang="es-MX" sz="2400" i="1" dirty="0">
                <a:latin typeface="Times New Roman" charset="0"/>
              </a:rPr>
              <a:t>)</a:t>
            </a:r>
          </a:p>
          <a:p>
            <a:pPr eaLnBrk="1" hangingPunct="1"/>
            <a:r>
              <a:rPr lang="es-MX" sz="2400" dirty="0">
                <a:latin typeface="Times New Roman" charset="0"/>
              </a:rPr>
              <a:t>que equivale a: </a:t>
            </a:r>
            <a:r>
              <a:rPr lang="es-MX" sz="2400" i="1" dirty="0">
                <a:solidFill>
                  <a:srgbClr val="CC0000"/>
                </a:solidFill>
                <a:latin typeface="Times New Roman" charset="0"/>
              </a:rPr>
              <a:t>A</a:t>
            </a:r>
            <a:r>
              <a:rPr lang="es-MX" sz="2400" i="1" baseline="-25000" dirty="0">
                <a:solidFill>
                  <a:srgbClr val="CC0000"/>
                </a:solidFill>
                <a:latin typeface="Times New Roman" charset="0"/>
              </a:rPr>
              <a:t>1,k-1</a:t>
            </a:r>
            <a:r>
              <a:rPr lang="es-MX" sz="2400" i="1" dirty="0">
                <a:solidFill>
                  <a:srgbClr val="CC0000"/>
                </a:solidFill>
                <a:latin typeface="Times New Roman" charset="0"/>
              </a:rPr>
              <a:t> + A</a:t>
            </a:r>
            <a:r>
              <a:rPr lang="es-MX" sz="2400" i="1" baseline="-25000" dirty="0">
                <a:solidFill>
                  <a:srgbClr val="CC0000"/>
                </a:solidFill>
                <a:latin typeface="Times New Roman" charset="0"/>
              </a:rPr>
              <a:t>k+1,n</a:t>
            </a:r>
            <a:r>
              <a:rPr lang="es-MX" sz="2400" i="1" dirty="0">
                <a:solidFill>
                  <a:srgbClr val="CC0000"/>
                </a:solidFill>
                <a:latin typeface="Times New Roman" charset="0"/>
              </a:rPr>
              <a:t> + </a:t>
            </a:r>
            <a:r>
              <a:rPr lang="es-MX" sz="2400" dirty="0">
                <a:solidFill>
                  <a:srgbClr val="CC0000"/>
                </a:solidFill>
                <a:latin typeface="Times New Roman" charset="0"/>
                <a:sym typeface="Symbol" charset="0"/>
              </a:rPr>
              <a:t> </a:t>
            </a:r>
            <a:r>
              <a:rPr lang="es-MX" sz="2400" i="1" dirty="0">
                <a:solidFill>
                  <a:srgbClr val="CC0000"/>
                </a:solidFill>
                <a:latin typeface="Times New Roman" charset="0"/>
              </a:rPr>
              <a:t>p</a:t>
            </a:r>
            <a:r>
              <a:rPr lang="es-MX" sz="2400" i="1" baseline="-25000" dirty="0">
                <a:solidFill>
                  <a:srgbClr val="CC0000"/>
                </a:solidFill>
                <a:latin typeface="Times New Roman" charset="0"/>
              </a:rPr>
              <a:t>m</a:t>
            </a:r>
          </a:p>
          <a:p>
            <a:pPr eaLnBrk="1" hangingPunct="1"/>
            <a:endParaRPr lang="es-MX" sz="2400" i="1" dirty="0">
              <a:solidFill>
                <a:srgbClr val="CC0000"/>
              </a:solidFill>
              <a:latin typeface="Times New Roman" charset="0"/>
            </a:endParaRPr>
          </a:p>
          <a:p>
            <a:pPr eaLnBrk="1" hangingPunct="1"/>
            <a:r>
              <a:rPr lang="es-MX" sz="2400" i="1" dirty="0">
                <a:latin typeface="Times New Roman" charset="0"/>
              </a:rPr>
              <a:t>y para A</a:t>
            </a:r>
            <a:r>
              <a:rPr lang="es-MX" sz="2400" i="1" baseline="-25000" dirty="0">
                <a:latin typeface="Times New Roman" charset="0"/>
              </a:rPr>
              <a:t>1,n</a:t>
            </a:r>
            <a:r>
              <a:rPr lang="es-MX" sz="2400" i="1" dirty="0">
                <a:latin typeface="Times New Roman" charset="0"/>
              </a:rPr>
              <a:t> = mínimo (A</a:t>
            </a:r>
            <a:r>
              <a:rPr lang="es-MX" sz="2400" i="1" baseline="-25000" dirty="0">
                <a:latin typeface="Times New Roman" charset="0"/>
              </a:rPr>
              <a:t>1,k-1</a:t>
            </a:r>
            <a:r>
              <a:rPr lang="es-MX" sz="2400" i="1" dirty="0">
                <a:latin typeface="Times New Roman" charset="0"/>
              </a:rPr>
              <a:t> + A</a:t>
            </a:r>
            <a:r>
              <a:rPr lang="es-MX" sz="2400" i="1" baseline="-25000" dirty="0">
                <a:latin typeface="Times New Roman" charset="0"/>
              </a:rPr>
              <a:t>k+1,n</a:t>
            </a:r>
            <a:r>
              <a:rPr lang="es-MX" sz="2400" i="1" dirty="0">
                <a:latin typeface="Times New Roman" charset="0"/>
              </a:rPr>
              <a:t> ) +   </a:t>
            </a:r>
            <a:r>
              <a:rPr lang="es-MX" sz="2400" dirty="0">
                <a:latin typeface="Times New Roman" charset="0"/>
                <a:sym typeface="Symbol" charset="0"/>
              </a:rPr>
              <a:t> </a:t>
            </a:r>
            <a:r>
              <a:rPr lang="es-MX" sz="2400" i="1" dirty="0">
                <a:latin typeface="Times New Roman" charset="0"/>
              </a:rPr>
              <a:t>p</a:t>
            </a:r>
            <a:r>
              <a:rPr lang="es-MX" sz="2400" i="1" baseline="-25000" dirty="0">
                <a:latin typeface="Times New Roman" charset="0"/>
              </a:rPr>
              <a:t>m</a:t>
            </a:r>
            <a:endParaRPr lang="es-MX" sz="2400" i="1" dirty="0">
              <a:latin typeface="Times New Roman" charset="0"/>
            </a:endParaRPr>
          </a:p>
          <a:p>
            <a:pPr eaLnBrk="1" hangingPunct="1"/>
            <a:endParaRPr lang="es-MX" sz="2400" i="1" dirty="0">
              <a:latin typeface="Times New Roman" charset="0"/>
            </a:endParaRPr>
          </a:p>
          <a:p>
            <a:pPr eaLnBrk="1" hangingPunct="1"/>
            <a:r>
              <a:rPr lang="es-MX" sz="2400" dirty="0">
                <a:latin typeface="Times New Roman" charset="0"/>
              </a:rPr>
              <a:t>donde A</a:t>
            </a:r>
            <a:r>
              <a:rPr lang="es-MX" sz="2400" baseline="-25000" dirty="0">
                <a:latin typeface="Times New Roman" charset="0"/>
              </a:rPr>
              <a:t>i, i-1</a:t>
            </a:r>
            <a:r>
              <a:rPr lang="es-MX" sz="2400" dirty="0">
                <a:latin typeface="Times New Roman" charset="0"/>
              </a:rPr>
              <a:t> y A</a:t>
            </a:r>
            <a:r>
              <a:rPr lang="es-MX" sz="2400" baseline="-25000" dirty="0">
                <a:latin typeface="Times New Roman" charset="0"/>
              </a:rPr>
              <a:t>j+1,j</a:t>
            </a:r>
            <a:r>
              <a:rPr lang="es-MX" sz="2400" dirty="0">
                <a:latin typeface="Times New Roman" charset="0"/>
              </a:rPr>
              <a:t> valen 0</a:t>
            </a:r>
            <a:endParaRPr lang="es-MX" sz="2400" i="1" baseline="-25000" dirty="0">
              <a:solidFill>
                <a:schemeClr val="accent2"/>
              </a:solidFill>
              <a:latin typeface="Times New Roman" charset="0"/>
            </a:endParaRPr>
          </a:p>
        </p:txBody>
      </p:sp>
      <p:sp>
        <p:nvSpPr>
          <p:cNvPr id="82948" name="Text Box 4"/>
          <p:cNvSpPr txBox="1">
            <a:spLocks noChangeArrowheads="1"/>
          </p:cNvSpPr>
          <p:nvPr/>
        </p:nvSpPr>
        <p:spPr bwMode="auto">
          <a:xfrm>
            <a:off x="5089525" y="4648200"/>
            <a:ext cx="4730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200" i="1"/>
              <a:t>m=1</a:t>
            </a:r>
          </a:p>
        </p:txBody>
      </p:sp>
      <p:sp>
        <p:nvSpPr>
          <p:cNvPr id="82949" name="Text Box 5"/>
          <p:cNvSpPr txBox="1">
            <a:spLocks noChangeArrowheads="1"/>
          </p:cNvSpPr>
          <p:nvPr/>
        </p:nvSpPr>
        <p:spPr bwMode="auto">
          <a:xfrm>
            <a:off x="5181600" y="4144963"/>
            <a:ext cx="2603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200" i="1"/>
              <a:t>n</a:t>
            </a:r>
          </a:p>
        </p:txBody>
      </p:sp>
      <p:sp>
        <p:nvSpPr>
          <p:cNvPr id="82950" name="Text Box 6"/>
          <p:cNvSpPr txBox="1">
            <a:spLocks noChangeArrowheads="1"/>
          </p:cNvSpPr>
          <p:nvPr/>
        </p:nvSpPr>
        <p:spPr bwMode="auto">
          <a:xfrm>
            <a:off x="5935663" y="4894263"/>
            <a:ext cx="4730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200" i="1"/>
              <a:t>m=1</a:t>
            </a:r>
          </a:p>
        </p:txBody>
      </p:sp>
      <p:sp>
        <p:nvSpPr>
          <p:cNvPr id="82951" name="Text Box 7"/>
          <p:cNvSpPr txBox="1">
            <a:spLocks noChangeArrowheads="1"/>
          </p:cNvSpPr>
          <p:nvPr/>
        </p:nvSpPr>
        <p:spPr bwMode="auto">
          <a:xfrm>
            <a:off x="6011863" y="4437063"/>
            <a:ext cx="2603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200" i="1"/>
              <a:t>n</a:t>
            </a:r>
          </a:p>
        </p:txBody>
      </p:sp>
      <p:sp>
        <p:nvSpPr>
          <p:cNvPr id="82952" name="Text Box 8"/>
          <p:cNvSpPr txBox="1">
            <a:spLocks noChangeArrowheads="1"/>
          </p:cNvSpPr>
          <p:nvPr/>
        </p:nvSpPr>
        <p:spPr bwMode="auto">
          <a:xfrm>
            <a:off x="2483768" y="5085184"/>
            <a:ext cx="10239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i="1" dirty="0"/>
              <a:t>1&lt;=k&lt;=n</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1043608" y="692696"/>
            <a:ext cx="7024744" cy="1143000"/>
          </a:xfrm>
        </p:spPr>
        <p:txBody>
          <a:bodyPr>
            <a:normAutofit fontScale="90000"/>
          </a:bodyPr>
          <a:lstStyle/>
          <a:p>
            <a:pPr eaLnBrk="1" hangingPunct="1"/>
            <a:r>
              <a:rPr lang="es-MX" b="1" dirty="0">
                <a:latin typeface="Times New Roman" charset="0"/>
              </a:rPr>
              <a:t>Algoritmo</a:t>
            </a:r>
            <a:r>
              <a:rPr lang="es-MX" dirty="0">
                <a:latin typeface="Times New Roman" charset="0"/>
              </a:rPr>
              <a:t> para obtener el ABB óptimo</a:t>
            </a:r>
          </a:p>
        </p:txBody>
      </p:sp>
      <p:sp>
        <p:nvSpPr>
          <p:cNvPr id="83971" name="Rectangle 3"/>
          <p:cNvSpPr>
            <a:spLocks noGrp="1" noChangeArrowheads="1"/>
          </p:cNvSpPr>
          <p:nvPr>
            <p:ph idx="1"/>
          </p:nvPr>
        </p:nvSpPr>
        <p:spPr>
          <a:xfrm>
            <a:off x="467544" y="1916832"/>
            <a:ext cx="8208912" cy="4114800"/>
          </a:xfrm>
        </p:spPr>
        <p:txBody>
          <a:bodyPr>
            <a:normAutofit fontScale="92500" lnSpcReduction="10000"/>
          </a:bodyPr>
          <a:lstStyle/>
          <a:p>
            <a:pPr eaLnBrk="1" hangingPunct="1"/>
            <a:r>
              <a:rPr lang="es-MX" dirty="0">
                <a:latin typeface="Times New Roman" charset="0"/>
              </a:rPr>
              <a:t>Propuesto por Gilbert and Moore (1959).</a:t>
            </a:r>
          </a:p>
          <a:p>
            <a:pPr eaLnBrk="1" hangingPunct="1"/>
            <a:r>
              <a:rPr lang="es-MX" sz="2800" b="1" dirty="0">
                <a:latin typeface="Times New Roman" charset="0"/>
              </a:rPr>
              <a:t>ENTRADAS:</a:t>
            </a:r>
            <a:endParaRPr lang="es-MX" sz="2800" dirty="0">
              <a:latin typeface="Times New Roman" charset="0"/>
            </a:endParaRPr>
          </a:p>
          <a:p>
            <a:pPr lvl="1" eaLnBrk="1" hangingPunct="1"/>
            <a:r>
              <a:rPr lang="es-MX" sz="2400" dirty="0">
                <a:latin typeface="Times New Roman" charset="0"/>
                <a:ea typeface="ＭＳ Ｐゴシック" charset="0"/>
              </a:rPr>
              <a:t>cantidad de llaves </a:t>
            </a:r>
            <a:r>
              <a:rPr lang="es-MX" sz="2400" i="1" dirty="0">
                <a:latin typeface="Times New Roman" charset="0"/>
                <a:ea typeface="ＭＳ Ｐゴシック" charset="0"/>
              </a:rPr>
              <a:t>n</a:t>
            </a:r>
            <a:endParaRPr lang="es-MX" sz="2400" dirty="0">
              <a:latin typeface="Times New Roman" charset="0"/>
              <a:ea typeface="ＭＳ Ｐゴシック" charset="0"/>
            </a:endParaRPr>
          </a:p>
          <a:p>
            <a:pPr lvl="1" eaLnBrk="1" hangingPunct="1"/>
            <a:r>
              <a:rPr lang="es-MX" sz="2400" dirty="0">
                <a:latin typeface="Times New Roman" charset="0"/>
                <a:ea typeface="ＭＳ Ｐゴシック" charset="0"/>
              </a:rPr>
              <a:t>probabilidades de que sean buscadas cada una de las llaves </a:t>
            </a:r>
            <a:r>
              <a:rPr lang="es-MX" sz="2400" i="1" dirty="0">
                <a:latin typeface="Times New Roman" charset="0"/>
                <a:ea typeface="ＭＳ Ｐゴシック" charset="0"/>
              </a:rPr>
              <a:t>p</a:t>
            </a:r>
            <a:r>
              <a:rPr lang="es-MX" sz="2400" i="1" baseline="-25000" dirty="0">
                <a:latin typeface="Times New Roman" charset="0"/>
                <a:ea typeface="ＭＳ Ｐゴシック" charset="0"/>
              </a:rPr>
              <a:t>i</a:t>
            </a:r>
            <a:endParaRPr lang="es-MX" dirty="0">
              <a:latin typeface="Times New Roman" charset="0"/>
              <a:ea typeface="ＭＳ Ｐゴシック" charset="0"/>
            </a:endParaRPr>
          </a:p>
          <a:p>
            <a:pPr eaLnBrk="1" hangingPunct="1"/>
            <a:r>
              <a:rPr lang="es-MX" sz="2800" b="1" dirty="0">
                <a:latin typeface="Times New Roman" charset="0"/>
              </a:rPr>
              <a:t>SALIDAS:</a:t>
            </a:r>
            <a:endParaRPr lang="es-MX" dirty="0">
              <a:latin typeface="Times New Roman" charset="0"/>
            </a:endParaRPr>
          </a:p>
          <a:p>
            <a:pPr lvl="1" eaLnBrk="1" hangingPunct="1"/>
            <a:r>
              <a:rPr lang="es-MX" sz="2400" dirty="0">
                <a:latin typeface="Times New Roman" charset="0"/>
                <a:ea typeface="ＭＳ Ｐゴシック" charset="0"/>
              </a:rPr>
              <a:t>Tiempo mínimo promedio para la búsqueda de llaves (en el ABB óptimo).</a:t>
            </a:r>
          </a:p>
          <a:p>
            <a:pPr lvl="1" eaLnBrk="1" hangingPunct="1"/>
            <a:r>
              <a:rPr lang="es-MX" sz="2400" dirty="0">
                <a:latin typeface="Times New Roman" charset="0"/>
                <a:ea typeface="ＭＳ Ｐゴシック" charset="0"/>
              </a:rPr>
              <a:t>Matriz </a:t>
            </a:r>
            <a:r>
              <a:rPr lang="es-MX" sz="2400" b="1" dirty="0">
                <a:latin typeface="Times New Roman" charset="0"/>
                <a:ea typeface="ＭＳ Ｐゴシック" charset="0"/>
              </a:rPr>
              <a:t>R</a:t>
            </a:r>
            <a:r>
              <a:rPr lang="es-MX" sz="2400" dirty="0">
                <a:latin typeface="Times New Roman" charset="0"/>
                <a:ea typeface="ＭＳ Ｐゴシック" charset="0"/>
              </a:rPr>
              <a:t> (1..n+1 X 0..n) donde </a:t>
            </a:r>
            <a:r>
              <a:rPr lang="es-MX" sz="2400" b="1" dirty="0">
                <a:latin typeface="Times New Roman" charset="0"/>
                <a:ea typeface="ＭＳ Ｐゴシック" charset="0"/>
              </a:rPr>
              <a:t>R[</a:t>
            </a:r>
            <a:r>
              <a:rPr lang="es-MX" sz="2400" b="1" dirty="0" smtClean="0">
                <a:latin typeface="Times New Roman" charset="0"/>
                <a:ea typeface="ＭＳ Ｐゴシック" charset="0"/>
              </a:rPr>
              <a:t>i][j</a:t>
            </a:r>
            <a:r>
              <a:rPr lang="es-MX" sz="2400" b="1" dirty="0">
                <a:latin typeface="Times New Roman" charset="0"/>
                <a:ea typeface="ＭＳ Ｐゴシック" charset="0"/>
              </a:rPr>
              <a:t>]</a:t>
            </a:r>
            <a:r>
              <a:rPr lang="es-MX" sz="2400" dirty="0">
                <a:latin typeface="Times New Roman" charset="0"/>
                <a:ea typeface="ＭＳ Ｐゴシック" charset="0"/>
              </a:rPr>
              <a:t> contiene el índice de la llave que es la raíz en el ABB óptimo que contiene a las llaves desde i hasta j. Esta matriz servirá para construir el ABB óptimo si se requiere.</a:t>
            </a:r>
            <a:endParaRPr lang="es-MX" dirty="0">
              <a:latin typeface="Times New Roman" charset="0"/>
              <a:ea typeface="ＭＳ Ｐゴシック"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fontScale="90000"/>
          </a:bodyPr>
          <a:lstStyle/>
          <a:p>
            <a:pPr eaLnBrk="1" hangingPunct="1"/>
            <a:r>
              <a:rPr lang="es-MX">
                <a:latin typeface="Times New Roman" charset="0"/>
              </a:rPr>
              <a:t>Algoritmo para el coeficiente binomial</a:t>
            </a:r>
          </a:p>
        </p:txBody>
      </p:sp>
      <p:sp>
        <p:nvSpPr>
          <p:cNvPr id="81923" name="Rectangle 3"/>
          <p:cNvSpPr>
            <a:spLocks noGrp="1" noChangeArrowheads="1"/>
          </p:cNvSpPr>
          <p:nvPr>
            <p:ph idx="1"/>
          </p:nvPr>
        </p:nvSpPr>
        <p:spPr>
          <a:xfrm>
            <a:off x="755576" y="692696"/>
            <a:ext cx="7772400" cy="4114800"/>
          </a:xfrm>
        </p:spPr>
        <p:txBody>
          <a:bodyPr/>
          <a:lstStyle/>
          <a:p>
            <a:pPr eaLnBrk="1" hangingPunct="1">
              <a:buFont typeface="Wingdings" charset="0"/>
              <a:buNone/>
            </a:pPr>
            <a:r>
              <a:rPr lang="es-MX" sz="2800" i="1" dirty="0">
                <a:latin typeface="Times New Roman" charset="0"/>
              </a:rPr>
              <a:t>int binomial (int n; int k){</a:t>
            </a:r>
            <a:endParaRPr sz="2800" i="1" noProof="1">
              <a:latin typeface="Times New Roman" charset="0"/>
            </a:endParaRPr>
          </a:p>
          <a:p>
            <a:pPr eaLnBrk="1" hangingPunct="1">
              <a:buFont typeface="Wingdings" charset="0"/>
              <a:buNone/>
            </a:pPr>
            <a:r>
              <a:rPr sz="2800" i="1" noProof="1">
                <a:latin typeface="Times New Roman" charset="0"/>
              </a:rPr>
              <a:t>for </a:t>
            </a:r>
            <a:r>
              <a:rPr lang="es-MX" sz="2800" i="1" dirty="0">
                <a:latin typeface="Times New Roman" charset="0"/>
              </a:rPr>
              <a:t>(int </a:t>
            </a:r>
            <a:r>
              <a:rPr sz="2800" i="1" noProof="1">
                <a:latin typeface="Times New Roman" charset="0"/>
              </a:rPr>
              <a:t>i=0</a:t>
            </a:r>
            <a:r>
              <a:rPr lang="es-MX" sz="2800" i="1" dirty="0">
                <a:latin typeface="Times New Roman" charset="0"/>
              </a:rPr>
              <a:t>; i</a:t>
            </a:r>
            <a:r>
              <a:rPr lang="es-MX" sz="2800" i="1" dirty="0" smtClean="0">
                <a:latin typeface="Times New Roman" charset="0"/>
              </a:rPr>
              <a:t>&lt;=</a:t>
            </a:r>
            <a:r>
              <a:rPr sz="2800" i="1" noProof="1" smtClean="0">
                <a:latin typeface="Times New Roman" charset="0"/>
              </a:rPr>
              <a:t>n</a:t>
            </a:r>
            <a:r>
              <a:rPr lang="es-MX" sz="2800" i="1" dirty="0">
                <a:latin typeface="Times New Roman" charset="0"/>
              </a:rPr>
              <a:t>; i++)</a:t>
            </a:r>
          </a:p>
          <a:p>
            <a:pPr eaLnBrk="1" hangingPunct="1">
              <a:buFont typeface="Wingdings" charset="0"/>
              <a:buNone/>
            </a:pPr>
            <a:r>
              <a:rPr sz="2800" i="1" noProof="1">
                <a:latin typeface="Times New Roman" charset="0"/>
              </a:rPr>
              <a:t> for </a:t>
            </a:r>
            <a:r>
              <a:rPr lang="es-MX" sz="2800" i="1" dirty="0">
                <a:latin typeface="Times New Roman" charset="0"/>
              </a:rPr>
              <a:t>(int </a:t>
            </a:r>
            <a:r>
              <a:rPr sz="2800" i="1" noProof="1">
                <a:latin typeface="Times New Roman" charset="0"/>
              </a:rPr>
              <a:t>j= 0</a:t>
            </a:r>
            <a:r>
              <a:rPr lang="es-MX" sz="2800" i="1" dirty="0">
                <a:latin typeface="Times New Roman" charset="0"/>
              </a:rPr>
              <a:t>;</a:t>
            </a:r>
            <a:r>
              <a:rPr sz="2800" i="1" noProof="1">
                <a:latin typeface="Times New Roman" charset="0"/>
              </a:rPr>
              <a:t> </a:t>
            </a:r>
            <a:r>
              <a:rPr lang="es-MX" sz="2800" i="1" dirty="0">
                <a:latin typeface="Times New Roman" charset="0"/>
              </a:rPr>
              <a:t>j</a:t>
            </a:r>
            <a:r>
              <a:rPr lang="es-MX" sz="2800" i="1" dirty="0" smtClean="0">
                <a:latin typeface="Times New Roman" charset="0"/>
              </a:rPr>
              <a:t>&lt;=</a:t>
            </a:r>
            <a:r>
              <a:rPr sz="2800" i="1" noProof="1" smtClean="0">
                <a:latin typeface="Times New Roman" charset="0"/>
              </a:rPr>
              <a:t>minimo</a:t>
            </a:r>
            <a:r>
              <a:rPr sz="2800" i="1" noProof="1">
                <a:latin typeface="Times New Roman" charset="0"/>
              </a:rPr>
              <a:t>(i,k)</a:t>
            </a:r>
            <a:r>
              <a:rPr lang="es-MX" sz="2800" i="1" dirty="0">
                <a:latin typeface="Times New Roman" charset="0"/>
              </a:rPr>
              <a:t>; j++)</a:t>
            </a:r>
            <a:endParaRPr sz="2800" i="1" noProof="1">
              <a:latin typeface="Times New Roman" charset="0"/>
            </a:endParaRPr>
          </a:p>
          <a:p>
            <a:pPr eaLnBrk="1" hangingPunct="1">
              <a:buFont typeface="Wingdings" charset="0"/>
              <a:buNone/>
            </a:pPr>
            <a:r>
              <a:rPr sz="2800" i="1" noProof="1">
                <a:latin typeface="Times New Roman" charset="0"/>
              </a:rPr>
              <a:t>     if </a:t>
            </a:r>
            <a:r>
              <a:rPr lang="es-MX" sz="2800" i="1" dirty="0">
                <a:latin typeface="Times New Roman" charset="0"/>
              </a:rPr>
              <a:t>(</a:t>
            </a:r>
            <a:r>
              <a:rPr sz="2800" i="1" noProof="1">
                <a:latin typeface="Times New Roman" charset="0"/>
              </a:rPr>
              <a:t>(j=0) or (j=i)</a:t>
            </a:r>
            <a:r>
              <a:rPr lang="es-MX" sz="2800" i="1" dirty="0">
                <a:latin typeface="Times New Roman" charset="0"/>
              </a:rPr>
              <a:t>)</a:t>
            </a:r>
            <a:r>
              <a:rPr sz="2800" i="1" noProof="1">
                <a:latin typeface="Times New Roman" charset="0"/>
              </a:rPr>
              <a:t> B[i</a:t>
            </a:r>
            <a:r>
              <a:rPr lang="es-MX" sz="2800" i="1" dirty="0">
                <a:latin typeface="Times New Roman" charset="0"/>
              </a:rPr>
              <a:t>][</a:t>
            </a:r>
            <a:r>
              <a:rPr sz="2800" i="1" noProof="1">
                <a:latin typeface="Times New Roman" charset="0"/>
              </a:rPr>
              <a:t>j] = 1</a:t>
            </a:r>
          </a:p>
          <a:p>
            <a:pPr eaLnBrk="1" hangingPunct="1">
              <a:buFont typeface="Wingdings" charset="0"/>
              <a:buNone/>
            </a:pPr>
            <a:r>
              <a:rPr sz="2800" i="1" noProof="1">
                <a:latin typeface="Times New Roman" charset="0"/>
              </a:rPr>
              <a:t>     else </a:t>
            </a:r>
          </a:p>
          <a:p>
            <a:pPr eaLnBrk="1" hangingPunct="1">
              <a:buFont typeface="Wingdings" charset="0"/>
              <a:buNone/>
            </a:pPr>
            <a:r>
              <a:rPr sz="2800" i="1" noProof="1">
                <a:latin typeface="Times New Roman" charset="0"/>
              </a:rPr>
              <a:t>        B[i</a:t>
            </a:r>
            <a:r>
              <a:rPr lang="es-MX" sz="2800" i="1" dirty="0">
                <a:latin typeface="Times New Roman" charset="0"/>
              </a:rPr>
              <a:t>][</a:t>
            </a:r>
            <a:r>
              <a:rPr sz="2800" i="1" noProof="1">
                <a:latin typeface="Times New Roman" charset="0"/>
              </a:rPr>
              <a:t>j] = B[i-1</a:t>
            </a:r>
            <a:r>
              <a:rPr lang="es-MX" sz="2800" i="1" dirty="0">
                <a:latin typeface="Times New Roman" charset="0"/>
              </a:rPr>
              <a:t>][</a:t>
            </a:r>
            <a:r>
              <a:rPr sz="2800" i="1" noProof="1">
                <a:latin typeface="Times New Roman" charset="0"/>
              </a:rPr>
              <a:t>j-1] + B[i-1</a:t>
            </a:r>
            <a:r>
              <a:rPr lang="es-MX" sz="2800" i="1" dirty="0">
                <a:latin typeface="Times New Roman" charset="0"/>
              </a:rPr>
              <a:t>][</a:t>
            </a:r>
            <a:r>
              <a:rPr sz="2800" i="1" noProof="1">
                <a:latin typeface="Times New Roman" charset="0"/>
              </a:rPr>
              <a:t> j];</a:t>
            </a:r>
          </a:p>
          <a:p>
            <a:pPr eaLnBrk="1" hangingPunct="1">
              <a:buFont typeface="Wingdings" charset="0"/>
              <a:buNone/>
            </a:pPr>
            <a:r>
              <a:rPr sz="2800" i="1" noProof="1">
                <a:latin typeface="Times New Roman" charset="0"/>
              </a:rPr>
              <a:t>return B[n</a:t>
            </a:r>
            <a:r>
              <a:rPr lang="es-MX" sz="2800" i="1" dirty="0">
                <a:latin typeface="Times New Roman" charset="0"/>
              </a:rPr>
              <a:t>][</a:t>
            </a:r>
            <a:r>
              <a:rPr sz="2800" i="1" noProof="1">
                <a:latin typeface="Times New Roman" charset="0"/>
              </a:rPr>
              <a:t>k];</a:t>
            </a:r>
            <a:endParaRPr lang="es-MX" sz="2800" i="1" dirty="0">
              <a:latin typeface="Times New Roman" charset="0"/>
            </a:endParaRPr>
          </a:p>
          <a:p>
            <a:pPr eaLnBrk="1" hangingPunct="1">
              <a:buFont typeface="Wingdings" charset="0"/>
              <a:buNone/>
            </a:pPr>
            <a:r>
              <a:rPr lang="es-MX" sz="2800" i="1" dirty="0">
                <a:latin typeface="Times New Roman" charset="0"/>
              </a:rPr>
              <a:t>}</a:t>
            </a:r>
            <a:endParaRPr sz="2800" noProof="1">
              <a:latin typeface="Times New Roman" charset="0"/>
            </a:endParaRPr>
          </a:p>
        </p:txBody>
      </p:sp>
      <p:sp>
        <p:nvSpPr>
          <p:cNvPr id="81924" name="Text Box 4"/>
          <p:cNvSpPr txBox="1">
            <a:spLocks noChangeArrowheads="1"/>
          </p:cNvSpPr>
          <p:nvPr/>
        </p:nvSpPr>
        <p:spPr bwMode="auto">
          <a:xfrm>
            <a:off x="7223125" y="5122863"/>
            <a:ext cx="1381125" cy="762000"/>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4400" b="1">
                <a:solidFill>
                  <a:srgbClr val="A50021"/>
                </a:solidFill>
                <a:effectLst>
                  <a:outerShdw blurRad="38100" dist="38100" dir="2700000" algn="tl">
                    <a:srgbClr val="DDDDDD"/>
                  </a:outerShdw>
                </a:effectLst>
                <a:latin typeface="Arial Narrow" charset="0"/>
              </a:rPr>
              <a:t>O(nk)</a:t>
            </a:r>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81923">
                                            <p:txEl>
                                              <p:pRg st="1" end="1"/>
                                            </p:txEl>
                                          </p:spTgt>
                                        </p:tgtEl>
                                        <p:attrNameLst>
                                          <p:attrName>style.visibility</p:attrName>
                                        </p:attrNameLst>
                                      </p:cBhvr>
                                      <p:to>
                                        <p:strVal val="visible"/>
                                      </p:to>
                                    </p:set>
                                    <p:animEffect transition="in" filter="fade">
                                      <p:cBhvr>
                                        <p:cTn id="7" dur="500"/>
                                        <p:tgtEl>
                                          <p:spTgt spid="81923">
                                            <p:txEl>
                                              <p:pRg st="1" end="1"/>
                                            </p:txEl>
                                          </p:spTgt>
                                        </p:tgtEl>
                                      </p:cBhvr>
                                    </p:animEffect>
                                    <p:anim calcmode="lin" valueType="num">
                                      <p:cBhvr>
                                        <p:cTn id="8" dur="500" fill="hold"/>
                                        <p:tgtEl>
                                          <p:spTgt spid="81923">
                                            <p:txEl>
                                              <p:pRg st="1" end="1"/>
                                            </p:txEl>
                                          </p:spTgt>
                                        </p:tgtEl>
                                        <p:attrNameLst>
                                          <p:attrName>ppt_x</p:attrName>
                                        </p:attrNameLst>
                                      </p:cBhvr>
                                      <p:tavLst>
                                        <p:tav tm="0">
                                          <p:val>
                                            <p:strVal val="#ppt_x"/>
                                          </p:val>
                                        </p:tav>
                                        <p:tav tm="100000">
                                          <p:val>
                                            <p:strVal val="#ppt_x"/>
                                          </p:val>
                                        </p:tav>
                                      </p:tavLst>
                                    </p:anim>
                                    <p:anim calcmode="lin" valueType="num">
                                      <p:cBhvr>
                                        <p:cTn id="9" dur="500" fill="hold"/>
                                        <p:tgtEl>
                                          <p:spTgt spid="8192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81923">
                                            <p:txEl>
                                              <p:pRg st="2" end="2"/>
                                            </p:txEl>
                                          </p:spTgt>
                                        </p:tgtEl>
                                        <p:attrNameLst>
                                          <p:attrName>style.visibility</p:attrName>
                                        </p:attrNameLst>
                                      </p:cBhvr>
                                      <p:to>
                                        <p:strVal val="visible"/>
                                      </p:to>
                                    </p:set>
                                    <p:animEffect transition="in" filter="fade">
                                      <p:cBhvr>
                                        <p:cTn id="14" dur="500"/>
                                        <p:tgtEl>
                                          <p:spTgt spid="81923">
                                            <p:txEl>
                                              <p:pRg st="2" end="2"/>
                                            </p:txEl>
                                          </p:spTgt>
                                        </p:tgtEl>
                                      </p:cBhvr>
                                    </p:animEffect>
                                    <p:anim calcmode="lin" valueType="num">
                                      <p:cBhvr>
                                        <p:cTn id="15" dur="500" fill="hold"/>
                                        <p:tgtEl>
                                          <p:spTgt spid="81923">
                                            <p:txEl>
                                              <p:pRg st="2" end="2"/>
                                            </p:txEl>
                                          </p:spTgt>
                                        </p:tgtEl>
                                        <p:attrNameLst>
                                          <p:attrName>ppt_x</p:attrName>
                                        </p:attrNameLst>
                                      </p:cBhvr>
                                      <p:tavLst>
                                        <p:tav tm="0">
                                          <p:val>
                                            <p:strVal val="#ppt_x"/>
                                          </p:val>
                                        </p:tav>
                                        <p:tav tm="100000">
                                          <p:val>
                                            <p:strVal val="#ppt_x"/>
                                          </p:val>
                                        </p:tav>
                                      </p:tavLst>
                                    </p:anim>
                                    <p:anim calcmode="lin" valueType="num">
                                      <p:cBhvr>
                                        <p:cTn id="16" dur="500" fill="hold"/>
                                        <p:tgtEl>
                                          <p:spTgt spid="8192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81923">
                                            <p:txEl>
                                              <p:pRg st="3" end="3"/>
                                            </p:txEl>
                                          </p:spTgt>
                                        </p:tgtEl>
                                        <p:attrNameLst>
                                          <p:attrName>style.visibility</p:attrName>
                                        </p:attrNameLst>
                                      </p:cBhvr>
                                      <p:to>
                                        <p:strVal val="visible"/>
                                      </p:to>
                                    </p:set>
                                    <p:animEffect transition="in" filter="fade">
                                      <p:cBhvr>
                                        <p:cTn id="21" dur="500"/>
                                        <p:tgtEl>
                                          <p:spTgt spid="81923">
                                            <p:txEl>
                                              <p:pRg st="3" end="3"/>
                                            </p:txEl>
                                          </p:spTgt>
                                        </p:tgtEl>
                                      </p:cBhvr>
                                    </p:animEffect>
                                    <p:anim calcmode="lin" valueType="num">
                                      <p:cBhvr>
                                        <p:cTn id="22" dur="500" fill="hold"/>
                                        <p:tgtEl>
                                          <p:spTgt spid="81923">
                                            <p:txEl>
                                              <p:pRg st="3" end="3"/>
                                            </p:txEl>
                                          </p:spTgt>
                                        </p:tgtEl>
                                        <p:attrNameLst>
                                          <p:attrName>ppt_x</p:attrName>
                                        </p:attrNameLst>
                                      </p:cBhvr>
                                      <p:tavLst>
                                        <p:tav tm="0">
                                          <p:val>
                                            <p:strVal val="#ppt_x"/>
                                          </p:val>
                                        </p:tav>
                                        <p:tav tm="100000">
                                          <p:val>
                                            <p:strVal val="#ppt_x"/>
                                          </p:val>
                                        </p:tav>
                                      </p:tavLst>
                                    </p:anim>
                                    <p:anim calcmode="lin" valueType="num">
                                      <p:cBhvr>
                                        <p:cTn id="23" dur="500" fill="hold"/>
                                        <p:tgtEl>
                                          <p:spTgt spid="8192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81923">
                                            <p:txEl>
                                              <p:pRg st="4" end="4"/>
                                            </p:txEl>
                                          </p:spTgt>
                                        </p:tgtEl>
                                        <p:attrNameLst>
                                          <p:attrName>style.visibility</p:attrName>
                                        </p:attrNameLst>
                                      </p:cBhvr>
                                      <p:to>
                                        <p:strVal val="visible"/>
                                      </p:to>
                                    </p:set>
                                    <p:animEffect transition="in" filter="fade">
                                      <p:cBhvr>
                                        <p:cTn id="28" dur="500"/>
                                        <p:tgtEl>
                                          <p:spTgt spid="81923">
                                            <p:txEl>
                                              <p:pRg st="4" end="4"/>
                                            </p:txEl>
                                          </p:spTgt>
                                        </p:tgtEl>
                                      </p:cBhvr>
                                    </p:animEffect>
                                    <p:anim calcmode="lin" valueType="num">
                                      <p:cBhvr>
                                        <p:cTn id="29" dur="500" fill="hold"/>
                                        <p:tgtEl>
                                          <p:spTgt spid="81923">
                                            <p:txEl>
                                              <p:pRg st="4" end="4"/>
                                            </p:txEl>
                                          </p:spTgt>
                                        </p:tgtEl>
                                        <p:attrNameLst>
                                          <p:attrName>ppt_x</p:attrName>
                                        </p:attrNameLst>
                                      </p:cBhvr>
                                      <p:tavLst>
                                        <p:tav tm="0">
                                          <p:val>
                                            <p:strVal val="#ppt_x"/>
                                          </p:val>
                                        </p:tav>
                                        <p:tav tm="100000">
                                          <p:val>
                                            <p:strVal val="#ppt_x"/>
                                          </p:val>
                                        </p:tav>
                                      </p:tavLst>
                                    </p:anim>
                                    <p:anim calcmode="lin" valueType="num">
                                      <p:cBhvr>
                                        <p:cTn id="30" dur="500" fill="hold"/>
                                        <p:tgtEl>
                                          <p:spTgt spid="8192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7" presetClass="entr" presetSubtype="0" fill="hold" grpId="0" nodeType="clickEffect">
                                  <p:stCondLst>
                                    <p:cond delay="0"/>
                                  </p:stCondLst>
                                  <p:childTnLst>
                                    <p:set>
                                      <p:cBhvr>
                                        <p:cTn id="34" dur="1" fill="hold">
                                          <p:stCondLst>
                                            <p:cond delay="0"/>
                                          </p:stCondLst>
                                        </p:cTn>
                                        <p:tgtEl>
                                          <p:spTgt spid="81923">
                                            <p:txEl>
                                              <p:pRg st="5" end="5"/>
                                            </p:txEl>
                                          </p:spTgt>
                                        </p:tgtEl>
                                        <p:attrNameLst>
                                          <p:attrName>style.visibility</p:attrName>
                                        </p:attrNameLst>
                                      </p:cBhvr>
                                      <p:to>
                                        <p:strVal val="visible"/>
                                      </p:to>
                                    </p:set>
                                    <p:animEffect transition="in" filter="fade">
                                      <p:cBhvr>
                                        <p:cTn id="35" dur="500"/>
                                        <p:tgtEl>
                                          <p:spTgt spid="81923">
                                            <p:txEl>
                                              <p:pRg st="5" end="5"/>
                                            </p:txEl>
                                          </p:spTgt>
                                        </p:tgtEl>
                                      </p:cBhvr>
                                    </p:animEffect>
                                    <p:anim calcmode="lin" valueType="num">
                                      <p:cBhvr>
                                        <p:cTn id="36" dur="500" fill="hold"/>
                                        <p:tgtEl>
                                          <p:spTgt spid="81923">
                                            <p:txEl>
                                              <p:pRg st="5" end="5"/>
                                            </p:txEl>
                                          </p:spTgt>
                                        </p:tgtEl>
                                        <p:attrNameLst>
                                          <p:attrName>ppt_x</p:attrName>
                                        </p:attrNameLst>
                                      </p:cBhvr>
                                      <p:tavLst>
                                        <p:tav tm="0">
                                          <p:val>
                                            <p:strVal val="#ppt_x"/>
                                          </p:val>
                                        </p:tav>
                                        <p:tav tm="100000">
                                          <p:val>
                                            <p:strVal val="#ppt_x"/>
                                          </p:val>
                                        </p:tav>
                                      </p:tavLst>
                                    </p:anim>
                                    <p:anim calcmode="lin" valueType="num">
                                      <p:cBhvr>
                                        <p:cTn id="37" dur="500" fill="hold"/>
                                        <p:tgtEl>
                                          <p:spTgt spid="8192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7" presetClass="entr" presetSubtype="0" fill="hold" grpId="0" nodeType="clickEffect">
                                  <p:stCondLst>
                                    <p:cond delay="0"/>
                                  </p:stCondLst>
                                  <p:childTnLst>
                                    <p:set>
                                      <p:cBhvr>
                                        <p:cTn id="41" dur="1" fill="hold">
                                          <p:stCondLst>
                                            <p:cond delay="0"/>
                                          </p:stCondLst>
                                        </p:cTn>
                                        <p:tgtEl>
                                          <p:spTgt spid="81923">
                                            <p:txEl>
                                              <p:pRg st="6" end="6"/>
                                            </p:txEl>
                                          </p:spTgt>
                                        </p:tgtEl>
                                        <p:attrNameLst>
                                          <p:attrName>style.visibility</p:attrName>
                                        </p:attrNameLst>
                                      </p:cBhvr>
                                      <p:to>
                                        <p:strVal val="visible"/>
                                      </p:to>
                                    </p:set>
                                    <p:animEffect transition="in" filter="fade">
                                      <p:cBhvr>
                                        <p:cTn id="42" dur="500"/>
                                        <p:tgtEl>
                                          <p:spTgt spid="81923">
                                            <p:txEl>
                                              <p:pRg st="6" end="6"/>
                                            </p:txEl>
                                          </p:spTgt>
                                        </p:tgtEl>
                                      </p:cBhvr>
                                    </p:animEffect>
                                    <p:anim calcmode="lin" valueType="num">
                                      <p:cBhvr>
                                        <p:cTn id="43" dur="500" fill="hold"/>
                                        <p:tgtEl>
                                          <p:spTgt spid="81923">
                                            <p:txEl>
                                              <p:pRg st="6" end="6"/>
                                            </p:txEl>
                                          </p:spTgt>
                                        </p:tgtEl>
                                        <p:attrNameLst>
                                          <p:attrName>ppt_x</p:attrName>
                                        </p:attrNameLst>
                                      </p:cBhvr>
                                      <p:tavLst>
                                        <p:tav tm="0">
                                          <p:val>
                                            <p:strVal val="#ppt_x"/>
                                          </p:val>
                                        </p:tav>
                                        <p:tav tm="100000">
                                          <p:val>
                                            <p:strVal val="#ppt_x"/>
                                          </p:val>
                                        </p:tav>
                                      </p:tavLst>
                                    </p:anim>
                                    <p:anim calcmode="lin" valueType="num">
                                      <p:cBhvr>
                                        <p:cTn id="44" dur="500" fill="hold"/>
                                        <p:tgtEl>
                                          <p:spTgt spid="8192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47" presetClass="entr" presetSubtype="0" fill="hold" grpId="0" nodeType="clickEffect">
                                  <p:stCondLst>
                                    <p:cond delay="0"/>
                                  </p:stCondLst>
                                  <p:childTnLst>
                                    <p:set>
                                      <p:cBhvr>
                                        <p:cTn id="48" dur="1" fill="hold">
                                          <p:stCondLst>
                                            <p:cond delay="0"/>
                                          </p:stCondLst>
                                        </p:cTn>
                                        <p:tgtEl>
                                          <p:spTgt spid="81923">
                                            <p:txEl>
                                              <p:pRg st="7" end="7"/>
                                            </p:txEl>
                                          </p:spTgt>
                                        </p:tgtEl>
                                        <p:attrNameLst>
                                          <p:attrName>style.visibility</p:attrName>
                                        </p:attrNameLst>
                                      </p:cBhvr>
                                      <p:to>
                                        <p:strVal val="visible"/>
                                      </p:to>
                                    </p:set>
                                    <p:animEffect transition="in" filter="fade">
                                      <p:cBhvr>
                                        <p:cTn id="49" dur="500"/>
                                        <p:tgtEl>
                                          <p:spTgt spid="81923">
                                            <p:txEl>
                                              <p:pRg st="7" end="7"/>
                                            </p:txEl>
                                          </p:spTgt>
                                        </p:tgtEl>
                                      </p:cBhvr>
                                    </p:animEffect>
                                    <p:anim calcmode="lin" valueType="num">
                                      <p:cBhvr>
                                        <p:cTn id="50" dur="500" fill="hold"/>
                                        <p:tgtEl>
                                          <p:spTgt spid="81923">
                                            <p:txEl>
                                              <p:pRg st="7" end="7"/>
                                            </p:txEl>
                                          </p:spTgt>
                                        </p:tgtEl>
                                        <p:attrNameLst>
                                          <p:attrName>ppt_x</p:attrName>
                                        </p:attrNameLst>
                                      </p:cBhvr>
                                      <p:tavLst>
                                        <p:tav tm="0">
                                          <p:val>
                                            <p:strVal val="#ppt_x"/>
                                          </p:val>
                                        </p:tav>
                                        <p:tav tm="100000">
                                          <p:val>
                                            <p:strVal val="#ppt_x"/>
                                          </p:val>
                                        </p:tav>
                                      </p:tavLst>
                                    </p:anim>
                                    <p:anim calcmode="lin" valueType="num">
                                      <p:cBhvr>
                                        <p:cTn id="51" dur="500" fill="hold"/>
                                        <p:tgtEl>
                                          <p:spTgt spid="8192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47" presetClass="entr" presetSubtype="0" fill="hold" grpId="0" nodeType="clickEffect">
                                  <p:stCondLst>
                                    <p:cond delay="0"/>
                                  </p:stCondLst>
                                  <p:childTnLst>
                                    <p:set>
                                      <p:cBhvr>
                                        <p:cTn id="55" dur="1" fill="hold">
                                          <p:stCondLst>
                                            <p:cond delay="0"/>
                                          </p:stCondLst>
                                        </p:cTn>
                                        <p:tgtEl>
                                          <p:spTgt spid="81924">
                                            <p:txEl>
                                              <p:pRg st="0" end="0"/>
                                            </p:txEl>
                                          </p:spTgt>
                                        </p:tgtEl>
                                        <p:attrNameLst>
                                          <p:attrName>style.visibility</p:attrName>
                                        </p:attrNameLst>
                                      </p:cBhvr>
                                      <p:to>
                                        <p:strVal val="visible"/>
                                      </p:to>
                                    </p:set>
                                    <p:animEffect transition="in" filter="fade">
                                      <p:cBhvr>
                                        <p:cTn id="56" dur="500"/>
                                        <p:tgtEl>
                                          <p:spTgt spid="81924">
                                            <p:txEl>
                                              <p:pRg st="0" end="0"/>
                                            </p:txEl>
                                          </p:spTgt>
                                        </p:tgtEl>
                                      </p:cBhvr>
                                    </p:animEffect>
                                    <p:anim calcmode="lin" valueType="num">
                                      <p:cBhvr>
                                        <p:cTn id="57" dur="500" fill="hold"/>
                                        <p:tgtEl>
                                          <p:spTgt spid="81924">
                                            <p:txEl>
                                              <p:pRg st="0" end="0"/>
                                            </p:txEl>
                                          </p:spTgt>
                                        </p:tgtEl>
                                        <p:attrNameLst>
                                          <p:attrName>ppt_x</p:attrName>
                                        </p:attrNameLst>
                                      </p:cBhvr>
                                      <p:tavLst>
                                        <p:tav tm="0">
                                          <p:val>
                                            <p:strVal val="#ppt_x"/>
                                          </p:val>
                                        </p:tav>
                                        <p:tav tm="100000">
                                          <p:val>
                                            <p:strVal val="#ppt_x"/>
                                          </p:val>
                                        </p:tav>
                                      </p:tavLst>
                                    </p:anim>
                                    <p:anim calcmode="lin" valueType="num">
                                      <p:cBhvr>
                                        <p:cTn id="58" dur="500" fill="hold"/>
                                        <p:tgtEl>
                                          <p:spTgt spid="8192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3" grpId="0" build="p" autoUpdateAnimBg="0"/>
      <p:bldP spid="81924" grpId="0" build="p"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3"/>
          <p:cNvSpPr>
            <a:spLocks noGrp="1" noChangeArrowheads="1"/>
          </p:cNvSpPr>
          <p:nvPr>
            <p:ph type="title"/>
          </p:nvPr>
        </p:nvSpPr>
        <p:spPr>
          <a:xfrm>
            <a:off x="971600" y="764704"/>
            <a:ext cx="7024744" cy="1143000"/>
          </a:xfrm>
          <a:noFill/>
        </p:spPr>
        <p:txBody>
          <a:bodyPr anchor="ctr">
            <a:normAutofit fontScale="90000"/>
          </a:bodyPr>
          <a:lstStyle/>
          <a:p>
            <a:pPr eaLnBrk="1" hangingPunct="1"/>
            <a:r>
              <a:rPr lang="es-MX" b="1" dirty="0">
                <a:latin typeface="Times New Roman" charset="0"/>
              </a:rPr>
              <a:t>Algoritmo</a:t>
            </a:r>
            <a:r>
              <a:rPr lang="es-MX" dirty="0">
                <a:latin typeface="Times New Roman" charset="0"/>
              </a:rPr>
              <a:t> para obtener el ABB óptimo</a:t>
            </a:r>
          </a:p>
        </p:txBody>
      </p:sp>
      <p:sp>
        <p:nvSpPr>
          <p:cNvPr id="84994" name="Rectangle 2"/>
          <p:cNvSpPr>
            <a:spLocks noGrp="1" noChangeArrowheads="1"/>
          </p:cNvSpPr>
          <p:nvPr>
            <p:ph idx="1"/>
          </p:nvPr>
        </p:nvSpPr>
        <p:spPr>
          <a:xfrm>
            <a:off x="762000" y="2135088"/>
            <a:ext cx="7543800" cy="3886200"/>
          </a:xfrm>
        </p:spPr>
        <p:txBody>
          <a:bodyPr>
            <a:normAutofit fontScale="92500" lnSpcReduction="20000"/>
          </a:bodyPr>
          <a:lstStyle/>
          <a:p>
            <a:pPr eaLnBrk="1" hangingPunct="1">
              <a:buFont typeface="Wingdings" charset="0"/>
              <a:buNone/>
            </a:pPr>
            <a:r>
              <a:rPr lang="es-MX" sz="2400" i="1" dirty="0">
                <a:latin typeface="Times New Roman" charset="0"/>
              </a:rPr>
              <a:t>for (int i=1; i&lt;=n; i++)   </a:t>
            </a:r>
            <a:r>
              <a:rPr lang="es-MX" sz="2000" i="1" dirty="0">
                <a:solidFill>
                  <a:srgbClr val="CC0000"/>
                </a:solidFill>
                <a:latin typeface="Times New Roman" charset="0"/>
              </a:rPr>
              <a:t>// inicialización de matrices de resultados</a:t>
            </a:r>
          </a:p>
          <a:p>
            <a:pPr eaLnBrk="1" hangingPunct="1">
              <a:buFont typeface="Wingdings" charset="0"/>
              <a:buNone/>
            </a:pPr>
            <a:r>
              <a:rPr lang="es-MX" sz="2400" i="1" dirty="0">
                <a:latin typeface="Times New Roman" charset="0"/>
              </a:rPr>
              <a:t>  { A[</a:t>
            </a:r>
            <a:r>
              <a:rPr lang="es-MX" sz="2400" i="1" dirty="0" smtClean="0">
                <a:latin typeface="Times New Roman" charset="0"/>
              </a:rPr>
              <a:t>i][i</a:t>
            </a:r>
            <a:r>
              <a:rPr lang="es-MX" sz="2400" i="1" dirty="0">
                <a:latin typeface="Times New Roman" charset="0"/>
              </a:rPr>
              <a:t>-1] = 0;  A[</a:t>
            </a:r>
            <a:r>
              <a:rPr lang="es-MX" sz="2400" i="1" dirty="0" smtClean="0">
                <a:latin typeface="Times New Roman" charset="0"/>
              </a:rPr>
              <a:t>i][i</a:t>
            </a:r>
            <a:r>
              <a:rPr lang="es-MX" sz="2400" i="1" dirty="0">
                <a:latin typeface="Times New Roman" charset="0"/>
              </a:rPr>
              <a:t>] = p[i];</a:t>
            </a:r>
          </a:p>
          <a:p>
            <a:pPr eaLnBrk="1" hangingPunct="1">
              <a:buFont typeface="Wingdings" charset="0"/>
              <a:buNone/>
            </a:pPr>
            <a:r>
              <a:rPr lang="es-MX" sz="2400" i="1" dirty="0">
                <a:latin typeface="Times New Roman" charset="0"/>
              </a:rPr>
              <a:t>    R[</a:t>
            </a:r>
            <a:r>
              <a:rPr lang="es-MX" sz="2400" i="1" dirty="0" smtClean="0">
                <a:latin typeface="Times New Roman" charset="0"/>
              </a:rPr>
              <a:t>i][i</a:t>
            </a:r>
            <a:r>
              <a:rPr lang="es-MX" sz="2400" i="1" dirty="0">
                <a:latin typeface="Times New Roman" charset="0"/>
              </a:rPr>
              <a:t>] = i; R[</a:t>
            </a:r>
            <a:r>
              <a:rPr lang="es-MX" sz="2400" i="1" dirty="0" smtClean="0">
                <a:latin typeface="Times New Roman" charset="0"/>
              </a:rPr>
              <a:t>i][i</a:t>
            </a:r>
            <a:r>
              <a:rPr lang="es-MX" sz="2400" i="1" dirty="0">
                <a:latin typeface="Times New Roman" charset="0"/>
              </a:rPr>
              <a:t>-1] = 0; }</a:t>
            </a:r>
          </a:p>
          <a:p>
            <a:pPr eaLnBrk="1" hangingPunct="1">
              <a:buFont typeface="Wingdings" charset="0"/>
              <a:buNone/>
            </a:pPr>
            <a:r>
              <a:rPr lang="es-MX" sz="2400" i="1" dirty="0">
                <a:latin typeface="Times New Roman" charset="0"/>
              </a:rPr>
              <a:t>A[n+</a:t>
            </a:r>
            <a:r>
              <a:rPr lang="es-MX" sz="2400" i="1" dirty="0" smtClean="0">
                <a:latin typeface="Times New Roman" charset="0"/>
              </a:rPr>
              <a:t>1][n</a:t>
            </a:r>
            <a:r>
              <a:rPr lang="es-MX" sz="2400" i="1" dirty="0">
                <a:latin typeface="Times New Roman" charset="0"/>
              </a:rPr>
              <a:t>] = 0;  R[n+</a:t>
            </a:r>
            <a:r>
              <a:rPr lang="es-MX" sz="2400" i="1" dirty="0" smtClean="0">
                <a:latin typeface="Times New Roman" charset="0"/>
              </a:rPr>
              <a:t>1][n</a:t>
            </a:r>
            <a:r>
              <a:rPr lang="es-MX" sz="2400" i="1" dirty="0">
                <a:latin typeface="Times New Roman" charset="0"/>
              </a:rPr>
              <a:t>] = 0; </a:t>
            </a:r>
          </a:p>
          <a:p>
            <a:pPr eaLnBrk="1" hangingPunct="1">
              <a:buFont typeface="Wingdings" charset="0"/>
              <a:buNone/>
            </a:pPr>
            <a:r>
              <a:rPr lang="es-MX" sz="2400" i="1" dirty="0">
                <a:latin typeface="Times New Roman" charset="0"/>
              </a:rPr>
              <a:t>for (int diag=1; </a:t>
            </a:r>
            <a:r>
              <a:rPr lang="es-MX" sz="2400" i="1" dirty="0" smtClean="0">
                <a:latin typeface="Times New Roman" charset="0"/>
              </a:rPr>
              <a:t>diag&lt;</a:t>
            </a:r>
            <a:r>
              <a:rPr lang="es-MX" sz="2400" i="1" dirty="0">
                <a:latin typeface="Times New Roman" charset="0"/>
              </a:rPr>
              <a:t>= n-1; </a:t>
            </a:r>
            <a:r>
              <a:rPr lang="es-MX" sz="2400" i="1" dirty="0" smtClean="0">
                <a:latin typeface="Times New Roman" charset="0"/>
              </a:rPr>
              <a:t>diag+</a:t>
            </a:r>
            <a:r>
              <a:rPr lang="es-MX" sz="2400" i="1" dirty="0">
                <a:latin typeface="Times New Roman" charset="0"/>
              </a:rPr>
              <a:t>+)</a:t>
            </a:r>
          </a:p>
          <a:p>
            <a:pPr eaLnBrk="1" hangingPunct="1">
              <a:buFont typeface="Wingdings" charset="0"/>
              <a:buNone/>
            </a:pPr>
            <a:r>
              <a:rPr lang="es-MX" sz="2400" i="1" dirty="0">
                <a:latin typeface="Times New Roman" charset="0"/>
              </a:rPr>
              <a:t>   for (int i = 1;  i&lt;=n-diag; i++)</a:t>
            </a:r>
          </a:p>
          <a:p>
            <a:pPr eaLnBrk="1" hangingPunct="1">
              <a:buFont typeface="Wingdings" charset="0"/>
              <a:buNone/>
            </a:pPr>
            <a:r>
              <a:rPr lang="es-MX" sz="2400" i="1" dirty="0">
                <a:latin typeface="Times New Roman" charset="0"/>
              </a:rPr>
              <a:t>   { j = i + diag;</a:t>
            </a:r>
          </a:p>
          <a:p>
            <a:pPr eaLnBrk="1" hangingPunct="1">
              <a:buFont typeface="Wingdings" charset="0"/>
              <a:buNone/>
            </a:pPr>
            <a:r>
              <a:rPr lang="es-MX" sz="1800" i="1" dirty="0">
                <a:latin typeface="Times New Roman" charset="0"/>
              </a:rPr>
              <a:t>       </a:t>
            </a:r>
            <a:r>
              <a:rPr lang="es-MX" sz="2400" i="1" dirty="0">
                <a:latin typeface="Times New Roman" charset="0"/>
              </a:rPr>
              <a:t>A[</a:t>
            </a:r>
            <a:r>
              <a:rPr lang="es-MX" sz="2400" i="1" dirty="0" smtClean="0">
                <a:latin typeface="Times New Roman" charset="0"/>
              </a:rPr>
              <a:t>i][j</a:t>
            </a:r>
            <a:r>
              <a:rPr lang="es-MX" sz="2400" i="1" dirty="0">
                <a:latin typeface="Times New Roman" charset="0"/>
              </a:rPr>
              <a:t>] = minimo(i, j, A) + sumatoria(i, j, p);</a:t>
            </a:r>
            <a:r>
              <a:rPr lang="es-MX" sz="1800" i="1" dirty="0">
                <a:latin typeface="Times New Roman" charset="0"/>
              </a:rPr>
              <a:t>  }</a:t>
            </a:r>
          </a:p>
          <a:p>
            <a:pPr eaLnBrk="1" hangingPunct="1">
              <a:buFont typeface="Wingdings" charset="0"/>
              <a:buNone/>
            </a:pPr>
            <a:r>
              <a:rPr lang="es-MX" sz="1800" i="1" dirty="0">
                <a:latin typeface="Times New Roman" charset="0"/>
              </a:rPr>
              <a:t>      </a:t>
            </a:r>
            <a:r>
              <a:rPr lang="es-MX" sz="1800" i="1" dirty="0">
                <a:solidFill>
                  <a:srgbClr val="A50021"/>
                </a:solidFill>
                <a:latin typeface="Times New Roman" charset="0"/>
              </a:rPr>
              <a:t>/*La función mínimo calcula el valor mínimo entre los diversos valores de: </a:t>
            </a:r>
          </a:p>
          <a:p>
            <a:pPr eaLnBrk="1" hangingPunct="1">
              <a:buFont typeface="Wingdings" charset="0"/>
              <a:buNone/>
            </a:pPr>
            <a:r>
              <a:rPr lang="es-MX" sz="1800" i="1" dirty="0">
                <a:solidFill>
                  <a:srgbClr val="A50021"/>
                </a:solidFill>
                <a:latin typeface="Times New Roman" charset="0"/>
              </a:rPr>
              <a:t>	A[i,k-1] + A[k+1, j]  para k desde i hasta j . La función sumatoria calcula la suma de las probabilidades de la llave I hasta la llave j .*/  </a:t>
            </a:r>
            <a:r>
              <a:rPr lang="es-MX" sz="1800" i="1" dirty="0">
                <a:latin typeface="Times New Roman" charset="0"/>
              </a:rPr>
              <a:t>}</a:t>
            </a:r>
            <a:endParaRPr lang="es-MX" sz="1800" i="1" dirty="0">
              <a:solidFill>
                <a:srgbClr val="A50021"/>
              </a:solidFill>
              <a:latin typeface="Times New Roman" charset="0"/>
            </a:endParaRPr>
          </a:p>
          <a:p>
            <a:pPr eaLnBrk="1" hangingPunct="1">
              <a:buFont typeface="Wingdings" charset="0"/>
              <a:buNone/>
            </a:pPr>
            <a:r>
              <a:rPr lang="es-MX" sz="2400" i="1" dirty="0">
                <a:latin typeface="Times New Roman" charset="0"/>
              </a:rPr>
              <a:t>return A[</a:t>
            </a:r>
            <a:r>
              <a:rPr lang="es-MX" sz="2400" i="1" dirty="0" smtClean="0">
                <a:latin typeface="Times New Roman" charset="0"/>
              </a:rPr>
              <a:t>1][n</a:t>
            </a:r>
            <a:r>
              <a:rPr lang="es-MX" sz="2400" i="1" dirty="0">
                <a:latin typeface="Times New Roman" charset="0"/>
              </a:rPr>
              <a:t>];</a:t>
            </a:r>
          </a:p>
        </p:txBody>
      </p:sp>
      <p:sp>
        <p:nvSpPr>
          <p:cNvPr id="152580" name="Text Box 4"/>
          <p:cNvSpPr txBox="1">
            <a:spLocks noChangeArrowheads="1"/>
          </p:cNvSpPr>
          <p:nvPr/>
        </p:nvSpPr>
        <p:spPr bwMode="auto">
          <a:xfrm>
            <a:off x="6804025" y="2924175"/>
            <a:ext cx="1397000" cy="823913"/>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4800" b="1">
                <a:solidFill>
                  <a:srgbClr val="800000"/>
                </a:solidFill>
                <a:effectLst>
                  <a:outerShdw blurRad="38100" dist="38100" dir="2700000" algn="tl">
                    <a:srgbClr val="DDDDDD"/>
                  </a:outerShdw>
                </a:effectLst>
                <a:latin typeface="Arial Narrow" charset="0"/>
              </a:rPr>
              <a:t>O(n</a:t>
            </a:r>
            <a:r>
              <a:rPr lang="en-US" sz="4800" b="1" baseline="30000">
                <a:solidFill>
                  <a:srgbClr val="800000"/>
                </a:solidFill>
                <a:effectLst>
                  <a:outerShdw blurRad="38100" dist="38100" dir="2700000" algn="tl">
                    <a:srgbClr val="DDDDDD"/>
                  </a:outerShdw>
                </a:effectLst>
                <a:latin typeface="Arial Narrow" charset="0"/>
              </a:rPr>
              <a:t>3</a:t>
            </a:r>
            <a:r>
              <a:rPr lang="en-US" sz="4800" b="1">
                <a:solidFill>
                  <a:srgbClr val="800000"/>
                </a:solidFill>
                <a:effectLst>
                  <a:outerShdw blurRad="38100" dist="38100" dir="2700000" algn="tl">
                    <a:srgbClr val="DDDDDD"/>
                  </a:outerShdw>
                </a:effectLst>
                <a:latin typeface="Arial Narrow" charset="0"/>
              </a:rPr>
              <a:t>)</a:t>
            </a:r>
            <a:endParaRPr lang="en-US" sz="3600">
              <a:solidFill>
                <a:srgbClr val="800000"/>
              </a:solidFill>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2580">
                                            <p:txEl>
                                              <p:pRg st="0" end="0"/>
                                            </p:txEl>
                                          </p:spTgt>
                                        </p:tgtEl>
                                        <p:attrNameLst>
                                          <p:attrName>style.visibility</p:attrName>
                                        </p:attrNameLst>
                                      </p:cBhvr>
                                      <p:to>
                                        <p:strVal val="visible"/>
                                      </p:to>
                                    </p:set>
                                    <p:anim calcmode="lin" valueType="num">
                                      <p:cBhvr additive="base">
                                        <p:cTn id="7" dur="500" fill="hold"/>
                                        <p:tgtEl>
                                          <p:spTgt spid="15258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2580">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80" grpId="0" build="p"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normAutofit fontScale="90000"/>
          </a:bodyPr>
          <a:lstStyle/>
          <a:p>
            <a:pPr eaLnBrk="1" hangingPunct="1"/>
            <a:r>
              <a:rPr lang="es-MX">
                <a:latin typeface="Times New Roman" charset="0"/>
              </a:rPr>
              <a:t>Construcción del </a:t>
            </a:r>
            <a:br>
              <a:rPr lang="es-MX">
                <a:latin typeface="Times New Roman" charset="0"/>
              </a:rPr>
            </a:br>
            <a:r>
              <a:rPr lang="es-MX">
                <a:latin typeface="Times New Roman" charset="0"/>
              </a:rPr>
              <a:t>ABB óptimo</a:t>
            </a:r>
          </a:p>
        </p:txBody>
      </p:sp>
      <p:sp>
        <p:nvSpPr>
          <p:cNvPr id="86019" name="Rectangle 3"/>
          <p:cNvSpPr>
            <a:spLocks noGrp="1" noChangeArrowheads="1"/>
          </p:cNvSpPr>
          <p:nvPr>
            <p:ph idx="1"/>
          </p:nvPr>
        </p:nvSpPr>
        <p:spPr/>
        <p:txBody>
          <a:bodyPr>
            <a:normAutofit fontScale="85000" lnSpcReduction="20000"/>
          </a:bodyPr>
          <a:lstStyle/>
          <a:p>
            <a:pPr eaLnBrk="1" hangingPunct="1"/>
            <a:r>
              <a:rPr lang="es-MX" dirty="0">
                <a:latin typeface="Times New Roman" charset="0"/>
              </a:rPr>
              <a:t>Dada la matriz R…</a:t>
            </a:r>
          </a:p>
          <a:p>
            <a:pPr lvl="2" eaLnBrk="1" hangingPunct="1">
              <a:buFont typeface="Wingdings" charset="0"/>
              <a:buNone/>
            </a:pPr>
            <a:r>
              <a:rPr lang="es-MX" sz="2800" i="1" dirty="0">
                <a:latin typeface="Times New Roman" charset="0"/>
                <a:ea typeface="ＭＳ Ｐゴシック" charset="0"/>
              </a:rPr>
              <a:t>función ABB (i,j) : apuntador;</a:t>
            </a:r>
          </a:p>
          <a:p>
            <a:pPr lvl="2" eaLnBrk="1" hangingPunct="1">
              <a:buFont typeface="Wingdings" charset="0"/>
              <a:buNone/>
            </a:pPr>
            <a:r>
              <a:rPr lang="es-MX" sz="2800" i="1" dirty="0">
                <a:latin typeface="Times New Roman" charset="0"/>
                <a:ea typeface="ＭＳ Ｐゴシック" charset="0"/>
              </a:rPr>
              <a:t>  k = R[</a:t>
            </a:r>
            <a:r>
              <a:rPr lang="es-MX" sz="2800" i="1" dirty="0" smtClean="0">
                <a:latin typeface="Times New Roman" charset="0"/>
                <a:ea typeface="ＭＳ Ｐゴシック" charset="0"/>
              </a:rPr>
              <a:t>i][j</a:t>
            </a:r>
            <a:r>
              <a:rPr lang="es-MX" sz="2800" i="1" dirty="0">
                <a:latin typeface="Times New Roman" charset="0"/>
                <a:ea typeface="ＭＳ Ｐゴシック" charset="0"/>
              </a:rPr>
              <a:t>];</a:t>
            </a:r>
          </a:p>
          <a:p>
            <a:pPr lvl="2" eaLnBrk="1" hangingPunct="1">
              <a:buFont typeface="Wingdings" charset="0"/>
              <a:buNone/>
            </a:pPr>
            <a:r>
              <a:rPr lang="es-MX" sz="2800" i="1" dirty="0">
                <a:latin typeface="Times New Roman" charset="0"/>
                <a:ea typeface="ＭＳ Ｐゴシック" charset="0"/>
              </a:rPr>
              <a:t>  if (k = 0) return NULL;</a:t>
            </a:r>
          </a:p>
          <a:p>
            <a:pPr lvl="2" eaLnBrk="1" hangingPunct="1">
              <a:buFont typeface="Wingdings" charset="0"/>
              <a:buNone/>
            </a:pPr>
            <a:r>
              <a:rPr lang="es-MX" sz="2800" i="1" dirty="0">
                <a:latin typeface="Times New Roman" charset="0"/>
                <a:ea typeface="ＭＳ Ｐゴシック" charset="0"/>
              </a:rPr>
              <a:t>  else</a:t>
            </a:r>
          </a:p>
          <a:p>
            <a:pPr lvl="2" eaLnBrk="1" hangingPunct="1">
              <a:buFont typeface="Wingdings" charset="0"/>
              <a:buNone/>
            </a:pPr>
            <a:r>
              <a:rPr lang="es-MX" sz="2800" i="1" dirty="0">
                <a:latin typeface="Times New Roman" charset="0"/>
                <a:ea typeface="ＭＳ Ｐゴシック" charset="0"/>
              </a:rPr>
              <a:t>  {   q = new nodo(llave[k]);</a:t>
            </a:r>
          </a:p>
          <a:p>
            <a:pPr lvl="2" eaLnBrk="1" hangingPunct="1">
              <a:buFont typeface="Wingdings" charset="0"/>
              <a:buNone/>
            </a:pPr>
            <a:r>
              <a:rPr lang="es-MX" sz="2800" i="1" dirty="0">
                <a:latin typeface="Times New Roman" charset="0"/>
                <a:ea typeface="ＭＳ Ｐゴシック" charset="0"/>
              </a:rPr>
              <a:t>      q-&gt;izq = ABB(i,k-1);</a:t>
            </a:r>
          </a:p>
          <a:p>
            <a:pPr lvl="2" eaLnBrk="1" hangingPunct="1">
              <a:buFont typeface="Wingdings" charset="0"/>
              <a:buNone/>
            </a:pPr>
            <a:r>
              <a:rPr lang="es-MX" sz="2800" i="1" dirty="0">
                <a:latin typeface="Times New Roman" charset="0"/>
                <a:ea typeface="ＭＳ Ｐゴシック" charset="0"/>
              </a:rPr>
              <a:t>      q-&gt;der = ABB(k+1,j);</a:t>
            </a:r>
          </a:p>
          <a:p>
            <a:pPr lvl="2" eaLnBrk="1" hangingPunct="1">
              <a:buFont typeface="Wingdings" charset="0"/>
              <a:buNone/>
            </a:pPr>
            <a:r>
              <a:rPr lang="es-MX" sz="2800" i="1" dirty="0">
                <a:latin typeface="Times New Roman" charset="0"/>
                <a:ea typeface="ＭＳ Ｐゴシック" charset="0"/>
              </a:rPr>
              <a:t>      return q</a:t>
            </a:r>
            <a:r>
              <a:rPr lang="es-MX" sz="2800" i="1" dirty="0" smtClean="0">
                <a:latin typeface="Times New Roman" charset="0"/>
                <a:ea typeface="ＭＳ Ｐゴシック" charset="0"/>
              </a:rPr>
              <a:t>;</a:t>
            </a:r>
          </a:p>
          <a:p>
            <a:pPr lvl="2" eaLnBrk="1" hangingPunct="1">
              <a:buFont typeface="Wingdings" charset="0"/>
              <a:buNone/>
            </a:pPr>
            <a:r>
              <a:rPr lang="es-MX" sz="2800" i="1" dirty="0" smtClean="0">
                <a:latin typeface="Times New Roman" charset="0"/>
                <a:ea typeface="ＭＳ Ｐゴシック" charset="0"/>
              </a:rPr>
              <a:t> </a:t>
            </a:r>
            <a:r>
              <a:rPr lang="es-MX" sz="2800" i="1" dirty="0">
                <a:latin typeface="Times New Roman" charset="0"/>
                <a:ea typeface="ＭＳ Ｐゴシック" charset="0"/>
              </a:rPr>
              <a:t>}</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ctrTitle"/>
          </p:nvPr>
        </p:nvSpPr>
        <p:spPr>
          <a:xfrm>
            <a:off x="755576" y="764704"/>
            <a:ext cx="7543800" cy="1524000"/>
          </a:xfrm>
        </p:spPr>
        <p:txBody>
          <a:bodyPr/>
          <a:lstStyle/>
          <a:p>
            <a:pPr eaLnBrk="1" hangingPunct="1"/>
            <a:r>
              <a:rPr lang="es-MX" sz="4800" dirty="0">
                <a:solidFill>
                  <a:srgbClr val="FFFFFF"/>
                </a:solidFill>
                <a:latin typeface="Times New Roman" charset="0"/>
              </a:rPr>
              <a:t>El problema del viajero</a:t>
            </a:r>
          </a:p>
        </p:txBody>
      </p:sp>
      <p:sp>
        <p:nvSpPr>
          <p:cNvPr id="87043" name="Rectangle 3"/>
          <p:cNvSpPr>
            <a:spLocks noGrp="1" noChangeArrowheads="1"/>
          </p:cNvSpPr>
          <p:nvPr>
            <p:ph type="subTitle" idx="1"/>
          </p:nvPr>
        </p:nvSpPr>
        <p:spPr/>
        <p:txBody>
          <a:bodyPr/>
          <a:lstStyle/>
          <a:p>
            <a:pPr eaLnBrk="1" hangingPunct="1">
              <a:buFont typeface="Wingdings" charset="0"/>
              <a:buNone/>
            </a:pPr>
            <a:endParaRPr lang="es-ES">
              <a:latin typeface="Arial"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611560" y="548680"/>
            <a:ext cx="7024744" cy="1143000"/>
          </a:xfrm>
        </p:spPr>
        <p:txBody>
          <a:bodyPr/>
          <a:lstStyle/>
          <a:p>
            <a:pPr eaLnBrk="1" hangingPunct="1"/>
            <a:r>
              <a:rPr lang="es-MX" dirty="0">
                <a:latin typeface="Times New Roman" charset="0"/>
              </a:rPr>
              <a:t>Problema...</a:t>
            </a:r>
          </a:p>
        </p:txBody>
      </p:sp>
      <p:sp>
        <p:nvSpPr>
          <p:cNvPr id="158723" name="Rectangle 3"/>
          <p:cNvSpPr>
            <a:spLocks noGrp="1" noChangeArrowheads="1"/>
          </p:cNvSpPr>
          <p:nvPr>
            <p:ph idx="1"/>
          </p:nvPr>
        </p:nvSpPr>
        <p:spPr>
          <a:xfrm>
            <a:off x="539750" y="1916113"/>
            <a:ext cx="8001000" cy="4114800"/>
          </a:xfrm>
        </p:spPr>
        <p:txBody>
          <a:bodyPr/>
          <a:lstStyle/>
          <a:p>
            <a:pPr eaLnBrk="1" hangingPunct="1"/>
            <a:r>
              <a:rPr lang="es-MX" sz="2400" dirty="0">
                <a:latin typeface="Times New Roman" charset="0"/>
              </a:rPr>
              <a:t>Imagina que tú y otra persona, han pedido trabajo en cierta empresa… </a:t>
            </a:r>
          </a:p>
          <a:p>
            <a:pPr eaLnBrk="1" hangingPunct="1"/>
            <a:r>
              <a:rPr lang="es-MX" sz="2400" dirty="0">
                <a:latin typeface="Times New Roman" charset="0"/>
              </a:rPr>
              <a:t>Quién los va a contratar, les dice que el contrato será para quien le indique cuál es la ruta más óptima para visitar 20 ciudades distintas del país, pasando solamente una vez por cada una de ellas, en el menor tiempo posible (y al menor costo)…</a:t>
            </a:r>
          </a:p>
          <a:p>
            <a:pPr eaLnBrk="1" hangingPunct="1"/>
            <a:r>
              <a:rPr lang="es-MX" sz="2400" dirty="0">
                <a:latin typeface="Times New Roman" charset="0"/>
              </a:rPr>
              <a:t>Las 20 ciudades, están conectadas por vías de transporte con todas las restantes…</a:t>
            </a:r>
          </a:p>
          <a:p>
            <a:pPr eaLnBrk="1" hangingPunct="1"/>
            <a:r>
              <a:rPr lang="es-MX" sz="2400" dirty="0">
                <a:latin typeface="Times New Roman" charset="0"/>
              </a:rPr>
              <a:t>Este es el </a:t>
            </a:r>
            <a:r>
              <a:rPr lang="es-MX" sz="2400" b="1" dirty="0">
                <a:latin typeface="Times New Roman" charset="0"/>
              </a:rPr>
              <a:t>problema del viajero</a:t>
            </a:r>
            <a:r>
              <a:rPr lang="es-MX" sz="2400" dirty="0">
                <a:latin typeface="Times New Roman" charset="0"/>
              </a:rPr>
              <a:t>… ¿cómo solucionarlo?</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8723">
                                            <p:txEl>
                                              <p:pRg st="1" end="1"/>
                                            </p:txEl>
                                          </p:spTgt>
                                        </p:tgtEl>
                                        <p:attrNameLst>
                                          <p:attrName>style.visibility</p:attrName>
                                        </p:attrNameLst>
                                      </p:cBhvr>
                                      <p:to>
                                        <p:strVal val="visible"/>
                                      </p:to>
                                    </p:set>
                                    <p:anim calcmode="lin" valueType="num">
                                      <p:cBhvr additive="base">
                                        <p:cTn id="7" dur="500" fill="hold"/>
                                        <p:tgtEl>
                                          <p:spTgt spid="158723">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8723">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8723">
                                            <p:txEl>
                                              <p:pRg st="2" end="2"/>
                                            </p:txEl>
                                          </p:spTgt>
                                        </p:tgtEl>
                                        <p:attrNameLst>
                                          <p:attrName>style.visibility</p:attrName>
                                        </p:attrNameLst>
                                      </p:cBhvr>
                                      <p:to>
                                        <p:strVal val="visible"/>
                                      </p:to>
                                    </p:set>
                                    <p:anim calcmode="lin" valueType="num">
                                      <p:cBhvr additive="base">
                                        <p:cTn id="13" dur="500" fill="hold"/>
                                        <p:tgtEl>
                                          <p:spTgt spid="158723">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58723">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8723">
                                            <p:txEl>
                                              <p:pRg st="3" end="3"/>
                                            </p:txEl>
                                          </p:spTgt>
                                        </p:tgtEl>
                                        <p:attrNameLst>
                                          <p:attrName>style.visibility</p:attrName>
                                        </p:attrNameLst>
                                      </p:cBhvr>
                                      <p:to>
                                        <p:strVal val="visible"/>
                                      </p:to>
                                    </p:set>
                                    <p:anim calcmode="lin" valueType="num">
                                      <p:cBhvr additive="base">
                                        <p:cTn id="19" dur="500" fill="hold"/>
                                        <p:tgtEl>
                                          <p:spTgt spid="15872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58723">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3" grpId="0" build="p"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827584" y="476672"/>
            <a:ext cx="7024744" cy="1143000"/>
          </a:xfrm>
        </p:spPr>
        <p:txBody>
          <a:bodyPr/>
          <a:lstStyle/>
          <a:p>
            <a:pPr eaLnBrk="1" hangingPunct="1"/>
            <a:r>
              <a:rPr lang="es-MX" dirty="0">
                <a:latin typeface="Times New Roman" charset="0"/>
              </a:rPr>
              <a:t>Problema...</a:t>
            </a:r>
          </a:p>
        </p:txBody>
      </p:sp>
      <p:sp>
        <p:nvSpPr>
          <p:cNvPr id="159747" name="Rectangle 3"/>
          <p:cNvSpPr>
            <a:spLocks noGrp="1" noChangeArrowheads="1"/>
          </p:cNvSpPr>
          <p:nvPr>
            <p:ph idx="1"/>
          </p:nvPr>
        </p:nvSpPr>
        <p:spPr>
          <a:xfrm>
            <a:off x="323850" y="1700213"/>
            <a:ext cx="8534400" cy="4114800"/>
          </a:xfrm>
        </p:spPr>
        <p:txBody>
          <a:bodyPr/>
          <a:lstStyle/>
          <a:p>
            <a:pPr eaLnBrk="1" hangingPunct="1"/>
            <a:r>
              <a:rPr lang="es-MX" sz="2800">
                <a:latin typeface="Times New Roman" charset="0"/>
              </a:rPr>
              <a:t>La otra persona, tiene experiencia programando, y ha decidido poner a su computadora a trabajar para encontrar esta ruta óptima…</a:t>
            </a:r>
          </a:p>
          <a:p>
            <a:pPr eaLnBrk="1" hangingPunct="1"/>
            <a:r>
              <a:rPr lang="es-MX" sz="2800">
                <a:latin typeface="Times New Roman" charset="0"/>
              </a:rPr>
              <a:t>Él implementa un programa que encontrará todos los posibles caminos desde la ciudad inicial, pasando por todas las ciudades, hasta llegar de nuevo a la ciudad inicial y calculará para cada uno de ellos sus costos… de ahí obtendrá el menor, para dar su respuesta…</a:t>
            </a:r>
          </a:p>
          <a:p>
            <a:pPr lvl="1" eaLnBrk="1" hangingPunct="1"/>
            <a:r>
              <a:rPr lang="es-MX" sz="2400">
                <a:latin typeface="Times New Roman" charset="0"/>
                <a:ea typeface="ＭＳ Ｐゴシック" charset="0"/>
              </a:rPr>
              <a:t>¿Cuánto se tardará la computadora en darle el resultado?…</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9747">
                                            <p:txEl>
                                              <p:pRg st="1" end="1"/>
                                            </p:txEl>
                                          </p:spTgt>
                                        </p:tgtEl>
                                        <p:attrNameLst>
                                          <p:attrName>style.visibility</p:attrName>
                                        </p:attrNameLst>
                                      </p:cBhvr>
                                      <p:to>
                                        <p:strVal val="visible"/>
                                      </p:to>
                                    </p:set>
                                    <p:anim calcmode="lin" valueType="num">
                                      <p:cBhvr additive="base">
                                        <p:cTn id="7" dur="500" fill="hold"/>
                                        <p:tgtEl>
                                          <p:spTgt spid="159747">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9747">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par>
                                <p:cTn id="9" presetID="2" presetClass="entr" presetSubtype="8" fill="hold" grpId="0" nodeType="withEffect">
                                  <p:stCondLst>
                                    <p:cond delay="0"/>
                                  </p:stCondLst>
                                  <p:childTnLst>
                                    <p:set>
                                      <p:cBhvr>
                                        <p:cTn id="10" dur="1" fill="hold">
                                          <p:stCondLst>
                                            <p:cond delay="0"/>
                                          </p:stCondLst>
                                        </p:cTn>
                                        <p:tgtEl>
                                          <p:spTgt spid="159747">
                                            <p:txEl>
                                              <p:pRg st="2" end="2"/>
                                            </p:txEl>
                                          </p:spTgt>
                                        </p:tgtEl>
                                        <p:attrNameLst>
                                          <p:attrName>style.visibility</p:attrName>
                                        </p:attrNameLst>
                                      </p:cBhvr>
                                      <p:to>
                                        <p:strVal val="visible"/>
                                      </p:to>
                                    </p:set>
                                    <p:anim calcmode="lin" valueType="num">
                                      <p:cBhvr additive="base">
                                        <p:cTn id="11" dur="500" fill="hold"/>
                                        <p:tgtEl>
                                          <p:spTgt spid="159747">
                                            <p:txEl>
                                              <p:pRg st="2" end="2"/>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59747">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7" grpId="0" build="p"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1043608" y="692696"/>
            <a:ext cx="7024744" cy="1143000"/>
          </a:xfrm>
        </p:spPr>
        <p:txBody>
          <a:bodyPr/>
          <a:lstStyle/>
          <a:p>
            <a:pPr eaLnBrk="1" hangingPunct="1"/>
            <a:r>
              <a:rPr lang="es-MX" dirty="0">
                <a:latin typeface="Times New Roman" charset="0"/>
              </a:rPr>
              <a:t>Problema...</a:t>
            </a:r>
          </a:p>
        </p:txBody>
      </p:sp>
      <p:sp>
        <p:nvSpPr>
          <p:cNvPr id="160771" name="Rectangle 3"/>
          <p:cNvSpPr>
            <a:spLocks noGrp="1" noChangeArrowheads="1"/>
          </p:cNvSpPr>
          <p:nvPr>
            <p:ph idx="1"/>
          </p:nvPr>
        </p:nvSpPr>
        <p:spPr>
          <a:xfrm>
            <a:off x="468313" y="1772816"/>
            <a:ext cx="8226425" cy="4497387"/>
          </a:xfrm>
        </p:spPr>
        <p:txBody>
          <a:bodyPr/>
          <a:lstStyle/>
          <a:p>
            <a:pPr eaLnBrk="1" hangingPunct="1"/>
            <a:r>
              <a:rPr lang="es-MX" sz="2400" dirty="0">
                <a:latin typeface="Times New Roman" charset="0"/>
              </a:rPr>
              <a:t>¿Cuántos caminos posibles hay en las 20 ciudades?</a:t>
            </a:r>
          </a:p>
          <a:p>
            <a:pPr lvl="1" eaLnBrk="1" hangingPunct="1"/>
            <a:r>
              <a:rPr lang="es-MX" sz="2400" b="1" dirty="0">
                <a:latin typeface="Times New Roman" charset="0"/>
                <a:ea typeface="ＭＳ Ｐゴシック" charset="0"/>
              </a:rPr>
              <a:t>19!</a:t>
            </a:r>
            <a:r>
              <a:rPr lang="es-MX" sz="2400" dirty="0">
                <a:latin typeface="Times New Roman" charset="0"/>
                <a:ea typeface="ＭＳ Ｐゴシック" charset="0"/>
              </a:rPr>
              <a:t> = 121,645,100,408,832,000</a:t>
            </a:r>
          </a:p>
          <a:p>
            <a:pPr eaLnBrk="1" hangingPunct="1"/>
            <a:r>
              <a:rPr lang="es-MX" sz="2400" dirty="0">
                <a:latin typeface="Times New Roman" charset="0"/>
              </a:rPr>
              <a:t>Si el cálculo de la longitud de cada camino se tarda 1 microsegundo en la computadora….</a:t>
            </a:r>
          </a:p>
          <a:p>
            <a:pPr lvl="1" eaLnBrk="1" hangingPunct="1"/>
            <a:r>
              <a:rPr lang="es-MX" sz="2400" dirty="0">
                <a:latin typeface="Times New Roman" charset="0"/>
                <a:ea typeface="ＭＳ Ｐゴシック" charset="0"/>
              </a:rPr>
              <a:t>El resultado tardaría </a:t>
            </a:r>
            <a:r>
              <a:rPr lang="es-MX" sz="2400" b="1" dirty="0">
                <a:solidFill>
                  <a:srgbClr val="A50021"/>
                </a:solidFill>
                <a:latin typeface="Times New Roman" charset="0"/>
                <a:ea typeface="ＭＳ Ｐゴシック" charset="0"/>
              </a:rPr>
              <a:t>3,857 años</a:t>
            </a:r>
            <a:r>
              <a:rPr lang="es-MX" sz="2400" dirty="0">
                <a:latin typeface="Times New Roman" charset="0"/>
                <a:ea typeface="ＭＳ Ｐゴシック" charset="0"/>
              </a:rPr>
              <a:t>!!!</a:t>
            </a:r>
          </a:p>
          <a:p>
            <a:pPr eaLnBrk="1" hangingPunct="1"/>
            <a:endParaRPr lang="es-MX" sz="2400" dirty="0">
              <a:latin typeface="Times New Roman" charset="0"/>
            </a:endParaRPr>
          </a:p>
          <a:p>
            <a:pPr eaLnBrk="1" hangingPunct="1"/>
            <a:r>
              <a:rPr lang="es-MX" sz="2400" dirty="0">
                <a:latin typeface="Times New Roman" charset="0"/>
              </a:rPr>
              <a:t>Pero tú, que conoces algunas técnicas de diseño de algoritmos, al observar que es un problema de optimización, decides explorar la posibilidad de utilizar a la </a:t>
            </a:r>
            <a:r>
              <a:rPr lang="es-MX" sz="2400" b="1" dirty="0">
                <a:latin typeface="Times New Roman" charset="0"/>
              </a:rPr>
              <a:t>PROGRAMACIÓN DINÁMICA</a:t>
            </a:r>
            <a:r>
              <a:rPr lang="es-MX" sz="2400" dirty="0">
                <a:latin typeface="Times New Roman" charset="0"/>
              </a:rPr>
              <a:t> para resolverlo...</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0771">
                                            <p:txEl>
                                              <p:pRg st="1" end="1"/>
                                            </p:txEl>
                                          </p:spTgt>
                                        </p:tgtEl>
                                        <p:attrNameLst>
                                          <p:attrName>style.visibility</p:attrName>
                                        </p:attrNameLst>
                                      </p:cBhvr>
                                      <p:to>
                                        <p:strVal val="visible"/>
                                      </p:to>
                                    </p:set>
                                    <p:anim calcmode="lin" valueType="num">
                                      <p:cBhvr additive="base">
                                        <p:cTn id="7" dur="500" fill="hold"/>
                                        <p:tgtEl>
                                          <p:spTgt spid="160771">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0771">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0771">
                                            <p:txEl>
                                              <p:pRg st="2" end="2"/>
                                            </p:txEl>
                                          </p:spTgt>
                                        </p:tgtEl>
                                        <p:attrNameLst>
                                          <p:attrName>style.visibility</p:attrName>
                                        </p:attrNameLst>
                                      </p:cBhvr>
                                      <p:to>
                                        <p:strVal val="visible"/>
                                      </p:to>
                                    </p:set>
                                    <p:anim calcmode="lin" valueType="num">
                                      <p:cBhvr additive="base">
                                        <p:cTn id="13" dur="500" fill="hold"/>
                                        <p:tgtEl>
                                          <p:spTgt spid="160771">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0771">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par>
                                <p:cTn id="15" presetID="2" presetClass="entr" presetSubtype="8" fill="hold" grpId="0" nodeType="withEffect">
                                  <p:stCondLst>
                                    <p:cond delay="0"/>
                                  </p:stCondLst>
                                  <p:childTnLst>
                                    <p:set>
                                      <p:cBhvr>
                                        <p:cTn id="16" dur="1" fill="hold">
                                          <p:stCondLst>
                                            <p:cond delay="0"/>
                                          </p:stCondLst>
                                        </p:cTn>
                                        <p:tgtEl>
                                          <p:spTgt spid="160771">
                                            <p:txEl>
                                              <p:pRg st="3" end="3"/>
                                            </p:txEl>
                                          </p:spTgt>
                                        </p:tgtEl>
                                        <p:attrNameLst>
                                          <p:attrName>style.visibility</p:attrName>
                                        </p:attrNameLst>
                                      </p:cBhvr>
                                      <p:to>
                                        <p:strVal val="visible"/>
                                      </p:to>
                                    </p:set>
                                    <p:anim calcmode="lin" valueType="num">
                                      <p:cBhvr additive="base">
                                        <p:cTn id="17" dur="500" fill="hold"/>
                                        <p:tgtEl>
                                          <p:spTgt spid="160771">
                                            <p:txEl>
                                              <p:pRg st="3" end="3"/>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60771">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2" name="WHOOSH.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60771">
                                            <p:txEl>
                                              <p:pRg st="5" end="5"/>
                                            </p:txEl>
                                          </p:spTgt>
                                        </p:tgtEl>
                                        <p:attrNameLst>
                                          <p:attrName>style.visibility</p:attrName>
                                        </p:attrNameLst>
                                      </p:cBhvr>
                                      <p:to>
                                        <p:strVal val="visible"/>
                                      </p:to>
                                    </p:set>
                                    <p:anim calcmode="lin" valueType="num">
                                      <p:cBhvr additive="base">
                                        <p:cTn id="23" dur="500" fill="hold"/>
                                        <p:tgtEl>
                                          <p:spTgt spid="160771">
                                            <p:txEl>
                                              <p:pRg st="5" end="5"/>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60771">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1" grpId="0" build="p"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899592" y="548680"/>
            <a:ext cx="7024744" cy="1143000"/>
          </a:xfrm>
        </p:spPr>
        <p:txBody>
          <a:bodyPr/>
          <a:lstStyle/>
          <a:p>
            <a:pPr eaLnBrk="1" hangingPunct="1"/>
            <a:r>
              <a:rPr lang="es-MX" dirty="0">
                <a:latin typeface="Times New Roman" charset="0"/>
              </a:rPr>
              <a:t>Propuesta de solución...</a:t>
            </a:r>
          </a:p>
        </p:txBody>
      </p:sp>
      <p:sp>
        <p:nvSpPr>
          <p:cNvPr id="161795" name="Rectangle 3"/>
          <p:cNvSpPr>
            <a:spLocks noGrp="1" noChangeArrowheads="1"/>
          </p:cNvSpPr>
          <p:nvPr>
            <p:ph idx="1"/>
          </p:nvPr>
        </p:nvSpPr>
        <p:spPr>
          <a:xfrm>
            <a:off x="323850" y="1700213"/>
            <a:ext cx="8534400" cy="4114800"/>
          </a:xfrm>
        </p:spPr>
        <p:txBody>
          <a:bodyPr>
            <a:normAutofit fontScale="92500" lnSpcReduction="10000"/>
          </a:bodyPr>
          <a:lstStyle/>
          <a:p>
            <a:pPr eaLnBrk="1" hangingPunct="1"/>
            <a:r>
              <a:rPr lang="es-MX" sz="2800">
                <a:latin typeface="Times New Roman" charset="0"/>
              </a:rPr>
              <a:t>El problema se puede modelar con un grafo ponderado en el que cada vértice será una ciudad, y los arcos tendrán los costos que implica viajar de una ciudad a otra…</a:t>
            </a:r>
          </a:p>
          <a:p>
            <a:pPr eaLnBrk="1" hangingPunct="1"/>
            <a:r>
              <a:rPr lang="es-MX" sz="2800">
                <a:latin typeface="Times New Roman" charset="0"/>
              </a:rPr>
              <a:t>El problema generará como resultado la ruta más óptima que incluye a todos los vértices del grafo (Ciclo Hamiltoniano)…</a:t>
            </a:r>
          </a:p>
          <a:p>
            <a:pPr eaLnBrk="1" hangingPunct="1"/>
            <a:r>
              <a:rPr lang="es-MX" sz="2800">
                <a:latin typeface="Times New Roman" charset="0"/>
              </a:rPr>
              <a:t>Puesto que en un ciclo, lo importante es empezar y terminar en el mismo vértice, para el análisis de este problema, es irrelevante el vértice inicial, por lo que se tomará el primer vértice como base (v</a:t>
            </a:r>
            <a:r>
              <a:rPr lang="es-MX" sz="2800" baseline="-25000">
                <a:latin typeface="Times New Roman" charset="0"/>
              </a:rPr>
              <a:t>1</a:t>
            </a:r>
            <a:r>
              <a:rPr lang="es-MX" sz="2800">
                <a:latin typeface="Times New Roman" charset="0"/>
              </a:rPr>
              <a:t>)... </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1795">
                                            <p:txEl>
                                              <p:pRg st="1" end="1"/>
                                            </p:txEl>
                                          </p:spTgt>
                                        </p:tgtEl>
                                        <p:attrNameLst>
                                          <p:attrName>style.visibility</p:attrName>
                                        </p:attrNameLst>
                                      </p:cBhvr>
                                      <p:to>
                                        <p:strVal val="visible"/>
                                      </p:to>
                                    </p:set>
                                    <p:anim calcmode="lin" valueType="num">
                                      <p:cBhvr additive="base">
                                        <p:cTn id="7" dur="500" fill="hold"/>
                                        <p:tgtEl>
                                          <p:spTgt spid="161795">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1795">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1795">
                                            <p:txEl>
                                              <p:pRg st="2" end="2"/>
                                            </p:txEl>
                                          </p:spTgt>
                                        </p:tgtEl>
                                        <p:attrNameLst>
                                          <p:attrName>style.visibility</p:attrName>
                                        </p:attrNameLst>
                                      </p:cBhvr>
                                      <p:to>
                                        <p:strVal val="visible"/>
                                      </p:to>
                                    </p:set>
                                    <p:anim calcmode="lin" valueType="num">
                                      <p:cBhvr additive="base">
                                        <p:cTn id="13" dur="500" fill="hold"/>
                                        <p:tgtEl>
                                          <p:spTgt spid="161795">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1795">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5" grpId="0" build="p"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1043608" y="476672"/>
            <a:ext cx="7024744" cy="1143000"/>
          </a:xfrm>
        </p:spPr>
        <p:txBody>
          <a:bodyPr/>
          <a:lstStyle/>
          <a:p>
            <a:pPr eaLnBrk="1" hangingPunct="1"/>
            <a:r>
              <a:rPr lang="es-MX" dirty="0">
                <a:latin typeface="Times New Roman" charset="0"/>
              </a:rPr>
              <a:t>Propuesta de solución...</a:t>
            </a:r>
          </a:p>
        </p:txBody>
      </p:sp>
      <p:sp>
        <p:nvSpPr>
          <p:cNvPr id="162819" name="Rectangle 3"/>
          <p:cNvSpPr>
            <a:spLocks noGrp="1" noChangeArrowheads="1"/>
          </p:cNvSpPr>
          <p:nvPr>
            <p:ph idx="1"/>
          </p:nvPr>
        </p:nvSpPr>
        <p:spPr>
          <a:xfrm>
            <a:off x="323850" y="1557362"/>
            <a:ext cx="8534400" cy="4679950"/>
          </a:xfrm>
        </p:spPr>
        <p:txBody>
          <a:bodyPr/>
          <a:lstStyle/>
          <a:p>
            <a:pPr eaLnBrk="1" hangingPunct="1">
              <a:lnSpc>
                <a:spcPct val="90000"/>
              </a:lnSpc>
            </a:pPr>
            <a:r>
              <a:rPr lang="es-MX" sz="2800" dirty="0">
                <a:latin typeface="Times New Roman" charset="0"/>
              </a:rPr>
              <a:t>Sea v</a:t>
            </a:r>
            <a:r>
              <a:rPr lang="es-MX" sz="2800" baseline="-25000" dirty="0">
                <a:latin typeface="Times New Roman" charset="0"/>
              </a:rPr>
              <a:t>k</a:t>
            </a:r>
            <a:r>
              <a:rPr lang="es-MX" sz="2800" dirty="0">
                <a:latin typeface="Times New Roman" charset="0"/>
              </a:rPr>
              <a:t> el siguiente vértice a visitar después de v</a:t>
            </a:r>
            <a:r>
              <a:rPr lang="es-MX" sz="2800" baseline="-25000" dirty="0">
                <a:latin typeface="Times New Roman" charset="0"/>
              </a:rPr>
              <a:t>1</a:t>
            </a:r>
            <a:r>
              <a:rPr lang="es-MX" sz="2800" dirty="0">
                <a:latin typeface="Times New Roman" charset="0"/>
              </a:rPr>
              <a:t> en la ruta más óptima…</a:t>
            </a:r>
          </a:p>
          <a:p>
            <a:pPr lvl="1" eaLnBrk="1" hangingPunct="1">
              <a:lnSpc>
                <a:spcPct val="90000"/>
              </a:lnSpc>
            </a:pPr>
            <a:r>
              <a:rPr lang="es-MX" sz="2400" dirty="0">
                <a:latin typeface="Times New Roman" charset="0"/>
                <a:ea typeface="ＭＳ Ｐゴシック" charset="0"/>
              </a:rPr>
              <a:t>El camino de v</a:t>
            </a:r>
            <a:r>
              <a:rPr lang="es-MX" sz="2400" baseline="-25000" dirty="0">
                <a:latin typeface="Times New Roman" charset="0"/>
                <a:ea typeface="ＭＳ Ｐゴシック" charset="0"/>
              </a:rPr>
              <a:t>k</a:t>
            </a:r>
            <a:r>
              <a:rPr lang="es-MX" sz="2400" dirty="0">
                <a:latin typeface="Times New Roman" charset="0"/>
                <a:ea typeface="ＭＳ Ｐゴシック" charset="0"/>
              </a:rPr>
              <a:t> a v</a:t>
            </a:r>
            <a:r>
              <a:rPr lang="es-MX" sz="2400" baseline="-25000" dirty="0">
                <a:latin typeface="Times New Roman" charset="0"/>
                <a:ea typeface="ＭＳ Ｐゴシック" charset="0"/>
              </a:rPr>
              <a:t>1</a:t>
            </a:r>
            <a:r>
              <a:rPr lang="es-MX" sz="2400" dirty="0">
                <a:latin typeface="Times New Roman" charset="0"/>
                <a:ea typeface="ＭＳ Ｐゴシック" charset="0"/>
              </a:rPr>
              <a:t> será el más corto que pase una vez por todos los vértices restantes… y por lo tanto el más óptimo...</a:t>
            </a:r>
          </a:p>
          <a:p>
            <a:pPr lvl="1" eaLnBrk="1" hangingPunct="1">
              <a:lnSpc>
                <a:spcPct val="90000"/>
              </a:lnSpc>
            </a:pPr>
            <a:endParaRPr lang="es-MX" sz="2400" dirty="0">
              <a:latin typeface="Times New Roman" charset="0"/>
              <a:ea typeface="ＭＳ Ｐゴシック" charset="0"/>
            </a:endParaRPr>
          </a:p>
          <a:p>
            <a:pPr lvl="1" eaLnBrk="1" hangingPunct="1">
              <a:lnSpc>
                <a:spcPct val="90000"/>
              </a:lnSpc>
            </a:pPr>
            <a:endParaRPr lang="es-MX" sz="2400" dirty="0">
              <a:latin typeface="Times New Roman" charset="0"/>
              <a:ea typeface="ＭＳ Ｐゴシック" charset="0"/>
            </a:endParaRPr>
          </a:p>
          <a:p>
            <a:pPr eaLnBrk="1" hangingPunct="1">
              <a:lnSpc>
                <a:spcPct val="90000"/>
              </a:lnSpc>
            </a:pPr>
            <a:r>
              <a:rPr lang="es-MX" sz="2800" dirty="0">
                <a:latin typeface="Times New Roman" charset="0"/>
              </a:rPr>
              <a:t>Esto significa, que para resolver el ciclo completo, se tiene un subproblema, que cumplirá la condición de ser el más óptimo para poder solucionar el caso general…</a:t>
            </a:r>
          </a:p>
          <a:p>
            <a:pPr eaLnBrk="1" hangingPunct="1">
              <a:lnSpc>
                <a:spcPct val="90000"/>
              </a:lnSpc>
            </a:pPr>
            <a:r>
              <a:rPr lang="es-MX" sz="2800" dirty="0">
                <a:latin typeface="Times New Roman" charset="0"/>
              </a:rPr>
              <a:t>Por lo tanto, </a:t>
            </a:r>
            <a:r>
              <a:rPr lang="es-MX" b="1" dirty="0">
                <a:solidFill>
                  <a:srgbClr val="000099"/>
                </a:solidFill>
                <a:latin typeface="Times New Roman" charset="0"/>
              </a:rPr>
              <a:t>SÍ</a:t>
            </a:r>
            <a:r>
              <a:rPr lang="es-MX" sz="2800" dirty="0">
                <a:latin typeface="Times New Roman" charset="0"/>
              </a:rPr>
              <a:t> se puede aplicar la </a:t>
            </a:r>
            <a:r>
              <a:rPr lang="es-MX" sz="2800" b="1" dirty="0">
                <a:latin typeface="Times New Roman" charset="0"/>
              </a:rPr>
              <a:t>PROGRAMACIÓN DINÁMICA</a:t>
            </a:r>
            <a:r>
              <a:rPr lang="es-MX" sz="2800" dirty="0">
                <a:latin typeface="Times New Roman" charset="0"/>
              </a:rPr>
              <a:t>…. </a:t>
            </a:r>
          </a:p>
        </p:txBody>
      </p:sp>
      <p:grpSp>
        <p:nvGrpSpPr>
          <p:cNvPr id="2" name="Group 16"/>
          <p:cNvGrpSpPr>
            <a:grpSpLocks/>
          </p:cNvGrpSpPr>
          <p:nvPr/>
        </p:nvGrpSpPr>
        <p:grpSpPr bwMode="auto">
          <a:xfrm>
            <a:off x="2632075" y="3501008"/>
            <a:ext cx="3956050" cy="361950"/>
            <a:chOff x="1338" y="2341"/>
            <a:chExt cx="2492" cy="228"/>
          </a:xfrm>
        </p:grpSpPr>
        <p:sp>
          <p:nvSpPr>
            <p:cNvPr id="92165" name="Oval 4"/>
            <p:cNvSpPr>
              <a:spLocks noChangeArrowheads="1"/>
            </p:cNvSpPr>
            <p:nvPr/>
          </p:nvSpPr>
          <p:spPr bwMode="auto">
            <a:xfrm>
              <a:off x="1338" y="2341"/>
              <a:ext cx="227" cy="227"/>
            </a:xfrm>
            <a:prstGeom prst="ellipse">
              <a:avLst/>
            </a:prstGeom>
            <a:solidFill>
              <a:schemeClr val="bg1"/>
            </a:solidFill>
            <a:ln w="9525">
              <a:solidFill>
                <a:schemeClr val="tx1"/>
              </a:solidFill>
              <a:round/>
              <a:headEnd/>
              <a:tailEnd/>
            </a:ln>
          </p:spPr>
          <p:txBody>
            <a:bodyPr wrap="none" lIns="0" tIns="0" rIns="0" bIns="0" anchor="ctr" anchorCtr="1"/>
            <a:lstStyle/>
            <a:p>
              <a:pPr algn="ctr" eaLnBrk="0" hangingPunct="0"/>
              <a:r>
                <a:rPr lang="es-ES" sz="1600" b="1"/>
                <a:t>v</a:t>
              </a:r>
              <a:r>
                <a:rPr lang="es-ES" sz="1600" b="1" baseline="-25000"/>
                <a:t>1</a:t>
              </a:r>
            </a:p>
          </p:txBody>
        </p:sp>
        <p:sp>
          <p:nvSpPr>
            <p:cNvPr id="92166" name="Oval 5"/>
            <p:cNvSpPr>
              <a:spLocks noChangeArrowheads="1"/>
            </p:cNvSpPr>
            <p:nvPr/>
          </p:nvSpPr>
          <p:spPr bwMode="auto">
            <a:xfrm>
              <a:off x="1791" y="2341"/>
              <a:ext cx="227" cy="227"/>
            </a:xfrm>
            <a:prstGeom prst="ellipse">
              <a:avLst/>
            </a:prstGeom>
            <a:solidFill>
              <a:schemeClr val="hlink"/>
            </a:solidFill>
            <a:ln w="9525">
              <a:solidFill>
                <a:schemeClr val="tx1"/>
              </a:solidFill>
              <a:round/>
              <a:headEnd/>
              <a:tailEnd/>
            </a:ln>
          </p:spPr>
          <p:txBody>
            <a:bodyPr wrap="none" lIns="0" tIns="0" rIns="0" bIns="0" anchor="ctr" anchorCtr="1"/>
            <a:lstStyle/>
            <a:p>
              <a:pPr algn="ctr" eaLnBrk="0" hangingPunct="0"/>
              <a:r>
                <a:rPr lang="es-ES" sz="1600" b="1"/>
                <a:t>v</a:t>
              </a:r>
              <a:r>
                <a:rPr lang="es-ES" sz="1600" b="1" baseline="-25000"/>
                <a:t>k</a:t>
              </a:r>
            </a:p>
          </p:txBody>
        </p:sp>
        <p:sp>
          <p:nvSpPr>
            <p:cNvPr id="92167" name="Oval 6"/>
            <p:cNvSpPr>
              <a:spLocks noChangeArrowheads="1"/>
            </p:cNvSpPr>
            <p:nvPr/>
          </p:nvSpPr>
          <p:spPr bwMode="auto">
            <a:xfrm>
              <a:off x="2244" y="2341"/>
              <a:ext cx="227" cy="227"/>
            </a:xfrm>
            <a:prstGeom prst="ellipse">
              <a:avLst/>
            </a:prstGeom>
            <a:solidFill>
              <a:schemeClr val="hlink"/>
            </a:solidFill>
            <a:ln w="9525">
              <a:solidFill>
                <a:schemeClr val="tx1"/>
              </a:solidFill>
              <a:round/>
              <a:headEnd/>
              <a:tailEnd/>
            </a:ln>
          </p:spPr>
          <p:txBody>
            <a:bodyPr wrap="none" lIns="0" tIns="0" rIns="0" bIns="0" anchor="ctr" anchorCtr="1"/>
            <a:lstStyle/>
            <a:p>
              <a:pPr algn="ctr" eaLnBrk="0" hangingPunct="0"/>
              <a:endParaRPr lang="es-ES" sz="1600" b="1" baseline="-25000"/>
            </a:p>
          </p:txBody>
        </p:sp>
        <p:sp>
          <p:nvSpPr>
            <p:cNvPr id="92168" name="Oval 7"/>
            <p:cNvSpPr>
              <a:spLocks noChangeArrowheads="1"/>
            </p:cNvSpPr>
            <p:nvPr/>
          </p:nvSpPr>
          <p:spPr bwMode="auto">
            <a:xfrm>
              <a:off x="2697" y="2341"/>
              <a:ext cx="227" cy="227"/>
            </a:xfrm>
            <a:prstGeom prst="ellipse">
              <a:avLst/>
            </a:prstGeom>
            <a:solidFill>
              <a:schemeClr val="hlink"/>
            </a:solidFill>
            <a:ln w="9525">
              <a:solidFill>
                <a:schemeClr val="tx1"/>
              </a:solidFill>
              <a:round/>
              <a:headEnd/>
              <a:tailEnd/>
            </a:ln>
          </p:spPr>
          <p:txBody>
            <a:bodyPr wrap="none" lIns="0" tIns="0" rIns="0" bIns="0" anchor="ctr" anchorCtr="1"/>
            <a:lstStyle/>
            <a:p>
              <a:pPr algn="ctr" eaLnBrk="0" hangingPunct="0"/>
              <a:endParaRPr lang="es-ES" sz="1600" b="1" baseline="-25000"/>
            </a:p>
          </p:txBody>
        </p:sp>
        <p:sp>
          <p:nvSpPr>
            <p:cNvPr id="92169" name="Oval 9"/>
            <p:cNvSpPr>
              <a:spLocks noChangeArrowheads="1"/>
            </p:cNvSpPr>
            <p:nvPr/>
          </p:nvSpPr>
          <p:spPr bwMode="auto">
            <a:xfrm>
              <a:off x="3603" y="2341"/>
              <a:ext cx="227" cy="227"/>
            </a:xfrm>
            <a:prstGeom prst="ellipse">
              <a:avLst/>
            </a:prstGeom>
            <a:solidFill>
              <a:schemeClr val="hlink"/>
            </a:solidFill>
            <a:ln w="9525">
              <a:solidFill>
                <a:schemeClr val="tx1"/>
              </a:solidFill>
              <a:round/>
              <a:headEnd/>
              <a:tailEnd/>
            </a:ln>
          </p:spPr>
          <p:txBody>
            <a:bodyPr wrap="none" lIns="0" tIns="0" rIns="0" bIns="0" anchor="ctr" anchorCtr="1"/>
            <a:lstStyle/>
            <a:p>
              <a:pPr algn="ctr" eaLnBrk="0" hangingPunct="0"/>
              <a:endParaRPr lang="es-ES" sz="1600" b="1" baseline="-25000"/>
            </a:p>
          </p:txBody>
        </p:sp>
        <p:cxnSp>
          <p:nvCxnSpPr>
            <p:cNvPr id="92170" name="AutoShape 10"/>
            <p:cNvCxnSpPr>
              <a:cxnSpLocks noChangeShapeType="1"/>
              <a:stCxn id="92165" idx="6"/>
              <a:endCxn id="92166" idx="2"/>
            </p:cNvCxnSpPr>
            <p:nvPr/>
          </p:nvCxnSpPr>
          <p:spPr bwMode="auto">
            <a:xfrm>
              <a:off x="1565" y="2455"/>
              <a:ext cx="226"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2171" name="AutoShape 11"/>
            <p:cNvCxnSpPr>
              <a:cxnSpLocks noChangeShapeType="1"/>
              <a:stCxn id="92166" idx="6"/>
              <a:endCxn id="92167" idx="2"/>
            </p:cNvCxnSpPr>
            <p:nvPr/>
          </p:nvCxnSpPr>
          <p:spPr bwMode="auto">
            <a:xfrm>
              <a:off x="2018" y="2455"/>
              <a:ext cx="226"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2172" name="AutoShape 12"/>
            <p:cNvCxnSpPr>
              <a:cxnSpLocks noChangeShapeType="1"/>
              <a:stCxn id="92167" idx="6"/>
              <a:endCxn id="92168" idx="2"/>
            </p:cNvCxnSpPr>
            <p:nvPr/>
          </p:nvCxnSpPr>
          <p:spPr bwMode="auto">
            <a:xfrm>
              <a:off x="2471" y="2455"/>
              <a:ext cx="226"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2173" name="AutoShape 13"/>
            <p:cNvCxnSpPr>
              <a:cxnSpLocks noChangeShapeType="1"/>
              <a:stCxn id="92168" idx="6"/>
              <a:endCxn id="92169" idx="2"/>
            </p:cNvCxnSpPr>
            <p:nvPr/>
          </p:nvCxnSpPr>
          <p:spPr bwMode="auto">
            <a:xfrm>
              <a:off x="2924" y="2455"/>
              <a:ext cx="679" cy="0"/>
            </a:xfrm>
            <a:prstGeom prst="straightConnector1">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cxnSp>
        <p:cxnSp>
          <p:nvCxnSpPr>
            <p:cNvPr id="92174" name="AutoShape 15"/>
            <p:cNvCxnSpPr>
              <a:cxnSpLocks noChangeShapeType="1"/>
              <a:stCxn id="92169" idx="4"/>
              <a:endCxn id="92165" idx="4"/>
            </p:cNvCxnSpPr>
            <p:nvPr/>
          </p:nvCxnSpPr>
          <p:spPr bwMode="auto">
            <a:xfrm rot="5400000">
              <a:off x="2584" y="1436"/>
              <a:ext cx="1" cy="2265"/>
            </a:xfrm>
            <a:prstGeom prst="bentConnector3">
              <a:avLst>
                <a:gd name="adj1" fmla="val 1440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2819">
                                            <p:txEl>
                                              <p:pRg st="1" end="1"/>
                                            </p:txEl>
                                          </p:spTgt>
                                        </p:tgtEl>
                                        <p:attrNameLst>
                                          <p:attrName>style.visibility</p:attrName>
                                        </p:attrNameLst>
                                      </p:cBhvr>
                                      <p:to>
                                        <p:strVal val="visible"/>
                                      </p:to>
                                    </p:set>
                                    <p:anim calcmode="lin" valueType="num">
                                      <p:cBhvr additive="base">
                                        <p:cTn id="7" dur="500" fill="hold"/>
                                        <p:tgtEl>
                                          <p:spTgt spid="162819">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2819">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par>
                                <p:cTn id="9" presetID="2" presetClass="entr" presetSubtype="8"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62819">
                                            <p:txEl>
                                              <p:pRg st="4" end="4"/>
                                            </p:txEl>
                                          </p:spTgt>
                                        </p:tgtEl>
                                        <p:attrNameLst>
                                          <p:attrName>style.visibility</p:attrName>
                                        </p:attrNameLst>
                                      </p:cBhvr>
                                      <p:to>
                                        <p:strVal val="visible"/>
                                      </p:to>
                                    </p:set>
                                    <p:anim calcmode="lin" valueType="num">
                                      <p:cBhvr additive="base">
                                        <p:cTn id="17" dur="500" fill="hold"/>
                                        <p:tgtEl>
                                          <p:spTgt spid="162819">
                                            <p:txEl>
                                              <p:pRg st="4" end="4"/>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62819">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2" name="WHOOSH.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62819">
                                            <p:txEl>
                                              <p:pRg st="5" end="5"/>
                                            </p:txEl>
                                          </p:spTgt>
                                        </p:tgtEl>
                                        <p:attrNameLst>
                                          <p:attrName>style.visibility</p:attrName>
                                        </p:attrNameLst>
                                      </p:cBhvr>
                                      <p:to>
                                        <p:strVal val="visible"/>
                                      </p:to>
                                    </p:set>
                                    <p:anim calcmode="lin" valueType="num">
                                      <p:cBhvr additive="base">
                                        <p:cTn id="23" dur="500" fill="hold"/>
                                        <p:tgtEl>
                                          <p:spTgt spid="162819">
                                            <p:txEl>
                                              <p:pRg st="5" end="5"/>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62819">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19" grpId="0" build="p"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eaLnBrk="1" hangingPunct="1"/>
            <a:r>
              <a:rPr lang="es-MX">
                <a:latin typeface="Times New Roman" charset="0"/>
              </a:rPr>
              <a:t>Propuesta de solución...</a:t>
            </a:r>
          </a:p>
        </p:txBody>
      </p:sp>
      <p:sp>
        <p:nvSpPr>
          <p:cNvPr id="93187" name="Rectangle 3"/>
          <p:cNvSpPr>
            <a:spLocks noGrp="1" noChangeArrowheads="1"/>
          </p:cNvSpPr>
          <p:nvPr>
            <p:ph idx="1"/>
          </p:nvPr>
        </p:nvSpPr>
        <p:spPr>
          <a:xfrm>
            <a:off x="539552" y="764704"/>
            <a:ext cx="8229600" cy="4114800"/>
          </a:xfrm>
        </p:spPr>
        <p:txBody>
          <a:bodyPr/>
          <a:lstStyle/>
          <a:p>
            <a:pPr eaLnBrk="1" hangingPunct="1"/>
            <a:r>
              <a:rPr lang="es-MX" dirty="0">
                <a:latin typeface="Times New Roman" charset="0"/>
              </a:rPr>
              <a:t>Sea W la matriz de adyacencias del grafo correspondiente…</a:t>
            </a:r>
          </a:p>
          <a:p>
            <a:pPr eaLnBrk="1" hangingPunct="1"/>
            <a:r>
              <a:rPr lang="es-MX" dirty="0">
                <a:latin typeface="Times New Roman" charset="0"/>
              </a:rPr>
              <a:t>Sea V el conjunto de todos los vértices del grafo…</a:t>
            </a:r>
          </a:p>
          <a:p>
            <a:pPr eaLnBrk="1" hangingPunct="1"/>
            <a:r>
              <a:rPr lang="es-MX" dirty="0">
                <a:latin typeface="Times New Roman" charset="0"/>
              </a:rPr>
              <a:t>Sea A un subconjunto de V…</a:t>
            </a:r>
          </a:p>
          <a:p>
            <a:pPr eaLnBrk="1" hangingPunct="1"/>
            <a:r>
              <a:rPr lang="es-MX" dirty="0">
                <a:latin typeface="Times New Roman" charset="0"/>
              </a:rPr>
              <a:t>Entonces </a:t>
            </a:r>
            <a:r>
              <a:rPr lang="es-MX" b="1" dirty="0">
                <a:solidFill>
                  <a:srgbClr val="000099"/>
                </a:solidFill>
                <a:latin typeface="Times New Roman" charset="0"/>
              </a:rPr>
              <a:t>D[v</a:t>
            </a:r>
            <a:r>
              <a:rPr lang="es-MX" b="1" baseline="-25000" dirty="0">
                <a:solidFill>
                  <a:srgbClr val="000099"/>
                </a:solidFill>
                <a:latin typeface="Times New Roman" charset="0"/>
              </a:rPr>
              <a:t>i </a:t>
            </a:r>
            <a:r>
              <a:rPr lang="es-MX" b="1" dirty="0">
                <a:solidFill>
                  <a:srgbClr val="000099"/>
                </a:solidFill>
                <a:latin typeface="Times New Roman" charset="0"/>
              </a:rPr>
              <a:t>, A]</a:t>
            </a:r>
            <a:r>
              <a:rPr lang="es-MX" dirty="0">
                <a:latin typeface="Times New Roman" charset="0"/>
              </a:rPr>
              <a:t> es la longitud del camino más corto de v</a:t>
            </a:r>
            <a:r>
              <a:rPr lang="es-MX" baseline="-25000" dirty="0">
                <a:latin typeface="Times New Roman" charset="0"/>
              </a:rPr>
              <a:t>i</a:t>
            </a:r>
            <a:r>
              <a:rPr lang="es-MX" dirty="0">
                <a:latin typeface="Times New Roman" charset="0"/>
              </a:rPr>
              <a:t> hasta v</a:t>
            </a:r>
            <a:r>
              <a:rPr lang="es-MX" baseline="-25000" dirty="0">
                <a:latin typeface="Times New Roman" charset="0"/>
              </a:rPr>
              <a:t>1</a:t>
            </a:r>
            <a:r>
              <a:rPr lang="es-MX" dirty="0">
                <a:latin typeface="Times New Roman" charset="0"/>
              </a:rPr>
              <a:t> pasando una vez por todos los vértices de A...</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755576" y="476672"/>
            <a:ext cx="7024744" cy="1143000"/>
          </a:xfrm>
        </p:spPr>
        <p:txBody>
          <a:bodyPr/>
          <a:lstStyle/>
          <a:p>
            <a:pPr eaLnBrk="1" hangingPunct="1"/>
            <a:r>
              <a:rPr lang="es-MX" dirty="0">
                <a:latin typeface="Times New Roman" charset="0"/>
              </a:rPr>
              <a:t>Ejemplo...</a:t>
            </a:r>
          </a:p>
        </p:txBody>
      </p:sp>
      <p:sp>
        <p:nvSpPr>
          <p:cNvPr id="164867" name="Rectangle 3"/>
          <p:cNvSpPr>
            <a:spLocks noGrp="1" noChangeArrowheads="1"/>
          </p:cNvSpPr>
          <p:nvPr>
            <p:ph idx="1"/>
          </p:nvPr>
        </p:nvSpPr>
        <p:spPr>
          <a:xfrm>
            <a:off x="3962400" y="1981200"/>
            <a:ext cx="4876800" cy="3048000"/>
          </a:xfrm>
        </p:spPr>
        <p:txBody>
          <a:bodyPr/>
          <a:lstStyle/>
          <a:p>
            <a:pPr eaLnBrk="1" hangingPunct="1"/>
            <a:endParaRPr sz="2800" noProof="1">
              <a:latin typeface="Times New Roman" charset="0"/>
            </a:endParaRPr>
          </a:p>
          <a:p>
            <a:pPr eaLnBrk="1" hangingPunct="1"/>
            <a:r>
              <a:rPr sz="2800" noProof="1">
                <a:latin typeface="Times New Roman" charset="0"/>
              </a:rPr>
              <a:t>V  = {v</a:t>
            </a:r>
            <a:r>
              <a:rPr sz="2800" baseline="-25000" noProof="1">
                <a:latin typeface="Times New Roman" charset="0"/>
              </a:rPr>
              <a:t>1</a:t>
            </a:r>
            <a:r>
              <a:rPr sz="2800" noProof="1">
                <a:latin typeface="Times New Roman" charset="0"/>
              </a:rPr>
              <a:t>, v</a:t>
            </a:r>
            <a:r>
              <a:rPr sz="2800" baseline="-25000" noProof="1">
                <a:latin typeface="Times New Roman" charset="0"/>
              </a:rPr>
              <a:t>2</a:t>
            </a:r>
            <a:r>
              <a:rPr sz="2800" noProof="1">
                <a:latin typeface="Times New Roman" charset="0"/>
              </a:rPr>
              <a:t>, v</a:t>
            </a:r>
            <a:r>
              <a:rPr sz="2800" baseline="-25000" noProof="1">
                <a:latin typeface="Times New Roman" charset="0"/>
              </a:rPr>
              <a:t>3</a:t>
            </a:r>
            <a:r>
              <a:rPr sz="2800" noProof="1">
                <a:latin typeface="Times New Roman" charset="0"/>
              </a:rPr>
              <a:t>, v</a:t>
            </a:r>
            <a:r>
              <a:rPr sz="2800" baseline="-25000" noProof="1">
                <a:latin typeface="Times New Roman" charset="0"/>
              </a:rPr>
              <a:t>4</a:t>
            </a:r>
            <a:r>
              <a:rPr sz="2800" noProof="1">
                <a:latin typeface="Times New Roman" charset="0"/>
              </a:rPr>
              <a:t>}</a:t>
            </a:r>
          </a:p>
          <a:p>
            <a:pPr eaLnBrk="1" hangingPunct="1"/>
            <a:endParaRPr sz="2800" noProof="1">
              <a:latin typeface="Times New Roman" charset="0"/>
            </a:endParaRPr>
          </a:p>
          <a:p>
            <a:pPr eaLnBrk="1" hangingPunct="1"/>
            <a:r>
              <a:rPr sz="2800" noProof="1">
                <a:latin typeface="Times New Roman" charset="0"/>
              </a:rPr>
              <a:t>Si A = {v</a:t>
            </a:r>
            <a:r>
              <a:rPr sz="2800" baseline="-25000" noProof="1">
                <a:latin typeface="Times New Roman" charset="0"/>
              </a:rPr>
              <a:t>3</a:t>
            </a:r>
            <a:r>
              <a:rPr sz="2800" noProof="1">
                <a:latin typeface="Times New Roman" charset="0"/>
              </a:rPr>
              <a:t>}...</a:t>
            </a:r>
          </a:p>
          <a:p>
            <a:pPr eaLnBrk="1" hangingPunct="1"/>
            <a:r>
              <a:rPr sz="2800" noProof="1">
                <a:latin typeface="Times New Roman" charset="0"/>
              </a:rPr>
              <a:t>D[v</a:t>
            </a:r>
            <a:r>
              <a:rPr sz="2800" baseline="-25000" noProof="1">
                <a:latin typeface="Times New Roman" charset="0"/>
              </a:rPr>
              <a:t>2</a:t>
            </a:r>
            <a:r>
              <a:rPr sz="2800" noProof="1">
                <a:latin typeface="Times New Roman" charset="0"/>
              </a:rPr>
              <a:t>,A] = longitud[v</a:t>
            </a:r>
            <a:r>
              <a:rPr sz="2800" baseline="-25000" noProof="1">
                <a:latin typeface="Times New Roman" charset="0"/>
              </a:rPr>
              <a:t>2</a:t>
            </a:r>
            <a:r>
              <a:rPr sz="2800" noProof="1">
                <a:latin typeface="Times New Roman" charset="0"/>
              </a:rPr>
              <a:t>, v</a:t>
            </a:r>
            <a:r>
              <a:rPr sz="2800" baseline="-25000" noProof="1">
                <a:latin typeface="Times New Roman" charset="0"/>
              </a:rPr>
              <a:t>3</a:t>
            </a:r>
            <a:r>
              <a:rPr sz="2800" noProof="1">
                <a:latin typeface="Times New Roman" charset="0"/>
              </a:rPr>
              <a:t>, v</a:t>
            </a:r>
            <a:r>
              <a:rPr sz="2800" baseline="-25000" noProof="1">
                <a:latin typeface="Times New Roman" charset="0"/>
              </a:rPr>
              <a:t>1</a:t>
            </a:r>
            <a:r>
              <a:rPr sz="2800" noProof="1">
                <a:latin typeface="Times New Roman" charset="0"/>
              </a:rPr>
              <a:t>]</a:t>
            </a:r>
            <a:br>
              <a:rPr sz="2800" noProof="1">
                <a:latin typeface="Times New Roman" charset="0"/>
              </a:rPr>
            </a:br>
            <a:r>
              <a:rPr sz="2800" noProof="1">
                <a:latin typeface="Times New Roman" charset="0"/>
              </a:rPr>
              <a:t>	       =  </a:t>
            </a:r>
            <a:r>
              <a:rPr sz="2800" noProof="1">
                <a:latin typeface="Times New Roman" charset="0"/>
                <a:sym typeface="Symbol" charset="0"/>
              </a:rPr>
              <a:t></a:t>
            </a:r>
          </a:p>
        </p:txBody>
      </p:sp>
      <p:grpSp>
        <p:nvGrpSpPr>
          <p:cNvPr id="94212" name="Group 4"/>
          <p:cNvGrpSpPr>
            <a:grpSpLocks/>
          </p:cNvGrpSpPr>
          <p:nvPr/>
        </p:nvGrpSpPr>
        <p:grpSpPr bwMode="auto">
          <a:xfrm>
            <a:off x="685800" y="2133600"/>
            <a:ext cx="2428875" cy="2590800"/>
            <a:chOff x="438" y="1824"/>
            <a:chExt cx="1530" cy="1632"/>
          </a:xfrm>
        </p:grpSpPr>
        <p:sp>
          <p:nvSpPr>
            <p:cNvPr id="94214" name="Rectangle 5"/>
            <p:cNvSpPr>
              <a:spLocks noChangeArrowheads="1"/>
            </p:cNvSpPr>
            <p:nvPr/>
          </p:nvSpPr>
          <p:spPr bwMode="auto">
            <a:xfrm>
              <a:off x="1062" y="3227"/>
              <a:ext cx="18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a:solidFill>
                    <a:schemeClr val="tx2"/>
                  </a:solidFill>
                </a:rPr>
                <a:t>8</a:t>
              </a:r>
            </a:p>
          </p:txBody>
        </p:sp>
        <p:sp>
          <p:nvSpPr>
            <p:cNvPr id="94215" name="Oval 6"/>
            <p:cNvSpPr>
              <a:spLocks noChangeArrowheads="1"/>
            </p:cNvSpPr>
            <p:nvPr/>
          </p:nvSpPr>
          <p:spPr bwMode="auto">
            <a:xfrm>
              <a:off x="492" y="1934"/>
              <a:ext cx="314" cy="261"/>
            </a:xfrm>
            <a:prstGeom prst="ellipse">
              <a:avLst/>
            </a:prstGeom>
            <a:solidFill>
              <a:srgbClr val="7B00E4"/>
            </a:solidFill>
            <a:ln w="25400">
              <a:solidFill>
                <a:schemeClr val="tx2"/>
              </a:solidFill>
              <a:round/>
              <a:headEnd/>
              <a:tailEnd/>
            </a:ln>
          </p:spPr>
          <p:txBody>
            <a:bodyPr wrap="none" anchor="ctr"/>
            <a:lstStyle/>
            <a:p>
              <a:endParaRPr lang="es-MX"/>
            </a:p>
          </p:txBody>
        </p:sp>
        <p:sp>
          <p:nvSpPr>
            <p:cNvPr id="94216" name="Oval 7"/>
            <p:cNvSpPr>
              <a:spLocks noChangeArrowheads="1"/>
            </p:cNvSpPr>
            <p:nvPr/>
          </p:nvSpPr>
          <p:spPr bwMode="auto">
            <a:xfrm>
              <a:off x="1548" y="1945"/>
              <a:ext cx="314" cy="261"/>
            </a:xfrm>
            <a:prstGeom prst="ellipse">
              <a:avLst/>
            </a:prstGeom>
            <a:solidFill>
              <a:srgbClr val="7B00E4"/>
            </a:solidFill>
            <a:ln w="25400">
              <a:solidFill>
                <a:schemeClr val="tx2"/>
              </a:solidFill>
              <a:round/>
              <a:headEnd/>
              <a:tailEnd/>
            </a:ln>
          </p:spPr>
          <p:txBody>
            <a:bodyPr wrap="none" anchor="ctr"/>
            <a:lstStyle/>
            <a:p>
              <a:endParaRPr lang="es-MX"/>
            </a:p>
          </p:txBody>
        </p:sp>
        <p:sp>
          <p:nvSpPr>
            <p:cNvPr id="94217" name="Oval 8"/>
            <p:cNvSpPr>
              <a:spLocks noChangeArrowheads="1"/>
            </p:cNvSpPr>
            <p:nvPr/>
          </p:nvSpPr>
          <p:spPr bwMode="auto">
            <a:xfrm>
              <a:off x="481" y="3096"/>
              <a:ext cx="314" cy="261"/>
            </a:xfrm>
            <a:prstGeom prst="ellipse">
              <a:avLst/>
            </a:prstGeom>
            <a:solidFill>
              <a:srgbClr val="7B00E4"/>
            </a:solidFill>
            <a:ln w="25400">
              <a:solidFill>
                <a:schemeClr val="tx2"/>
              </a:solidFill>
              <a:round/>
              <a:headEnd/>
              <a:tailEnd/>
            </a:ln>
          </p:spPr>
          <p:txBody>
            <a:bodyPr wrap="none" anchor="ctr"/>
            <a:lstStyle/>
            <a:p>
              <a:endParaRPr lang="es-MX"/>
            </a:p>
          </p:txBody>
        </p:sp>
        <p:sp>
          <p:nvSpPr>
            <p:cNvPr id="94218" name="Oval 9"/>
            <p:cNvSpPr>
              <a:spLocks noChangeArrowheads="1"/>
            </p:cNvSpPr>
            <p:nvPr/>
          </p:nvSpPr>
          <p:spPr bwMode="auto">
            <a:xfrm>
              <a:off x="1537" y="3106"/>
              <a:ext cx="314" cy="261"/>
            </a:xfrm>
            <a:prstGeom prst="ellipse">
              <a:avLst/>
            </a:prstGeom>
            <a:solidFill>
              <a:srgbClr val="7B00E4"/>
            </a:solidFill>
            <a:ln w="25400">
              <a:solidFill>
                <a:schemeClr val="tx2"/>
              </a:solidFill>
              <a:round/>
              <a:headEnd/>
              <a:tailEnd/>
            </a:ln>
          </p:spPr>
          <p:txBody>
            <a:bodyPr wrap="none" anchor="ctr"/>
            <a:lstStyle/>
            <a:p>
              <a:endParaRPr lang="es-MX"/>
            </a:p>
          </p:txBody>
        </p:sp>
        <p:sp>
          <p:nvSpPr>
            <p:cNvPr id="94219" name="Line 10"/>
            <p:cNvSpPr>
              <a:spLocks noChangeShapeType="1"/>
            </p:cNvSpPr>
            <p:nvPr/>
          </p:nvSpPr>
          <p:spPr bwMode="auto">
            <a:xfrm>
              <a:off x="833" y="2016"/>
              <a:ext cx="699"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4220" name="Line 11"/>
            <p:cNvSpPr>
              <a:spLocks noChangeShapeType="1"/>
            </p:cNvSpPr>
            <p:nvPr/>
          </p:nvSpPr>
          <p:spPr bwMode="auto">
            <a:xfrm>
              <a:off x="812" y="3248"/>
              <a:ext cx="699" cy="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94221" name="Line 12"/>
            <p:cNvSpPr>
              <a:spLocks noChangeShapeType="1"/>
            </p:cNvSpPr>
            <p:nvPr/>
          </p:nvSpPr>
          <p:spPr bwMode="auto">
            <a:xfrm>
              <a:off x="1680" y="2232"/>
              <a:ext cx="1" cy="859"/>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4222" name="Line 13"/>
            <p:cNvSpPr>
              <a:spLocks noChangeShapeType="1"/>
            </p:cNvSpPr>
            <p:nvPr/>
          </p:nvSpPr>
          <p:spPr bwMode="auto">
            <a:xfrm>
              <a:off x="643" y="2210"/>
              <a:ext cx="1" cy="859"/>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94223" name="Line 14"/>
            <p:cNvSpPr>
              <a:spLocks noChangeShapeType="1"/>
            </p:cNvSpPr>
            <p:nvPr/>
          </p:nvSpPr>
          <p:spPr bwMode="auto">
            <a:xfrm flipH="1">
              <a:off x="672" y="2160"/>
              <a:ext cx="912" cy="96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4224" name="Line 15"/>
            <p:cNvSpPr>
              <a:spLocks noChangeShapeType="1"/>
            </p:cNvSpPr>
            <p:nvPr/>
          </p:nvSpPr>
          <p:spPr bwMode="auto">
            <a:xfrm flipH="1" flipV="1">
              <a:off x="768" y="2160"/>
              <a:ext cx="844" cy="958"/>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94225" name="Rectangle 16"/>
            <p:cNvSpPr>
              <a:spLocks noChangeArrowheads="1"/>
            </p:cNvSpPr>
            <p:nvPr/>
          </p:nvSpPr>
          <p:spPr bwMode="auto">
            <a:xfrm>
              <a:off x="529" y="1872"/>
              <a:ext cx="302"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a:solidFill>
                    <a:schemeClr val="bg1"/>
                  </a:solidFill>
                </a:rPr>
                <a:t>v</a:t>
              </a:r>
              <a:r>
                <a:rPr lang="en-US" sz="2800" baseline="-25000">
                  <a:solidFill>
                    <a:schemeClr val="bg1"/>
                  </a:solidFill>
                </a:rPr>
                <a:t>1</a:t>
              </a:r>
              <a:endParaRPr lang="en-US" sz="2800">
                <a:solidFill>
                  <a:schemeClr val="bg1"/>
                </a:solidFill>
              </a:endParaRPr>
            </a:p>
          </p:txBody>
        </p:sp>
        <p:sp>
          <p:nvSpPr>
            <p:cNvPr id="94226" name="Rectangle 17"/>
            <p:cNvSpPr>
              <a:spLocks noChangeArrowheads="1"/>
            </p:cNvSpPr>
            <p:nvPr/>
          </p:nvSpPr>
          <p:spPr bwMode="auto">
            <a:xfrm>
              <a:off x="1570" y="1872"/>
              <a:ext cx="302"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a:solidFill>
                    <a:schemeClr val="bg1"/>
                  </a:solidFill>
                </a:rPr>
                <a:t>v</a:t>
              </a:r>
              <a:r>
                <a:rPr lang="en-US" sz="2800" baseline="-25000">
                  <a:solidFill>
                    <a:schemeClr val="bg1"/>
                  </a:solidFill>
                </a:rPr>
                <a:t>2</a:t>
              </a:r>
              <a:endParaRPr lang="en-US" sz="2800" b="1">
                <a:solidFill>
                  <a:schemeClr val="bg1"/>
                </a:solidFill>
              </a:endParaRPr>
            </a:p>
          </p:txBody>
        </p:sp>
        <p:sp>
          <p:nvSpPr>
            <p:cNvPr id="94227" name="Rectangle 18"/>
            <p:cNvSpPr>
              <a:spLocks noChangeArrowheads="1"/>
            </p:cNvSpPr>
            <p:nvPr/>
          </p:nvSpPr>
          <p:spPr bwMode="auto">
            <a:xfrm>
              <a:off x="496" y="3024"/>
              <a:ext cx="368"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eaLnBrk="0" hangingPunct="0"/>
              <a:r>
                <a:rPr lang="en-US" sz="2800">
                  <a:solidFill>
                    <a:schemeClr val="bg1"/>
                  </a:solidFill>
                </a:rPr>
                <a:t>v</a:t>
              </a:r>
              <a:r>
                <a:rPr lang="en-US" sz="2800" baseline="-25000">
                  <a:solidFill>
                    <a:schemeClr val="bg1"/>
                  </a:solidFill>
                </a:rPr>
                <a:t>4</a:t>
              </a:r>
              <a:endParaRPr lang="en-US" sz="2800" b="1">
                <a:solidFill>
                  <a:schemeClr val="bg1"/>
                </a:solidFill>
              </a:endParaRPr>
            </a:p>
          </p:txBody>
        </p:sp>
        <p:sp>
          <p:nvSpPr>
            <p:cNvPr id="94228" name="Rectangle 19"/>
            <p:cNvSpPr>
              <a:spLocks noChangeArrowheads="1"/>
            </p:cNvSpPr>
            <p:nvPr/>
          </p:nvSpPr>
          <p:spPr bwMode="auto">
            <a:xfrm>
              <a:off x="1563" y="3024"/>
              <a:ext cx="357"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eaLnBrk="0" hangingPunct="0"/>
              <a:r>
                <a:rPr lang="en-US" sz="2800">
                  <a:solidFill>
                    <a:schemeClr val="bg1"/>
                  </a:solidFill>
                </a:rPr>
                <a:t>v</a:t>
              </a:r>
              <a:r>
                <a:rPr lang="en-US" sz="2800" baseline="-25000">
                  <a:solidFill>
                    <a:schemeClr val="bg1"/>
                  </a:solidFill>
                </a:rPr>
                <a:t>3</a:t>
              </a:r>
              <a:endParaRPr lang="en-US" sz="2800" b="1">
                <a:solidFill>
                  <a:schemeClr val="bg1"/>
                </a:solidFill>
              </a:endParaRPr>
            </a:p>
          </p:txBody>
        </p:sp>
        <p:sp>
          <p:nvSpPr>
            <p:cNvPr id="94229" name="Rectangle 20"/>
            <p:cNvSpPr>
              <a:spLocks noChangeArrowheads="1"/>
            </p:cNvSpPr>
            <p:nvPr/>
          </p:nvSpPr>
          <p:spPr bwMode="auto">
            <a:xfrm>
              <a:off x="1104" y="1824"/>
              <a:ext cx="18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a:solidFill>
                    <a:schemeClr val="tx2"/>
                  </a:solidFill>
                </a:rPr>
                <a:t>2</a:t>
              </a:r>
            </a:p>
          </p:txBody>
        </p:sp>
        <p:sp>
          <p:nvSpPr>
            <p:cNvPr id="94230" name="Rectangle 21"/>
            <p:cNvSpPr>
              <a:spLocks noChangeArrowheads="1"/>
            </p:cNvSpPr>
            <p:nvPr/>
          </p:nvSpPr>
          <p:spPr bwMode="auto">
            <a:xfrm>
              <a:off x="1782" y="2507"/>
              <a:ext cx="18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a:solidFill>
                    <a:schemeClr val="tx2"/>
                  </a:solidFill>
                </a:rPr>
                <a:t>7</a:t>
              </a:r>
            </a:p>
          </p:txBody>
        </p:sp>
        <p:sp>
          <p:nvSpPr>
            <p:cNvPr id="94231" name="Rectangle 22"/>
            <p:cNvSpPr>
              <a:spLocks noChangeArrowheads="1"/>
            </p:cNvSpPr>
            <p:nvPr/>
          </p:nvSpPr>
          <p:spPr bwMode="auto">
            <a:xfrm>
              <a:off x="1542" y="2507"/>
              <a:ext cx="18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a:solidFill>
                    <a:schemeClr val="tx2"/>
                  </a:solidFill>
                </a:rPr>
                <a:t>6</a:t>
              </a:r>
            </a:p>
          </p:txBody>
        </p:sp>
        <p:sp>
          <p:nvSpPr>
            <p:cNvPr id="94232" name="Rectangle 23"/>
            <p:cNvSpPr>
              <a:spLocks noChangeArrowheads="1"/>
            </p:cNvSpPr>
            <p:nvPr/>
          </p:nvSpPr>
          <p:spPr bwMode="auto">
            <a:xfrm>
              <a:off x="918" y="2880"/>
              <a:ext cx="18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a:solidFill>
                    <a:schemeClr val="tx2"/>
                  </a:solidFill>
                </a:rPr>
                <a:t>3</a:t>
              </a:r>
            </a:p>
          </p:txBody>
        </p:sp>
        <p:sp>
          <p:nvSpPr>
            <p:cNvPr id="94233" name="Rectangle 24"/>
            <p:cNvSpPr>
              <a:spLocks noChangeArrowheads="1"/>
            </p:cNvSpPr>
            <p:nvPr/>
          </p:nvSpPr>
          <p:spPr bwMode="auto">
            <a:xfrm>
              <a:off x="438" y="2491"/>
              <a:ext cx="18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a:solidFill>
                    <a:schemeClr val="tx2"/>
                  </a:solidFill>
                </a:rPr>
                <a:t>6</a:t>
              </a:r>
            </a:p>
          </p:txBody>
        </p:sp>
        <p:sp>
          <p:nvSpPr>
            <p:cNvPr id="94234" name="Rectangle 25"/>
            <p:cNvSpPr>
              <a:spLocks noChangeArrowheads="1"/>
            </p:cNvSpPr>
            <p:nvPr/>
          </p:nvSpPr>
          <p:spPr bwMode="auto">
            <a:xfrm>
              <a:off x="726" y="2256"/>
              <a:ext cx="18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a:solidFill>
                    <a:schemeClr val="tx2"/>
                  </a:solidFill>
                </a:rPr>
                <a:t>9</a:t>
              </a:r>
            </a:p>
          </p:txBody>
        </p:sp>
        <p:sp>
          <p:nvSpPr>
            <p:cNvPr id="94235" name="Rectangle 26"/>
            <p:cNvSpPr>
              <a:spLocks noChangeArrowheads="1"/>
            </p:cNvSpPr>
            <p:nvPr/>
          </p:nvSpPr>
          <p:spPr bwMode="auto">
            <a:xfrm>
              <a:off x="731" y="2683"/>
              <a:ext cx="18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a:solidFill>
                    <a:schemeClr val="tx2"/>
                  </a:solidFill>
                </a:rPr>
                <a:t>4</a:t>
              </a:r>
            </a:p>
          </p:txBody>
        </p:sp>
        <p:sp>
          <p:nvSpPr>
            <p:cNvPr id="94236" name="Line 27"/>
            <p:cNvSpPr>
              <a:spLocks noChangeShapeType="1"/>
            </p:cNvSpPr>
            <p:nvPr/>
          </p:nvSpPr>
          <p:spPr bwMode="auto">
            <a:xfrm flipH="1">
              <a:off x="740" y="2208"/>
              <a:ext cx="940" cy="96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94237" name="Line 28"/>
            <p:cNvSpPr>
              <a:spLocks noChangeShapeType="1"/>
            </p:cNvSpPr>
            <p:nvPr/>
          </p:nvSpPr>
          <p:spPr bwMode="auto">
            <a:xfrm>
              <a:off x="816" y="2112"/>
              <a:ext cx="699" cy="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94238" name="Line 29"/>
            <p:cNvSpPr>
              <a:spLocks noChangeShapeType="1"/>
            </p:cNvSpPr>
            <p:nvPr/>
          </p:nvSpPr>
          <p:spPr bwMode="auto">
            <a:xfrm>
              <a:off x="1776" y="2213"/>
              <a:ext cx="1" cy="859"/>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94239" name="Rectangle 30"/>
            <p:cNvSpPr>
              <a:spLocks noChangeArrowheads="1"/>
            </p:cNvSpPr>
            <p:nvPr/>
          </p:nvSpPr>
          <p:spPr bwMode="auto">
            <a:xfrm>
              <a:off x="1104" y="2112"/>
              <a:ext cx="18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a:solidFill>
                    <a:schemeClr val="tx2"/>
                  </a:solidFill>
                </a:rPr>
                <a:t>1</a:t>
              </a:r>
            </a:p>
          </p:txBody>
        </p:sp>
      </p:grpSp>
      <p:sp>
        <p:nvSpPr>
          <p:cNvPr id="164895" name="Text Box 31"/>
          <p:cNvSpPr txBox="1">
            <a:spLocks noChangeArrowheads="1"/>
          </p:cNvSpPr>
          <p:nvPr/>
        </p:nvSpPr>
        <p:spPr bwMode="auto">
          <a:xfrm>
            <a:off x="441325" y="5070475"/>
            <a:ext cx="83216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a:spcBef>
                <a:spcPct val="20000"/>
              </a:spcBef>
              <a:buFontTx/>
              <a:buChar char="•"/>
            </a:pPr>
            <a:r>
              <a:rPr sz="2800" noProof="1">
                <a:latin typeface="Arial Narrow" charset="0"/>
              </a:rPr>
              <a:t>Si A = {v3 , v4}...</a:t>
            </a:r>
          </a:p>
          <a:p>
            <a:pPr>
              <a:spcBef>
                <a:spcPct val="20000"/>
              </a:spcBef>
              <a:buFontTx/>
              <a:buChar char="•"/>
            </a:pPr>
            <a:r>
              <a:rPr sz="2800" noProof="1">
                <a:latin typeface="Arial Narrow" charset="0"/>
              </a:rPr>
              <a:t>D[</a:t>
            </a:r>
            <a:r>
              <a:rPr sz="2800" noProof="1" smtClean="0">
                <a:latin typeface="Arial Narrow" charset="0"/>
              </a:rPr>
              <a:t>v</a:t>
            </a:r>
            <a:r>
              <a:rPr sz="2800" baseline="-25000" noProof="1" smtClean="0">
                <a:latin typeface="Arial Narrow" charset="0"/>
              </a:rPr>
              <a:t>2</a:t>
            </a:r>
            <a:r>
              <a:rPr lang="es-ES_tradnl" sz="2800" noProof="1" smtClean="0">
                <a:latin typeface="Arial Narrow" charset="0"/>
              </a:rPr>
              <a:t>][</a:t>
            </a:r>
            <a:r>
              <a:rPr sz="2800" noProof="1" smtClean="0">
                <a:latin typeface="Arial Narrow" charset="0"/>
              </a:rPr>
              <a:t> </a:t>
            </a:r>
            <a:r>
              <a:rPr sz="2800" noProof="1">
                <a:latin typeface="Arial Narrow" charset="0"/>
              </a:rPr>
              <a:t>A] = mínimo(longitud[v</a:t>
            </a:r>
            <a:r>
              <a:rPr sz="2800" baseline="-25000" noProof="1">
                <a:latin typeface="Arial Narrow" charset="0"/>
              </a:rPr>
              <a:t>2</a:t>
            </a:r>
            <a:r>
              <a:rPr sz="2800" noProof="1">
                <a:latin typeface="Arial Narrow" charset="0"/>
              </a:rPr>
              <a:t>,v</a:t>
            </a:r>
            <a:r>
              <a:rPr sz="2800" baseline="-25000" noProof="1">
                <a:latin typeface="Arial Narrow" charset="0"/>
              </a:rPr>
              <a:t>3</a:t>
            </a:r>
            <a:r>
              <a:rPr sz="2800" noProof="1">
                <a:latin typeface="Arial Narrow" charset="0"/>
              </a:rPr>
              <a:t>,v</a:t>
            </a:r>
            <a:r>
              <a:rPr sz="2800" baseline="-25000" noProof="1">
                <a:latin typeface="Arial Narrow" charset="0"/>
              </a:rPr>
              <a:t>4</a:t>
            </a:r>
            <a:r>
              <a:rPr sz="2800" noProof="1">
                <a:latin typeface="Arial Narrow" charset="0"/>
              </a:rPr>
              <a:t>,v</a:t>
            </a:r>
            <a:r>
              <a:rPr sz="2800" baseline="-25000" noProof="1">
                <a:latin typeface="Arial Narrow" charset="0"/>
              </a:rPr>
              <a:t>1</a:t>
            </a:r>
            <a:r>
              <a:rPr sz="2800" noProof="1">
                <a:latin typeface="Arial Narrow" charset="0"/>
              </a:rPr>
              <a:t>], longitud[v</a:t>
            </a:r>
            <a:r>
              <a:rPr sz="2800" baseline="-25000" noProof="1">
                <a:latin typeface="Arial Narrow" charset="0"/>
              </a:rPr>
              <a:t>2</a:t>
            </a:r>
            <a:r>
              <a:rPr sz="2800" noProof="1">
                <a:latin typeface="Arial Narrow" charset="0"/>
              </a:rPr>
              <a:t>,v</a:t>
            </a:r>
            <a:r>
              <a:rPr sz="2800" baseline="-25000" noProof="1">
                <a:latin typeface="Arial Narrow" charset="0"/>
              </a:rPr>
              <a:t>4</a:t>
            </a:r>
            <a:r>
              <a:rPr sz="2800" noProof="1">
                <a:latin typeface="Arial Narrow" charset="0"/>
              </a:rPr>
              <a:t>,v</a:t>
            </a:r>
            <a:r>
              <a:rPr sz="2800" baseline="-25000" noProof="1">
                <a:latin typeface="Arial Narrow" charset="0"/>
              </a:rPr>
              <a:t>3</a:t>
            </a:r>
            <a:r>
              <a:rPr sz="2800" noProof="1">
                <a:latin typeface="Arial Narrow" charset="0"/>
              </a:rPr>
              <a:t>,v</a:t>
            </a:r>
            <a:r>
              <a:rPr sz="2800" baseline="-25000" noProof="1">
                <a:latin typeface="Arial Narrow" charset="0"/>
              </a:rPr>
              <a:t>1</a:t>
            </a:r>
            <a:r>
              <a:rPr sz="2800" noProof="1">
                <a:latin typeface="Arial Narrow" charset="0"/>
              </a:rPr>
              <a:t>]) 	       = mínimo(20, </a:t>
            </a:r>
            <a:r>
              <a:rPr sz="2800" noProof="1">
                <a:latin typeface="Arial Narrow" charset="0"/>
                <a:sym typeface="Symbol" charset="0"/>
              </a:rPr>
              <a:t>) = 20</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4867">
                                            <p:txEl>
                                              <p:pRg st="3" end="3"/>
                                            </p:txEl>
                                          </p:spTgt>
                                        </p:tgtEl>
                                        <p:attrNameLst>
                                          <p:attrName>style.visibility</p:attrName>
                                        </p:attrNameLst>
                                      </p:cBhvr>
                                      <p:to>
                                        <p:strVal val="visible"/>
                                      </p:to>
                                    </p:set>
                                    <p:anim calcmode="lin" valueType="num">
                                      <p:cBhvr additive="base">
                                        <p:cTn id="7" dur="500" fill="hold"/>
                                        <p:tgtEl>
                                          <p:spTgt spid="164867">
                                            <p:txEl>
                                              <p:pRg st="3" end="3"/>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4867">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par>
                                <p:cTn id="9" presetID="2" presetClass="entr" presetSubtype="8" fill="hold" grpId="0" nodeType="withEffect">
                                  <p:stCondLst>
                                    <p:cond delay="0"/>
                                  </p:stCondLst>
                                  <p:childTnLst>
                                    <p:set>
                                      <p:cBhvr>
                                        <p:cTn id="10" dur="1" fill="hold">
                                          <p:stCondLst>
                                            <p:cond delay="0"/>
                                          </p:stCondLst>
                                        </p:cTn>
                                        <p:tgtEl>
                                          <p:spTgt spid="164867">
                                            <p:txEl>
                                              <p:pRg st="4" end="4"/>
                                            </p:txEl>
                                          </p:spTgt>
                                        </p:tgtEl>
                                        <p:attrNameLst>
                                          <p:attrName>style.visibility</p:attrName>
                                        </p:attrNameLst>
                                      </p:cBhvr>
                                      <p:to>
                                        <p:strVal val="visible"/>
                                      </p:to>
                                    </p:set>
                                    <p:anim calcmode="lin" valueType="num">
                                      <p:cBhvr additive="base">
                                        <p:cTn id="11" dur="500" fill="hold"/>
                                        <p:tgtEl>
                                          <p:spTgt spid="164867">
                                            <p:txEl>
                                              <p:pRg st="4" end="4"/>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64867">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2" name="WHOOSH.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64895">
                                            <p:txEl>
                                              <p:pRg st="0" end="0"/>
                                            </p:txEl>
                                          </p:spTgt>
                                        </p:tgtEl>
                                        <p:attrNameLst>
                                          <p:attrName>style.visibility</p:attrName>
                                        </p:attrNameLst>
                                      </p:cBhvr>
                                      <p:to>
                                        <p:strVal val="visible"/>
                                      </p:to>
                                    </p:set>
                                    <p:anim calcmode="lin" valueType="num">
                                      <p:cBhvr additive="base">
                                        <p:cTn id="17" dur="500" fill="hold"/>
                                        <p:tgtEl>
                                          <p:spTgt spid="164895">
                                            <p:txEl>
                                              <p:pRg st="0" end="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6489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2" name="WHOOSH.WAV"/>
                                        </p:tgtEl>
                                      </p:cMediaNode>
                                    </p:audio>
                                  </p:subTnLst>
                                </p:cTn>
                              </p:par>
                              <p:par>
                                <p:cTn id="19" presetID="2" presetClass="entr" presetSubtype="8" fill="hold" grpId="0" nodeType="withEffect">
                                  <p:stCondLst>
                                    <p:cond delay="0"/>
                                  </p:stCondLst>
                                  <p:childTnLst>
                                    <p:set>
                                      <p:cBhvr>
                                        <p:cTn id="20" dur="1" fill="hold">
                                          <p:stCondLst>
                                            <p:cond delay="0"/>
                                          </p:stCondLst>
                                        </p:cTn>
                                        <p:tgtEl>
                                          <p:spTgt spid="164895">
                                            <p:txEl>
                                              <p:pRg st="1" end="1"/>
                                            </p:txEl>
                                          </p:spTgt>
                                        </p:tgtEl>
                                        <p:attrNameLst>
                                          <p:attrName>style.visibility</p:attrName>
                                        </p:attrNameLst>
                                      </p:cBhvr>
                                      <p:to>
                                        <p:strVal val="visible"/>
                                      </p:to>
                                    </p:set>
                                    <p:anim calcmode="lin" valueType="num">
                                      <p:cBhvr additive="base">
                                        <p:cTn id="21" dur="500" fill="hold"/>
                                        <p:tgtEl>
                                          <p:spTgt spid="164895">
                                            <p:txEl>
                                              <p:pRg st="1" end="1"/>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64895">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9"/>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7" grpId="0" build="p" autoUpdateAnimBg="0"/>
      <p:bldP spid="164895"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8"/>
          <p:cNvSpPr>
            <a:spLocks noGrp="1" noChangeArrowheads="1"/>
          </p:cNvSpPr>
          <p:nvPr>
            <p:ph type="ctrTitle"/>
          </p:nvPr>
        </p:nvSpPr>
        <p:spPr>
          <a:xfrm>
            <a:off x="755576" y="980728"/>
            <a:ext cx="7543800" cy="1524000"/>
          </a:xfrm>
        </p:spPr>
        <p:txBody>
          <a:bodyPr/>
          <a:lstStyle/>
          <a:p>
            <a:pPr eaLnBrk="1" hangingPunct="1"/>
            <a:r>
              <a:rPr lang="es-MX">
                <a:solidFill>
                  <a:srgbClr val="FFFFFF"/>
                </a:solidFill>
                <a:latin typeface="Times New Roman" charset="0"/>
              </a:rPr>
              <a:t>Repaso de grafos</a:t>
            </a:r>
          </a:p>
        </p:txBody>
      </p:sp>
      <p:sp>
        <p:nvSpPr>
          <p:cNvPr id="21507" name="Rectangle 9"/>
          <p:cNvSpPr>
            <a:spLocks noGrp="1" noChangeArrowheads="1"/>
          </p:cNvSpPr>
          <p:nvPr>
            <p:ph type="subTitle" idx="1"/>
          </p:nvPr>
        </p:nvSpPr>
        <p:spPr/>
        <p:txBody>
          <a:bodyPr/>
          <a:lstStyle/>
          <a:p>
            <a:pPr eaLnBrk="1" hangingPunct="1">
              <a:buFont typeface="Wingdings" charset="0"/>
              <a:buNone/>
            </a:pPr>
            <a:endParaRPr lang="es-ES">
              <a:latin typeface="Arial" charset="0"/>
            </a:endParaRPr>
          </a:p>
        </p:txBody>
      </p:sp>
      <p:sp>
        <p:nvSpPr>
          <p:cNvPr id="21508" name="Text Box 5"/>
          <p:cNvSpPr txBox="1">
            <a:spLocks noChangeArrowheads="1"/>
          </p:cNvSpPr>
          <p:nvPr/>
        </p:nvSpPr>
        <p:spPr bwMode="auto">
          <a:xfrm>
            <a:off x="5851525" y="59848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endParaRPr lang="es-MX"/>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971600" y="476672"/>
            <a:ext cx="7024744" cy="1143000"/>
          </a:xfrm>
        </p:spPr>
        <p:txBody>
          <a:bodyPr/>
          <a:lstStyle/>
          <a:p>
            <a:pPr eaLnBrk="1" hangingPunct="1"/>
            <a:r>
              <a:rPr lang="es-MX" sz="3600" dirty="0">
                <a:latin typeface="Times New Roman" charset="0"/>
              </a:rPr>
              <a:t>Continuando con el análisis...</a:t>
            </a:r>
          </a:p>
        </p:txBody>
      </p:sp>
      <p:sp>
        <p:nvSpPr>
          <p:cNvPr id="165891" name="Rectangle 3"/>
          <p:cNvSpPr>
            <a:spLocks noGrp="1" noChangeArrowheads="1"/>
          </p:cNvSpPr>
          <p:nvPr>
            <p:ph idx="1"/>
          </p:nvPr>
        </p:nvSpPr>
        <p:spPr>
          <a:xfrm>
            <a:off x="467543" y="1628800"/>
            <a:ext cx="8497069" cy="3457103"/>
          </a:xfrm>
        </p:spPr>
        <p:txBody>
          <a:bodyPr/>
          <a:lstStyle/>
          <a:p>
            <a:pPr eaLnBrk="1" hangingPunct="1"/>
            <a:r>
              <a:rPr lang="es-MX" sz="2400" dirty="0">
                <a:latin typeface="Times New Roman" charset="0"/>
              </a:rPr>
              <a:t>Para un grafo de </a:t>
            </a:r>
            <a:r>
              <a:rPr lang="es-MX" sz="2400" i="1" dirty="0">
                <a:latin typeface="Times New Roman" charset="0"/>
              </a:rPr>
              <a:t>n</a:t>
            </a:r>
            <a:r>
              <a:rPr lang="es-MX" sz="2400" dirty="0">
                <a:latin typeface="Times New Roman" charset="0"/>
              </a:rPr>
              <a:t> vértices...</a:t>
            </a:r>
          </a:p>
          <a:p>
            <a:pPr lvl="1" eaLnBrk="1" hangingPunct="1"/>
            <a:r>
              <a:rPr lang="es-MX" sz="2400" dirty="0">
                <a:latin typeface="Times New Roman" charset="0"/>
                <a:ea typeface="ＭＳ Ｐゴシック" charset="0"/>
              </a:rPr>
              <a:t>D[v</a:t>
            </a:r>
            <a:r>
              <a:rPr lang="es-MX" sz="2400" baseline="-25000" dirty="0">
                <a:latin typeface="Times New Roman" charset="0"/>
                <a:ea typeface="ＭＳ Ｐゴシック" charset="0"/>
              </a:rPr>
              <a:t>i</a:t>
            </a:r>
            <a:r>
              <a:rPr lang="es-MX" sz="2400" dirty="0">
                <a:latin typeface="Times New Roman" charset="0"/>
                <a:ea typeface="ＭＳ Ｐゴシック" charset="0"/>
              </a:rPr>
              <a:t> , </a:t>
            </a:r>
            <a:r>
              <a:rPr lang="es-MX" sz="2400" dirty="0">
                <a:latin typeface="Times New Roman" charset="0"/>
                <a:ea typeface="ＭＳ Ｐゴシック" charset="0"/>
                <a:sym typeface="Symbol" charset="0"/>
              </a:rPr>
              <a:t>] es la longitud del camino de v</a:t>
            </a:r>
            <a:r>
              <a:rPr lang="es-MX" sz="2400" baseline="-25000" dirty="0">
                <a:latin typeface="Times New Roman" charset="0"/>
                <a:ea typeface="ＭＳ Ｐゴシック" charset="0"/>
                <a:sym typeface="Symbol" charset="0"/>
              </a:rPr>
              <a:t>i</a:t>
            </a:r>
            <a:r>
              <a:rPr lang="es-MX" sz="2400" dirty="0">
                <a:latin typeface="Times New Roman" charset="0"/>
                <a:ea typeface="ＭＳ Ｐゴシック" charset="0"/>
                <a:sym typeface="Symbol" charset="0"/>
              </a:rPr>
              <a:t> a v</a:t>
            </a:r>
            <a:r>
              <a:rPr lang="es-MX" sz="2400" baseline="-25000" dirty="0">
                <a:latin typeface="Times New Roman" charset="0"/>
                <a:ea typeface="ＭＳ Ｐゴシック" charset="0"/>
                <a:sym typeface="Symbol" charset="0"/>
              </a:rPr>
              <a:t>1</a:t>
            </a:r>
            <a:r>
              <a:rPr lang="es-MX" sz="2400" dirty="0">
                <a:latin typeface="Times New Roman" charset="0"/>
                <a:ea typeface="ＭＳ Ｐゴシック" charset="0"/>
                <a:sym typeface="Symbol" charset="0"/>
              </a:rPr>
              <a:t> sin pasar por algún vértice…</a:t>
            </a:r>
          </a:p>
          <a:p>
            <a:pPr lvl="1" eaLnBrk="1" hangingPunct="1"/>
            <a:r>
              <a:rPr lang="es-MX" sz="2400" dirty="0">
                <a:latin typeface="Times New Roman" charset="0"/>
                <a:ea typeface="ＭＳ Ｐゴシック" charset="0"/>
              </a:rPr>
              <a:t>Por lo tanto: </a:t>
            </a:r>
            <a:r>
              <a:rPr lang="es-MX" sz="2400" b="1" dirty="0">
                <a:solidFill>
                  <a:srgbClr val="CC0000"/>
                </a:solidFill>
                <a:latin typeface="Times New Roman" charset="0"/>
                <a:ea typeface="ＭＳ Ｐゴシック" charset="0"/>
              </a:rPr>
              <a:t>D[v</a:t>
            </a:r>
            <a:r>
              <a:rPr lang="es-MX" sz="2400" b="1" baseline="-25000" dirty="0">
                <a:solidFill>
                  <a:srgbClr val="CC0000"/>
                </a:solidFill>
                <a:latin typeface="Times New Roman" charset="0"/>
                <a:ea typeface="ＭＳ Ｐゴシック" charset="0"/>
              </a:rPr>
              <a:t>i</a:t>
            </a:r>
            <a:r>
              <a:rPr lang="es-MX" sz="2400" b="1" dirty="0">
                <a:solidFill>
                  <a:srgbClr val="CC0000"/>
                </a:solidFill>
                <a:latin typeface="Times New Roman" charset="0"/>
                <a:ea typeface="ＭＳ Ｐゴシック" charset="0"/>
              </a:rPr>
              <a:t> </a:t>
            </a:r>
            <a:r>
              <a:rPr lang="es-MX" sz="2400" b="1" dirty="0" smtClean="0">
                <a:solidFill>
                  <a:srgbClr val="CC0000"/>
                </a:solidFill>
                <a:latin typeface="Times New Roman" charset="0"/>
                <a:ea typeface="ＭＳ Ｐゴシック" charset="0"/>
              </a:rPr>
              <a:t>][ </a:t>
            </a:r>
            <a:r>
              <a:rPr lang="es-MX" sz="2400" b="1" dirty="0">
                <a:solidFill>
                  <a:srgbClr val="CC0000"/>
                </a:solidFill>
                <a:latin typeface="Times New Roman" charset="0"/>
                <a:ea typeface="ＭＳ Ｐゴシック" charset="0"/>
                <a:sym typeface="Symbol" charset="0"/>
              </a:rPr>
              <a:t>] = W[ i </a:t>
            </a:r>
            <a:r>
              <a:rPr lang="es-MX" sz="2400" b="1" dirty="0" smtClean="0">
                <a:solidFill>
                  <a:srgbClr val="CC0000"/>
                </a:solidFill>
                <a:latin typeface="Times New Roman" charset="0"/>
                <a:ea typeface="ＭＳ Ｐゴシック" charset="0"/>
                <a:sym typeface="Symbol" charset="0"/>
              </a:rPr>
              <a:t>][1 </a:t>
            </a:r>
            <a:r>
              <a:rPr lang="es-MX" sz="2400" b="1" dirty="0">
                <a:solidFill>
                  <a:srgbClr val="CC0000"/>
                </a:solidFill>
                <a:latin typeface="Times New Roman" charset="0"/>
                <a:ea typeface="ＭＳ Ｐゴシック" charset="0"/>
                <a:sym typeface="Symbol" charset="0"/>
              </a:rPr>
              <a:t>]</a:t>
            </a:r>
          </a:p>
          <a:p>
            <a:pPr eaLnBrk="1" hangingPunct="1"/>
            <a:endParaRPr lang="es-MX" sz="2400" b="1" dirty="0">
              <a:solidFill>
                <a:srgbClr val="CC0000"/>
              </a:solidFill>
              <a:latin typeface="Times New Roman" charset="0"/>
              <a:sym typeface="Symbol" charset="0"/>
            </a:endParaRPr>
          </a:p>
          <a:p>
            <a:pPr eaLnBrk="1" hangingPunct="1"/>
            <a:r>
              <a:rPr lang="es-MX" sz="2400" dirty="0">
                <a:latin typeface="Times New Roman" charset="0"/>
                <a:sym typeface="Symbol" charset="0"/>
              </a:rPr>
              <a:t>Por otro lado, el resultado que se desea obtener es:  </a:t>
            </a:r>
            <a:r>
              <a:rPr lang="es-MX" sz="2400" b="1" dirty="0">
                <a:solidFill>
                  <a:srgbClr val="CC0000"/>
                </a:solidFill>
                <a:latin typeface="Times New Roman" charset="0"/>
                <a:sym typeface="Symbol" charset="0"/>
              </a:rPr>
              <a:t>mínimo( W[</a:t>
            </a:r>
            <a:r>
              <a:rPr lang="es-MX" sz="2400" b="1" dirty="0" smtClean="0">
                <a:solidFill>
                  <a:srgbClr val="CC0000"/>
                </a:solidFill>
                <a:latin typeface="Times New Roman" charset="0"/>
                <a:sym typeface="Symbol" charset="0"/>
              </a:rPr>
              <a:t>1][j</a:t>
            </a:r>
            <a:r>
              <a:rPr lang="es-MX" sz="2400" b="1" dirty="0">
                <a:solidFill>
                  <a:srgbClr val="CC0000"/>
                </a:solidFill>
                <a:latin typeface="Times New Roman" charset="0"/>
                <a:sym typeface="Symbol" charset="0"/>
              </a:rPr>
              <a:t>] + D[</a:t>
            </a:r>
            <a:r>
              <a:rPr lang="es-MX" sz="2400" b="1" dirty="0" smtClean="0">
                <a:solidFill>
                  <a:srgbClr val="CC0000"/>
                </a:solidFill>
                <a:latin typeface="Times New Roman" charset="0"/>
                <a:sym typeface="Symbol" charset="0"/>
              </a:rPr>
              <a:t>v</a:t>
            </a:r>
            <a:r>
              <a:rPr lang="es-MX" sz="2400" b="1" baseline="-25000" dirty="0" smtClean="0">
                <a:solidFill>
                  <a:srgbClr val="CC0000"/>
                </a:solidFill>
                <a:latin typeface="Times New Roman" charset="0"/>
                <a:sym typeface="Symbol" charset="0"/>
              </a:rPr>
              <a:t>j</a:t>
            </a:r>
            <a:r>
              <a:rPr lang="es-MX" b="1" dirty="0" smtClean="0">
                <a:solidFill>
                  <a:srgbClr val="CC0000"/>
                </a:solidFill>
                <a:latin typeface="Times New Roman" charset="0"/>
                <a:sym typeface="Symbol" charset="0"/>
              </a:rPr>
              <a:t>][</a:t>
            </a:r>
            <a:r>
              <a:rPr lang="es-MX" sz="2400" b="1" dirty="0" smtClean="0">
                <a:solidFill>
                  <a:srgbClr val="CC0000"/>
                </a:solidFill>
                <a:latin typeface="Times New Roman" charset="0"/>
                <a:sym typeface="Symbol" charset="0"/>
              </a:rPr>
              <a:t> </a:t>
            </a:r>
            <a:r>
              <a:rPr lang="es-MX" sz="2400" b="1" dirty="0">
                <a:solidFill>
                  <a:srgbClr val="CC0000"/>
                </a:solidFill>
                <a:latin typeface="Times New Roman" charset="0"/>
                <a:sym typeface="Symbol" charset="0"/>
              </a:rPr>
              <a:t>V - {v</a:t>
            </a:r>
            <a:r>
              <a:rPr lang="es-MX" sz="2400" b="1" baseline="-25000" dirty="0">
                <a:solidFill>
                  <a:srgbClr val="CC0000"/>
                </a:solidFill>
                <a:latin typeface="Times New Roman" charset="0"/>
                <a:sym typeface="Symbol" charset="0"/>
              </a:rPr>
              <a:t>1</a:t>
            </a:r>
            <a:r>
              <a:rPr lang="es-MX" sz="2400" b="1" dirty="0">
                <a:solidFill>
                  <a:srgbClr val="CC0000"/>
                </a:solidFill>
                <a:latin typeface="Times New Roman" charset="0"/>
                <a:sym typeface="Symbol" charset="0"/>
              </a:rPr>
              <a:t>,v</a:t>
            </a:r>
            <a:r>
              <a:rPr lang="es-MX" sz="2400" b="1" baseline="-25000" dirty="0">
                <a:solidFill>
                  <a:srgbClr val="CC0000"/>
                </a:solidFill>
                <a:latin typeface="Times New Roman" charset="0"/>
                <a:sym typeface="Symbol" charset="0"/>
              </a:rPr>
              <a:t>j</a:t>
            </a:r>
            <a:r>
              <a:rPr lang="es-MX" sz="2400" b="1" dirty="0">
                <a:solidFill>
                  <a:srgbClr val="CC0000"/>
                </a:solidFill>
                <a:latin typeface="Times New Roman" charset="0"/>
                <a:sym typeface="Symbol" charset="0"/>
              </a:rPr>
              <a:t>}] )</a:t>
            </a:r>
            <a:r>
              <a:rPr lang="es-MX" sz="2400" dirty="0">
                <a:latin typeface="Times New Roman" charset="0"/>
                <a:sym typeface="Symbol" charset="0"/>
              </a:rPr>
              <a:t> para </a:t>
            </a:r>
            <a:r>
              <a:rPr lang="es-MX" sz="2400" i="1" dirty="0">
                <a:latin typeface="Times New Roman" charset="0"/>
                <a:sym typeface="Symbol" charset="0"/>
              </a:rPr>
              <a:t>j</a:t>
            </a:r>
            <a:r>
              <a:rPr lang="es-MX" sz="2400" dirty="0">
                <a:latin typeface="Times New Roman" charset="0"/>
                <a:sym typeface="Symbol" charset="0"/>
              </a:rPr>
              <a:t> desde 2 hasta n...</a:t>
            </a:r>
          </a:p>
        </p:txBody>
      </p:sp>
      <p:grpSp>
        <p:nvGrpSpPr>
          <p:cNvPr id="2" name="Group 4"/>
          <p:cNvGrpSpPr>
            <a:grpSpLocks/>
          </p:cNvGrpSpPr>
          <p:nvPr/>
        </p:nvGrpSpPr>
        <p:grpSpPr bwMode="auto">
          <a:xfrm>
            <a:off x="1835150" y="4919665"/>
            <a:ext cx="2743200" cy="1030288"/>
            <a:chOff x="1872" y="3675"/>
            <a:chExt cx="1728" cy="649"/>
          </a:xfrm>
        </p:grpSpPr>
        <p:sp>
          <p:nvSpPr>
            <p:cNvPr id="95240" name="Oval 5"/>
            <p:cNvSpPr>
              <a:spLocks noChangeArrowheads="1"/>
            </p:cNvSpPr>
            <p:nvPr/>
          </p:nvSpPr>
          <p:spPr bwMode="auto">
            <a:xfrm>
              <a:off x="1872" y="3892"/>
              <a:ext cx="1728" cy="432"/>
            </a:xfrm>
            <a:prstGeom prst="ellipse">
              <a:avLst/>
            </a:prstGeom>
            <a:solidFill>
              <a:srgbClr val="CCFF66"/>
            </a:solidFill>
            <a:ln w="9525">
              <a:solidFill>
                <a:schemeClr val="tx1"/>
              </a:solidFill>
              <a:round/>
              <a:headEnd/>
              <a:tailEnd/>
            </a:ln>
          </p:spPr>
          <p:txBody>
            <a:bodyPr wrap="none" anchor="ctr"/>
            <a:lstStyle/>
            <a:p>
              <a:pPr algn="ctr" eaLnBrk="0" hangingPunct="0"/>
              <a:r>
                <a:rPr lang="en-US" sz="1600" i="1">
                  <a:solidFill>
                    <a:srgbClr val="800000"/>
                  </a:solidFill>
                </a:rPr>
                <a:t>Costo mínimo para </a:t>
              </a:r>
            </a:p>
            <a:p>
              <a:pPr algn="ctr" eaLnBrk="0" hangingPunct="0"/>
              <a:r>
                <a:rPr lang="en-US" sz="1600" i="1">
                  <a:solidFill>
                    <a:srgbClr val="800000"/>
                  </a:solidFill>
                </a:rPr>
                <a:t>ir del nodo 1 al j</a:t>
              </a:r>
            </a:p>
          </p:txBody>
        </p:sp>
        <p:sp>
          <p:nvSpPr>
            <p:cNvPr id="95241" name="Line 6"/>
            <p:cNvSpPr>
              <a:spLocks noChangeShapeType="1"/>
            </p:cNvSpPr>
            <p:nvPr/>
          </p:nvSpPr>
          <p:spPr bwMode="auto">
            <a:xfrm flipH="1" flipV="1">
              <a:off x="2400" y="3675"/>
              <a:ext cx="24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 name="Group 7"/>
          <p:cNvGrpSpPr>
            <a:grpSpLocks/>
          </p:cNvGrpSpPr>
          <p:nvPr/>
        </p:nvGrpSpPr>
        <p:grpSpPr bwMode="auto">
          <a:xfrm>
            <a:off x="4597401" y="4856165"/>
            <a:ext cx="3640138" cy="1093788"/>
            <a:chOff x="3371" y="3635"/>
            <a:chExt cx="2293" cy="689"/>
          </a:xfrm>
        </p:grpSpPr>
        <p:sp>
          <p:nvSpPr>
            <p:cNvPr id="95238" name="Oval 8"/>
            <p:cNvSpPr>
              <a:spLocks noChangeArrowheads="1"/>
            </p:cNvSpPr>
            <p:nvPr/>
          </p:nvSpPr>
          <p:spPr bwMode="auto">
            <a:xfrm>
              <a:off x="3648" y="3652"/>
              <a:ext cx="2016" cy="672"/>
            </a:xfrm>
            <a:prstGeom prst="ellipse">
              <a:avLst/>
            </a:prstGeom>
            <a:solidFill>
              <a:srgbClr val="CCFF66"/>
            </a:solidFill>
            <a:ln w="9525">
              <a:solidFill>
                <a:schemeClr val="tx1"/>
              </a:solidFill>
              <a:round/>
              <a:headEnd/>
              <a:tailEnd/>
            </a:ln>
          </p:spPr>
          <p:txBody>
            <a:bodyPr wrap="none" anchor="ctr"/>
            <a:lstStyle/>
            <a:p>
              <a:pPr algn="ctr" eaLnBrk="0" hangingPunct="0"/>
              <a:r>
                <a:rPr lang="en-US" sz="1600" i="1" dirty="0" err="1">
                  <a:solidFill>
                    <a:srgbClr val="800000"/>
                  </a:solidFill>
                </a:rPr>
                <a:t>Costo</a:t>
              </a:r>
              <a:r>
                <a:rPr lang="en-US" sz="1600" i="1" dirty="0">
                  <a:solidFill>
                    <a:srgbClr val="800000"/>
                  </a:solidFill>
                </a:rPr>
                <a:t> </a:t>
              </a:r>
              <a:r>
                <a:rPr lang="en-US" sz="1600" i="1" dirty="0" err="1">
                  <a:solidFill>
                    <a:srgbClr val="800000"/>
                  </a:solidFill>
                </a:rPr>
                <a:t>mínimo</a:t>
              </a:r>
              <a:r>
                <a:rPr lang="en-US" sz="1600" i="1" dirty="0">
                  <a:solidFill>
                    <a:srgbClr val="800000"/>
                  </a:solidFill>
                </a:rPr>
                <a:t> </a:t>
              </a:r>
              <a:r>
                <a:rPr lang="en-US" sz="1600" i="1" dirty="0" err="1">
                  <a:solidFill>
                    <a:srgbClr val="800000"/>
                  </a:solidFill>
                </a:rPr>
                <a:t>para</a:t>
              </a:r>
              <a:r>
                <a:rPr lang="en-US" sz="1600" i="1" dirty="0">
                  <a:solidFill>
                    <a:srgbClr val="800000"/>
                  </a:solidFill>
                </a:rPr>
                <a:t> </a:t>
              </a:r>
              <a:r>
                <a:rPr lang="en-US" sz="1600" i="1" dirty="0" err="1">
                  <a:solidFill>
                    <a:srgbClr val="800000"/>
                  </a:solidFill>
                </a:rPr>
                <a:t>ir</a:t>
              </a:r>
              <a:r>
                <a:rPr lang="en-US" sz="1600" i="1" dirty="0">
                  <a:solidFill>
                    <a:srgbClr val="800000"/>
                  </a:solidFill>
                </a:rPr>
                <a:t> del </a:t>
              </a:r>
            </a:p>
            <a:p>
              <a:pPr algn="ctr" eaLnBrk="0" hangingPunct="0"/>
              <a:r>
                <a:rPr lang="en-US" sz="1600" i="1" dirty="0" err="1">
                  <a:solidFill>
                    <a:srgbClr val="800000"/>
                  </a:solidFill>
                </a:rPr>
                <a:t>nodo</a:t>
              </a:r>
              <a:r>
                <a:rPr lang="en-US" sz="1600" i="1" dirty="0">
                  <a:solidFill>
                    <a:srgbClr val="800000"/>
                  </a:solidFill>
                </a:rPr>
                <a:t> j al </a:t>
              </a:r>
              <a:r>
                <a:rPr lang="en-US" sz="1600" i="1" dirty="0" err="1">
                  <a:solidFill>
                    <a:srgbClr val="800000"/>
                  </a:solidFill>
                </a:rPr>
                <a:t>nodo</a:t>
              </a:r>
              <a:r>
                <a:rPr lang="en-US" sz="1600" i="1" dirty="0">
                  <a:solidFill>
                    <a:srgbClr val="800000"/>
                  </a:solidFill>
                </a:rPr>
                <a:t> 1 </a:t>
              </a:r>
              <a:r>
                <a:rPr lang="en-US" sz="1600" i="1" dirty="0" err="1">
                  <a:solidFill>
                    <a:srgbClr val="800000"/>
                  </a:solidFill>
                </a:rPr>
                <a:t>pasando</a:t>
              </a:r>
              <a:r>
                <a:rPr lang="en-US" sz="1600" i="1" dirty="0">
                  <a:solidFill>
                    <a:srgbClr val="800000"/>
                  </a:solidFill>
                </a:rPr>
                <a:t> </a:t>
              </a:r>
              <a:r>
                <a:rPr lang="en-US" sz="1600" i="1" dirty="0" err="1">
                  <a:solidFill>
                    <a:srgbClr val="800000"/>
                  </a:solidFill>
                </a:rPr>
                <a:t>por</a:t>
              </a:r>
              <a:r>
                <a:rPr lang="en-US" sz="1600" i="1" dirty="0">
                  <a:solidFill>
                    <a:srgbClr val="800000"/>
                  </a:solidFill>
                </a:rPr>
                <a:t> </a:t>
              </a:r>
              <a:r>
                <a:rPr lang="en-US" sz="1600" i="1" dirty="0" err="1">
                  <a:solidFill>
                    <a:srgbClr val="800000"/>
                  </a:solidFill>
                </a:rPr>
                <a:t>todos</a:t>
              </a:r>
              <a:r>
                <a:rPr lang="en-US" sz="1600" i="1" dirty="0">
                  <a:solidFill>
                    <a:srgbClr val="800000"/>
                  </a:solidFill>
                </a:rPr>
                <a:t> </a:t>
              </a:r>
            </a:p>
            <a:p>
              <a:pPr algn="ctr" eaLnBrk="0" hangingPunct="0"/>
              <a:r>
                <a:rPr lang="en-US" sz="1600" i="1" dirty="0">
                  <a:solidFill>
                    <a:srgbClr val="800000"/>
                  </a:solidFill>
                </a:rPr>
                <a:t>los </a:t>
              </a:r>
              <a:r>
                <a:rPr lang="en-US" sz="1600" i="1" dirty="0" err="1">
                  <a:solidFill>
                    <a:srgbClr val="800000"/>
                  </a:solidFill>
                </a:rPr>
                <a:t>nodos</a:t>
              </a:r>
              <a:r>
                <a:rPr lang="en-US" sz="1600" i="1" dirty="0">
                  <a:solidFill>
                    <a:srgbClr val="800000"/>
                  </a:solidFill>
                </a:rPr>
                <a:t> </a:t>
              </a:r>
              <a:r>
                <a:rPr lang="en-US" sz="1600" i="1" dirty="0" err="1">
                  <a:solidFill>
                    <a:srgbClr val="800000"/>
                  </a:solidFill>
                </a:rPr>
                <a:t>menor</a:t>
              </a:r>
              <a:r>
                <a:rPr lang="en-US" sz="1600" i="1" dirty="0">
                  <a:solidFill>
                    <a:srgbClr val="800000"/>
                  </a:solidFill>
                </a:rPr>
                <a:t> el 1 y el j</a:t>
              </a:r>
            </a:p>
          </p:txBody>
        </p:sp>
        <p:sp>
          <p:nvSpPr>
            <p:cNvPr id="95239" name="Line 9"/>
            <p:cNvSpPr>
              <a:spLocks noChangeShapeType="1"/>
            </p:cNvSpPr>
            <p:nvPr/>
          </p:nvSpPr>
          <p:spPr bwMode="auto">
            <a:xfrm flipH="1" flipV="1">
              <a:off x="3371" y="3635"/>
              <a:ext cx="528"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5891">
                                            <p:txEl>
                                              <p:pRg st="4" end="4"/>
                                            </p:txEl>
                                          </p:spTgt>
                                        </p:tgtEl>
                                        <p:attrNameLst>
                                          <p:attrName>style.visibility</p:attrName>
                                        </p:attrNameLst>
                                      </p:cBhvr>
                                      <p:to>
                                        <p:strVal val="visible"/>
                                      </p:to>
                                    </p:set>
                                    <p:anim calcmode="lin" valueType="num">
                                      <p:cBhvr additive="base">
                                        <p:cTn id="7" dur="500" fill="hold"/>
                                        <p:tgtEl>
                                          <p:spTgt spid="165891">
                                            <p:txEl>
                                              <p:pRg st="4" end="4"/>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5891">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0-#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2" name="WHOOSH.WAV"/>
                                        </p:tgtEl>
                                      </p:cMediaNode>
                                    </p:audio>
                                  </p:subTnLst>
                                </p:cTn>
                              </p:par>
                              <p:par>
                                <p:cTn id="14" presetID="2" presetClass="entr" presetSubtype="8"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fill="hold"/>
                                        <p:tgtEl>
                                          <p:spTgt spid="3"/>
                                        </p:tgtEl>
                                        <p:attrNameLst>
                                          <p:attrName>ppt_x</p:attrName>
                                        </p:attrNameLst>
                                      </p:cBhvr>
                                      <p:tavLst>
                                        <p:tav tm="0">
                                          <p:val>
                                            <p:strVal val="0-#ppt_w/2"/>
                                          </p:val>
                                        </p:tav>
                                        <p:tav tm="100000">
                                          <p:val>
                                            <p:strVal val="#ppt_x"/>
                                          </p:val>
                                        </p:tav>
                                      </p:tavLst>
                                    </p:anim>
                                    <p:anim calcmode="lin" valueType="num">
                                      <p:cBhvr additive="base">
                                        <p:cTn id="17" dur="500" fill="hold"/>
                                        <p:tgtEl>
                                          <p:spTgt spid="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4"/>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1" grpId="0" build="p"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r>
              <a:rPr lang="es-MX" sz="3600">
                <a:latin typeface="Times New Roman" charset="0"/>
              </a:rPr>
              <a:t>Continuando con el análisis...</a:t>
            </a:r>
          </a:p>
        </p:txBody>
      </p:sp>
      <p:sp>
        <p:nvSpPr>
          <p:cNvPr id="166915" name="Rectangle 3"/>
          <p:cNvSpPr>
            <a:spLocks noGrp="1" noChangeArrowheads="1"/>
          </p:cNvSpPr>
          <p:nvPr>
            <p:ph idx="1"/>
          </p:nvPr>
        </p:nvSpPr>
        <p:spPr/>
        <p:txBody>
          <a:bodyPr/>
          <a:lstStyle/>
          <a:p>
            <a:pPr eaLnBrk="1" hangingPunct="1"/>
            <a:r>
              <a:rPr lang="es-MX" dirty="0">
                <a:latin typeface="Times New Roman" charset="0"/>
              </a:rPr>
              <a:t>Y generalizando…</a:t>
            </a:r>
          </a:p>
          <a:p>
            <a:pPr eaLnBrk="1" hangingPunct="1"/>
            <a:r>
              <a:rPr lang="es-MX" dirty="0">
                <a:latin typeface="Times New Roman" charset="0"/>
              </a:rPr>
              <a:t>Para todos los vértices excepto el 1, y cuando el vértice</a:t>
            </a:r>
            <a:r>
              <a:rPr lang="es-MX" baseline="-25000" dirty="0">
                <a:latin typeface="Times New Roman" charset="0"/>
              </a:rPr>
              <a:t>i</a:t>
            </a:r>
            <a:r>
              <a:rPr lang="es-MX" dirty="0">
                <a:latin typeface="Times New Roman" charset="0"/>
              </a:rPr>
              <a:t> no se encuentre en A...</a:t>
            </a:r>
          </a:p>
          <a:p>
            <a:pPr lvl="1" eaLnBrk="1" hangingPunct="1"/>
            <a:r>
              <a:rPr lang="es-MX" b="1" dirty="0">
                <a:solidFill>
                  <a:srgbClr val="CC0000"/>
                </a:solidFill>
                <a:latin typeface="Times New Roman" charset="0"/>
                <a:ea typeface="ＭＳ Ｐゴシック" charset="0"/>
                <a:sym typeface="Symbol" charset="0"/>
              </a:rPr>
              <a:t>D[</a:t>
            </a:r>
            <a:r>
              <a:rPr lang="es-MX" b="1" dirty="0" smtClean="0">
                <a:solidFill>
                  <a:srgbClr val="CC0000"/>
                </a:solidFill>
                <a:latin typeface="Times New Roman" charset="0"/>
                <a:ea typeface="ＭＳ Ｐゴシック" charset="0"/>
                <a:sym typeface="Symbol" charset="0"/>
              </a:rPr>
              <a:t>v</a:t>
            </a:r>
            <a:r>
              <a:rPr lang="es-MX" b="1" baseline="-25000" dirty="0" smtClean="0">
                <a:solidFill>
                  <a:srgbClr val="CC0000"/>
                </a:solidFill>
                <a:latin typeface="Times New Roman" charset="0"/>
                <a:ea typeface="ＭＳ Ｐゴシック" charset="0"/>
                <a:sym typeface="Symbol" charset="0"/>
              </a:rPr>
              <a:t>i</a:t>
            </a:r>
            <a:r>
              <a:rPr lang="es-MX" b="1" dirty="0" smtClean="0">
                <a:solidFill>
                  <a:srgbClr val="CC0000"/>
                </a:solidFill>
                <a:latin typeface="Times New Roman" charset="0"/>
                <a:ea typeface="ＭＳ Ｐゴシック" charset="0"/>
                <a:sym typeface="Symbol" charset="0"/>
              </a:rPr>
              <a:t>][</a:t>
            </a:r>
            <a:r>
              <a:rPr lang="es-MX" b="1" dirty="0" smtClean="0">
                <a:solidFill>
                  <a:srgbClr val="CC0000"/>
                </a:solidFill>
                <a:latin typeface="Times New Roman" charset="0"/>
                <a:ea typeface="ＭＳ Ｐゴシック" charset="0"/>
                <a:sym typeface="Symbol" charset="0"/>
              </a:rPr>
              <a:t>A</a:t>
            </a:r>
            <a:r>
              <a:rPr lang="es-MX" b="1" dirty="0">
                <a:solidFill>
                  <a:srgbClr val="CC0000"/>
                </a:solidFill>
                <a:latin typeface="Times New Roman" charset="0"/>
                <a:ea typeface="ＭＳ Ｐゴシック" charset="0"/>
                <a:sym typeface="Symbol" charset="0"/>
              </a:rPr>
              <a:t>] =</a:t>
            </a:r>
            <a:r>
              <a:rPr lang="es-MX" dirty="0">
                <a:solidFill>
                  <a:srgbClr val="CC0000"/>
                </a:solidFill>
                <a:latin typeface="Times New Roman" charset="0"/>
                <a:ea typeface="ＭＳ Ｐゴシック" charset="0"/>
                <a:sym typeface="Symbol" charset="0"/>
              </a:rPr>
              <a:t> </a:t>
            </a:r>
            <a:r>
              <a:rPr lang="es-MX" b="1" dirty="0">
                <a:solidFill>
                  <a:srgbClr val="CC0000"/>
                </a:solidFill>
                <a:latin typeface="Times New Roman" charset="0"/>
                <a:ea typeface="ＭＳ Ｐゴシック" charset="0"/>
                <a:sym typeface="Symbol" charset="0"/>
              </a:rPr>
              <a:t>mínimo( W[</a:t>
            </a:r>
            <a:r>
              <a:rPr lang="es-MX" b="1" dirty="0" smtClean="0">
                <a:solidFill>
                  <a:srgbClr val="CC0000"/>
                </a:solidFill>
                <a:latin typeface="Times New Roman" charset="0"/>
                <a:ea typeface="ＭＳ Ｐゴシック" charset="0"/>
                <a:sym typeface="Symbol" charset="0"/>
              </a:rPr>
              <a:t>i][j</a:t>
            </a:r>
            <a:r>
              <a:rPr lang="es-MX" b="1" dirty="0">
                <a:solidFill>
                  <a:srgbClr val="CC0000"/>
                </a:solidFill>
                <a:latin typeface="Times New Roman" charset="0"/>
                <a:ea typeface="ＭＳ Ｐゴシック" charset="0"/>
                <a:sym typeface="Symbol" charset="0"/>
              </a:rPr>
              <a:t>] + D[</a:t>
            </a:r>
            <a:r>
              <a:rPr lang="es-MX" b="1" dirty="0" smtClean="0">
                <a:solidFill>
                  <a:srgbClr val="CC0000"/>
                </a:solidFill>
                <a:latin typeface="Times New Roman" charset="0"/>
                <a:ea typeface="ＭＳ Ｐゴシック" charset="0"/>
                <a:sym typeface="Symbol" charset="0"/>
              </a:rPr>
              <a:t>v</a:t>
            </a:r>
            <a:r>
              <a:rPr lang="es-MX" b="1" baseline="-25000" dirty="0" smtClean="0">
                <a:solidFill>
                  <a:srgbClr val="CC0000"/>
                </a:solidFill>
                <a:latin typeface="Times New Roman" charset="0"/>
                <a:ea typeface="ＭＳ Ｐゴシック" charset="0"/>
                <a:sym typeface="Symbol" charset="0"/>
              </a:rPr>
              <a:t>j</a:t>
            </a:r>
            <a:r>
              <a:rPr lang="es-MX" b="1" dirty="0" smtClean="0">
                <a:solidFill>
                  <a:srgbClr val="CC0000"/>
                </a:solidFill>
                <a:latin typeface="Times New Roman" charset="0"/>
                <a:ea typeface="ＭＳ Ｐゴシック" charset="0"/>
                <a:sym typeface="Symbol" charset="0"/>
              </a:rPr>
              <a:t>][</a:t>
            </a:r>
            <a:r>
              <a:rPr lang="es-MX" b="1" dirty="0" smtClean="0">
                <a:solidFill>
                  <a:srgbClr val="CC0000"/>
                </a:solidFill>
                <a:latin typeface="Times New Roman" charset="0"/>
                <a:ea typeface="ＭＳ Ｐゴシック" charset="0"/>
                <a:sym typeface="Symbol" charset="0"/>
              </a:rPr>
              <a:t> </a:t>
            </a:r>
            <a:r>
              <a:rPr lang="es-MX" b="1" dirty="0">
                <a:solidFill>
                  <a:srgbClr val="CC0000"/>
                </a:solidFill>
                <a:latin typeface="Times New Roman" charset="0"/>
                <a:ea typeface="ＭＳ Ｐゴシック" charset="0"/>
                <a:sym typeface="Symbol" charset="0"/>
              </a:rPr>
              <a:t>A - {v</a:t>
            </a:r>
            <a:r>
              <a:rPr lang="es-MX" b="1" baseline="-25000" dirty="0">
                <a:solidFill>
                  <a:srgbClr val="CC0000"/>
                </a:solidFill>
                <a:latin typeface="Times New Roman" charset="0"/>
                <a:ea typeface="ＭＳ Ｐゴシック" charset="0"/>
                <a:sym typeface="Symbol" charset="0"/>
              </a:rPr>
              <a:t>j</a:t>
            </a:r>
            <a:r>
              <a:rPr lang="es-MX" b="1" dirty="0">
                <a:solidFill>
                  <a:srgbClr val="CC0000"/>
                </a:solidFill>
                <a:latin typeface="Times New Roman" charset="0"/>
                <a:ea typeface="ＭＳ Ｐゴシック" charset="0"/>
                <a:sym typeface="Symbol" charset="0"/>
              </a:rPr>
              <a:t>}] )</a:t>
            </a:r>
            <a:r>
              <a:rPr lang="es-MX" dirty="0">
                <a:solidFill>
                  <a:srgbClr val="CC0000"/>
                </a:solidFill>
                <a:latin typeface="Times New Roman" charset="0"/>
                <a:ea typeface="ＭＳ Ｐゴシック" charset="0"/>
                <a:sym typeface="Symbol" charset="0"/>
              </a:rPr>
              <a:t> </a:t>
            </a:r>
            <a:br>
              <a:rPr lang="es-MX" dirty="0">
                <a:solidFill>
                  <a:srgbClr val="CC0000"/>
                </a:solidFill>
                <a:latin typeface="Times New Roman" charset="0"/>
                <a:ea typeface="ＭＳ Ｐゴシック" charset="0"/>
                <a:sym typeface="Symbol" charset="0"/>
              </a:rPr>
            </a:br>
            <a:r>
              <a:rPr lang="es-MX" dirty="0">
                <a:latin typeface="Times New Roman" charset="0"/>
                <a:ea typeface="ＭＳ Ｐゴシック" charset="0"/>
                <a:sym typeface="Symbol" charset="0"/>
              </a:rPr>
              <a:t>para todos los v</a:t>
            </a:r>
            <a:r>
              <a:rPr lang="es-MX" baseline="-25000" dirty="0">
                <a:latin typeface="Times New Roman" charset="0"/>
                <a:ea typeface="ＭＳ Ｐゴシック" charset="0"/>
                <a:sym typeface="Symbol" charset="0"/>
              </a:rPr>
              <a:t>j</a:t>
            </a:r>
            <a:r>
              <a:rPr lang="es-MX" dirty="0">
                <a:latin typeface="Times New Roman" charset="0"/>
                <a:ea typeface="ＭＳ Ｐゴシック" charset="0"/>
                <a:sym typeface="Symbol" charset="0"/>
              </a:rPr>
              <a:t> que se encuentre en A…</a:t>
            </a:r>
          </a:p>
          <a:p>
            <a:pPr eaLnBrk="1" hangingPunct="1"/>
            <a:endParaRPr lang="es-MX" dirty="0">
              <a:latin typeface="Times New Roman" charset="0"/>
              <a:sym typeface="Symbol" charset="0"/>
            </a:endParaRPr>
          </a:p>
          <a:p>
            <a:pPr eaLnBrk="1" hangingPunct="1"/>
            <a:r>
              <a:rPr lang="es-MX" dirty="0">
                <a:latin typeface="Times New Roman" charset="0"/>
                <a:sym typeface="Symbol" charset="0"/>
              </a:rPr>
              <a:t>Esta es la clave del algoritmo...</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6915">
                                            <p:txEl>
                                              <p:pRg st="1" end="1"/>
                                            </p:txEl>
                                          </p:spTgt>
                                        </p:tgtEl>
                                        <p:attrNameLst>
                                          <p:attrName>style.visibility</p:attrName>
                                        </p:attrNameLst>
                                      </p:cBhvr>
                                      <p:to>
                                        <p:strVal val="visible"/>
                                      </p:to>
                                    </p:set>
                                    <p:anim calcmode="lin" valueType="num">
                                      <p:cBhvr additive="base">
                                        <p:cTn id="7" dur="500" fill="hold"/>
                                        <p:tgtEl>
                                          <p:spTgt spid="166915">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6915">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par>
                                <p:cTn id="9" presetID="2" presetClass="entr" presetSubtype="8" fill="hold" grpId="0" nodeType="withEffect">
                                  <p:stCondLst>
                                    <p:cond delay="0"/>
                                  </p:stCondLst>
                                  <p:childTnLst>
                                    <p:set>
                                      <p:cBhvr>
                                        <p:cTn id="10" dur="1" fill="hold">
                                          <p:stCondLst>
                                            <p:cond delay="0"/>
                                          </p:stCondLst>
                                        </p:cTn>
                                        <p:tgtEl>
                                          <p:spTgt spid="166915">
                                            <p:txEl>
                                              <p:pRg st="2" end="2"/>
                                            </p:txEl>
                                          </p:spTgt>
                                        </p:tgtEl>
                                        <p:attrNameLst>
                                          <p:attrName>style.visibility</p:attrName>
                                        </p:attrNameLst>
                                      </p:cBhvr>
                                      <p:to>
                                        <p:strVal val="visible"/>
                                      </p:to>
                                    </p:set>
                                    <p:anim calcmode="lin" valueType="num">
                                      <p:cBhvr additive="base">
                                        <p:cTn id="11" dur="500" fill="hold"/>
                                        <p:tgtEl>
                                          <p:spTgt spid="166915">
                                            <p:txEl>
                                              <p:pRg st="2" end="2"/>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66915">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2" name="WHOOSH.WAV"/>
                                        </p:tgtEl>
                                      </p:cMediaNode>
                                    </p:audio>
                                  </p:subTnLst>
                                </p:cTn>
                              </p:par>
                            </p:childTnLst>
                          </p:cTn>
                        </p:par>
                        <p:par>
                          <p:cTn id="13" fill="hold" nodeType="afterGroup">
                            <p:stCondLst>
                              <p:cond delay="500"/>
                            </p:stCondLst>
                            <p:childTnLst>
                              <p:par>
                                <p:cTn id="14" presetID="2" presetClass="entr" presetSubtype="8" fill="hold" grpId="0" nodeType="afterEffect">
                                  <p:stCondLst>
                                    <p:cond delay="0"/>
                                  </p:stCondLst>
                                  <p:childTnLst>
                                    <p:set>
                                      <p:cBhvr>
                                        <p:cTn id="15" dur="1" fill="hold">
                                          <p:stCondLst>
                                            <p:cond delay="0"/>
                                          </p:stCondLst>
                                        </p:cTn>
                                        <p:tgtEl>
                                          <p:spTgt spid="166915">
                                            <p:txEl>
                                              <p:pRg st="4" end="4"/>
                                            </p:txEl>
                                          </p:spTgt>
                                        </p:tgtEl>
                                        <p:attrNameLst>
                                          <p:attrName>style.visibility</p:attrName>
                                        </p:attrNameLst>
                                      </p:cBhvr>
                                      <p:to>
                                        <p:strVal val="visible"/>
                                      </p:to>
                                    </p:set>
                                    <p:anim calcmode="lin" valueType="num">
                                      <p:cBhvr additive="base">
                                        <p:cTn id="16" dur="500" fill="hold"/>
                                        <p:tgtEl>
                                          <p:spTgt spid="166915">
                                            <p:txEl>
                                              <p:pRg st="4" end="4"/>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166915">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4"/>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5" grpId="0" build="p"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1043490" y="188640"/>
            <a:ext cx="7024744" cy="1143000"/>
          </a:xfrm>
        </p:spPr>
        <p:txBody>
          <a:bodyPr/>
          <a:lstStyle/>
          <a:p>
            <a:pPr eaLnBrk="1" hangingPunct="1"/>
            <a:r>
              <a:rPr lang="es-MX" dirty="0">
                <a:latin typeface="Times New Roman" charset="0"/>
              </a:rPr>
              <a:t>En el ejemplo...</a:t>
            </a:r>
          </a:p>
        </p:txBody>
      </p:sp>
      <p:sp>
        <p:nvSpPr>
          <p:cNvPr id="167939" name="Rectangle 3"/>
          <p:cNvSpPr>
            <a:spLocks noGrp="1" noChangeArrowheads="1"/>
          </p:cNvSpPr>
          <p:nvPr>
            <p:ph idx="1"/>
          </p:nvPr>
        </p:nvSpPr>
        <p:spPr>
          <a:xfrm>
            <a:off x="2843808" y="1762448"/>
            <a:ext cx="5771555" cy="2841625"/>
          </a:xfrm>
        </p:spPr>
        <p:txBody>
          <a:bodyPr/>
          <a:lstStyle/>
          <a:p>
            <a:pPr eaLnBrk="1" hangingPunct="1"/>
            <a:r>
              <a:rPr lang="es-MX" dirty="0">
                <a:latin typeface="Times New Roman" charset="0"/>
              </a:rPr>
              <a:t>D[</a:t>
            </a:r>
            <a:r>
              <a:rPr lang="es-MX" dirty="0" smtClean="0">
                <a:latin typeface="Times New Roman" charset="0"/>
              </a:rPr>
              <a:t>v</a:t>
            </a:r>
            <a:r>
              <a:rPr lang="es-MX" baseline="-25000" dirty="0" smtClean="0">
                <a:latin typeface="Times New Roman" charset="0"/>
              </a:rPr>
              <a:t>2</a:t>
            </a:r>
            <a:r>
              <a:rPr lang="es-MX" dirty="0" smtClean="0">
                <a:latin typeface="Times New Roman" charset="0"/>
              </a:rPr>
              <a:t>][</a:t>
            </a:r>
            <a:r>
              <a:rPr lang="es-MX" dirty="0" smtClean="0">
                <a:latin typeface="Times New Roman" charset="0"/>
                <a:sym typeface="Symbol" charset="0"/>
              </a:rPr>
              <a:t></a:t>
            </a:r>
            <a:r>
              <a:rPr lang="es-MX" dirty="0">
                <a:latin typeface="Times New Roman" charset="0"/>
                <a:sym typeface="Symbol" charset="0"/>
              </a:rPr>
              <a:t>] = 1 , </a:t>
            </a:r>
            <a:r>
              <a:rPr lang="es-MX" dirty="0">
                <a:latin typeface="Times New Roman" charset="0"/>
              </a:rPr>
              <a:t>D[</a:t>
            </a:r>
            <a:r>
              <a:rPr lang="es-MX" dirty="0" smtClean="0">
                <a:latin typeface="Times New Roman" charset="0"/>
              </a:rPr>
              <a:t>v</a:t>
            </a:r>
            <a:r>
              <a:rPr lang="es-MX" baseline="-25000" dirty="0" smtClean="0">
                <a:latin typeface="Times New Roman" charset="0"/>
              </a:rPr>
              <a:t>3</a:t>
            </a:r>
            <a:r>
              <a:rPr lang="es-MX" dirty="0" smtClean="0">
                <a:latin typeface="Times New Roman" charset="0"/>
              </a:rPr>
              <a:t>][</a:t>
            </a:r>
            <a:r>
              <a:rPr lang="es-MX" dirty="0" smtClean="0">
                <a:latin typeface="Times New Roman" charset="0"/>
                <a:sym typeface="Symbol" charset="0"/>
              </a:rPr>
              <a:t></a:t>
            </a:r>
            <a:r>
              <a:rPr lang="es-MX" dirty="0">
                <a:latin typeface="Times New Roman" charset="0"/>
                <a:sym typeface="Symbol" charset="0"/>
              </a:rPr>
              <a:t>] = , </a:t>
            </a:r>
            <a:r>
              <a:rPr lang="es-MX" dirty="0">
                <a:latin typeface="Times New Roman" charset="0"/>
              </a:rPr>
              <a:t>D[</a:t>
            </a:r>
            <a:r>
              <a:rPr lang="es-MX" dirty="0" smtClean="0">
                <a:latin typeface="Times New Roman" charset="0"/>
              </a:rPr>
              <a:t>v</a:t>
            </a:r>
            <a:r>
              <a:rPr lang="es-MX" baseline="-25000" dirty="0" smtClean="0">
                <a:latin typeface="Times New Roman" charset="0"/>
              </a:rPr>
              <a:t>4</a:t>
            </a:r>
            <a:r>
              <a:rPr lang="es-MX" dirty="0" smtClean="0">
                <a:latin typeface="Times New Roman" charset="0"/>
              </a:rPr>
              <a:t>][</a:t>
            </a:r>
            <a:r>
              <a:rPr lang="es-MX" dirty="0" smtClean="0">
                <a:latin typeface="Times New Roman" charset="0"/>
                <a:sym typeface="Symbol" charset="0"/>
              </a:rPr>
              <a:t></a:t>
            </a:r>
            <a:r>
              <a:rPr lang="es-MX" dirty="0">
                <a:latin typeface="Times New Roman" charset="0"/>
                <a:sym typeface="Symbol" charset="0"/>
              </a:rPr>
              <a:t>] = 6</a:t>
            </a:r>
          </a:p>
          <a:p>
            <a:pPr eaLnBrk="1" hangingPunct="1"/>
            <a:r>
              <a:rPr lang="es-MX" dirty="0">
                <a:latin typeface="Times New Roman" charset="0"/>
                <a:sym typeface="Symbol" charset="0"/>
              </a:rPr>
              <a:t>Para A de un elemento:</a:t>
            </a:r>
          </a:p>
          <a:p>
            <a:pPr lvl="1" eaLnBrk="1" hangingPunct="1"/>
            <a:r>
              <a:rPr lang="es-MX" sz="2400" dirty="0">
                <a:latin typeface="Times New Roman" charset="0"/>
                <a:ea typeface="ＭＳ Ｐゴシック" charset="0"/>
                <a:sym typeface="Symbol" charset="0"/>
              </a:rPr>
              <a:t>D[</a:t>
            </a:r>
            <a:r>
              <a:rPr lang="es-MX" sz="2400" dirty="0" smtClean="0">
                <a:latin typeface="Times New Roman" charset="0"/>
                <a:ea typeface="ＭＳ Ｐゴシック" charset="0"/>
                <a:sym typeface="Symbol" charset="0"/>
              </a:rPr>
              <a:t>v</a:t>
            </a:r>
            <a:r>
              <a:rPr lang="es-MX" sz="2400" baseline="-25000" dirty="0" smtClean="0">
                <a:latin typeface="Times New Roman" charset="0"/>
                <a:ea typeface="ＭＳ Ｐゴシック" charset="0"/>
                <a:sym typeface="Symbol" charset="0"/>
              </a:rPr>
              <a:t>3</a:t>
            </a:r>
            <a:r>
              <a:rPr lang="es-MX" sz="2400" dirty="0" smtClean="0">
                <a:latin typeface="Times New Roman" charset="0"/>
                <a:ea typeface="ＭＳ Ｐゴシック" charset="0"/>
                <a:sym typeface="Symbol" charset="0"/>
              </a:rPr>
              <a:t>][</a:t>
            </a:r>
            <a:r>
              <a:rPr lang="es-MX" sz="2400" dirty="0" smtClean="0">
                <a:latin typeface="Times New Roman" charset="0"/>
                <a:ea typeface="ＭＳ Ｐゴシック" charset="0"/>
                <a:sym typeface="Symbol" charset="0"/>
              </a:rPr>
              <a:t> </a:t>
            </a:r>
            <a:r>
              <a:rPr lang="es-MX" sz="2400" dirty="0">
                <a:latin typeface="Times New Roman" charset="0"/>
                <a:ea typeface="ＭＳ Ｐゴシック" charset="0"/>
                <a:sym typeface="Symbol" charset="0"/>
              </a:rPr>
              <a:t>{v</a:t>
            </a:r>
            <a:r>
              <a:rPr lang="es-MX" sz="2400" baseline="-25000" dirty="0">
                <a:latin typeface="Times New Roman" charset="0"/>
                <a:ea typeface="ＭＳ Ｐゴシック" charset="0"/>
                <a:sym typeface="Symbol" charset="0"/>
              </a:rPr>
              <a:t>2</a:t>
            </a:r>
            <a:r>
              <a:rPr lang="es-MX" sz="2400" dirty="0">
                <a:latin typeface="Times New Roman" charset="0"/>
                <a:ea typeface="ＭＳ Ｐゴシック" charset="0"/>
                <a:sym typeface="Symbol" charset="0"/>
              </a:rPr>
              <a:t>}] = minimo(W[3,j] + D[</a:t>
            </a:r>
            <a:r>
              <a:rPr lang="es-MX" sz="2400" dirty="0" smtClean="0">
                <a:latin typeface="Times New Roman" charset="0"/>
                <a:ea typeface="ＭＳ Ｐゴシック" charset="0"/>
              </a:rPr>
              <a:t>v</a:t>
            </a:r>
            <a:r>
              <a:rPr lang="es-MX" sz="2400" baseline="-25000" dirty="0" smtClean="0">
                <a:latin typeface="Times New Roman" charset="0"/>
                <a:ea typeface="ＭＳ Ｐゴシック" charset="0"/>
              </a:rPr>
              <a:t>j</a:t>
            </a:r>
            <a:r>
              <a:rPr lang="es-MX" sz="2400" dirty="0" smtClean="0">
                <a:latin typeface="Times New Roman" charset="0"/>
                <a:ea typeface="ＭＳ Ｐゴシック" charset="0"/>
              </a:rPr>
              <a:t>][</a:t>
            </a:r>
            <a:r>
              <a:rPr lang="es-MX" sz="2400" dirty="0" smtClean="0">
                <a:latin typeface="Times New Roman" charset="0"/>
                <a:ea typeface="ＭＳ Ｐゴシック" charset="0"/>
                <a:sym typeface="Symbol" charset="0"/>
              </a:rPr>
              <a:t>{</a:t>
            </a:r>
            <a:r>
              <a:rPr lang="es-MX" sz="2400" dirty="0">
                <a:latin typeface="Times New Roman" charset="0"/>
                <a:ea typeface="ＭＳ Ｐゴシック" charset="0"/>
                <a:sym typeface="Symbol" charset="0"/>
              </a:rPr>
              <a:t>v</a:t>
            </a:r>
            <a:r>
              <a:rPr lang="es-MX" sz="2400" baseline="-25000" dirty="0">
                <a:latin typeface="Times New Roman" charset="0"/>
                <a:ea typeface="ＭＳ Ｐゴシック" charset="0"/>
                <a:sym typeface="Symbol" charset="0"/>
              </a:rPr>
              <a:t>2</a:t>
            </a:r>
            <a:r>
              <a:rPr lang="es-MX" sz="2400" dirty="0">
                <a:latin typeface="Times New Roman" charset="0"/>
                <a:ea typeface="ＭＳ Ｐゴシック" charset="0"/>
                <a:sym typeface="Symbol" charset="0"/>
              </a:rPr>
              <a:t>}-{v</a:t>
            </a:r>
            <a:r>
              <a:rPr lang="es-MX" sz="2400" baseline="-25000" dirty="0">
                <a:latin typeface="Times New Roman" charset="0"/>
                <a:ea typeface="ＭＳ Ｐゴシック" charset="0"/>
                <a:sym typeface="Symbol" charset="0"/>
              </a:rPr>
              <a:t>j</a:t>
            </a:r>
            <a:r>
              <a:rPr lang="es-MX" sz="2400" dirty="0">
                <a:latin typeface="Times New Roman" charset="0"/>
                <a:ea typeface="ＭＳ Ｐゴシック" charset="0"/>
                <a:sym typeface="Symbol" charset="0"/>
              </a:rPr>
              <a:t>}]) para v</a:t>
            </a:r>
            <a:r>
              <a:rPr lang="es-MX" sz="2400" baseline="-25000" dirty="0">
                <a:latin typeface="Times New Roman" charset="0"/>
                <a:ea typeface="ＭＳ Ｐゴシック" charset="0"/>
                <a:sym typeface="Symbol" charset="0"/>
              </a:rPr>
              <a:t>j</a:t>
            </a:r>
            <a:r>
              <a:rPr lang="es-MX" sz="2400" dirty="0">
                <a:latin typeface="Times New Roman" charset="0"/>
                <a:ea typeface="ＭＳ Ｐゴシック" charset="0"/>
                <a:sym typeface="Symbol" charset="0"/>
              </a:rPr>
              <a:t> en {v</a:t>
            </a:r>
            <a:r>
              <a:rPr lang="es-MX" sz="2400" baseline="-25000" dirty="0">
                <a:latin typeface="Times New Roman" charset="0"/>
                <a:ea typeface="ＭＳ Ｐゴシック" charset="0"/>
                <a:sym typeface="Symbol" charset="0"/>
              </a:rPr>
              <a:t>2</a:t>
            </a:r>
            <a:r>
              <a:rPr lang="es-MX" sz="2400" dirty="0">
                <a:latin typeface="Times New Roman" charset="0"/>
                <a:ea typeface="ＭＳ Ｐゴシック" charset="0"/>
                <a:sym typeface="Symbol" charset="0"/>
              </a:rPr>
              <a:t>}</a:t>
            </a:r>
          </a:p>
          <a:p>
            <a:pPr lvl="1" eaLnBrk="1" hangingPunct="1"/>
            <a:r>
              <a:rPr lang="es-MX" sz="2400" dirty="0">
                <a:latin typeface="Times New Roman" charset="0"/>
                <a:ea typeface="ＭＳ Ｐゴシック" charset="0"/>
                <a:sym typeface="Symbol" charset="0"/>
              </a:rPr>
              <a:t>W[</a:t>
            </a:r>
            <a:r>
              <a:rPr lang="es-MX" sz="2400" dirty="0" smtClean="0">
                <a:latin typeface="Times New Roman" charset="0"/>
                <a:ea typeface="ＭＳ Ｐゴシック" charset="0"/>
                <a:sym typeface="Symbol" charset="0"/>
              </a:rPr>
              <a:t>3][2</a:t>
            </a:r>
            <a:r>
              <a:rPr lang="es-MX" sz="2400" dirty="0">
                <a:latin typeface="Times New Roman" charset="0"/>
                <a:ea typeface="ＭＳ Ｐゴシック" charset="0"/>
                <a:sym typeface="Symbol" charset="0"/>
              </a:rPr>
              <a:t>] + D[</a:t>
            </a:r>
            <a:r>
              <a:rPr lang="es-MX" sz="2400" dirty="0" smtClean="0">
                <a:latin typeface="Times New Roman" charset="0"/>
                <a:ea typeface="ＭＳ Ｐゴシック" charset="0"/>
              </a:rPr>
              <a:t>v</a:t>
            </a:r>
            <a:r>
              <a:rPr lang="es-MX" sz="2400" baseline="-25000" dirty="0" smtClean="0">
                <a:latin typeface="Times New Roman" charset="0"/>
                <a:ea typeface="ＭＳ Ｐゴシック" charset="0"/>
              </a:rPr>
              <a:t>2</a:t>
            </a:r>
            <a:r>
              <a:rPr lang="es-MX" sz="2400" dirty="0" smtClean="0">
                <a:latin typeface="Times New Roman" charset="0"/>
                <a:ea typeface="ＭＳ Ｐゴシック" charset="0"/>
              </a:rPr>
              <a:t>][</a:t>
            </a:r>
            <a:r>
              <a:rPr lang="es-MX" sz="2400" dirty="0" smtClean="0">
                <a:latin typeface="Times New Roman" charset="0"/>
                <a:ea typeface="ＭＳ Ｐゴシック" charset="0"/>
                <a:sym typeface="Symbol" charset="0"/>
              </a:rPr>
              <a:t></a:t>
            </a:r>
            <a:r>
              <a:rPr lang="es-MX" sz="2400" dirty="0">
                <a:latin typeface="Times New Roman" charset="0"/>
                <a:ea typeface="ＭＳ Ｐゴシック" charset="0"/>
                <a:sym typeface="Symbol" charset="0"/>
              </a:rPr>
              <a:t>] = 7 +  1 = 8</a:t>
            </a:r>
            <a:endParaRPr lang="es-MX" dirty="0">
              <a:latin typeface="Times New Roman" charset="0"/>
              <a:ea typeface="ＭＳ Ｐゴシック" charset="0"/>
              <a:sym typeface="Symbol" charset="0"/>
            </a:endParaRPr>
          </a:p>
        </p:txBody>
      </p:sp>
      <p:sp>
        <p:nvSpPr>
          <p:cNvPr id="97284" name="Rectangle 4"/>
          <p:cNvSpPr>
            <a:spLocks noChangeArrowheads="1"/>
          </p:cNvSpPr>
          <p:nvPr/>
        </p:nvSpPr>
        <p:spPr bwMode="auto">
          <a:xfrm>
            <a:off x="1381125" y="3848423"/>
            <a:ext cx="2952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a:solidFill>
                  <a:schemeClr val="tx2"/>
                </a:solidFill>
              </a:rPr>
              <a:t>8</a:t>
            </a:r>
          </a:p>
        </p:txBody>
      </p:sp>
      <p:sp>
        <p:nvSpPr>
          <p:cNvPr id="97285" name="Oval 5"/>
          <p:cNvSpPr>
            <a:spLocks noChangeArrowheads="1"/>
          </p:cNvSpPr>
          <p:nvPr/>
        </p:nvSpPr>
        <p:spPr bwMode="auto">
          <a:xfrm>
            <a:off x="476250" y="1795785"/>
            <a:ext cx="498475" cy="414338"/>
          </a:xfrm>
          <a:prstGeom prst="ellipse">
            <a:avLst/>
          </a:prstGeom>
          <a:solidFill>
            <a:srgbClr val="7B00E4"/>
          </a:solidFill>
          <a:ln w="25400">
            <a:solidFill>
              <a:schemeClr val="tx2"/>
            </a:solidFill>
            <a:round/>
            <a:headEnd/>
            <a:tailEnd/>
          </a:ln>
        </p:spPr>
        <p:txBody>
          <a:bodyPr wrap="none" anchor="ctr"/>
          <a:lstStyle/>
          <a:p>
            <a:endParaRPr lang="es-MX"/>
          </a:p>
        </p:txBody>
      </p:sp>
      <p:sp>
        <p:nvSpPr>
          <p:cNvPr id="97286" name="Oval 6"/>
          <p:cNvSpPr>
            <a:spLocks noChangeArrowheads="1"/>
          </p:cNvSpPr>
          <p:nvPr/>
        </p:nvSpPr>
        <p:spPr bwMode="auto">
          <a:xfrm>
            <a:off x="2152650" y="1813248"/>
            <a:ext cx="498475" cy="414337"/>
          </a:xfrm>
          <a:prstGeom prst="ellipse">
            <a:avLst/>
          </a:prstGeom>
          <a:solidFill>
            <a:srgbClr val="7B00E4"/>
          </a:solidFill>
          <a:ln w="25400">
            <a:solidFill>
              <a:schemeClr val="tx2"/>
            </a:solidFill>
            <a:round/>
            <a:headEnd/>
            <a:tailEnd/>
          </a:ln>
        </p:spPr>
        <p:txBody>
          <a:bodyPr wrap="none" anchor="ctr"/>
          <a:lstStyle/>
          <a:p>
            <a:endParaRPr lang="es-MX"/>
          </a:p>
        </p:txBody>
      </p:sp>
      <p:sp>
        <p:nvSpPr>
          <p:cNvPr id="97287" name="Oval 7"/>
          <p:cNvSpPr>
            <a:spLocks noChangeArrowheads="1"/>
          </p:cNvSpPr>
          <p:nvPr/>
        </p:nvSpPr>
        <p:spPr bwMode="auto">
          <a:xfrm>
            <a:off x="458788" y="3640460"/>
            <a:ext cx="498475" cy="414338"/>
          </a:xfrm>
          <a:prstGeom prst="ellipse">
            <a:avLst/>
          </a:prstGeom>
          <a:solidFill>
            <a:srgbClr val="7B00E4"/>
          </a:solidFill>
          <a:ln w="25400">
            <a:solidFill>
              <a:schemeClr val="tx2"/>
            </a:solidFill>
            <a:round/>
            <a:headEnd/>
            <a:tailEnd/>
          </a:ln>
        </p:spPr>
        <p:txBody>
          <a:bodyPr wrap="none" anchor="ctr"/>
          <a:lstStyle/>
          <a:p>
            <a:endParaRPr lang="es-MX"/>
          </a:p>
        </p:txBody>
      </p:sp>
      <p:sp>
        <p:nvSpPr>
          <p:cNvPr id="97288" name="Oval 8"/>
          <p:cNvSpPr>
            <a:spLocks noChangeArrowheads="1"/>
          </p:cNvSpPr>
          <p:nvPr/>
        </p:nvSpPr>
        <p:spPr bwMode="auto">
          <a:xfrm>
            <a:off x="2135188" y="3656335"/>
            <a:ext cx="498475" cy="414338"/>
          </a:xfrm>
          <a:prstGeom prst="ellipse">
            <a:avLst/>
          </a:prstGeom>
          <a:solidFill>
            <a:srgbClr val="7B00E4"/>
          </a:solidFill>
          <a:ln w="25400">
            <a:solidFill>
              <a:schemeClr val="tx2"/>
            </a:solidFill>
            <a:round/>
            <a:headEnd/>
            <a:tailEnd/>
          </a:ln>
        </p:spPr>
        <p:txBody>
          <a:bodyPr wrap="none" anchor="ctr"/>
          <a:lstStyle/>
          <a:p>
            <a:endParaRPr lang="es-MX"/>
          </a:p>
        </p:txBody>
      </p:sp>
      <p:sp>
        <p:nvSpPr>
          <p:cNvPr id="97289" name="Line 9"/>
          <p:cNvSpPr>
            <a:spLocks noChangeShapeType="1"/>
          </p:cNvSpPr>
          <p:nvPr/>
        </p:nvSpPr>
        <p:spPr bwMode="auto">
          <a:xfrm>
            <a:off x="1017588" y="1925960"/>
            <a:ext cx="1109662"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7290" name="Line 10"/>
          <p:cNvSpPr>
            <a:spLocks noChangeShapeType="1"/>
          </p:cNvSpPr>
          <p:nvPr/>
        </p:nvSpPr>
        <p:spPr bwMode="auto">
          <a:xfrm>
            <a:off x="984250" y="3881760"/>
            <a:ext cx="1109663" cy="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97291" name="Line 11"/>
          <p:cNvSpPr>
            <a:spLocks noChangeShapeType="1"/>
          </p:cNvSpPr>
          <p:nvPr/>
        </p:nvSpPr>
        <p:spPr bwMode="auto">
          <a:xfrm>
            <a:off x="2362200" y="2268860"/>
            <a:ext cx="1588" cy="1363663"/>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7292" name="Line 12"/>
          <p:cNvSpPr>
            <a:spLocks noChangeShapeType="1"/>
          </p:cNvSpPr>
          <p:nvPr/>
        </p:nvSpPr>
        <p:spPr bwMode="auto">
          <a:xfrm>
            <a:off x="715963" y="2233935"/>
            <a:ext cx="1587" cy="1363663"/>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97293" name="Line 13"/>
          <p:cNvSpPr>
            <a:spLocks noChangeShapeType="1"/>
          </p:cNvSpPr>
          <p:nvPr/>
        </p:nvSpPr>
        <p:spPr bwMode="auto">
          <a:xfrm flipH="1">
            <a:off x="762000" y="2154560"/>
            <a:ext cx="1447800" cy="15240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7294" name="Line 14"/>
          <p:cNvSpPr>
            <a:spLocks noChangeShapeType="1"/>
          </p:cNvSpPr>
          <p:nvPr/>
        </p:nvSpPr>
        <p:spPr bwMode="auto">
          <a:xfrm flipH="1" flipV="1">
            <a:off x="914400" y="2154560"/>
            <a:ext cx="1339850" cy="1520825"/>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97295" name="Rectangle 15"/>
          <p:cNvSpPr>
            <a:spLocks noChangeArrowheads="1"/>
          </p:cNvSpPr>
          <p:nvPr/>
        </p:nvSpPr>
        <p:spPr bwMode="auto">
          <a:xfrm>
            <a:off x="534988" y="1697360"/>
            <a:ext cx="47942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a:solidFill>
                  <a:schemeClr val="bg1"/>
                </a:solidFill>
              </a:rPr>
              <a:t>v</a:t>
            </a:r>
            <a:r>
              <a:rPr lang="en-US" sz="2800" baseline="-25000">
                <a:solidFill>
                  <a:schemeClr val="bg1"/>
                </a:solidFill>
              </a:rPr>
              <a:t>1</a:t>
            </a:r>
            <a:endParaRPr lang="en-US" sz="2800">
              <a:solidFill>
                <a:schemeClr val="bg1"/>
              </a:solidFill>
            </a:endParaRPr>
          </a:p>
        </p:txBody>
      </p:sp>
      <p:sp>
        <p:nvSpPr>
          <p:cNvPr id="97296" name="Rectangle 16"/>
          <p:cNvSpPr>
            <a:spLocks noChangeArrowheads="1"/>
          </p:cNvSpPr>
          <p:nvPr/>
        </p:nvSpPr>
        <p:spPr bwMode="auto">
          <a:xfrm>
            <a:off x="2187575" y="1697360"/>
            <a:ext cx="47942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a:solidFill>
                  <a:schemeClr val="bg1"/>
                </a:solidFill>
              </a:rPr>
              <a:t>v</a:t>
            </a:r>
            <a:r>
              <a:rPr lang="en-US" sz="2800" baseline="-25000">
                <a:solidFill>
                  <a:schemeClr val="bg1"/>
                </a:solidFill>
              </a:rPr>
              <a:t>2</a:t>
            </a:r>
            <a:endParaRPr lang="en-US" sz="2800" b="1">
              <a:solidFill>
                <a:schemeClr val="bg1"/>
              </a:solidFill>
            </a:endParaRPr>
          </a:p>
        </p:txBody>
      </p:sp>
      <p:sp>
        <p:nvSpPr>
          <p:cNvPr id="97297" name="Rectangle 17"/>
          <p:cNvSpPr>
            <a:spLocks noChangeArrowheads="1"/>
          </p:cNvSpPr>
          <p:nvPr/>
        </p:nvSpPr>
        <p:spPr bwMode="auto">
          <a:xfrm>
            <a:off x="482600" y="3526160"/>
            <a:ext cx="58420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eaLnBrk="0" hangingPunct="0"/>
            <a:r>
              <a:rPr lang="en-US" sz="2800">
                <a:solidFill>
                  <a:schemeClr val="bg1"/>
                </a:solidFill>
              </a:rPr>
              <a:t>v</a:t>
            </a:r>
            <a:r>
              <a:rPr lang="en-US" sz="2800" baseline="-25000">
                <a:solidFill>
                  <a:schemeClr val="bg1"/>
                </a:solidFill>
              </a:rPr>
              <a:t>4</a:t>
            </a:r>
            <a:endParaRPr lang="en-US" sz="2800" b="1">
              <a:solidFill>
                <a:schemeClr val="bg1"/>
              </a:solidFill>
            </a:endParaRPr>
          </a:p>
        </p:txBody>
      </p:sp>
      <p:sp>
        <p:nvSpPr>
          <p:cNvPr id="97298" name="Rectangle 18"/>
          <p:cNvSpPr>
            <a:spLocks noChangeArrowheads="1"/>
          </p:cNvSpPr>
          <p:nvPr/>
        </p:nvSpPr>
        <p:spPr bwMode="auto">
          <a:xfrm>
            <a:off x="2176463" y="3526160"/>
            <a:ext cx="566737"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eaLnBrk="0" hangingPunct="0"/>
            <a:r>
              <a:rPr lang="en-US" sz="2800">
                <a:solidFill>
                  <a:schemeClr val="bg1"/>
                </a:solidFill>
              </a:rPr>
              <a:t>v</a:t>
            </a:r>
            <a:r>
              <a:rPr lang="en-US" sz="2800" baseline="-25000">
                <a:solidFill>
                  <a:schemeClr val="bg1"/>
                </a:solidFill>
              </a:rPr>
              <a:t>3</a:t>
            </a:r>
            <a:endParaRPr lang="en-US" sz="2800" b="1">
              <a:solidFill>
                <a:schemeClr val="bg1"/>
              </a:solidFill>
            </a:endParaRPr>
          </a:p>
        </p:txBody>
      </p:sp>
      <p:sp>
        <p:nvSpPr>
          <p:cNvPr id="97299" name="Rectangle 19"/>
          <p:cNvSpPr>
            <a:spLocks noChangeArrowheads="1"/>
          </p:cNvSpPr>
          <p:nvPr/>
        </p:nvSpPr>
        <p:spPr bwMode="auto">
          <a:xfrm>
            <a:off x="1447800" y="1621160"/>
            <a:ext cx="2952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a:solidFill>
                  <a:schemeClr val="tx2"/>
                </a:solidFill>
              </a:rPr>
              <a:t>2</a:t>
            </a:r>
          </a:p>
        </p:txBody>
      </p:sp>
      <p:sp>
        <p:nvSpPr>
          <p:cNvPr id="97300" name="Rectangle 20"/>
          <p:cNvSpPr>
            <a:spLocks noChangeArrowheads="1"/>
          </p:cNvSpPr>
          <p:nvPr/>
        </p:nvSpPr>
        <p:spPr bwMode="auto">
          <a:xfrm>
            <a:off x="2524125" y="2705423"/>
            <a:ext cx="2952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a:solidFill>
                  <a:schemeClr val="tx2"/>
                </a:solidFill>
              </a:rPr>
              <a:t>7</a:t>
            </a:r>
          </a:p>
        </p:txBody>
      </p:sp>
      <p:sp>
        <p:nvSpPr>
          <p:cNvPr id="97301" name="Rectangle 21"/>
          <p:cNvSpPr>
            <a:spLocks noChangeArrowheads="1"/>
          </p:cNvSpPr>
          <p:nvPr/>
        </p:nvSpPr>
        <p:spPr bwMode="auto">
          <a:xfrm>
            <a:off x="2143125" y="2705423"/>
            <a:ext cx="2952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a:solidFill>
                  <a:schemeClr val="tx2"/>
                </a:solidFill>
              </a:rPr>
              <a:t>6</a:t>
            </a:r>
          </a:p>
        </p:txBody>
      </p:sp>
      <p:sp>
        <p:nvSpPr>
          <p:cNvPr id="97302" name="Rectangle 22"/>
          <p:cNvSpPr>
            <a:spLocks noChangeArrowheads="1"/>
          </p:cNvSpPr>
          <p:nvPr/>
        </p:nvSpPr>
        <p:spPr bwMode="auto">
          <a:xfrm>
            <a:off x="1152525" y="3297560"/>
            <a:ext cx="2952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a:solidFill>
                  <a:schemeClr val="tx2"/>
                </a:solidFill>
              </a:rPr>
              <a:t>3</a:t>
            </a:r>
          </a:p>
        </p:txBody>
      </p:sp>
      <p:sp>
        <p:nvSpPr>
          <p:cNvPr id="97303" name="Rectangle 23"/>
          <p:cNvSpPr>
            <a:spLocks noChangeArrowheads="1"/>
          </p:cNvSpPr>
          <p:nvPr/>
        </p:nvSpPr>
        <p:spPr bwMode="auto">
          <a:xfrm>
            <a:off x="390525" y="2680023"/>
            <a:ext cx="2952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a:solidFill>
                  <a:schemeClr val="tx2"/>
                </a:solidFill>
              </a:rPr>
              <a:t>6</a:t>
            </a:r>
          </a:p>
        </p:txBody>
      </p:sp>
      <p:sp>
        <p:nvSpPr>
          <p:cNvPr id="97304" name="Rectangle 24"/>
          <p:cNvSpPr>
            <a:spLocks noChangeArrowheads="1"/>
          </p:cNvSpPr>
          <p:nvPr/>
        </p:nvSpPr>
        <p:spPr bwMode="auto">
          <a:xfrm>
            <a:off x="847725" y="2306960"/>
            <a:ext cx="2952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a:solidFill>
                  <a:schemeClr val="tx2"/>
                </a:solidFill>
              </a:rPr>
              <a:t>9</a:t>
            </a:r>
          </a:p>
        </p:txBody>
      </p:sp>
      <p:sp>
        <p:nvSpPr>
          <p:cNvPr id="97305" name="Rectangle 25"/>
          <p:cNvSpPr>
            <a:spLocks noChangeArrowheads="1"/>
          </p:cNvSpPr>
          <p:nvPr/>
        </p:nvSpPr>
        <p:spPr bwMode="auto">
          <a:xfrm>
            <a:off x="855663" y="2984823"/>
            <a:ext cx="2952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a:solidFill>
                  <a:schemeClr val="tx2"/>
                </a:solidFill>
              </a:rPr>
              <a:t>4</a:t>
            </a:r>
          </a:p>
        </p:txBody>
      </p:sp>
      <p:sp>
        <p:nvSpPr>
          <p:cNvPr id="97306" name="Line 26"/>
          <p:cNvSpPr>
            <a:spLocks noChangeShapeType="1"/>
          </p:cNvSpPr>
          <p:nvPr/>
        </p:nvSpPr>
        <p:spPr bwMode="auto">
          <a:xfrm flipH="1">
            <a:off x="869950" y="2230760"/>
            <a:ext cx="1492250" cy="152400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97307" name="Line 27"/>
          <p:cNvSpPr>
            <a:spLocks noChangeShapeType="1"/>
          </p:cNvSpPr>
          <p:nvPr/>
        </p:nvSpPr>
        <p:spPr bwMode="auto">
          <a:xfrm>
            <a:off x="990600" y="2078360"/>
            <a:ext cx="1109663" cy="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97308" name="Line 28"/>
          <p:cNvSpPr>
            <a:spLocks noChangeShapeType="1"/>
          </p:cNvSpPr>
          <p:nvPr/>
        </p:nvSpPr>
        <p:spPr bwMode="auto">
          <a:xfrm>
            <a:off x="2514600" y="2238698"/>
            <a:ext cx="1588" cy="1363662"/>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97309" name="Rectangle 29"/>
          <p:cNvSpPr>
            <a:spLocks noChangeArrowheads="1"/>
          </p:cNvSpPr>
          <p:nvPr/>
        </p:nvSpPr>
        <p:spPr bwMode="auto">
          <a:xfrm>
            <a:off x="1447800" y="2078360"/>
            <a:ext cx="2952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a:solidFill>
                  <a:schemeClr val="tx2"/>
                </a:solidFill>
              </a:rPr>
              <a:t>1</a:t>
            </a:r>
          </a:p>
        </p:txBody>
      </p:sp>
      <p:sp>
        <p:nvSpPr>
          <p:cNvPr id="167966" name="Text Box 30"/>
          <p:cNvSpPr txBox="1">
            <a:spLocks noChangeArrowheads="1"/>
          </p:cNvSpPr>
          <p:nvPr/>
        </p:nvSpPr>
        <p:spPr bwMode="auto">
          <a:xfrm>
            <a:off x="712788" y="4732660"/>
            <a:ext cx="3478212"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4161750" indent="-24161750" eaLnBrk="0" hangingPunct="0">
              <a:defRPr sz="2400">
                <a:solidFill>
                  <a:schemeClr val="tx1"/>
                </a:solidFill>
                <a:latin typeface="Times New Roman" charset="0"/>
                <a:ea typeface="ＭＳ Ｐゴシック" charset="0"/>
                <a:cs typeface="ＭＳ Ｐゴシック" charset="0"/>
              </a:defRPr>
            </a:lvl1pPr>
            <a:lvl2pPr marL="114300"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lvl="1">
              <a:buFontTx/>
              <a:buChar char="•"/>
            </a:pPr>
            <a:r>
              <a:rPr lang="en-US" sz="2800" dirty="0">
                <a:latin typeface="Arial Narrow" charset="0"/>
                <a:sym typeface="Symbol" charset="0"/>
              </a:rPr>
              <a:t> D[</a:t>
            </a:r>
            <a:r>
              <a:rPr lang="en-US" sz="2800" dirty="0" smtClean="0">
                <a:latin typeface="Arial Narrow" charset="0"/>
                <a:sym typeface="Symbol" charset="0"/>
              </a:rPr>
              <a:t>v</a:t>
            </a:r>
            <a:r>
              <a:rPr lang="en-US" sz="2800" baseline="-25000" dirty="0" smtClean="0">
                <a:latin typeface="Arial Narrow" charset="0"/>
                <a:sym typeface="Symbol" charset="0"/>
              </a:rPr>
              <a:t>4</a:t>
            </a:r>
            <a:r>
              <a:rPr lang="en-US" sz="2800" dirty="0" smtClean="0">
                <a:latin typeface="Arial Narrow" charset="0"/>
                <a:sym typeface="Symbol" charset="0"/>
              </a:rPr>
              <a:t>][</a:t>
            </a:r>
            <a:r>
              <a:rPr lang="en-US" sz="2800" dirty="0" smtClean="0">
                <a:latin typeface="Arial Narrow" charset="0"/>
                <a:sym typeface="Symbol" charset="0"/>
              </a:rPr>
              <a:t> </a:t>
            </a:r>
            <a:r>
              <a:rPr lang="en-US" sz="2800" dirty="0">
                <a:latin typeface="Arial Narrow" charset="0"/>
                <a:sym typeface="Symbol" charset="0"/>
              </a:rPr>
              <a:t>{v</a:t>
            </a:r>
            <a:r>
              <a:rPr lang="en-US" sz="2800" baseline="-25000" dirty="0">
                <a:latin typeface="Arial Narrow" charset="0"/>
                <a:sym typeface="Symbol" charset="0"/>
              </a:rPr>
              <a:t>2</a:t>
            </a:r>
            <a:r>
              <a:rPr lang="en-US" sz="2800" dirty="0">
                <a:latin typeface="Arial Narrow" charset="0"/>
                <a:sym typeface="Symbol" charset="0"/>
              </a:rPr>
              <a:t>}] = 3 + 1 = 4</a:t>
            </a:r>
          </a:p>
          <a:p>
            <a:pPr lvl="1">
              <a:buFontTx/>
              <a:buChar char="•"/>
            </a:pPr>
            <a:r>
              <a:rPr lang="en-US" sz="2800" dirty="0">
                <a:latin typeface="Arial Narrow" charset="0"/>
                <a:sym typeface="Symbol" charset="0"/>
              </a:rPr>
              <a:t> D[</a:t>
            </a:r>
            <a:r>
              <a:rPr lang="en-US" sz="2800" dirty="0" smtClean="0">
                <a:latin typeface="Arial Narrow" charset="0"/>
                <a:sym typeface="Symbol" charset="0"/>
              </a:rPr>
              <a:t>v</a:t>
            </a:r>
            <a:r>
              <a:rPr lang="en-US" sz="2800" baseline="-25000" dirty="0" smtClean="0">
                <a:latin typeface="Arial Narrow" charset="0"/>
                <a:sym typeface="Symbol" charset="0"/>
              </a:rPr>
              <a:t>2</a:t>
            </a:r>
            <a:r>
              <a:rPr lang="en-US" sz="2800" dirty="0" smtClean="0">
                <a:latin typeface="Arial Narrow" charset="0"/>
                <a:sym typeface="Symbol" charset="0"/>
              </a:rPr>
              <a:t>][</a:t>
            </a:r>
            <a:r>
              <a:rPr lang="en-US" sz="2800" dirty="0" smtClean="0">
                <a:latin typeface="Arial Narrow" charset="0"/>
                <a:sym typeface="Symbol" charset="0"/>
              </a:rPr>
              <a:t> </a:t>
            </a:r>
            <a:r>
              <a:rPr lang="en-US" sz="2800" dirty="0">
                <a:latin typeface="Arial Narrow" charset="0"/>
                <a:sym typeface="Symbol" charset="0"/>
              </a:rPr>
              <a:t>{v</a:t>
            </a:r>
            <a:r>
              <a:rPr lang="en-US" sz="2800" baseline="-25000" dirty="0">
                <a:latin typeface="Arial Narrow" charset="0"/>
                <a:sym typeface="Symbol" charset="0"/>
              </a:rPr>
              <a:t>3</a:t>
            </a:r>
            <a:r>
              <a:rPr lang="en-US" sz="2800" dirty="0">
                <a:latin typeface="Arial Narrow" charset="0"/>
                <a:sym typeface="Symbol" charset="0"/>
              </a:rPr>
              <a:t>}] = 6 + </a:t>
            </a:r>
            <a:r>
              <a:rPr lang="en-US" sz="2800" dirty="0">
                <a:sym typeface="Symbol" charset="0"/>
              </a:rPr>
              <a:t></a:t>
            </a:r>
            <a:r>
              <a:rPr lang="en-US" sz="2800" dirty="0">
                <a:latin typeface="Arial Narrow" charset="0"/>
                <a:sym typeface="Symbol" charset="0"/>
              </a:rPr>
              <a:t> = </a:t>
            </a:r>
            <a:r>
              <a:rPr lang="en-US" sz="2800" dirty="0">
                <a:sym typeface="Symbol" charset="0"/>
              </a:rPr>
              <a:t></a:t>
            </a:r>
          </a:p>
          <a:p>
            <a:pPr lvl="1">
              <a:buFontTx/>
              <a:buChar char="•"/>
            </a:pPr>
            <a:r>
              <a:rPr lang="en-US" sz="2800" dirty="0">
                <a:latin typeface="Arial Narrow" charset="0"/>
                <a:sym typeface="Symbol" charset="0"/>
              </a:rPr>
              <a:t> D[</a:t>
            </a:r>
            <a:r>
              <a:rPr lang="en-US" sz="2800" dirty="0" smtClean="0">
                <a:latin typeface="Arial Narrow" charset="0"/>
                <a:sym typeface="Symbol" charset="0"/>
              </a:rPr>
              <a:t>v</a:t>
            </a:r>
            <a:r>
              <a:rPr lang="en-US" sz="2800" baseline="-25000" dirty="0" smtClean="0">
                <a:latin typeface="Arial Narrow" charset="0"/>
                <a:sym typeface="Symbol" charset="0"/>
              </a:rPr>
              <a:t>4</a:t>
            </a:r>
            <a:r>
              <a:rPr lang="en-US" sz="2800" dirty="0" smtClean="0">
                <a:latin typeface="Arial Narrow" charset="0"/>
                <a:sym typeface="Symbol" charset="0"/>
              </a:rPr>
              <a:t>][</a:t>
            </a:r>
            <a:r>
              <a:rPr lang="en-US" sz="2800" dirty="0" smtClean="0">
                <a:latin typeface="Arial Narrow" charset="0"/>
                <a:sym typeface="Symbol" charset="0"/>
              </a:rPr>
              <a:t> </a:t>
            </a:r>
            <a:r>
              <a:rPr lang="en-US" sz="2800" dirty="0">
                <a:latin typeface="Arial Narrow" charset="0"/>
                <a:sym typeface="Symbol" charset="0"/>
              </a:rPr>
              <a:t>{v</a:t>
            </a:r>
            <a:r>
              <a:rPr lang="en-US" sz="2800" baseline="-25000" dirty="0">
                <a:latin typeface="Arial Narrow" charset="0"/>
                <a:sym typeface="Symbol" charset="0"/>
              </a:rPr>
              <a:t>3</a:t>
            </a:r>
            <a:r>
              <a:rPr lang="en-US" sz="2800" dirty="0">
                <a:latin typeface="Arial Narrow" charset="0"/>
                <a:sym typeface="Symbol" charset="0"/>
              </a:rPr>
              <a:t>}] = </a:t>
            </a:r>
            <a:r>
              <a:rPr lang="en-US" sz="2800" dirty="0">
                <a:sym typeface="Symbol" charset="0"/>
              </a:rPr>
              <a:t></a:t>
            </a:r>
            <a:r>
              <a:rPr lang="en-US" sz="2800" dirty="0">
                <a:latin typeface="Arial Narrow" charset="0"/>
                <a:sym typeface="Symbol" charset="0"/>
              </a:rPr>
              <a:t> + </a:t>
            </a:r>
            <a:r>
              <a:rPr lang="en-US" sz="2800" dirty="0">
                <a:sym typeface="Symbol" charset="0"/>
              </a:rPr>
              <a:t></a:t>
            </a:r>
            <a:r>
              <a:rPr lang="en-US" sz="2800" dirty="0">
                <a:latin typeface="Arial Narrow" charset="0"/>
                <a:sym typeface="Symbol" charset="0"/>
              </a:rPr>
              <a:t> = </a:t>
            </a:r>
            <a:r>
              <a:rPr lang="en-US" sz="2800" dirty="0">
                <a:sym typeface="Symbol" charset="0"/>
              </a:rPr>
              <a:t></a:t>
            </a:r>
            <a:endParaRPr lang="en-US" sz="2800" dirty="0"/>
          </a:p>
        </p:txBody>
      </p:sp>
      <p:sp>
        <p:nvSpPr>
          <p:cNvPr id="167967" name="Text Box 31"/>
          <p:cNvSpPr txBox="1">
            <a:spLocks noChangeArrowheads="1"/>
          </p:cNvSpPr>
          <p:nvPr/>
        </p:nvSpPr>
        <p:spPr bwMode="auto">
          <a:xfrm>
            <a:off x="4865688" y="4942210"/>
            <a:ext cx="3363912"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4161750" indent="-24161750" eaLnBrk="0" hangingPunct="0">
              <a:defRPr sz="2400">
                <a:solidFill>
                  <a:schemeClr val="tx1"/>
                </a:solidFill>
                <a:latin typeface="Times New Roman" charset="0"/>
                <a:ea typeface="ＭＳ Ｐゴシック" charset="0"/>
                <a:cs typeface="ＭＳ Ｐゴシック" charset="0"/>
              </a:defRPr>
            </a:lvl1pPr>
            <a:lvl2pPr marL="114300"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lvl="1">
              <a:buFontTx/>
              <a:buChar char="•"/>
            </a:pPr>
            <a:r>
              <a:rPr lang="en-US" sz="2800" dirty="0">
                <a:latin typeface="Arial Narrow" charset="0"/>
                <a:sym typeface="Symbol" charset="0"/>
              </a:rPr>
              <a:t> D[</a:t>
            </a:r>
            <a:r>
              <a:rPr lang="en-US" sz="2800" dirty="0" smtClean="0">
                <a:latin typeface="Arial Narrow" charset="0"/>
                <a:sym typeface="Symbol" charset="0"/>
              </a:rPr>
              <a:t>v</a:t>
            </a:r>
            <a:r>
              <a:rPr lang="en-US" sz="2800" baseline="-25000" dirty="0" smtClean="0">
                <a:latin typeface="Arial Narrow" charset="0"/>
                <a:sym typeface="Symbol" charset="0"/>
              </a:rPr>
              <a:t>2</a:t>
            </a:r>
            <a:r>
              <a:rPr lang="en-US" sz="2800" dirty="0" smtClean="0">
                <a:latin typeface="Arial Narrow" charset="0"/>
                <a:sym typeface="Symbol" charset="0"/>
              </a:rPr>
              <a:t>][ </a:t>
            </a:r>
            <a:r>
              <a:rPr lang="en-US" sz="2800" dirty="0">
                <a:latin typeface="Arial Narrow" charset="0"/>
                <a:sym typeface="Symbol" charset="0"/>
              </a:rPr>
              <a:t>{v</a:t>
            </a:r>
            <a:r>
              <a:rPr lang="en-US" sz="2800" baseline="-25000" dirty="0">
                <a:latin typeface="Arial Narrow" charset="0"/>
                <a:sym typeface="Symbol" charset="0"/>
              </a:rPr>
              <a:t>4</a:t>
            </a:r>
            <a:r>
              <a:rPr lang="en-US" sz="2800" dirty="0">
                <a:latin typeface="Arial Narrow" charset="0"/>
                <a:sym typeface="Symbol" charset="0"/>
              </a:rPr>
              <a:t>}] = 4 + 6 = 10</a:t>
            </a:r>
          </a:p>
          <a:p>
            <a:pPr lvl="1">
              <a:buFontTx/>
              <a:buChar char="•"/>
            </a:pPr>
            <a:r>
              <a:rPr lang="en-US" sz="2800" dirty="0">
                <a:latin typeface="Arial Narrow" charset="0"/>
                <a:sym typeface="Symbol" charset="0"/>
              </a:rPr>
              <a:t> D[</a:t>
            </a:r>
            <a:r>
              <a:rPr lang="en-US" sz="2800" dirty="0" smtClean="0">
                <a:latin typeface="Arial Narrow" charset="0"/>
                <a:sym typeface="Symbol" charset="0"/>
              </a:rPr>
              <a:t>v</a:t>
            </a:r>
            <a:r>
              <a:rPr lang="en-US" sz="2800" baseline="-25000" dirty="0" smtClean="0">
                <a:latin typeface="Arial Narrow" charset="0"/>
                <a:sym typeface="Symbol" charset="0"/>
              </a:rPr>
              <a:t>3</a:t>
            </a:r>
            <a:r>
              <a:rPr lang="en-US" sz="2800" dirty="0" smtClean="0">
                <a:latin typeface="Arial Narrow" charset="0"/>
                <a:sym typeface="Symbol" charset="0"/>
              </a:rPr>
              <a:t>][</a:t>
            </a:r>
            <a:r>
              <a:rPr lang="en-US" sz="2800" dirty="0" smtClean="0">
                <a:latin typeface="Arial Narrow" charset="0"/>
                <a:sym typeface="Symbol" charset="0"/>
              </a:rPr>
              <a:t> </a:t>
            </a:r>
            <a:r>
              <a:rPr lang="en-US" sz="2800" dirty="0">
                <a:latin typeface="Arial Narrow" charset="0"/>
                <a:sym typeface="Symbol" charset="0"/>
              </a:rPr>
              <a:t>{v</a:t>
            </a:r>
            <a:r>
              <a:rPr lang="en-US" sz="2800" baseline="-25000" dirty="0">
                <a:latin typeface="Arial Narrow" charset="0"/>
                <a:sym typeface="Symbol" charset="0"/>
              </a:rPr>
              <a:t>4</a:t>
            </a:r>
            <a:r>
              <a:rPr lang="en-US" sz="2800" dirty="0">
                <a:latin typeface="Arial Narrow" charset="0"/>
                <a:sym typeface="Symbol" charset="0"/>
              </a:rPr>
              <a:t>}] = 8 + 6 = 14</a:t>
            </a:r>
            <a:endParaRPr lang="en-US" sz="2800" dirty="0"/>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7939">
                                            <p:txEl>
                                              <p:pRg st="0" end="0"/>
                                            </p:txEl>
                                          </p:spTgt>
                                        </p:tgtEl>
                                        <p:attrNameLst>
                                          <p:attrName>style.visibility</p:attrName>
                                        </p:attrNameLst>
                                      </p:cBhvr>
                                      <p:to>
                                        <p:strVal val="visible"/>
                                      </p:to>
                                    </p:set>
                                    <p:anim calcmode="lin" valueType="num">
                                      <p:cBhvr additive="base">
                                        <p:cTn id="7" dur="500" fill="hold"/>
                                        <p:tgtEl>
                                          <p:spTgt spid="16793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7939">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7939">
                                            <p:txEl>
                                              <p:pRg st="1" end="1"/>
                                            </p:txEl>
                                          </p:spTgt>
                                        </p:tgtEl>
                                        <p:attrNameLst>
                                          <p:attrName>style.visibility</p:attrName>
                                        </p:attrNameLst>
                                      </p:cBhvr>
                                      <p:to>
                                        <p:strVal val="visible"/>
                                      </p:to>
                                    </p:set>
                                    <p:anim calcmode="lin" valueType="num">
                                      <p:cBhvr additive="base">
                                        <p:cTn id="13" dur="500" fill="hold"/>
                                        <p:tgtEl>
                                          <p:spTgt spid="16793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7939">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par>
                                <p:cTn id="15" presetID="2" presetClass="entr" presetSubtype="8" fill="hold" grpId="0" nodeType="withEffect">
                                  <p:stCondLst>
                                    <p:cond delay="0"/>
                                  </p:stCondLst>
                                  <p:childTnLst>
                                    <p:set>
                                      <p:cBhvr>
                                        <p:cTn id="16" dur="1" fill="hold">
                                          <p:stCondLst>
                                            <p:cond delay="0"/>
                                          </p:stCondLst>
                                        </p:cTn>
                                        <p:tgtEl>
                                          <p:spTgt spid="167939">
                                            <p:txEl>
                                              <p:pRg st="2" end="2"/>
                                            </p:txEl>
                                          </p:spTgt>
                                        </p:tgtEl>
                                        <p:attrNameLst>
                                          <p:attrName>style.visibility</p:attrName>
                                        </p:attrNameLst>
                                      </p:cBhvr>
                                      <p:to>
                                        <p:strVal val="visible"/>
                                      </p:to>
                                    </p:set>
                                    <p:anim calcmode="lin" valueType="num">
                                      <p:cBhvr additive="base">
                                        <p:cTn id="17" dur="500" fill="hold"/>
                                        <p:tgtEl>
                                          <p:spTgt spid="167939">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67939">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2" name="WHOOSH.WAV"/>
                                        </p:tgtEl>
                                      </p:cMediaNode>
                                    </p:audio>
                                  </p:subTnLst>
                                </p:cTn>
                              </p:par>
                              <p:par>
                                <p:cTn id="19" presetID="2" presetClass="entr" presetSubtype="8" fill="hold" grpId="0" nodeType="withEffect">
                                  <p:stCondLst>
                                    <p:cond delay="0"/>
                                  </p:stCondLst>
                                  <p:childTnLst>
                                    <p:set>
                                      <p:cBhvr>
                                        <p:cTn id="20" dur="1" fill="hold">
                                          <p:stCondLst>
                                            <p:cond delay="0"/>
                                          </p:stCondLst>
                                        </p:cTn>
                                        <p:tgtEl>
                                          <p:spTgt spid="167939">
                                            <p:txEl>
                                              <p:pRg st="3" end="3"/>
                                            </p:txEl>
                                          </p:spTgt>
                                        </p:tgtEl>
                                        <p:attrNameLst>
                                          <p:attrName>style.visibility</p:attrName>
                                        </p:attrNameLst>
                                      </p:cBhvr>
                                      <p:to>
                                        <p:strVal val="visible"/>
                                      </p:to>
                                    </p:set>
                                    <p:anim calcmode="lin" valueType="num">
                                      <p:cBhvr additive="base">
                                        <p:cTn id="21" dur="500" fill="hold"/>
                                        <p:tgtEl>
                                          <p:spTgt spid="167939">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67939">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9"/>
                                            </p:cond>
                                          </p:stCondLst>
                                          <p:endCondLst>
                                            <p:cond evt="onStopAudio" delay="0">
                                              <p:tgtEl>
                                                <p:sldTgt/>
                                              </p:tgtEl>
                                            </p:cond>
                                          </p:endCondLst>
                                        </p:cTn>
                                        <p:tgtEl>
                                          <p:sndTgt r:embed="rId2" name="WHOOSH.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67966">
                                            <p:txEl>
                                              <p:pRg st="0" end="0"/>
                                            </p:txEl>
                                          </p:spTgt>
                                        </p:tgtEl>
                                        <p:attrNameLst>
                                          <p:attrName>style.visibility</p:attrName>
                                        </p:attrNameLst>
                                      </p:cBhvr>
                                      <p:to>
                                        <p:strVal val="visible"/>
                                      </p:to>
                                    </p:set>
                                    <p:anim calcmode="lin" valueType="num">
                                      <p:cBhvr additive="base">
                                        <p:cTn id="27" dur="500" fill="hold"/>
                                        <p:tgtEl>
                                          <p:spTgt spid="167966">
                                            <p:txEl>
                                              <p:pRg st="0" end="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67966">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5"/>
                                            </p:cond>
                                          </p:stCondLst>
                                          <p:endCondLst>
                                            <p:cond evt="onStopAudio" delay="0">
                                              <p:tgtEl>
                                                <p:sldTgt/>
                                              </p:tgtEl>
                                            </p:cond>
                                          </p:endCondLst>
                                        </p:cTn>
                                        <p:tgtEl>
                                          <p:sndTgt r:embed="rId2" name="WHOOSH.WAV"/>
                                        </p:tgtEl>
                                      </p:cMediaNode>
                                    </p:audio>
                                  </p:subTnLst>
                                </p:cTn>
                              </p:par>
                              <p:par>
                                <p:cTn id="29" presetID="2" presetClass="entr" presetSubtype="8" fill="hold" grpId="0" nodeType="withEffect">
                                  <p:stCondLst>
                                    <p:cond delay="0"/>
                                  </p:stCondLst>
                                  <p:childTnLst>
                                    <p:set>
                                      <p:cBhvr>
                                        <p:cTn id="30" dur="1" fill="hold">
                                          <p:stCondLst>
                                            <p:cond delay="0"/>
                                          </p:stCondLst>
                                        </p:cTn>
                                        <p:tgtEl>
                                          <p:spTgt spid="167966">
                                            <p:txEl>
                                              <p:pRg st="1" end="1"/>
                                            </p:txEl>
                                          </p:spTgt>
                                        </p:tgtEl>
                                        <p:attrNameLst>
                                          <p:attrName>style.visibility</p:attrName>
                                        </p:attrNameLst>
                                      </p:cBhvr>
                                      <p:to>
                                        <p:strVal val="visible"/>
                                      </p:to>
                                    </p:set>
                                    <p:anim calcmode="lin" valueType="num">
                                      <p:cBhvr additive="base">
                                        <p:cTn id="31" dur="500" fill="hold"/>
                                        <p:tgtEl>
                                          <p:spTgt spid="167966">
                                            <p:txEl>
                                              <p:pRg st="1" end="1"/>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67966">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par>
                                <p:cTn id="33" presetID="2" presetClass="entr" presetSubtype="8" fill="hold" grpId="0" nodeType="withEffect">
                                  <p:stCondLst>
                                    <p:cond delay="0"/>
                                  </p:stCondLst>
                                  <p:childTnLst>
                                    <p:set>
                                      <p:cBhvr>
                                        <p:cTn id="34" dur="1" fill="hold">
                                          <p:stCondLst>
                                            <p:cond delay="0"/>
                                          </p:stCondLst>
                                        </p:cTn>
                                        <p:tgtEl>
                                          <p:spTgt spid="167966">
                                            <p:txEl>
                                              <p:pRg st="2" end="2"/>
                                            </p:txEl>
                                          </p:spTgt>
                                        </p:tgtEl>
                                        <p:attrNameLst>
                                          <p:attrName>style.visibility</p:attrName>
                                        </p:attrNameLst>
                                      </p:cBhvr>
                                      <p:to>
                                        <p:strVal val="visible"/>
                                      </p:to>
                                    </p:set>
                                    <p:anim calcmode="lin" valueType="num">
                                      <p:cBhvr additive="base">
                                        <p:cTn id="35" dur="500" fill="hold"/>
                                        <p:tgtEl>
                                          <p:spTgt spid="167966">
                                            <p:txEl>
                                              <p:pRg st="2" end="2"/>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167966">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3"/>
                                            </p:cond>
                                          </p:stCondLst>
                                          <p:endCondLst>
                                            <p:cond evt="onStopAudio" delay="0">
                                              <p:tgtEl>
                                                <p:sldTgt/>
                                              </p:tgtEl>
                                            </p:cond>
                                          </p:endCondLst>
                                        </p:cTn>
                                        <p:tgtEl>
                                          <p:sndTgt r:embed="rId2" name="WHOOSH.WAV"/>
                                        </p:tgtEl>
                                      </p:cMediaNode>
                                    </p:audio>
                                  </p:sub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167967">
                                            <p:txEl>
                                              <p:pRg st="0" end="0"/>
                                            </p:txEl>
                                          </p:spTgt>
                                        </p:tgtEl>
                                        <p:attrNameLst>
                                          <p:attrName>style.visibility</p:attrName>
                                        </p:attrNameLst>
                                      </p:cBhvr>
                                      <p:to>
                                        <p:strVal val="visible"/>
                                      </p:to>
                                    </p:set>
                                    <p:anim calcmode="lin" valueType="num">
                                      <p:cBhvr additive="base">
                                        <p:cTn id="41" dur="500" fill="hold"/>
                                        <p:tgtEl>
                                          <p:spTgt spid="167967">
                                            <p:txEl>
                                              <p:pRg st="0" end="0"/>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16796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9"/>
                                            </p:cond>
                                          </p:stCondLst>
                                          <p:endCondLst>
                                            <p:cond evt="onStopAudio" delay="0">
                                              <p:tgtEl>
                                                <p:sldTgt/>
                                              </p:tgtEl>
                                            </p:cond>
                                          </p:endCondLst>
                                        </p:cTn>
                                        <p:tgtEl>
                                          <p:sndTgt r:embed="rId2" name="WHOOSH.WAV"/>
                                        </p:tgtEl>
                                      </p:cMediaNode>
                                    </p:audio>
                                  </p:subTnLst>
                                </p:cTn>
                              </p:par>
                              <p:par>
                                <p:cTn id="43" presetID="2" presetClass="entr" presetSubtype="8" fill="hold" grpId="0" nodeType="withEffect">
                                  <p:stCondLst>
                                    <p:cond delay="0"/>
                                  </p:stCondLst>
                                  <p:childTnLst>
                                    <p:set>
                                      <p:cBhvr>
                                        <p:cTn id="44" dur="1" fill="hold">
                                          <p:stCondLst>
                                            <p:cond delay="0"/>
                                          </p:stCondLst>
                                        </p:cTn>
                                        <p:tgtEl>
                                          <p:spTgt spid="167967">
                                            <p:txEl>
                                              <p:pRg st="1" end="1"/>
                                            </p:txEl>
                                          </p:spTgt>
                                        </p:tgtEl>
                                        <p:attrNameLst>
                                          <p:attrName>style.visibility</p:attrName>
                                        </p:attrNameLst>
                                      </p:cBhvr>
                                      <p:to>
                                        <p:strVal val="visible"/>
                                      </p:to>
                                    </p:set>
                                    <p:anim calcmode="lin" valueType="num">
                                      <p:cBhvr additive="base">
                                        <p:cTn id="45" dur="500" fill="hold"/>
                                        <p:tgtEl>
                                          <p:spTgt spid="167967">
                                            <p:txEl>
                                              <p:pRg st="1" end="1"/>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167967">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3"/>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39" grpId="0" build="p" autoUpdateAnimBg="0"/>
      <p:bldP spid="167966" grpId="0" build="p" autoUpdateAnimBg="0"/>
      <p:bldP spid="167967" grpId="0" build="p"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1043490" y="620688"/>
            <a:ext cx="7024744" cy="1143000"/>
          </a:xfrm>
        </p:spPr>
        <p:txBody>
          <a:bodyPr/>
          <a:lstStyle/>
          <a:p>
            <a:pPr eaLnBrk="1" hangingPunct="1"/>
            <a:r>
              <a:rPr lang="es-MX" dirty="0">
                <a:latin typeface="Times New Roman" charset="0"/>
              </a:rPr>
              <a:t>En el ejemplo...</a:t>
            </a:r>
          </a:p>
        </p:txBody>
      </p:sp>
      <p:sp>
        <p:nvSpPr>
          <p:cNvPr id="168963" name="Rectangle 3"/>
          <p:cNvSpPr>
            <a:spLocks noGrp="1" noChangeArrowheads="1"/>
          </p:cNvSpPr>
          <p:nvPr>
            <p:ph idx="1"/>
          </p:nvPr>
        </p:nvSpPr>
        <p:spPr>
          <a:xfrm>
            <a:off x="2819400" y="2209800"/>
            <a:ext cx="6019800" cy="2971800"/>
          </a:xfrm>
        </p:spPr>
        <p:txBody>
          <a:bodyPr/>
          <a:lstStyle/>
          <a:p>
            <a:pPr eaLnBrk="1" hangingPunct="1"/>
            <a:r>
              <a:rPr lang="es-MX" dirty="0">
                <a:latin typeface="Times New Roman" charset="0"/>
                <a:sym typeface="Symbol" charset="0"/>
              </a:rPr>
              <a:t>Para A de dos elementos:</a:t>
            </a:r>
          </a:p>
          <a:p>
            <a:pPr lvl="1" eaLnBrk="1" hangingPunct="1">
              <a:buFont typeface="Wingdings" charset="0"/>
              <a:buNone/>
            </a:pPr>
            <a:r>
              <a:rPr lang="es-MX" sz="2400" dirty="0">
                <a:latin typeface="Times New Roman" charset="0"/>
                <a:ea typeface="ＭＳ Ｐゴシック" charset="0"/>
                <a:sym typeface="Symbol" charset="0"/>
              </a:rPr>
              <a:t>D[</a:t>
            </a:r>
            <a:r>
              <a:rPr lang="es-MX" sz="2400" dirty="0" smtClean="0">
                <a:latin typeface="Times New Roman" charset="0"/>
                <a:ea typeface="ＭＳ Ｐゴシック" charset="0"/>
                <a:sym typeface="Symbol" charset="0"/>
              </a:rPr>
              <a:t>v</a:t>
            </a:r>
            <a:r>
              <a:rPr lang="es-MX" sz="2400" baseline="-25000" dirty="0" smtClean="0">
                <a:latin typeface="Times New Roman" charset="0"/>
                <a:ea typeface="ＭＳ Ｐゴシック" charset="0"/>
                <a:sym typeface="Symbol" charset="0"/>
              </a:rPr>
              <a:t>4</a:t>
            </a:r>
            <a:r>
              <a:rPr lang="es-MX" sz="2400" dirty="0" smtClean="0">
                <a:latin typeface="Times New Roman" charset="0"/>
                <a:ea typeface="ＭＳ Ｐゴシック" charset="0"/>
                <a:sym typeface="Symbol" charset="0"/>
              </a:rPr>
              <a:t>][</a:t>
            </a:r>
            <a:r>
              <a:rPr lang="es-MX" sz="2400" dirty="0" smtClean="0">
                <a:latin typeface="Times New Roman" charset="0"/>
                <a:ea typeface="ＭＳ Ｐゴシック" charset="0"/>
                <a:sym typeface="Symbol" charset="0"/>
              </a:rPr>
              <a:t> </a:t>
            </a:r>
            <a:r>
              <a:rPr lang="es-MX" sz="2400" dirty="0">
                <a:latin typeface="Times New Roman" charset="0"/>
                <a:ea typeface="ＭＳ Ｐゴシック" charset="0"/>
                <a:sym typeface="Symbol" charset="0"/>
              </a:rPr>
              <a:t>{v</a:t>
            </a:r>
            <a:r>
              <a:rPr lang="es-MX" sz="2400" baseline="-25000" dirty="0">
                <a:latin typeface="Times New Roman" charset="0"/>
                <a:ea typeface="ＭＳ Ｐゴシック" charset="0"/>
                <a:sym typeface="Symbol" charset="0"/>
              </a:rPr>
              <a:t>2</a:t>
            </a:r>
            <a:r>
              <a:rPr lang="es-MX" sz="2400" dirty="0">
                <a:latin typeface="Times New Roman" charset="0"/>
                <a:ea typeface="ＭＳ Ｐゴシック" charset="0"/>
                <a:sym typeface="Symbol" charset="0"/>
              </a:rPr>
              <a:t>,v</a:t>
            </a:r>
            <a:r>
              <a:rPr lang="es-MX" sz="2400" baseline="-25000" dirty="0">
                <a:latin typeface="Times New Roman" charset="0"/>
                <a:ea typeface="ＭＳ Ｐゴシック" charset="0"/>
                <a:sym typeface="Symbol" charset="0"/>
              </a:rPr>
              <a:t>3</a:t>
            </a:r>
            <a:r>
              <a:rPr lang="es-MX" sz="2400" dirty="0">
                <a:latin typeface="Times New Roman" charset="0"/>
                <a:ea typeface="ＭＳ Ｐゴシック" charset="0"/>
                <a:sym typeface="Symbol" charset="0"/>
              </a:rPr>
              <a:t>}] = minimo(W[</a:t>
            </a:r>
            <a:r>
              <a:rPr lang="es-MX" sz="2400" dirty="0" smtClean="0">
                <a:latin typeface="Times New Roman" charset="0"/>
                <a:ea typeface="ＭＳ Ｐゴシック" charset="0"/>
                <a:sym typeface="Symbol" charset="0"/>
              </a:rPr>
              <a:t>4][j</a:t>
            </a:r>
            <a:r>
              <a:rPr lang="es-MX" sz="2400" dirty="0">
                <a:latin typeface="Times New Roman" charset="0"/>
                <a:ea typeface="ＭＳ Ｐゴシック" charset="0"/>
                <a:sym typeface="Symbol" charset="0"/>
              </a:rPr>
              <a:t>] + D[</a:t>
            </a:r>
            <a:r>
              <a:rPr lang="es-MX" sz="2400" dirty="0" smtClean="0">
                <a:latin typeface="Times New Roman" charset="0"/>
                <a:ea typeface="ＭＳ Ｐゴシック" charset="0"/>
              </a:rPr>
              <a:t>v</a:t>
            </a:r>
            <a:r>
              <a:rPr lang="es-MX" sz="2400" baseline="-25000" dirty="0" smtClean="0">
                <a:latin typeface="Times New Roman" charset="0"/>
                <a:ea typeface="ＭＳ Ｐゴシック" charset="0"/>
              </a:rPr>
              <a:t>j</a:t>
            </a:r>
            <a:r>
              <a:rPr lang="es-MX" sz="2400" dirty="0" smtClean="0">
                <a:latin typeface="Times New Roman" charset="0"/>
                <a:ea typeface="ＭＳ Ｐゴシック" charset="0"/>
              </a:rPr>
              <a:t>][</a:t>
            </a:r>
            <a:r>
              <a:rPr lang="es-MX" sz="2400" dirty="0" smtClean="0">
                <a:latin typeface="Times New Roman" charset="0"/>
                <a:ea typeface="ＭＳ Ｐゴシック" charset="0"/>
                <a:sym typeface="Symbol" charset="0"/>
              </a:rPr>
              <a:t>{</a:t>
            </a:r>
            <a:r>
              <a:rPr lang="es-MX" sz="2400" dirty="0">
                <a:latin typeface="Times New Roman" charset="0"/>
                <a:ea typeface="ＭＳ Ｐゴシック" charset="0"/>
                <a:sym typeface="Symbol" charset="0"/>
              </a:rPr>
              <a:t>v</a:t>
            </a:r>
            <a:r>
              <a:rPr lang="es-MX" sz="2400" baseline="-25000" dirty="0">
                <a:latin typeface="Times New Roman" charset="0"/>
                <a:ea typeface="ＭＳ Ｐゴシック" charset="0"/>
                <a:sym typeface="Symbol" charset="0"/>
              </a:rPr>
              <a:t>2</a:t>
            </a:r>
            <a:r>
              <a:rPr lang="es-MX" sz="2400" dirty="0">
                <a:latin typeface="Times New Roman" charset="0"/>
                <a:ea typeface="ＭＳ Ｐゴシック" charset="0"/>
                <a:sym typeface="Symbol" charset="0"/>
              </a:rPr>
              <a:t>,v</a:t>
            </a:r>
            <a:r>
              <a:rPr lang="es-MX" sz="2400" baseline="-25000" dirty="0">
                <a:latin typeface="Times New Roman" charset="0"/>
                <a:ea typeface="ＭＳ Ｐゴシック" charset="0"/>
                <a:sym typeface="Symbol" charset="0"/>
              </a:rPr>
              <a:t>3</a:t>
            </a:r>
            <a:r>
              <a:rPr lang="es-MX" sz="2400" dirty="0">
                <a:latin typeface="Times New Roman" charset="0"/>
                <a:ea typeface="ＭＳ Ｐゴシック" charset="0"/>
                <a:sym typeface="Symbol" charset="0"/>
              </a:rPr>
              <a:t>}-{v</a:t>
            </a:r>
            <a:r>
              <a:rPr lang="es-MX" sz="2400" baseline="-25000" dirty="0">
                <a:latin typeface="Times New Roman" charset="0"/>
                <a:ea typeface="ＭＳ Ｐゴシック" charset="0"/>
                <a:sym typeface="Symbol" charset="0"/>
              </a:rPr>
              <a:t>j</a:t>
            </a:r>
            <a:r>
              <a:rPr lang="es-MX" sz="2400" dirty="0">
                <a:latin typeface="Times New Roman" charset="0"/>
                <a:ea typeface="ＭＳ Ｐゴシック" charset="0"/>
                <a:sym typeface="Symbol" charset="0"/>
              </a:rPr>
              <a:t>}]) para v</a:t>
            </a:r>
            <a:r>
              <a:rPr lang="es-MX" sz="2400" baseline="-25000" dirty="0">
                <a:latin typeface="Times New Roman" charset="0"/>
                <a:ea typeface="ＭＳ Ｐゴシック" charset="0"/>
                <a:sym typeface="Symbol" charset="0"/>
              </a:rPr>
              <a:t>j</a:t>
            </a:r>
            <a:r>
              <a:rPr lang="es-MX" sz="2400" dirty="0">
                <a:latin typeface="Times New Roman" charset="0"/>
                <a:ea typeface="ＭＳ Ｐゴシック" charset="0"/>
                <a:sym typeface="Symbol" charset="0"/>
              </a:rPr>
              <a:t> en {v</a:t>
            </a:r>
            <a:r>
              <a:rPr lang="es-MX" sz="2400" baseline="-25000" dirty="0">
                <a:latin typeface="Times New Roman" charset="0"/>
                <a:ea typeface="ＭＳ Ｐゴシック" charset="0"/>
                <a:sym typeface="Symbol" charset="0"/>
              </a:rPr>
              <a:t>2</a:t>
            </a:r>
            <a:r>
              <a:rPr lang="es-MX" sz="2400" dirty="0">
                <a:latin typeface="Times New Roman" charset="0"/>
                <a:ea typeface="ＭＳ Ｐゴシック" charset="0"/>
                <a:sym typeface="Symbol" charset="0"/>
              </a:rPr>
              <a:t>,v</a:t>
            </a:r>
            <a:r>
              <a:rPr lang="es-MX" sz="2400" baseline="-25000" dirty="0">
                <a:latin typeface="Times New Roman" charset="0"/>
                <a:ea typeface="ＭＳ Ｐゴシック" charset="0"/>
                <a:sym typeface="Symbol" charset="0"/>
              </a:rPr>
              <a:t>3</a:t>
            </a:r>
            <a:r>
              <a:rPr lang="es-MX" sz="2400" dirty="0">
                <a:latin typeface="Times New Roman" charset="0"/>
                <a:ea typeface="ＭＳ Ｐゴシック" charset="0"/>
                <a:sym typeface="Symbol" charset="0"/>
              </a:rPr>
              <a:t>}</a:t>
            </a:r>
          </a:p>
          <a:p>
            <a:pPr lvl="1" eaLnBrk="1" hangingPunct="1">
              <a:buFont typeface="Wingdings" charset="0"/>
              <a:buNone/>
            </a:pPr>
            <a:r>
              <a:rPr lang="es-MX" sz="2400" dirty="0">
                <a:latin typeface="Times New Roman" charset="0"/>
                <a:ea typeface="ＭＳ Ｐゴシック" charset="0"/>
                <a:sym typeface="Symbol" charset="0"/>
              </a:rPr>
              <a:t>= mínimo (W[</a:t>
            </a:r>
            <a:r>
              <a:rPr lang="es-MX" sz="2400" dirty="0" smtClean="0">
                <a:latin typeface="Times New Roman" charset="0"/>
                <a:ea typeface="ＭＳ Ｐゴシック" charset="0"/>
                <a:sym typeface="Symbol" charset="0"/>
              </a:rPr>
              <a:t>4][2</a:t>
            </a:r>
            <a:r>
              <a:rPr lang="es-MX" sz="2400" dirty="0">
                <a:latin typeface="Times New Roman" charset="0"/>
                <a:ea typeface="ＭＳ Ｐゴシック" charset="0"/>
                <a:sym typeface="Symbol" charset="0"/>
              </a:rPr>
              <a:t>]+D[</a:t>
            </a:r>
            <a:r>
              <a:rPr lang="es-MX" sz="2400" dirty="0" smtClean="0">
                <a:latin typeface="Times New Roman" charset="0"/>
                <a:ea typeface="ＭＳ Ｐゴシック" charset="0"/>
              </a:rPr>
              <a:t>v</a:t>
            </a:r>
            <a:r>
              <a:rPr lang="es-MX" sz="2400" baseline="-25000" dirty="0" smtClean="0">
                <a:latin typeface="Times New Roman" charset="0"/>
                <a:ea typeface="ＭＳ Ｐゴシック" charset="0"/>
              </a:rPr>
              <a:t>2</a:t>
            </a:r>
            <a:r>
              <a:rPr lang="es-MX" sz="2400" dirty="0" smtClean="0">
                <a:latin typeface="Times New Roman" charset="0"/>
                <a:ea typeface="ＭＳ Ｐゴシック" charset="0"/>
              </a:rPr>
              <a:t>][</a:t>
            </a:r>
            <a:r>
              <a:rPr lang="es-MX" sz="2400" dirty="0" smtClean="0">
                <a:latin typeface="Times New Roman" charset="0"/>
                <a:ea typeface="ＭＳ Ｐゴシック" charset="0"/>
              </a:rPr>
              <a:t>{</a:t>
            </a:r>
            <a:r>
              <a:rPr lang="es-MX" sz="2400" dirty="0">
                <a:latin typeface="Times New Roman" charset="0"/>
                <a:ea typeface="ＭＳ Ｐゴシック" charset="0"/>
              </a:rPr>
              <a:t>v</a:t>
            </a:r>
            <a:r>
              <a:rPr lang="es-MX" sz="2400" baseline="-25000" dirty="0">
                <a:latin typeface="Times New Roman" charset="0"/>
                <a:ea typeface="ＭＳ Ｐゴシック" charset="0"/>
              </a:rPr>
              <a:t>3</a:t>
            </a:r>
            <a:r>
              <a:rPr lang="es-MX" sz="2400" dirty="0">
                <a:latin typeface="Times New Roman" charset="0"/>
                <a:ea typeface="ＭＳ Ｐゴシック" charset="0"/>
              </a:rPr>
              <a:t>}</a:t>
            </a:r>
            <a:r>
              <a:rPr lang="es-MX" sz="2400" dirty="0">
                <a:latin typeface="Times New Roman" charset="0"/>
                <a:ea typeface="ＭＳ Ｐゴシック" charset="0"/>
                <a:sym typeface="Symbol" charset="0"/>
              </a:rPr>
              <a:t>] , W[</a:t>
            </a:r>
            <a:r>
              <a:rPr lang="es-MX" sz="2400" dirty="0" smtClean="0">
                <a:latin typeface="Times New Roman" charset="0"/>
                <a:ea typeface="ＭＳ Ｐゴシック" charset="0"/>
                <a:sym typeface="Symbol" charset="0"/>
              </a:rPr>
              <a:t>4][3</a:t>
            </a:r>
            <a:r>
              <a:rPr lang="es-MX" sz="2400" dirty="0">
                <a:latin typeface="Times New Roman" charset="0"/>
                <a:ea typeface="ＭＳ Ｐゴシック" charset="0"/>
                <a:sym typeface="Symbol" charset="0"/>
              </a:rPr>
              <a:t>]+D[</a:t>
            </a:r>
            <a:r>
              <a:rPr lang="es-MX" sz="2400" dirty="0" smtClean="0">
                <a:latin typeface="Times New Roman" charset="0"/>
                <a:ea typeface="ＭＳ Ｐゴシック" charset="0"/>
                <a:sym typeface="Symbol" charset="0"/>
              </a:rPr>
              <a:t>v</a:t>
            </a:r>
            <a:r>
              <a:rPr lang="es-MX" sz="2400" baseline="-25000" dirty="0" smtClean="0">
                <a:latin typeface="Times New Roman" charset="0"/>
                <a:ea typeface="ＭＳ Ｐゴシック" charset="0"/>
                <a:sym typeface="Symbol" charset="0"/>
              </a:rPr>
              <a:t>3</a:t>
            </a:r>
            <a:r>
              <a:rPr lang="es-MX" sz="2400" dirty="0" smtClean="0">
                <a:latin typeface="Times New Roman" charset="0"/>
                <a:ea typeface="ＭＳ Ｐゴシック" charset="0"/>
                <a:sym typeface="Symbol" charset="0"/>
              </a:rPr>
              <a:t>][</a:t>
            </a:r>
            <a:r>
              <a:rPr lang="es-MX" sz="2400" dirty="0" smtClean="0">
                <a:latin typeface="Times New Roman" charset="0"/>
                <a:ea typeface="ＭＳ Ｐゴシック" charset="0"/>
                <a:sym typeface="Symbol" charset="0"/>
              </a:rPr>
              <a:t> </a:t>
            </a:r>
            <a:r>
              <a:rPr lang="es-MX" sz="2400" dirty="0">
                <a:latin typeface="Times New Roman" charset="0"/>
                <a:ea typeface="ＭＳ Ｐゴシック" charset="0"/>
                <a:sym typeface="Symbol" charset="0"/>
              </a:rPr>
              <a:t>{v</a:t>
            </a:r>
            <a:r>
              <a:rPr lang="es-MX" sz="2400" baseline="-25000" dirty="0">
                <a:latin typeface="Times New Roman" charset="0"/>
                <a:ea typeface="ＭＳ Ｐゴシック" charset="0"/>
                <a:sym typeface="Symbol" charset="0"/>
              </a:rPr>
              <a:t>2</a:t>
            </a:r>
            <a:r>
              <a:rPr lang="es-MX" sz="2400" dirty="0">
                <a:latin typeface="Times New Roman" charset="0"/>
                <a:ea typeface="ＭＳ Ｐゴシック" charset="0"/>
                <a:sym typeface="Symbol" charset="0"/>
              </a:rPr>
              <a:t>}}) </a:t>
            </a:r>
          </a:p>
          <a:p>
            <a:pPr lvl="1" eaLnBrk="1" hangingPunct="1">
              <a:buFont typeface="Wingdings" charset="0"/>
              <a:buNone/>
            </a:pPr>
            <a:r>
              <a:rPr lang="es-MX" sz="2400" dirty="0">
                <a:latin typeface="Times New Roman" charset="0"/>
                <a:ea typeface="ＭＳ Ｐゴシック" charset="0"/>
                <a:sym typeface="Symbol" charset="0"/>
              </a:rPr>
              <a:t>= minimo( 3 + </a:t>
            </a:r>
            <a:r>
              <a:rPr lang="es-MX" sz="3200" dirty="0">
                <a:latin typeface="Times New Roman" charset="0"/>
                <a:ea typeface="ＭＳ Ｐゴシック" charset="0"/>
                <a:sym typeface="Symbol" charset="0"/>
              </a:rPr>
              <a:t>, </a:t>
            </a:r>
            <a:r>
              <a:rPr lang="es-MX" sz="2400" dirty="0">
                <a:latin typeface="Times New Roman" charset="0"/>
                <a:ea typeface="ＭＳ Ｐゴシック" charset="0"/>
                <a:sym typeface="Symbol" charset="0"/>
              </a:rPr>
              <a:t> +  8)  = </a:t>
            </a:r>
            <a:r>
              <a:rPr lang="es-MX" sz="3200" dirty="0">
                <a:latin typeface="Times New Roman" charset="0"/>
                <a:ea typeface="ＭＳ Ｐゴシック" charset="0"/>
                <a:sym typeface="Symbol" charset="0"/>
              </a:rPr>
              <a:t> </a:t>
            </a:r>
          </a:p>
        </p:txBody>
      </p:sp>
      <p:sp>
        <p:nvSpPr>
          <p:cNvPr id="98308" name="Rectangle 4"/>
          <p:cNvSpPr>
            <a:spLocks noChangeArrowheads="1"/>
          </p:cNvSpPr>
          <p:nvPr/>
        </p:nvSpPr>
        <p:spPr bwMode="auto">
          <a:xfrm>
            <a:off x="1381125" y="4208463"/>
            <a:ext cx="2952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a:solidFill>
                  <a:schemeClr val="tx2"/>
                </a:solidFill>
              </a:rPr>
              <a:t>8</a:t>
            </a:r>
          </a:p>
        </p:txBody>
      </p:sp>
      <p:sp>
        <p:nvSpPr>
          <p:cNvPr id="98309" name="Oval 5"/>
          <p:cNvSpPr>
            <a:spLocks noChangeArrowheads="1"/>
          </p:cNvSpPr>
          <p:nvPr/>
        </p:nvSpPr>
        <p:spPr bwMode="auto">
          <a:xfrm>
            <a:off x="476250" y="2155825"/>
            <a:ext cx="498475" cy="414338"/>
          </a:xfrm>
          <a:prstGeom prst="ellipse">
            <a:avLst/>
          </a:prstGeom>
          <a:solidFill>
            <a:srgbClr val="7B00E4"/>
          </a:solidFill>
          <a:ln w="25400">
            <a:solidFill>
              <a:schemeClr val="tx2"/>
            </a:solidFill>
            <a:round/>
            <a:headEnd/>
            <a:tailEnd/>
          </a:ln>
        </p:spPr>
        <p:txBody>
          <a:bodyPr wrap="none" anchor="ctr"/>
          <a:lstStyle/>
          <a:p>
            <a:endParaRPr lang="es-MX"/>
          </a:p>
        </p:txBody>
      </p:sp>
      <p:sp>
        <p:nvSpPr>
          <p:cNvPr id="98310" name="Oval 6"/>
          <p:cNvSpPr>
            <a:spLocks noChangeArrowheads="1"/>
          </p:cNvSpPr>
          <p:nvPr/>
        </p:nvSpPr>
        <p:spPr bwMode="auto">
          <a:xfrm>
            <a:off x="2152650" y="2173288"/>
            <a:ext cx="498475" cy="414337"/>
          </a:xfrm>
          <a:prstGeom prst="ellipse">
            <a:avLst/>
          </a:prstGeom>
          <a:solidFill>
            <a:srgbClr val="7B00E4"/>
          </a:solidFill>
          <a:ln w="25400">
            <a:solidFill>
              <a:schemeClr val="tx2"/>
            </a:solidFill>
            <a:round/>
            <a:headEnd/>
            <a:tailEnd/>
          </a:ln>
        </p:spPr>
        <p:txBody>
          <a:bodyPr wrap="none" anchor="ctr"/>
          <a:lstStyle/>
          <a:p>
            <a:endParaRPr lang="es-MX"/>
          </a:p>
        </p:txBody>
      </p:sp>
      <p:sp>
        <p:nvSpPr>
          <p:cNvPr id="98311" name="Oval 7"/>
          <p:cNvSpPr>
            <a:spLocks noChangeArrowheads="1"/>
          </p:cNvSpPr>
          <p:nvPr/>
        </p:nvSpPr>
        <p:spPr bwMode="auto">
          <a:xfrm>
            <a:off x="458788" y="4000500"/>
            <a:ext cx="498475" cy="414338"/>
          </a:xfrm>
          <a:prstGeom prst="ellipse">
            <a:avLst/>
          </a:prstGeom>
          <a:solidFill>
            <a:srgbClr val="7B00E4"/>
          </a:solidFill>
          <a:ln w="25400">
            <a:solidFill>
              <a:schemeClr val="tx2"/>
            </a:solidFill>
            <a:round/>
            <a:headEnd/>
            <a:tailEnd/>
          </a:ln>
        </p:spPr>
        <p:txBody>
          <a:bodyPr wrap="none" anchor="ctr"/>
          <a:lstStyle/>
          <a:p>
            <a:endParaRPr lang="es-MX"/>
          </a:p>
        </p:txBody>
      </p:sp>
      <p:sp>
        <p:nvSpPr>
          <p:cNvPr id="98312" name="Oval 8"/>
          <p:cNvSpPr>
            <a:spLocks noChangeArrowheads="1"/>
          </p:cNvSpPr>
          <p:nvPr/>
        </p:nvSpPr>
        <p:spPr bwMode="auto">
          <a:xfrm>
            <a:off x="2135188" y="4016375"/>
            <a:ext cx="498475" cy="414338"/>
          </a:xfrm>
          <a:prstGeom prst="ellipse">
            <a:avLst/>
          </a:prstGeom>
          <a:solidFill>
            <a:srgbClr val="7B00E4"/>
          </a:solidFill>
          <a:ln w="25400">
            <a:solidFill>
              <a:schemeClr val="tx2"/>
            </a:solidFill>
            <a:round/>
            <a:headEnd/>
            <a:tailEnd/>
          </a:ln>
        </p:spPr>
        <p:txBody>
          <a:bodyPr wrap="none" anchor="ctr"/>
          <a:lstStyle/>
          <a:p>
            <a:endParaRPr lang="es-MX"/>
          </a:p>
        </p:txBody>
      </p:sp>
      <p:sp>
        <p:nvSpPr>
          <p:cNvPr id="98313" name="Line 9"/>
          <p:cNvSpPr>
            <a:spLocks noChangeShapeType="1"/>
          </p:cNvSpPr>
          <p:nvPr/>
        </p:nvSpPr>
        <p:spPr bwMode="auto">
          <a:xfrm>
            <a:off x="1017588" y="2286000"/>
            <a:ext cx="1109662"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8314" name="Line 10"/>
          <p:cNvSpPr>
            <a:spLocks noChangeShapeType="1"/>
          </p:cNvSpPr>
          <p:nvPr/>
        </p:nvSpPr>
        <p:spPr bwMode="auto">
          <a:xfrm>
            <a:off x="984250" y="4241800"/>
            <a:ext cx="1109663" cy="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98315" name="Line 11"/>
          <p:cNvSpPr>
            <a:spLocks noChangeShapeType="1"/>
          </p:cNvSpPr>
          <p:nvPr/>
        </p:nvSpPr>
        <p:spPr bwMode="auto">
          <a:xfrm>
            <a:off x="2362200" y="2628900"/>
            <a:ext cx="1588" cy="1363663"/>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8316" name="Line 12"/>
          <p:cNvSpPr>
            <a:spLocks noChangeShapeType="1"/>
          </p:cNvSpPr>
          <p:nvPr/>
        </p:nvSpPr>
        <p:spPr bwMode="auto">
          <a:xfrm>
            <a:off x="715963" y="2593975"/>
            <a:ext cx="1587" cy="1363663"/>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98317" name="Line 13"/>
          <p:cNvSpPr>
            <a:spLocks noChangeShapeType="1"/>
          </p:cNvSpPr>
          <p:nvPr/>
        </p:nvSpPr>
        <p:spPr bwMode="auto">
          <a:xfrm flipH="1">
            <a:off x="762000" y="2514600"/>
            <a:ext cx="1447800" cy="15240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8318" name="Line 14"/>
          <p:cNvSpPr>
            <a:spLocks noChangeShapeType="1"/>
          </p:cNvSpPr>
          <p:nvPr/>
        </p:nvSpPr>
        <p:spPr bwMode="auto">
          <a:xfrm flipH="1" flipV="1">
            <a:off x="914400" y="2514600"/>
            <a:ext cx="1339850" cy="1520825"/>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98319" name="Rectangle 15"/>
          <p:cNvSpPr>
            <a:spLocks noChangeArrowheads="1"/>
          </p:cNvSpPr>
          <p:nvPr/>
        </p:nvSpPr>
        <p:spPr bwMode="auto">
          <a:xfrm>
            <a:off x="534988" y="2057400"/>
            <a:ext cx="47942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a:solidFill>
                  <a:schemeClr val="bg1"/>
                </a:solidFill>
              </a:rPr>
              <a:t>v</a:t>
            </a:r>
            <a:r>
              <a:rPr lang="en-US" sz="2800" baseline="-25000">
                <a:solidFill>
                  <a:schemeClr val="bg1"/>
                </a:solidFill>
              </a:rPr>
              <a:t>1</a:t>
            </a:r>
            <a:endParaRPr lang="en-US" sz="2800">
              <a:solidFill>
                <a:schemeClr val="bg1"/>
              </a:solidFill>
            </a:endParaRPr>
          </a:p>
        </p:txBody>
      </p:sp>
      <p:sp>
        <p:nvSpPr>
          <p:cNvPr id="98320" name="Rectangle 16"/>
          <p:cNvSpPr>
            <a:spLocks noChangeArrowheads="1"/>
          </p:cNvSpPr>
          <p:nvPr/>
        </p:nvSpPr>
        <p:spPr bwMode="auto">
          <a:xfrm>
            <a:off x="2187575" y="2057400"/>
            <a:ext cx="47942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a:solidFill>
                  <a:schemeClr val="bg1"/>
                </a:solidFill>
              </a:rPr>
              <a:t>v</a:t>
            </a:r>
            <a:r>
              <a:rPr lang="en-US" sz="2800" baseline="-25000">
                <a:solidFill>
                  <a:schemeClr val="bg1"/>
                </a:solidFill>
              </a:rPr>
              <a:t>2</a:t>
            </a:r>
            <a:endParaRPr lang="en-US" sz="2800" b="1">
              <a:solidFill>
                <a:schemeClr val="bg1"/>
              </a:solidFill>
            </a:endParaRPr>
          </a:p>
        </p:txBody>
      </p:sp>
      <p:sp>
        <p:nvSpPr>
          <p:cNvPr id="98321" name="Rectangle 17"/>
          <p:cNvSpPr>
            <a:spLocks noChangeArrowheads="1"/>
          </p:cNvSpPr>
          <p:nvPr/>
        </p:nvSpPr>
        <p:spPr bwMode="auto">
          <a:xfrm>
            <a:off x="482600" y="3886200"/>
            <a:ext cx="58420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eaLnBrk="0" hangingPunct="0"/>
            <a:r>
              <a:rPr lang="en-US" sz="2800">
                <a:solidFill>
                  <a:schemeClr val="bg1"/>
                </a:solidFill>
              </a:rPr>
              <a:t>v</a:t>
            </a:r>
            <a:r>
              <a:rPr lang="en-US" sz="2800" baseline="-25000">
                <a:solidFill>
                  <a:schemeClr val="bg1"/>
                </a:solidFill>
              </a:rPr>
              <a:t>4</a:t>
            </a:r>
            <a:endParaRPr lang="en-US" sz="2800" b="1">
              <a:solidFill>
                <a:schemeClr val="bg1"/>
              </a:solidFill>
            </a:endParaRPr>
          </a:p>
        </p:txBody>
      </p:sp>
      <p:sp>
        <p:nvSpPr>
          <p:cNvPr id="98322" name="Rectangle 18"/>
          <p:cNvSpPr>
            <a:spLocks noChangeArrowheads="1"/>
          </p:cNvSpPr>
          <p:nvPr/>
        </p:nvSpPr>
        <p:spPr bwMode="auto">
          <a:xfrm>
            <a:off x="2176463" y="3886200"/>
            <a:ext cx="566737"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eaLnBrk="0" hangingPunct="0"/>
            <a:r>
              <a:rPr lang="en-US" sz="2800">
                <a:solidFill>
                  <a:schemeClr val="bg1"/>
                </a:solidFill>
              </a:rPr>
              <a:t>v</a:t>
            </a:r>
            <a:r>
              <a:rPr lang="en-US" sz="2800" baseline="-25000">
                <a:solidFill>
                  <a:schemeClr val="bg1"/>
                </a:solidFill>
              </a:rPr>
              <a:t>3</a:t>
            </a:r>
            <a:endParaRPr lang="en-US" sz="2800" b="1">
              <a:solidFill>
                <a:schemeClr val="bg1"/>
              </a:solidFill>
            </a:endParaRPr>
          </a:p>
        </p:txBody>
      </p:sp>
      <p:sp>
        <p:nvSpPr>
          <p:cNvPr id="98323" name="Rectangle 19"/>
          <p:cNvSpPr>
            <a:spLocks noChangeArrowheads="1"/>
          </p:cNvSpPr>
          <p:nvPr/>
        </p:nvSpPr>
        <p:spPr bwMode="auto">
          <a:xfrm>
            <a:off x="1447800" y="1981200"/>
            <a:ext cx="2952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a:solidFill>
                  <a:schemeClr val="tx2"/>
                </a:solidFill>
              </a:rPr>
              <a:t>2</a:t>
            </a:r>
          </a:p>
        </p:txBody>
      </p:sp>
      <p:sp>
        <p:nvSpPr>
          <p:cNvPr id="98324" name="Rectangle 20"/>
          <p:cNvSpPr>
            <a:spLocks noChangeArrowheads="1"/>
          </p:cNvSpPr>
          <p:nvPr/>
        </p:nvSpPr>
        <p:spPr bwMode="auto">
          <a:xfrm>
            <a:off x="2524125" y="3065463"/>
            <a:ext cx="2952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a:solidFill>
                  <a:schemeClr val="tx2"/>
                </a:solidFill>
              </a:rPr>
              <a:t>7</a:t>
            </a:r>
          </a:p>
        </p:txBody>
      </p:sp>
      <p:sp>
        <p:nvSpPr>
          <p:cNvPr id="98325" name="Rectangle 21"/>
          <p:cNvSpPr>
            <a:spLocks noChangeArrowheads="1"/>
          </p:cNvSpPr>
          <p:nvPr/>
        </p:nvSpPr>
        <p:spPr bwMode="auto">
          <a:xfrm>
            <a:off x="2143125" y="3065463"/>
            <a:ext cx="2952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a:solidFill>
                  <a:schemeClr val="tx2"/>
                </a:solidFill>
              </a:rPr>
              <a:t>6</a:t>
            </a:r>
          </a:p>
        </p:txBody>
      </p:sp>
      <p:sp>
        <p:nvSpPr>
          <p:cNvPr id="98326" name="Rectangle 22"/>
          <p:cNvSpPr>
            <a:spLocks noChangeArrowheads="1"/>
          </p:cNvSpPr>
          <p:nvPr/>
        </p:nvSpPr>
        <p:spPr bwMode="auto">
          <a:xfrm>
            <a:off x="1152525" y="3657600"/>
            <a:ext cx="2952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a:solidFill>
                  <a:schemeClr val="tx2"/>
                </a:solidFill>
              </a:rPr>
              <a:t>3</a:t>
            </a:r>
          </a:p>
        </p:txBody>
      </p:sp>
      <p:sp>
        <p:nvSpPr>
          <p:cNvPr id="98327" name="Rectangle 23"/>
          <p:cNvSpPr>
            <a:spLocks noChangeArrowheads="1"/>
          </p:cNvSpPr>
          <p:nvPr/>
        </p:nvSpPr>
        <p:spPr bwMode="auto">
          <a:xfrm>
            <a:off x="390525" y="3040063"/>
            <a:ext cx="2952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a:solidFill>
                  <a:schemeClr val="tx2"/>
                </a:solidFill>
              </a:rPr>
              <a:t>6</a:t>
            </a:r>
          </a:p>
        </p:txBody>
      </p:sp>
      <p:sp>
        <p:nvSpPr>
          <p:cNvPr id="98328" name="Rectangle 24"/>
          <p:cNvSpPr>
            <a:spLocks noChangeArrowheads="1"/>
          </p:cNvSpPr>
          <p:nvPr/>
        </p:nvSpPr>
        <p:spPr bwMode="auto">
          <a:xfrm>
            <a:off x="847725" y="2667000"/>
            <a:ext cx="2952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a:solidFill>
                  <a:schemeClr val="tx2"/>
                </a:solidFill>
              </a:rPr>
              <a:t>9</a:t>
            </a:r>
          </a:p>
        </p:txBody>
      </p:sp>
      <p:sp>
        <p:nvSpPr>
          <p:cNvPr id="98329" name="Rectangle 25"/>
          <p:cNvSpPr>
            <a:spLocks noChangeArrowheads="1"/>
          </p:cNvSpPr>
          <p:nvPr/>
        </p:nvSpPr>
        <p:spPr bwMode="auto">
          <a:xfrm>
            <a:off x="855663" y="3344863"/>
            <a:ext cx="2952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a:solidFill>
                  <a:schemeClr val="tx2"/>
                </a:solidFill>
              </a:rPr>
              <a:t>4</a:t>
            </a:r>
          </a:p>
        </p:txBody>
      </p:sp>
      <p:sp>
        <p:nvSpPr>
          <p:cNvPr id="98330" name="Line 26"/>
          <p:cNvSpPr>
            <a:spLocks noChangeShapeType="1"/>
          </p:cNvSpPr>
          <p:nvPr/>
        </p:nvSpPr>
        <p:spPr bwMode="auto">
          <a:xfrm flipH="1">
            <a:off x="869950" y="2590800"/>
            <a:ext cx="1492250" cy="152400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98331" name="Line 27"/>
          <p:cNvSpPr>
            <a:spLocks noChangeShapeType="1"/>
          </p:cNvSpPr>
          <p:nvPr/>
        </p:nvSpPr>
        <p:spPr bwMode="auto">
          <a:xfrm>
            <a:off x="990600" y="2438400"/>
            <a:ext cx="1109663" cy="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98332" name="Line 28"/>
          <p:cNvSpPr>
            <a:spLocks noChangeShapeType="1"/>
          </p:cNvSpPr>
          <p:nvPr/>
        </p:nvSpPr>
        <p:spPr bwMode="auto">
          <a:xfrm>
            <a:off x="2514600" y="2598738"/>
            <a:ext cx="1588" cy="1363662"/>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98333" name="Rectangle 29"/>
          <p:cNvSpPr>
            <a:spLocks noChangeArrowheads="1"/>
          </p:cNvSpPr>
          <p:nvPr/>
        </p:nvSpPr>
        <p:spPr bwMode="auto">
          <a:xfrm>
            <a:off x="1447800" y="2438400"/>
            <a:ext cx="2952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a:solidFill>
                  <a:schemeClr val="tx2"/>
                </a:solidFill>
              </a:rPr>
              <a:t>1</a:t>
            </a:r>
          </a:p>
        </p:txBody>
      </p:sp>
      <p:sp>
        <p:nvSpPr>
          <p:cNvPr id="168990" name="Text Box 30"/>
          <p:cNvSpPr txBox="1">
            <a:spLocks noChangeArrowheads="1"/>
          </p:cNvSpPr>
          <p:nvPr/>
        </p:nvSpPr>
        <p:spPr bwMode="auto">
          <a:xfrm>
            <a:off x="712788" y="5092700"/>
            <a:ext cx="5824537"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4161750" indent="-24161750" eaLnBrk="0" hangingPunct="0">
              <a:defRPr sz="2400">
                <a:solidFill>
                  <a:schemeClr val="tx1"/>
                </a:solidFill>
                <a:latin typeface="Times New Roman" charset="0"/>
                <a:ea typeface="ＭＳ Ｐゴシック" charset="0"/>
                <a:cs typeface="ＭＳ Ｐゴシック" charset="0"/>
              </a:defRPr>
            </a:lvl1pPr>
            <a:lvl2pPr marL="114300"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lvl="1">
              <a:buFontTx/>
              <a:buChar char="•"/>
            </a:pPr>
            <a:r>
              <a:rPr lang="en-US" sz="2800" dirty="0">
                <a:latin typeface="Arial Narrow" charset="0"/>
                <a:sym typeface="Symbol" charset="0"/>
              </a:rPr>
              <a:t> D[</a:t>
            </a:r>
            <a:r>
              <a:rPr lang="en-US" sz="2800" dirty="0" smtClean="0">
                <a:latin typeface="Arial Narrow" charset="0"/>
                <a:sym typeface="Symbol" charset="0"/>
              </a:rPr>
              <a:t>v</a:t>
            </a:r>
            <a:r>
              <a:rPr lang="en-US" sz="2800" baseline="-25000" dirty="0" smtClean="0">
                <a:latin typeface="Arial Narrow" charset="0"/>
                <a:sym typeface="Symbol" charset="0"/>
              </a:rPr>
              <a:t>3</a:t>
            </a:r>
            <a:r>
              <a:rPr lang="en-US" sz="2800" dirty="0" smtClean="0">
                <a:latin typeface="Arial Narrow" charset="0"/>
                <a:sym typeface="Symbol" charset="0"/>
              </a:rPr>
              <a:t>][</a:t>
            </a:r>
            <a:r>
              <a:rPr lang="en-US" sz="2800" dirty="0" smtClean="0">
                <a:latin typeface="Arial Narrow" charset="0"/>
                <a:sym typeface="Symbol" charset="0"/>
              </a:rPr>
              <a:t> </a:t>
            </a:r>
            <a:r>
              <a:rPr lang="en-US" sz="2800" dirty="0">
                <a:latin typeface="Arial Narrow" charset="0"/>
                <a:sym typeface="Symbol" charset="0"/>
              </a:rPr>
              <a:t>{v</a:t>
            </a:r>
            <a:r>
              <a:rPr lang="en-US" sz="2800" baseline="-25000" dirty="0">
                <a:latin typeface="Arial Narrow" charset="0"/>
                <a:sym typeface="Symbol" charset="0"/>
              </a:rPr>
              <a:t>2</a:t>
            </a:r>
            <a:r>
              <a:rPr lang="en-US" sz="2800" dirty="0">
                <a:latin typeface="Arial Narrow" charset="0"/>
                <a:sym typeface="Symbol" charset="0"/>
              </a:rPr>
              <a:t>, v</a:t>
            </a:r>
            <a:r>
              <a:rPr lang="en-US" sz="2800" baseline="-25000" dirty="0">
                <a:latin typeface="Arial Narrow" charset="0"/>
                <a:sym typeface="Symbol" charset="0"/>
              </a:rPr>
              <a:t>4</a:t>
            </a:r>
            <a:r>
              <a:rPr lang="en-US" sz="2800" dirty="0">
                <a:latin typeface="Arial Narrow" charset="0"/>
                <a:sym typeface="Symbol" charset="0"/>
              </a:rPr>
              <a:t>}] = </a:t>
            </a:r>
            <a:r>
              <a:rPr lang="en-US" sz="2800" dirty="0" err="1">
                <a:latin typeface="Arial Narrow" charset="0"/>
                <a:sym typeface="Symbol" charset="0"/>
              </a:rPr>
              <a:t>minimo</a:t>
            </a:r>
            <a:r>
              <a:rPr lang="en-US" sz="2800" dirty="0">
                <a:latin typeface="Arial Narrow" charset="0"/>
                <a:sym typeface="Symbol" charset="0"/>
              </a:rPr>
              <a:t>(7+10, 8+ 4) = 12</a:t>
            </a:r>
          </a:p>
          <a:p>
            <a:pPr lvl="1">
              <a:buFontTx/>
              <a:buChar char="•"/>
            </a:pPr>
            <a:r>
              <a:rPr lang="en-US" sz="2800" dirty="0">
                <a:latin typeface="Arial Narrow" charset="0"/>
                <a:sym typeface="Symbol" charset="0"/>
              </a:rPr>
              <a:t> D[</a:t>
            </a:r>
            <a:r>
              <a:rPr lang="en-US" sz="2800" dirty="0" smtClean="0">
                <a:latin typeface="Arial Narrow" charset="0"/>
                <a:sym typeface="Symbol" charset="0"/>
              </a:rPr>
              <a:t>v</a:t>
            </a:r>
            <a:r>
              <a:rPr lang="en-US" sz="2800" baseline="-25000" dirty="0" smtClean="0">
                <a:latin typeface="Arial Narrow" charset="0"/>
                <a:sym typeface="Symbol" charset="0"/>
              </a:rPr>
              <a:t>2</a:t>
            </a:r>
            <a:r>
              <a:rPr lang="en-US" sz="2800" dirty="0" smtClean="0">
                <a:latin typeface="Arial Narrow" charset="0"/>
                <a:sym typeface="Symbol" charset="0"/>
              </a:rPr>
              <a:t>][</a:t>
            </a:r>
            <a:r>
              <a:rPr lang="en-US" sz="2800" dirty="0" smtClean="0">
                <a:latin typeface="Arial Narrow" charset="0"/>
                <a:sym typeface="Symbol" charset="0"/>
              </a:rPr>
              <a:t> </a:t>
            </a:r>
            <a:r>
              <a:rPr lang="en-US" sz="2800" dirty="0">
                <a:latin typeface="Arial Narrow" charset="0"/>
                <a:sym typeface="Symbol" charset="0"/>
              </a:rPr>
              <a:t>{v</a:t>
            </a:r>
            <a:r>
              <a:rPr lang="en-US" sz="2800" baseline="-25000" dirty="0">
                <a:latin typeface="Arial Narrow" charset="0"/>
                <a:sym typeface="Symbol" charset="0"/>
              </a:rPr>
              <a:t>3</a:t>
            </a:r>
            <a:r>
              <a:rPr lang="en-US" sz="2800" dirty="0">
                <a:latin typeface="Arial Narrow" charset="0"/>
                <a:sym typeface="Symbol" charset="0"/>
              </a:rPr>
              <a:t>, v</a:t>
            </a:r>
            <a:r>
              <a:rPr lang="en-US" sz="2800" baseline="-25000" dirty="0">
                <a:latin typeface="Arial Narrow" charset="0"/>
                <a:sym typeface="Symbol" charset="0"/>
              </a:rPr>
              <a:t>4</a:t>
            </a:r>
            <a:r>
              <a:rPr lang="en-US" sz="2800" dirty="0">
                <a:latin typeface="Arial Narrow" charset="0"/>
                <a:sym typeface="Symbol" charset="0"/>
              </a:rPr>
              <a:t>}] = </a:t>
            </a:r>
            <a:r>
              <a:rPr lang="en-US" sz="2800" dirty="0" err="1">
                <a:latin typeface="Arial Narrow" charset="0"/>
                <a:sym typeface="Symbol" charset="0"/>
              </a:rPr>
              <a:t>minimo</a:t>
            </a:r>
            <a:r>
              <a:rPr lang="en-US" sz="2800" dirty="0">
                <a:latin typeface="Arial Narrow" charset="0"/>
                <a:sym typeface="Symbol" charset="0"/>
              </a:rPr>
              <a:t>(6+14, 4+ </a:t>
            </a:r>
            <a:r>
              <a:rPr lang="en-US" sz="2800" dirty="0">
                <a:sym typeface="Symbol" charset="0"/>
              </a:rPr>
              <a:t></a:t>
            </a:r>
            <a:r>
              <a:rPr lang="en-US" sz="2800" dirty="0">
                <a:latin typeface="Arial Narrow" charset="0"/>
                <a:sym typeface="Symbol" charset="0"/>
              </a:rPr>
              <a:t> ) = 20</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8963">
                                            <p:txEl>
                                              <p:pRg st="0" end="0"/>
                                            </p:txEl>
                                          </p:spTgt>
                                        </p:tgtEl>
                                        <p:attrNameLst>
                                          <p:attrName>style.visibility</p:attrName>
                                        </p:attrNameLst>
                                      </p:cBhvr>
                                      <p:to>
                                        <p:strVal val="visible"/>
                                      </p:to>
                                    </p:set>
                                    <p:anim calcmode="lin" valueType="num">
                                      <p:cBhvr additive="base">
                                        <p:cTn id="7" dur="500" fill="hold"/>
                                        <p:tgtEl>
                                          <p:spTgt spid="1689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896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par>
                                <p:cTn id="9" presetID="2" presetClass="entr" presetSubtype="8" fill="hold" grpId="0" nodeType="withEffect">
                                  <p:stCondLst>
                                    <p:cond delay="0"/>
                                  </p:stCondLst>
                                  <p:childTnLst>
                                    <p:set>
                                      <p:cBhvr>
                                        <p:cTn id="10" dur="1" fill="hold">
                                          <p:stCondLst>
                                            <p:cond delay="0"/>
                                          </p:stCondLst>
                                        </p:cTn>
                                        <p:tgtEl>
                                          <p:spTgt spid="168963">
                                            <p:txEl>
                                              <p:pRg st="1" end="1"/>
                                            </p:txEl>
                                          </p:spTgt>
                                        </p:tgtEl>
                                        <p:attrNameLst>
                                          <p:attrName>style.visibility</p:attrName>
                                        </p:attrNameLst>
                                      </p:cBhvr>
                                      <p:to>
                                        <p:strVal val="visible"/>
                                      </p:to>
                                    </p:set>
                                    <p:anim calcmode="lin" valueType="num">
                                      <p:cBhvr additive="base">
                                        <p:cTn id="11" dur="500" fill="hold"/>
                                        <p:tgtEl>
                                          <p:spTgt spid="16896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68963">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2" name="WHOOSH.WAV"/>
                                        </p:tgtEl>
                                      </p:cMediaNode>
                                    </p:audio>
                                  </p:subTnLst>
                                </p:cTn>
                              </p:par>
                              <p:par>
                                <p:cTn id="13" presetID="2" presetClass="entr" presetSubtype="8" fill="hold" grpId="0" nodeType="withEffect">
                                  <p:stCondLst>
                                    <p:cond delay="0"/>
                                  </p:stCondLst>
                                  <p:childTnLst>
                                    <p:set>
                                      <p:cBhvr>
                                        <p:cTn id="14" dur="1" fill="hold">
                                          <p:stCondLst>
                                            <p:cond delay="0"/>
                                          </p:stCondLst>
                                        </p:cTn>
                                        <p:tgtEl>
                                          <p:spTgt spid="168963">
                                            <p:txEl>
                                              <p:pRg st="2" end="2"/>
                                            </p:txEl>
                                          </p:spTgt>
                                        </p:tgtEl>
                                        <p:attrNameLst>
                                          <p:attrName>style.visibility</p:attrName>
                                        </p:attrNameLst>
                                      </p:cBhvr>
                                      <p:to>
                                        <p:strVal val="visible"/>
                                      </p:to>
                                    </p:set>
                                    <p:anim calcmode="lin" valueType="num">
                                      <p:cBhvr additive="base">
                                        <p:cTn id="15" dur="500" fill="hold"/>
                                        <p:tgtEl>
                                          <p:spTgt spid="168963">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68963">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3"/>
                                            </p:cond>
                                          </p:stCondLst>
                                          <p:endCondLst>
                                            <p:cond evt="onStopAudio" delay="0">
                                              <p:tgtEl>
                                                <p:sldTgt/>
                                              </p:tgtEl>
                                            </p:cond>
                                          </p:endCondLst>
                                        </p:cTn>
                                        <p:tgtEl>
                                          <p:sndTgt r:embed="rId2" name="WHOOSH.WAV"/>
                                        </p:tgtEl>
                                      </p:cMediaNode>
                                    </p:audio>
                                  </p:subTnLst>
                                </p:cTn>
                              </p:par>
                              <p:par>
                                <p:cTn id="17" presetID="2" presetClass="entr" presetSubtype="8" fill="hold" grpId="0" nodeType="withEffect">
                                  <p:stCondLst>
                                    <p:cond delay="0"/>
                                  </p:stCondLst>
                                  <p:childTnLst>
                                    <p:set>
                                      <p:cBhvr>
                                        <p:cTn id="18" dur="1" fill="hold">
                                          <p:stCondLst>
                                            <p:cond delay="0"/>
                                          </p:stCondLst>
                                        </p:cTn>
                                        <p:tgtEl>
                                          <p:spTgt spid="168963">
                                            <p:txEl>
                                              <p:pRg st="3" end="3"/>
                                            </p:txEl>
                                          </p:spTgt>
                                        </p:tgtEl>
                                        <p:attrNameLst>
                                          <p:attrName>style.visibility</p:attrName>
                                        </p:attrNameLst>
                                      </p:cBhvr>
                                      <p:to>
                                        <p:strVal val="visible"/>
                                      </p:to>
                                    </p:set>
                                    <p:anim calcmode="lin" valueType="num">
                                      <p:cBhvr additive="base">
                                        <p:cTn id="19" dur="500" fill="hold"/>
                                        <p:tgtEl>
                                          <p:spTgt spid="16896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8963">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8990">
                                            <p:txEl>
                                              <p:pRg st="0" end="0"/>
                                            </p:txEl>
                                          </p:spTgt>
                                        </p:tgtEl>
                                        <p:attrNameLst>
                                          <p:attrName>style.visibility</p:attrName>
                                        </p:attrNameLst>
                                      </p:cBhvr>
                                      <p:to>
                                        <p:strVal val="visible"/>
                                      </p:to>
                                    </p:set>
                                    <p:anim calcmode="lin" valueType="num">
                                      <p:cBhvr additive="base">
                                        <p:cTn id="25" dur="500" fill="hold"/>
                                        <p:tgtEl>
                                          <p:spTgt spid="168990">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68990">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par>
                                <p:cTn id="27" presetID="2" presetClass="entr" presetSubtype="8" fill="hold" grpId="0" nodeType="withEffect">
                                  <p:stCondLst>
                                    <p:cond delay="0"/>
                                  </p:stCondLst>
                                  <p:childTnLst>
                                    <p:set>
                                      <p:cBhvr>
                                        <p:cTn id="28" dur="1" fill="hold">
                                          <p:stCondLst>
                                            <p:cond delay="0"/>
                                          </p:stCondLst>
                                        </p:cTn>
                                        <p:tgtEl>
                                          <p:spTgt spid="168990">
                                            <p:txEl>
                                              <p:pRg st="1" end="1"/>
                                            </p:txEl>
                                          </p:spTgt>
                                        </p:tgtEl>
                                        <p:attrNameLst>
                                          <p:attrName>style.visibility</p:attrName>
                                        </p:attrNameLst>
                                      </p:cBhvr>
                                      <p:to>
                                        <p:strVal val="visible"/>
                                      </p:to>
                                    </p:set>
                                    <p:anim calcmode="lin" valueType="num">
                                      <p:cBhvr additive="base">
                                        <p:cTn id="29" dur="500" fill="hold"/>
                                        <p:tgtEl>
                                          <p:spTgt spid="168990">
                                            <p:txEl>
                                              <p:pRg st="1" end="1"/>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68990">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7"/>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3" grpId="0" build="p" autoUpdateAnimBg="0"/>
      <p:bldP spid="168990" grpId="0" build="p"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1043490" y="620688"/>
            <a:ext cx="7024744" cy="1143000"/>
          </a:xfrm>
        </p:spPr>
        <p:txBody>
          <a:bodyPr/>
          <a:lstStyle/>
          <a:p>
            <a:pPr eaLnBrk="1" hangingPunct="1"/>
            <a:r>
              <a:rPr lang="es-MX" dirty="0">
                <a:latin typeface="Times New Roman" charset="0"/>
              </a:rPr>
              <a:t>En el ejemplo...</a:t>
            </a:r>
          </a:p>
        </p:txBody>
      </p:sp>
      <p:sp>
        <p:nvSpPr>
          <p:cNvPr id="169987" name="Rectangle 3"/>
          <p:cNvSpPr>
            <a:spLocks noGrp="1" noChangeArrowheads="1"/>
          </p:cNvSpPr>
          <p:nvPr>
            <p:ph idx="1"/>
          </p:nvPr>
        </p:nvSpPr>
        <p:spPr>
          <a:xfrm>
            <a:off x="2819400" y="2209800"/>
            <a:ext cx="6019800" cy="2971800"/>
          </a:xfrm>
        </p:spPr>
        <p:txBody>
          <a:bodyPr>
            <a:normAutofit fontScale="92500" lnSpcReduction="10000"/>
          </a:bodyPr>
          <a:lstStyle/>
          <a:p>
            <a:pPr eaLnBrk="1" hangingPunct="1"/>
            <a:r>
              <a:rPr lang="es-MX" sz="2400" dirty="0">
                <a:latin typeface="Times New Roman" charset="0"/>
                <a:sym typeface="Symbol" charset="0"/>
              </a:rPr>
              <a:t>Finalmente, para A de tres elementos:</a:t>
            </a:r>
          </a:p>
          <a:p>
            <a:pPr lvl="1" eaLnBrk="1" hangingPunct="1">
              <a:buFont typeface="Wingdings" charset="0"/>
              <a:buNone/>
            </a:pPr>
            <a:r>
              <a:rPr lang="es-MX" sz="2400" dirty="0">
                <a:latin typeface="Times New Roman" charset="0"/>
                <a:ea typeface="ＭＳ Ｐゴシック" charset="0"/>
                <a:sym typeface="Symbol" charset="0"/>
              </a:rPr>
              <a:t>D[</a:t>
            </a:r>
            <a:r>
              <a:rPr lang="es-MX" sz="2400" dirty="0" smtClean="0">
                <a:latin typeface="Times New Roman" charset="0"/>
                <a:ea typeface="ＭＳ Ｐゴシック" charset="0"/>
                <a:sym typeface="Symbol" charset="0"/>
              </a:rPr>
              <a:t>v</a:t>
            </a:r>
            <a:r>
              <a:rPr lang="es-MX" sz="2400" baseline="-25000" dirty="0" smtClean="0">
                <a:latin typeface="Times New Roman" charset="0"/>
                <a:ea typeface="ＭＳ Ｐゴシック" charset="0"/>
                <a:sym typeface="Symbol" charset="0"/>
              </a:rPr>
              <a:t>1</a:t>
            </a:r>
            <a:r>
              <a:rPr lang="es-MX" sz="2400" dirty="0" smtClean="0">
                <a:latin typeface="Times New Roman" charset="0"/>
                <a:ea typeface="ＭＳ Ｐゴシック" charset="0"/>
                <a:sym typeface="Symbol" charset="0"/>
              </a:rPr>
              <a:t>][</a:t>
            </a:r>
            <a:r>
              <a:rPr lang="es-MX" sz="2400" dirty="0" smtClean="0">
                <a:latin typeface="Times New Roman" charset="0"/>
                <a:ea typeface="ＭＳ Ｐゴシック" charset="0"/>
                <a:sym typeface="Symbol" charset="0"/>
              </a:rPr>
              <a:t> </a:t>
            </a:r>
            <a:r>
              <a:rPr lang="es-MX" sz="2400" dirty="0">
                <a:latin typeface="Times New Roman" charset="0"/>
                <a:ea typeface="ＭＳ Ｐゴシック" charset="0"/>
                <a:sym typeface="Symbol" charset="0"/>
              </a:rPr>
              <a:t>{v</a:t>
            </a:r>
            <a:r>
              <a:rPr lang="es-MX" sz="2400" baseline="-25000" dirty="0">
                <a:latin typeface="Times New Roman" charset="0"/>
                <a:ea typeface="ＭＳ Ｐゴシック" charset="0"/>
                <a:sym typeface="Symbol" charset="0"/>
              </a:rPr>
              <a:t>2</a:t>
            </a:r>
            <a:r>
              <a:rPr lang="es-MX" sz="2400" dirty="0">
                <a:latin typeface="Times New Roman" charset="0"/>
                <a:ea typeface="ＭＳ Ｐゴシック" charset="0"/>
                <a:sym typeface="Symbol" charset="0"/>
              </a:rPr>
              <a:t>,v</a:t>
            </a:r>
            <a:r>
              <a:rPr lang="es-MX" sz="2400" baseline="-25000" dirty="0">
                <a:latin typeface="Times New Roman" charset="0"/>
                <a:ea typeface="ＭＳ Ｐゴシック" charset="0"/>
                <a:sym typeface="Symbol" charset="0"/>
              </a:rPr>
              <a:t>3</a:t>
            </a:r>
            <a:r>
              <a:rPr lang="es-MX" sz="2400" dirty="0">
                <a:latin typeface="Times New Roman" charset="0"/>
                <a:ea typeface="ＭＳ Ｐゴシック" charset="0"/>
                <a:sym typeface="Symbol" charset="0"/>
              </a:rPr>
              <a:t>,v</a:t>
            </a:r>
            <a:r>
              <a:rPr lang="es-MX" sz="2400" baseline="-25000" dirty="0">
                <a:latin typeface="Times New Roman" charset="0"/>
                <a:ea typeface="ＭＳ Ｐゴシック" charset="0"/>
                <a:sym typeface="Symbol" charset="0"/>
              </a:rPr>
              <a:t>4</a:t>
            </a:r>
            <a:r>
              <a:rPr lang="es-MX" sz="2400" dirty="0">
                <a:latin typeface="Times New Roman" charset="0"/>
                <a:ea typeface="ＭＳ Ｐゴシック" charset="0"/>
                <a:sym typeface="Symbol" charset="0"/>
              </a:rPr>
              <a:t>}] = minimo(W[</a:t>
            </a:r>
            <a:r>
              <a:rPr lang="es-MX" sz="2400" dirty="0" smtClean="0">
                <a:latin typeface="Times New Roman" charset="0"/>
                <a:ea typeface="ＭＳ Ｐゴシック" charset="0"/>
                <a:sym typeface="Symbol" charset="0"/>
              </a:rPr>
              <a:t>1][j</a:t>
            </a:r>
            <a:r>
              <a:rPr lang="es-MX" sz="2400" dirty="0">
                <a:latin typeface="Times New Roman" charset="0"/>
                <a:ea typeface="ＭＳ Ｐゴシック" charset="0"/>
                <a:sym typeface="Symbol" charset="0"/>
              </a:rPr>
              <a:t>] + D[</a:t>
            </a:r>
            <a:r>
              <a:rPr lang="es-MX" sz="2400" dirty="0" smtClean="0">
                <a:latin typeface="Times New Roman" charset="0"/>
                <a:ea typeface="ＭＳ Ｐゴシック" charset="0"/>
              </a:rPr>
              <a:t>v</a:t>
            </a:r>
            <a:r>
              <a:rPr lang="es-MX" sz="2400" baseline="-25000" dirty="0" smtClean="0">
                <a:latin typeface="Times New Roman" charset="0"/>
                <a:ea typeface="ＭＳ Ｐゴシック" charset="0"/>
              </a:rPr>
              <a:t>j</a:t>
            </a:r>
            <a:r>
              <a:rPr lang="es-MX" sz="2400" dirty="0" smtClean="0">
                <a:latin typeface="Times New Roman" charset="0"/>
                <a:ea typeface="ＭＳ Ｐゴシック" charset="0"/>
              </a:rPr>
              <a:t>][</a:t>
            </a:r>
            <a:r>
              <a:rPr lang="es-MX" sz="2400" dirty="0" smtClean="0">
                <a:latin typeface="Times New Roman" charset="0"/>
                <a:ea typeface="ＭＳ Ｐゴシック" charset="0"/>
                <a:sym typeface="Symbol" charset="0"/>
              </a:rPr>
              <a:t>{</a:t>
            </a:r>
            <a:r>
              <a:rPr lang="es-MX" sz="2400" dirty="0">
                <a:latin typeface="Times New Roman" charset="0"/>
                <a:ea typeface="ＭＳ Ｐゴシック" charset="0"/>
                <a:sym typeface="Symbol" charset="0"/>
              </a:rPr>
              <a:t>v</a:t>
            </a:r>
            <a:r>
              <a:rPr lang="es-MX" sz="2400" baseline="-25000" dirty="0">
                <a:latin typeface="Times New Roman" charset="0"/>
                <a:ea typeface="ＭＳ Ｐゴシック" charset="0"/>
                <a:sym typeface="Symbol" charset="0"/>
              </a:rPr>
              <a:t>2</a:t>
            </a:r>
            <a:r>
              <a:rPr lang="es-MX" sz="2400" dirty="0">
                <a:latin typeface="Times New Roman" charset="0"/>
                <a:ea typeface="ＭＳ Ｐゴシック" charset="0"/>
                <a:sym typeface="Symbol" charset="0"/>
              </a:rPr>
              <a:t>,v</a:t>
            </a:r>
            <a:r>
              <a:rPr lang="es-MX" sz="2400" baseline="-25000" dirty="0">
                <a:latin typeface="Times New Roman" charset="0"/>
                <a:ea typeface="ＭＳ Ｐゴシック" charset="0"/>
                <a:sym typeface="Symbol" charset="0"/>
              </a:rPr>
              <a:t>3</a:t>
            </a:r>
            <a:r>
              <a:rPr lang="es-MX" sz="2400" dirty="0">
                <a:latin typeface="Times New Roman" charset="0"/>
                <a:ea typeface="ＭＳ Ｐゴシック" charset="0"/>
                <a:sym typeface="Symbol" charset="0"/>
              </a:rPr>
              <a:t>,v</a:t>
            </a:r>
            <a:r>
              <a:rPr lang="es-MX" sz="2400" baseline="-25000" dirty="0">
                <a:latin typeface="Times New Roman" charset="0"/>
                <a:ea typeface="ＭＳ Ｐゴシック" charset="0"/>
                <a:sym typeface="Symbol" charset="0"/>
              </a:rPr>
              <a:t>4</a:t>
            </a:r>
            <a:r>
              <a:rPr lang="es-MX" sz="2400" dirty="0">
                <a:latin typeface="Times New Roman" charset="0"/>
                <a:ea typeface="ＭＳ Ｐゴシック" charset="0"/>
                <a:sym typeface="Symbol" charset="0"/>
              </a:rPr>
              <a:t>}-{v</a:t>
            </a:r>
            <a:r>
              <a:rPr lang="es-MX" sz="2400" baseline="-25000" dirty="0">
                <a:latin typeface="Times New Roman" charset="0"/>
                <a:ea typeface="ＭＳ Ｐゴシック" charset="0"/>
                <a:sym typeface="Symbol" charset="0"/>
              </a:rPr>
              <a:t>j</a:t>
            </a:r>
            <a:r>
              <a:rPr lang="es-MX" sz="2400" dirty="0">
                <a:latin typeface="Times New Roman" charset="0"/>
                <a:ea typeface="ＭＳ Ｐゴシック" charset="0"/>
                <a:sym typeface="Symbol" charset="0"/>
              </a:rPr>
              <a:t>}]) para v</a:t>
            </a:r>
            <a:r>
              <a:rPr lang="es-MX" sz="2400" baseline="-25000" dirty="0">
                <a:latin typeface="Times New Roman" charset="0"/>
                <a:ea typeface="ＭＳ Ｐゴシック" charset="0"/>
                <a:sym typeface="Symbol" charset="0"/>
              </a:rPr>
              <a:t>j</a:t>
            </a:r>
            <a:r>
              <a:rPr lang="es-MX" sz="2400" dirty="0">
                <a:latin typeface="Times New Roman" charset="0"/>
                <a:ea typeface="ＭＳ Ｐゴシック" charset="0"/>
                <a:sym typeface="Symbol" charset="0"/>
              </a:rPr>
              <a:t> en {v</a:t>
            </a:r>
            <a:r>
              <a:rPr lang="es-MX" sz="2400" baseline="-25000" dirty="0">
                <a:latin typeface="Times New Roman" charset="0"/>
                <a:ea typeface="ＭＳ Ｐゴシック" charset="0"/>
                <a:sym typeface="Symbol" charset="0"/>
              </a:rPr>
              <a:t>2</a:t>
            </a:r>
            <a:r>
              <a:rPr lang="es-MX" sz="2400" dirty="0">
                <a:latin typeface="Times New Roman" charset="0"/>
                <a:ea typeface="ＭＳ Ｐゴシック" charset="0"/>
                <a:sym typeface="Symbol" charset="0"/>
              </a:rPr>
              <a:t>,v</a:t>
            </a:r>
            <a:r>
              <a:rPr lang="es-MX" sz="2400" baseline="-25000" dirty="0">
                <a:latin typeface="Times New Roman" charset="0"/>
                <a:ea typeface="ＭＳ Ｐゴシック" charset="0"/>
                <a:sym typeface="Symbol" charset="0"/>
              </a:rPr>
              <a:t>3</a:t>
            </a:r>
            <a:r>
              <a:rPr lang="es-MX" sz="2400" dirty="0">
                <a:latin typeface="Times New Roman" charset="0"/>
                <a:ea typeface="ＭＳ Ｐゴシック" charset="0"/>
                <a:sym typeface="Symbol" charset="0"/>
              </a:rPr>
              <a:t>,v</a:t>
            </a:r>
            <a:r>
              <a:rPr lang="es-MX" sz="2400" baseline="-25000" dirty="0">
                <a:latin typeface="Times New Roman" charset="0"/>
                <a:ea typeface="ＭＳ Ｐゴシック" charset="0"/>
                <a:sym typeface="Symbol" charset="0"/>
              </a:rPr>
              <a:t>4</a:t>
            </a:r>
            <a:r>
              <a:rPr lang="es-MX" sz="2400" dirty="0">
                <a:latin typeface="Times New Roman" charset="0"/>
                <a:ea typeface="ＭＳ Ｐゴシック" charset="0"/>
                <a:sym typeface="Symbol" charset="0"/>
              </a:rPr>
              <a:t>}</a:t>
            </a:r>
          </a:p>
          <a:p>
            <a:pPr lvl="1" eaLnBrk="1" hangingPunct="1">
              <a:buFont typeface="Wingdings" charset="0"/>
              <a:buNone/>
            </a:pPr>
            <a:r>
              <a:rPr lang="es-MX" sz="2400" dirty="0">
                <a:latin typeface="Times New Roman" charset="0"/>
                <a:ea typeface="ＭＳ Ｐゴシック" charset="0"/>
                <a:sym typeface="Symbol" charset="0"/>
              </a:rPr>
              <a:t>= mínimo (	W[</a:t>
            </a:r>
            <a:r>
              <a:rPr lang="es-MX" sz="2400" dirty="0" smtClean="0">
                <a:latin typeface="Times New Roman" charset="0"/>
                <a:ea typeface="ＭＳ Ｐゴシック" charset="0"/>
                <a:sym typeface="Symbol" charset="0"/>
              </a:rPr>
              <a:t>1]</a:t>
            </a:r>
            <a:r>
              <a:rPr lang="es-MX" sz="2400" dirty="0">
                <a:latin typeface="Times New Roman" charset="0"/>
                <a:ea typeface="ＭＳ Ｐゴシック" charset="0"/>
                <a:sym typeface="Symbol" charset="0"/>
              </a:rPr>
              <a:t>[</a:t>
            </a:r>
            <a:r>
              <a:rPr lang="es-MX" sz="2400" dirty="0" smtClean="0">
                <a:latin typeface="Times New Roman" charset="0"/>
                <a:ea typeface="ＭＳ Ｐゴシック" charset="0"/>
                <a:sym typeface="Symbol" charset="0"/>
              </a:rPr>
              <a:t>2</a:t>
            </a:r>
            <a:r>
              <a:rPr lang="es-MX" sz="2400" dirty="0">
                <a:latin typeface="Times New Roman" charset="0"/>
                <a:ea typeface="ＭＳ Ｐゴシック" charset="0"/>
                <a:sym typeface="Symbol" charset="0"/>
              </a:rPr>
              <a:t>]+D[</a:t>
            </a:r>
            <a:r>
              <a:rPr lang="es-MX" sz="2400" dirty="0" smtClean="0">
                <a:latin typeface="Times New Roman" charset="0"/>
                <a:ea typeface="ＭＳ Ｐゴシック" charset="0"/>
              </a:rPr>
              <a:t>v</a:t>
            </a:r>
            <a:r>
              <a:rPr lang="es-MX" sz="2400" baseline="-25000" dirty="0" smtClean="0">
                <a:latin typeface="Times New Roman" charset="0"/>
                <a:ea typeface="ＭＳ Ｐゴシック" charset="0"/>
              </a:rPr>
              <a:t>2</a:t>
            </a:r>
            <a:r>
              <a:rPr lang="es-MX" sz="2400" dirty="0" smtClean="0">
                <a:latin typeface="Times New Roman" charset="0"/>
                <a:ea typeface="ＭＳ Ｐゴシック" charset="0"/>
              </a:rPr>
              <a:t>]</a:t>
            </a:r>
            <a:r>
              <a:rPr lang="es-MX" sz="2400" dirty="0">
                <a:latin typeface="Times New Roman" charset="0"/>
                <a:ea typeface="ＭＳ Ｐゴシック" charset="0"/>
              </a:rPr>
              <a:t>[</a:t>
            </a:r>
            <a:r>
              <a:rPr lang="es-MX" sz="2400" dirty="0" smtClean="0">
                <a:latin typeface="Times New Roman" charset="0"/>
                <a:ea typeface="ＭＳ Ｐゴシック" charset="0"/>
              </a:rPr>
              <a:t> </a:t>
            </a:r>
            <a:r>
              <a:rPr lang="es-MX" sz="2400" dirty="0">
                <a:latin typeface="Times New Roman" charset="0"/>
                <a:ea typeface="ＭＳ Ｐゴシック" charset="0"/>
              </a:rPr>
              <a:t>{v</a:t>
            </a:r>
            <a:r>
              <a:rPr lang="es-MX" sz="2400" baseline="-25000" dirty="0">
                <a:latin typeface="Times New Roman" charset="0"/>
                <a:ea typeface="ＭＳ Ｐゴシック" charset="0"/>
              </a:rPr>
              <a:t>3</a:t>
            </a:r>
            <a:r>
              <a:rPr lang="es-MX" sz="2400" dirty="0">
                <a:latin typeface="Times New Roman" charset="0"/>
                <a:ea typeface="ＭＳ Ｐゴシック" charset="0"/>
              </a:rPr>
              <a:t>,v</a:t>
            </a:r>
            <a:r>
              <a:rPr lang="es-MX" sz="2400" baseline="-25000" dirty="0">
                <a:latin typeface="Times New Roman" charset="0"/>
                <a:ea typeface="ＭＳ Ｐゴシック" charset="0"/>
              </a:rPr>
              <a:t>4</a:t>
            </a:r>
            <a:r>
              <a:rPr lang="es-MX" sz="2400" dirty="0">
                <a:latin typeface="Times New Roman" charset="0"/>
                <a:ea typeface="ＭＳ Ｐゴシック" charset="0"/>
              </a:rPr>
              <a:t>}</a:t>
            </a:r>
            <a:r>
              <a:rPr lang="es-MX" sz="2400" dirty="0">
                <a:latin typeface="Times New Roman" charset="0"/>
                <a:ea typeface="ＭＳ Ｐゴシック" charset="0"/>
                <a:sym typeface="Symbol" charset="0"/>
              </a:rPr>
              <a:t>] , </a:t>
            </a:r>
          </a:p>
          <a:p>
            <a:pPr lvl="1" eaLnBrk="1" hangingPunct="1">
              <a:buFont typeface="Wingdings" charset="0"/>
              <a:buNone/>
            </a:pPr>
            <a:r>
              <a:rPr lang="es-MX" sz="2400" dirty="0">
                <a:latin typeface="Times New Roman" charset="0"/>
                <a:ea typeface="ＭＳ Ｐゴシック" charset="0"/>
                <a:sym typeface="Symbol" charset="0"/>
              </a:rPr>
              <a:t>			W[</a:t>
            </a:r>
            <a:r>
              <a:rPr lang="es-MX" sz="2400" dirty="0" smtClean="0">
                <a:latin typeface="Times New Roman" charset="0"/>
                <a:ea typeface="ＭＳ Ｐゴシック" charset="0"/>
                <a:sym typeface="Symbol" charset="0"/>
              </a:rPr>
              <a:t>1][3</a:t>
            </a:r>
            <a:r>
              <a:rPr lang="es-MX" sz="2400" dirty="0">
                <a:latin typeface="Times New Roman" charset="0"/>
                <a:ea typeface="ＭＳ Ｐゴシック" charset="0"/>
                <a:sym typeface="Symbol" charset="0"/>
              </a:rPr>
              <a:t>]+D[</a:t>
            </a:r>
            <a:r>
              <a:rPr lang="es-MX" sz="2400" dirty="0" smtClean="0">
                <a:latin typeface="Times New Roman" charset="0"/>
                <a:ea typeface="ＭＳ Ｐゴシック" charset="0"/>
                <a:sym typeface="Symbol" charset="0"/>
              </a:rPr>
              <a:t>v</a:t>
            </a:r>
            <a:r>
              <a:rPr lang="es-MX" sz="2400" baseline="-25000" dirty="0" smtClean="0">
                <a:latin typeface="Times New Roman" charset="0"/>
                <a:ea typeface="ＭＳ Ｐゴシック" charset="0"/>
                <a:sym typeface="Symbol" charset="0"/>
              </a:rPr>
              <a:t>3</a:t>
            </a:r>
            <a:r>
              <a:rPr lang="es-MX" sz="2400" dirty="0" smtClean="0">
                <a:latin typeface="Times New Roman" charset="0"/>
                <a:ea typeface="ＭＳ Ｐゴシック" charset="0"/>
                <a:sym typeface="Symbol" charset="0"/>
              </a:rPr>
              <a:t>][</a:t>
            </a:r>
            <a:r>
              <a:rPr lang="es-MX" sz="2400" dirty="0" smtClean="0">
                <a:latin typeface="Times New Roman" charset="0"/>
                <a:ea typeface="ＭＳ Ｐゴシック" charset="0"/>
                <a:sym typeface="Symbol" charset="0"/>
              </a:rPr>
              <a:t> </a:t>
            </a:r>
            <a:r>
              <a:rPr lang="es-MX" sz="2400" dirty="0">
                <a:latin typeface="Times New Roman" charset="0"/>
                <a:ea typeface="ＭＳ Ｐゴシック" charset="0"/>
                <a:sym typeface="Symbol" charset="0"/>
              </a:rPr>
              <a:t>{v</a:t>
            </a:r>
            <a:r>
              <a:rPr lang="es-MX" sz="2400" baseline="-25000" dirty="0">
                <a:latin typeface="Times New Roman" charset="0"/>
                <a:ea typeface="ＭＳ Ｐゴシック" charset="0"/>
                <a:sym typeface="Symbol" charset="0"/>
              </a:rPr>
              <a:t>2</a:t>
            </a:r>
            <a:r>
              <a:rPr lang="es-MX" sz="2400" dirty="0">
                <a:latin typeface="Times New Roman" charset="0"/>
                <a:ea typeface="ＭＳ Ｐゴシック" charset="0"/>
                <a:sym typeface="Symbol" charset="0"/>
              </a:rPr>
              <a:t>,v</a:t>
            </a:r>
            <a:r>
              <a:rPr lang="es-MX" sz="2400" baseline="-25000" dirty="0">
                <a:latin typeface="Times New Roman" charset="0"/>
                <a:ea typeface="ＭＳ Ｐゴシック" charset="0"/>
                <a:sym typeface="Symbol" charset="0"/>
              </a:rPr>
              <a:t>4</a:t>
            </a:r>
            <a:r>
              <a:rPr lang="es-MX" sz="2400" dirty="0">
                <a:latin typeface="Times New Roman" charset="0"/>
                <a:ea typeface="ＭＳ Ｐゴシック" charset="0"/>
                <a:sym typeface="Symbol" charset="0"/>
              </a:rPr>
              <a:t>}] ,</a:t>
            </a:r>
          </a:p>
          <a:p>
            <a:pPr lvl="1" eaLnBrk="1" hangingPunct="1">
              <a:buFont typeface="Wingdings" charset="0"/>
              <a:buNone/>
            </a:pPr>
            <a:r>
              <a:rPr lang="es-MX" sz="2400" dirty="0">
                <a:latin typeface="Times New Roman" charset="0"/>
                <a:ea typeface="ＭＳ Ｐゴシック" charset="0"/>
                <a:sym typeface="Symbol" charset="0"/>
              </a:rPr>
              <a:t>			W[</a:t>
            </a:r>
            <a:r>
              <a:rPr lang="es-MX" sz="2400" dirty="0" smtClean="0">
                <a:latin typeface="Times New Roman" charset="0"/>
                <a:ea typeface="ＭＳ Ｐゴシック" charset="0"/>
                <a:sym typeface="Symbol" charset="0"/>
              </a:rPr>
              <a:t>1][4</a:t>
            </a:r>
            <a:r>
              <a:rPr lang="es-MX" sz="2400" dirty="0">
                <a:latin typeface="Times New Roman" charset="0"/>
                <a:ea typeface="ＭＳ Ｐゴシック" charset="0"/>
                <a:sym typeface="Symbol" charset="0"/>
              </a:rPr>
              <a:t>]+D[</a:t>
            </a:r>
            <a:r>
              <a:rPr lang="es-MX" sz="2400" dirty="0" smtClean="0">
                <a:latin typeface="Times New Roman" charset="0"/>
                <a:ea typeface="ＭＳ Ｐゴシック" charset="0"/>
                <a:sym typeface="Symbol" charset="0"/>
              </a:rPr>
              <a:t>v</a:t>
            </a:r>
            <a:r>
              <a:rPr lang="es-MX" sz="2400" baseline="-25000" dirty="0" smtClean="0">
                <a:latin typeface="Times New Roman" charset="0"/>
                <a:ea typeface="ＭＳ Ｐゴシック" charset="0"/>
                <a:sym typeface="Symbol" charset="0"/>
              </a:rPr>
              <a:t>4</a:t>
            </a:r>
            <a:r>
              <a:rPr lang="es-MX" sz="2400" dirty="0" smtClean="0">
                <a:latin typeface="Times New Roman" charset="0"/>
                <a:ea typeface="ＭＳ Ｐゴシック" charset="0"/>
                <a:sym typeface="Symbol" charset="0"/>
              </a:rPr>
              <a:t>][</a:t>
            </a:r>
            <a:r>
              <a:rPr lang="es-MX" sz="2400" dirty="0" smtClean="0">
                <a:latin typeface="Times New Roman" charset="0"/>
                <a:ea typeface="ＭＳ Ｐゴシック" charset="0"/>
                <a:sym typeface="Symbol" charset="0"/>
              </a:rPr>
              <a:t> </a:t>
            </a:r>
            <a:r>
              <a:rPr lang="es-MX" sz="2400" dirty="0">
                <a:latin typeface="Times New Roman" charset="0"/>
                <a:ea typeface="ＭＳ Ｐゴシック" charset="0"/>
                <a:sym typeface="Symbol" charset="0"/>
              </a:rPr>
              <a:t>{v</a:t>
            </a:r>
            <a:r>
              <a:rPr lang="es-MX" sz="2400" baseline="-25000" dirty="0">
                <a:latin typeface="Times New Roman" charset="0"/>
                <a:ea typeface="ＭＳ Ｐゴシック" charset="0"/>
                <a:sym typeface="Symbol" charset="0"/>
              </a:rPr>
              <a:t>2</a:t>
            </a:r>
            <a:r>
              <a:rPr lang="es-MX" sz="2400" dirty="0">
                <a:latin typeface="Times New Roman" charset="0"/>
                <a:ea typeface="ＭＳ Ｐゴシック" charset="0"/>
                <a:sym typeface="Symbol" charset="0"/>
              </a:rPr>
              <a:t>,v</a:t>
            </a:r>
            <a:r>
              <a:rPr lang="es-MX" sz="2400" baseline="-25000" dirty="0">
                <a:latin typeface="Times New Roman" charset="0"/>
                <a:ea typeface="ＭＳ Ｐゴシック" charset="0"/>
                <a:sym typeface="Symbol" charset="0"/>
              </a:rPr>
              <a:t>3</a:t>
            </a:r>
            <a:r>
              <a:rPr lang="es-MX" sz="2400" dirty="0">
                <a:latin typeface="Times New Roman" charset="0"/>
                <a:ea typeface="ＭＳ Ｐゴシック" charset="0"/>
                <a:sym typeface="Symbol" charset="0"/>
              </a:rPr>
              <a:t>}]) </a:t>
            </a:r>
          </a:p>
          <a:p>
            <a:pPr lvl="1" eaLnBrk="1" hangingPunct="1">
              <a:buFont typeface="Wingdings" charset="0"/>
              <a:buNone/>
            </a:pPr>
            <a:r>
              <a:rPr lang="es-MX" sz="2400" dirty="0">
                <a:latin typeface="Times New Roman" charset="0"/>
                <a:ea typeface="ＭＳ Ｐゴシック" charset="0"/>
                <a:sym typeface="Symbol" charset="0"/>
              </a:rPr>
              <a:t>= minimo( 2 + 20 , 9 + 12,  + )  = 21</a:t>
            </a:r>
          </a:p>
          <a:p>
            <a:pPr lvl="1" eaLnBrk="1" hangingPunct="1">
              <a:buFont typeface="Wingdings" charset="0"/>
              <a:buNone/>
            </a:pPr>
            <a:r>
              <a:rPr lang="es-MX" sz="2400" dirty="0">
                <a:latin typeface="Times New Roman" charset="0"/>
                <a:ea typeface="ＭＳ Ｐゴシック" charset="0"/>
                <a:sym typeface="Symbol" charset="0"/>
              </a:rPr>
              <a:t>CAMINO ÓPTIMO: v</a:t>
            </a:r>
            <a:r>
              <a:rPr lang="es-MX" sz="2400" baseline="-25000" dirty="0">
                <a:latin typeface="Times New Roman" charset="0"/>
                <a:ea typeface="ＭＳ Ｐゴシック" charset="0"/>
                <a:sym typeface="Symbol" charset="0"/>
              </a:rPr>
              <a:t>1</a:t>
            </a:r>
            <a:r>
              <a:rPr lang="es-MX" sz="2400" dirty="0">
                <a:latin typeface="Times New Roman" charset="0"/>
                <a:ea typeface="ＭＳ Ｐゴシック" charset="0"/>
                <a:sym typeface="Symbol" charset="0"/>
              </a:rPr>
              <a:t>, v</a:t>
            </a:r>
            <a:r>
              <a:rPr lang="es-MX" sz="2400" baseline="-25000" dirty="0">
                <a:latin typeface="Times New Roman" charset="0"/>
                <a:ea typeface="ＭＳ Ｐゴシック" charset="0"/>
                <a:sym typeface="Symbol" charset="0"/>
              </a:rPr>
              <a:t>3</a:t>
            </a:r>
            <a:r>
              <a:rPr lang="es-MX" sz="2400" dirty="0">
                <a:latin typeface="Times New Roman" charset="0"/>
                <a:ea typeface="ＭＳ Ｐゴシック" charset="0"/>
                <a:sym typeface="Symbol" charset="0"/>
              </a:rPr>
              <a:t>, v</a:t>
            </a:r>
            <a:r>
              <a:rPr lang="es-MX" sz="2400" baseline="-25000" dirty="0">
                <a:latin typeface="Times New Roman" charset="0"/>
                <a:ea typeface="ＭＳ Ｐゴシック" charset="0"/>
                <a:sym typeface="Symbol" charset="0"/>
              </a:rPr>
              <a:t>4</a:t>
            </a:r>
            <a:r>
              <a:rPr lang="es-MX" sz="2400" dirty="0">
                <a:latin typeface="Times New Roman" charset="0"/>
                <a:ea typeface="ＭＳ Ｐゴシック" charset="0"/>
                <a:sym typeface="Symbol" charset="0"/>
              </a:rPr>
              <a:t>, v</a:t>
            </a:r>
            <a:r>
              <a:rPr lang="es-MX" sz="2400" baseline="-25000" dirty="0">
                <a:latin typeface="Times New Roman" charset="0"/>
                <a:ea typeface="ＭＳ Ｐゴシック" charset="0"/>
                <a:sym typeface="Symbol" charset="0"/>
              </a:rPr>
              <a:t>2</a:t>
            </a:r>
            <a:r>
              <a:rPr lang="es-MX" sz="2400" dirty="0">
                <a:latin typeface="Times New Roman" charset="0"/>
                <a:ea typeface="ＭＳ Ｐゴシック" charset="0"/>
                <a:sym typeface="Symbol" charset="0"/>
              </a:rPr>
              <a:t>, v</a:t>
            </a:r>
            <a:r>
              <a:rPr lang="es-MX" sz="2400" baseline="-25000" dirty="0">
                <a:latin typeface="Times New Roman" charset="0"/>
                <a:ea typeface="ＭＳ Ｐゴシック" charset="0"/>
                <a:sym typeface="Symbol" charset="0"/>
              </a:rPr>
              <a:t>1</a:t>
            </a:r>
            <a:r>
              <a:rPr lang="es-MX" sz="2400" dirty="0">
                <a:latin typeface="Times New Roman" charset="0"/>
                <a:ea typeface="ＭＳ Ｐゴシック" charset="0"/>
                <a:sym typeface="Symbol" charset="0"/>
              </a:rPr>
              <a:t> </a:t>
            </a:r>
          </a:p>
        </p:txBody>
      </p:sp>
      <p:sp>
        <p:nvSpPr>
          <p:cNvPr id="99332" name="Rectangle 4"/>
          <p:cNvSpPr>
            <a:spLocks noChangeArrowheads="1"/>
          </p:cNvSpPr>
          <p:nvPr/>
        </p:nvSpPr>
        <p:spPr bwMode="auto">
          <a:xfrm>
            <a:off x="1381125" y="4208463"/>
            <a:ext cx="2952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a:solidFill>
                  <a:schemeClr val="tx2"/>
                </a:solidFill>
              </a:rPr>
              <a:t>8</a:t>
            </a:r>
          </a:p>
        </p:txBody>
      </p:sp>
      <p:sp>
        <p:nvSpPr>
          <p:cNvPr id="99333" name="Oval 5"/>
          <p:cNvSpPr>
            <a:spLocks noChangeArrowheads="1"/>
          </p:cNvSpPr>
          <p:nvPr/>
        </p:nvSpPr>
        <p:spPr bwMode="auto">
          <a:xfrm>
            <a:off x="476250" y="2155825"/>
            <a:ext cx="498475" cy="414338"/>
          </a:xfrm>
          <a:prstGeom prst="ellipse">
            <a:avLst/>
          </a:prstGeom>
          <a:solidFill>
            <a:srgbClr val="7B00E4"/>
          </a:solidFill>
          <a:ln w="25400">
            <a:solidFill>
              <a:schemeClr val="tx2"/>
            </a:solidFill>
            <a:round/>
            <a:headEnd/>
            <a:tailEnd/>
          </a:ln>
        </p:spPr>
        <p:txBody>
          <a:bodyPr wrap="none" anchor="ctr"/>
          <a:lstStyle/>
          <a:p>
            <a:endParaRPr lang="es-MX"/>
          </a:p>
        </p:txBody>
      </p:sp>
      <p:sp>
        <p:nvSpPr>
          <p:cNvPr id="99334" name="Oval 6"/>
          <p:cNvSpPr>
            <a:spLocks noChangeArrowheads="1"/>
          </p:cNvSpPr>
          <p:nvPr/>
        </p:nvSpPr>
        <p:spPr bwMode="auto">
          <a:xfrm>
            <a:off x="2152650" y="2173288"/>
            <a:ext cx="498475" cy="414337"/>
          </a:xfrm>
          <a:prstGeom prst="ellipse">
            <a:avLst/>
          </a:prstGeom>
          <a:solidFill>
            <a:srgbClr val="7B00E4"/>
          </a:solidFill>
          <a:ln w="25400">
            <a:solidFill>
              <a:schemeClr val="tx2"/>
            </a:solidFill>
            <a:round/>
            <a:headEnd/>
            <a:tailEnd/>
          </a:ln>
        </p:spPr>
        <p:txBody>
          <a:bodyPr wrap="none" anchor="ctr"/>
          <a:lstStyle/>
          <a:p>
            <a:endParaRPr lang="es-MX"/>
          </a:p>
        </p:txBody>
      </p:sp>
      <p:sp>
        <p:nvSpPr>
          <p:cNvPr id="99335" name="Oval 7"/>
          <p:cNvSpPr>
            <a:spLocks noChangeArrowheads="1"/>
          </p:cNvSpPr>
          <p:nvPr/>
        </p:nvSpPr>
        <p:spPr bwMode="auto">
          <a:xfrm>
            <a:off x="458788" y="4000500"/>
            <a:ext cx="498475" cy="414338"/>
          </a:xfrm>
          <a:prstGeom prst="ellipse">
            <a:avLst/>
          </a:prstGeom>
          <a:solidFill>
            <a:srgbClr val="7B00E4"/>
          </a:solidFill>
          <a:ln w="25400">
            <a:solidFill>
              <a:schemeClr val="tx2"/>
            </a:solidFill>
            <a:round/>
            <a:headEnd/>
            <a:tailEnd/>
          </a:ln>
        </p:spPr>
        <p:txBody>
          <a:bodyPr wrap="none" anchor="ctr"/>
          <a:lstStyle/>
          <a:p>
            <a:endParaRPr lang="es-MX"/>
          </a:p>
        </p:txBody>
      </p:sp>
      <p:sp>
        <p:nvSpPr>
          <p:cNvPr id="99336" name="Oval 8"/>
          <p:cNvSpPr>
            <a:spLocks noChangeArrowheads="1"/>
          </p:cNvSpPr>
          <p:nvPr/>
        </p:nvSpPr>
        <p:spPr bwMode="auto">
          <a:xfrm>
            <a:off x="2135188" y="4016375"/>
            <a:ext cx="498475" cy="414338"/>
          </a:xfrm>
          <a:prstGeom prst="ellipse">
            <a:avLst/>
          </a:prstGeom>
          <a:solidFill>
            <a:srgbClr val="7B00E4"/>
          </a:solidFill>
          <a:ln w="25400">
            <a:solidFill>
              <a:schemeClr val="tx2"/>
            </a:solidFill>
            <a:round/>
            <a:headEnd/>
            <a:tailEnd/>
          </a:ln>
        </p:spPr>
        <p:txBody>
          <a:bodyPr wrap="none" anchor="ctr"/>
          <a:lstStyle/>
          <a:p>
            <a:endParaRPr lang="es-MX"/>
          </a:p>
        </p:txBody>
      </p:sp>
      <p:sp>
        <p:nvSpPr>
          <p:cNvPr id="99337" name="Line 9"/>
          <p:cNvSpPr>
            <a:spLocks noChangeShapeType="1"/>
          </p:cNvSpPr>
          <p:nvPr/>
        </p:nvSpPr>
        <p:spPr bwMode="auto">
          <a:xfrm>
            <a:off x="1017588" y="2286000"/>
            <a:ext cx="1109662"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9338" name="Line 10"/>
          <p:cNvSpPr>
            <a:spLocks noChangeShapeType="1"/>
          </p:cNvSpPr>
          <p:nvPr/>
        </p:nvSpPr>
        <p:spPr bwMode="auto">
          <a:xfrm>
            <a:off x="984250" y="4241800"/>
            <a:ext cx="1109663" cy="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99339" name="Line 11"/>
          <p:cNvSpPr>
            <a:spLocks noChangeShapeType="1"/>
          </p:cNvSpPr>
          <p:nvPr/>
        </p:nvSpPr>
        <p:spPr bwMode="auto">
          <a:xfrm>
            <a:off x="2362200" y="2628900"/>
            <a:ext cx="1588" cy="1363663"/>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9340" name="Line 12"/>
          <p:cNvSpPr>
            <a:spLocks noChangeShapeType="1"/>
          </p:cNvSpPr>
          <p:nvPr/>
        </p:nvSpPr>
        <p:spPr bwMode="auto">
          <a:xfrm>
            <a:off x="715963" y="2593975"/>
            <a:ext cx="1587" cy="1363663"/>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99341" name="Line 13"/>
          <p:cNvSpPr>
            <a:spLocks noChangeShapeType="1"/>
          </p:cNvSpPr>
          <p:nvPr/>
        </p:nvSpPr>
        <p:spPr bwMode="auto">
          <a:xfrm flipH="1">
            <a:off x="762000" y="2514600"/>
            <a:ext cx="1447800" cy="15240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9342" name="Line 14"/>
          <p:cNvSpPr>
            <a:spLocks noChangeShapeType="1"/>
          </p:cNvSpPr>
          <p:nvPr/>
        </p:nvSpPr>
        <p:spPr bwMode="auto">
          <a:xfrm flipH="1" flipV="1">
            <a:off x="914400" y="2514600"/>
            <a:ext cx="1339850" cy="1520825"/>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99343" name="Rectangle 15"/>
          <p:cNvSpPr>
            <a:spLocks noChangeArrowheads="1"/>
          </p:cNvSpPr>
          <p:nvPr/>
        </p:nvSpPr>
        <p:spPr bwMode="auto">
          <a:xfrm>
            <a:off x="534988" y="2057400"/>
            <a:ext cx="47942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a:solidFill>
                  <a:schemeClr val="bg1"/>
                </a:solidFill>
              </a:rPr>
              <a:t>v</a:t>
            </a:r>
            <a:r>
              <a:rPr lang="en-US" sz="2800" baseline="-25000">
                <a:solidFill>
                  <a:schemeClr val="bg1"/>
                </a:solidFill>
              </a:rPr>
              <a:t>1</a:t>
            </a:r>
            <a:endParaRPr lang="en-US" sz="2800">
              <a:solidFill>
                <a:schemeClr val="bg1"/>
              </a:solidFill>
            </a:endParaRPr>
          </a:p>
        </p:txBody>
      </p:sp>
      <p:sp>
        <p:nvSpPr>
          <p:cNvPr id="99344" name="Rectangle 16"/>
          <p:cNvSpPr>
            <a:spLocks noChangeArrowheads="1"/>
          </p:cNvSpPr>
          <p:nvPr/>
        </p:nvSpPr>
        <p:spPr bwMode="auto">
          <a:xfrm>
            <a:off x="2187575" y="2057400"/>
            <a:ext cx="47942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a:solidFill>
                  <a:schemeClr val="bg1"/>
                </a:solidFill>
              </a:rPr>
              <a:t>v</a:t>
            </a:r>
            <a:r>
              <a:rPr lang="en-US" sz="2800" baseline="-25000">
                <a:solidFill>
                  <a:schemeClr val="bg1"/>
                </a:solidFill>
              </a:rPr>
              <a:t>2</a:t>
            </a:r>
            <a:endParaRPr lang="en-US" sz="2800" b="1">
              <a:solidFill>
                <a:schemeClr val="bg1"/>
              </a:solidFill>
            </a:endParaRPr>
          </a:p>
        </p:txBody>
      </p:sp>
      <p:sp>
        <p:nvSpPr>
          <p:cNvPr id="99345" name="Rectangle 17"/>
          <p:cNvSpPr>
            <a:spLocks noChangeArrowheads="1"/>
          </p:cNvSpPr>
          <p:nvPr/>
        </p:nvSpPr>
        <p:spPr bwMode="auto">
          <a:xfrm>
            <a:off x="482600" y="3886200"/>
            <a:ext cx="58420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eaLnBrk="0" hangingPunct="0"/>
            <a:r>
              <a:rPr lang="en-US" sz="2800">
                <a:solidFill>
                  <a:schemeClr val="bg1"/>
                </a:solidFill>
              </a:rPr>
              <a:t>v</a:t>
            </a:r>
            <a:r>
              <a:rPr lang="en-US" sz="2800" baseline="-25000">
                <a:solidFill>
                  <a:schemeClr val="bg1"/>
                </a:solidFill>
              </a:rPr>
              <a:t>4</a:t>
            </a:r>
            <a:endParaRPr lang="en-US" sz="2800" b="1">
              <a:solidFill>
                <a:schemeClr val="bg1"/>
              </a:solidFill>
            </a:endParaRPr>
          </a:p>
        </p:txBody>
      </p:sp>
      <p:sp>
        <p:nvSpPr>
          <p:cNvPr id="99346" name="Rectangle 18"/>
          <p:cNvSpPr>
            <a:spLocks noChangeArrowheads="1"/>
          </p:cNvSpPr>
          <p:nvPr/>
        </p:nvSpPr>
        <p:spPr bwMode="auto">
          <a:xfrm>
            <a:off x="2176463" y="3886200"/>
            <a:ext cx="566737"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eaLnBrk="0" hangingPunct="0"/>
            <a:r>
              <a:rPr lang="en-US" sz="2800">
                <a:solidFill>
                  <a:schemeClr val="bg1"/>
                </a:solidFill>
              </a:rPr>
              <a:t>v</a:t>
            </a:r>
            <a:r>
              <a:rPr lang="en-US" sz="2800" baseline="-25000">
                <a:solidFill>
                  <a:schemeClr val="bg1"/>
                </a:solidFill>
              </a:rPr>
              <a:t>3</a:t>
            </a:r>
            <a:endParaRPr lang="en-US" sz="2800" b="1">
              <a:solidFill>
                <a:schemeClr val="bg1"/>
              </a:solidFill>
            </a:endParaRPr>
          </a:p>
        </p:txBody>
      </p:sp>
      <p:sp>
        <p:nvSpPr>
          <p:cNvPr id="99347" name="Rectangle 19"/>
          <p:cNvSpPr>
            <a:spLocks noChangeArrowheads="1"/>
          </p:cNvSpPr>
          <p:nvPr/>
        </p:nvSpPr>
        <p:spPr bwMode="auto">
          <a:xfrm>
            <a:off x="1447800" y="1981200"/>
            <a:ext cx="2952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a:solidFill>
                  <a:schemeClr val="tx2"/>
                </a:solidFill>
              </a:rPr>
              <a:t>2</a:t>
            </a:r>
          </a:p>
        </p:txBody>
      </p:sp>
      <p:sp>
        <p:nvSpPr>
          <p:cNvPr id="99348" name="Rectangle 20"/>
          <p:cNvSpPr>
            <a:spLocks noChangeArrowheads="1"/>
          </p:cNvSpPr>
          <p:nvPr/>
        </p:nvSpPr>
        <p:spPr bwMode="auto">
          <a:xfrm>
            <a:off x="2524125" y="3065463"/>
            <a:ext cx="2952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a:solidFill>
                  <a:schemeClr val="tx2"/>
                </a:solidFill>
              </a:rPr>
              <a:t>7</a:t>
            </a:r>
          </a:p>
        </p:txBody>
      </p:sp>
      <p:sp>
        <p:nvSpPr>
          <p:cNvPr id="99349" name="Rectangle 21"/>
          <p:cNvSpPr>
            <a:spLocks noChangeArrowheads="1"/>
          </p:cNvSpPr>
          <p:nvPr/>
        </p:nvSpPr>
        <p:spPr bwMode="auto">
          <a:xfrm>
            <a:off x="2143125" y="3065463"/>
            <a:ext cx="2952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a:solidFill>
                  <a:schemeClr val="tx2"/>
                </a:solidFill>
              </a:rPr>
              <a:t>6</a:t>
            </a:r>
          </a:p>
        </p:txBody>
      </p:sp>
      <p:sp>
        <p:nvSpPr>
          <p:cNvPr id="99350" name="Rectangle 22"/>
          <p:cNvSpPr>
            <a:spLocks noChangeArrowheads="1"/>
          </p:cNvSpPr>
          <p:nvPr/>
        </p:nvSpPr>
        <p:spPr bwMode="auto">
          <a:xfrm>
            <a:off x="1152525" y="3657600"/>
            <a:ext cx="2952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a:solidFill>
                  <a:schemeClr val="tx2"/>
                </a:solidFill>
              </a:rPr>
              <a:t>3</a:t>
            </a:r>
          </a:p>
        </p:txBody>
      </p:sp>
      <p:sp>
        <p:nvSpPr>
          <p:cNvPr id="99351" name="Rectangle 23"/>
          <p:cNvSpPr>
            <a:spLocks noChangeArrowheads="1"/>
          </p:cNvSpPr>
          <p:nvPr/>
        </p:nvSpPr>
        <p:spPr bwMode="auto">
          <a:xfrm>
            <a:off x="390525" y="3040063"/>
            <a:ext cx="2952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a:solidFill>
                  <a:schemeClr val="tx2"/>
                </a:solidFill>
              </a:rPr>
              <a:t>6</a:t>
            </a:r>
          </a:p>
        </p:txBody>
      </p:sp>
      <p:sp>
        <p:nvSpPr>
          <p:cNvPr id="99352" name="Rectangle 24"/>
          <p:cNvSpPr>
            <a:spLocks noChangeArrowheads="1"/>
          </p:cNvSpPr>
          <p:nvPr/>
        </p:nvSpPr>
        <p:spPr bwMode="auto">
          <a:xfrm>
            <a:off x="847725" y="2667000"/>
            <a:ext cx="2952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a:solidFill>
                  <a:schemeClr val="tx2"/>
                </a:solidFill>
              </a:rPr>
              <a:t>9</a:t>
            </a:r>
          </a:p>
        </p:txBody>
      </p:sp>
      <p:sp>
        <p:nvSpPr>
          <p:cNvPr id="99353" name="Rectangle 25"/>
          <p:cNvSpPr>
            <a:spLocks noChangeArrowheads="1"/>
          </p:cNvSpPr>
          <p:nvPr/>
        </p:nvSpPr>
        <p:spPr bwMode="auto">
          <a:xfrm>
            <a:off x="855663" y="3344863"/>
            <a:ext cx="2952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a:solidFill>
                  <a:schemeClr val="tx2"/>
                </a:solidFill>
              </a:rPr>
              <a:t>4</a:t>
            </a:r>
          </a:p>
        </p:txBody>
      </p:sp>
      <p:sp>
        <p:nvSpPr>
          <p:cNvPr id="99354" name="Line 26"/>
          <p:cNvSpPr>
            <a:spLocks noChangeShapeType="1"/>
          </p:cNvSpPr>
          <p:nvPr/>
        </p:nvSpPr>
        <p:spPr bwMode="auto">
          <a:xfrm flipH="1">
            <a:off x="869950" y="2590800"/>
            <a:ext cx="1492250" cy="152400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99355" name="Line 27"/>
          <p:cNvSpPr>
            <a:spLocks noChangeShapeType="1"/>
          </p:cNvSpPr>
          <p:nvPr/>
        </p:nvSpPr>
        <p:spPr bwMode="auto">
          <a:xfrm>
            <a:off x="990600" y="2438400"/>
            <a:ext cx="1109663" cy="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99356" name="Line 28"/>
          <p:cNvSpPr>
            <a:spLocks noChangeShapeType="1"/>
          </p:cNvSpPr>
          <p:nvPr/>
        </p:nvSpPr>
        <p:spPr bwMode="auto">
          <a:xfrm>
            <a:off x="2514600" y="2598738"/>
            <a:ext cx="1588" cy="1363662"/>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99357" name="Rectangle 29"/>
          <p:cNvSpPr>
            <a:spLocks noChangeArrowheads="1"/>
          </p:cNvSpPr>
          <p:nvPr/>
        </p:nvSpPr>
        <p:spPr bwMode="auto">
          <a:xfrm>
            <a:off x="1447800" y="2438400"/>
            <a:ext cx="2952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a:solidFill>
                  <a:schemeClr val="tx2"/>
                </a:solidFill>
              </a:rPr>
              <a:t>1</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9987">
                                            <p:txEl>
                                              <p:pRg st="0" end="0"/>
                                            </p:txEl>
                                          </p:spTgt>
                                        </p:tgtEl>
                                        <p:attrNameLst>
                                          <p:attrName>style.visibility</p:attrName>
                                        </p:attrNameLst>
                                      </p:cBhvr>
                                      <p:to>
                                        <p:strVal val="visible"/>
                                      </p:to>
                                    </p:set>
                                    <p:anim calcmode="lin" valueType="num">
                                      <p:cBhvr additive="base">
                                        <p:cTn id="7" dur="500" fill="hold"/>
                                        <p:tgtEl>
                                          <p:spTgt spid="16998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998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par>
                                <p:cTn id="9" presetID="2" presetClass="entr" presetSubtype="8" fill="hold" grpId="0" nodeType="withEffect">
                                  <p:stCondLst>
                                    <p:cond delay="0"/>
                                  </p:stCondLst>
                                  <p:childTnLst>
                                    <p:set>
                                      <p:cBhvr>
                                        <p:cTn id="10" dur="1" fill="hold">
                                          <p:stCondLst>
                                            <p:cond delay="0"/>
                                          </p:stCondLst>
                                        </p:cTn>
                                        <p:tgtEl>
                                          <p:spTgt spid="169987">
                                            <p:txEl>
                                              <p:pRg st="1" end="1"/>
                                            </p:txEl>
                                          </p:spTgt>
                                        </p:tgtEl>
                                        <p:attrNameLst>
                                          <p:attrName>style.visibility</p:attrName>
                                        </p:attrNameLst>
                                      </p:cBhvr>
                                      <p:to>
                                        <p:strVal val="visible"/>
                                      </p:to>
                                    </p:set>
                                    <p:anim calcmode="lin" valueType="num">
                                      <p:cBhvr additive="base">
                                        <p:cTn id="11" dur="500" fill="hold"/>
                                        <p:tgtEl>
                                          <p:spTgt spid="169987">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69987">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2" name="WHOOSH.WAV"/>
                                        </p:tgtEl>
                                      </p:cMediaNode>
                                    </p:audio>
                                  </p:subTnLst>
                                </p:cTn>
                              </p:par>
                              <p:par>
                                <p:cTn id="13" presetID="2" presetClass="entr" presetSubtype="8" fill="hold" grpId="0" nodeType="withEffect">
                                  <p:stCondLst>
                                    <p:cond delay="0"/>
                                  </p:stCondLst>
                                  <p:childTnLst>
                                    <p:set>
                                      <p:cBhvr>
                                        <p:cTn id="14" dur="1" fill="hold">
                                          <p:stCondLst>
                                            <p:cond delay="0"/>
                                          </p:stCondLst>
                                        </p:cTn>
                                        <p:tgtEl>
                                          <p:spTgt spid="169987">
                                            <p:txEl>
                                              <p:pRg st="2" end="2"/>
                                            </p:txEl>
                                          </p:spTgt>
                                        </p:tgtEl>
                                        <p:attrNameLst>
                                          <p:attrName>style.visibility</p:attrName>
                                        </p:attrNameLst>
                                      </p:cBhvr>
                                      <p:to>
                                        <p:strVal val="visible"/>
                                      </p:to>
                                    </p:set>
                                    <p:anim calcmode="lin" valueType="num">
                                      <p:cBhvr additive="base">
                                        <p:cTn id="15" dur="500" fill="hold"/>
                                        <p:tgtEl>
                                          <p:spTgt spid="169987">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69987">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3"/>
                                            </p:cond>
                                          </p:stCondLst>
                                          <p:endCondLst>
                                            <p:cond evt="onStopAudio" delay="0">
                                              <p:tgtEl>
                                                <p:sldTgt/>
                                              </p:tgtEl>
                                            </p:cond>
                                          </p:endCondLst>
                                        </p:cTn>
                                        <p:tgtEl>
                                          <p:sndTgt r:embed="rId2" name="WHOOSH.WAV"/>
                                        </p:tgtEl>
                                      </p:cMediaNode>
                                    </p:audio>
                                  </p:subTnLst>
                                </p:cTn>
                              </p:par>
                              <p:par>
                                <p:cTn id="17" presetID="2" presetClass="entr" presetSubtype="8" fill="hold" grpId="0" nodeType="withEffect">
                                  <p:stCondLst>
                                    <p:cond delay="0"/>
                                  </p:stCondLst>
                                  <p:childTnLst>
                                    <p:set>
                                      <p:cBhvr>
                                        <p:cTn id="18" dur="1" fill="hold">
                                          <p:stCondLst>
                                            <p:cond delay="0"/>
                                          </p:stCondLst>
                                        </p:cTn>
                                        <p:tgtEl>
                                          <p:spTgt spid="169987">
                                            <p:txEl>
                                              <p:pRg st="3" end="3"/>
                                            </p:txEl>
                                          </p:spTgt>
                                        </p:tgtEl>
                                        <p:attrNameLst>
                                          <p:attrName>style.visibility</p:attrName>
                                        </p:attrNameLst>
                                      </p:cBhvr>
                                      <p:to>
                                        <p:strVal val="visible"/>
                                      </p:to>
                                    </p:set>
                                    <p:anim calcmode="lin" valueType="num">
                                      <p:cBhvr additive="base">
                                        <p:cTn id="19" dur="500" fill="hold"/>
                                        <p:tgtEl>
                                          <p:spTgt spid="169987">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9987">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par>
                                <p:cTn id="21" presetID="2" presetClass="entr" presetSubtype="8" fill="hold" grpId="0" nodeType="withEffect">
                                  <p:stCondLst>
                                    <p:cond delay="0"/>
                                  </p:stCondLst>
                                  <p:childTnLst>
                                    <p:set>
                                      <p:cBhvr>
                                        <p:cTn id="22" dur="1" fill="hold">
                                          <p:stCondLst>
                                            <p:cond delay="0"/>
                                          </p:stCondLst>
                                        </p:cTn>
                                        <p:tgtEl>
                                          <p:spTgt spid="169987">
                                            <p:txEl>
                                              <p:pRg st="4" end="4"/>
                                            </p:txEl>
                                          </p:spTgt>
                                        </p:tgtEl>
                                        <p:attrNameLst>
                                          <p:attrName>style.visibility</p:attrName>
                                        </p:attrNameLst>
                                      </p:cBhvr>
                                      <p:to>
                                        <p:strVal val="visible"/>
                                      </p:to>
                                    </p:set>
                                    <p:anim calcmode="lin" valueType="num">
                                      <p:cBhvr additive="base">
                                        <p:cTn id="23" dur="500" fill="hold"/>
                                        <p:tgtEl>
                                          <p:spTgt spid="169987">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69987">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2" name="WHOOSH.WAV"/>
                                        </p:tgtEl>
                                      </p:cMediaNode>
                                    </p:audio>
                                  </p:subTnLst>
                                </p:cTn>
                              </p:par>
                              <p:par>
                                <p:cTn id="25" presetID="2" presetClass="entr" presetSubtype="8" fill="hold" grpId="0" nodeType="withEffect">
                                  <p:stCondLst>
                                    <p:cond delay="0"/>
                                  </p:stCondLst>
                                  <p:childTnLst>
                                    <p:set>
                                      <p:cBhvr>
                                        <p:cTn id="26" dur="1" fill="hold">
                                          <p:stCondLst>
                                            <p:cond delay="0"/>
                                          </p:stCondLst>
                                        </p:cTn>
                                        <p:tgtEl>
                                          <p:spTgt spid="169987">
                                            <p:txEl>
                                              <p:pRg st="5" end="5"/>
                                            </p:txEl>
                                          </p:spTgt>
                                        </p:tgtEl>
                                        <p:attrNameLst>
                                          <p:attrName>style.visibility</p:attrName>
                                        </p:attrNameLst>
                                      </p:cBhvr>
                                      <p:to>
                                        <p:strVal val="visible"/>
                                      </p:to>
                                    </p:set>
                                    <p:anim calcmode="lin" valueType="num">
                                      <p:cBhvr additive="base">
                                        <p:cTn id="27" dur="500" fill="hold"/>
                                        <p:tgtEl>
                                          <p:spTgt spid="169987">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69987">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5"/>
                                            </p:cond>
                                          </p:stCondLst>
                                          <p:endCondLst>
                                            <p:cond evt="onStopAudio" delay="0">
                                              <p:tgtEl>
                                                <p:sldTgt/>
                                              </p:tgtEl>
                                            </p:cond>
                                          </p:endCondLst>
                                        </p:cTn>
                                        <p:tgtEl>
                                          <p:sndTgt r:embed="rId2" name="WHOOSH.WAV"/>
                                        </p:tgtEl>
                                      </p:cMediaNode>
                                    </p:audio>
                                  </p:subTnLst>
                                </p:cTn>
                              </p:par>
                              <p:par>
                                <p:cTn id="29" presetID="2" presetClass="entr" presetSubtype="8" fill="hold" grpId="0" nodeType="withEffect">
                                  <p:stCondLst>
                                    <p:cond delay="0"/>
                                  </p:stCondLst>
                                  <p:childTnLst>
                                    <p:set>
                                      <p:cBhvr>
                                        <p:cTn id="30" dur="1" fill="hold">
                                          <p:stCondLst>
                                            <p:cond delay="0"/>
                                          </p:stCondLst>
                                        </p:cTn>
                                        <p:tgtEl>
                                          <p:spTgt spid="169987">
                                            <p:txEl>
                                              <p:pRg st="6" end="6"/>
                                            </p:txEl>
                                          </p:spTgt>
                                        </p:tgtEl>
                                        <p:attrNameLst>
                                          <p:attrName>style.visibility</p:attrName>
                                        </p:attrNameLst>
                                      </p:cBhvr>
                                      <p:to>
                                        <p:strVal val="visible"/>
                                      </p:to>
                                    </p:set>
                                    <p:anim calcmode="lin" valueType="num">
                                      <p:cBhvr additive="base">
                                        <p:cTn id="31" dur="500" fill="hold"/>
                                        <p:tgtEl>
                                          <p:spTgt spid="169987">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69987">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7" grpId="0" build="p"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1043490" y="692696"/>
            <a:ext cx="7024744" cy="1143000"/>
          </a:xfrm>
        </p:spPr>
        <p:txBody>
          <a:bodyPr>
            <a:normAutofit fontScale="90000"/>
          </a:bodyPr>
          <a:lstStyle/>
          <a:p>
            <a:pPr eaLnBrk="1" hangingPunct="1"/>
            <a:r>
              <a:rPr lang="es-MX" sz="4000" b="1" dirty="0">
                <a:latin typeface="Times New Roman" charset="0"/>
              </a:rPr>
              <a:t>Algoritmo</a:t>
            </a:r>
            <a:r>
              <a:rPr lang="es-MX" sz="4000" dirty="0">
                <a:latin typeface="Times New Roman" charset="0"/>
              </a:rPr>
              <a:t> del </a:t>
            </a:r>
            <a:br>
              <a:rPr lang="es-MX" sz="4000" dirty="0">
                <a:latin typeface="Times New Roman" charset="0"/>
              </a:rPr>
            </a:br>
            <a:r>
              <a:rPr lang="es-MX" sz="4000" dirty="0">
                <a:latin typeface="Times New Roman" charset="0"/>
              </a:rPr>
              <a:t>problema del viajero...</a:t>
            </a:r>
          </a:p>
        </p:txBody>
      </p:sp>
      <p:sp>
        <p:nvSpPr>
          <p:cNvPr id="100355" name="Rectangle 3"/>
          <p:cNvSpPr>
            <a:spLocks noGrp="1" noChangeArrowheads="1"/>
          </p:cNvSpPr>
          <p:nvPr>
            <p:ph idx="1"/>
          </p:nvPr>
        </p:nvSpPr>
        <p:spPr>
          <a:xfrm>
            <a:off x="685800" y="1981200"/>
            <a:ext cx="8077200" cy="4114800"/>
          </a:xfrm>
        </p:spPr>
        <p:txBody>
          <a:bodyPr/>
          <a:lstStyle/>
          <a:p>
            <a:pPr eaLnBrk="1" hangingPunct="1">
              <a:buFont typeface="Wingdings" charset="0"/>
              <a:buNone/>
            </a:pPr>
            <a:r>
              <a:rPr lang="es-MX" i="1" dirty="0">
                <a:latin typeface="Times New Roman" charset="0"/>
              </a:rPr>
              <a:t>f</a:t>
            </a:r>
            <a:r>
              <a:rPr lang="es-MX" i="1" dirty="0" smtClean="0">
                <a:latin typeface="Times New Roman" charset="0"/>
              </a:rPr>
              <a:t>or( </a:t>
            </a:r>
            <a:r>
              <a:rPr lang="es-MX" i="1" dirty="0">
                <a:latin typeface="Times New Roman" charset="0"/>
              </a:rPr>
              <a:t>i=</a:t>
            </a:r>
            <a:r>
              <a:rPr lang="es-MX" i="1" dirty="0" smtClean="0">
                <a:latin typeface="Times New Roman" charset="0"/>
              </a:rPr>
              <a:t>2; i&lt;=n; i++) </a:t>
            </a:r>
            <a:r>
              <a:rPr lang="es-MX" i="1" dirty="0">
                <a:latin typeface="Times New Roman" charset="0"/>
              </a:rPr>
              <a:t>D[</a:t>
            </a:r>
            <a:r>
              <a:rPr lang="es-MX" i="1" dirty="0" smtClean="0">
                <a:latin typeface="Times New Roman" charset="0"/>
              </a:rPr>
              <a:t>i][</a:t>
            </a:r>
            <a:r>
              <a:rPr lang="es-MX" dirty="0" smtClean="0">
                <a:latin typeface="Times New Roman" charset="0"/>
                <a:sym typeface="Symbol" charset="0"/>
              </a:rPr>
              <a:t></a:t>
            </a:r>
            <a:r>
              <a:rPr lang="es-MX" i="1" dirty="0">
                <a:latin typeface="Times New Roman" charset="0"/>
                <a:sym typeface="Symbol" charset="0"/>
              </a:rPr>
              <a:t>] = W[</a:t>
            </a:r>
            <a:r>
              <a:rPr lang="es-MX" i="1" dirty="0" smtClean="0">
                <a:latin typeface="Times New Roman" charset="0"/>
                <a:sym typeface="Symbol" charset="0"/>
              </a:rPr>
              <a:t>i][1</a:t>
            </a:r>
            <a:r>
              <a:rPr lang="es-MX" i="1" dirty="0">
                <a:latin typeface="Times New Roman" charset="0"/>
                <a:sym typeface="Symbol" charset="0"/>
              </a:rPr>
              <a:t>];</a:t>
            </a:r>
          </a:p>
          <a:p>
            <a:pPr>
              <a:buNone/>
            </a:pPr>
            <a:r>
              <a:rPr lang="es-MX" i="1" dirty="0">
                <a:latin typeface="Times New Roman" charset="0"/>
              </a:rPr>
              <a:t>for </a:t>
            </a:r>
            <a:r>
              <a:rPr lang="es-MX" i="1" dirty="0" smtClean="0">
                <a:latin typeface="Times New Roman" charset="0"/>
              </a:rPr>
              <a:t>(k</a:t>
            </a:r>
            <a:r>
              <a:rPr lang="es-MX" i="1" dirty="0">
                <a:latin typeface="Times New Roman" charset="0"/>
              </a:rPr>
              <a:t>=</a:t>
            </a:r>
            <a:r>
              <a:rPr lang="es-MX" i="1" dirty="0" smtClean="0">
                <a:latin typeface="Times New Roman" charset="0"/>
              </a:rPr>
              <a:t>1; k&lt;= </a:t>
            </a:r>
            <a:r>
              <a:rPr lang="es-MX" i="1" dirty="0">
                <a:latin typeface="Times New Roman" charset="0"/>
              </a:rPr>
              <a:t>n-</a:t>
            </a:r>
            <a:r>
              <a:rPr lang="es-MX" i="1" dirty="0" smtClean="0">
                <a:latin typeface="Times New Roman" charset="0"/>
              </a:rPr>
              <a:t>2; k++)</a:t>
            </a:r>
            <a:r>
              <a:rPr lang="es-MX" b="1" i="1" dirty="0">
                <a:latin typeface="Times New Roman" charset="0"/>
                <a:ea typeface="ＭＳ Ｐゴシック" charset="0"/>
              </a:rPr>
              <a:t> {</a:t>
            </a:r>
            <a:endParaRPr lang="es-MX" i="1" dirty="0">
              <a:latin typeface="Times New Roman" charset="0"/>
            </a:endParaRPr>
          </a:p>
          <a:p>
            <a:pPr>
              <a:buNone/>
            </a:pPr>
            <a:r>
              <a:rPr lang="es-MX" i="1" dirty="0">
                <a:latin typeface="Times New Roman" charset="0"/>
              </a:rPr>
              <a:t> for </a:t>
            </a:r>
            <a:r>
              <a:rPr lang="es-MX" sz="2800" i="1" dirty="0">
                <a:latin typeface="Times New Roman" charset="0"/>
              </a:rPr>
              <a:t>(todos los subconjuntos A que contengan k vértices desde v</a:t>
            </a:r>
            <a:r>
              <a:rPr lang="es-MX" sz="2800" i="1" baseline="-25000" dirty="0">
                <a:latin typeface="Times New Roman" charset="0"/>
              </a:rPr>
              <a:t>2</a:t>
            </a:r>
            <a:r>
              <a:rPr lang="es-MX" sz="2800" i="1" dirty="0">
                <a:latin typeface="Times New Roman" charset="0"/>
              </a:rPr>
              <a:t> hasta v</a:t>
            </a:r>
            <a:r>
              <a:rPr lang="es-MX" sz="2800" i="1" baseline="-25000" dirty="0">
                <a:latin typeface="Times New Roman" charset="0"/>
              </a:rPr>
              <a:t>n</a:t>
            </a:r>
            <a:r>
              <a:rPr lang="es-MX" sz="2800" i="1" dirty="0" smtClean="0">
                <a:latin typeface="Times New Roman" charset="0"/>
              </a:rPr>
              <a:t>)</a:t>
            </a:r>
            <a:r>
              <a:rPr lang="es-MX" sz="2800" b="1" i="1" dirty="0">
                <a:latin typeface="Times New Roman" charset="0"/>
                <a:ea typeface="ＭＳ Ｐゴシック" charset="0"/>
              </a:rPr>
              <a:t> {</a:t>
            </a:r>
            <a:endParaRPr lang="es-MX" sz="2800" i="1" dirty="0">
              <a:latin typeface="Times New Roman" charset="0"/>
            </a:endParaRPr>
          </a:p>
          <a:p>
            <a:pPr>
              <a:buNone/>
            </a:pPr>
            <a:r>
              <a:rPr lang="es-MX" i="1" dirty="0">
                <a:latin typeface="Times New Roman" charset="0"/>
              </a:rPr>
              <a:t>   for </a:t>
            </a:r>
            <a:r>
              <a:rPr lang="es-MX" sz="2800" i="1" dirty="0">
                <a:latin typeface="Times New Roman" charset="0"/>
              </a:rPr>
              <a:t>(todas las i &lt;&gt;1 y en que v</a:t>
            </a:r>
            <a:r>
              <a:rPr lang="es-MX" sz="2800" i="1" baseline="-25000" dirty="0">
                <a:latin typeface="Times New Roman" charset="0"/>
              </a:rPr>
              <a:t>i</a:t>
            </a:r>
            <a:r>
              <a:rPr lang="es-MX" sz="2800" i="1" dirty="0">
                <a:latin typeface="Times New Roman" charset="0"/>
              </a:rPr>
              <a:t> no esté en A</a:t>
            </a:r>
            <a:r>
              <a:rPr lang="es-MX" sz="2800" i="1" dirty="0" smtClean="0">
                <a:latin typeface="Times New Roman" charset="0"/>
              </a:rPr>
              <a:t>)</a:t>
            </a:r>
            <a:r>
              <a:rPr lang="es-MX" sz="2800" b="1" i="1" dirty="0">
                <a:latin typeface="Times New Roman" charset="0"/>
                <a:ea typeface="ＭＳ Ｐゴシック" charset="0"/>
              </a:rPr>
              <a:t> {</a:t>
            </a:r>
            <a:endParaRPr lang="es-MX" sz="2800" i="1" dirty="0">
              <a:latin typeface="Times New Roman" charset="0"/>
            </a:endParaRPr>
          </a:p>
          <a:p>
            <a:pPr eaLnBrk="1" hangingPunct="1">
              <a:buFont typeface="Wingdings" charset="0"/>
              <a:buNone/>
            </a:pPr>
            <a:r>
              <a:rPr lang="es-MX" i="1" dirty="0">
                <a:latin typeface="Times New Roman" charset="0"/>
              </a:rPr>
              <a:t>     D[</a:t>
            </a:r>
            <a:r>
              <a:rPr lang="es-MX" i="1" dirty="0" smtClean="0">
                <a:latin typeface="Times New Roman" charset="0"/>
              </a:rPr>
              <a:t>i][A</a:t>
            </a:r>
            <a:r>
              <a:rPr lang="es-MX" i="1" dirty="0">
                <a:latin typeface="Times New Roman" charset="0"/>
              </a:rPr>
              <a:t>] = minimo(W[</a:t>
            </a:r>
            <a:r>
              <a:rPr lang="es-MX" i="1" dirty="0" smtClean="0">
                <a:latin typeface="Times New Roman" charset="0"/>
              </a:rPr>
              <a:t>i][j</a:t>
            </a:r>
            <a:r>
              <a:rPr lang="es-MX" i="1" dirty="0">
                <a:latin typeface="Times New Roman" charset="0"/>
              </a:rPr>
              <a:t>]+D[</a:t>
            </a:r>
            <a:r>
              <a:rPr lang="es-MX" i="1" dirty="0" smtClean="0">
                <a:latin typeface="Times New Roman" charset="0"/>
              </a:rPr>
              <a:t>j][A</a:t>
            </a:r>
            <a:r>
              <a:rPr lang="es-MX" i="1" dirty="0">
                <a:latin typeface="Times New Roman" charset="0"/>
              </a:rPr>
              <a:t>-{v</a:t>
            </a:r>
            <a:r>
              <a:rPr lang="es-MX" i="1" baseline="-25000" dirty="0">
                <a:latin typeface="Times New Roman" charset="0"/>
              </a:rPr>
              <a:t>j</a:t>
            </a:r>
            <a:r>
              <a:rPr lang="es-MX" i="1" dirty="0">
                <a:latin typeface="Times New Roman" charset="0"/>
              </a:rPr>
              <a:t>}]);</a:t>
            </a:r>
          </a:p>
          <a:p>
            <a:pPr eaLnBrk="1" hangingPunct="1">
              <a:buFont typeface="Wingdings" charset="0"/>
              <a:buNone/>
            </a:pPr>
            <a:r>
              <a:rPr lang="es-MX" i="1" dirty="0">
                <a:latin typeface="Times New Roman" charset="0"/>
              </a:rPr>
              <a:t>D[</a:t>
            </a:r>
            <a:r>
              <a:rPr lang="es-MX" i="1" dirty="0" smtClean="0">
                <a:latin typeface="Times New Roman" charset="0"/>
              </a:rPr>
              <a:t>1][V</a:t>
            </a:r>
            <a:r>
              <a:rPr lang="es-MX" i="1" dirty="0">
                <a:latin typeface="Times New Roman" charset="0"/>
              </a:rPr>
              <a:t>-{v</a:t>
            </a:r>
            <a:r>
              <a:rPr lang="es-MX" i="1" baseline="-25000" dirty="0">
                <a:latin typeface="Times New Roman" charset="0"/>
              </a:rPr>
              <a:t>1</a:t>
            </a:r>
            <a:r>
              <a:rPr lang="es-MX" i="1" dirty="0">
                <a:latin typeface="Times New Roman" charset="0"/>
              </a:rPr>
              <a:t>}] = minimo(W[</a:t>
            </a:r>
            <a:r>
              <a:rPr lang="es-MX" i="1" dirty="0" smtClean="0">
                <a:latin typeface="Times New Roman" charset="0"/>
              </a:rPr>
              <a:t>1][j</a:t>
            </a:r>
            <a:r>
              <a:rPr lang="es-MX" i="1" dirty="0">
                <a:latin typeface="Times New Roman" charset="0"/>
              </a:rPr>
              <a:t>]+D[</a:t>
            </a:r>
            <a:r>
              <a:rPr lang="es-MX" i="1" dirty="0" smtClean="0">
                <a:latin typeface="Times New Roman" charset="0"/>
              </a:rPr>
              <a:t>j][V</a:t>
            </a:r>
            <a:r>
              <a:rPr lang="es-MX" i="1" dirty="0">
                <a:latin typeface="Times New Roman" charset="0"/>
              </a:rPr>
              <a:t>-{v</a:t>
            </a:r>
            <a:r>
              <a:rPr lang="es-MX" i="1" baseline="-25000" dirty="0">
                <a:latin typeface="Times New Roman" charset="0"/>
              </a:rPr>
              <a:t>1</a:t>
            </a:r>
            <a:r>
              <a:rPr lang="es-MX" i="1" dirty="0">
                <a:latin typeface="Times New Roman" charset="0"/>
              </a:rPr>
              <a:t>,v</a:t>
            </a:r>
            <a:r>
              <a:rPr lang="es-MX" i="1" baseline="-25000" dirty="0">
                <a:latin typeface="Times New Roman" charset="0"/>
              </a:rPr>
              <a:t>j</a:t>
            </a:r>
            <a:r>
              <a:rPr lang="es-MX" i="1" dirty="0">
                <a:latin typeface="Times New Roman" charset="0"/>
              </a:rPr>
              <a:t>}])</a:t>
            </a:r>
            <a:r>
              <a:rPr lang="es-MX" i="1" dirty="0" smtClean="0">
                <a:latin typeface="Times New Roman" charset="0"/>
              </a:rPr>
              <a:t>;</a:t>
            </a:r>
          </a:p>
          <a:p>
            <a:pPr eaLnBrk="1" hangingPunct="1">
              <a:buFont typeface="Wingdings" charset="0"/>
              <a:buNone/>
            </a:pPr>
            <a:r>
              <a:rPr lang="es-MX" i="1" dirty="0" smtClean="0">
                <a:latin typeface="Times New Roman" charset="0"/>
              </a:rPr>
              <a:t>} } }</a:t>
            </a:r>
            <a:endParaRPr lang="es-MX" i="1" dirty="0">
              <a:latin typeface="Times New Roman" charset="0"/>
            </a:endParaRPr>
          </a:p>
          <a:p>
            <a:pPr eaLnBrk="1" hangingPunct="1">
              <a:buFont typeface="Wingdings" charset="0"/>
              <a:buNone/>
            </a:pPr>
            <a:r>
              <a:rPr lang="es-MX" i="1" dirty="0">
                <a:latin typeface="Times New Roman" charset="0"/>
              </a:rPr>
              <a:t>return  D[</a:t>
            </a:r>
            <a:r>
              <a:rPr lang="es-MX" i="1" dirty="0" smtClean="0">
                <a:latin typeface="Times New Roman" charset="0"/>
              </a:rPr>
              <a:t>1][V</a:t>
            </a:r>
            <a:r>
              <a:rPr lang="es-MX" i="1" dirty="0">
                <a:latin typeface="Times New Roman" charset="0"/>
              </a:rPr>
              <a:t>-{v</a:t>
            </a:r>
            <a:r>
              <a:rPr lang="es-MX" i="1" baseline="-25000" dirty="0">
                <a:latin typeface="Times New Roman" charset="0"/>
              </a:rPr>
              <a:t>1</a:t>
            </a:r>
            <a:r>
              <a:rPr lang="es-MX" i="1" dirty="0">
                <a:latin typeface="Times New Roman" charset="0"/>
              </a:rPr>
              <a:t>}];</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683568" y="548680"/>
            <a:ext cx="7024744" cy="1143000"/>
          </a:xfrm>
        </p:spPr>
        <p:txBody>
          <a:bodyPr/>
          <a:lstStyle/>
          <a:p>
            <a:pPr eaLnBrk="1" hangingPunct="1"/>
            <a:r>
              <a:rPr lang="es-MX" dirty="0">
                <a:latin typeface="Times New Roman" charset="0"/>
              </a:rPr>
              <a:t>Regresando al inicio...</a:t>
            </a:r>
          </a:p>
        </p:txBody>
      </p:sp>
      <p:sp>
        <p:nvSpPr>
          <p:cNvPr id="172035" name="Rectangle 3"/>
          <p:cNvSpPr>
            <a:spLocks noGrp="1" noChangeArrowheads="1"/>
          </p:cNvSpPr>
          <p:nvPr>
            <p:ph idx="1"/>
          </p:nvPr>
        </p:nvSpPr>
        <p:spPr>
          <a:xfrm>
            <a:off x="755576" y="2060848"/>
            <a:ext cx="7543800" cy="3886200"/>
          </a:xfrm>
        </p:spPr>
        <p:txBody>
          <a:bodyPr>
            <a:normAutofit/>
          </a:bodyPr>
          <a:lstStyle/>
          <a:p>
            <a:pPr eaLnBrk="1" hangingPunct="1"/>
            <a:r>
              <a:rPr lang="es-MX" dirty="0">
                <a:latin typeface="Times New Roman" charset="0"/>
              </a:rPr>
              <a:t>Complejidad de tiempo del algoritmo con programación dinámica: T(n) = (n-1)(n-2)2</a:t>
            </a:r>
            <a:r>
              <a:rPr lang="es-MX" baseline="30000" dirty="0">
                <a:latin typeface="Times New Roman" charset="0"/>
              </a:rPr>
              <a:t>n-3</a:t>
            </a:r>
            <a:endParaRPr lang="es-MX" dirty="0">
              <a:latin typeface="Times New Roman" charset="0"/>
            </a:endParaRPr>
          </a:p>
          <a:p>
            <a:pPr eaLnBrk="1" hangingPunct="1"/>
            <a:r>
              <a:rPr lang="es-MX" dirty="0">
                <a:latin typeface="Times New Roman" charset="0"/>
              </a:rPr>
              <a:t>Que corresponde a un orden: </a:t>
            </a:r>
            <a:r>
              <a:rPr lang="es-MX" sz="4000" b="1" dirty="0">
                <a:solidFill>
                  <a:srgbClr val="CC0000"/>
                </a:solidFill>
                <a:latin typeface="Times New Roman" charset="0"/>
              </a:rPr>
              <a:t>O(n</a:t>
            </a:r>
            <a:r>
              <a:rPr lang="es-MX" sz="4000" b="1" baseline="30000" dirty="0">
                <a:solidFill>
                  <a:srgbClr val="CC0000"/>
                </a:solidFill>
                <a:latin typeface="Times New Roman" charset="0"/>
              </a:rPr>
              <a:t>2</a:t>
            </a:r>
            <a:r>
              <a:rPr lang="es-MX" sz="4000" b="1" dirty="0">
                <a:solidFill>
                  <a:srgbClr val="CC0000"/>
                </a:solidFill>
                <a:latin typeface="Times New Roman" charset="0"/>
              </a:rPr>
              <a:t>2</a:t>
            </a:r>
            <a:r>
              <a:rPr lang="es-MX" sz="4000" b="1" baseline="30000" dirty="0">
                <a:solidFill>
                  <a:srgbClr val="CC0000"/>
                </a:solidFill>
                <a:latin typeface="Times New Roman" charset="0"/>
              </a:rPr>
              <a:t>n</a:t>
            </a:r>
            <a:r>
              <a:rPr lang="es-MX" sz="4000" b="1" dirty="0">
                <a:solidFill>
                  <a:srgbClr val="CC0000"/>
                </a:solidFill>
                <a:latin typeface="Times New Roman" charset="0"/>
              </a:rPr>
              <a:t>)</a:t>
            </a:r>
          </a:p>
          <a:p>
            <a:pPr eaLnBrk="1" hangingPunct="1"/>
            <a:r>
              <a:rPr lang="es-MX" dirty="0">
                <a:latin typeface="Times New Roman" charset="0"/>
              </a:rPr>
              <a:t>Para el problema de las 20 ciudades…</a:t>
            </a:r>
          </a:p>
          <a:p>
            <a:pPr lvl="1" eaLnBrk="1" hangingPunct="1"/>
            <a:r>
              <a:rPr lang="es-MX" dirty="0">
                <a:latin typeface="Times New Roman" charset="0"/>
                <a:ea typeface="ＭＳ Ｐゴシック" charset="0"/>
              </a:rPr>
              <a:t>19 X 18 X 2</a:t>
            </a:r>
            <a:r>
              <a:rPr lang="es-MX" baseline="30000" dirty="0">
                <a:latin typeface="Times New Roman" charset="0"/>
                <a:ea typeface="ＭＳ Ｐゴシック" charset="0"/>
              </a:rPr>
              <a:t>17</a:t>
            </a:r>
            <a:r>
              <a:rPr lang="es-MX" dirty="0">
                <a:latin typeface="Times New Roman" charset="0"/>
                <a:ea typeface="ＭＳ Ｐゴシック" charset="0"/>
              </a:rPr>
              <a:t> = 44,826,624 …</a:t>
            </a:r>
          </a:p>
          <a:p>
            <a:pPr eaLnBrk="1" hangingPunct="1"/>
            <a:r>
              <a:rPr lang="es-MX" dirty="0">
                <a:latin typeface="Times New Roman" charset="0"/>
              </a:rPr>
              <a:t>Que la misma computadora de 1 </a:t>
            </a:r>
            <a:br>
              <a:rPr lang="es-MX" dirty="0">
                <a:latin typeface="Times New Roman" charset="0"/>
              </a:rPr>
            </a:br>
            <a:r>
              <a:rPr lang="es-MX" dirty="0">
                <a:latin typeface="Times New Roman" charset="0"/>
              </a:rPr>
              <a:t>microsegundo por cálculo, tardaría …</a:t>
            </a:r>
          </a:p>
          <a:p>
            <a:pPr lvl="1" eaLnBrk="1" hangingPunct="1"/>
            <a:r>
              <a:rPr lang="es-MX" b="1" dirty="0">
                <a:solidFill>
                  <a:srgbClr val="A50021"/>
                </a:solidFill>
                <a:latin typeface="Times New Roman" charset="0"/>
                <a:ea typeface="ＭＳ Ｐゴシック" charset="0"/>
              </a:rPr>
              <a:t>45 segundos</a:t>
            </a:r>
            <a:r>
              <a:rPr lang="es-MX" dirty="0">
                <a:latin typeface="Times New Roman" charset="0"/>
                <a:ea typeface="ＭＳ Ｐゴシック" charset="0"/>
              </a:rPr>
              <a:t>!!!</a:t>
            </a:r>
            <a:endParaRPr lang="es-MX" baseline="30000" dirty="0">
              <a:latin typeface="Times New Roman" charset="0"/>
              <a:ea typeface="ＭＳ Ｐゴシック" charset="0"/>
            </a:endParaRPr>
          </a:p>
          <a:p>
            <a:pPr eaLnBrk="1" hangingPunct="1"/>
            <a:endParaRPr lang="es-MX" dirty="0">
              <a:latin typeface="Times New Roman" charset="0"/>
            </a:endParaRPr>
          </a:p>
        </p:txBody>
      </p:sp>
      <p:grpSp>
        <p:nvGrpSpPr>
          <p:cNvPr id="2" name="Group 4"/>
          <p:cNvGrpSpPr>
            <a:grpSpLocks/>
          </p:cNvGrpSpPr>
          <p:nvPr/>
        </p:nvGrpSpPr>
        <p:grpSpPr bwMode="auto">
          <a:xfrm>
            <a:off x="6629400" y="3356992"/>
            <a:ext cx="2352675" cy="2066925"/>
            <a:chOff x="4176" y="2400"/>
            <a:chExt cx="1482" cy="1302"/>
          </a:xfrm>
        </p:grpSpPr>
        <p:sp>
          <p:nvSpPr>
            <p:cNvPr id="101381" name="Text Box 5"/>
            <p:cNvSpPr txBox="1">
              <a:spLocks noChangeArrowheads="1"/>
            </p:cNvSpPr>
            <p:nvPr/>
          </p:nvSpPr>
          <p:spPr bwMode="auto">
            <a:xfrm>
              <a:off x="4560" y="2773"/>
              <a:ext cx="1098" cy="929"/>
            </a:xfrm>
            <a:prstGeom prst="rect">
              <a:avLst/>
            </a:prstGeom>
            <a:solidFill>
              <a:srgbClr val="CCFF66"/>
            </a:solidFill>
            <a:ln w="9525">
              <a:solidFill>
                <a:schemeClr val="tx1"/>
              </a:solidFill>
              <a:miter lim="800000"/>
              <a:headEnd/>
              <a:tailEnd/>
            </a:ln>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800" i="1" dirty="0" err="1">
                  <a:solidFill>
                    <a:srgbClr val="800000"/>
                  </a:solidFill>
                </a:rPr>
                <a:t>Es</a:t>
              </a:r>
              <a:r>
                <a:rPr lang="en-US" sz="1800" i="1" dirty="0">
                  <a:solidFill>
                    <a:srgbClr val="800000"/>
                  </a:solidFill>
                </a:rPr>
                <a:t> un </a:t>
              </a:r>
              <a:r>
                <a:rPr lang="en-US" sz="1800" i="1" dirty="0" err="1">
                  <a:solidFill>
                    <a:srgbClr val="800000"/>
                  </a:solidFill>
                </a:rPr>
                <a:t>problema</a:t>
              </a:r>
              <a:endParaRPr lang="en-US" sz="1800" i="1" dirty="0">
                <a:solidFill>
                  <a:srgbClr val="800000"/>
                </a:solidFill>
              </a:endParaRPr>
            </a:p>
            <a:p>
              <a:r>
                <a:rPr lang="en-US" sz="1800" i="1" dirty="0">
                  <a:solidFill>
                    <a:srgbClr val="800000"/>
                  </a:solidFill>
                </a:rPr>
                <a:t>al </a:t>
              </a:r>
              <a:r>
                <a:rPr lang="en-US" sz="1800" i="1" dirty="0" err="1">
                  <a:solidFill>
                    <a:srgbClr val="800000"/>
                  </a:solidFill>
                </a:rPr>
                <a:t>que</a:t>
              </a:r>
              <a:r>
                <a:rPr lang="en-US" sz="1800" i="1" dirty="0">
                  <a:solidFill>
                    <a:srgbClr val="800000"/>
                  </a:solidFill>
                </a:rPr>
                <a:t> no se</a:t>
              </a:r>
            </a:p>
            <a:p>
              <a:r>
                <a:rPr lang="en-US" sz="1800" i="1" dirty="0">
                  <a:solidFill>
                    <a:srgbClr val="800000"/>
                  </a:solidFill>
                </a:rPr>
                <a:t>le ha </a:t>
              </a:r>
              <a:r>
                <a:rPr lang="en-US" sz="1800" i="1" dirty="0" err="1">
                  <a:solidFill>
                    <a:srgbClr val="800000"/>
                  </a:solidFill>
                </a:rPr>
                <a:t>encontrado</a:t>
              </a:r>
              <a:endParaRPr lang="en-US" sz="1800" i="1" dirty="0">
                <a:solidFill>
                  <a:srgbClr val="800000"/>
                </a:solidFill>
              </a:endParaRPr>
            </a:p>
            <a:p>
              <a:r>
                <a:rPr lang="en-US" sz="1800" i="1" dirty="0" err="1">
                  <a:solidFill>
                    <a:srgbClr val="800000"/>
                  </a:solidFill>
                </a:rPr>
                <a:t>una</a:t>
              </a:r>
              <a:r>
                <a:rPr lang="en-US" sz="1800" i="1" dirty="0">
                  <a:solidFill>
                    <a:srgbClr val="800000"/>
                  </a:solidFill>
                </a:rPr>
                <a:t> </a:t>
              </a:r>
              <a:r>
                <a:rPr lang="en-US" sz="1800" i="1" dirty="0" err="1">
                  <a:solidFill>
                    <a:srgbClr val="800000"/>
                  </a:solidFill>
                </a:rPr>
                <a:t>solución</a:t>
              </a:r>
              <a:endParaRPr lang="en-US" sz="1800" i="1" dirty="0">
                <a:solidFill>
                  <a:srgbClr val="800000"/>
                </a:solidFill>
              </a:endParaRPr>
            </a:p>
            <a:p>
              <a:r>
                <a:rPr lang="en-US" sz="1800" i="1" dirty="0" err="1">
                  <a:solidFill>
                    <a:srgbClr val="800000"/>
                  </a:solidFill>
                </a:rPr>
                <a:t>más</a:t>
              </a:r>
              <a:r>
                <a:rPr lang="en-US" sz="1800" i="1" dirty="0">
                  <a:solidFill>
                    <a:srgbClr val="800000"/>
                  </a:solidFill>
                </a:rPr>
                <a:t> </a:t>
              </a:r>
              <a:r>
                <a:rPr lang="en-US" sz="1800" i="1" dirty="0" err="1">
                  <a:solidFill>
                    <a:srgbClr val="800000"/>
                  </a:solidFill>
                </a:rPr>
                <a:t>óptima</a:t>
              </a:r>
              <a:endParaRPr lang="en-US" sz="1800" i="1" dirty="0">
                <a:solidFill>
                  <a:srgbClr val="800000"/>
                </a:solidFill>
              </a:endParaRPr>
            </a:p>
          </p:txBody>
        </p:sp>
        <p:sp>
          <p:nvSpPr>
            <p:cNvPr id="101382" name="Line 6"/>
            <p:cNvSpPr>
              <a:spLocks noChangeShapeType="1"/>
            </p:cNvSpPr>
            <p:nvPr/>
          </p:nvSpPr>
          <p:spPr bwMode="auto">
            <a:xfrm flipH="1" flipV="1">
              <a:off x="4176" y="2400"/>
              <a:ext cx="624"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2035">
                                            <p:txEl>
                                              <p:pRg st="1" end="1"/>
                                            </p:txEl>
                                          </p:spTgt>
                                        </p:tgtEl>
                                        <p:attrNameLst>
                                          <p:attrName>style.visibility</p:attrName>
                                        </p:attrNameLst>
                                      </p:cBhvr>
                                      <p:to>
                                        <p:strVal val="visible"/>
                                      </p:to>
                                    </p:set>
                                    <p:anim calcmode="lin" valueType="num">
                                      <p:cBhvr additive="base">
                                        <p:cTn id="7" dur="500" fill="hold"/>
                                        <p:tgtEl>
                                          <p:spTgt spid="172035">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72035">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0-#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2" name="WHOOSH.WAV"/>
                                        </p:tgtEl>
                                      </p:cMediaNode>
                                    </p:audio>
                                  </p:sub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72035">
                                            <p:txEl>
                                              <p:pRg st="2" end="2"/>
                                            </p:txEl>
                                          </p:spTgt>
                                        </p:tgtEl>
                                        <p:attrNameLst>
                                          <p:attrName>style.visibility</p:attrName>
                                        </p:attrNameLst>
                                      </p:cBhvr>
                                      <p:to>
                                        <p:strVal val="visible"/>
                                      </p:to>
                                    </p:set>
                                    <p:anim calcmode="lin" valueType="num">
                                      <p:cBhvr additive="base">
                                        <p:cTn id="18" dur="500" fill="hold"/>
                                        <p:tgtEl>
                                          <p:spTgt spid="172035">
                                            <p:txEl>
                                              <p:pRg st="2" end="2"/>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172035">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6"/>
                                            </p:cond>
                                          </p:stCondLst>
                                          <p:endCondLst>
                                            <p:cond evt="onStopAudio" delay="0">
                                              <p:tgtEl>
                                                <p:sldTgt/>
                                              </p:tgtEl>
                                            </p:cond>
                                          </p:endCondLst>
                                        </p:cTn>
                                        <p:tgtEl>
                                          <p:sndTgt r:embed="rId2" name="WHOOSH.WAV"/>
                                        </p:tgtEl>
                                      </p:cMediaNode>
                                    </p:audio>
                                  </p:subTnLst>
                                </p:cTn>
                              </p:par>
                              <p:par>
                                <p:cTn id="20" presetID="2" presetClass="entr" presetSubtype="8" fill="hold" grpId="0" nodeType="withEffect">
                                  <p:stCondLst>
                                    <p:cond delay="0"/>
                                  </p:stCondLst>
                                  <p:childTnLst>
                                    <p:set>
                                      <p:cBhvr>
                                        <p:cTn id="21" dur="1" fill="hold">
                                          <p:stCondLst>
                                            <p:cond delay="0"/>
                                          </p:stCondLst>
                                        </p:cTn>
                                        <p:tgtEl>
                                          <p:spTgt spid="172035">
                                            <p:txEl>
                                              <p:pRg st="3" end="3"/>
                                            </p:txEl>
                                          </p:spTgt>
                                        </p:tgtEl>
                                        <p:attrNameLst>
                                          <p:attrName>style.visibility</p:attrName>
                                        </p:attrNameLst>
                                      </p:cBhvr>
                                      <p:to>
                                        <p:strVal val="visible"/>
                                      </p:to>
                                    </p:set>
                                    <p:anim calcmode="lin" valueType="num">
                                      <p:cBhvr additive="base">
                                        <p:cTn id="22" dur="500" fill="hold"/>
                                        <p:tgtEl>
                                          <p:spTgt spid="172035">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172035">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0"/>
                                            </p:cond>
                                          </p:stCondLst>
                                          <p:endCondLst>
                                            <p:cond evt="onStopAudio" delay="0">
                                              <p:tgtEl>
                                                <p:sldTgt/>
                                              </p:tgtEl>
                                            </p:cond>
                                          </p:endCondLst>
                                        </p:cTn>
                                        <p:tgtEl>
                                          <p:sndTgt r:embed="rId2" name="WHOOSH.WAV"/>
                                        </p:tgtEl>
                                      </p:cMediaNode>
                                    </p:audio>
                                  </p:sub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172035">
                                            <p:txEl>
                                              <p:pRg st="4" end="4"/>
                                            </p:txEl>
                                          </p:spTgt>
                                        </p:tgtEl>
                                        <p:attrNameLst>
                                          <p:attrName>style.visibility</p:attrName>
                                        </p:attrNameLst>
                                      </p:cBhvr>
                                      <p:to>
                                        <p:strVal val="visible"/>
                                      </p:to>
                                    </p:set>
                                    <p:anim calcmode="lin" valueType="num">
                                      <p:cBhvr additive="base">
                                        <p:cTn id="28" dur="500" fill="hold"/>
                                        <p:tgtEl>
                                          <p:spTgt spid="172035">
                                            <p:txEl>
                                              <p:pRg st="4" end="4"/>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172035">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6"/>
                                            </p:cond>
                                          </p:stCondLst>
                                          <p:endCondLst>
                                            <p:cond evt="onStopAudio" delay="0">
                                              <p:tgtEl>
                                                <p:sldTgt/>
                                              </p:tgtEl>
                                            </p:cond>
                                          </p:endCondLst>
                                        </p:cTn>
                                        <p:tgtEl>
                                          <p:sndTgt r:embed="rId2" name="WHOOSH.WAV"/>
                                        </p:tgtEl>
                                      </p:cMediaNode>
                                    </p:audio>
                                  </p:subTnLst>
                                </p:cTn>
                              </p:par>
                              <p:par>
                                <p:cTn id="30" presetID="2" presetClass="entr" presetSubtype="8" fill="hold" grpId="0" nodeType="withEffect">
                                  <p:stCondLst>
                                    <p:cond delay="0"/>
                                  </p:stCondLst>
                                  <p:childTnLst>
                                    <p:set>
                                      <p:cBhvr>
                                        <p:cTn id="31" dur="1" fill="hold">
                                          <p:stCondLst>
                                            <p:cond delay="0"/>
                                          </p:stCondLst>
                                        </p:cTn>
                                        <p:tgtEl>
                                          <p:spTgt spid="172035">
                                            <p:txEl>
                                              <p:pRg st="5" end="5"/>
                                            </p:txEl>
                                          </p:spTgt>
                                        </p:tgtEl>
                                        <p:attrNameLst>
                                          <p:attrName>style.visibility</p:attrName>
                                        </p:attrNameLst>
                                      </p:cBhvr>
                                      <p:to>
                                        <p:strVal val="visible"/>
                                      </p:to>
                                    </p:set>
                                    <p:anim calcmode="lin" valueType="num">
                                      <p:cBhvr additive="base">
                                        <p:cTn id="32" dur="500" fill="hold"/>
                                        <p:tgtEl>
                                          <p:spTgt spid="172035">
                                            <p:txEl>
                                              <p:pRg st="5" end="5"/>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172035">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0"/>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5"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s-MX">
                <a:latin typeface="Times New Roman" charset="0"/>
              </a:rPr>
              <a:t>¿Qué es un grafo?</a:t>
            </a:r>
          </a:p>
        </p:txBody>
      </p:sp>
      <p:sp>
        <p:nvSpPr>
          <p:cNvPr id="22531" name="Rectangle 3"/>
          <p:cNvSpPr>
            <a:spLocks noGrp="1" noChangeArrowheads="1"/>
          </p:cNvSpPr>
          <p:nvPr>
            <p:ph idx="1"/>
          </p:nvPr>
        </p:nvSpPr>
        <p:spPr/>
        <p:txBody>
          <a:bodyPr/>
          <a:lstStyle/>
          <a:p>
            <a:pPr eaLnBrk="1" hangingPunct="1"/>
            <a:r>
              <a:rPr lang="es-MX">
                <a:latin typeface="Times New Roman" charset="0"/>
              </a:rPr>
              <a:t>Bajo el enfoque de las estructuras de datos, es la estructura de datos más general…</a:t>
            </a:r>
          </a:p>
          <a:p>
            <a:pPr eaLnBrk="1" hangingPunct="1"/>
            <a:r>
              <a:rPr lang="es-MX">
                <a:latin typeface="Times New Roman" charset="0"/>
              </a:rPr>
              <a:t>La relación entre los elementos es de tipo RED, es decir, de “muchos a muchos”…</a:t>
            </a:r>
          </a:p>
          <a:p>
            <a:pPr eaLnBrk="1" hangingPunct="1"/>
            <a:r>
              <a:rPr lang="es-MX">
                <a:latin typeface="Times New Roman" charset="0"/>
              </a:rPr>
              <a:t>Es la representación de muchos modelos “gráficos” o abstracciones…</a:t>
            </a:r>
          </a:p>
          <a:p>
            <a:pPr eaLnBrk="1" hangingPunct="1"/>
            <a:r>
              <a:rPr lang="es-MX">
                <a:latin typeface="Times New Roman" charset="0"/>
              </a:rPr>
              <a:t>Autómatas de estados finitos, Diagramas de estado, Diagramas de flujo, etc.</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Newsprint.thmx</Template>
  <TotalTime>3865</TotalTime>
  <Words>6793</Words>
  <Application>Microsoft Macintosh PowerPoint</Application>
  <PresentationFormat>On-screen Show (4:3)</PresentationFormat>
  <Paragraphs>951</Paragraphs>
  <Slides>86</Slides>
  <Notes>0</Notes>
  <HiddenSlides>0</HiddenSlides>
  <MMClips>0</MMClips>
  <ScaleCrop>false</ScaleCrop>
  <HeadingPairs>
    <vt:vector size="4" baseType="variant">
      <vt:variant>
        <vt:lpstr>Theme</vt:lpstr>
      </vt:variant>
      <vt:variant>
        <vt:i4>1</vt:i4>
      </vt:variant>
      <vt:variant>
        <vt:lpstr>Slide Titles</vt:lpstr>
      </vt:variant>
      <vt:variant>
        <vt:i4>86</vt:i4>
      </vt:variant>
    </vt:vector>
  </HeadingPairs>
  <TitlesOfParts>
    <vt:vector size="87" baseType="lpstr">
      <vt:lpstr>NewsPrint</vt:lpstr>
      <vt:lpstr>Programación Dinámica</vt:lpstr>
      <vt:lpstr>Programación dinámica</vt:lpstr>
      <vt:lpstr>EJEMPLO: Coeficiente binomial</vt:lpstr>
      <vt:lpstr>Coeficiente binomial</vt:lpstr>
      <vt:lpstr>Coeficiente binomial</vt:lpstr>
      <vt:lpstr>Coeficiente binomial  EJEMPLO: Encontrar B[4,2]</vt:lpstr>
      <vt:lpstr>Algoritmo para el coeficiente binomial</vt:lpstr>
      <vt:lpstr>Repaso de grafos</vt:lpstr>
      <vt:lpstr>¿Qué es un grafo?</vt:lpstr>
      <vt:lpstr>Terminología...</vt:lpstr>
      <vt:lpstr>Terminología...</vt:lpstr>
      <vt:lpstr>Terminología...</vt:lpstr>
      <vt:lpstr>Terminología...</vt:lpstr>
      <vt:lpstr>Terminología...</vt:lpstr>
      <vt:lpstr>Terminología...</vt:lpstr>
      <vt:lpstr>Terminología...</vt:lpstr>
      <vt:lpstr>Aplicaciones de un Grafo</vt:lpstr>
      <vt:lpstr>Representación de Grafos</vt:lpstr>
      <vt:lpstr>Algoritmo de Floyd</vt:lpstr>
      <vt:lpstr>El problema del camino más corto</vt:lpstr>
      <vt:lpstr>Propuestas de solución</vt:lpstr>
      <vt:lpstr>Algoritmo de Floyd</vt:lpstr>
      <vt:lpstr>Algoritmo de Floyd</vt:lpstr>
      <vt:lpstr>Ejemplo</vt:lpstr>
      <vt:lpstr>PowerPoint Presentation</vt:lpstr>
      <vt:lpstr>Algoritmo de Floyd</vt:lpstr>
      <vt:lpstr>Algoritmo de Floyd</vt:lpstr>
      <vt:lpstr>Algoritmo de Floyd</vt:lpstr>
      <vt:lpstr>Ejemplo</vt:lpstr>
      <vt:lpstr>Ejemplo</vt:lpstr>
      <vt:lpstr>Ejemplo</vt:lpstr>
      <vt:lpstr>Ejemplo</vt:lpstr>
      <vt:lpstr>Ejemplo</vt:lpstr>
      <vt:lpstr>Algoritmo de Floyd</vt:lpstr>
      <vt:lpstr>Algoritmo de Floyd</vt:lpstr>
      <vt:lpstr>Algoritmo de Floyd</vt:lpstr>
      <vt:lpstr>Algoritmo de Floyd</vt:lpstr>
      <vt:lpstr>Algoritmo de Floyd</vt:lpstr>
      <vt:lpstr>Algoritmo de Floyd</vt:lpstr>
      <vt:lpstr>Ejemplo</vt:lpstr>
      <vt:lpstr>El principio de optimalidad</vt:lpstr>
      <vt:lpstr>Multiplicación encadenada de matrices</vt:lpstr>
      <vt:lpstr>Un ejemplo más… Multiplicación encadenada de matrices</vt:lpstr>
      <vt:lpstr>Multiplicación encadenada de matrices</vt:lpstr>
      <vt:lpstr>Multiplicación encadenada de matrices</vt:lpstr>
      <vt:lpstr>EJEMPLO: Multiplicación encadenada de matrices</vt:lpstr>
      <vt:lpstr>EJEMPLO: Multiplicación encadenada de matrices</vt:lpstr>
      <vt:lpstr>EJEMPLO: Multiplicación encadenada de matrices</vt:lpstr>
      <vt:lpstr> Multiplicación encadenada de matrices</vt:lpstr>
      <vt:lpstr>Diseño del Algoritmo para la  Multiplicación encadenada de matrices</vt:lpstr>
      <vt:lpstr>Diseño del Algoritmo para la  Multiplicación encadenada de matrices</vt:lpstr>
      <vt:lpstr>Diseño del Algoritmo para la  Multiplicación encadenada de matrices</vt:lpstr>
      <vt:lpstr>Diseño del Algoritmo para la  Multiplicación encadenada de matrices</vt:lpstr>
      <vt:lpstr>Diseño del Algoritmo para la  Multiplicación encadenada de matrices</vt:lpstr>
      <vt:lpstr>Algoritmo para la  Multiplicación encadenada de matrices</vt:lpstr>
      <vt:lpstr>Algoritmo para la  Multiplicación encadenada de matrices</vt:lpstr>
      <vt:lpstr>Árbol Binario de Búsqueda (ABB) Óptimo</vt:lpstr>
      <vt:lpstr>Un ejemplo más… ABB óptimo</vt:lpstr>
      <vt:lpstr>ABB óptimo</vt:lpstr>
      <vt:lpstr>¿Cómo se calcula el tiempo promedio de búsqueda en un ABB?</vt:lpstr>
      <vt:lpstr>¿Cómo se calcula el tiempo promedio de búsqueda en un ABB?</vt:lpstr>
      <vt:lpstr>ABB óptimo ¿Qué se busca optimizar?</vt:lpstr>
      <vt:lpstr>ABB óptimo ¿Qué se busca optimizar?</vt:lpstr>
      <vt:lpstr>¿Cómo obtener el ABB óptimo?</vt:lpstr>
      <vt:lpstr>ABB óptimo Aplicando la programación dinámica</vt:lpstr>
      <vt:lpstr>ABB óptimo Caso general</vt:lpstr>
      <vt:lpstr>ABB óptimo Caso general</vt:lpstr>
      <vt:lpstr>ABB óptimo Caso general</vt:lpstr>
      <vt:lpstr>Algoritmo para obtener el ABB óptimo</vt:lpstr>
      <vt:lpstr>Algoritmo para obtener el ABB óptimo</vt:lpstr>
      <vt:lpstr>Construcción del  ABB óptimo</vt:lpstr>
      <vt:lpstr>El problema del viajero</vt:lpstr>
      <vt:lpstr>Problema...</vt:lpstr>
      <vt:lpstr>Problema...</vt:lpstr>
      <vt:lpstr>Problema...</vt:lpstr>
      <vt:lpstr>Propuesta de solución...</vt:lpstr>
      <vt:lpstr>Propuesta de solución...</vt:lpstr>
      <vt:lpstr>Propuesta de solución...</vt:lpstr>
      <vt:lpstr>Ejemplo...</vt:lpstr>
      <vt:lpstr>Continuando con el análisis...</vt:lpstr>
      <vt:lpstr>Continuando con el análisis...</vt:lpstr>
      <vt:lpstr>En el ejemplo...</vt:lpstr>
      <vt:lpstr>En el ejemplo...</vt:lpstr>
      <vt:lpstr>En el ejemplo...</vt:lpstr>
      <vt:lpstr>Algoritmo del  problema del viajero...</vt:lpstr>
      <vt:lpstr>Regresando al inicio...</vt:lpstr>
    </vt:vector>
  </TitlesOfParts>
  <Company>ISC DCIC ITESM Campus MTY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Código de Huffman</dc:title>
  <dc:creator>Roman Martinez Martinez</dc:creator>
  <cp:lastModifiedBy>Luis Humberto González Guerra</cp:lastModifiedBy>
  <cp:revision>236</cp:revision>
  <dcterms:created xsi:type="dcterms:W3CDTF">2001-01-15T06:11:45Z</dcterms:created>
  <dcterms:modified xsi:type="dcterms:W3CDTF">2018-02-20T16:43:23Z</dcterms:modified>
</cp:coreProperties>
</file>