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74" r:id="rId9"/>
    <p:sldId id="260" r:id="rId10"/>
    <p:sldId id="273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48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49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0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C1DA244E-0415-45E1-9698-0697C224734A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 algn="r">
              <a:buNone/>
            </a:pPr>
            <a:fld id="{C1DA244E-0415-45E1-9698-0697C224734A}" type="slidenum">
              <a:rPr lang="en-CA" sz="1400" b="0" strike="noStrike" spc="-1" smtClean="0">
                <a:latin typeface="Times New Roman"/>
              </a:rPr>
              <a:t>1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456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 algn="r">
              <a:buNone/>
            </a:pPr>
            <a:fld id="{C1DA244E-0415-45E1-9698-0697C224734A}" type="slidenum">
              <a:rPr lang="en-CA" sz="1400" b="0" strike="noStrike" spc="-1" smtClean="0">
                <a:latin typeface="Times New Roman"/>
              </a:rPr>
              <a:t>12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073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fr-CA" sz="2000" b="0" strike="noStrike" spc="-1">
                <a:latin typeface="Arial"/>
              </a:rPr>
              <a:t>Mélyse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CA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2030ED-A9A9-4BAE-9D0D-C8C994E05560}" type="slidenum">
              <a:rPr lang="fr-CA" sz="1200" b="0" strike="noStrike" spc="-1">
                <a:latin typeface="Times New Roman"/>
              </a:rPr>
              <a:t>3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fr-CA" sz="2000" b="0" strike="noStrike" spc="-1">
                <a:latin typeface="Arial"/>
              </a:rPr>
              <a:t>Mélyse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CA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96B3EC-AE9A-480E-B530-2AFF0D97193B}" type="slidenum">
              <a:rPr lang="fr-CA" sz="1200" b="0" strike="noStrike" spc="-1">
                <a:latin typeface="Times New Roman"/>
              </a:rPr>
              <a:t>4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fr-CA" sz="2000" b="0" strike="noStrike" spc="-1" dirty="0">
                <a:latin typeface="Arial"/>
              </a:rPr>
              <a:t>Mélyse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CA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EFEA86-383B-4C37-815F-D6C21ACF328F}" type="slidenum">
              <a:rPr lang="fr-CA" sz="1200" b="0" strike="noStrike" spc="-1">
                <a:latin typeface="Times New Roman"/>
              </a:rPr>
              <a:t>5</a:t>
            </a:fld>
            <a:endParaRPr lang="en-CA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60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fr-CA" sz="2000" b="0" strike="noStrike" spc="-1">
                <a:latin typeface="Arial"/>
              </a:rPr>
              <a:t>Mélyse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CA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EFEA86-383B-4C37-815F-D6C21ACF328F}" type="slidenum">
              <a:rPr lang="fr-CA" sz="1200" b="0" strike="noStrike" spc="-1">
                <a:latin typeface="Times New Roman"/>
              </a:rPr>
              <a:t>6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fr-CA" sz="2000" b="0" strike="noStrike" spc="-1">
                <a:latin typeface="Arial"/>
              </a:rPr>
              <a:t>Mélyse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CA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EFEA86-383B-4C37-815F-D6C21ACF328F}" type="slidenum">
              <a:rPr lang="fr-CA" sz="1200" b="0" strike="noStrike" spc="-1">
                <a:latin typeface="Times New Roman"/>
              </a:rPr>
              <a:t>7</a:t>
            </a:fld>
            <a:endParaRPr lang="en-CA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351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fr-CA" sz="2000" b="0" strike="noStrike" spc="-1">
                <a:latin typeface="Arial"/>
              </a:rPr>
              <a:t>Mélyse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CA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3982A-573F-47EB-BFDE-A1482E22CB02}" type="slidenum">
              <a:rPr lang="fr-CA" sz="1200" b="0" strike="noStrike" spc="-1">
                <a:latin typeface="Times New Roman"/>
              </a:rPr>
              <a:t>8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fr-CA" sz="2000" b="0" strike="noStrike" spc="-1">
                <a:latin typeface="Arial"/>
              </a:rPr>
              <a:t>Cedric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CA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804163-0855-4AFA-9AC9-F8EF599C5CB5}" type="slidenum">
              <a:rPr lang="fr-CA" sz="1200" b="0" strike="noStrike" spc="-1">
                <a:latin typeface="Times New Roman"/>
              </a:rPr>
              <a:t>9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CA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689B3E-F77C-4FA2-B1A4-365070CBD8EA}" type="slidenum">
              <a:rPr lang="fr-CA" sz="1200" b="0" strike="noStrike" spc="-1">
                <a:latin typeface="Times New Roman"/>
              </a:rPr>
              <a:t>10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40D544-AD9F-4CB6-8216-3FBC8C0B513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A0ACBE-E898-4A2C-9241-AA841051B52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71F3E8-4350-4616-995D-99F6A41BC4C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660A5C-9420-42DC-939C-839CC976098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8F189D-8997-439E-9B27-FBA38431564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7520EF-998B-4D27-A81E-16F3254FAC1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C361FA-97BE-4174-A006-0D97CEED9D2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03EE29A-0232-46B9-AA8A-15CB5B9C401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FE1C172-4CC3-4E84-A218-99FC74EC37B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C9641F-D6CC-4E5F-A13D-81E0FFEBEF1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770922-1F57-420A-A873-98A715610F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877AB3-11AC-49C1-94FF-2E3585089A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CC9044-B7AD-4816-B054-3A60348EA04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714FA3-3C22-487E-ACAB-CBB6BA43EA2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1D9FAA-DA09-4E56-8439-CF87F0C926E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ABD9E6-8D0C-4F55-B156-4D1A0E8A69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88BA88-72D1-46B8-B416-65E99DD4DA5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86E20C7-9A3A-473A-B589-1DAC404E58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45E962F-E048-40E0-9B12-9D6ACA8231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C31EE30-31ED-4FF8-9191-F3897F18C4B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D2BF50F-62F9-44B2-9012-C1DC8673D9A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E8213B5-2C10-4B47-983B-7F20F1ACDAC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837EF0-628C-440F-81D0-5BC2BA3E2B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CBDCC92-77ED-41FE-A780-B2769343B1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03EC39B-4BF0-4BF4-89C1-EE8BAE9B6F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42CA2D3-4CD5-4AC6-B49B-AC8E02A9C6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388A443-9DC8-4E2E-BB1A-63C55984B2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A81F940-DAF1-430A-8FA6-CA5AA93AB4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1758527-03EC-4D27-9949-69C31E41D7F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0D3465A-7E53-40F8-B52A-3039BB12638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0AF04EE-B00E-4D7A-9AB9-A8941621D9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78D326-1599-4406-A3C4-7EEE839093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22B621-20BC-490D-B4CF-0901A7FE25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86C1BC-57E1-4D53-9DE3-FA77527525E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A237E47-2736-4BDE-8B1E-8AC4A05072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C259F65-73ED-4CCB-8D08-3AD31FA56BD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384DDE8-4BB8-431C-9D1F-2D5934EFCA8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A93A23F-172F-4DB3-90E5-BE7A32FB499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7DFAFF-F200-4613-B5BD-19770C54F6B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0D3FD82-80E7-4463-BC20-5155E1245D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F203D6D-D9AE-49CE-A963-0523BFBABD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CCCD806-4379-496C-A687-F1BAE3FB65F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248353-A32A-4C50-A2B9-F19FBCE715E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FD81BD-DDA2-45A7-8893-3AFC401075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A5A253-9984-40CE-B288-0A37656C26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371559-377E-4A2D-928D-27CF1DBA49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E7AB78-CDCE-4B5E-A222-8A346D5AF5F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780B08-26FD-417C-AEAC-B35FAB4494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Freeform: Shape 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5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CA" sz="1350" b="0" strike="noStrike" spc="-1">
              <a:latin typeface="Arial"/>
            </a:endParaRPr>
          </a:p>
        </p:txBody>
      </p:sp>
      <p:sp>
        <p:nvSpPr>
          <p:cNvPr id="2" name="Freeform: Shape 8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5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CA" sz="1350" b="0" strike="noStrike" spc="-1">
              <a:latin typeface="Arial"/>
            </a:endParaRPr>
          </a:p>
        </p:txBody>
      </p:sp>
      <p:sp>
        <p:nvSpPr>
          <p:cNvPr id="3" name="Freeform: Shape 9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5" name="Freeform: Shape 11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: Shape 12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: Shape 13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: Shape 14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: Shape 15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: Shape 16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Freeform: Shape 17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13" name="Freeform: Shape 19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Freeform: Shape 20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Freeform: Shape 21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Freeform: Shape 22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Freeform: Shape 23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Freeform: Shape 24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Freeform: Shape 25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500" b="0" strike="noStrike" spc="-1">
                <a:solidFill>
                  <a:srgbClr val="201449"/>
                </a:solidFill>
                <a:latin typeface="Sagona Book"/>
              </a:rPr>
              <a:t>Click to edit Master title style</a:t>
            </a:r>
            <a:endParaRPr lang="fr-FR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670" b="0" strike="noStrike" cap="all" spc="148">
                <a:solidFill>
                  <a:srgbClr val="E45221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670" b="0" strike="noStrike" cap="all" spc="148">
                <a:solidFill>
                  <a:srgbClr val="E45221"/>
                </a:solidFill>
                <a:latin typeface="Arial"/>
              </a:rPr>
              <a:t>&lt;date/time&gt;</a:t>
            </a:r>
            <a:endParaRPr lang="en-CA" sz="670" b="0" strike="noStrike" spc="-1"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sldNum" idx="3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670" b="0" strike="noStrike" cap="all" spc="148">
                <a:solidFill>
                  <a:srgbClr val="E45221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C500C3-D660-4B4C-825C-6349BF9CB85D}" type="slidenum">
              <a:rPr lang="en-US" sz="670" b="0" strike="noStrike" cap="all" spc="148">
                <a:solidFill>
                  <a:srgbClr val="E45221"/>
                </a:solidFill>
                <a:latin typeface="Arial"/>
              </a:rPr>
              <a:t>‹#›</a:t>
            </a:fld>
            <a:endParaRPr lang="en-CA" sz="670" b="0" strike="noStrike" spc="-1"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100" b="0" strike="noStrike" spc="-1">
                <a:solidFill>
                  <a:srgbClr val="201449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500" b="0" strike="noStrike" spc="-1">
                <a:solidFill>
                  <a:srgbClr val="201449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201449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201449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201449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201449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201449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Freeform: Shape 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5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CA" sz="1350" b="0" strike="noStrike" spc="-1">
              <a:latin typeface="Arial"/>
            </a:endParaRPr>
          </a:p>
        </p:txBody>
      </p:sp>
      <p:sp>
        <p:nvSpPr>
          <p:cNvPr id="63" name="Freeform: Shape 8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5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CA" sz="1350" b="0" strike="noStrike" spc="-1">
              <a:latin typeface="Arial"/>
            </a:endParaRPr>
          </a:p>
        </p:txBody>
      </p:sp>
      <p:sp>
        <p:nvSpPr>
          <p:cNvPr id="64" name="Freeform: Shape 9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5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66" name="Freeform: Shape 11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Freeform: Shape 12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Freeform: Shape 13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Freeform: Shape 14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Freeform: Shape 15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Freeform: Shape 16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Freeform: Shape 17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74" name="Freeform: Shape 19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Freeform: Shape 20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Freeform: Shape 21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Freeform: Shape 22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Freeform: Shape 23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Freeform: Shape 24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Freeform: Shape 25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300" b="0" strike="noStrike" spc="-1">
                <a:solidFill>
                  <a:srgbClr val="201449"/>
                </a:solidFill>
                <a:latin typeface="Sagona Book"/>
              </a:rPr>
              <a:t>Click to edit Master title style</a:t>
            </a:r>
            <a:endParaRPr lang="fr-F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2100" b="0" strike="noStrike" spc="-1">
                <a:solidFill>
                  <a:srgbClr val="201449"/>
                </a:solidFill>
                <a:latin typeface="Arial"/>
              </a:rPr>
              <a:t>Click to edit Master text styles</a:t>
            </a: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  <a:p>
            <a:pPr marL="514440" lvl="1" indent="-171360">
              <a:lnSpc>
                <a:spcPct val="110000"/>
              </a:lnSpc>
              <a:spcBef>
                <a:spcPts val="374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1800" b="0" strike="noStrike" spc="-1">
                <a:solidFill>
                  <a:srgbClr val="201449"/>
                </a:solidFill>
                <a:latin typeface="Arial"/>
              </a:rPr>
              <a:t>Second level</a:t>
            </a:r>
            <a:endParaRPr lang="fr-FR" sz="1800" b="0" strike="noStrike" spc="-1">
              <a:solidFill>
                <a:srgbClr val="201449"/>
              </a:solidFill>
              <a:latin typeface="Arial"/>
            </a:endParaRPr>
          </a:p>
          <a:p>
            <a:pPr marL="857160" lvl="2" indent="-171360">
              <a:lnSpc>
                <a:spcPct val="110000"/>
              </a:lnSpc>
              <a:spcBef>
                <a:spcPts val="374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1500" b="0" strike="noStrike" spc="-1">
                <a:solidFill>
                  <a:srgbClr val="201449"/>
                </a:solidFill>
                <a:latin typeface="Arial"/>
              </a:rPr>
              <a:t>Third level</a:t>
            </a:r>
            <a:endParaRPr lang="fr-FR" sz="1500" b="0" strike="noStrike" spc="-1">
              <a:solidFill>
                <a:srgbClr val="201449"/>
              </a:solidFill>
              <a:latin typeface="Arial"/>
            </a:endParaRPr>
          </a:p>
          <a:p>
            <a:pPr marL="1200240" lvl="3" indent="-171360">
              <a:lnSpc>
                <a:spcPct val="110000"/>
              </a:lnSpc>
              <a:spcBef>
                <a:spcPts val="374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1350" b="0" strike="noStrike" spc="-1">
                <a:solidFill>
                  <a:srgbClr val="201449"/>
                </a:solidFill>
                <a:latin typeface="Arial"/>
              </a:rPr>
              <a:t>Fourth level</a:t>
            </a:r>
            <a:endParaRPr lang="fr-FR" sz="1350" b="0" strike="noStrike" spc="-1">
              <a:solidFill>
                <a:srgbClr val="201449"/>
              </a:solidFill>
              <a:latin typeface="Arial"/>
            </a:endParaRPr>
          </a:p>
          <a:p>
            <a:pPr marL="1542960" lvl="4" indent="-171360">
              <a:lnSpc>
                <a:spcPct val="110000"/>
              </a:lnSpc>
              <a:spcBef>
                <a:spcPts val="374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1350" b="0" strike="noStrike" spc="-1">
                <a:solidFill>
                  <a:srgbClr val="201449"/>
                </a:solidFill>
                <a:latin typeface="Arial"/>
              </a:rPr>
              <a:t>Fifth level</a:t>
            </a:r>
            <a:endParaRPr lang="fr-FR" sz="1350" b="0" strike="noStrike" spc="-1">
              <a:solidFill>
                <a:srgbClr val="111111"/>
              </a:solidFill>
              <a:latin typeface="Akaash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670" b="0" strike="noStrike" cap="all" spc="148">
                <a:solidFill>
                  <a:srgbClr val="E45221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670" b="0" strike="noStrike" cap="all" spc="148">
                <a:solidFill>
                  <a:srgbClr val="E45221"/>
                </a:solidFill>
                <a:latin typeface="Arial"/>
              </a:rPr>
              <a:t>&lt;date/time&gt;</a:t>
            </a:r>
            <a:endParaRPr lang="en-CA" sz="670" b="0" strike="noStrike" spc="-1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sldNum" idx="6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670" b="0" strike="noStrike" cap="all" spc="148">
                <a:solidFill>
                  <a:srgbClr val="E45221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8B92C2-11B8-4EBB-8D37-CE0A277AB69A}" type="slidenum">
              <a:rPr lang="en-US" sz="670" b="0" strike="noStrike" cap="all" spc="148">
                <a:solidFill>
                  <a:srgbClr val="E45221"/>
                </a:solidFill>
                <a:latin typeface="Arial"/>
              </a:rPr>
              <a:t>‹#›</a:t>
            </a:fld>
            <a:endParaRPr lang="en-CA" sz="67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Freeform: Shape 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5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CA" sz="1350" b="0" strike="noStrike" spc="-1">
              <a:latin typeface="Arial"/>
            </a:endParaRPr>
          </a:p>
        </p:txBody>
      </p:sp>
      <p:sp>
        <p:nvSpPr>
          <p:cNvPr id="124" name="Freeform: Shape 8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5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CA" sz="1350" b="0" strike="noStrike" spc="-1">
              <a:latin typeface="Arial"/>
            </a:endParaRPr>
          </a:p>
        </p:txBody>
      </p:sp>
      <p:sp>
        <p:nvSpPr>
          <p:cNvPr id="125" name="Freeform: Shape 9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6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127" name="Freeform: Shape 11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Freeform: Shape 12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Freeform: Shape 13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Freeform: Shape 14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Freeform: Shape 15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Freeform: Shape 16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Freeform: Shape 17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4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135" name="Freeform: Shape 19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Freeform: Shape 20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Freeform: Shape 21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Freeform: Shape 22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Freeform: Shape 23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Freeform: Shape 24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Freeform: Shape 25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0" strike="noStrike" spc="-1">
                <a:solidFill>
                  <a:srgbClr val="201449"/>
                </a:solidFill>
                <a:latin typeface="Sagona Book"/>
              </a:rPr>
              <a:t>Click to edit Master title style</a:t>
            </a:r>
            <a:endParaRPr lang="fr-FR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B8B8B"/>
                </a:solidFill>
                <a:latin typeface="Arial"/>
              </a:rPr>
              <a:t>Click to edit Master text styles</a:t>
            </a:r>
            <a:endParaRPr lang="fr-FR" sz="1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670" b="0" strike="noStrike" cap="all" spc="148">
                <a:solidFill>
                  <a:srgbClr val="E45221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670" b="0" strike="noStrike" cap="all" spc="148">
                <a:solidFill>
                  <a:srgbClr val="E45221"/>
                </a:solidFill>
                <a:latin typeface="Arial"/>
              </a:rPr>
              <a:t>&lt;date/time&gt;</a:t>
            </a:r>
            <a:endParaRPr lang="en-CA" sz="670" b="0" strike="noStrike" spc="-1"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6" name="PlaceHolder 5"/>
          <p:cNvSpPr>
            <a:spLocks noGrp="1"/>
          </p:cNvSpPr>
          <p:nvPr>
            <p:ph type="sldNum" idx="9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670" b="0" strike="noStrike" cap="all" spc="148">
                <a:solidFill>
                  <a:srgbClr val="E45221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C45A7-A9BE-4A00-82F9-3F3A26AFA551}" type="slidenum">
              <a:rPr lang="en-US" sz="670" b="0" strike="noStrike" cap="all" spc="148">
                <a:solidFill>
                  <a:srgbClr val="E45221"/>
                </a:solidFill>
                <a:latin typeface="Arial"/>
              </a:rPr>
              <a:t>‹#›</a:t>
            </a:fld>
            <a:endParaRPr lang="en-CA" sz="67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Freeform: Shape 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5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CA" sz="1350" b="0" strike="noStrike" spc="-1">
              <a:latin typeface="Arial"/>
            </a:endParaRPr>
          </a:p>
        </p:txBody>
      </p:sp>
      <p:sp>
        <p:nvSpPr>
          <p:cNvPr id="185" name="Freeform: Shape 8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5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CA" sz="1350" b="0" strike="noStrike" spc="-1">
              <a:latin typeface="Arial"/>
            </a:endParaRPr>
          </a:p>
        </p:txBody>
      </p:sp>
      <p:sp>
        <p:nvSpPr>
          <p:cNvPr id="186" name="Freeform: Shape 9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7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188" name="Freeform: Shape 11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Freeform: Shape 12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Freeform: Shape 13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Freeform: Shape 14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Freeform: Shape 15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Freeform: Shape 16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Freeform: Shape 17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5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196" name="Freeform: Shape 19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Freeform: Shape 20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Freeform: Shape 21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Freeform: Shape 22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Freeform: Shape 23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Freeform: Shape 24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Freeform: Shape 25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201449"/>
                </a:solidFill>
                <a:latin typeface="Sagona Book"/>
              </a:rPr>
              <a:t>Click to edit Master title style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icon to add picture</a:t>
            </a:r>
            <a:endParaRPr lang="fr-FR" sz="24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201449"/>
                </a:solidFill>
                <a:latin typeface="Arial"/>
              </a:rPr>
              <a:t>Click to edit Master text styles</a:t>
            </a:r>
            <a:endParaRPr lang="fr-FR" sz="12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670" b="0" strike="noStrike" cap="all" spc="148">
                <a:solidFill>
                  <a:srgbClr val="E45221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670" b="0" strike="noStrike" cap="all" spc="148">
                <a:solidFill>
                  <a:srgbClr val="E45221"/>
                </a:solidFill>
                <a:latin typeface="Arial"/>
              </a:rPr>
              <a:t>&lt;date/time&gt;</a:t>
            </a:r>
            <a:endParaRPr lang="en-CA" sz="670" b="0" strike="noStrike" spc="-1"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8" name="PlaceHolder 6"/>
          <p:cNvSpPr>
            <a:spLocks noGrp="1"/>
          </p:cNvSpPr>
          <p:nvPr>
            <p:ph type="sldNum" idx="12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670" b="0" strike="noStrike" cap="all" spc="148">
                <a:solidFill>
                  <a:srgbClr val="E45221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2E407F-5E0E-44B7-8FBD-F67B2F7C81F8}" type="slidenum">
              <a:rPr lang="en-US" sz="670" b="0" strike="noStrike" cap="all" spc="148">
                <a:solidFill>
                  <a:srgbClr val="E45221"/>
                </a:solidFill>
                <a:latin typeface="Arial"/>
              </a:rPr>
              <a:t>‹#›</a:t>
            </a:fld>
            <a:endParaRPr lang="en-CA" sz="67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5/55/Dunning&#8211;Kruger_effect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default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eeksforgeek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524180" y="3224880"/>
            <a:ext cx="9143640" cy="1589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CA" sz="7500" b="0" strike="noStrike" spc="-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/>
              </a:rPr>
              <a:t>Share </a:t>
            </a:r>
            <a:r>
              <a:rPr lang="fr-CA" sz="7500" b="0" strike="noStrike" spc="-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/>
              </a:rPr>
              <a:t>your</a:t>
            </a:r>
            <a:r>
              <a:rPr lang="fr-CA" sz="7500" b="0" strike="noStrike" spc="-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/>
              </a:rPr>
              <a:t> </a:t>
            </a:r>
            <a:r>
              <a:rPr lang="fr-CA" sz="7500" b="0" strike="noStrike" spc="-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/>
              </a:rPr>
              <a:t>recipies</a:t>
            </a:r>
            <a:endParaRPr lang="fr-FR" sz="7500" b="0" strike="noStrike" spc="-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3">
            <a:alphaModFix amt="85000"/>
          </a:blip>
          <a:srcRect l="-89" t="16889" r="89" b="11361"/>
          <a:stretch/>
        </p:blipFill>
        <p:spPr>
          <a:xfrm>
            <a:off x="751320" y="150280"/>
            <a:ext cx="10799640" cy="2700000"/>
          </a:xfrm>
          <a:prstGeom prst="rect">
            <a:avLst/>
          </a:prstGeom>
          <a:ln w="0">
            <a:noFill/>
          </a:ln>
        </p:spPr>
      </p:pic>
      <p:grpSp>
        <p:nvGrpSpPr>
          <p:cNvPr id="274" name="Cross"/>
          <p:cNvGrpSpPr/>
          <p:nvPr/>
        </p:nvGrpSpPr>
        <p:grpSpPr>
          <a:xfrm>
            <a:off x="1581120" y="3796920"/>
            <a:ext cx="88920" cy="89280"/>
            <a:chOff x="1581120" y="3796920"/>
            <a:chExt cx="88920" cy="89280"/>
          </a:xfrm>
        </p:grpSpPr>
        <p:sp>
          <p:nvSpPr>
            <p:cNvPr id="275" name="Straight Connector 1063"/>
            <p:cNvSpPr/>
            <p:nvPr/>
          </p:nvSpPr>
          <p:spPr>
            <a:xfrm>
              <a:off x="1625400" y="3796920"/>
              <a:ext cx="360" cy="8928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76" name="Straight Connector 1064"/>
            <p:cNvSpPr/>
            <p:nvPr/>
          </p:nvSpPr>
          <p:spPr>
            <a:xfrm>
              <a:off x="1581120" y="3841560"/>
              <a:ext cx="88920" cy="36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1524180" y="52027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Cédric Vincent</a:t>
            </a:r>
            <a:endParaRPr lang="en-CA" sz="2500" b="0" strike="noStrike" spc="-1" dirty="0">
              <a:solidFill>
                <a:schemeClr val="accent3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&amp;</a:t>
            </a:r>
            <a:endParaRPr lang="en-CA" sz="2500" b="0" strike="noStrike" spc="-1" dirty="0">
              <a:solidFill>
                <a:schemeClr val="accent3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Mélyse Malo</a:t>
            </a:r>
            <a:endParaRPr lang="en-CA" sz="2500" b="0" strike="noStrike" spc="-1" dirty="0">
              <a:solidFill>
                <a:schemeClr val="accent3"/>
              </a:solidFill>
              <a:latin typeface="Arial"/>
            </a:endParaRPr>
          </a:p>
        </p:txBody>
      </p:sp>
      <p:grpSp>
        <p:nvGrpSpPr>
          <p:cNvPr id="266" name="Top Left"/>
          <p:cNvGrpSpPr/>
          <p:nvPr/>
        </p:nvGrpSpPr>
        <p:grpSpPr>
          <a:xfrm>
            <a:off x="0" y="-10180"/>
            <a:ext cx="2197800" cy="3333780"/>
            <a:chOff x="1532160" y="868680"/>
            <a:chExt cx="1648800" cy="2498040"/>
          </a:xfrm>
        </p:grpSpPr>
        <p:sp>
          <p:nvSpPr>
            <p:cNvPr id="267" name="Freeform: Shape 1054"/>
            <p:cNvSpPr/>
            <p:nvPr/>
          </p:nvSpPr>
          <p:spPr>
            <a:xfrm>
              <a:off x="1538640" y="868680"/>
              <a:ext cx="1642320" cy="249804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Freeform: Shape 1055"/>
            <p:cNvSpPr/>
            <p:nvPr/>
          </p:nvSpPr>
          <p:spPr>
            <a:xfrm>
              <a:off x="1532160" y="868680"/>
              <a:ext cx="1483560" cy="230580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Freeform: Shape 1056"/>
            <p:cNvSpPr/>
            <p:nvPr/>
          </p:nvSpPr>
          <p:spPr>
            <a:xfrm>
              <a:off x="1542960" y="868680"/>
              <a:ext cx="1174320" cy="205272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Freeform: Shape 1057"/>
            <p:cNvSpPr/>
            <p:nvPr/>
          </p:nvSpPr>
          <p:spPr>
            <a:xfrm>
              <a:off x="1532160" y="868680"/>
              <a:ext cx="1026000" cy="198324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Freeform: Shape 1058"/>
            <p:cNvSpPr/>
            <p:nvPr/>
          </p:nvSpPr>
          <p:spPr>
            <a:xfrm>
              <a:off x="1538280" y="1265040"/>
              <a:ext cx="370440" cy="142884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Freeform: Shape 1059"/>
            <p:cNvSpPr/>
            <p:nvPr/>
          </p:nvSpPr>
          <p:spPr>
            <a:xfrm>
              <a:off x="1532160" y="1361520"/>
              <a:ext cx="297360" cy="126720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Freeform: Shape 1060"/>
            <p:cNvSpPr/>
            <p:nvPr/>
          </p:nvSpPr>
          <p:spPr>
            <a:xfrm>
              <a:off x="1541160" y="1518120"/>
              <a:ext cx="193680" cy="100224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3300" b="0" strike="noStrike" spc="-1" dirty="0">
                <a:solidFill>
                  <a:schemeClr val="accent5"/>
                </a:solidFill>
                <a:latin typeface="Sagona Book"/>
              </a:rPr>
              <a:t>Processus de développement</a:t>
            </a: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None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endParaRPr lang="fr-FR" sz="2100" b="0" strike="noStrike" spc="-1" dirty="0">
              <a:solidFill>
                <a:schemeClr val="accent3"/>
              </a:solidFill>
              <a:latin typeface="Arial"/>
            </a:endParaRP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 dirty="0">
                <a:solidFill>
                  <a:schemeClr val="accent3"/>
                </a:solidFill>
                <a:latin typeface="Akaash"/>
              </a:rPr>
              <a:t>LittleT889, </a:t>
            </a:r>
            <a:r>
              <a:rPr lang="fr-FR" sz="1200" b="0" strike="noStrike" spc="-1" dirty="0" err="1">
                <a:solidFill>
                  <a:schemeClr val="accent3"/>
                </a:solidFill>
                <a:latin typeface="Akaash"/>
              </a:rPr>
              <a:t>Dunning</a:t>
            </a:r>
            <a:r>
              <a:rPr lang="fr-FR" sz="1200" b="0" strike="noStrike" spc="-1" dirty="0">
                <a:solidFill>
                  <a:schemeClr val="accent3"/>
                </a:solidFill>
                <a:latin typeface="Akaash"/>
              </a:rPr>
              <a:t>-Kruger </a:t>
            </a:r>
            <a:r>
              <a:rPr lang="fr-FR" sz="1200" b="0" strike="noStrike" spc="-1" dirty="0" err="1">
                <a:solidFill>
                  <a:schemeClr val="accent3"/>
                </a:solidFill>
                <a:latin typeface="Akaash"/>
              </a:rPr>
              <a:t>effect</a:t>
            </a:r>
            <a:r>
              <a:rPr lang="fr-FR" sz="1200" b="0" strike="noStrike" spc="-1" dirty="0">
                <a:solidFill>
                  <a:schemeClr val="accent3"/>
                </a:solidFill>
                <a:latin typeface="Akaash"/>
              </a:rPr>
              <a:t>. (2019). source : </a:t>
            </a:r>
            <a:r>
              <a:rPr lang="fr-FR" sz="1200" b="0" strike="noStrike" spc="-1" dirty="0">
                <a:solidFill>
                  <a:schemeClr val="accent3"/>
                </a:solidFill>
                <a:latin typeface="Akaa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https://upload.wikimedia.org/wikipedia/commons/5/55/Dunning%E2%80%93Kruger_effect.jpg</a:t>
            </a:r>
            <a:endParaRPr lang="fr-FR" sz="1200" b="0" strike="noStrike" spc="-1" dirty="0">
              <a:solidFill>
                <a:schemeClr val="accent3"/>
              </a:solidFill>
              <a:latin typeface="Akaash"/>
            </a:endParaRPr>
          </a:p>
        </p:txBody>
      </p:sp>
      <p:pic>
        <p:nvPicPr>
          <p:cNvPr id="293" name="Image 292"/>
          <p:cNvPicPr/>
          <p:nvPr/>
        </p:nvPicPr>
        <p:blipFill>
          <a:blip r:embed="rId4"/>
          <a:stretch/>
        </p:blipFill>
        <p:spPr>
          <a:xfrm>
            <a:off x="2880000" y="2594000"/>
            <a:ext cx="6660000" cy="3746160"/>
          </a:xfrm>
          <a:prstGeom prst="rect">
            <a:avLst/>
          </a:prstGeom>
          <a:ln w="0">
            <a:noFill/>
          </a:ln>
        </p:spPr>
      </p:pic>
      <p:sp>
        <p:nvSpPr>
          <p:cNvPr id="294" name="Rectangle 293"/>
          <p:cNvSpPr/>
          <p:nvPr/>
        </p:nvSpPr>
        <p:spPr>
          <a:xfrm>
            <a:off x="4074640" y="4913680"/>
            <a:ext cx="900000" cy="7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CA" sz="1800" b="0" strike="noStrike" spc="-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cours</a:t>
            </a:r>
            <a:endParaRPr lang="en-CA" sz="1800" b="0" strike="noStrike" spc="-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4860000" y="2234000"/>
            <a:ext cx="108000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CA" sz="1800" b="0" strike="noStrike" spc="-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Création</a:t>
            </a:r>
            <a:r>
              <a:rPr lang="en-CA" sz="1800" b="0" strike="noStrike" spc="-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nouvelle </a:t>
            </a:r>
            <a:r>
              <a:rPr lang="en-CA" sz="1800" b="0" strike="noStrike" spc="-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fonction</a:t>
            </a:r>
            <a:endParaRPr lang="en-CA" sz="1800" b="0" strike="noStrike" spc="-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5940000" y="3494000"/>
            <a:ext cx="1080000" cy="10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CA" sz="1800" b="0" strike="noStrike" spc="-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Erreur</a:t>
            </a:r>
            <a:r>
              <a:rPr lang="en-CA" sz="1800" b="0" strike="noStrike" spc="-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dans le code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7740000" y="2954000"/>
            <a:ext cx="144000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CA" sz="1800" b="0" strike="noStrike" spc="-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Après débuggage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3300" b="0" strike="noStrike" spc="-1" dirty="0">
                <a:solidFill>
                  <a:schemeClr val="accent5"/>
                </a:solidFill>
                <a:latin typeface="Sagona Book"/>
              </a:rPr>
              <a:t>Difficultés rencontrés et leurs solutions</a:t>
            </a:r>
            <a:endParaRPr lang="fr-FR" sz="33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2087760" y="2133600"/>
            <a:ext cx="7676000" cy="4012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sz="2800" b="1" strike="noStrike" spc="-1" dirty="0">
                <a:solidFill>
                  <a:schemeClr val="accent3"/>
                </a:solidFill>
                <a:latin typeface="Arial"/>
              </a:rPr>
              <a:t>Quasi-inévitabilité :</a:t>
            </a:r>
          </a:p>
          <a:p>
            <a:pPr marL="534960" lvl="1" indent="-174600" algn="l" rtl="0"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SzPct val="75000"/>
              <a:buFont typeface="Wingdings" charset="2"/>
              <a:buChar char=""/>
              <a:tabLst>
                <a:tab pos="0" algn="l"/>
              </a:tabLst>
            </a:pPr>
            <a:r>
              <a:rPr lang="fr-FR" sz="2200" kern="1200" spc="-1" dirty="0">
                <a:solidFill>
                  <a:schemeClr val="accent3"/>
                </a:solidFill>
                <a:latin typeface="+mj-lt"/>
                <a:cs typeface="+mn-cs"/>
              </a:rPr>
              <a:t>Accepter la situation</a:t>
            </a:r>
          </a:p>
          <a:p>
            <a:pPr marL="171360" indent="-171360">
              <a:lnSpc>
                <a:spcPct val="110000"/>
              </a:lnSpc>
              <a:spcBef>
                <a:spcPts val="1417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sz="2800" b="1" strike="noStrike" spc="-1" dirty="0">
                <a:solidFill>
                  <a:schemeClr val="accent3"/>
                </a:solidFill>
                <a:latin typeface="Arial"/>
              </a:rPr>
              <a:t>Erreurs dans le code :</a:t>
            </a:r>
          </a:p>
          <a:p>
            <a:pPr marL="534960" lvl="1" indent="-174600" algn="l" rtl="0"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SzPct val="75000"/>
              <a:buFont typeface="Wingdings" charset="2"/>
              <a:buChar char=""/>
              <a:tabLst>
                <a:tab pos="0" algn="l"/>
              </a:tabLst>
            </a:pPr>
            <a:r>
              <a:rPr lang="fr-FR" sz="2200" kern="1200" spc="-1" dirty="0">
                <a:solidFill>
                  <a:schemeClr val="accent3"/>
                </a:solidFill>
                <a:latin typeface="+mj-lt"/>
                <a:cs typeface="+mn-cs"/>
              </a:rPr>
              <a:t>Sévérité mineure 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i="1" strike="noStrike" spc="-1" dirty="0">
                <a:solidFill>
                  <a:schemeClr val="accent3"/>
                </a:solidFill>
                <a:latin typeface="Arial"/>
              </a:rPr>
              <a:t>Fonctionnement anormal</a:t>
            </a:r>
          </a:p>
          <a:p>
            <a:pPr marL="534960" lvl="1" indent="-174600" algn="l" rtl="0"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SzPct val="75000"/>
              <a:buFont typeface="Wingdings" charset="2"/>
              <a:buChar char=""/>
              <a:tabLst>
                <a:tab pos="0" algn="l"/>
              </a:tabLst>
            </a:pPr>
            <a:r>
              <a:rPr lang="fr-FR" sz="2200" kern="1200" spc="-1" dirty="0">
                <a:solidFill>
                  <a:schemeClr val="accent3"/>
                </a:solidFill>
                <a:latin typeface="+mj-lt"/>
                <a:cs typeface="+mn-cs"/>
              </a:rPr>
              <a:t>Sévérité majeure 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i="1" strike="noStrike" spc="-1" dirty="0">
                <a:solidFill>
                  <a:schemeClr val="accent3"/>
                </a:solidFill>
                <a:latin typeface="Arial"/>
              </a:rPr>
              <a:t>Développement arrêté par un crash du serveur</a:t>
            </a:r>
          </a:p>
          <a:p>
            <a:pPr marL="171360" indent="-171360">
              <a:lnSpc>
                <a:spcPct val="110000"/>
              </a:lnSpc>
              <a:spcBef>
                <a:spcPts val="1417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sz="2800" b="1" strike="noStrike" spc="-1" dirty="0">
                <a:solidFill>
                  <a:schemeClr val="accent3"/>
                </a:solidFill>
                <a:latin typeface="Arial"/>
              </a:rPr>
              <a:t>Regarder les messages d’erreurs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3300" b="0" strike="noStrike" spc="-1" dirty="0">
                <a:solidFill>
                  <a:schemeClr val="accent5"/>
                </a:solidFill>
                <a:latin typeface="Sagona Book"/>
              </a:rPr>
              <a:t>Difficultés rencontrés et leurs solutions</a:t>
            </a:r>
            <a:endParaRPr lang="fr-FR" sz="33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301" name="Espace réservé du contenu 1"/>
          <p:cNvSpPr txBox="1"/>
          <p:nvPr/>
        </p:nvSpPr>
        <p:spPr>
          <a:xfrm>
            <a:off x="1737360" y="1825560"/>
            <a:ext cx="961632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sz="2400" b="1" strike="noStrike" spc="-1" dirty="0">
                <a:solidFill>
                  <a:schemeClr val="accent3"/>
                </a:solidFill>
                <a:latin typeface="Arial"/>
              </a:rPr>
              <a:t>Situation particulière :</a:t>
            </a:r>
          </a:p>
          <a:p>
            <a:pPr marL="742950" lvl="1" indent="-28575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FR" b="0" strike="noStrike" spc="-1" dirty="0">
                <a:solidFill>
                  <a:schemeClr val="accent3"/>
                </a:solidFill>
                <a:latin typeface="Arial"/>
              </a:rPr>
              <a:t>Migration du projet vers MVC</a:t>
            </a: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sz="2400" b="1" strike="noStrike" spc="-1" dirty="0">
                <a:solidFill>
                  <a:schemeClr val="accent3"/>
                </a:solidFill>
                <a:latin typeface="Arial"/>
              </a:rPr>
              <a:t>Avant :</a:t>
            </a:r>
          </a:p>
          <a:p>
            <a:pPr marL="742950" lvl="1" indent="-28575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SzPct val="75000"/>
              <a:buFont typeface="Wingdings" panose="05000000000000000000" pitchFamily="2" charset="2"/>
              <a:buChar char="ü"/>
            </a:pPr>
            <a:r>
              <a:rPr lang="fr-FR" spc="-1" dirty="0">
                <a:solidFill>
                  <a:schemeClr val="accent3"/>
                </a:solidFill>
                <a:latin typeface="Arial"/>
              </a:rPr>
              <a:t>Pages originellement classées par extensions</a:t>
            </a:r>
          </a:p>
          <a:p>
            <a:pPr marL="742950" lvl="1" indent="-28575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SzPct val="75000"/>
              <a:buFont typeface="Wingdings" panose="05000000000000000000" pitchFamily="2" charset="2"/>
              <a:buChar char="ü"/>
            </a:pPr>
            <a:r>
              <a:rPr lang="fr-FR" spc="-1" dirty="0">
                <a:solidFill>
                  <a:schemeClr val="accent3"/>
                </a:solidFill>
                <a:latin typeface="Arial"/>
              </a:rPr>
              <a:t>Interaction direct avec les fichiers</a:t>
            </a:r>
          </a:p>
          <a:p>
            <a:pPr marL="171360" indent="-171360">
              <a:lnSpc>
                <a:spcPct val="150000"/>
              </a:lnSpc>
              <a:spcBef>
                <a:spcPts val="1417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sz="2400" b="1" strike="noStrike" spc="-1" dirty="0">
                <a:solidFill>
                  <a:schemeClr val="accent3"/>
                </a:solidFill>
                <a:latin typeface="Arial"/>
              </a:rPr>
              <a:t>Après :</a:t>
            </a:r>
          </a:p>
          <a:p>
            <a:pPr marL="742950" lvl="1" indent="-28575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SzPct val="75000"/>
              <a:buFont typeface="Wingdings" panose="05000000000000000000" pitchFamily="2" charset="2"/>
              <a:buChar char="ü"/>
            </a:pPr>
            <a:r>
              <a:rPr lang="fr-FR" spc="-1" dirty="0">
                <a:solidFill>
                  <a:schemeClr val="accent3"/>
                </a:solidFill>
                <a:latin typeface="Arial"/>
              </a:rPr>
              <a:t>Pages classées selon leur rôle :</a:t>
            </a:r>
          </a:p>
          <a:p>
            <a:pPr marL="1008000" lvl="2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fr-FR" sz="1400" b="0" strike="noStrike" spc="-1" dirty="0">
                <a:solidFill>
                  <a:schemeClr val="accent3"/>
                </a:solidFill>
                <a:latin typeface="Arial"/>
              </a:rPr>
              <a:t>- </a:t>
            </a:r>
            <a:r>
              <a:rPr lang="fr-FR" sz="1400" b="0" i="1" strike="noStrike" spc="-1" dirty="0">
                <a:solidFill>
                  <a:schemeClr val="accent3"/>
                </a:solidFill>
                <a:latin typeface="Arial"/>
              </a:rPr>
              <a:t>Modèle, Vue, Contrôleur, autres (quelques fichiers html)</a:t>
            </a:r>
          </a:p>
          <a:p>
            <a:pPr marL="171360" indent="-171360">
              <a:lnSpc>
                <a:spcPct val="150000"/>
              </a:lnSpc>
              <a:spcBef>
                <a:spcPts val="1417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sz="2400" b="1" strike="noStrike" spc="-1" dirty="0">
                <a:solidFill>
                  <a:schemeClr val="accent3"/>
                </a:solidFill>
                <a:latin typeface="Arial"/>
              </a:rPr>
              <a:t>Reconception et </a:t>
            </a:r>
            <a:r>
              <a:rPr lang="fr-FR" sz="2400" b="1" strike="noStrike" spc="-1" dirty="0" err="1">
                <a:solidFill>
                  <a:schemeClr val="accent3"/>
                </a:solidFill>
                <a:latin typeface="Arial"/>
              </a:rPr>
              <a:t>Débuggage</a:t>
            </a:r>
            <a:endParaRPr lang="fr-FR" sz="2400" b="1" strike="noStrike" spc="-1" dirty="0">
              <a:solidFill>
                <a:schemeClr val="accent3"/>
              </a:solidFill>
              <a:latin typeface="Arial"/>
            </a:endParaRPr>
          </a:p>
        </p:txBody>
      </p:sp>
      <p:sp>
        <p:nvSpPr>
          <p:cNvPr id="302" name="Forme libre : forme 301"/>
          <p:cNvSpPr/>
          <p:nvPr/>
        </p:nvSpPr>
        <p:spPr>
          <a:xfrm>
            <a:off x="7439440" y="2065680"/>
            <a:ext cx="234000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Forme libre : forme 302"/>
          <p:cNvSpPr/>
          <p:nvPr/>
        </p:nvSpPr>
        <p:spPr>
          <a:xfrm rot="5376600">
            <a:off x="7533760" y="3417480"/>
            <a:ext cx="2161080" cy="162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Forme libre : forme 303"/>
          <p:cNvSpPr/>
          <p:nvPr/>
        </p:nvSpPr>
        <p:spPr>
          <a:xfrm rot="10666200">
            <a:off x="9584680" y="2963880"/>
            <a:ext cx="1980000" cy="162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822" y="20239"/>
                </a:moveTo>
                <a:cubicBezTo>
                  <a:pt x="5451" y="20418"/>
                  <a:pt x="7281" y="21646"/>
                  <a:pt x="8714" y="20776"/>
                </a:cubicBezTo>
                <a:cubicBezTo>
                  <a:pt x="8865" y="20686"/>
                  <a:pt x="8964" y="20455"/>
                  <a:pt x="9019" y="20239"/>
                </a:cubicBezTo>
                <a:cubicBezTo>
                  <a:pt x="9071" y="20036"/>
                  <a:pt x="9053" y="19804"/>
                  <a:pt x="9019" y="19597"/>
                </a:cubicBezTo>
                <a:cubicBezTo>
                  <a:pt x="8966" y="19288"/>
                  <a:pt x="8781" y="19048"/>
                  <a:pt x="8714" y="18743"/>
                </a:cubicBezTo>
                <a:cubicBezTo>
                  <a:pt x="8601" y="18227"/>
                  <a:pt x="8526" y="17674"/>
                  <a:pt x="8560" y="17138"/>
                </a:cubicBezTo>
                <a:cubicBezTo>
                  <a:pt x="8584" y="16800"/>
                  <a:pt x="8662" y="16459"/>
                  <a:pt x="8790" y="16170"/>
                </a:cubicBezTo>
                <a:cubicBezTo>
                  <a:pt x="8923" y="15870"/>
                  <a:pt x="9117" y="15626"/>
                  <a:pt x="9326" y="15422"/>
                </a:cubicBezTo>
                <a:cubicBezTo>
                  <a:pt x="9578" y="15179"/>
                  <a:pt x="9865" y="14979"/>
                  <a:pt x="10164" y="14886"/>
                </a:cubicBezTo>
                <a:cubicBezTo>
                  <a:pt x="10338" y="14833"/>
                  <a:pt x="10527" y="14833"/>
                  <a:pt x="10701" y="14886"/>
                </a:cubicBezTo>
                <a:cubicBezTo>
                  <a:pt x="11112" y="15016"/>
                  <a:pt x="11507" y="15284"/>
                  <a:pt x="11846" y="15638"/>
                </a:cubicBezTo>
                <a:cubicBezTo>
                  <a:pt x="12122" y="15922"/>
                  <a:pt x="12397" y="16268"/>
                  <a:pt x="12534" y="16707"/>
                </a:cubicBezTo>
                <a:cubicBezTo>
                  <a:pt x="12687" y="17203"/>
                  <a:pt x="12716" y="17792"/>
                  <a:pt x="12641" y="18321"/>
                </a:cubicBezTo>
                <a:cubicBezTo>
                  <a:pt x="12586" y="18707"/>
                  <a:pt x="12368" y="19012"/>
                  <a:pt x="12246" y="19365"/>
                </a:cubicBezTo>
                <a:cubicBezTo>
                  <a:pt x="12151" y="19646"/>
                  <a:pt x="12009" y="19914"/>
                  <a:pt x="11983" y="20223"/>
                </a:cubicBezTo>
                <a:cubicBezTo>
                  <a:pt x="11962" y="20471"/>
                  <a:pt x="11930" y="20808"/>
                  <a:pt x="12070" y="20963"/>
                </a:cubicBezTo>
                <a:cubicBezTo>
                  <a:pt x="13488" y="22552"/>
                  <a:pt x="15695" y="20678"/>
                  <a:pt x="17507" y="20532"/>
                </a:cubicBezTo>
                <a:lnTo>
                  <a:pt x="17542" y="20524"/>
                </a:lnTo>
                <a:cubicBezTo>
                  <a:pt x="17438" y="17983"/>
                  <a:pt x="16101" y="14890"/>
                  <a:pt x="17235" y="12902"/>
                </a:cubicBezTo>
                <a:cubicBezTo>
                  <a:pt x="17345" y="12707"/>
                  <a:pt x="17586" y="12752"/>
                  <a:pt x="17762" y="12780"/>
                </a:cubicBezTo>
                <a:cubicBezTo>
                  <a:pt x="17983" y="12817"/>
                  <a:pt x="18174" y="13016"/>
                  <a:pt x="18374" y="13150"/>
                </a:cubicBezTo>
                <a:cubicBezTo>
                  <a:pt x="18627" y="13321"/>
                  <a:pt x="18844" y="13626"/>
                  <a:pt x="19120" y="13703"/>
                </a:cubicBezTo>
                <a:cubicBezTo>
                  <a:pt x="19497" y="13809"/>
                  <a:pt x="19917" y="13768"/>
                  <a:pt x="20271" y="13553"/>
                </a:cubicBezTo>
                <a:cubicBezTo>
                  <a:pt x="20584" y="13362"/>
                  <a:pt x="20831" y="12975"/>
                  <a:pt x="21034" y="12589"/>
                </a:cubicBezTo>
                <a:cubicBezTo>
                  <a:pt x="21286" y="12114"/>
                  <a:pt x="21477" y="11561"/>
                  <a:pt x="21570" y="10984"/>
                </a:cubicBezTo>
                <a:cubicBezTo>
                  <a:pt x="21608" y="10740"/>
                  <a:pt x="21608" y="10476"/>
                  <a:pt x="21570" y="10232"/>
                </a:cubicBezTo>
                <a:cubicBezTo>
                  <a:pt x="21504" y="9813"/>
                  <a:pt x="21361" y="9411"/>
                  <a:pt x="21187" y="9057"/>
                </a:cubicBezTo>
                <a:cubicBezTo>
                  <a:pt x="21042" y="8764"/>
                  <a:pt x="20868" y="8492"/>
                  <a:pt x="20654" y="8305"/>
                </a:cubicBezTo>
                <a:cubicBezTo>
                  <a:pt x="20448" y="8126"/>
                  <a:pt x="20204" y="8016"/>
                  <a:pt x="19964" y="7984"/>
                </a:cubicBezTo>
                <a:cubicBezTo>
                  <a:pt x="19581" y="7935"/>
                  <a:pt x="19186" y="8041"/>
                  <a:pt x="18818" y="8199"/>
                </a:cubicBezTo>
                <a:cubicBezTo>
                  <a:pt x="18601" y="8293"/>
                  <a:pt x="18429" y="8553"/>
                  <a:pt x="18209" y="8626"/>
                </a:cubicBezTo>
                <a:cubicBezTo>
                  <a:pt x="18061" y="8675"/>
                  <a:pt x="17896" y="8699"/>
                  <a:pt x="17751" y="8626"/>
                </a:cubicBezTo>
                <a:cubicBezTo>
                  <a:pt x="17597" y="8549"/>
                  <a:pt x="17432" y="8411"/>
                  <a:pt x="17368" y="8199"/>
                </a:cubicBezTo>
                <a:cubicBezTo>
                  <a:pt x="16747" y="6191"/>
                  <a:pt x="17623" y="3631"/>
                  <a:pt x="17751" y="1342"/>
                </a:cubicBezTo>
                <a:lnTo>
                  <a:pt x="17722" y="1358"/>
                </a:lnTo>
                <a:cubicBezTo>
                  <a:pt x="16089" y="1180"/>
                  <a:pt x="14262" y="-48"/>
                  <a:pt x="12829" y="822"/>
                </a:cubicBezTo>
                <a:cubicBezTo>
                  <a:pt x="12679" y="911"/>
                  <a:pt x="12580" y="1143"/>
                  <a:pt x="12525" y="1358"/>
                </a:cubicBezTo>
                <a:cubicBezTo>
                  <a:pt x="12473" y="1562"/>
                  <a:pt x="12490" y="1793"/>
                  <a:pt x="12525" y="2001"/>
                </a:cubicBezTo>
                <a:cubicBezTo>
                  <a:pt x="12577" y="2310"/>
                  <a:pt x="12763" y="2549"/>
                  <a:pt x="12829" y="2854"/>
                </a:cubicBezTo>
                <a:cubicBezTo>
                  <a:pt x="12942" y="3370"/>
                  <a:pt x="13018" y="3923"/>
                  <a:pt x="12983" y="4460"/>
                </a:cubicBezTo>
                <a:cubicBezTo>
                  <a:pt x="12960" y="4797"/>
                  <a:pt x="12882" y="5139"/>
                  <a:pt x="12754" y="5427"/>
                </a:cubicBezTo>
                <a:cubicBezTo>
                  <a:pt x="12621" y="5728"/>
                  <a:pt x="12426" y="5972"/>
                  <a:pt x="12217" y="6175"/>
                </a:cubicBezTo>
                <a:cubicBezTo>
                  <a:pt x="11965" y="6419"/>
                  <a:pt x="11678" y="6618"/>
                  <a:pt x="11379" y="6712"/>
                </a:cubicBezTo>
                <a:cubicBezTo>
                  <a:pt x="11205" y="6765"/>
                  <a:pt x="11017" y="6765"/>
                  <a:pt x="10843" y="6712"/>
                </a:cubicBezTo>
                <a:cubicBezTo>
                  <a:pt x="10431" y="6582"/>
                  <a:pt x="10037" y="6313"/>
                  <a:pt x="9697" y="5960"/>
                </a:cubicBezTo>
                <a:cubicBezTo>
                  <a:pt x="9422" y="5675"/>
                  <a:pt x="9146" y="5330"/>
                  <a:pt x="9010" y="4891"/>
                </a:cubicBezTo>
                <a:cubicBezTo>
                  <a:pt x="8856" y="4395"/>
                  <a:pt x="8827" y="3805"/>
                  <a:pt x="8903" y="3277"/>
                </a:cubicBezTo>
                <a:cubicBezTo>
                  <a:pt x="8958" y="2891"/>
                  <a:pt x="9175" y="2586"/>
                  <a:pt x="9297" y="2232"/>
                </a:cubicBezTo>
                <a:cubicBezTo>
                  <a:pt x="9393" y="1952"/>
                  <a:pt x="9535" y="1684"/>
                  <a:pt x="9561" y="1375"/>
                </a:cubicBezTo>
                <a:cubicBezTo>
                  <a:pt x="9581" y="1127"/>
                  <a:pt x="9613" y="789"/>
                  <a:pt x="9474" y="635"/>
                </a:cubicBezTo>
                <a:cubicBezTo>
                  <a:pt x="8056" y="-954"/>
                  <a:pt x="5849" y="924"/>
                  <a:pt x="4036" y="1066"/>
                </a:cubicBezTo>
                <a:lnTo>
                  <a:pt x="4057" y="1127"/>
                </a:lnTo>
                <a:cubicBezTo>
                  <a:pt x="4158" y="3667"/>
                  <a:pt x="5498" y="6760"/>
                  <a:pt x="4364" y="8748"/>
                </a:cubicBezTo>
                <a:cubicBezTo>
                  <a:pt x="4254" y="8943"/>
                  <a:pt x="4013" y="8899"/>
                  <a:pt x="3836" y="8870"/>
                </a:cubicBezTo>
                <a:cubicBezTo>
                  <a:pt x="3616" y="8833"/>
                  <a:pt x="3424" y="8634"/>
                  <a:pt x="3224" y="8500"/>
                </a:cubicBezTo>
                <a:cubicBezTo>
                  <a:pt x="2972" y="8329"/>
                  <a:pt x="2754" y="8025"/>
                  <a:pt x="2479" y="7947"/>
                </a:cubicBezTo>
                <a:cubicBezTo>
                  <a:pt x="2102" y="7842"/>
                  <a:pt x="1681" y="7882"/>
                  <a:pt x="1328" y="8098"/>
                </a:cubicBezTo>
                <a:cubicBezTo>
                  <a:pt x="1014" y="8289"/>
                  <a:pt x="768" y="8675"/>
                  <a:pt x="565" y="9061"/>
                </a:cubicBezTo>
                <a:cubicBezTo>
                  <a:pt x="312" y="9537"/>
                  <a:pt x="121" y="10089"/>
                  <a:pt x="28" y="10667"/>
                </a:cubicBezTo>
                <a:cubicBezTo>
                  <a:pt x="-9" y="10911"/>
                  <a:pt x="-9" y="11175"/>
                  <a:pt x="28" y="11419"/>
                </a:cubicBezTo>
                <a:cubicBezTo>
                  <a:pt x="95" y="11837"/>
                  <a:pt x="237" y="12240"/>
                  <a:pt x="411" y="12593"/>
                </a:cubicBezTo>
                <a:cubicBezTo>
                  <a:pt x="556" y="12886"/>
                  <a:pt x="730" y="13158"/>
                  <a:pt x="945" y="13345"/>
                </a:cubicBezTo>
                <a:cubicBezTo>
                  <a:pt x="1151" y="13524"/>
                  <a:pt x="1394" y="13634"/>
                  <a:pt x="1635" y="13666"/>
                </a:cubicBezTo>
                <a:cubicBezTo>
                  <a:pt x="2018" y="13715"/>
                  <a:pt x="2412" y="13610"/>
                  <a:pt x="2780" y="13451"/>
                </a:cubicBezTo>
                <a:cubicBezTo>
                  <a:pt x="2998" y="13358"/>
                  <a:pt x="3169" y="13097"/>
                  <a:pt x="3390" y="13024"/>
                </a:cubicBezTo>
                <a:cubicBezTo>
                  <a:pt x="3537" y="12975"/>
                  <a:pt x="3703" y="12951"/>
                  <a:pt x="3848" y="13024"/>
                </a:cubicBezTo>
                <a:cubicBezTo>
                  <a:pt x="4001" y="13101"/>
                  <a:pt x="4167" y="13240"/>
                  <a:pt x="4231" y="13451"/>
                </a:cubicBezTo>
                <a:cubicBezTo>
                  <a:pt x="4851" y="15459"/>
                  <a:pt x="3975" y="18024"/>
                  <a:pt x="3848" y="20308"/>
                </a:cubicBezTo>
                <a:lnTo>
                  <a:pt x="3822" y="20239"/>
                </a:lnTo>
                <a:close/>
              </a:path>
            </a:pathLst>
          </a:custGeom>
          <a:noFill/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fr-CA" sz="7500" b="0" strike="noStrike" spc="-1" dirty="0">
                <a:solidFill>
                  <a:schemeClr val="accent6"/>
                </a:solidFill>
                <a:latin typeface="Sagona Book"/>
              </a:rPr>
              <a:t>Rôles de chacun</a:t>
            </a:r>
            <a:endParaRPr lang="fr-FR" sz="75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 dirty="0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3300" b="0" strike="noStrike" spc="-1" dirty="0">
                <a:solidFill>
                  <a:schemeClr val="accent5"/>
                </a:solidFill>
                <a:latin typeface="Sagona Book"/>
              </a:rPr>
              <a:t>Cédric</a:t>
            </a:r>
            <a:endParaRPr lang="fr-FR" sz="33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1706880" y="1838960"/>
            <a:ext cx="9646440" cy="433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b="0" strike="noStrike" spc="-1" dirty="0">
                <a:solidFill>
                  <a:schemeClr val="accent3"/>
                </a:solidFill>
                <a:latin typeface="Arial"/>
              </a:rPr>
              <a:t>Architecture base de données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b="0" strike="noStrike" spc="-1" dirty="0">
                <a:solidFill>
                  <a:schemeClr val="accent3"/>
                </a:solidFill>
                <a:latin typeface="Arial"/>
              </a:rPr>
              <a:t>Conception PHP :</a:t>
            </a: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SzPct val="75000"/>
              <a:buFont typeface="Wingdings" panose="05000000000000000000" pitchFamily="2" charset="2"/>
              <a:buChar char="ü"/>
            </a:pPr>
            <a:r>
              <a:rPr lang="fr-FR" sz="1800" spc="-1" dirty="0">
                <a:solidFill>
                  <a:schemeClr val="accent3"/>
                </a:solidFill>
              </a:rPr>
              <a:t>Fonctions accès au données</a:t>
            </a: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SzPct val="75000"/>
              <a:buFont typeface="Wingdings" panose="05000000000000000000" pitchFamily="2" charset="2"/>
              <a:buChar char="ü"/>
            </a:pPr>
            <a:r>
              <a:rPr lang="fr-FR" sz="1800" spc="-1" dirty="0">
                <a:solidFill>
                  <a:schemeClr val="accent3"/>
                </a:solidFill>
              </a:rPr>
              <a:t>Protection mineure contre les exceptions</a:t>
            </a: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SzPct val="75000"/>
              <a:buFont typeface="Wingdings" panose="05000000000000000000" pitchFamily="2" charset="2"/>
              <a:buChar char="ü"/>
            </a:pPr>
            <a:r>
              <a:rPr lang="fr-FR" sz="1800" spc="-1" dirty="0">
                <a:solidFill>
                  <a:schemeClr val="accent3"/>
                </a:solidFill>
              </a:rPr>
              <a:t>Réutilisation et modification du html existant (vues)</a:t>
            </a:r>
          </a:p>
          <a:p>
            <a:pPr marL="171360" indent="-171360">
              <a:lnSpc>
                <a:spcPct val="110000"/>
              </a:lnSpc>
              <a:spcBef>
                <a:spcPts val="1417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b="0" strike="noStrike" spc="-1" dirty="0">
                <a:solidFill>
                  <a:schemeClr val="accent3"/>
                </a:solidFill>
                <a:latin typeface="Arial"/>
              </a:rPr>
              <a:t>Migration vers modèle MVC</a:t>
            </a:r>
          </a:p>
          <a:p>
            <a:pPr marL="171360" indent="-171360">
              <a:lnSpc>
                <a:spcPct val="110000"/>
              </a:lnSpc>
              <a:spcBef>
                <a:spcPts val="1417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FR" b="0" strike="noStrike" spc="-1" dirty="0" err="1">
                <a:solidFill>
                  <a:schemeClr val="accent3"/>
                </a:solidFill>
                <a:latin typeface="Arial"/>
              </a:rPr>
              <a:t>Débugging</a:t>
            </a:r>
            <a:endParaRPr lang="fr-FR" b="0" strike="noStrike" spc="-1" dirty="0">
              <a:solidFill>
                <a:schemeClr val="accent3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3300" b="0" spc="-1" dirty="0">
                <a:solidFill>
                  <a:schemeClr val="accent5"/>
                </a:solidFill>
                <a:latin typeface="Sagona Book"/>
              </a:rPr>
              <a:t>Mélyse</a:t>
            </a:r>
            <a:endParaRPr lang="fr-FR" sz="3300" b="0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1940400" y="1280160"/>
            <a:ext cx="9412920" cy="557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500"/>
          </a:bodyPr>
          <a:lstStyle/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800" b="0" strike="noStrike" spc="-1" dirty="0">
                <a:solidFill>
                  <a:schemeClr val="accent3"/>
                </a:solidFill>
                <a:ea typeface="Times New Roman"/>
              </a:rPr>
              <a:t>Interface graphique (HTML/CSS)</a:t>
            </a:r>
            <a:endParaRPr lang="fr-FR" sz="2800" b="0" strike="noStrike" spc="-1" dirty="0">
              <a:solidFill>
                <a:schemeClr val="accent3"/>
              </a:solidFill>
            </a:endParaRP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800" b="0" strike="noStrike" spc="-1" dirty="0">
                <a:solidFill>
                  <a:schemeClr val="accent3"/>
                </a:solidFill>
                <a:ea typeface="Times New Roman"/>
              </a:rPr>
              <a:t>Interaction avec l’utilisateur et l’ergonomie du site (Javascript)</a:t>
            </a:r>
            <a:endParaRPr lang="fr-FR" sz="2800" b="0" strike="noStrike" spc="-1" dirty="0">
              <a:solidFill>
                <a:schemeClr val="accent3"/>
              </a:solidFill>
            </a:endParaRP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000" b="0" strike="noStrike" spc="-1" dirty="0">
                <a:solidFill>
                  <a:schemeClr val="accent3"/>
                </a:solidFill>
                <a:ea typeface="Times New Roman"/>
              </a:rPr>
              <a:t>Barre Menu défilante</a:t>
            </a:r>
            <a:endParaRPr lang="fr-FR" sz="2000" b="0" strike="noStrike" spc="-1" dirty="0">
              <a:solidFill>
                <a:schemeClr val="accent3"/>
              </a:solidFill>
            </a:endParaRP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000" b="0" strike="noStrike" spc="-1" dirty="0">
                <a:solidFill>
                  <a:schemeClr val="accent3"/>
                </a:solidFill>
                <a:ea typeface="Times New Roman"/>
              </a:rPr>
              <a:t>Images changeantes</a:t>
            </a:r>
            <a:endParaRPr lang="fr-FR" sz="2000" b="0" strike="noStrike" spc="-1" dirty="0">
              <a:solidFill>
                <a:schemeClr val="accent3"/>
              </a:solidFill>
            </a:endParaRP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000" b="0" strike="noStrike" spc="-1" dirty="0">
                <a:solidFill>
                  <a:schemeClr val="accent3"/>
                </a:solidFill>
                <a:ea typeface="Times New Roman"/>
              </a:rPr>
              <a:t>Messages d’alertes</a:t>
            </a:r>
            <a:endParaRPr lang="fr-FR" sz="2000" b="0" strike="noStrike" spc="-1" dirty="0">
              <a:solidFill>
                <a:schemeClr val="accent3"/>
              </a:solidFill>
            </a:endParaRP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000" b="0" strike="noStrike" spc="-1" dirty="0">
                <a:solidFill>
                  <a:schemeClr val="accent3"/>
                </a:solidFill>
                <a:ea typeface="Times New Roman"/>
              </a:rPr>
              <a:t>Validation</a:t>
            </a:r>
            <a:endParaRPr lang="fr-FR" sz="2000" b="0" strike="noStrike" spc="-1" dirty="0">
              <a:solidFill>
                <a:schemeClr val="accent3"/>
              </a:solidFill>
            </a:endParaRP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800" b="0" strike="noStrike" spc="-1" dirty="0">
                <a:solidFill>
                  <a:schemeClr val="accent3"/>
                </a:solidFill>
                <a:ea typeface="Times New Roman"/>
              </a:rPr>
              <a:t>Collaboration PHP </a:t>
            </a:r>
            <a:endParaRPr lang="fr-FR" sz="2800" b="0" strike="noStrike" spc="-1" dirty="0">
              <a:solidFill>
                <a:schemeClr val="accent3"/>
              </a:solidFill>
            </a:endParaRP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000" b="0" strike="noStrike" spc="-1" dirty="0">
                <a:solidFill>
                  <a:schemeClr val="accent3"/>
                </a:solidFill>
                <a:ea typeface="Times New Roman"/>
              </a:rPr>
              <a:t>Adaptation au MVC</a:t>
            </a:r>
            <a:endParaRPr lang="fr-FR" sz="2000" b="0" strike="noStrike" spc="-1" dirty="0">
              <a:solidFill>
                <a:schemeClr val="accent3"/>
              </a:solidFill>
            </a:endParaRP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000" b="0" strike="noStrike" spc="-1" dirty="0">
                <a:solidFill>
                  <a:schemeClr val="accent3"/>
                </a:solidFill>
                <a:ea typeface="Times New Roman"/>
              </a:rPr>
              <a:t>Certains contrôleurs</a:t>
            </a:r>
            <a:endParaRPr lang="fr-FR" sz="2000" b="0" strike="noStrike" spc="-1" dirty="0">
              <a:solidFill>
                <a:schemeClr val="accent3"/>
              </a:solidFill>
            </a:endParaRPr>
          </a:p>
          <a:p>
            <a:pPr marL="685980" lvl="1" indent="-342900">
              <a:lnSpc>
                <a:spcPct val="15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000" b="0" strike="noStrike" spc="-1" dirty="0">
                <a:solidFill>
                  <a:schemeClr val="accent3"/>
                </a:solidFill>
                <a:ea typeface="Times New Roman"/>
              </a:rPr>
              <a:t>Vues</a:t>
            </a:r>
            <a:endParaRPr lang="fr-FR" sz="2000" b="0" strike="noStrike" spc="-1" dirty="0">
              <a:solidFill>
                <a:schemeClr val="accent3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C12307-1589-4F14-8499-957F65C4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23" b="8372"/>
          <a:stretch/>
        </p:blipFill>
        <p:spPr>
          <a:xfrm>
            <a:off x="6988882" y="2806995"/>
            <a:ext cx="4940694" cy="3802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fr-CA" sz="7000" strike="noStrike" spc="-1" dirty="0">
                <a:solidFill>
                  <a:schemeClr val="accent6"/>
                </a:solidFill>
                <a:latin typeface="Sagona Book"/>
              </a:rPr>
              <a:t>Expérience personnelle</a:t>
            </a:r>
            <a:endParaRPr lang="fr-FR" sz="7000" strike="noStrike" spc="-1" dirty="0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1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3300" b="0" strike="noStrike" spc="-1" dirty="0">
                <a:solidFill>
                  <a:schemeClr val="accent5"/>
                </a:solidFill>
                <a:latin typeface="Sagona Book"/>
              </a:rPr>
              <a:t>Cédric</a:t>
            </a:r>
            <a:endParaRPr lang="fr-FR" sz="33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1625600" y="1825560"/>
            <a:ext cx="9727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3000" b="1" strike="noStrike" spc="-1" dirty="0">
                <a:solidFill>
                  <a:schemeClr val="accent3"/>
                </a:solidFill>
                <a:latin typeface="Arial"/>
              </a:rPr>
              <a:t>Gestion interne</a:t>
            </a:r>
            <a:endParaRPr lang="fr-FR" sz="3000" b="1" strike="noStrike" spc="-1" dirty="0">
              <a:solidFill>
                <a:schemeClr val="accent3"/>
              </a:solidFill>
              <a:latin typeface="Arial"/>
            </a:endParaRPr>
          </a:p>
          <a:p>
            <a:pPr marL="685980" lvl="1" indent="-342900">
              <a:lnSpc>
                <a:spcPct val="100000"/>
              </a:lnSpc>
              <a:spcBef>
                <a:spcPts val="374"/>
              </a:spcBef>
              <a:buClr>
                <a:srgbClr val="7162FE"/>
              </a:buClr>
              <a:buSzPct val="75000"/>
              <a:buFont typeface="Wingdings" panose="05000000000000000000" pitchFamily="2" charset="2"/>
              <a:buChar char="ü"/>
            </a:pPr>
            <a:r>
              <a:rPr lang="fr-CA" sz="2500" spc="-1" dirty="0">
                <a:solidFill>
                  <a:schemeClr val="accent3"/>
                </a:solidFill>
              </a:rPr>
              <a:t>Équipe</a:t>
            </a:r>
            <a:endParaRPr lang="fr-FR" sz="2500" spc="-1" dirty="0">
              <a:solidFill>
                <a:schemeClr val="accent3"/>
              </a:solidFill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i="1" strike="noStrike" spc="-1" dirty="0">
                <a:solidFill>
                  <a:schemeClr val="accent3"/>
                </a:solidFill>
                <a:latin typeface="Arial"/>
              </a:rPr>
              <a:t>Plusieurs acteurs : prévisibilité</a:t>
            </a:r>
            <a:endParaRPr lang="fr-FR" i="1" strike="noStrike" spc="-1" dirty="0">
              <a:solidFill>
                <a:schemeClr val="accent3"/>
              </a:solidFill>
              <a:latin typeface="Arial"/>
            </a:endParaRPr>
          </a:p>
          <a:p>
            <a:pPr marL="685980" lvl="1" indent="-342900">
              <a:lnSpc>
                <a:spcPct val="100000"/>
              </a:lnSpc>
              <a:spcBef>
                <a:spcPts val="374"/>
              </a:spcBef>
              <a:buClr>
                <a:srgbClr val="7162FE"/>
              </a:buClr>
              <a:buSzPct val="75000"/>
              <a:buFont typeface="Wingdings" panose="05000000000000000000" pitchFamily="2" charset="2"/>
              <a:buChar char="ü"/>
            </a:pPr>
            <a:r>
              <a:rPr lang="fr-CA" sz="2500" spc="-1" dirty="0">
                <a:solidFill>
                  <a:schemeClr val="accent3"/>
                </a:solidFill>
              </a:rPr>
              <a:t>Importance de la communication</a:t>
            </a:r>
            <a:endParaRPr lang="fr-FR" sz="2500" spc="-1" dirty="0">
              <a:solidFill>
                <a:schemeClr val="accent3"/>
              </a:solidFill>
            </a:endParaRPr>
          </a:p>
          <a:p>
            <a:pPr marL="171360" indent="-171360">
              <a:lnSpc>
                <a:spcPct val="150000"/>
              </a:lnSpc>
              <a:spcBef>
                <a:spcPts val="1417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3000" b="1" strike="noStrike" spc="-1" dirty="0">
                <a:solidFill>
                  <a:schemeClr val="accent3"/>
                </a:solidFill>
                <a:latin typeface="Arial"/>
              </a:rPr>
              <a:t>Différence entre développement web et natif</a:t>
            </a:r>
            <a:endParaRPr lang="fr-FR" sz="3000" b="1" strike="noStrike" spc="-1" dirty="0">
              <a:solidFill>
                <a:schemeClr val="accent3"/>
              </a:solidFill>
              <a:latin typeface="Arial"/>
            </a:endParaRPr>
          </a:p>
          <a:p>
            <a:pPr marL="685980" lvl="1" indent="-342900">
              <a:lnSpc>
                <a:spcPct val="100000"/>
              </a:lnSpc>
              <a:spcBef>
                <a:spcPts val="374"/>
              </a:spcBef>
              <a:buClr>
                <a:srgbClr val="7162FE"/>
              </a:buClr>
              <a:buSzPct val="75000"/>
              <a:buFont typeface="Wingdings" panose="05000000000000000000" pitchFamily="2" charset="2"/>
              <a:buChar char="ü"/>
            </a:pPr>
            <a:r>
              <a:rPr lang="fr-CA" sz="2500" spc="-1" dirty="0">
                <a:solidFill>
                  <a:schemeClr val="accent3"/>
                </a:solidFill>
              </a:rPr>
              <a:t>Confirmation de préférences</a:t>
            </a:r>
            <a:endParaRPr lang="fr-FR" sz="2500" spc="-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3300" b="0" strike="noStrike" spc="-1" dirty="0">
                <a:solidFill>
                  <a:schemeClr val="accent5"/>
                </a:solidFill>
                <a:latin typeface="Sagona Book"/>
              </a:rPr>
              <a:t>Mélyse</a:t>
            </a:r>
            <a:endParaRPr lang="fr-FR" sz="33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1574640" y="1584960"/>
            <a:ext cx="9778680" cy="5272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/>
          </a:bodyPr>
          <a:lstStyle/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3200" b="1" strike="noStrike" spc="-1" dirty="0">
                <a:solidFill>
                  <a:schemeClr val="accent3"/>
                </a:solidFill>
                <a:latin typeface="Arial"/>
              </a:rPr>
              <a:t>Collaboration au sein d’une équipe de travail</a:t>
            </a:r>
            <a:endParaRPr lang="fr-FR" sz="3200" b="1" strike="noStrike" spc="-1" dirty="0">
              <a:solidFill>
                <a:schemeClr val="accent3"/>
              </a:solidFill>
              <a:latin typeface="Arial"/>
            </a:endParaRPr>
          </a:p>
          <a:p>
            <a:pPr marL="685980" lvl="1" indent="-342900">
              <a:lnSpc>
                <a:spcPct val="10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800" strike="noStrike" spc="-1" dirty="0">
                <a:solidFill>
                  <a:schemeClr val="accent3"/>
                </a:solidFill>
                <a:latin typeface="Arial"/>
              </a:rPr>
              <a:t>Git</a:t>
            </a:r>
            <a:endParaRPr lang="fr-FR" sz="2800" strike="noStrike" spc="-1" dirty="0">
              <a:solidFill>
                <a:schemeClr val="accent3"/>
              </a:solidFill>
              <a:latin typeface="Arial"/>
            </a:endParaRPr>
          </a:p>
          <a:p>
            <a:pPr marL="685980" lvl="1" indent="-342900">
              <a:lnSpc>
                <a:spcPct val="10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800" strike="noStrike" spc="-1" dirty="0">
                <a:solidFill>
                  <a:schemeClr val="accent3"/>
                </a:solidFill>
                <a:latin typeface="Arial"/>
              </a:rPr>
              <a:t>Répartition des tâches</a:t>
            </a:r>
            <a:endParaRPr lang="fr-FR" sz="2800" strike="noStrike" spc="-1" dirty="0">
              <a:solidFill>
                <a:schemeClr val="accent3"/>
              </a:solidFill>
              <a:latin typeface="Arial"/>
            </a:endParaRPr>
          </a:p>
          <a:p>
            <a:pPr marL="685980" lvl="1" indent="-342900">
              <a:lnSpc>
                <a:spcPct val="10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800" strike="noStrike" spc="-1" dirty="0">
                <a:solidFill>
                  <a:schemeClr val="accent3"/>
                </a:solidFill>
                <a:latin typeface="Arial"/>
              </a:rPr>
              <a:t>Échéanciers</a:t>
            </a:r>
            <a:endParaRPr lang="fr-FR" sz="280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3200" b="1" strike="noStrike" spc="-1" dirty="0">
                <a:solidFill>
                  <a:schemeClr val="accent3"/>
                </a:solidFill>
                <a:latin typeface="Arial"/>
              </a:rPr>
              <a:t>Conceptualisation d’un site</a:t>
            </a:r>
            <a:endParaRPr lang="fr-FR" sz="3200" b="1" strike="noStrike" spc="-1" dirty="0">
              <a:solidFill>
                <a:schemeClr val="accent3"/>
              </a:solidFill>
              <a:latin typeface="Arial"/>
            </a:endParaRPr>
          </a:p>
          <a:p>
            <a:pPr marL="685980" lvl="1" indent="-342900">
              <a:lnSpc>
                <a:spcPct val="10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800" strike="noStrike" spc="-1" dirty="0">
                <a:solidFill>
                  <a:schemeClr val="accent3"/>
                </a:solidFill>
                <a:latin typeface="Arial"/>
              </a:rPr>
              <a:t>Structure du site</a:t>
            </a:r>
            <a:endParaRPr lang="fr-FR" sz="2800" strike="noStrike" spc="-1" dirty="0">
              <a:solidFill>
                <a:schemeClr val="accent3"/>
              </a:solidFill>
              <a:latin typeface="Arial"/>
            </a:endParaRPr>
          </a:p>
          <a:p>
            <a:pPr marL="685980" lvl="1" indent="-342900">
              <a:lnSpc>
                <a:spcPct val="10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800" strike="noStrike" spc="-1" dirty="0">
                <a:solidFill>
                  <a:schemeClr val="accent3"/>
                </a:solidFill>
                <a:latin typeface="Arial"/>
              </a:rPr>
              <a:t>Gestion des problèmes</a:t>
            </a:r>
            <a:endParaRPr lang="fr-FR" sz="2800" strike="noStrike" spc="-1" dirty="0">
              <a:solidFill>
                <a:schemeClr val="accent3"/>
              </a:solidFill>
              <a:latin typeface="Arial"/>
            </a:endParaRPr>
          </a:p>
          <a:p>
            <a:pPr marL="685980" lvl="1" indent="-342900">
              <a:lnSpc>
                <a:spcPct val="100000"/>
              </a:lnSpc>
              <a:spcBef>
                <a:spcPts val="374"/>
              </a:spcBef>
              <a:buClr>
                <a:srgbClr val="7162FE"/>
              </a:buClr>
              <a:buFont typeface="Wingdings" panose="05000000000000000000" pitchFamily="2" charset="2"/>
              <a:buChar char="ü"/>
            </a:pPr>
            <a:r>
              <a:rPr lang="fr-CA" sz="2800" strike="noStrike" spc="-1" dirty="0">
                <a:solidFill>
                  <a:schemeClr val="accent3"/>
                </a:solidFill>
                <a:latin typeface="Arial"/>
              </a:rPr>
              <a:t>Où trouver les ressources</a:t>
            </a:r>
            <a:endParaRPr lang="fr-FR" sz="2800" strike="noStrike" spc="-1" dirty="0">
              <a:solidFill>
                <a:schemeClr val="accent3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fr-FR" sz="2400" strike="noStrike" spc="-1" dirty="0">
              <a:solidFill>
                <a:schemeClr val="accent3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3300" b="0" strike="noStrike" spc="-1" dirty="0">
                <a:solidFill>
                  <a:schemeClr val="accent5"/>
                </a:solidFill>
                <a:latin typeface="Sagona Book"/>
              </a:rPr>
              <a:t>Nos références</a:t>
            </a:r>
            <a:endParaRPr lang="fr-FR" sz="33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1778000" y="1825560"/>
            <a:ext cx="9575320" cy="503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400" b="0" u="sng" strike="noStrike" spc="-1" dirty="0">
                <a:solidFill>
                  <a:srgbClr val="F900A0"/>
                </a:solidFill>
                <a:uFillTx/>
                <a:latin typeface="Arial"/>
                <a:hlinkClick r:id="rId2"/>
              </a:rPr>
              <a:t>W3Schools Online Web </a:t>
            </a:r>
            <a:r>
              <a:rPr lang="fr-CA" sz="2400" b="0" u="sng" strike="noStrike" spc="-1" dirty="0" err="1">
                <a:solidFill>
                  <a:srgbClr val="F900A0"/>
                </a:solidFill>
                <a:uFillTx/>
                <a:latin typeface="Arial"/>
                <a:hlinkClick r:id="rId2"/>
              </a:rPr>
              <a:t>Tutorials</a:t>
            </a:r>
            <a:endParaRPr lang="fr-FR" sz="2400" b="0" strike="noStrike" spc="-1" dirty="0">
              <a:solidFill>
                <a:srgbClr val="201449"/>
              </a:solidFill>
              <a:latin typeface="Arial"/>
            </a:endParaRPr>
          </a:p>
          <a:p>
            <a:pPr marL="514440" lvl="1" indent="-171360">
              <a:lnSpc>
                <a:spcPct val="100000"/>
              </a:lnSpc>
              <a:spcBef>
                <a:spcPts val="374"/>
              </a:spcBef>
              <a:spcAft>
                <a:spcPts val="1800"/>
              </a:spcAft>
              <a:buClr>
                <a:srgbClr val="7162FE"/>
              </a:buClr>
              <a:buFont typeface="Avenir Next LT Pro"/>
              <a:buChar char="+"/>
            </a:pPr>
            <a:r>
              <a:rPr lang="fr-CA" sz="2000" b="0" u="sng" strike="noStrike" spc="-1" dirty="0">
                <a:solidFill>
                  <a:schemeClr val="accent3"/>
                </a:solidFill>
                <a:uFillTx/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https://www.w3schools.com/default.asp</a:t>
            </a:r>
            <a:endParaRPr lang="fr-FR" sz="20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2400" b="0" u="sng" strike="noStrike" spc="-1" dirty="0">
                <a:solidFill>
                  <a:srgbClr val="F900A0"/>
                </a:solidFill>
                <a:uFillTx/>
                <a:latin typeface="Arial"/>
                <a:hlinkClick r:id="rId3"/>
              </a:rPr>
              <a:t>Stack Overflow - Where Developers Learn, Share, &amp; Build Careers</a:t>
            </a:r>
            <a:endParaRPr lang="fr-FR" sz="2400" b="0" strike="noStrike" spc="-1" dirty="0">
              <a:solidFill>
                <a:srgbClr val="201449"/>
              </a:solidFill>
              <a:latin typeface="Arial"/>
            </a:endParaRPr>
          </a:p>
          <a:p>
            <a:pPr marL="514440" lvl="1" indent="-171360">
              <a:lnSpc>
                <a:spcPct val="100000"/>
              </a:lnSpc>
              <a:spcBef>
                <a:spcPts val="374"/>
              </a:spcBef>
              <a:spcAft>
                <a:spcPts val="1800"/>
              </a:spcAft>
              <a:buClr>
                <a:srgbClr val="7162FE"/>
              </a:buClr>
              <a:buFont typeface="Avenir Next LT Pro"/>
              <a:buChar char="+"/>
            </a:pPr>
            <a:r>
              <a:rPr lang="fr-CA" sz="2000" b="0" u="sng" strike="noStrike" spc="-1" dirty="0">
                <a:solidFill>
                  <a:schemeClr val="accent3"/>
                </a:solidFill>
                <a:uFillTx/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fr-FR" sz="20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2400" b="0" u="sng" strike="noStrike" spc="-1" dirty="0" err="1">
                <a:solidFill>
                  <a:srgbClr val="F900A0"/>
                </a:solidFill>
                <a:uFillTx/>
                <a:latin typeface="Arial"/>
                <a:hlinkClick r:id="rId4"/>
              </a:rPr>
              <a:t>GeeksforGeeks</a:t>
            </a:r>
            <a:r>
              <a:rPr lang="en-US" sz="2400" b="0" u="sng" strike="noStrike" spc="-1" dirty="0">
                <a:solidFill>
                  <a:srgbClr val="F900A0"/>
                </a:solidFill>
                <a:uFillTx/>
                <a:latin typeface="Arial"/>
                <a:hlinkClick r:id="rId4"/>
              </a:rPr>
              <a:t> | A computer science portal for geeks</a:t>
            </a:r>
            <a:endParaRPr lang="fr-FR" sz="2400" b="0" strike="noStrike" spc="-1" dirty="0">
              <a:solidFill>
                <a:srgbClr val="201449"/>
              </a:solidFill>
              <a:latin typeface="Arial"/>
            </a:endParaRPr>
          </a:p>
          <a:p>
            <a:pPr marL="514440" lvl="1" indent="-171360">
              <a:lnSpc>
                <a:spcPct val="100000"/>
              </a:lnSpc>
              <a:spcBef>
                <a:spcPts val="374"/>
              </a:spcBef>
              <a:spcAft>
                <a:spcPts val="1800"/>
              </a:spcAft>
              <a:buClr>
                <a:srgbClr val="7162FE"/>
              </a:buClr>
              <a:buFont typeface="Avenir Next LT Pro"/>
              <a:buChar char="+"/>
            </a:pPr>
            <a:r>
              <a:rPr lang="fr-CA" sz="2000" b="0" u="sng" strike="noStrike" spc="-1" dirty="0">
                <a:solidFill>
                  <a:schemeClr val="accent3"/>
                </a:solidFill>
                <a:uFillTx/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</a:t>
            </a:r>
            <a:endParaRPr lang="fr-FR" sz="20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spcAft>
                <a:spcPts val="1199"/>
              </a:spcAft>
              <a:buClr>
                <a:srgbClr val="7162FE"/>
              </a:buClr>
              <a:buFont typeface="Avenir Next LT Pro"/>
              <a:buChar char="+"/>
            </a:pPr>
            <a:r>
              <a:rPr lang="fr-CA" sz="2400" b="0" strike="noStrike" spc="-1" dirty="0">
                <a:solidFill>
                  <a:schemeClr val="tx2"/>
                </a:solidFill>
                <a:latin typeface="Arial"/>
              </a:rPr>
              <a:t>Notes de cours</a:t>
            </a:r>
            <a:endParaRPr lang="fr-FR" sz="2400" b="0" strike="noStrike" spc="-1" dirty="0">
              <a:solidFill>
                <a:schemeClr val="tx2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spcAft>
                <a:spcPts val="1199"/>
              </a:spcAft>
              <a:buClr>
                <a:srgbClr val="7162FE"/>
              </a:buClr>
              <a:buFont typeface="Avenir Next LT Pro"/>
              <a:buChar char="+"/>
            </a:pPr>
            <a:r>
              <a:rPr lang="fr-CA" sz="2400" b="0" strike="noStrike" spc="-1" dirty="0">
                <a:solidFill>
                  <a:schemeClr val="tx2"/>
                </a:solidFill>
                <a:latin typeface="Arial"/>
              </a:rPr>
              <a:t>Autres sites et forum</a:t>
            </a:r>
            <a:endParaRPr lang="fr-FR" sz="2400" b="0" strike="noStrike" spc="-1" dirty="0">
              <a:solidFill>
                <a:schemeClr val="tx2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3500" b="0" strike="noStrike" spc="-1" dirty="0">
                <a:solidFill>
                  <a:schemeClr val="accent5"/>
                </a:solidFill>
                <a:latin typeface="Sagona Book"/>
              </a:rPr>
              <a:t>Dans cette présentation</a:t>
            </a:r>
            <a:endParaRPr lang="fr-FR" sz="35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1524000" y="2032920"/>
            <a:ext cx="9829320" cy="482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Notre Projet (contexte, but et problématique) &gt; Mélyse</a:t>
            </a:r>
            <a:endParaRPr lang="fr-FR" sz="25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Fonctionnalités &gt; Mélyse</a:t>
            </a:r>
            <a:endParaRPr lang="fr-FR" sz="25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Difficultés rencontrés et leurs solutions &gt; Cédric</a:t>
            </a:r>
            <a:endParaRPr lang="fr-FR" sz="25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Rôle de chacun</a:t>
            </a:r>
            <a:endParaRPr lang="fr-FR" sz="25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Expérience personnelle</a:t>
            </a: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Nos références &gt; Mélyse</a:t>
            </a:r>
            <a:endParaRPr lang="fr-FR" sz="2500" b="0" strike="noStrike" spc="-1" dirty="0">
              <a:solidFill>
                <a:schemeClr val="accent3"/>
              </a:solidFill>
              <a:latin typeface="Arial"/>
            </a:endParaRPr>
          </a:p>
          <a:p>
            <a:pPr marL="171360" indent="-171360">
              <a:lnSpc>
                <a:spcPct val="150000"/>
              </a:lnSpc>
              <a:spcBef>
                <a:spcPts val="751"/>
              </a:spcBef>
              <a:buClr>
                <a:srgbClr val="7162FE"/>
              </a:buClr>
              <a:buFont typeface="Avenir Next LT Pro"/>
              <a:buChar char="+"/>
            </a:pPr>
            <a:r>
              <a:rPr lang="fr-CA" sz="2500" b="0" strike="noStrike" spc="-1" dirty="0">
                <a:solidFill>
                  <a:schemeClr val="accent3"/>
                </a:solidFill>
                <a:latin typeface="Arial"/>
              </a:rPr>
              <a:t>Démonstration du site &gt; Cédric</a:t>
            </a:r>
            <a:endParaRPr lang="fr-FR" sz="2500" b="0" strike="noStrike" spc="-1" dirty="0">
              <a:solidFill>
                <a:schemeClr val="accent3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5000" b="0" strike="noStrike" spc="-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/>
              </a:rPr>
              <a:t>Notre projet</a:t>
            </a:r>
            <a:endParaRPr lang="fr-FR" sz="5000" b="0" strike="noStrike" spc="-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pic>
        <p:nvPicPr>
          <p:cNvPr id="281" name="Espace réservé du contenu 6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516000" y="1325160"/>
            <a:ext cx="11160000" cy="54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fr-CA" sz="7000" b="0" strike="noStrike" spc="-1" dirty="0">
                <a:solidFill>
                  <a:schemeClr val="accent6"/>
                </a:solidFill>
                <a:latin typeface="Sagona Book"/>
              </a:rPr>
              <a:t>Fonctionnalités du site</a:t>
            </a:r>
            <a:endParaRPr lang="fr-FR" sz="70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fr-CA" sz="1800" b="0" strike="noStrike" spc="-1">
                <a:solidFill>
                  <a:srgbClr val="8B8B8B"/>
                </a:solidFill>
                <a:latin typeface="Arial"/>
              </a:rPr>
              <a:t>Par rapport au projet de départ</a:t>
            </a:r>
            <a:endParaRPr lang="fr-FR" sz="1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994400" y="152400"/>
            <a:ext cx="5984240" cy="942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5000" b="0" strike="noStrike" spc="-1" dirty="0">
                <a:solidFill>
                  <a:schemeClr val="accent5"/>
                </a:solidFill>
                <a:latin typeface="Sagona Book"/>
              </a:rPr>
              <a:t>Visiteurs</a:t>
            </a:r>
            <a:endParaRPr lang="fr-FR" sz="50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370880" y="1453557"/>
            <a:ext cx="6151840" cy="1676400"/>
          </a:xfrm>
          <a:prstGeom prst="rect">
            <a:avLst/>
          </a:prstGeom>
          <a:solidFill>
            <a:schemeClr val="bg2">
              <a:alpha val="65000"/>
            </a:schemeClr>
          </a:solidFill>
          <a:ln w="0">
            <a:noFill/>
          </a:ln>
        </p:spPr>
        <p:txBody>
          <a:bodyPr anchor="t">
            <a:noAutofit/>
          </a:bodyPr>
          <a:lstStyle/>
          <a:p>
            <a:pPr marL="534960" indent="-174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fr-CA" sz="2500" b="0" strike="noStrike" spc="-1" dirty="0">
                <a:solidFill>
                  <a:schemeClr val="accent3"/>
                </a:solidFill>
                <a:latin typeface="+mj-lt"/>
                <a:ea typeface="Times New Roman"/>
              </a:rPr>
              <a:t>Créer un compte </a:t>
            </a:r>
            <a:endParaRPr lang="fr-FR" sz="2500" b="0" strike="noStrike" spc="-1" dirty="0">
              <a:solidFill>
                <a:schemeClr val="accent3"/>
              </a:solidFill>
              <a:latin typeface="+mj-lt"/>
            </a:endParaRPr>
          </a:p>
          <a:p>
            <a:pPr marL="534960" indent="-174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fr-CA" sz="2500" b="0" strike="noStrike" spc="-1" dirty="0">
                <a:solidFill>
                  <a:schemeClr val="accent3"/>
                </a:solidFill>
                <a:latin typeface="+mj-lt"/>
                <a:ea typeface="Times New Roman"/>
              </a:rPr>
              <a:t>Se connecter</a:t>
            </a:r>
            <a:endParaRPr lang="fr-FR" sz="2500" b="0" strike="noStrike" spc="-1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5B6DFE-0BA5-4CBE-B1BA-ACC5A92FA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" t="12148" b="10371"/>
          <a:stretch/>
        </p:blipFill>
        <p:spPr>
          <a:xfrm>
            <a:off x="696000" y="2474637"/>
            <a:ext cx="10800000" cy="43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418080" y="152400"/>
            <a:ext cx="9560560" cy="1178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5000" b="0" strike="noStrike" spc="-1" dirty="0">
                <a:solidFill>
                  <a:schemeClr val="accent5"/>
                </a:solidFill>
                <a:latin typeface="Sagona Book"/>
              </a:rPr>
              <a:t>Utilisateurs connectés</a:t>
            </a: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72720" y="1920240"/>
            <a:ext cx="3779520" cy="4937400"/>
          </a:xfrm>
          <a:prstGeom prst="rect">
            <a:avLst/>
          </a:prstGeom>
          <a:solidFill>
            <a:schemeClr val="bg2">
              <a:alpha val="65000"/>
            </a:schemeClr>
          </a:solidFill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25000"/>
              </a:lnSpc>
              <a:spcBef>
                <a:spcPts val="119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fr-FR" sz="2500" b="0" strike="noStrike" spc="-1" dirty="0">
              <a:solidFill>
                <a:schemeClr val="accent3"/>
              </a:solidFill>
              <a:latin typeface="+mj-lt"/>
            </a:endParaRPr>
          </a:p>
          <a:p>
            <a:pPr marL="266760" indent="-174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162FE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fr-CA" sz="2500" b="0" strike="noStrike" spc="-1" dirty="0">
                <a:solidFill>
                  <a:schemeClr val="accent3"/>
                </a:solidFill>
                <a:latin typeface="+mj-lt"/>
                <a:ea typeface="Times New Roman"/>
              </a:rPr>
              <a:t>Ajouter, modifier ou supprimer des recettes</a:t>
            </a:r>
            <a:endParaRPr lang="fr-FR" sz="2500" b="0" strike="noStrike" spc="-1" dirty="0">
              <a:solidFill>
                <a:schemeClr val="accent3"/>
              </a:solidFill>
              <a:latin typeface="+mj-lt"/>
            </a:endParaRPr>
          </a:p>
          <a:p>
            <a:pPr marL="266760" indent="-174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162FE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fr-CA" sz="2500" b="0" strike="noStrike" spc="-1" dirty="0">
                <a:solidFill>
                  <a:schemeClr val="accent3"/>
                </a:solidFill>
                <a:latin typeface="+mj-lt"/>
                <a:ea typeface="Times New Roman"/>
              </a:rPr>
              <a:t>Accès à des groupes afin de partager ses recettes</a:t>
            </a:r>
            <a:endParaRPr lang="fr-FR" sz="2500" b="0" strike="noStrike" spc="-1" dirty="0">
              <a:solidFill>
                <a:schemeClr val="accent3"/>
              </a:solidFill>
              <a:latin typeface="+mj-lt"/>
            </a:endParaRPr>
          </a:p>
          <a:p>
            <a:pPr marL="266760" indent="-174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162FE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fr-CA" sz="2500" b="0" strike="noStrike" spc="-1" dirty="0">
                <a:solidFill>
                  <a:schemeClr val="accent3"/>
                </a:solidFill>
                <a:latin typeface="+mj-lt"/>
                <a:ea typeface="Times New Roman"/>
              </a:rPr>
              <a:t>Créer des groupes</a:t>
            </a:r>
          </a:p>
        </p:txBody>
      </p:sp>
      <p:pic>
        <p:nvPicPr>
          <p:cNvPr id="286" name="Image 9"/>
          <p:cNvPicPr/>
          <p:nvPr/>
        </p:nvPicPr>
        <p:blipFill>
          <a:blip r:embed="rId3"/>
          <a:stretch/>
        </p:blipFill>
        <p:spPr>
          <a:xfrm>
            <a:off x="3952240" y="1330920"/>
            <a:ext cx="8239520" cy="552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749040" y="132080"/>
            <a:ext cx="8310880" cy="942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5000" b="0" strike="noStrike" spc="-1" dirty="0">
                <a:solidFill>
                  <a:schemeClr val="accent5"/>
                </a:solidFill>
                <a:latin typeface="Sagona Book"/>
              </a:rPr>
              <a:t>Administrateur du site</a:t>
            </a: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77520" y="3119480"/>
            <a:ext cx="3952240" cy="3220360"/>
          </a:xfrm>
          <a:prstGeom prst="rect">
            <a:avLst/>
          </a:prstGeom>
          <a:solidFill>
            <a:schemeClr val="bg2">
              <a:alpha val="65000"/>
            </a:schemeClr>
          </a:solidFill>
          <a:ln w="0">
            <a:noFill/>
          </a:ln>
        </p:spPr>
        <p:txBody>
          <a:bodyPr anchor="t">
            <a:noAutofit/>
          </a:bodyPr>
          <a:lstStyle/>
          <a:p>
            <a:pPr marL="9216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None/>
              <a:tabLst>
                <a:tab pos="0" algn="l"/>
              </a:tabLst>
            </a:pPr>
            <a:r>
              <a:rPr lang="fr-CA" sz="4000" spc="-1" dirty="0">
                <a:solidFill>
                  <a:schemeClr val="accent3"/>
                </a:solidFill>
                <a:latin typeface="+mj-lt"/>
              </a:rPr>
              <a:t>Supprimer :</a:t>
            </a:r>
          </a:p>
          <a:p>
            <a:pPr marL="266760" indent="-174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fr-CA" sz="2500" spc="-1" dirty="0">
                <a:solidFill>
                  <a:schemeClr val="accent3"/>
                </a:solidFill>
                <a:latin typeface="+mj-lt"/>
              </a:rPr>
              <a:t>Recettes, </a:t>
            </a:r>
          </a:p>
          <a:p>
            <a:pPr marL="266760" indent="-174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fr-CA" sz="2500" spc="-1" dirty="0">
                <a:solidFill>
                  <a:schemeClr val="accent3"/>
                </a:solidFill>
                <a:latin typeface="+mj-lt"/>
              </a:rPr>
              <a:t>Groupes, </a:t>
            </a:r>
          </a:p>
          <a:p>
            <a:pPr marL="266760" indent="-174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Font typeface="Wingdings" charset="2"/>
              <a:buChar char=""/>
              <a:tabLst>
                <a:tab pos="0" algn="l"/>
              </a:tabLst>
            </a:pPr>
            <a:r>
              <a:rPr lang="fr-CA" sz="2500" spc="-1" dirty="0">
                <a:solidFill>
                  <a:schemeClr val="accent3"/>
                </a:solidFill>
                <a:latin typeface="+mj-lt"/>
              </a:rPr>
              <a:t>Utilisateurs</a:t>
            </a:r>
            <a:endParaRPr lang="fr-FR" sz="2500" spc="-1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1B91B1-8D97-4C0E-B2A4-AFB7859CA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" t="12297" r="36333" b="8296"/>
          <a:stretch/>
        </p:blipFill>
        <p:spPr>
          <a:xfrm>
            <a:off x="4704080" y="1280160"/>
            <a:ext cx="7355840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CA" sz="5000" b="0" strike="noStrike" spc="-1" dirty="0">
                <a:solidFill>
                  <a:schemeClr val="accent5"/>
                </a:solidFill>
                <a:latin typeface="Sagona Book"/>
              </a:rPr>
              <a:t>Fonctionnalités Enlevés</a:t>
            </a:r>
            <a:endParaRPr lang="fr-FR" sz="5000" b="0" strike="noStrike" spc="-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838080" y="2689920"/>
            <a:ext cx="10515240" cy="380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1360" indent="-171360" algn="just">
              <a:lnSpc>
                <a:spcPct val="125000"/>
              </a:lnSpc>
              <a:spcBef>
                <a:spcPts val="1199"/>
              </a:spcBef>
              <a:spcAft>
                <a:spcPts val="601"/>
              </a:spcAft>
              <a:buClr>
                <a:srgbClr val="7162FE"/>
              </a:buClr>
              <a:buFont typeface="Avenir Next LT Pro"/>
              <a:buChar char="+"/>
            </a:pPr>
            <a:r>
              <a:rPr lang="fr-CA" sz="3000" b="1" strike="noStrike" spc="-1" dirty="0">
                <a:solidFill>
                  <a:schemeClr val="accent3"/>
                </a:solidFill>
                <a:uFillTx/>
                <a:latin typeface="+mj-lt"/>
              </a:rPr>
              <a:t>Système d’appréciation</a:t>
            </a:r>
            <a:endParaRPr lang="fr-FR" sz="3000" b="0" strike="noStrike" spc="-1" dirty="0">
              <a:solidFill>
                <a:schemeClr val="accent3"/>
              </a:solidFill>
              <a:latin typeface="+mj-lt"/>
            </a:endParaRPr>
          </a:p>
          <a:p>
            <a:pPr marL="171360" indent="-171360" algn="just">
              <a:lnSpc>
                <a:spcPct val="125000"/>
              </a:lnSpc>
              <a:spcBef>
                <a:spcPts val="1199"/>
              </a:spcBef>
              <a:spcAft>
                <a:spcPts val="601"/>
              </a:spcAft>
              <a:buClr>
                <a:srgbClr val="7162FE"/>
              </a:buClr>
              <a:buFont typeface="Avenir Next LT Pro"/>
              <a:buChar char="+"/>
            </a:pPr>
            <a:r>
              <a:rPr lang="fr-CA" sz="3000" b="1" strike="noStrike" spc="-1" dirty="0">
                <a:solidFill>
                  <a:schemeClr val="accent3"/>
                </a:solidFill>
                <a:uFillTx/>
                <a:latin typeface="+mj-lt"/>
                <a:ea typeface="Times New Roman"/>
              </a:rPr>
              <a:t>Visibilité publique</a:t>
            </a:r>
            <a:endParaRPr lang="fr-FR" sz="3000" b="0" strike="noStrike" spc="-1" dirty="0">
              <a:solidFill>
                <a:schemeClr val="accent3"/>
              </a:solidFill>
              <a:latin typeface="+mj-lt"/>
            </a:endParaRPr>
          </a:p>
          <a:p>
            <a:pPr marL="534960" indent="-174600" algn="just">
              <a:lnSpc>
                <a:spcPct val="125000"/>
              </a:lnSpc>
              <a:spcBef>
                <a:spcPts val="601"/>
              </a:spcBef>
              <a:spcAft>
                <a:spcPts val="601"/>
              </a:spcAft>
              <a:buClr>
                <a:srgbClr val="7162FE"/>
              </a:buClr>
              <a:buFont typeface="Wingdings" charset="2"/>
              <a:buChar char=""/>
            </a:pPr>
            <a:r>
              <a:rPr lang="fr-CA" sz="2500" b="0" strike="noStrike" spc="-1" dirty="0">
                <a:solidFill>
                  <a:schemeClr val="accent3"/>
                </a:solidFill>
                <a:latin typeface="+mj-lt"/>
                <a:ea typeface="Times New Roman"/>
              </a:rPr>
              <a:t>Il faut avoir un compte (ou s’en créer un) afin de pouvoir bénéficier de toutes les fonctionnalités</a:t>
            </a:r>
            <a:endParaRPr lang="fr-FR" sz="2500" spc="-1" dirty="0">
              <a:solidFill>
                <a:schemeClr val="accent3"/>
              </a:solidFill>
              <a:latin typeface="+mj-lt"/>
              <a:ea typeface="Times New Roman"/>
            </a:endParaRPr>
          </a:p>
          <a:p>
            <a:pPr marL="171360" indent="-171360" algn="just">
              <a:lnSpc>
                <a:spcPct val="125000"/>
              </a:lnSpc>
              <a:spcBef>
                <a:spcPts val="1199"/>
              </a:spcBef>
              <a:spcAft>
                <a:spcPts val="601"/>
              </a:spcAft>
              <a:buClr>
                <a:srgbClr val="7162FE"/>
              </a:buClr>
              <a:buFont typeface="Avenir Next LT Pro"/>
              <a:buChar char="+"/>
            </a:pPr>
            <a:r>
              <a:rPr lang="fr-FR" sz="3000" b="1" spc="-1" dirty="0">
                <a:solidFill>
                  <a:schemeClr val="accent3"/>
                </a:solidFill>
                <a:latin typeface="+mj-lt"/>
              </a:rPr>
              <a:t>Barre de recherche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A" sz="7500" b="0" strike="noStrike" spc="-1" dirty="0">
                <a:solidFill>
                  <a:schemeClr val="accent6"/>
                </a:solidFill>
                <a:latin typeface="Sagona Book"/>
              </a:rPr>
              <a:t>Difficultés rencontrés</a:t>
            </a:r>
            <a:endParaRPr lang="fr-FR" sz="75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fr-CA" sz="4500" b="0" strike="noStrike" spc="-1">
                <a:solidFill>
                  <a:srgbClr val="8B8B8B"/>
                </a:solidFill>
                <a:latin typeface="Arial"/>
              </a:rPr>
              <a:t>…et leurs solutions</a:t>
            </a:r>
            <a:endParaRPr lang="fr-FR" sz="45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447</Words>
  <Application>Microsoft Office PowerPoint</Application>
  <PresentationFormat>Widescreen</PresentationFormat>
  <Paragraphs>133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Akaash</vt:lpstr>
      <vt:lpstr>Arial</vt:lpstr>
      <vt:lpstr>Avenir Next LT Pro</vt:lpstr>
      <vt:lpstr>AvenirNext LT Pro Medium</vt:lpstr>
      <vt:lpstr>Sagona Book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Share your recipies</vt:lpstr>
      <vt:lpstr>Dans cette présentation</vt:lpstr>
      <vt:lpstr>Notre projet</vt:lpstr>
      <vt:lpstr>Fonctionnalités du site</vt:lpstr>
      <vt:lpstr>Visiteurs</vt:lpstr>
      <vt:lpstr>Utilisateurs connectés</vt:lpstr>
      <vt:lpstr>Administrateur du site</vt:lpstr>
      <vt:lpstr>Fonctionnalités Enlevés</vt:lpstr>
      <vt:lpstr>Difficultés rencontrés</vt:lpstr>
      <vt:lpstr>Processus de développement</vt:lpstr>
      <vt:lpstr>Difficultés rencontrés et leurs solutions</vt:lpstr>
      <vt:lpstr>Difficultés rencontrés et leurs solutions</vt:lpstr>
      <vt:lpstr>Rôles de chacun</vt:lpstr>
      <vt:lpstr>Cédric</vt:lpstr>
      <vt:lpstr>Mélyse</vt:lpstr>
      <vt:lpstr>Expérience personnelle</vt:lpstr>
      <vt:lpstr>Cédric</vt:lpstr>
      <vt:lpstr>Mélyse</vt:lpstr>
      <vt:lpstr>Nos 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your recipies</dc:title>
  <dc:subject/>
  <dc:creator>Malo Mélyse</dc:creator>
  <dc:description/>
  <cp:lastModifiedBy>Malo Mélyse</cp:lastModifiedBy>
  <cp:revision>36</cp:revision>
  <dcterms:created xsi:type="dcterms:W3CDTF">2022-11-22T20:48:48Z</dcterms:created>
  <dcterms:modified xsi:type="dcterms:W3CDTF">2023-05-24T22:42:48Z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Grand écran</vt:lpwstr>
  </property>
  <property fmtid="{D5CDD505-2E9C-101B-9397-08002B2CF9AE}" pid="4" name="Slides">
    <vt:i4>16</vt:i4>
  </property>
</Properties>
</file>