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19" autoAdjust="0"/>
    <p:restoredTop sz="86842" autoAdjust="0"/>
  </p:normalViewPr>
  <p:slideViewPr>
    <p:cSldViewPr snapToObjects="1">
      <p:cViewPr>
        <p:scale>
          <a:sx n="100" d="100"/>
          <a:sy n="100" d="100"/>
        </p:scale>
        <p:origin x="-882" y="3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F9725F-DB25-254D-8D37-1976A6C6C116}" type="datetimeFigureOut">
              <a:rPr lang="en-US" smtClean="0"/>
              <a:pPr/>
              <a:t>3/28/2013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578AB7-7182-6844-B4C1-D7B5242CE01E}" type="slidenum">
              <a:rPr lang="en-US" smtClean="0"/>
              <a:pPr/>
              <a:t>‹#›</a:t>
            </a:fld>
            <a:endParaRPr lang="en-US"/>
          </a:p>
        </p:txBody>
      </p:sp>
    </p:spTree>
    <p:extLst>
      <p:ext uri="{BB962C8B-B14F-4D97-AF65-F5344CB8AC3E}">
        <p14:creationId xmlns:p14="http://schemas.microsoft.com/office/powerpoint/2010/main" val="16354646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Two</a:t>
            </a:r>
            <a:r>
              <a:rPr sz="1200" kern="1200" dirty="0" smtClean="0">
                <a:solidFill>
                  <a:schemeClr val="tx1"/>
                </a:solidFill>
                <a:latin typeface="+mn-lt"/>
                <a:ea typeface="+mn-ea"/>
                <a:cs typeface="+mn-cs"/>
              </a:rPr>
              <a:t> researchers, Michael Cox and Richard AIm. Decided </a:t>
            </a:r>
            <a:r>
              <a:rPr lang="en-US" sz="1200" kern="1200" dirty="0" smtClean="0">
                <a:solidFill>
                  <a:schemeClr val="tx1"/>
                </a:solidFill>
                <a:latin typeface="+mn-lt"/>
                <a:ea typeface="+mn-ea"/>
                <a:cs typeface="+mn-cs"/>
              </a:rPr>
              <a:t>to</a:t>
            </a:r>
            <a:r>
              <a:rPr sz="1200" kern="1200" dirty="0" smtClean="0">
                <a:solidFill>
                  <a:schemeClr val="tx1"/>
                </a:solidFill>
                <a:latin typeface="+mn-lt"/>
                <a:ea typeface="+mn-ea"/>
                <a:cs typeface="+mn-cs"/>
              </a:rPr>
              <a:t> avoid the problems of using income and inflation data and. insrcad. look at dirccr measures of consumption and </a:t>
            </a:r>
            <a:r>
              <a:rPr lang="en-US" sz="1200" kern="1200" dirty="0" err="1" smtClean="0">
                <a:solidFill>
                  <a:schemeClr val="tx1"/>
                </a:solidFill>
                <a:latin typeface="+mn-lt"/>
                <a:ea typeface="+mn-ea"/>
                <a:cs typeface="+mn-cs"/>
              </a:rPr>
              <a:t>l</a:t>
            </a:r>
            <a:r>
              <a:rPr sz="1200" kern="1200" dirty="0" smtClean="0">
                <a:solidFill>
                  <a:schemeClr val="tx1"/>
                </a:solidFill>
                <a:latin typeface="+mn-lt"/>
                <a:ea typeface="+mn-ea"/>
                <a:cs typeface="+mn-cs"/>
              </a:rPr>
              <a:t>isure.</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includes a sampling of data </a:t>
            </a:r>
            <a:r>
              <a:rPr lang="en-US" sz="1200" kern="1200" dirty="0" err="1" smtClean="0">
                <a:solidFill>
                  <a:schemeClr val="tx1"/>
                </a:solidFill>
                <a:latin typeface="+mn-lt"/>
                <a:ea typeface="+mn-ea"/>
                <a:cs typeface="+mn-cs"/>
              </a:rPr>
              <a:t>t</a:t>
            </a:r>
            <a:r>
              <a:rPr sz="1200" kern="1200" dirty="0" smtClean="0">
                <a:solidFill>
                  <a:schemeClr val="tx1"/>
                </a:solidFill>
                <a:latin typeface="+mn-lt"/>
                <a:ea typeface="+mn-ea"/>
                <a:cs typeface="+mn-cs"/>
              </a:rPr>
              <a:t>hey </a:t>
            </a:r>
            <a:r>
              <a:rPr lang="en-US" sz="1200" kern="1200" dirty="0" smtClean="0">
                <a:solidFill>
                  <a:schemeClr val="tx1"/>
                </a:solidFill>
                <a:latin typeface="+mn-lt"/>
                <a:ea typeface="+mn-ea"/>
                <a:cs typeface="+mn-cs"/>
              </a:rPr>
              <a:t>collected </a:t>
            </a:r>
            <a:r>
              <a:rPr sz="1200" kern="1200" dirty="0" smtClean="0">
                <a:solidFill>
                  <a:schemeClr val="tx1"/>
                </a:solidFill>
                <a:latin typeface="+mn-lt"/>
                <a:ea typeface="+mn-ea"/>
                <a:cs typeface="+mn-cs"/>
              </a:rPr>
              <a:t>from a variety of govcrmncnt and indusuy sources. </a:t>
            </a:r>
            <a:endParaRPr dirty="0" smtClean="0"/>
          </a:p>
          <a:p>
            <a:r>
              <a:rPr sz="1200" kern="1200" dirty="0" smtClean="0">
                <a:solidFill>
                  <a:schemeClr val="tx1"/>
                </a:solidFill>
                <a:latin typeface="+mn-lt"/>
                <a:ea typeface="+mn-ea"/>
                <a:cs typeface="+mn-cs"/>
              </a:rPr>
              <a:t> </a:t>
            </a:r>
            <a:endParaRPr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 </a:t>
            </a:r>
            <a:r>
              <a:rPr sz="1400" kern="1200" dirty="0" smtClean="0">
                <a:solidFill>
                  <a:schemeClr val="tx1"/>
                </a:solidFill>
                <a:latin typeface="+mn-lt"/>
                <a:ea typeface="+mn-ea"/>
                <a:cs typeface="+mn-cs"/>
              </a:rPr>
              <a:t>Since the beginning of the Industrial Revolution, technology has generated fears of mass unemployment. </a:t>
            </a:r>
            <a:endParaRPr sz="14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a:t>
            </a:r>
            <a:r>
              <a:rPr sz="1400" dirty="0" smtClean="0"/>
              <a:t>he i</a:t>
            </a:r>
            <a:r>
              <a:rPr lang="en-US" sz="1400" dirty="0" err="1" smtClean="0"/>
              <a:t>n</a:t>
            </a:r>
            <a:r>
              <a:rPr sz="1400" dirty="0" smtClean="0"/>
              <a:t>roducrion of</a:t>
            </a:r>
            <a:r>
              <a:rPr lang="en-US" sz="1400" dirty="0" smtClean="0"/>
              <a:t> </a:t>
            </a:r>
            <a:r>
              <a:rPr sz="1400" dirty="0" smtClean="0"/>
              <a:t>com</a:t>
            </a:r>
            <a:r>
              <a:rPr lang="en-US" sz="1400" dirty="0" err="1" smtClean="0"/>
              <a:t>puters</a:t>
            </a:r>
            <a:r>
              <a:rPr lang="en-US" sz="1400" dirty="0" smtClean="0"/>
              <a:t> </a:t>
            </a:r>
            <a:r>
              <a:rPr sz="1400" dirty="0" smtClean="0"/>
              <a:t>i</a:t>
            </a:r>
            <a:r>
              <a:rPr lang="en-US" sz="1400" dirty="0" err="1" smtClean="0"/>
              <a:t>nt</a:t>
            </a:r>
            <a:r>
              <a:rPr sz="1400" dirty="0" smtClean="0"/>
              <a:t>o </a:t>
            </a:r>
            <a:r>
              <a:rPr lang="en-US" sz="1400" dirty="0" err="1" smtClean="0"/>
              <a:t>t</a:t>
            </a:r>
            <a:r>
              <a:rPr sz="1400" dirty="0" smtClean="0"/>
              <a:t>he workplace generated m</a:t>
            </a:r>
            <a:r>
              <a:rPr lang="en-US" sz="1400" dirty="0" smtClean="0"/>
              <a:t>any</a:t>
            </a:r>
            <a:r>
              <a:rPr sz="1400" dirty="0" smtClean="0"/>
              <a:t> fears.</a:t>
            </a:r>
            <a:endParaRPr lang="en-US" sz="14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accent6"/>
                </a:solidFill>
              </a:rPr>
              <a:t>some argued that money spent on computers was a waste because computer decreased human efficiency. They saw telecommuting as bad for workers and society. Many </a:t>
            </a:r>
            <a:r>
              <a:rPr lang="en-US" sz="1400" dirty="0" err="1" smtClean="0">
                <a:solidFill>
                  <a:schemeClr val="accent6"/>
                </a:solidFill>
              </a:rPr>
              <a:t>oppsed</a:t>
            </a:r>
            <a:r>
              <a:rPr lang="en-US" sz="1400" dirty="0" smtClean="0">
                <a:solidFill>
                  <a:schemeClr val="accent6"/>
                </a:solidFill>
              </a:rPr>
              <a:t> off shoring, arguing that it will eliminate a huge number of jobs. </a:t>
            </a:r>
            <a:endParaRPr lang="en-US" sz="14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of the fears expressed only a few years ago about the expected impact of computer on work, such as mass unemployment.  Ex. </a:t>
            </a:r>
            <a:r>
              <a:rPr lang="en-US" dirty="0" err="1" smtClean="0"/>
              <a:t>Offshoring</a:t>
            </a:r>
            <a:r>
              <a:rPr lang="en-US" dirty="0" smtClean="0"/>
              <a:t> of jobs.</a:t>
            </a:r>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In the early 1800s the Luddites (of whom we say more in Chapter 7) burned weaving looms because </a:t>
            </a:r>
            <a:r>
              <a:rPr lang="en-US" sz="1200" kern="1200" dirty="0" err="1" smtClean="0">
                <a:solidFill>
                  <a:schemeClr val="tx1"/>
                </a:solidFill>
                <a:latin typeface="+mn-lt"/>
                <a:ea typeface="+mn-ea"/>
                <a:cs typeface="+mn-cs"/>
              </a:rPr>
              <a:t>t</a:t>
            </a:r>
            <a:r>
              <a:rPr sz="1200" kern="1200" dirty="0" smtClean="0">
                <a:solidFill>
                  <a:schemeClr val="tx1"/>
                </a:solidFill>
                <a:latin typeface="+mn-lt"/>
                <a:ea typeface="+mn-ea"/>
                <a:cs typeface="+mn-cs"/>
              </a:rPr>
              <a:t>hey feared the looms would eliminate their jobs.</a:t>
            </a:r>
            <a:r>
              <a:rPr dirty="0" smtClean="0"/>
              <a:t> During the </a:t>
            </a:r>
            <a:r>
              <a:rPr lang="en-US" dirty="0" err="1" smtClean="0"/>
              <a:t>e</a:t>
            </a:r>
            <a:r>
              <a:rPr dirty="0" smtClean="0"/>
              <a:t>arly 1990s, newspapers were full of headlines about layoffs and corporate</a:t>
            </a:r>
            <a:r>
              <a:rPr lang="en-US" dirty="0" smtClean="0"/>
              <a:t> downsizing. </a:t>
            </a:r>
            <a:r>
              <a:rPr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Loss</a:t>
            </a:r>
            <a:r>
              <a:rPr lang="en-US" baseline="0" dirty="0" smtClean="0"/>
              <a:t> of job continues in the year 2000s.</a:t>
            </a:r>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sz="1200" kern="1200" dirty="0" smtClean="0">
                <a:solidFill>
                  <a:schemeClr val="tx1"/>
                </a:solidFill>
                <a:latin typeface="+mn-lt"/>
                <a:ea typeface="+mn-ea"/>
                <a:cs typeface="+mn-cs"/>
              </a:rPr>
              <a:t>Web</a:t>
            </a:r>
            <a:r>
              <a:rPr lang="en-US" sz="1200" kern="1200" dirty="0" smtClean="0">
                <a:solidFill>
                  <a:schemeClr val="tx1"/>
                </a:solidFill>
                <a:latin typeface="+mn-lt"/>
                <a:ea typeface="+mn-ea"/>
                <a:cs typeface="+mn-cs"/>
              </a:rPr>
              <a:t> sites that created a new</a:t>
            </a:r>
            <a:r>
              <a:rPr sz="1200" kern="1200" dirty="0" smtClean="0">
                <a:solidFill>
                  <a:schemeClr val="tx1"/>
                </a:solidFill>
                <a:latin typeface="+mn-lt"/>
                <a:ea typeface="+mn-ea"/>
                <a:cs typeface="+mn-cs"/>
              </a:rPr>
              <a:t> phenomenon</a:t>
            </a:r>
            <a:r>
              <a:rPr lang="en-US" sz="1200" kern="1200" dirty="0" smtClean="0">
                <a:solidFill>
                  <a:schemeClr val="tx1"/>
                </a:solidFill>
                <a:latin typeface="+mn-lt"/>
                <a:ea typeface="+mn-ea"/>
                <a:cs typeface="+mn-cs"/>
              </a:rPr>
              <a:t>,</a:t>
            </a:r>
            <a:r>
              <a:rPr sz="1200" kern="1200" dirty="0" smtClean="0">
                <a:solidFill>
                  <a:schemeClr val="tx1"/>
                </a:solidFill>
                <a:latin typeface="+mn-lt"/>
                <a:ea typeface="+mn-ea"/>
                <a:cs typeface="+mn-cs"/>
              </a:rPr>
              <a:t> the new devices and services all represent new jos.</a:t>
            </a: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sz="1200" kern="1200" dirty="0" smtClean="0">
                <a:solidFill>
                  <a:schemeClr val="tx1"/>
                </a:solidFill>
                <a:latin typeface="+mn-lt"/>
                <a:ea typeface="+mn-ea"/>
                <a:cs typeface="+mn-cs"/>
              </a:rPr>
              <a:t>The World </a:t>
            </a:r>
            <a:r>
              <a:rPr lang="en-US" sz="1200" kern="1200" dirty="0" smtClean="0">
                <a:solidFill>
                  <a:schemeClr val="tx1"/>
                </a:solidFill>
                <a:latin typeface="+mn-lt"/>
                <a:ea typeface="+mn-ea"/>
                <a:cs typeface="+mn-cs"/>
              </a:rPr>
              <a:t>wide</a:t>
            </a:r>
            <a:r>
              <a:rPr sz="1200" kern="1200" dirty="0" smtClean="0">
                <a:solidFill>
                  <a:schemeClr val="tx1"/>
                </a:solidFill>
                <a:latin typeface="+mn-lt"/>
                <a:ea typeface="+mn-ea"/>
                <a:cs typeface="+mn-cs"/>
              </a:rPr>
              <a:t> Web conrributcd to the creation of</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t>
            </a:r>
            <a:r>
              <a:rPr sz="1200" kern="1200" dirty="0" smtClean="0">
                <a:solidFill>
                  <a:schemeClr val="tx1"/>
                </a:solidFill>
                <a:latin typeface="+mn-lt"/>
                <a:ea typeface="+mn-ea"/>
                <a:cs typeface="+mn-cs"/>
              </a:rPr>
              <a:t>about 100.000 new Internet-relatcd jobs in 1996.</a:t>
            </a:r>
            <a:endParaRPr lang="en-US" sz="1200" kern="1200" dirty="0" smtClean="0">
              <a:solidFill>
                <a:schemeClr val="tx1"/>
              </a:solidFill>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a:t>
            </a:r>
            <a:r>
              <a:rPr dirty="0" smtClean="0"/>
              <a:t>The chip indusrry</a:t>
            </a:r>
            <a:r>
              <a:rPr lang="en-US" dirty="0" smtClean="0"/>
              <a:t>, </a:t>
            </a:r>
            <a:r>
              <a:rPr dirty="0" smtClean="0"/>
              <a:t>which did </a:t>
            </a:r>
            <a:r>
              <a:rPr lang="en-US" dirty="0" smtClean="0"/>
              <a:t>not exist</a:t>
            </a:r>
            <a:r>
              <a:rPr dirty="0" smtClean="0"/>
              <a:t> before </a:t>
            </a:r>
            <a:r>
              <a:rPr lang="en-US" dirty="0" err="1" smtClean="0"/>
              <a:t>t</a:t>
            </a:r>
            <a:r>
              <a:rPr dirty="0" smtClean="0"/>
              <a:t>he micro</a:t>
            </a:r>
            <a:r>
              <a:rPr lang="en-US" dirty="0" smtClean="0"/>
              <a:t>processor</a:t>
            </a:r>
            <a:r>
              <a:rPr dirty="0" smtClean="0"/>
              <a:t> was inven</a:t>
            </a:r>
            <a:r>
              <a:rPr lang="en-US" dirty="0" err="1" smtClean="0"/>
              <a:t>t</a:t>
            </a:r>
            <a:r>
              <a:rPr dirty="0" smtClean="0"/>
              <a:t>ed in </a:t>
            </a:r>
            <a:r>
              <a:rPr lang="en-US" dirty="0" smtClean="0"/>
              <a:t>the </a:t>
            </a:r>
            <a:r>
              <a:rPr dirty="0" smtClean="0"/>
              <a:t> </a:t>
            </a:r>
            <a:r>
              <a:rPr lang="en-US" dirty="0" smtClean="0"/>
              <a:t>1</a:t>
            </a:r>
            <a:r>
              <a:rPr dirty="0" smtClean="0"/>
              <a:t>970s, ranked founh among U.S. industries by annuaJ revenue. </a:t>
            </a:r>
          </a:p>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 </a:t>
            </a:r>
            <a:endParaRPr dirty="0" smtClean="0"/>
          </a:p>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 </a:t>
            </a:r>
            <a:endParaRPr dirty="0" smtClean="0"/>
          </a:p>
          <a:p>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A few hundred y</a:t>
            </a:r>
            <a:r>
              <a:rPr lang="en-US" sz="1200" kern="1200" dirty="0" smtClean="0">
                <a:solidFill>
                  <a:schemeClr val="tx1"/>
                </a:solidFill>
                <a:latin typeface="+mn-lt"/>
                <a:ea typeface="+mn-ea"/>
                <a:cs typeface="+mn-cs"/>
              </a:rPr>
              <a:t>ears</a:t>
            </a:r>
            <a:r>
              <a:rPr lang="en-US" sz="1200" kern="1200" baseline="0" dirty="0" smtClean="0">
                <a:solidFill>
                  <a:schemeClr val="tx1"/>
                </a:solidFill>
                <a:latin typeface="+mn-lt"/>
                <a:ea typeface="+mn-ea"/>
                <a:cs typeface="+mn-cs"/>
              </a:rPr>
              <a:t> </a:t>
            </a:r>
            <a:r>
              <a:rPr sz="1200" kern="1200" dirty="0" smtClean="0">
                <a:solidFill>
                  <a:schemeClr val="tx1"/>
                </a:solidFill>
                <a:latin typeface="+mn-lt"/>
                <a:ea typeface="+mn-ea"/>
                <a:cs typeface="+mn-cs"/>
              </a:rPr>
              <a:t>ago</a:t>
            </a:r>
            <a:r>
              <a:rPr lang="en-US" sz="1200" kern="1200" baseline="0" dirty="0" smtClean="0">
                <a:solidFill>
                  <a:schemeClr val="tx1"/>
                </a:solidFill>
                <a:latin typeface="+mn-lt"/>
                <a:ea typeface="+mn-ea"/>
                <a:cs typeface="+mn-cs"/>
              </a:rPr>
              <a:t> </a:t>
            </a:r>
            <a:r>
              <a:rPr sz="1200" kern="1200" dirty="0" smtClean="0">
                <a:solidFill>
                  <a:schemeClr val="tx1"/>
                </a:solidFill>
                <a:latin typeface="+mn-lt"/>
                <a:ea typeface="+mn-ea"/>
                <a:cs typeface="+mn-cs"/>
              </a:rPr>
              <a:t>listening co music was</a:t>
            </a:r>
            <a:r>
              <a:rPr lang="en-US" sz="1200" kern="1200" baseline="0" dirty="0" smtClean="0">
                <a:solidFill>
                  <a:schemeClr val="tx1"/>
                </a:solidFill>
                <a:latin typeface="+mn-lt"/>
                <a:ea typeface="+mn-ea"/>
                <a:cs typeface="+mn-cs"/>
              </a:rPr>
              <a:t> </a:t>
            </a:r>
            <a:r>
              <a:rPr sz="1200" kern="1200" dirty="0" smtClean="0">
                <a:solidFill>
                  <a:schemeClr val="tx1"/>
                </a:solidFill>
                <a:latin typeface="+mn-lt"/>
                <a:ea typeface="+mn-ea"/>
                <a:cs typeface="+mn-cs"/>
              </a:rPr>
              <a:t> rare luxury for most people. Only the wealthy could hire profcssi</a:t>
            </a:r>
            <a:r>
              <a:rPr lang="en-US" sz="1200" kern="1200" dirty="0" err="1" smtClean="0">
                <a:solidFill>
                  <a:schemeClr val="tx1"/>
                </a:solidFill>
                <a:latin typeface="+mn-lt"/>
                <a:ea typeface="+mn-ea"/>
                <a:cs typeface="+mn-cs"/>
              </a:rPr>
              <a:t>onal</a:t>
            </a:r>
            <a:r>
              <a:rPr lang="en-US" sz="1200" kern="1200" baseline="0" dirty="0" smtClean="0">
                <a:solidFill>
                  <a:schemeClr val="tx1"/>
                </a:solidFill>
                <a:latin typeface="+mn-lt"/>
                <a:ea typeface="+mn-ea"/>
                <a:cs typeface="+mn-cs"/>
              </a:rPr>
              <a:t> </a:t>
            </a:r>
            <a:r>
              <a:rPr sz="1200" kern="1200" dirty="0" smtClean="0">
                <a:solidFill>
                  <a:schemeClr val="tx1"/>
                </a:solidFill>
                <a:latin typeface="+mn-lt"/>
                <a:ea typeface="+mn-ea"/>
                <a:cs typeface="+mn-cs"/>
              </a:rPr>
              <a:t>musicians to perform for </a:t>
            </a:r>
            <a:r>
              <a:rPr lang="en-US" sz="1200" kern="1200" dirty="0" err="1" smtClean="0">
                <a:solidFill>
                  <a:schemeClr val="tx1"/>
                </a:solidFill>
                <a:latin typeface="+mn-lt"/>
                <a:ea typeface="+mn-ea"/>
                <a:cs typeface="+mn-cs"/>
              </a:rPr>
              <a:t>t</a:t>
            </a:r>
            <a:r>
              <a:rPr sz="1200" kern="1200" dirty="0" smtClean="0">
                <a:solidFill>
                  <a:schemeClr val="tx1"/>
                </a:solidFill>
                <a:latin typeface="+mn-lt"/>
                <a:ea typeface="+mn-ea"/>
                <a:cs typeface="+mn-cs"/>
              </a:rPr>
              <a:t>hem. </a:t>
            </a:r>
            <a:r>
              <a:rPr lang="en-US" sz="1200" kern="1200" dirty="0" smtClean="0">
                <a:solidFill>
                  <a:schemeClr val="tx1"/>
                </a:solidFill>
                <a:latin typeface="+mn-lt"/>
                <a:ea typeface="+mn-ea"/>
                <a:cs typeface="+mn-cs"/>
              </a:rPr>
              <a:t>Tec</a:t>
            </a:r>
            <a:r>
              <a:rPr sz="1200" kern="1200" dirty="0" smtClean="0">
                <a:solidFill>
                  <a:schemeClr val="tx1"/>
                </a:solidFill>
                <a:latin typeface="+mn-lt"/>
                <a:ea typeface="+mn-ea"/>
                <a:cs typeface="+mn-cs"/>
              </a:rPr>
              <a:t>hnology, induding electricity. radio, CDs. DVDs, iPocis, data-compression algorithms, and the Web, brought the </a:t>
            </a:r>
            <a:r>
              <a:rPr sz="1200" i="1" kern="1200" dirty="0" smtClean="0">
                <a:solidFill>
                  <a:schemeClr val="tx1"/>
                </a:solidFill>
                <a:latin typeface="+mn-lt"/>
                <a:ea typeface="+mn-ea"/>
                <a:cs typeface="+mn-cs"/>
              </a:rPr>
              <a:t>cost </a:t>
            </a:r>
            <a:r>
              <a:rPr sz="1200" kern="1200" dirty="0" smtClean="0">
                <a:solidFill>
                  <a:schemeClr val="tx1"/>
                </a:solidFill>
                <a:latin typeface="+mn-lt"/>
                <a:ea typeface="+mn-ea"/>
                <a:cs typeface="+mn-cs"/>
              </a:rPr>
              <a:t>of an individual "performance" in a priva</a:t>
            </a:r>
            <a:r>
              <a:rPr lang="en-US" sz="1200" kern="1200" dirty="0" err="1" smtClean="0">
                <a:solidFill>
                  <a:schemeClr val="tx1"/>
                </a:solidFill>
                <a:latin typeface="+mn-lt"/>
                <a:ea typeface="+mn-ea"/>
                <a:cs typeface="+mn-cs"/>
              </a:rPr>
              <a:t>te</a:t>
            </a:r>
            <a:r>
              <a:rPr sz="1200" kern="1200" dirty="0" smtClean="0">
                <a:solidFill>
                  <a:schemeClr val="tx1"/>
                </a:solidFill>
                <a:latin typeface="+mn-lt"/>
                <a:ea typeface="+mn-ea"/>
                <a:cs typeface="+mn-cs"/>
              </a:rPr>
              <a:t> home (or our on a hiking trail) down so low [hal music available to almost anyone. </a:t>
            </a:r>
            <a:endParaRPr dirty="0" smtClean="0"/>
          </a:p>
          <a:p>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dirty="0" smtClean="0"/>
              <a:t>What is the ov</a:t>
            </a:r>
            <a:r>
              <a:rPr lang="en-US" dirty="0" smtClean="0"/>
              <a:t>era</a:t>
            </a:r>
            <a:r>
              <a:rPr dirty="0" smtClean="0"/>
              <a:t>ll </a:t>
            </a:r>
            <a:r>
              <a:rPr lang="en-US" dirty="0" smtClean="0"/>
              <a:t>effect</a:t>
            </a:r>
            <a:r>
              <a:rPr dirty="0" smtClean="0"/>
              <a:t> of</a:t>
            </a:r>
            <a:r>
              <a:rPr lang="en-US" dirty="0" smtClean="0"/>
              <a:t> </a:t>
            </a:r>
            <a:r>
              <a:rPr dirty="0" smtClean="0"/>
              <a:t>computeriz</a:t>
            </a:r>
            <a:r>
              <a:rPr lang="en-US" dirty="0" smtClean="0"/>
              <a:t>at</a:t>
            </a:r>
            <a:r>
              <a:rPr dirty="0" smtClean="0"/>
              <a:t>ion on </a:t>
            </a:r>
            <a:r>
              <a:rPr lang="en-US" dirty="0" smtClean="0"/>
              <a:t>employment rate? Does it create more jobs then it destroys? </a:t>
            </a:r>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Uncmploym.cllt rates fluctuate. We SolW that new technology cmploymcm ill specific .lre-a.'" and in shorr term. but it is obvious (hat computer [e(hoolog), did not· cause Illass unemployment. ]·host.· who continually predict mass uncmploymcllr sec onl), che old, preexisting jobs thar are lost.</a:t>
            </a: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The study suggested thar "unemploymenr sho uld be addressed nor by seeking ( 0 slow the pace of change. but rather by resroring economics' and societies' capaciry to adapt to it," Unemployment in man)' European countries is much highl'r than in the U.S. and has bl'Cn for a long cime. BUI Europe is nor more technologicall)' advanced or computerized than the 'United Scarcs. </a:t>
            </a:r>
            <a:endParaRPr dirty="0" smtClean="0"/>
          </a:p>
          <a:p>
            <a:pPr marL="0" marR="0" indent="0" algn="l" defTabSz="457200" rtl="0" eaLnBrk="1" fontAlgn="auto" latinLnBrk="0" hangingPunct="1">
              <a:lnSpc>
                <a:spcPct val="100000"/>
              </a:lnSpc>
              <a:spcBef>
                <a:spcPts val="0"/>
              </a:spcBef>
              <a:spcAft>
                <a:spcPts val="0"/>
              </a:spcAft>
              <a:buClrTx/>
              <a:buSzTx/>
              <a:buFontTx/>
              <a:buNone/>
              <a:tabLst/>
              <a:defRPr/>
            </a:pPr>
            <a:r>
              <a:rPr sz="1200" kern="1200" dirty="0" smtClean="0">
                <a:solidFill>
                  <a:schemeClr val="tx1"/>
                </a:solidFill>
                <a:latin typeface="+mn-lt"/>
                <a:ea typeface="+mn-ea"/>
                <a:cs typeface="+mn-cs"/>
              </a:rPr>
              <a:t> </a:t>
            </a:r>
            <a:endParaRPr dirty="0" smtClean="0"/>
          </a:p>
          <a:p>
            <a:endParaRPr lang="en-US" dirty="0"/>
          </a:p>
        </p:txBody>
      </p:sp>
      <p:sp>
        <p:nvSpPr>
          <p:cNvPr id="4" name="Slide Number Placeholder 3"/>
          <p:cNvSpPr>
            <a:spLocks noGrp="1"/>
          </p:cNvSpPr>
          <p:nvPr>
            <p:ph type="sldNum" sz="quarter" idx="10"/>
          </p:nvPr>
        </p:nvSpPr>
        <p:spPr/>
        <p:txBody>
          <a:bodyPr/>
          <a:lstStyle/>
          <a:p>
            <a:fld id="{28578AB7-7182-6844-B4C1-D7B5242CE01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E341CF4-057F-A04B-A49C-CD5D0DACA36A}" type="datetimeFigureOut">
              <a:rPr lang="en-US" smtClean="0"/>
              <a:pPr/>
              <a:t>3/28/2013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341CF4-057F-A04B-A49C-CD5D0DACA36A}" type="datetimeFigureOut">
              <a:rPr lang="en-US" smtClean="0"/>
              <a:pPr/>
              <a:t>3/28/2013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A04EA-FEE9-7340-B78E-E506732D90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9E341CF4-057F-A04B-A49C-CD5D0DACA36A}" type="datetimeFigureOut">
              <a:rPr lang="en-US" smtClean="0"/>
              <a:pPr/>
              <a:t>3/28/2013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A04EA-FEE9-7340-B78E-E506732D90F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341CF4-057F-A04B-A49C-CD5D0DACA36A}"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A04EA-FEE9-7340-B78E-E506732D9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341CF4-057F-A04B-A49C-CD5D0DACA36A}"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A04EA-FEE9-7340-B78E-E506732D90F6}"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341CF4-057F-A04B-A49C-CD5D0DACA36A}"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A04EA-FEE9-7340-B78E-E506732D90F6}"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341CF4-057F-A04B-A49C-CD5D0DACA36A}" type="datetimeFigureOut">
              <a:rPr lang="en-US" smtClean="0"/>
              <a:pPr/>
              <a:t>3/28/2013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A04EA-FEE9-7340-B78E-E506732D90F6}"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9E341CF4-057F-A04B-A49C-CD5D0DACA36A}" type="datetimeFigureOut">
              <a:rPr lang="en-US" smtClean="0"/>
              <a:pPr/>
              <a:t>3/28/2013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9E341CF4-057F-A04B-A49C-CD5D0DACA36A}" type="datetimeFigureOut">
              <a:rPr lang="en-US" smtClean="0"/>
              <a:pPr/>
              <a:t>3/28/2013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0CFA04EA-FEE9-7340-B78E-E506732D90F6}"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341CF4-057F-A04B-A49C-CD5D0DACA36A}" type="datetimeFigureOut">
              <a:rPr lang="en-US" smtClean="0"/>
              <a:pPr/>
              <a:t>3/28/2013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A04EA-FEE9-7340-B78E-E506732D90F6}"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0CFA04EA-FEE9-7340-B78E-E506732D9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E341CF4-057F-A04B-A49C-CD5D0DACA36A}" type="datetimeFigureOut">
              <a:rPr lang="en-US" smtClean="0"/>
              <a:pPr/>
              <a:t>3/28/2013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A04EA-FEE9-7340-B78E-E506732D90F6}"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9E341CF4-057F-A04B-A49C-CD5D0DACA36A}" type="datetimeFigureOut">
              <a:rPr lang="en-US" smtClean="0"/>
              <a:pPr/>
              <a:t>3/28/2013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0CFA04EA-FEE9-7340-B78E-E506732D9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624668"/>
            <a:ext cx="3581400" cy="933450"/>
          </a:xfrm>
        </p:spPr>
        <p:txBody>
          <a:bodyPr>
            <a:normAutofit fontScale="90000"/>
          </a:bodyPr>
          <a:lstStyle/>
          <a:p>
            <a:r>
              <a:rPr lang="en-US" dirty="0" smtClean="0"/>
              <a:t>Chapter 6</a:t>
            </a:r>
            <a:br>
              <a:rPr lang="en-US" dirty="0" smtClean="0"/>
            </a:br>
            <a:r>
              <a:rPr lang="en-US" dirty="0" smtClean="0"/>
              <a:t>WORK</a:t>
            </a:r>
            <a:br>
              <a:rPr lang="en-US" dirty="0" smtClean="0"/>
            </a:br>
            <a:endParaRPr lang="en-US" dirty="0"/>
          </a:p>
        </p:txBody>
      </p:sp>
      <p:sp>
        <p:nvSpPr>
          <p:cNvPr id="3" name="Subtitle 2"/>
          <p:cNvSpPr>
            <a:spLocks noGrp="1"/>
          </p:cNvSpPr>
          <p:nvPr>
            <p:ph type="subTitle" idx="1"/>
          </p:nvPr>
        </p:nvSpPr>
        <p:spPr>
          <a:xfrm>
            <a:off x="4800600" y="4876799"/>
            <a:ext cx="4038600" cy="914401"/>
          </a:xfrm>
        </p:spPr>
        <p:txBody>
          <a:bodyPr>
            <a:normAutofit/>
          </a:bodyPr>
          <a:lstStyle/>
          <a:p>
            <a:r>
              <a:rPr lang="en-US" sz="1412" dirty="0" smtClean="0">
                <a:solidFill>
                  <a:schemeClr val="tx1"/>
                </a:solidFill>
              </a:rPr>
              <a:t>Liza Hossain</a:t>
            </a:r>
          </a:p>
          <a:p>
            <a:r>
              <a:rPr lang="en-US" sz="1412" dirty="0" smtClean="0">
                <a:solidFill>
                  <a:schemeClr val="tx1"/>
                </a:solidFill>
              </a:rPr>
              <a:t>Alex Viet,    </a:t>
            </a:r>
            <a:r>
              <a:rPr lang="en-US" sz="1412" dirty="0" err="1" smtClean="0">
                <a:solidFill>
                  <a:schemeClr val="tx1"/>
                </a:solidFill>
              </a:rPr>
              <a:t>Rayan</a:t>
            </a:r>
            <a:r>
              <a:rPr lang="en-US" sz="1412" dirty="0" smtClean="0">
                <a:solidFill>
                  <a:schemeClr val="tx1"/>
                </a:solidFill>
              </a:rPr>
              <a:t> </a:t>
            </a:r>
          </a:p>
          <a:p>
            <a:endParaRPr lang="en-US" dirty="0"/>
          </a:p>
        </p:txBody>
      </p:sp>
      <p:pic>
        <p:nvPicPr>
          <p:cNvPr id="5" name="Picture 4" descr="1110889640NYfu11.jpg"/>
          <p:cNvPicPr>
            <a:picLocks noChangeAspect="1"/>
          </p:cNvPicPr>
          <p:nvPr/>
        </p:nvPicPr>
        <p:blipFill>
          <a:blip r:embed="rId3"/>
          <a:stretch>
            <a:fillRect/>
          </a:stretch>
        </p:blipFill>
        <p:spPr>
          <a:xfrm>
            <a:off x="6807200" y="2438400"/>
            <a:ext cx="2032000" cy="1981200"/>
          </a:xfrm>
          <a:prstGeom prst="rect">
            <a:avLst/>
          </a:prstGeom>
        </p:spPr>
      </p:pic>
      <p:pic>
        <p:nvPicPr>
          <p:cNvPr id="6" name="Picture 5" descr="images.jpeg"/>
          <p:cNvPicPr>
            <a:picLocks noChangeAspect="1"/>
          </p:cNvPicPr>
          <p:nvPr/>
        </p:nvPicPr>
        <p:blipFill>
          <a:blip r:embed="rId4"/>
          <a:stretch>
            <a:fillRect/>
          </a:stretch>
        </p:blipFill>
        <p:spPr>
          <a:xfrm>
            <a:off x="381000" y="381000"/>
            <a:ext cx="3831412" cy="3124200"/>
          </a:xfrm>
          <a:prstGeom prst="rect">
            <a:avLst/>
          </a:prstGeom>
        </p:spPr>
      </p:pic>
      <p:pic>
        <p:nvPicPr>
          <p:cNvPr id="7" name="Picture 6" descr="images (2).jpeg"/>
          <p:cNvPicPr>
            <a:picLocks noChangeAspect="1"/>
          </p:cNvPicPr>
          <p:nvPr/>
        </p:nvPicPr>
        <p:blipFill>
          <a:blip r:embed="rId5"/>
          <a:stretch>
            <a:fillRect/>
          </a:stretch>
        </p:blipFill>
        <p:spPr>
          <a:xfrm>
            <a:off x="4572000" y="381000"/>
            <a:ext cx="2032000" cy="18288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Technology,</a:t>
            </a:r>
            <a:r>
              <a:rPr lang="en-US" dirty="0" smtClean="0"/>
              <a:t> eco</a:t>
            </a:r>
            <a:r>
              <a:rPr dirty="0" smtClean="0"/>
              <a:t>nomic factors, and employment</a:t>
            </a:r>
            <a:endParaRPr lang="en-US" dirty="0"/>
          </a:p>
        </p:txBody>
      </p:sp>
      <p:sp>
        <p:nvSpPr>
          <p:cNvPr id="3" name="Content Placeholder 2"/>
          <p:cNvSpPr>
            <a:spLocks noGrp="1"/>
          </p:cNvSpPr>
          <p:nvPr>
            <p:ph idx="1"/>
          </p:nvPr>
        </p:nvSpPr>
        <p:spPr/>
        <p:txBody>
          <a:bodyPr/>
          <a:lstStyle/>
          <a:p>
            <a:r>
              <a:rPr lang="en-US" dirty="0" smtClean="0"/>
              <a:t>Audiences </a:t>
            </a:r>
            <a:r>
              <a:rPr dirty="0" smtClean="0"/>
              <a:t>at operas and symphonies doubled (per person) </a:t>
            </a:r>
          </a:p>
          <a:p>
            <a:r>
              <a:rPr lang="en-US" dirty="0" smtClean="0"/>
              <a:t>R</a:t>
            </a:r>
            <a:r>
              <a:rPr dirty="0" smtClean="0"/>
              <a:t>ecreation spending more than </a:t>
            </a:r>
            <a:r>
              <a:rPr lang="en-US" dirty="0" smtClean="0"/>
              <a:t>tripled</a:t>
            </a:r>
            <a:r>
              <a:rPr dirty="0" smtClean="0"/>
              <a:t> (pe</a:t>
            </a:r>
            <a:r>
              <a:rPr lang="en-US" dirty="0" err="1" smtClean="0"/>
              <a:t>r</a:t>
            </a:r>
            <a:r>
              <a:rPr dirty="0" smtClean="0"/>
              <a:t> person). </a:t>
            </a:r>
          </a:p>
          <a:p>
            <a:r>
              <a:rPr dirty="0" smtClean="0"/>
              <a:t>spending on toys quadr</a:t>
            </a:r>
            <a:r>
              <a:rPr lang="en-US" dirty="0" err="1" smtClean="0"/>
              <a:t>uple</a:t>
            </a:r>
            <a:r>
              <a:rPr dirty="0" smtClean="0"/>
              <a:t>d </a:t>
            </a:r>
            <a:r>
              <a:rPr lang="en-US" dirty="0" smtClean="0"/>
              <a:t>(</a:t>
            </a:r>
            <a:r>
              <a:rPr dirty="0" smtClean="0"/>
              <a:t>per chitd</a:t>
            </a:r>
            <a:r>
              <a:rPr lang="en-US" dirty="0" smtClean="0"/>
              <a:t>)</a:t>
            </a:r>
            <a:r>
              <a:rPr dirty="0" smtClean="0"/>
              <a:t>.</a:t>
            </a:r>
            <a:endParaRPr lang="en-US" dirty="0" smtClean="0"/>
          </a:p>
          <a:p>
            <a:r>
              <a:rPr dirty="0" smtClean="0"/>
              <a:t>The data indicate </a:t>
            </a:r>
            <a:r>
              <a:rPr lang="en-US" dirty="0" smtClean="0"/>
              <a:t>that,</a:t>
            </a:r>
            <a:r>
              <a:rPr dirty="0" smtClean="0"/>
              <a:t> while computerization inc</a:t>
            </a:r>
            <a:r>
              <a:rPr lang="en-US" dirty="0" err="1" smtClean="0"/>
              <a:t>reased</a:t>
            </a:r>
            <a:r>
              <a:rPr dirty="0" smtClean="0"/>
              <a:t>, so did many m</a:t>
            </a:r>
            <a:r>
              <a:rPr lang="en-US" dirty="0" err="1" smtClean="0"/>
              <a:t>easures</a:t>
            </a:r>
            <a:r>
              <a:rPr lang="en-US" dirty="0" smtClean="0"/>
              <a:t> </a:t>
            </a:r>
            <a:r>
              <a:rPr dirty="0" smtClean="0"/>
              <a:t>of real income</a:t>
            </a:r>
            <a:r>
              <a:rPr lang="en-US" dirty="0" smtClean="0"/>
              <a:t> and quality of life.</a:t>
            </a:r>
            <a:r>
              <a:rPr dirty="0" smtClean="0"/>
              <a:t> </a:t>
            </a:r>
          </a:p>
          <a:p>
            <a:pPr>
              <a:buNone/>
            </a:pPr>
            <a:r>
              <a:rPr dirty="0" smtClean="0"/>
              <a: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Living standard and leisure in the computer age</a:t>
            </a:r>
            <a:endParaRPr lang="en-US" dirty="0"/>
          </a:p>
        </p:txBody>
      </p:sp>
      <p:pic>
        <p:nvPicPr>
          <p:cNvPr id="4" name="Content Placeholder 3" descr="Screen Shot 2013-03-07 at 12.10.33 AM.png"/>
          <p:cNvPicPr>
            <a:picLocks noGrp="1" noChangeAspect="1"/>
          </p:cNvPicPr>
          <p:nvPr>
            <p:ph idx="1"/>
          </p:nvPr>
        </p:nvPicPr>
        <p:blipFill>
          <a:blip r:embed="rId2"/>
          <a:stretch>
            <a:fillRect/>
          </a:stretch>
        </p:blipFill>
        <p:spPr>
          <a:xfrm>
            <a:off x="695325" y="2497931"/>
            <a:ext cx="7162800" cy="31115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Declining cost measured in working time.</a:t>
            </a:r>
            <a:endParaRPr lang="en-US" dirty="0"/>
          </a:p>
        </p:txBody>
      </p:sp>
      <p:pic>
        <p:nvPicPr>
          <p:cNvPr id="6" name="Content Placeholder 5" descr="Screen Shot 2013-03-07 at 12.09.19 AM.png"/>
          <p:cNvPicPr>
            <a:picLocks noGrp="1" noChangeAspect="1"/>
          </p:cNvPicPr>
          <p:nvPr>
            <p:ph idx="1"/>
          </p:nvPr>
        </p:nvPicPr>
        <p:blipFill>
          <a:blip r:embed="rId2"/>
          <a:stretch>
            <a:fillRect/>
          </a:stretch>
        </p:blipFill>
        <p:spPr>
          <a:xfrm>
            <a:off x="733425" y="2497931"/>
            <a:ext cx="7086600" cy="31115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Why do </a:t>
            </a:r>
            <a:r>
              <a:rPr lang="en-US" dirty="0" err="1" smtClean="0"/>
              <a:t>emplyers</a:t>
            </a:r>
            <a:r>
              <a:rPr lang="en-US" dirty="0" smtClean="0"/>
              <a:t> monitor </a:t>
            </a:r>
            <a:r>
              <a:rPr lang="en-US" dirty="0" err="1" smtClean="0"/>
              <a:t>emplyees</a:t>
            </a:r>
            <a:r>
              <a:rPr lang="en-US" dirty="0" smtClean="0"/>
              <a:t>? Should monitoring be limited?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Global Workforce </a:t>
            </a:r>
            <a:br>
              <a:rPr lang="en-US" dirty="0" smtClean="0"/>
            </a:br>
            <a:r>
              <a:rPr lang="en-US" dirty="0" smtClean="0"/>
              <a:t>section 6.2.3</a:t>
            </a:r>
            <a:endParaRPr lang="en-US" dirty="0"/>
          </a:p>
        </p:txBody>
      </p:sp>
      <p:sp>
        <p:nvSpPr>
          <p:cNvPr id="3" name="Content Placeholder 2"/>
          <p:cNvSpPr>
            <a:spLocks noGrp="1"/>
          </p:cNvSpPr>
          <p:nvPr>
            <p:ph idx="1"/>
          </p:nvPr>
        </p:nvSpPr>
        <p:spPr>
          <a:xfrm>
            <a:off x="498474" y="1752600"/>
            <a:ext cx="7556313" cy="4648200"/>
          </a:xfrm>
        </p:spPr>
        <p:txBody>
          <a:bodyPr>
            <a:normAutofit fontScale="77500" lnSpcReduction="20000"/>
          </a:bodyPr>
          <a:lstStyle/>
          <a:p>
            <a:r>
              <a:rPr lang="en-US" dirty="0" smtClean="0"/>
              <a:t>Offshoring</a:t>
            </a:r>
          </a:p>
          <a:p>
            <a:pPr lvl="1"/>
            <a:r>
              <a:rPr lang="en-US" dirty="0" smtClean="0"/>
              <a:t>Transportation and Communication improvements</a:t>
            </a:r>
          </a:p>
          <a:p>
            <a:pPr lvl="1"/>
            <a:r>
              <a:rPr lang="en-US" dirty="0" smtClean="0"/>
              <a:t>Jobs moved to less wealthy countries</a:t>
            </a:r>
          </a:p>
          <a:p>
            <a:pPr lvl="1"/>
            <a:r>
              <a:rPr lang="en-US" dirty="0" smtClean="0"/>
              <a:t>Low pay rates compensates</a:t>
            </a:r>
          </a:p>
          <a:p>
            <a:r>
              <a:rPr lang="en-US" dirty="0" smtClean="0"/>
              <a:t>Web and information work</a:t>
            </a:r>
          </a:p>
          <a:p>
            <a:pPr lvl="1"/>
            <a:r>
              <a:rPr lang="en-US" dirty="0" smtClean="0"/>
              <a:t>Transportation cost is zero</a:t>
            </a:r>
          </a:p>
          <a:p>
            <a:r>
              <a:rPr lang="en-US" dirty="0" smtClean="0"/>
              <a:t>Countries offshored to</a:t>
            </a:r>
          </a:p>
          <a:p>
            <a:pPr lvl="1"/>
            <a:r>
              <a:rPr lang="en-US" dirty="0" smtClean="0"/>
              <a:t>India (most popular)</a:t>
            </a:r>
          </a:p>
          <a:p>
            <a:pPr lvl="1"/>
            <a:r>
              <a:rPr lang="en-US" dirty="0" smtClean="0"/>
              <a:t>Canada</a:t>
            </a:r>
          </a:p>
          <a:p>
            <a:pPr lvl="1"/>
            <a:r>
              <a:rPr lang="en-US" dirty="0" smtClean="0"/>
              <a:t>China</a:t>
            </a:r>
          </a:p>
          <a:p>
            <a:pPr lvl="1"/>
            <a:r>
              <a:rPr lang="en-US" dirty="0" smtClean="0"/>
              <a:t>Brazil</a:t>
            </a:r>
          </a:p>
          <a:p>
            <a:r>
              <a:rPr lang="en-US" dirty="0" smtClean="0"/>
              <a:t>Offshoring improved poor countries economy</a:t>
            </a:r>
          </a:p>
          <a:p>
            <a:pPr lvl="1"/>
            <a:r>
              <a:rPr lang="en-US" dirty="0" smtClean="0"/>
              <a:t>Ireland became one of the richest countries in the European Union in the 90’s</a:t>
            </a:r>
          </a:p>
          <a:p>
            <a:pPr lvl="1"/>
            <a:r>
              <a:rPr lang="en-US" dirty="0" smtClean="0"/>
              <a:t>Brazil now has an Apple factory</a:t>
            </a:r>
            <a:endParaRPr lang="en-US" dirty="0"/>
          </a:p>
          <a:p>
            <a:r>
              <a:rPr lang="en-US" dirty="0"/>
              <a:t>Knowledge work could be threatened in the US</a:t>
            </a:r>
          </a:p>
          <a:p>
            <a:endParaRPr lang="en-US" dirty="0" smtClean="0"/>
          </a:p>
        </p:txBody>
      </p:sp>
    </p:spTree>
    <p:extLst>
      <p:ext uri="{BB962C8B-B14F-4D97-AF65-F5344CB8AC3E}">
        <p14:creationId xmlns:p14="http://schemas.microsoft.com/office/powerpoint/2010/main" val="2619450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offshoring</a:t>
            </a:r>
            <a:endParaRPr lang="en-US" dirty="0"/>
          </a:p>
        </p:txBody>
      </p:sp>
      <p:sp>
        <p:nvSpPr>
          <p:cNvPr id="3" name="Content Placeholder 2"/>
          <p:cNvSpPr>
            <a:spLocks noGrp="1"/>
          </p:cNvSpPr>
          <p:nvPr>
            <p:ph idx="1"/>
          </p:nvPr>
        </p:nvSpPr>
        <p:spPr/>
        <p:txBody>
          <a:bodyPr/>
          <a:lstStyle/>
          <a:p>
            <a:r>
              <a:rPr lang="en-US" dirty="0" smtClean="0"/>
              <a:t>Computer hardware went offshore early</a:t>
            </a:r>
          </a:p>
          <a:p>
            <a:r>
              <a:rPr lang="en-US" dirty="0" smtClean="0"/>
              <a:t>Negative</a:t>
            </a:r>
          </a:p>
          <a:p>
            <a:pPr lvl="1"/>
            <a:r>
              <a:rPr lang="en-US" dirty="0" smtClean="0"/>
              <a:t>Job loss</a:t>
            </a:r>
          </a:p>
          <a:p>
            <a:pPr lvl="2"/>
            <a:r>
              <a:rPr lang="en-US" dirty="0" smtClean="0"/>
              <a:t>Fewer positions (specially manufacturing)</a:t>
            </a:r>
          </a:p>
          <a:p>
            <a:pPr lvl="2"/>
            <a:r>
              <a:rPr lang="en-US" dirty="0" smtClean="0"/>
              <a:t>Elimination of current positions</a:t>
            </a:r>
          </a:p>
          <a:p>
            <a:r>
              <a:rPr lang="en-US" dirty="0" smtClean="0"/>
              <a:t>Positive</a:t>
            </a:r>
          </a:p>
          <a:p>
            <a:pPr lvl="1"/>
            <a:r>
              <a:rPr lang="en-US" dirty="0" smtClean="0"/>
              <a:t>Job creation</a:t>
            </a:r>
          </a:p>
          <a:p>
            <a:pPr lvl="1"/>
            <a:r>
              <a:rPr lang="en-US" dirty="0" smtClean="0"/>
              <a:t>Innovation</a:t>
            </a:r>
          </a:p>
          <a:p>
            <a:pPr marL="228600" lvl="1"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119153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Problems and side effects of offshoring</a:t>
            </a:r>
            <a:endParaRPr lang="en-US" sz="3200" dirty="0"/>
          </a:p>
        </p:txBody>
      </p:sp>
      <p:sp>
        <p:nvSpPr>
          <p:cNvPr id="3" name="Content Placeholder 2"/>
          <p:cNvSpPr>
            <a:spLocks noGrp="1"/>
          </p:cNvSpPr>
          <p:nvPr>
            <p:ph idx="1"/>
          </p:nvPr>
        </p:nvSpPr>
        <p:spPr/>
        <p:txBody>
          <a:bodyPr/>
          <a:lstStyle/>
          <a:p>
            <a:r>
              <a:rPr lang="en-US" dirty="0" smtClean="0"/>
              <a:t>Customer-service call centers</a:t>
            </a:r>
          </a:p>
          <a:p>
            <a:pPr lvl="1"/>
            <a:r>
              <a:rPr lang="en-US" dirty="0" smtClean="0"/>
              <a:t>Accent</a:t>
            </a:r>
          </a:p>
          <a:p>
            <a:pPr lvl="1"/>
            <a:r>
              <a:rPr lang="en-US" dirty="0" smtClean="0"/>
              <a:t>Personnel are unfamiliar with product or service</a:t>
            </a:r>
          </a:p>
          <a:p>
            <a:pPr lvl="1"/>
            <a:r>
              <a:rPr lang="en-US" dirty="0" smtClean="0"/>
              <a:t>Time zones</a:t>
            </a:r>
          </a:p>
          <a:p>
            <a:pPr marL="228600" lvl="1" indent="0">
              <a:buNone/>
            </a:pPr>
            <a:endParaRPr lang="en-US" dirty="0" smtClean="0"/>
          </a:p>
          <a:p>
            <a:r>
              <a:rPr lang="en-US" dirty="0" smtClean="0"/>
              <a:t>Demand for high skilled workers in foreign countries has already forced salaries up</a:t>
            </a:r>
          </a:p>
        </p:txBody>
      </p:sp>
    </p:spTree>
    <p:extLst>
      <p:ext uri="{BB962C8B-B14F-4D97-AF65-F5344CB8AC3E}">
        <p14:creationId xmlns:p14="http://schemas.microsoft.com/office/powerpoint/2010/main" val="3463491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of hiring foreign workers</a:t>
            </a:r>
            <a:endParaRPr lang="en-US" dirty="0"/>
          </a:p>
        </p:txBody>
      </p:sp>
      <p:sp>
        <p:nvSpPr>
          <p:cNvPr id="3" name="Content Placeholder 2"/>
          <p:cNvSpPr>
            <a:spLocks noGrp="1"/>
          </p:cNvSpPr>
          <p:nvPr>
            <p:ph idx="1"/>
          </p:nvPr>
        </p:nvSpPr>
        <p:spPr/>
        <p:txBody>
          <a:bodyPr/>
          <a:lstStyle/>
          <a:p>
            <a:r>
              <a:rPr lang="en-US" dirty="0" smtClean="0"/>
              <a:t>Grey area</a:t>
            </a:r>
          </a:p>
          <a:p>
            <a:r>
              <a:rPr lang="en-US" dirty="0" smtClean="0"/>
              <a:t>Depends on the circumstances</a:t>
            </a:r>
          </a:p>
          <a:p>
            <a:endParaRPr lang="en-US" dirty="0"/>
          </a:p>
        </p:txBody>
      </p:sp>
    </p:spTree>
    <p:extLst>
      <p:ext uri="{BB962C8B-B14F-4D97-AF65-F5344CB8AC3E}">
        <p14:creationId xmlns:p14="http://schemas.microsoft.com/office/powerpoint/2010/main" val="153905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 job </a:t>
            </a:r>
            <a:br>
              <a:rPr lang="en-US" dirty="0" smtClean="0"/>
            </a:br>
            <a:r>
              <a:rPr lang="en-US" dirty="0" smtClean="0"/>
              <a:t>section 6.2.4</a:t>
            </a:r>
            <a:endParaRPr lang="en-US" dirty="0"/>
          </a:p>
        </p:txBody>
      </p:sp>
      <p:sp>
        <p:nvSpPr>
          <p:cNvPr id="3" name="Content Placeholder 2"/>
          <p:cNvSpPr>
            <a:spLocks noGrp="1"/>
          </p:cNvSpPr>
          <p:nvPr>
            <p:ph idx="1"/>
          </p:nvPr>
        </p:nvSpPr>
        <p:spPr/>
        <p:txBody>
          <a:bodyPr/>
          <a:lstStyle/>
          <a:p>
            <a:r>
              <a:rPr lang="en-US" dirty="0" smtClean="0"/>
              <a:t>New technology may eliminate jobs but it also creates new jobs</a:t>
            </a:r>
          </a:p>
          <a:p>
            <a:r>
              <a:rPr lang="en-US" dirty="0" smtClean="0"/>
              <a:t>Web made job search easier</a:t>
            </a:r>
          </a:p>
          <a:p>
            <a:pPr lvl="1"/>
            <a:r>
              <a:rPr lang="en-US" dirty="0" smtClean="0"/>
              <a:t>Before was done using library and telephone</a:t>
            </a:r>
          </a:p>
          <a:p>
            <a:r>
              <a:rPr lang="en-US" dirty="0" smtClean="0"/>
              <a:t>Monster.com</a:t>
            </a:r>
          </a:p>
          <a:p>
            <a:pPr lvl="1"/>
            <a:r>
              <a:rPr lang="en-US" dirty="0" smtClean="0"/>
              <a:t>Relevancy</a:t>
            </a:r>
          </a:p>
          <a:p>
            <a:pPr lvl="1"/>
            <a:r>
              <a:rPr lang="en-US" dirty="0" smtClean="0"/>
              <a:t>Search engines</a:t>
            </a:r>
          </a:p>
          <a:p>
            <a:pPr lvl="1"/>
            <a:endParaRPr lang="en-US" dirty="0"/>
          </a:p>
        </p:txBody>
      </p:sp>
    </p:spTree>
    <p:extLst>
      <p:ext uri="{BB962C8B-B14F-4D97-AF65-F5344CB8AC3E}">
        <p14:creationId xmlns:p14="http://schemas.microsoft.com/office/powerpoint/2010/main" val="392799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about applicants and employees</a:t>
            </a:r>
            <a:endParaRPr lang="en-US" dirty="0"/>
          </a:p>
        </p:txBody>
      </p:sp>
      <p:sp>
        <p:nvSpPr>
          <p:cNvPr id="3" name="Content Placeholder 2"/>
          <p:cNvSpPr>
            <a:spLocks noGrp="1"/>
          </p:cNvSpPr>
          <p:nvPr>
            <p:ph idx="1"/>
          </p:nvPr>
        </p:nvSpPr>
        <p:spPr/>
        <p:txBody>
          <a:bodyPr/>
          <a:lstStyle/>
          <a:p>
            <a:r>
              <a:rPr lang="en-US" dirty="0" smtClean="0"/>
              <a:t>Social media</a:t>
            </a:r>
          </a:p>
          <a:p>
            <a:pPr marL="0" indent="0">
              <a:buNone/>
            </a:pPr>
            <a:endParaRPr lang="en-US" dirty="0" smtClean="0"/>
          </a:p>
          <a:p>
            <a:r>
              <a:rPr lang="en-US" dirty="0" smtClean="0"/>
              <a:t>Applicants try to clean their online persona</a:t>
            </a:r>
          </a:p>
          <a:p>
            <a:pPr marL="0" indent="0">
              <a:buNone/>
            </a:pPr>
            <a:endParaRPr lang="en-US" dirty="0" smtClean="0"/>
          </a:p>
          <a:p>
            <a:r>
              <a:rPr lang="en-US" dirty="0" smtClean="0"/>
              <a:t>Massive data collection for criminal-background check</a:t>
            </a:r>
          </a:p>
          <a:p>
            <a:pPr lvl="1"/>
            <a:r>
              <a:rPr lang="en-US" dirty="0" err="1" smtClean="0"/>
              <a:t>ChoicePoint</a:t>
            </a:r>
            <a:r>
              <a:rPr lang="en-US" dirty="0" smtClean="0"/>
              <a:t> Inc.</a:t>
            </a:r>
          </a:p>
        </p:txBody>
      </p:sp>
    </p:spTree>
    <p:extLst>
      <p:ext uri="{BB962C8B-B14F-4D97-AF65-F5344CB8AC3E}">
        <p14:creationId xmlns:p14="http://schemas.microsoft.com/office/powerpoint/2010/main" val="248329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Fears and questions</a:t>
            </a:r>
            <a:endParaRPr lang="en-US" dirty="0"/>
          </a:p>
        </p:txBody>
      </p:sp>
      <p:sp>
        <p:nvSpPr>
          <p:cNvPr id="3" name="Content Placeholder 2"/>
          <p:cNvSpPr>
            <a:spLocks noGrp="1"/>
          </p:cNvSpPr>
          <p:nvPr>
            <p:ph idx="1"/>
          </p:nvPr>
        </p:nvSpPr>
        <p:spPr/>
        <p:txBody>
          <a:bodyPr>
            <a:normAutofit/>
          </a:bodyPr>
          <a:lstStyle/>
          <a:p>
            <a:r>
              <a:rPr lang="en-US" dirty="0" smtClean="0"/>
              <a:t>C</a:t>
            </a:r>
            <a:r>
              <a:rPr dirty="0" smtClean="0"/>
              <a:t>om</a:t>
            </a:r>
            <a:r>
              <a:rPr lang="en-US" dirty="0" err="1" smtClean="0"/>
              <a:t>puters</a:t>
            </a:r>
            <a:r>
              <a:rPr lang="en-US" dirty="0" smtClean="0"/>
              <a:t> brought</a:t>
            </a:r>
            <a:r>
              <a:rPr dirty="0" smtClean="0"/>
              <a:t> fears</a:t>
            </a:r>
            <a:r>
              <a:rPr lang="en-US" dirty="0" smtClean="0"/>
              <a:t> into the work place.</a:t>
            </a:r>
          </a:p>
          <a:p>
            <a:r>
              <a:rPr lang="en-US" dirty="0" smtClean="0"/>
              <a:t>Many social critics, social scientists, politicians, unions, and activists saw virtually all potential effects of companies on work as highly threatening.</a:t>
            </a:r>
          </a:p>
          <a:p>
            <a:r>
              <a:rPr lang="en-US" dirty="0" smtClean="0"/>
              <a:t>They foresaw mass unemployment due to increased efficiency. </a:t>
            </a:r>
          </a:p>
          <a:p>
            <a:pPr>
              <a:buNone/>
            </a:pPr>
            <a:r>
              <a:rPr lang="en-US" dirty="0" smtClean="0"/>
              <a:t>    </a:t>
            </a:r>
            <a:r>
              <a:rPr lang="en-US" dirty="0" smtClean="0">
                <a:solidFill>
                  <a:schemeClr val="accent6"/>
                </a:solidFill>
              </a:rPr>
              <a:t> </a:t>
            </a:r>
            <a:endParaRPr dirty="0" smtClean="0">
              <a:solidFill>
                <a:schemeClr val="accent6"/>
              </a:solidFill>
            </a:endParaRPr>
          </a:p>
          <a:p>
            <a:endParaRPr lang="en-US" dirty="0"/>
          </a:p>
        </p:txBody>
      </p:sp>
      <p:pic>
        <p:nvPicPr>
          <p:cNvPr id="4" name="Picture 3" descr="work20experience_clip_image002.gif"/>
          <p:cNvPicPr>
            <a:picLocks noChangeAspect="1"/>
          </p:cNvPicPr>
          <p:nvPr/>
        </p:nvPicPr>
        <p:blipFill>
          <a:blip r:embed="rId3"/>
          <a:stretch>
            <a:fillRect/>
          </a:stretch>
        </p:blipFill>
        <p:spPr>
          <a:xfrm>
            <a:off x="5562599" y="200289"/>
            <a:ext cx="2492187" cy="161528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dispersal and telecommuting</a:t>
            </a:r>
            <a:br>
              <a:rPr lang="en-US" dirty="0" smtClean="0"/>
            </a:br>
            <a:r>
              <a:rPr lang="en-US" dirty="0" smtClean="0"/>
              <a:t>section 6.3.1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Better dynamics</a:t>
            </a:r>
          </a:p>
          <a:p>
            <a:r>
              <a:rPr lang="en-US" dirty="0" smtClean="0"/>
              <a:t>Home based business</a:t>
            </a:r>
          </a:p>
          <a:p>
            <a:r>
              <a:rPr lang="en-US" dirty="0" smtClean="0"/>
              <a:t>Benefits</a:t>
            </a:r>
          </a:p>
          <a:p>
            <a:pPr lvl="1"/>
            <a:r>
              <a:rPr lang="en-US" dirty="0" smtClean="0"/>
              <a:t>Reduce overhead for employers </a:t>
            </a:r>
          </a:p>
          <a:p>
            <a:pPr lvl="1"/>
            <a:r>
              <a:rPr lang="en-US" dirty="0" smtClean="0"/>
              <a:t>Increase productivity</a:t>
            </a:r>
          </a:p>
          <a:p>
            <a:pPr lvl="1"/>
            <a:r>
              <a:rPr lang="en-US" dirty="0" smtClean="0"/>
              <a:t>Smaller physical space (less rent)</a:t>
            </a:r>
          </a:p>
          <a:p>
            <a:pPr lvl="1"/>
            <a:r>
              <a:rPr lang="en-US" dirty="0" smtClean="0"/>
              <a:t>Easy communication with clients</a:t>
            </a:r>
          </a:p>
          <a:p>
            <a:r>
              <a:rPr lang="en-US" dirty="0" smtClean="0"/>
              <a:t>Problems</a:t>
            </a:r>
          </a:p>
          <a:p>
            <a:pPr lvl="1"/>
            <a:r>
              <a:rPr lang="en-US" dirty="0" smtClean="0"/>
              <a:t>Resentment from employees that must go to the office</a:t>
            </a:r>
          </a:p>
          <a:p>
            <a:pPr lvl="1"/>
            <a:r>
              <a:rPr lang="en-US" dirty="0" smtClean="0"/>
              <a:t>No immediate supervision</a:t>
            </a:r>
          </a:p>
          <a:p>
            <a:pPr lvl="1"/>
            <a:r>
              <a:rPr lang="en-US" dirty="0" smtClean="0"/>
              <a:t>Less Productive</a:t>
            </a:r>
          </a:p>
          <a:p>
            <a:pPr lvl="1"/>
            <a:r>
              <a:rPr lang="en-US" dirty="0" smtClean="0"/>
              <a:t>Security risk by using home computer</a:t>
            </a:r>
          </a:p>
          <a:p>
            <a:pPr lvl="1"/>
            <a:endParaRPr lang="en-US" dirty="0" smtClean="0"/>
          </a:p>
          <a:p>
            <a:pPr lvl="1"/>
            <a:endParaRPr lang="en-US" dirty="0"/>
          </a:p>
        </p:txBody>
      </p:sp>
    </p:spTree>
    <p:extLst>
      <p:ext uri="{BB962C8B-B14F-4D97-AF65-F5344CB8AC3E}">
        <p14:creationId xmlns:p14="http://schemas.microsoft.com/office/powerpoint/2010/main" val="2717332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What is </a:t>
            </a:r>
            <a:r>
              <a:rPr lang="en-US" smtClean="0"/>
              <a:t>your opinion </a:t>
            </a:r>
            <a:r>
              <a:rPr lang="en-US" dirty="0" smtClean="0"/>
              <a:t>on what ever you have an opinion about?</a:t>
            </a:r>
            <a:endParaRPr lang="en-US" dirty="0"/>
          </a:p>
        </p:txBody>
      </p:sp>
    </p:spTree>
    <p:extLst>
      <p:ext uri="{BB962C8B-B14F-4D97-AF65-F5344CB8AC3E}">
        <p14:creationId xmlns:p14="http://schemas.microsoft.com/office/powerpoint/2010/main" val="70377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6.1 Fears and questions</a:t>
            </a:r>
            <a:endParaRPr lang="en-US" dirty="0"/>
          </a:p>
        </p:txBody>
      </p:sp>
      <p:sp>
        <p:nvSpPr>
          <p:cNvPr id="3" name="Content Placeholder 2"/>
          <p:cNvSpPr>
            <a:spLocks noGrp="1"/>
          </p:cNvSpPr>
          <p:nvPr>
            <p:ph idx="1"/>
          </p:nvPr>
        </p:nvSpPr>
        <p:spPr>
          <a:xfrm>
            <a:off x="498474" y="1371600"/>
            <a:ext cx="7556313" cy="4754563"/>
          </a:xfrm>
        </p:spPr>
        <p:txBody>
          <a:bodyPr>
            <a:normAutofit/>
          </a:bodyPr>
          <a:lstStyle/>
          <a:p>
            <a:pPr>
              <a:buNone/>
            </a:pPr>
            <a:endParaRPr lang="en-US" dirty="0" smtClean="0"/>
          </a:p>
          <a:p>
            <a:r>
              <a:rPr lang="en-US" dirty="0" smtClean="0"/>
              <a:t>Computers and communications networks are causing changes in the size of  businesses and the number of people who are self-</a:t>
            </a:r>
            <a:r>
              <a:rPr lang="en-US" dirty="0" err="1" smtClean="0"/>
              <a:t>emplyed</a:t>
            </a:r>
            <a:r>
              <a:rPr lang="en-US" dirty="0" smtClean="0"/>
              <a:t>.</a:t>
            </a:r>
          </a:p>
          <a:p>
            <a:r>
              <a:rPr lang="en-US" dirty="0" smtClean="0"/>
              <a:t>Computers are giving </a:t>
            </a:r>
            <a:r>
              <a:rPr lang="en-US" dirty="0" err="1" smtClean="0"/>
              <a:t>emplyers</a:t>
            </a:r>
            <a:r>
              <a:rPr lang="en-US" dirty="0" smtClean="0"/>
              <a:t> increased power to monitor the work, communications, movements, and web activity of </a:t>
            </a:r>
            <a:r>
              <a:rPr lang="en-US" dirty="0" err="1" smtClean="0"/>
              <a:t>emplyees</a:t>
            </a:r>
            <a:r>
              <a:rPr lang="en-US" dirty="0" smtClean="0"/>
              <a:t>. These changes affect productivity, privacy, and morale.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 </a:t>
            </a:r>
            <a:r>
              <a:rPr dirty="0" smtClean="0"/>
              <a:t>The Impact on Employment </a:t>
            </a:r>
            <a:br>
              <a:rPr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Early prediction  and the realization </a:t>
            </a:r>
          </a:p>
          <a:p>
            <a:pPr marL="685800" lvl="1" indent="-457200">
              <a:buFont typeface="Wingdings" charset="2"/>
              <a:buChar char="ü"/>
            </a:pPr>
            <a:r>
              <a:rPr lang="en-US" dirty="0" smtClean="0"/>
              <a:t> T</a:t>
            </a:r>
            <a:r>
              <a:rPr dirty="0" smtClean="0"/>
              <a:t>he number of bank t</a:t>
            </a:r>
            <a:r>
              <a:rPr lang="en-US" dirty="0" smtClean="0"/>
              <a:t>ell</a:t>
            </a:r>
            <a:r>
              <a:rPr dirty="0" smtClean="0"/>
              <a:t>ers dropped by about 37% between 1983 and 1993. </a:t>
            </a:r>
          </a:p>
          <a:p>
            <a:pPr lvl="1">
              <a:buFont typeface="Wingdings" charset="2"/>
              <a:buChar char="ü"/>
            </a:pPr>
            <a:r>
              <a:rPr lang="en-US" dirty="0" smtClean="0"/>
              <a:t>    T</a:t>
            </a:r>
            <a:r>
              <a:rPr dirty="0" smtClean="0"/>
              <a:t>he number of </a:t>
            </a:r>
            <a:r>
              <a:rPr lang="en-US" dirty="0" err="1" smtClean="0"/>
              <a:t>te</a:t>
            </a:r>
            <a:r>
              <a:rPr dirty="0" smtClean="0"/>
              <a:t>lephone switchboard operators dropped from </a:t>
            </a:r>
            <a:r>
              <a:rPr lang="en-US" dirty="0" smtClean="0"/>
              <a:t>  </a:t>
            </a:r>
          </a:p>
          <a:p>
            <a:pPr lvl="1">
              <a:buNone/>
            </a:pPr>
            <a:r>
              <a:rPr lang="en-US" dirty="0" smtClean="0"/>
              <a:t>        </a:t>
            </a:r>
            <a:r>
              <a:rPr dirty="0" smtClean="0"/>
              <a:t>421,000 in 1970 </a:t>
            </a:r>
            <a:r>
              <a:rPr lang="en-US" dirty="0" err="1" smtClean="0"/>
              <a:t>t</a:t>
            </a:r>
            <a:r>
              <a:rPr dirty="0" smtClean="0"/>
              <a:t>o 164,000 in 199</a:t>
            </a:r>
            <a:r>
              <a:rPr lang="en-US" dirty="0" smtClean="0"/>
              <a:t>6.</a:t>
            </a:r>
          </a:p>
          <a:p>
            <a:pPr lvl="1">
              <a:buFont typeface="Wingdings" charset="2"/>
              <a:buChar char="ü"/>
            </a:pPr>
            <a:r>
              <a:rPr dirty="0" smtClean="0"/>
              <a:t>The jobs of 35,000 electric meter readers disappeared as utility companies installed </a:t>
            </a:r>
            <a:r>
              <a:rPr lang="en-US" dirty="0" smtClean="0"/>
              <a:t>electronic </a:t>
            </a:r>
            <a:r>
              <a:rPr dirty="0" smtClean="0"/>
              <a:t>devices that broadcast meter readings to company computers.</a:t>
            </a:r>
            <a:endParaRPr lang="en-US" dirty="0" smtClean="0"/>
          </a:p>
          <a:p>
            <a:pPr lvl="1">
              <a:buFont typeface="Wingdings" charset="2"/>
              <a:buChar char="ü"/>
            </a:pPr>
            <a:r>
              <a:rPr dirty="0" smtClean="0"/>
              <a:t>The jobs of building, and repairing </a:t>
            </a:r>
            <a:r>
              <a:rPr lang="en-US" dirty="0" err="1" smtClean="0"/>
              <a:t>t</a:t>
            </a:r>
            <a:r>
              <a:rPr dirty="0" smtClean="0"/>
              <a:t>ypewriters have disappeared. </a:t>
            </a:r>
          </a:p>
          <a:p>
            <a:pPr lvl="1">
              <a:buFont typeface="Wingdings" charset="2"/>
              <a:buChar char="ü"/>
            </a:pPr>
            <a:r>
              <a:rPr dirty="0" smtClean="0"/>
              <a:t>Railroads comput</a:t>
            </a:r>
            <a:r>
              <a:rPr lang="en-US" dirty="0" err="1" smtClean="0"/>
              <a:t>erized</a:t>
            </a:r>
            <a:r>
              <a:rPr dirty="0" smtClean="0"/>
              <a:t> their dispatch operations and eliminated hundreds of employees. </a:t>
            </a:r>
          </a:p>
          <a:p>
            <a:pPr lvl="1">
              <a:buFont typeface="Wingdings" charset="2"/>
              <a:buChar char="ü"/>
            </a:pPr>
            <a:r>
              <a:rPr lang="en-US" dirty="0" smtClean="0"/>
              <a:t>The </a:t>
            </a:r>
            <a:r>
              <a:rPr dirty="0" smtClean="0"/>
              <a:t>New York Srock Exchange climinared the last </a:t>
            </a:r>
            <a:r>
              <a:rPr lang="en-US" dirty="0" smtClean="0"/>
              <a:t>150</a:t>
            </a:r>
            <a:r>
              <a:rPr dirty="0" smtClean="0"/>
              <a:t> of i</a:t>
            </a:r>
            <a:r>
              <a:rPr lang="en-US" dirty="0" err="1" smtClean="0"/>
              <a:t>t</a:t>
            </a:r>
            <a:r>
              <a:rPr dirty="0" smtClean="0"/>
              <a:t>s </a:t>
            </a:r>
            <a:r>
              <a:rPr lang="en-US" dirty="0" smtClean="0"/>
              <a:t>floor</a:t>
            </a:r>
            <a:r>
              <a:rPr dirty="0" smtClean="0"/>
              <a:t> couriers who carried messages between brokers. </a:t>
            </a:r>
          </a:p>
          <a:p>
            <a:pPr lvl="1">
              <a:buFont typeface="Wingdings" charset="2"/>
              <a:buChar char="ü"/>
            </a:pPr>
            <a:r>
              <a:rPr lang="en-US" dirty="0" smtClean="0"/>
              <a:t>T</a:t>
            </a:r>
            <a:r>
              <a:rPr dirty="0" smtClean="0"/>
              <a:t>ravel agencies dosed as consumers made airplane reservations onl</a:t>
            </a:r>
            <a:r>
              <a:rPr lang="en-US" dirty="0" err="1" smtClean="0"/>
              <a:t>ine</a:t>
            </a:r>
            <a:r>
              <a:rPr dirty="0" smtClean="0"/>
              <a:t>. </a:t>
            </a:r>
          </a:p>
          <a:p>
            <a:pPr lvl="1">
              <a:buNone/>
            </a:pPr>
            <a:r>
              <a:rPr dirty="0" smtClean="0"/>
              <a:t> </a:t>
            </a:r>
          </a:p>
          <a:p>
            <a:pPr lvl="1">
              <a:buNone/>
            </a:pPr>
            <a:r>
              <a:rPr lang="en-US" dirty="0" smtClean="0"/>
              <a:t> </a:t>
            </a:r>
            <a:r>
              <a:rPr dirty="0" smtClean="0"/>
              <a:t> </a:t>
            </a:r>
          </a:p>
          <a:p>
            <a:pPr>
              <a:buFont typeface="Arial"/>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Impact on Employment continues…</a:t>
            </a:r>
            <a:endParaRPr lang="en-US" dirty="0"/>
          </a:p>
        </p:txBody>
      </p:sp>
      <p:sp>
        <p:nvSpPr>
          <p:cNvPr id="3" name="Content Placeholder 2"/>
          <p:cNvSpPr>
            <a:spLocks noGrp="1"/>
          </p:cNvSpPr>
          <p:nvPr>
            <p:ph idx="1"/>
          </p:nvPr>
        </p:nvSpPr>
        <p:spPr/>
        <p:txBody>
          <a:bodyPr/>
          <a:lstStyle/>
          <a:p>
            <a:pPr lvl="1">
              <a:buFont typeface="Wingdings" charset="2"/>
              <a:buChar char="ü"/>
            </a:pPr>
            <a:r>
              <a:rPr dirty="0" smtClean="0"/>
              <a:t>IBM, General Mo</a:t>
            </a:r>
            <a:r>
              <a:rPr lang="en-US" dirty="0" err="1" smtClean="0"/>
              <a:t>tors</a:t>
            </a:r>
            <a:r>
              <a:rPr dirty="0" smtClean="0"/>
              <a:t>, cars</a:t>
            </a:r>
            <a:r>
              <a:rPr lang="en-US" dirty="0" smtClean="0"/>
              <a:t> an</a:t>
            </a:r>
            <a:r>
              <a:rPr dirty="0" smtClean="0"/>
              <a:t>d </a:t>
            </a:r>
            <a:r>
              <a:rPr lang="en-US" dirty="0" smtClean="0"/>
              <a:t>other big companies</a:t>
            </a:r>
            <a:r>
              <a:rPr dirty="0" smtClean="0"/>
              <a:t> laid off of </a:t>
            </a:r>
            <a:r>
              <a:rPr lang="en-US" dirty="0" smtClean="0"/>
              <a:t>thousands</a:t>
            </a:r>
            <a:r>
              <a:rPr dirty="0" smtClean="0"/>
              <a:t> of workers.</a:t>
            </a:r>
            <a:endParaRPr lang="en-US" dirty="0" smtClean="0"/>
          </a:p>
          <a:p>
            <a:pPr lvl="1">
              <a:buFont typeface="Wingdings" charset="2"/>
              <a:buChar char="ü"/>
            </a:pPr>
            <a:r>
              <a:rPr dirty="0" smtClean="0"/>
              <a:t>Digiral cameras put film processors</a:t>
            </a:r>
            <a:r>
              <a:rPr lang="en-US" dirty="0" smtClean="0"/>
              <a:t> </a:t>
            </a:r>
            <a:r>
              <a:rPr dirty="0" smtClean="0"/>
              <a:t>out</a:t>
            </a:r>
            <a:r>
              <a:rPr lang="en-US" dirty="0" smtClean="0"/>
              <a:t> </a:t>
            </a:r>
            <a:r>
              <a:rPr dirty="0" smtClean="0"/>
              <a:t>of</a:t>
            </a:r>
            <a:r>
              <a:rPr lang="en-US" dirty="0" smtClean="0"/>
              <a:t> </a:t>
            </a:r>
            <a:r>
              <a:rPr dirty="0" smtClean="0"/>
              <a:t>work</a:t>
            </a:r>
            <a:r>
              <a:rPr lang="en-US" dirty="0" smtClean="0"/>
              <a:t>. (</a:t>
            </a:r>
            <a:r>
              <a:rPr dirty="0" smtClean="0"/>
              <a:t>Kodak</a:t>
            </a:r>
            <a:r>
              <a:rPr lang="en-US" dirty="0" smtClean="0"/>
              <a:t> laid off thousands of employees)</a:t>
            </a:r>
            <a:r>
              <a:rPr dirty="0" smtClean="0"/>
              <a:t> </a:t>
            </a:r>
          </a:p>
          <a:p>
            <a:pPr lvl="1">
              <a:buFont typeface="Wingdings" charset="2"/>
              <a:buChar char="ü"/>
            </a:pPr>
            <a:r>
              <a:rPr dirty="0" smtClean="0"/>
              <a:t>Shopping</a:t>
            </a:r>
            <a:r>
              <a:rPr lang="en-US" dirty="0" smtClean="0"/>
              <a:t> </a:t>
            </a:r>
            <a:r>
              <a:rPr dirty="0" smtClean="0"/>
              <a:t>on </a:t>
            </a:r>
            <a:r>
              <a:rPr lang="en-US" dirty="0" smtClean="0"/>
              <a:t>the internet </a:t>
            </a:r>
            <a:r>
              <a:rPr dirty="0" smtClean="0"/>
              <a:t>and self-service checkou</a:t>
            </a:r>
            <a:r>
              <a:rPr lang="en-US" dirty="0" err="1" smtClean="0"/>
              <a:t>t</a:t>
            </a:r>
            <a:r>
              <a:rPr dirty="0" smtClean="0"/>
              <a:t> sy</a:t>
            </a:r>
            <a:r>
              <a:rPr lang="en-US" dirty="0" err="1" smtClean="0"/>
              <a:t>st</a:t>
            </a:r>
            <a:r>
              <a:rPr dirty="0" smtClean="0"/>
              <a:t>ems in s</a:t>
            </a:r>
            <a:r>
              <a:rPr lang="en-US" dirty="0" err="1" smtClean="0"/>
              <a:t>t</a:t>
            </a:r>
            <a:r>
              <a:rPr dirty="0" smtClean="0"/>
              <a:t>ores have</a:t>
            </a:r>
            <a:r>
              <a:rPr lang="en-US" dirty="0" smtClean="0"/>
              <a:t> reduced the need of self clerk.</a:t>
            </a:r>
          </a:p>
          <a:p>
            <a:pPr lvl="1">
              <a:buFont typeface="Wingdings" charset="2"/>
              <a:buChar char="ü"/>
            </a:pPr>
            <a:r>
              <a:rPr lang="en-US" dirty="0" smtClean="0"/>
              <a:t>As</a:t>
            </a:r>
            <a:r>
              <a:rPr dirty="0" smtClean="0"/>
              <a:t> people bought </a:t>
            </a:r>
            <a:r>
              <a:rPr lang="en-US" dirty="0" smtClean="0"/>
              <a:t>or copied more music online, Tower Records went out of business in 2006 and laid off 3000 employees. </a:t>
            </a:r>
            <a:endParaRPr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…and then technology creates jobs</a:t>
            </a:r>
            <a:endParaRPr lang="en-US" sz="2400" dirty="0"/>
          </a:p>
        </p:txBody>
      </p:sp>
      <p:sp>
        <p:nvSpPr>
          <p:cNvPr id="3" name="Content Placeholder 2"/>
          <p:cNvSpPr>
            <a:spLocks noGrp="1"/>
          </p:cNvSpPr>
          <p:nvPr>
            <p:ph idx="1"/>
          </p:nvPr>
        </p:nvSpPr>
        <p:spPr>
          <a:xfrm>
            <a:off x="498474" y="1295400"/>
            <a:ext cx="7556313" cy="4830763"/>
          </a:xfrm>
        </p:spPr>
        <p:txBody>
          <a:bodyPr vert="horz">
            <a:normAutofit/>
          </a:bodyPr>
          <a:lstStyle/>
          <a:p>
            <a:r>
              <a:rPr lang="en-US" dirty="0" smtClean="0"/>
              <a:t>A successful technology eliminates  some jobs, but creates others.</a:t>
            </a:r>
          </a:p>
          <a:p>
            <a:pPr>
              <a:buNone/>
            </a:pPr>
            <a:r>
              <a:rPr lang="en-US" dirty="0" smtClean="0"/>
              <a:t>    Examples:</a:t>
            </a:r>
          </a:p>
          <a:p>
            <a:pPr lvl="1">
              <a:buFont typeface="Wingdings" charset="2"/>
              <a:buChar char="ü"/>
            </a:pPr>
            <a:r>
              <a:rPr lang="en-US" dirty="0" smtClean="0"/>
              <a:t>    </a:t>
            </a:r>
            <a:r>
              <a:rPr dirty="0" smtClean="0"/>
              <a:t>Rather than loss of</a:t>
            </a:r>
            <a:r>
              <a:rPr lang="en-US" dirty="0" smtClean="0"/>
              <a:t> </a:t>
            </a:r>
            <a:r>
              <a:rPr dirty="0" smtClean="0"/>
              <a:t>jobs, the sewing machine meant a</a:t>
            </a:r>
            <a:r>
              <a:rPr lang="en-US" dirty="0" smtClean="0"/>
              <a:t> </a:t>
            </a:r>
            <a:r>
              <a:rPr dirty="0" smtClean="0"/>
              <a:t>reduction </a:t>
            </a:r>
            <a:r>
              <a:rPr lang="en-US" dirty="0" smtClean="0"/>
              <a:t>   </a:t>
            </a:r>
          </a:p>
          <a:p>
            <a:pPr lvl="1">
              <a:buNone/>
            </a:pPr>
            <a:r>
              <a:rPr lang="en-US" dirty="0" smtClean="0"/>
              <a:t>        </a:t>
            </a:r>
            <a:r>
              <a:rPr dirty="0" smtClean="0"/>
              <a:t>in </a:t>
            </a:r>
            <a:r>
              <a:rPr lang="en-US" dirty="0" err="1" smtClean="0"/>
              <a:t>t</a:t>
            </a:r>
            <a:r>
              <a:rPr dirty="0" smtClean="0"/>
              <a:t>he price of</a:t>
            </a:r>
            <a:r>
              <a:rPr lang="en-US" dirty="0" smtClean="0"/>
              <a:t> </a:t>
            </a:r>
            <a:r>
              <a:rPr dirty="0" smtClean="0"/>
              <a:t>clothes, more demand, and ultimately hundreds </a:t>
            </a:r>
            <a:r>
              <a:rPr lang="en-US" dirty="0" smtClean="0"/>
              <a:t> </a:t>
            </a:r>
          </a:p>
          <a:p>
            <a:pPr lvl="1">
              <a:buNone/>
            </a:pPr>
            <a:r>
              <a:rPr lang="en-US" dirty="0" smtClean="0"/>
              <a:t>        </a:t>
            </a:r>
            <a:r>
              <a:rPr dirty="0" smtClean="0"/>
              <a:t>of thousands of new jo</a:t>
            </a:r>
            <a:r>
              <a:rPr lang="en-US" dirty="0" err="1" smtClean="0"/>
              <a:t>b</a:t>
            </a:r>
            <a:r>
              <a:rPr dirty="0" smtClean="0"/>
              <a:t>s.</a:t>
            </a:r>
            <a:endParaRPr lang="en-US" dirty="0" smtClean="0"/>
          </a:p>
          <a:p>
            <a:pPr lvl="1">
              <a:buFont typeface="Wingdings" charset="2"/>
              <a:buChar char="ü"/>
            </a:pPr>
            <a:r>
              <a:rPr lang="en-US" dirty="0" smtClean="0"/>
              <a:t>    </a:t>
            </a:r>
            <a:r>
              <a:rPr dirty="0" smtClean="0"/>
              <a:t>By 1</a:t>
            </a:r>
            <a:r>
              <a:rPr lang="en-US" dirty="0" smtClean="0"/>
              <a:t>997</a:t>
            </a:r>
            <a:r>
              <a:rPr dirty="0" smtClean="0"/>
              <a:t> mor</a:t>
            </a:r>
            <a:r>
              <a:rPr lang="en-US" dirty="0" err="1" smtClean="0"/>
              <a:t>e</a:t>
            </a:r>
            <a:r>
              <a:rPr dirty="0" smtClean="0"/>
              <a:t> than 109,000 people worked in the cellular </a:t>
            </a:r>
            <a:r>
              <a:rPr lang="en-US" dirty="0" smtClean="0"/>
              <a:t>  </a:t>
            </a:r>
          </a:p>
          <a:p>
            <a:pPr lvl="1">
              <a:buNone/>
            </a:pPr>
            <a:r>
              <a:rPr lang="en-US" dirty="0" smtClean="0"/>
              <a:t>       </a:t>
            </a:r>
            <a:r>
              <a:rPr dirty="0" smtClean="0"/>
              <a:t>communications industry in </a:t>
            </a:r>
            <a:r>
              <a:rPr lang="en-US" dirty="0" err="1" smtClean="0"/>
              <a:t>t</a:t>
            </a:r>
            <a:r>
              <a:rPr dirty="0" smtClean="0"/>
              <a:t>he United S</a:t>
            </a:r>
            <a:r>
              <a:rPr lang="en-US" dirty="0" err="1" smtClean="0"/>
              <a:t>tates</a:t>
            </a:r>
            <a:r>
              <a:rPr dirty="0" smtClean="0"/>
              <a:t>.</a:t>
            </a:r>
            <a:endParaRPr lang="en-US" dirty="0" smtClean="0"/>
          </a:p>
          <a:p>
            <a:pPr lvl="1">
              <a:buFont typeface="Wingdings" charset="2"/>
              <a:buChar char="ü"/>
            </a:pPr>
            <a:r>
              <a:rPr dirty="0" smtClean="0"/>
              <a:t>By 1998 </a:t>
            </a:r>
            <a:r>
              <a:rPr lang="en-US" dirty="0" smtClean="0"/>
              <a:t>the</a:t>
            </a:r>
            <a:r>
              <a:rPr dirty="0" smtClean="0"/>
              <a:t> Semiconductor lndusuy Association re</a:t>
            </a:r>
            <a:r>
              <a:rPr lang="en-US" dirty="0" err="1" smtClean="0"/>
              <a:t>s</a:t>
            </a:r>
            <a:r>
              <a:rPr dirty="0" smtClean="0"/>
              <a:t>poned that </a:t>
            </a:r>
            <a:r>
              <a:rPr lang="en-US" dirty="0" smtClean="0"/>
              <a:t>chip</a:t>
            </a:r>
            <a:r>
              <a:rPr dirty="0" smtClean="0"/>
              <a:t> makers</a:t>
            </a:r>
            <a:r>
              <a:rPr lang="en-US" dirty="0" smtClean="0"/>
              <a:t>,</a:t>
            </a:r>
            <a:r>
              <a:rPr dirty="0" smtClean="0"/>
              <a:t> employed 242,000 workers, directly in </a:t>
            </a:r>
            <a:r>
              <a:rPr lang="en-US" dirty="0" err="1" smtClean="0"/>
              <a:t>t</a:t>
            </a:r>
            <a:r>
              <a:rPr dirty="0" smtClean="0"/>
              <a:t>he U.S. and 1.3 million workas indirecr</a:t>
            </a:r>
            <a:r>
              <a:rPr lang="en-US" dirty="0" err="1" smtClean="0"/>
              <a:t>t</a:t>
            </a:r>
            <a:r>
              <a:rPr dirty="0" smtClean="0"/>
              <a:t>ly</a:t>
            </a:r>
            <a:r>
              <a:rPr lang="en-US" dirty="0" smtClean="0"/>
              <a:t>.</a:t>
            </a:r>
            <a:r>
              <a:rPr dirty="0" smtClean="0"/>
              <a:t> </a:t>
            </a:r>
            <a:endParaRPr lang="en-US" dirty="0" smtClean="0"/>
          </a:p>
          <a:p>
            <a:pPr lvl="1">
              <a:buNone/>
            </a:pPr>
            <a:endParaRPr lang="en-US" dirty="0" smtClean="0"/>
          </a:p>
          <a:p>
            <a:pPr>
              <a:buNone/>
            </a:pPr>
            <a:r>
              <a:rPr dirty="0" smtClean="0"/>
              <a:t> </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What happens to music ?</a:t>
            </a:r>
            <a:endParaRPr lang="en-US" sz="2800" dirty="0"/>
          </a:p>
        </p:txBody>
      </p:sp>
      <p:sp>
        <p:nvSpPr>
          <p:cNvPr id="3" name="Content Placeholder 2"/>
          <p:cNvSpPr>
            <a:spLocks noGrp="1"/>
          </p:cNvSpPr>
          <p:nvPr>
            <p:ph idx="1"/>
          </p:nvPr>
        </p:nvSpPr>
        <p:spPr/>
        <p:txBody>
          <a:bodyPr/>
          <a:lstStyle/>
          <a:p>
            <a:r>
              <a:rPr lang="en-US" dirty="0" smtClean="0"/>
              <a:t>Drastic changes in music</a:t>
            </a:r>
          </a:p>
          <a:p>
            <a:pPr lvl="1">
              <a:buFont typeface="Wingdings" charset="2"/>
              <a:buChar char="ü"/>
            </a:pPr>
            <a:r>
              <a:rPr lang="en-US" dirty="0" smtClean="0"/>
              <a:t>Automated piano players and recordings replaces the live piano players.  </a:t>
            </a:r>
          </a:p>
          <a:p>
            <a:pPr lvl="1">
              <a:buFont typeface="Wingdings" charset="2"/>
              <a:buChar char="ü"/>
            </a:pPr>
            <a:r>
              <a:rPr lang="en-US" dirty="0" smtClean="0"/>
              <a:t>Juke boxes replaces live bands in bars.</a:t>
            </a:r>
          </a:p>
          <a:p>
            <a:pPr lvl="1">
              <a:buFont typeface="Wingdings" charset="2"/>
              <a:buChar char="ü"/>
            </a:pPr>
            <a:r>
              <a:rPr lang="en-US" dirty="0" smtClean="0"/>
              <a:t>Recorders and CDs replaced live orchestras and bands at Broadway shows, dance performances, and weddings.  </a:t>
            </a:r>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a:t>
            </a:r>
            <a:endParaRPr lang="en-US" dirty="0"/>
          </a:p>
        </p:txBody>
      </p:sp>
      <p:sp>
        <p:nvSpPr>
          <p:cNvPr id="3" name="Content Placeholder 2"/>
          <p:cNvSpPr>
            <a:spLocks noGrp="1"/>
          </p:cNvSpPr>
          <p:nvPr>
            <p:ph idx="1"/>
          </p:nvPr>
        </p:nvSpPr>
        <p:spPr>
          <a:xfrm>
            <a:off x="498474" y="1524000"/>
            <a:ext cx="7556313" cy="4602163"/>
          </a:xfrm>
        </p:spPr>
        <p:txBody>
          <a:bodyPr>
            <a:normAutofit/>
          </a:bodyPr>
          <a:lstStyle/>
          <a:p>
            <a:r>
              <a:rPr lang="en-US" dirty="0" smtClean="0"/>
              <a:t> </a:t>
            </a:r>
            <a:r>
              <a:rPr dirty="0" smtClean="0"/>
              <a:t>In </a:t>
            </a:r>
            <a:r>
              <a:rPr lang="en-US" dirty="0" err="1" smtClean="0"/>
              <a:t>t</a:t>
            </a:r>
            <a:r>
              <a:rPr dirty="0" smtClean="0"/>
              <a:t>he U.S.</a:t>
            </a:r>
            <a:r>
              <a:rPr lang="en-US" dirty="0" smtClean="0"/>
              <a:t> </a:t>
            </a:r>
            <a:r>
              <a:rPr dirty="0" smtClean="0"/>
              <a:t>between 199</a:t>
            </a:r>
            <a:r>
              <a:rPr lang="en-US" dirty="0" smtClean="0"/>
              <a:t>3</a:t>
            </a:r>
            <a:r>
              <a:rPr dirty="0" smtClean="0"/>
              <a:t> and 2002</a:t>
            </a:r>
            <a:r>
              <a:rPr lang="en-US" dirty="0" smtClean="0"/>
              <a:t>, 309.9 </a:t>
            </a:r>
            <a:r>
              <a:rPr dirty="0" smtClean="0"/>
              <a:t>million jobs </a:t>
            </a:r>
            <a:r>
              <a:rPr lang="en-US" dirty="0" err="1" smtClean="0"/>
              <a:t>e</a:t>
            </a:r>
            <a:r>
              <a:rPr dirty="0" smtClean="0"/>
              <a:t>nd</a:t>
            </a:r>
            <a:r>
              <a:rPr lang="en-US" dirty="0" err="1" smtClean="0"/>
              <a:t>ed</a:t>
            </a:r>
            <a:r>
              <a:rPr lang="en-US" dirty="0" smtClean="0"/>
              <a:t> but 327.7</a:t>
            </a:r>
            <a:r>
              <a:rPr dirty="0" smtClean="0"/>
              <a:t> million jobs were added in the same period, for a net increas</a:t>
            </a:r>
            <a:r>
              <a:rPr lang="en-US" dirty="0" err="1" smtClean="0"/>
              <a:t>e</a:t>
            </a:r>
            <a:r>
              <a:rPr dirty="0" smtClean="0"/>
              <a:t> of 17</a:t>
            </a:r>
            <a:r>
              <a:rPr lang="en-US" dirty="0" smtClean="0"/>
              <a:t>.</a:t>
            </a:r>
            <a:r>
              <a:rPr dirty="0" smtClean="0"/>
              <a:t>8 million jobs. </a:t>
            </a:r>
          </a:p>
          <a:p>
            <a:r>
              <a:rPr dirty="0" smtClean="0"/>
              <a:t>30 million jobs opening and </a:t>
            </a:r>
            <a:r>
              <a:rPr lang="en-US" dirty="0" err="1" smtClean="0"/>
              <a:t>cl</a:t>
            </a:r>
            <a:r>
              <a:rPr dirty="0" smtClean="0"/>
              <a:t>osing </a:t>
            </a:r>
            <a:r>
              <a:rPr lang="en-US" dirty="0" smtClean="0"/>
              <a:t>each year</a:t>
            </a:r>
            <a:r>
              <a:rPr dirty="0" smtClean="0"/>
              <a:t> is typic</a:t>
            </a:r>
            <a:r>
              <a:rPr lang="en-US" dirty="0" smtClean="0"/>
              <a:t>a</a:t>
            </a:r>
            <a:r>
              <a:rPr dirty="0" smtClean="0"/>
              <a:t>1</a:t>
            </a:r>
            <a:r>
              <a:rPr lang="en-US" dirty="0" smtClean="0"/>
              <a:t> </a:t>
            </a:r>
            <a:r>
              <a:rPr dirty="0" smtClean="0"/>
              <a:t>of a flexible economy. </a:t>
            </a:r>
            <a:endParaRPr lang="en-US" dirty="0" smtClean="0"/>
          </a:p>
          <a:p>
            <a:r>
              <a:rPr dirty="0" smtClean="0"/>
              <a:t>The BLS</a:t>
            </a:r>
            <a:r>
              <a:rPr lang="en-US" dirty="0" smtClean="0"/>
              <a:t>(</a:t>
            </a:r>
            <a:r>
              <a:rPr lang="en-US" dirty="0" err="1" smtClean="0"/>
              <a:t>Beueau</a:t>
            </a:r>
            <a:r>
              <a:rPr lang="en-US" dirty="0" smtClean="0"/>
              <a:t> of Labor Statistics)</a:t>
            </a:r>
            <a:r>
              <a:rPr dirty="0" smtClean="0"/>
              <a:t> proje</a:t>
            </a:r>
            <a:r>
              <a:rPr lang="en-US" dirty="0" err="1" smtClean="0"/>
              <a:t>cts</a:t>
            </a:r>
            <a:r>
              <a:rPr dirty="0" smtClean="0"/>
              <a:t> </a:t>
            </a:r>
            <a:r>
              <a:rPr lang="en-US" dirty="0" err="1" smtClean="0"/>
              <a:t>t</a:t>
            </a:r>
            <a:r>
              <a:rPr dirty="0" smtClean="0"/>
              <a:t>hat the net increase in jobs </a:t>
            </a:r>
            <a:r>
              <a:rPr lang="en-US" dirty="0" err="1" smtClean="0"/>
              <a:t>f</a:t>
            </a:r>
            <a:r>
              <a:rPr dirty="0" smtClean="0"/>
              <a:t>or </a:t>
            </a:r>
            <a:r>
              <a:rPr lang="en-US" dirty="0" smtClean="0"/>
              <a:t>the</a:t>
            </a:r>
            <a:r>
              <a:rPr dirty="0" smtClean="0"/>
              <a:t> period</a:t>
            </a:r>
            <a:r>
              <a:rPr lang="en-US" dirty="0" smtClean="0"/>
              <a:t> of</a:t>
            </a:r>
            <a:r>
              <a:rPr dirty="0" smtClean="0"/>
              <a:t> 2004 </a:t>
            </a:r>
            <a:r>
              <a:rPr lang="en-US" dirty="0" smtClean="0"/>
              <a:t>to</a:t>
            </a:r>
            <a:r>
              <a:rPr dirty="0" smtClean="0"/>
              <a:t> 2014 will be 18.9 million</a:t>
            </a:r>
            <a:r>
              <a:rPr lang="en-US" dirty="0" smtClean="0"/>
              <a:t>.</a:t>
            </a:r>
            <a:r>
              <a:rPr dirty="0" smtClean="0"/>
              <a:t> </a:t>
            </a:r>
          </a:p>
          <a:p>
            <a:endParaRPr dirty="0" smtClean="0"/>
          </a:p>
          <a:p>
            <a:pPr>
              <a:buNone/>
            </a:pPr>
            <a:r>
              <a:rPr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Technology,</a:t>
            </a:r>
            <a:r>
              <a:rPr lang="en-US" dirty="0" smtClean="0"/>
              <a:t> eco</a:t>
            </a:r>
            <a:r>
              <a:rPr dirty="0" smtClean="0"/>
              <a:t>nomic factors, and employment </a:t>
            </a:r>
            <a:br>
              <a:rPr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OECD (organization for economic co-operation and development) concluded that the </a:t>
            </a:r>
            <a:r>
              <a:rPr lang="en-US" dirty="0" err="1" smtClean="0"/>
              <a:t>unemplyment</a:t>
            </a:r>
            <a:r>
              <a:rPr lang="en-US" dirty="0" smtClean="0"/>
              <a:t> stems from policies, which have made economies rigid, and stalled the ability to adapt. </a:t>
            </a:r>
          </a:p>
          <a:p>
            <a:r>
              <a:rPr dirty="0" smtClean="0"/>
              <a:t>The OE</a:t>
            </a:r>
            <a:r>
              <a:rPr lang="en-US" dirty="0" smtClean="0"/>
              <a:t>C</a:t>
            </a:r>
            <a:r>
              <a:rPr dirty="0" smtClean="0"/>
              <a:t>D repo</a:t>
            </a:r>
            <a:r>
              <a:rPr lang="en-US" dirty="0" err="1" smtClean="0"/>
              <a:t>rt</a:t>
            </a:r>
            <a:r>
              <a:rPr dirty="0" smtClean="0"/>
              <a:t> says tha</a:t>
            </a:r>
            <a:r>
              <a:rPr lang="en-US" dirty="0" err="1" smtClean="0"/>
              <a:t>t</a:t>
            </a:r>
            <a:r>
              <a:rPr dirty="0" smtClean="0"/>
              <a:t> history has shown </a:t>
            </a:r>
            <a:r>
              <a:rPr lang="en-US" dirty="0" err="1" smtClean="0"/>
              <a:t>t</a:t>
            </a:r>
            <a:r>
              <a:rPr dirty="0" smtClean="0"/>
              <a:t>hat wh</a:t>
            </a:r>
            <a:r>
              <a:rPr lang="en-US" dirty="0" err="1" smtClean="0"/>
              <a:t>e</a:t>
            </a:r>
            <a:r>
              <a:rPr dirty="0" smtClean="0"/>
              <a:t>n technological progress acc</a:t>
            </a:r>
            <a:r>
              <a:rPr lang="en-US" dirty="0" err="1" smtClean="0"/>
              <a:t>elerates</a:t>
            </a:r>
            <a:r>
              <a:rPr lang="en-US" dirty="0" smtClean="0"/>
              <a:t>,</a:t>
            </a:r>
            <a:r>
              <a:rPr dirty="0" smtClean="0"/>
              <a:t> so do growth, liv</a:t>
            </a:r>
            <a:r>
              <a:rPr lang="en-US" dirty="0" err="1" smtClean="0"/>
              <a:t>ing</a:t>
            </a:r>
            <a:r>
              <a:rPr lang="en-US" dirty="0" smtClean="0"/>
              <a:t> </a:t>
            </a:r>
            <a:r>
              <a:rPr dirty="0" smtClean="0"/>
              <a:t>standards, and emp</a:t>
            </a:r>
            <a:r>
              <a:rPr lang="en-US" dirty="0" err="1" smtClean="0"/>
              <a:t>lyment</a:t>
            </a:r>
            <a:r>
              <a:rPr dirty="0" smtClean="0"/>
              <a:t>.</a:t>
            </a:r>
            <a:endParaRPr lang="en-US" dirty="0" smtClean="0"/>
          </a:p>
          <a:p>
            <a:r>
              <a:rPr lang="en-US" dirty="0" smtClean="0"/>
              <a:t>A</a:t>
            </a:r>
            <a:r>
              <a:rPr dirty="0" smtClean="0"/>
              <a:t>verage hourly pay of manufacturing wor</a:t>
            </a:r>
            <a:r>
              <a:rPr lang="en-US" dirty="0" err="1" smtClean="0"/>
              <a:t>kers</a:t>
            </a:r>
            <a:r>
              <a:rPr dirty="0" smtClean="0"/>
              <a:t> quadrupled</a:t>
            </a:r>
            <a:r>
              <a:rPr lang="en-US" dirty="0" smtClean="0"/>
              <a:t> between 1909 and the mid 1970s.</a:t>
            </a:r>
            <a:r>
              <a:rPr dirty="0" smtClean="0"/>
              <a:t> </a:t>
            </a:r>
          </a:p>
          <a:p>
            <a:r>
              <a:rPr lang="en-US" dirty="0" smtClean="0"/>
              <a:t>Wages appeared to decline</a:t>
            </a:r>
            <a:r>
              <a:rPr dirty="0" smtClean="0"/>
              <a:t> as much as 10% after 1970. </a:t>
            </a:r>
          </a:p>
          <a:p>
            <a:pPr>
              <a:buNone/>
            </a:pPr>
            <a:r>
              <a:rPr dirty="0" smtClean="0"/>
              <a:t>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Exhibit">
      <a:dk1>
        <a:sysClr val="windowText" lastClr="000000"/>
      </a:dk1>
      <a:lt1>
        <a:sysClr val="window" lastClr="FFFFFF"/>
      </a:lt1>
      <a:dk2>
        <a:srgbClr val="1C3264"/>
      </a:dk2>
      <a:lt2>
        <a:srgbClr val="CCCCCC"/>
      </a:lt2>
      <a:accent1>
        <a:srgbClr val="3399FF"/>
      </a:accent1>
      <a:accent2>
        <a:srgbClr val="69FFFF"/>
      </a:accent2>
      <a:accent3>
        <a:srgbClr val="CCFF33"/>
      </a:accent3>
      <a:accent4>
        <a:srgbClr val="3333FF"/>
      </a:accent4>
      <a:accent5>
        <a:srgbClr val="9933FF"/>
      </a:accent5>
      <a:accent6>
        <a:srgbClr val="FF33FF"/>
      </a:accent6>
      <a:hlink>
        <a:srgbClr val="6699FF"/>
      </a:hlink>
      <a:folHlink>
        <a:srgbClr val="9999CC"/>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1391</TotalTime>
  <Words>1566</Words>
  <Application>Microsoft Office PowerPoint</Application>
  <PresentationFormat>On-screen Show (4:3)</PresentationFormat>
  <Paragraphs>165</Paragraphs>
  <Slides>21</Slides>
  <Notes>10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Advantage</vt:lpstr>
      <vt:lpstr>Chapter 6 WORK </vt:lpstr>
      <vt:lpstr>6.1 Fears and questions</vt:lpstr>
      <vt:lpstr>6.1 Fears and questions</vt:lpstr>
      <vt:lpstr>6.2 The Impact on Employment  </vt:lpstr>
      <vt:lpstr>The Impact on Employment continues…</vt:lpstr>
      <vt:lpstr>…and then technology creates jobs</vt:lpstr>
      <vt:lpstr>What happens to music ?</vt:lpstr>
      <vt:lpstr>Overall…</vt:lpstr>
      <vt:lpstr>Technology, economic factors, and employment  </vt:lpstr>
      <vt:lpstr>Technology, economic factors, and employment</vt:lpstr>
      <vt:lpstr>Living standard and leisure in the computer age</vt:lpstr>
      <vt:lpstr>Declining cost measured in working time.</vt:lpstr>
      <vt:lpstr>Question</vt:lpstr>
      <vt:lpstr>A Global Workforce  section 6.2.3</vt:lpstr>
      <vt:lpstr>Impact of offshoring</vt:lpstr>
      <vt:lpstr>Problems and side effects of offshoring</vt:lpstr>
      <vt:lpstr>Ethics of hiring foreign workers</vt:lpstr>
      <vt:lpstr>Getting a job  section 6.2.4</vt:lpstr>
      <vt:lpstr>Learning about applicants and employees</vt:lpstr>
      <vt:lpstr>Job dispersal and telecommuting section 6.3.1</vt:lpstr>
      <vt:lpstr>Question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dc:title>
  <dc:creator>Liza Hossain</dc:creator>
  <cp:lastModifiedBy>Alex</cp:lastModifiedBy>
  <cp:revision>99</cp:revision>
  <dcterms:created xsi:type="dcterms:W3CDTF">2013-03-28T03:29:38Z</dcterms:created>
  <dcterms:modified xsi:type="dcterms:W3CDTF">2013-03-28T16:41:27Z</dcterms:modified>
</cp:coreProperties>
</file>