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9" autoAdjust="0"/>
    <p:restoredTop sz="94660"/>
  </p:normalViewPr>
  <p:slideViewPr>
    <p:cSldViewPr snapToObjects="1">
      <p:cViewPr>
        <p:scale>
          <a:sx n="100" d="100"/>
          <a:sy n="100" d="100"/>
        </p:scale>
        <p:origin x="-882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9725F-DB25-254D-8D37-1976A6C6C116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78AB7-7182-6844-B4C1-D7B5242CE0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 beginning of the Industrial Revolution, technology has generated fears of mass unemployment. </a:t>
            </a:r>
            <a:endParaRPr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</a:t>
            </a:r>
            <a:r>
              <a:rPr dirty="0" smtClean="0"/>
              <a:t>he i</a:t>
            </a:r>
            <a:r>
              <a:rPr lang="en-US" dirty="0" err="1" smtClean="0"/>
              <a:t>n</a:t>
            </a:r>
            <a:r>
              <a:rPr dirty="0" smtClean="0"/>
              <a:t>roducrion of</a:t>
            </a:r>
            <a:r>
              <a:rPr lang="en-US" dirty="0" smtClean="0"/>
              <a:t> </a:t>
            </a:r>
            <a:r>
              <a:rPr dirty="0" smtClean="0"/>
              <a:t>com</a:t>
            </a:r>
            <a:r>
              <a:rPr lang="en-US" dirty="0" err="1" smtClean="0"/>
              <a:t>puters</a:t>
            </a:r>
            <a:r>
              <a:rPr lang="en-US" dirty="0" smtClean="0"/>
              <a:t> </a:t>
            </a:r>
            <a:r>
              <a:rPr dirty="0" smtClean="0"/>
              <a:t>i</a:t>
            </a:r>
            <a:r>
              <a:rPr lang="en-US" dirty="0" err="1" smtClean="0"/>
              <a:t>nt</a:t>
            </a:r>
            <a:r>
              <a:rPr dirty="0" smtClean="0"/>
              <a:t>o </a:t>
            </a:r>
            <a:r>
              <a:rPr lang="en-US" dirty="0" err="1" smtClean="0"/>
              <a:t>t</a:t>
            </a:r>
            <a:r>
              <a:rPr dirty="0" smtClean="0"/>
              <a:t>he workplace generated m</a:t>
            </a:r>
            <a:r>
              <a:rPr lang="en-US" dirty="0" smtClean="0"/>
              <a:t>any</a:t>
            </a:r>
            <a:r>
              <a:rPr dirty="0" smtClean="0"/>
              <a:t> fears.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6"/>
                </a:solidFill>
              </a:rPr>
              <a:t>some argued that money spent on computers was a waste because computer decreased human efficiency. They saw telecommuting as bad for workers and society. Many </a:t>
            </a:r>
            <a:r>
              <a:rPr lang="en-US" dirty="0" err="1" smtClean="0">
                <a:solidFill>
                  <a:schemeClr val="accent6"/>
                </a:solidFill>
              </a:rPr>
              <a:t>oppsed</a:t>
            </a:r>
            <a:r>
              <a:rPr lang="en-US" dirty="0" smtClean="0">
                <a:solidFill>
                  <a:schemeClr val="accent6"/>
                </a:solidFill>
              </a:rPr>
              <a:t> off shoring, arguing that it will eliminate a huge number of jobs.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78AB7-7182-6844-B4C1-D7B5242CE0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of the fears expressed only a few years ago about the expected impact of computer on work, such as mass unemployment.  Ex. </a:t>
            </a:r>
            <a:r>
              <a:rPr lang="en-US" dirty="0" err="1" smtClean="0"/>
              <a:t>Offshoring</a:t>
            </a:r>
            <a:r>
              <a:rPr lang="en-US" dirty="0" smtClean="0"/>
              <a:t> of jobs.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78AB7-7182-6844-B4C1-D7B5242CE0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early 1800s the Luddites (of whom we say more in Chapter 7) burned weaving looms because (hey feared the looms would eliminate their jobs.</a:t>
            </a:r>
            <a:r>
              <a:rPr dirty="0" smtClean="0"/>
              <a:t> During the </a:t>
            </a:r>
            <a:r>
              <a:rPr lang="en-US" dirty="0" err="1" smtClean="0"/>
              <a:t>e</a:t>
            </a:r>
            <a:r>
              <a:rPr dirty="0" smtClean="0"/>
              <a:t>arly 1990s, newspapers were full of headlines about layoffs and corporate</a:t>
            </a:r>
            <a:r>
              <a:rPr lang="en-US" dirty="0" smtClean="0"/>
              <a:t> downsizing. </a:t>
            </a:r>
            <a:r>
              <a:rPr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78AB7-7182-6844-B4C1-D7B5242CE0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</a:t>
            </a:r>
            <a:r>
              <a:rPr lang="en-US" baseline="0" dirty="0" smtClean="0"/>
              <a:t> of job continues in the year 2000s.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78AB7-7182-6844-B4C1-D7B5242CE0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sites that created a new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phenomenon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new devices and services all represent new jos.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World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 conrributcd to the creation of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100.000 new Internet-relatcd jobs in 1996.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</a:t>
            </a:r>
            <a:r>
              <a:rPr dirty="0" smtClean="0"/>
              <a:t>The chip indusrry</a:t>
            </a:r>
            <a:r>
              <a:rPr lang="en-US" dirty="0" smtClean="0"/>
              <a:t>, </a:t>
            </a:r>
            <a:r>
              <a:rPr dirty="0" smtClean="0"/>
              <a:t>which did </a:t>
            </a:r>
            <a:r>
              <a:rPr lang="en-US" dirty="0" smtClean="0"/>
              <a:t>not exist</a:t>
            </a:r>
            <a:r>
              <a:rPr dirty="0" smtClean="0"/>
              <a:t> before </a:t>
            </a:r>
            <a:r>
              <a:rPr lang="en-US" dirty="0" err="1" smtClean="0"/>
              <a:t>t</a:t>
            </a:r>
            <a:r>
              <a:rPr dirty="0" smtClean="0"/>
              <a:t>he micro</a:t>
            </a:r>
            <a:r>
              <a:rPr lang="en-US" dirty="0" smtClean="0"/>
              <a:t>processor</a:t>
            </a:r>
            <a:r>
              <a:rPr dirty="0" smtClean="0"/>
              <a:t> was inven</a:t>
            </a:r>
            <a:r>
              <a:rPr lang="en-US" dirty="0" err="1" smtClean="0"/>
              <a:t>t</a:t>
            </a:r>
            <a:r>
              <a:rPr dirty="0" smtClean="0"/>
              <a:t>ed in </a:t>
            </a:r>
            <a:r>
              <a:rPr lang="en-US" dirty="0" smtClean="0"/>
              <a:t>the </a:t>
            </a:r>
            <a:r>
              <a:rPr dirty="0" smtClean="0"/>
              <a:t> </a:t>
            </a:r>
            <a:r>
              <a:rPr lang="en-US" dirty="0" smtClean="0"/>
              <a:t>1</a:t>
            </a:r>
            <a:r>
              <a:rPr dirty="0" smtClean="0"/>
              <a:t>970s, ranked founh among U.S. industries by annuaJ revenue.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78AB7-7182-6844-B4C1-D7B5242CE0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few hundred 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listening co music was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rare luxury for most people. Only the wealthy could hire profcssi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musicians to perform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hem.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hnology, induding electricity. radio, CDs. DVDs, iPocis, data-compression algorithms, and the Web, brought the </a:t>
            </a:r>
            <a:r>
              <a:rPr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individual "performance" in a priva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home (or our on a hiking trail) down so low [hal music available to almost anyone. </a:t>
            </a:r>
            <a:endParaRPr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78AB7-7182-6844-B4C1-D7B5242CE0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dirty="0" smtClean="0"/>
              <a:t>What is the ov</a:t>
            </a:r>
            <a:r>
              <a:rPr lang="en-US" dirty="0" smtClean="0"/>
              <a:t>era</a:t>
            </a:r>
            <a:r>
              <a:rPr dirty="0" smtClean="0"/>
              <a:t>ll </a:t>
            </a:r>
            <a:r>
              <a:rPr lang="en-US" dirty="0" smtClean="0"/>
              <a:t>effect</a:t>
            </a:r>
            <a:r>
              <a:rPr dirty="0" smtClean="0"/>
              <a:t> of</a:t>
            </a:r>
            <a:r>
              <a:rPr lang="en-US" dirty="0" smtClean="0"/>
              <a:t> </a:t>
            </a:r>
            <a:r>
              <a:rPr dirty="0" smtClean="0"/>
              <a:t>computeriz</a:t>
            </a:r>
            <a:r>
              <a:rPr lang="en-US" dirty="0" smtClean="0"/>
              <a:t>at</a:t>
            </a:r>
            <a:r>
              <a:rPr dirty="0" smtClean="0"/>
              <a:t>ion on </a:t>
            </a:r>
            <a:r>
              <a:rPr lang="en-US" dirty="0" smtClean="0"/>
              <a:t>employment rate? Does it create more jobs then it destroys? 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Measuring rhtt eITects of cumpurers alone is difficult. bCC3USt' orha tacmrs influence employment trends. bllt' we (an Il)ok at over,lll numbers. </a:t>
            </a:r>
            <a:endParaRPr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78AB7-7182-6844-B4C1-D7B5242CE0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Uncmploym.cllt rates fluctuate. We SolW that new technology cmploymcm ill specific .lre-a.'" and in shorr term. but it is obvious (hat computer [e(hoolog), did not· cause Illass unemployment. ]·host.· who continually predict mass uncmploymcllr sec onl), che old, preexisting jobs thar are lost. </a:t>
            </a:r>
            <a:endParaRPr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78AB7-7182-6844-B4C1-D7B5242CE0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researchers, Michael Cox and Richard AIm. Decided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avoid the problems of using income and inflation data and. insrcad. look at dirccr measures of consumption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isure.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sampling of data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hey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collected </a:t>
            </a:r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 variety of govcrmncnt and indusuy sources. </a:t>
            </a:r>
            <a:endParaRPr dirty="0" smtClean="0"/>
          </a:p>
          <a:p>
            <a:r>
              <a:rPr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78AB7-7182-6844-B4C1-D7B5242CE0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E341CF4-057F-A04B-A49C-CD5D0DACA36A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0CFA04EA-FEE9-7340-B78E-E506732D9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24668"/>
            <a:ext cx="3581400" cy="933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876799"/>
            <a:ext cx="4038600" cy="1434353"/>
          </a:xfrm>
        </p:spPr>
        <p:txBody>
          <a:bodyPr>
            <a:normAutofit fontScale="85000" lnSpcReduction="20000"/>
          </a:bodyPr>
          <a:lstStyle/>
          <a:p>
            <a:r>
              <a:rPr lang="en-US" sz="2526" dirty="0" smtClean="0">
                <a:solidFill>
                  <a:schemeClr val="tx1"/>
                </a:solidFill>
              </a:rPr>
              <a:t>Liza Hossain</a:t>
            </a:r>
          </a:p>
          <a:p>
            <a:r>
              <a:rPr lang="en-US" sz="2526" dirty="0" smtClean="0">
                <a:solidFill>
                  <a:schemeClr val="tx1"/>
                </a:solidFill>
              </a:rPr>
              <a:t>Alex Viet</a:t>
            </a:r>
          </a:p>
          <a:p>
            <a:r>
              <a:rPr lang="en-US" sz="2526" dirty="0" err="1" smtClean="0">
                <a:solidFill>
                  <a:schemeClr val="tx1"/>
                </a:solidFill>
              </a:rPr>
              <a:t>Rayan</a:t>
            </a:r>
            <a:r>
              <a:rPr lang="en-US" sz="2526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 descr="1110889640NYfu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2438400"/>
            <a:ext cx="2032000" cy="1981200"/>
          </a:xfrm>
          <a:prstGeom prst="rect">
            <a:avLst/>
          </a:prstGeom>
        </p:spPr>
      </p:pic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"/>
            <a:ext cx="3831412" cy="3829050"/>
          </a:xfrm>
          <a:prstGeom prst="rect">
            <a:avLst/>
          </a:prstGeom>
        </p:spPr>
      </p:pic>
      <p:pic>
        <p:nvPicPr>
          <p:cNvPr id="7" name="Picture 6" descr="images (2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81000"/>
            <a:ext cx="203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Technology,</a:t>
            </a:r>
            <a:r>
              <a:rPr lang="en-US" dirty="0" smtClean="0"/>
              <a:t> eco</a:t>
            </a:r>
            <a:r>
              <a:rPr dirty="0" smtClean="0"/>
              <a:t>nomic factors, and 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Audiences </a:t>
            </a:r>
            <a:r>
              <a:rPr dirty="0" smtClean="0"/>
              <a:t>at operas and symphonies doubled (per person) </a:t>
            </a:r>
          </a:p>
          <a:p>
            <a:r>
              <a:rPr lang="en-US" dirty="0" smtClean="0"/>
              <a:t>R</a:t>
            </a:r>
            <a:r>
              <a:rPr dirty="0" smtClean="0"/>
              <a:t>ecreation spending more than </a:t>
            </a:r>
            <a:r>
              <a:rPr lang="en-US" dirty="0" smtClean="0"/>
              <a:t>tripled</a:t>
            </a:r>
            <a:r>
              <a:rPr dirty="0" smtClean="0"/>
              <a:t> (pe</a:t>
            </a:r>
            <a:r>
              <a:rPr lang="en-US" dirty="0" err="1" smtClean="0"/>
              <a:t>r</a:t>
            </a:r>
            <a:r>
              <a:rPr dirty="0" smtClean="0"/>
              <a:t> person). </a:t>
            </a:r>
          </a:p>
          <a:p>
            <a:r>
              <a:rPr dirty="0" smtClean="0"/>
              <a:t>spending on toys quadr</a:t>
            </a:r>
            <a:r>
              <a:rPr lang="en-US" dirty="0" err="1" smtClean="0"/>
              <a:t>uple</a:t>
            </a:r>
            <a:r>
              <a:rPr dirty="0" smtClean="0"/>
              <a:t>d </a:t>
            </a:r>
            <a:r>
              <a:rPr lang="en-US" dirty="0" smtClean="0"/>
              <a:t>(</a:t>
            </a:r>
            <a:r>
              <a:rPr dirty="0" smtClean="0"/>
              <a:t>per chitd</a:t>
            </a:r>
            <a:r>
              <a:rPr lang="en-US" dirty="0" smtClean="0"/>
              <a:t>)</a:t>
            </a:r>
            <a:r>
              <a:rPr dirty="0" smtClean="0"/>
              <a:t>.</a:t>
            </a:r>
            <a:endParaRPr lang="en-US" dirty="0" smtClean="0"/>
          </a:p>
          <a:p>
            <a:r>
              <a:rPr dirty="0" smtClean="0"/>
              <a:t>The data indicate </a:t>
            </a:r>
            <a:r>
              <a:rPr lang="en-US" dirty="0" smtClean="0"/>
              <a:t>that,</a:t>
            </a:r>
            <a:r>
              <a:rPr dirty="0" smtClean="0"/>
              <a:t> while computerization inc</a:t>
            </a:r>
            <a:r>
              <a:rPr lang="en-US" dirty="0" err="1" smtClean="0"/>
              <a:t>reased</a:t>
            </a:r>
            <a:r>
              <a:rPr dirty="0" smtClean="0"/>
              <a:t>, so did many m</a:t>
            </a:r>
            <a:r>
              <a:rPr lang="en-US" dirty="0" err="1" smtClean="0"/>
              <a:t>easures</a:t>
            </a:r>
            <a:r>
              <a:rPr lang="en-US" dirty="0" smtClean="0"/>
              <a:t> </a:t>
            </a:r>
            <a:r>
              <a:rPr dirty="0" smtClean="0"/>
              <a:t>of real income</a:t>
            </a:r>
            <a:r>
              <a:rPr lang="en-US" dirty="0" smtClean="0"/>
              <a:t> and quality of life.</a:t>
            </a:r>
            <a:r>
              <a:rPr dirty="0" smtClean="0"/>
              <a:t> </a:t>
            </a:r>
          </a:p>
          <a:p>
            <a:pPr>
              <a:buNone/>
            </a:pPr>
            <a:r>
              <a:rPr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3-03-07 at 12.10.33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2497931"/>
            <a:ext cx="7162800" cy="31115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3-03-07 at 12.09.19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5" y="2497931"/>
            <a:ext cx="7086600" cy="31115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</a:t>
            </a:r>
            <a:r>
              <a:rPr lang="en-US" dirty="0" err="1" smtClean="0"/>
              <a:t>emplyers</a:t>
            </a:r>
            <a:r>
              <a:rPr lang="en-US" dirty="0" smtClean="0"/>
              <a:t> monitor </a:t>
            </a:r>
            <a:r>
              <a:rPr lang="en-US" dirty="0" err="1" smtClean="0"/>
              <a:t>emplyees</a:t>
            </a:r>
            <a:r>
              <a:rPr lang="en-US" dirty="0" smtClean="0"/>
              <a:t>? Should monitoring be limited? 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Global Workforce </a:t>
            </a:r>
            <a:br>
              <a:rPr lang="en-US" dirty="0" smtClean="0"/>
            </a:br>
            <a:r>
              <a:rPr lang="en-US" dirty="0" smtClean="0"/>
              <a:t>section 6.2.3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52600"/>
            <a:ext cx="7556313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Offshoring</a:t>
            </a:r>
          </a:p>
          <a:p>
            <a:pPr lvl="1"/>
            <a:r>
              <a:rPr lang="en-US" dirty="0" smtClean="0"/>
              <a:t>Transportation and Communication improvements</a:t>
            </a:r>
          </a:p>
          <a:p>
            <a:pPr lvl="1"/>
            <a:r>
              <a:rPr lang="en-US" dirty="0" smtClean="0"/>
              <a:t>Jobs moved to less wealthy countries</a:t>
            </a:r>
          </a:p>
          <a:p>
            <a:pPr lvl="1"/>
            <a:r>
              <a:rPr lang="en-US" dirty="0" smtClean="0"/>
              <a:t>Low pay rates compensates</a:t>
            </a:r>
          </a:p>
          <a:p>
            <a:r>
              <a:rPr lang="en-US" dirty="0" smtClean="0"/>
              <a:t>Web and information work</a:t>
            </a:r>
          </a:p>
          <a:p>
            <a:pPr lvl="1"/>
            <a:r>
              <a:rPr lang="en-US" dirty="0" smtClean="0"/>
              <a:t>Transportation cost is zero</a:t>
            </a:r>
          </a:p>
          <a:p>
            <a:r>
              <a:rPr lang="en-US" dirty="0" smtClean="0"/>
              <a:t>Countries offshored to</a:t>
            </a:r>
          </a:p>
          <a:p>
            <a:pPr lvl="1"/>
            <a:r>
              <a:rPr lang="en-US" dirty="0" smtClean="0"/>
              <a:t>India (most popular)</a:t>
            </a:r>
          </a:p>
          <a:p>
            <a:pPr lvl="1"/>
            <a:r>
              <a:rPr lang="en-US" dirty="0" smtClean="0"/>
              <a:t>Canada</a:t>
            </a:r>
          </a:p>
          <a:p>
            <a:pPr lvl="1"/>
            <a:r>
              <a:rPr lang="en-US" dirty="0" smtClean="0"/>
              <a:t>China</a:t>
            </a:r>
          </a:p>
          <a:p>
            <a:pPr lvl="1"/>
            <a:r>
              <a:rPr lang="en-US" dirty="0" smtClean="0"/>
              <a:t>Brazil</a:t>
            </a:r>
          </a:p>
          <a:p>
            <a:r>
              <a:rPr lang="en-US" dirty="0" smtClean="0"/>
              <a:t>Offshoring improved poor countries economy</a:t>
            </a:r>
          </a:p>
          <a:p>
            <a:pPr lvl="1"/>
            <a:r>
              <a:rPr lang="en-US" dirty="0" smtClean="0"/>
              <a:t>Ireland became one of the richest countries in the European Union in the 90’s</a:t>
            </a:r>
          </a:p>
          <a:p>
            <a:pPr lvl="1"/>
            <a:r>
              <a:rPr lang="en-US" dirty="0" smtClean="0"/>
              <a:t>Brazil now has an Apple </a:t>
            </a:r>
            <a:r>
              <a:rPr lang="en-US" dirty="0" smtClean="0"/>
              <a:t>factory</a:t>
            </a:r>
            <a:endParaRPr lang="en-US" dirty="0"/>
          </a:p>
          <a:p>
            <a:r>
              <a:rPr lang="en-US" dirty="0"/>
              <a:t>Knowledge work could be threatened in the 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1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offshoring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hardware </a:t>
            </a:r>
            <a:r>
              <a:rPr lang="en-US" smtClean="0"/>
              <a:t>went offshore </a:t>
            </a:r>
            <a:r>
              <a:rPr lang="en-US" dirty="0" smtClean="0"/>
              <a:t>early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 smtClean="0"/>
              <a:t>Job loss</a:t>
            </a:r>
          </a:p>
          <a:p>
            <a:pPr lvl="2"/>
            <a:r>
              <a:rPr lang="en-US" dirty="0" smtClean="0"/>
              <a:t>Fewer positions (specially manufacturing)</a:t>
            </a:r>
          </a:p>
          <a:p>
            <a:pPr lvl="2"/>
            <a:r>
              <a:rPr lang="en-US" dirty="0" smtClean="0"/>
              <a:t>Elimination of current positions</a:t>
            </a:r>
          </a:p>
          <a:p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Job creation</a:t>
            </a:r>
          </a:p>
          <a:p>
            <a:pPr lvl="1"/>
            <a:r>
              <a:rPr lang="en-US" dirty="0" smtClean="0"/>
              <a:t>Innovation</a:t>
            </a:r>
          </a:p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8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 Fears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dirty="0" smtClean="0"/>
              <a:t>om</a:t>
            </a:r>
            <a:r>
              <a:rPr lang="en-US" dirty="0" err="1" smtClean="0"/>
              <a:t>puters</a:t>
            </a:r>
            <a:r>
              <a:rPr lang="en-US" dirty="0" smtClean="0"/>
              <a:t> brought</a:t>
            </a:r>
            <a:r>
              <a:rPr dirty="0" smtClean="0"/>
              <a:t> fears</a:t>
            </a:r>
            <a:r>
              <a:rPr lang="en-US" dirty="0" smtClean="0"/>
              <a:t> into the work place.</a:t>
            </a:r>
          </a:p>
          <a:p>
            <a:r>
              <a:rPr lang="en-US" dirty="0" smtClean="0"/>
              <a:t>Many social critics, social scientists, politicians, unions, and activists saw virtually all potential effects of companies on work as highly threatening.</a:t>
            </a:r>
          </a:p>
          <a:p>
            <a:r>
              <a:rPr lang="en-US" dirty="0" smtClean="0"/>
              <a:t>They foresaw mass unemployment due to increased efficiency.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dirty="0" smtClean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work20experience_clip_image00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99" y="200289"/>
            <a:ext cx="2492187" cy="16152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 Fears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Computers and communications networks are causing changes in the size of  businesses and the number of people who are self-</a:t>
            </a:r>
            <a:r>
              <a:rPr lang="en-US" dirty="0" err="1" smtClean="0"/>
              <a:t>emplyed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Computers are giving </a:t>
            </a:r>
            <a:r>
              <a:rPr lang="en-US" dirty="0" err="1" smtClean="0"/>
              <a:t>emplyers</a:t>
            </a:r>
            <a:r>
              <a:rPr lang="en-US" dirty="0" smtClean="0"/>
              <a:t> increased power to monitor the work, communications, movements, and web activity of </a:t>
            </a:r>
            <a:r>
              <a:rPr lang="en-US" dirty="0" err="1" smtClean="0"/>
              <a:t>emplyees</a:t>
            </a:r>
            <a:r>
              <a:rPr lang="en-US" dirty="0" smtClean="0"/>
              <a:t>. These changes affect productivity, privacy, and morale.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 </a:t>
            </a:r>
            <a:r>
              <a:rPr dirty="0" smtClean="0"/>
              <a:t>The Impact on Employment </a:t>
            </a:r>
            <a:br>
              <a:rPr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Early prediction  and the realization </a:t>
            </a:r>
          </a:p>
          <a:p>
            <a:pPr marL="685800" lvl="1" indent="-457200">
              <a:buFont typeface="Wingdings" charset="2"/>
              <a:buChar char="ü"/>
            </a:pPr>
            <a:r>
              <a:rPr lang="en-US" dirty="0" smtClean="0"/>
              <a:t> T</a:t>
            </a:r>
            <a:r>
              <a:rPr dirty="0" smtClean="0"/>
              <a:t>he number of bank teHers dropped by about 37% between 1983 and 1993. 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    T</a:t>
            </a:r>
            <a:r>
              <a:rPr dirty="0" smtClean="0"/>
              <a:t>he number of cclephone switchboard operators dropped from 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smtClean="0"/>
              <a:t>        </a:t>
            </a:r>
            <a:r>
              <a:rPr dirty="0" smtClean="0"/>
              <a:t>421,000 in 1970 ro 164,000 in 199</a:t>
            </a:r>
            <a:r>
              <a:rPr lang="en-US" dirty="0" smtClean="0"/>
              <a:t>6.</a:t>
            </a:r>
          </a:p>
          <a:p>
            <a:pPr lvl="1">
              <a:buFont typeface="Wingdings" charset="2"/>
              <a:buChar char="ü"/>
            </a:pPr>
            <a:r>
              <a:rPr dirty="0" smtClean="0"/>
              <a:t>The jobs of 35,000 electric meter readers disappeared as utility companies installed deccronic devices that broadcast meter readings to company computers.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dirty="0" smtClean="0"/>
              <a:t>The jobs of building, and repairing cypewriters have disappeared. </a:t>
            </a:r>
          </a:p>
          <a:p>
            <a:pPr lvl="1">
              <a:buFont typeface="Wingdings" charset="2"/>
              <a:buChar char="ü"/>
            </a:pPr>
            <a:r>
              <a:rPr dirty="0" smtClean="0"/>
              <a:t>Railroads comput</a:t>
            </a:r>
            <a:r>
              <a:rPr lang="en-US" dirty="0" err="1" smtClean="0"/>
              <a:t>erized</a:t>
            </a:r>
            <a:r>
              <a:rPr dirty="0" smtClean="0"/>
              <a:t> their dispatch operations and eliminated hundreds of employees. 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The </a:t>
            </a:r>
            <a:r>
              <a:rPr dirty="0" smtClean="0"/>
              <a:t>New York Srock Exchange climinared the last </a:t>
            </a:r>
            <a:r>
              <a:rPr lang="en-US" dirty="0" smtClean="0"/>
              <a:t>150</a:t>
            </a:r>
            <a:r>
              <a:rPr dirty="0" smtClean="0"/>
              <a:t> of i</a:t>
            </a:r>
            <a:r>
              <a:rPr lang="en-US" dirty="0" err="1" smtClean="0"/>
              <a:t>t</a:t>
            </a:r>
            <a:r>
              <a:rPr dirty="0" smtClean="0"/>
              <a:t>s </a:t>
            </a:r>
            <a:r>
              <a:rPr lang="en-US" dirty="0" smtClean="0"/>
              <a:t>floor</a:t>
            </a:r>
            <a:r>
              <a:rPr dirty="0" smtClean="0"/>
              <a:t> couriers who carried messages between brokers. 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T</a:t>
            </a:r>
            <a:r>
              <a:rPr dirty="0" smtClean="0"/>
              <a:t>ravel agencies dosed as consumers made airplane reservations onl</a:t>
            </a:r>
            <a:r>
              <a:rPr lang="en-US" dirty="0" err="1" smtClean="0"/>
              <a:t>ine</a:t>
            </a:r>
            <a:r>
              <a:rPr dirty="0" smtClean="0"/>
              <a:t>. </a:t>
            </a:r>
          </a:p>
          <a:p>
            <a:pPr lvl="1">
              <a:buNone/>
            </a:pPr>
            <a:r>
              <a:rPr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dirty="0" smtClean="0"/>
              <a:t> 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Impact on Employment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2"/>
              <a:buChar char="ü"/>
            </a:pPr>
            <a:r>
              <a:rPr dirty="0" smtClean="0"/>
              <a:t>IBM, General Moron, Scars</a:t>
            </a:r>
            <a:r>
              <a:rPr lang="en-US" dirty="0" smtClean="0"/>
              <a:t> an</a:t>
            </a:r>
            <a:r>
              <a:rPr dirty="0" smtClean="0"/>
              <a:t>d </a:t>
            </a:r>
            <a:r>
              <a:rPr lang="en-US" dirty="0" smtClean="0"/>
              <a:t>other big companies</a:t>
            </a:r>
            <a:r>
              <a:rPr dirty="0" smtClean="0"/>
              <a:t> laid off of </a:t>
            </a:r>
            <a:r>
              <a:rPr lang="en-US" dirty="0" smtClean="0"/>
              <a:t>thousands</a:t>
            </a:r>
            <a:r>
              <a:rPr dirty="0" smtClean="0"/>
              <a:t> of workers.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dirty="0" smtClean="0"/>
              <a:t>Digiral cameras put film processorsoutofwork</a:t>
            </a:r>
            <a:r>
              <a:rPr lang="en-US" dirty="0" smtClean="0"/>
              <a:t>. (</a:t>
            </a:r>
            <a:r>
              <a:rPr dirty="0" smtClean="0"/>
              <a:t>Kodak</a:t>
            </a:r>
            <a:r>
              <a:rPr lang="en-US" dirty="0" smtClean="0"/>
              <a:t> laid off thousands of employees)</a:t>
            </a:r>
            <a:r>
              <a:rPr dirty="0" smtClean="0"/>
              <a:t> </a:t>
            </a:r>
          </a:p>
          <a:p>
            <a:pPr lvl="1">
              <a:buFont typeface="Wingdings" charset="2"/>
              <a:buChar char="ü"/>
            </a:pPr>
            <a:r>
              <a:rPr dirty="0" smtClean="0"/>
              <a:t>Shopping</a:t>
            </a:r>
            <a:r>
              <a:rPr lang="en-US" dirty="0" smtClean="0"/>
              <a:t> </a:t>
            </a:r>
            <a:r>
              <a:rPr dirty="0" smtClean="0"/>
              <a:t>on </a:t>
            </a:r>
            <a:r>
              <a:rPr lang="en-US" dirty="0" smtClean="0"/>
              <a:t>the internet </a:t>
            </a:r>
            <a:r>
              <a:rPr dirty="0" smtClean="0"/>
              <a:t>and self-service checkour sysrems in srores have</a:t>
            </a:r>
            <a:r>
              <a:rPr lang="en-US" dirty="0" smtClean="0"/>
              <a:t> reduced the need of self clerk.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As</a:t>
            </a:r>
            <a:r>
              <a:rPr dirty="0" smtClean="0"/>
              <a:t> people bought </a:t>
            </a:r>
            <a:r>
              <a:rPr lang="en-US" dirty="0" smtClean="0"/>
              <a:t>or copied more music online, Tower Records went out of business in 2006 and laid off 3000 employees. </a:t>
            </a:r>
            <a:endParaRPr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…and then technology creates jobs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 fontScale="92500" lnSpcReduction="10000"/>
          </a:bodyPr>
          <a:lstStyle/>
          <a:p>
            <a:r>
              <a:rPr lang="en-US" dirty="0" smtClean="0"/>
              <a:t>A successful technology eliminates  some jobs, but creates others.</a:t>
            </a:r>
          </a:p>
          <a:p>
            <a:pPr>
              <a:buNone/>
            </a:pPr>
            <a:r>
              <a:rPr lang="en-US" dirty="0" smtClean="0"/>
              <a:t>    Examples: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    </a:t>
            </a:r>
            <a:r>
              <a:rPr dirty="0" smtClean="0"/>
              <a:t>Rather than loss of</a:t>
            </a:r>
            <a:r>
              <a:rPr lang="en-US" dirty="0" smtClean="0"/>
              <a:t> </a:t>
            </a:r>
            <a:r>
              <a:rPr dirty="0" smtClean="0"/>
              <a:t>jobs, the sewing machine meant a</a:t>
            </a:r>
            <a:r>
              <a:rPr lang="en-US" dirty="0" smtClean="0"/>
              <a:t> </a:t>
            </a:r>
            <a:r>
              <a:rPr dirty="0" smtClean="0"/>
              <a:t>reduction </a:t>
            </a:r>
            <a:r>
              <a:rPr lang="en-US" dirty="0" smtClean="0"/>
              <a:t>   </a:t>
            </a:r>
          </a:p>
          <a:p>
            <a:pPr lvl="1">
              <a:buNone/>
            </a:pPr>
            <a:r>
              <a:rPr lang="en-US" dirty="0" smtClean="0"/>
              <a:t>        </a:t>
            </a:r>
            <a:r>
              <a:rPr dirty="0" smtClean="0"/>
              <a:t>in </a:t>
            </a:r>
            <a:r>
              <a:rPr lang="en-US" dirty="0" err="1" smtClean="0"/>
              <a:t>t</a:t>
            </a:r>
            <a:r>
              <a:rPr dirty="0" smtClean="0"/>
              <a:t>he price of</a:t>
            </a:r>
            <a:r>
              <a:rPr lang="en-US" dirty="0" smtClean="0"/>
              <a:t> </a:t>
            </a:r>
            <a:r>
              <a:rPr dirty="0" smtClean="0"/>
              <a:t>clothes, more demand, and ultimately hundreds 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       </a:t>
            </a:r>
            <a:r>
              <a:rPr dirty="0" smtClean="0"/>
              <a:t>of thousands of new jo</a:t>
            </a:r>
            <a:r>
              <a:rPr lang="en-US" dirty="0" err="1" smtClean="0"/>
              <a:t>b</a:t>
            </a:r>
            <a:r>
              <a:rPr dirty="0" smtClean="0"/>
              <a:t>s.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smtClean="0"/>
              <a:t>    </a:t>
            </a:r>
            <a:r>
              <a:rPr dirty="0" smtClean="0"/>
              <a:t>By 1</a:t>
            </a:r>
            <a:r>
              <a:rPr lang="en-US" dirty="0" smtClean="0"/>
              <a:t>997</a:t>
            </a:r>
            <a:r>
              <a:rPr dirty="0" smtClean="0"/>
              <a:t> morc than 109,000 people worked in the cellular 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smtClean="0"/>
              <a:t>       </a:t>
            </a:r>
            <a:r>
              <a:rPr dirty="0" smtClean="0"/>
              <a:t>communications industry in rhe United Scares.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dirty="0" smtClean="0"/>
              <a:t>By 1998 </a:t>
            </a:r>
            <a:r>
              <a:rPr lang="en-US" dirty="0" smtClean="0"/>
              <a:t>the</a:t>
            </a:r>
            <a:r>
              <a:rPr dirty="0" smtClean="0"/>
              <a:t> Semiconductor lndusuy Association reponed that </a:t>
            </a:r>
            <a:r>
              <a:rPr lang="en-US" dirty="0" smtClean="0"/>
              <a:t>chip</a:t>
            </a:r>
            <a:r>
              <a:rPr dirty="0" smtClean="0"/>
              <a:t> makers employed 242,000 workers, directly, in </a:t>
            </a:r>
            <a:r>
              <a:rPr lang="en-US" dirty="0" err="1" smtClean="0"/>
              <a:t>t</a:t>
            </a:r>
            <a:r>
              <a:rPr dirty="0" smtClean="0"/>
              <a:t>he U.S. and 1.3 million workas indirecr</a:t>
            </a:r>
            <a:r>
              <a:rPr lang="en-US" dirty="0" err="1" smtClean="0"/>
              <a:t>t</a:t>
            </a:r>
            <a:r>
              <a:rPr dirty="0" smtClean="0"/>
              <a:t>ly</a:t>
            </a:r>
            <a:r>
              <a:rPr lang="en-US" dirty="0" smtClean="0"/>
              <a:t>.</a:t>
            </a:r>
            <a:r>
              <a:rPr dirty="0" smtClean="0"/>
              <a:t>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happens to music 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Drastic changes in music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Automated piano players and recordings replaces the live piano players.  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Juke boxes replaces live bands in bars.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Recorders and CDs replaced live orchestras and bands at Broadway shows, dance performances, and weddings.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dirty="0" smtClean="0"/>
              <a:t>In </a:t>
            </a:r>
            <a:r>
              <a:rPr lang="en-US" dirty="0" err="1" smtClean="0"/>
              <a:t>t</a:t>
            </a:r>
            <a:r>
              <a:rPr dirty="0" smtClean="0"/>
              <a:t>he U.S.</a:t>
            </a:r>
            <a:r>
              <a:rPr lang="en-US" dirty="0" smtClean="0"/>
              <a:t> </a:t>
            </a:r>
            <a:r>
              <a:rPr dirty="0" smtClean="0"/>
              <a:t>between 199</a:t>
            </a:r>
            <a:r>
              <a:rPr lang="en-US" dirty="0" smtClean="0"/>
              <a:t>3</a:t>
            </a:r>
            <a:r>
              <a:rPr dirty="0" smtClean="0"/>
              <a:t> and 2002</a:t>
            </a:r>
            <a:r>
              <a:rPr lang="en-US" dirty="0" smtClean="0"/>
              <a:t>, 309.9 </a:t>
            </a:r>
            <a:r>
              <a:rPr dirty="0" smtClean="0"/>
              <a:t>million jobs </a:t>
            </a:r>
            <a:r>
              <a:rPr lang="en-US" dirty="0" err="1" smtClean="0"/>
              <a:t>e</a:t>
            </a:r>
            <a:r>
              <a:rPr dirty="0" smtClean="0"/>
              <a:t>nd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i="1" dirty="0" smtClean="0"/>
              <a:t>but 327.7</a:t>
            </a:r>
            <a:r>
              <a:rPr i="1" dirty="0" smtClean="0"/>
              <a:t> </a:t>
            </a:r>
            <a:r>
              <a:rPr dirty="0" smtClean="0"/>
              <a:t>million jobs were added in the same period, for a net increas</a:t>
            </a:r>
            <a:r>
              <a:rPr lang="en-US" dirty="0" err="1" smtClean="0"/>
              <a:t>e</a:t>
            </a:r>
            <a:r>
              <a:rPr dirty="0" smtClean="0"/>
              <a:t> of 17</a:t>
            </a:r>
            <a:r>
              <a:rPr lang="en-US" dirty="0" smtClean="0"/>
              <a:t>.</a:t>
            </a:r>
            <a:r>
              <a:rPr dirty="0" smtClean="0"/>
              <a:t>8 million jobs. </a:t>
            </a:r>
          </a:p>
          <a:p>
            <a:r>
              <a:rPr dirty="0" smtClean="0"/>
              <a:t>30 million jobs opening and </a:t>
            </a:r>
            <a:r>
              <a:rPr lang="en-US" dirty="0" err="1" smtClean="0"/>
              <a:t>cl</a:t>
            </a:r>
            <a:r>
              <a:rPr dirty="0" smtClean="0"/>
              <a:t>osing </a:t>
            </a:r>
            <a:r>
              <a:rPr lang="en-US" dirty="0" smtClean="0"/>
              <a:t>each year</a:t>
            </a:r>
            <a:r>
              <a:rPr dirty="0" smtClean="0"/>
              <a:t> is typic</a:t>
            </a:r>
            <a:r>
              <a:rPr lang="en-US" dirty="0" smtClean="0"/>
              <a:t>a</a:t>
            </a:r>
            <a:r>
              <a:rPr dirty="0" smtClean="0"/>
              <a:t>1</a:t>
            </a:r>
            <a:r>
              <a:rPr lang="en-US" dirty="0" smtClean="0"/>
              <a:t> </a:t>
            </a:r>
            <a:r>
              <a:rPr dirty="0" smtClean="0"/>
              <a:t>of a flexible economy. </a:t>
            </a:r>
            <a:endParaRPr lang="en-US" dirty="0" smtClean="0"/>
          </a:p>
          <a:p>
            <a:r>
              <a:rPr dirty="0" smtClean="0"/>
              <a:t>The BLS proje</a:t>
            </a:r>
            <a:r>
              <a:rPr lang="en-US" dirty="0" err="1" smtClean="0"/>
              <a:t>cts</a:t>
            </a:r>
            <a:r>
              <a:rPr dirty="0" smtClean="0"/>
              <a:t> </a:t>
            </a:r>
            <a:r>
              <a:rPr lang="en-US" dirty="0" err="1" smtClean="0"/>
              <a:t>t</a:t>
            </a:r>
            <a:r>
              <a:rPr dirty="0" smtClean="0"/>
              <a:t>hat the net increase in jobs </a:t>
            </a:r>
            <a:r>
              <a:rPr lang="en-US" dirty="0" err="1" smtClean="0"/>
              <a:t>f</a:t>
            </a:r>
            <a:r>
              <a:rPr dirty="0" smtClean="0"/>
              <a:t>or </a:t>
            </a:r>
            <a:r>
              <a:rPr lang="en-US" dirty="0" smtClean="0"/>
              <a:t>the</a:t>
            </a:r>
            <a:r>
              <a:rPr dirty="0" smtClean="0"/>
              <a:t> period</a:t>
            </a:r>
            <a:r>
              <a:rPr lang="en-US" dirty="0" smtClean="0"/>
              <a:t> of</a:t>
            </a:r>
            <a:r>
              <a:rPr dirty="0" smtClean="0"/>
              <a:t> 2004 </a:t>
            </a:r>
            <a:r>
              <a:rPr lang="en-US" dirty="0" smtClean="0"/>
              <a:t>to</a:t>
            </a:r>
            <a:r>
              <a:rPr dirty="0" smtClean="0"/>
              <a:t> 2014 will be 18.9 million</a:t>
            </a:r>
            <a:r>
              <a:rPr lang="en-US" dirty="0" smtClean="0"/>
              <a:t>.</a:t>
            </a:r>
            <a:r>
              <a:rPr dirty="0" smtClean="0"/>
              <a:t> </a:t>
            </a:r>
          </a:p>
          <a:p>
            <a:endParaRPr dirty="0" smtClean="0"/>
          </a:p>
          <a:p>
            <a:pPr>
              <a:buNone/>
            </a:pPr>
            <a:r>
              <a:rPr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Technology,</a:t>
            </a:r>
            <a:r>
              <a:rPr lang="en-US" dirty="0" smtClean="0"/>
              <a:t> eco</a:t>
            </a:r>
            <a:r>
              <a:rPr dirty="0" smtClean="0"/>
              <a:t>nomic factors, and employment </a:t>
            </a:r>
            <a:br>
              <a:rPr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OECD concluded that the </a:t>
            </a:r>
            <a:r>
              <a:rPr lang="en-US" dirty="0" err="1" smtClean="0"/>
              <a:t>unemplyment</a:t>
            </a:r>
            <a:r>
              <a:rPr lang="en-US" dirty="0" smtClean="0"/>
              <a:t> stems from policies, which have made economies rigid, and stalled the ability to adapt. </a:t>
            </a:r>
          </a:p>
          <a:p>
            <a:r>
              <a:rPr dirty="0" smtClean="0"/>
              <a:t>The OE</a:t>
            </a:r>
            <a:r>
              <a:rPr lang="en-US" dirty="0" smtClean="0"/>
              <a:t>C</a:t>
            </a:r>
            <a:r>
              <a:rPr dirty="0" smtClean="0"/>
              <a:t>D repo</a:t>
            </a:r>
            <a:r>
              <a:rPr lang="en-US" dirty="0" err="1" smtClean="0"/>
              <a:t>rt</a:t>
            </a:r>
            <a:r>
              <a:rPr dirty="0" smtClean="0"/>
              <a:t> says tha</a:t>
            </a:r>
            <a:r>
              <a:rPr lang="en-US" dirty="0" err="1" smtClean="0"/>
              <a:t>t</a:t>
            </a:r>
            <a:r>
              <a:rPr dirty="0" smtClean="0"/>
              <a:t> history has shown </a:t>
            </a:r>
            <a:r>
              <a:rPr lang="en-US" dirty="0" err="1" smtClean="0"/>
              <a:t>t</a:t>
            </a:r>
            <a:r>
              <a:rPr dirty="0" smtClean="0"/>
              <a:t>hat wh</a:t>
            </a:r>
            <a:r>
              <a:rPr lang="en-US" dirty="0" err="1" smtClean="0"/>
              <a:t>e</a:t>
            </a:r>
            <a:r>
              <a:rPr dirty="0" smtClean="0"/>
              <a:t>n technological progress acc</a:t>
            </a:r>
            <a:r>
              <a:rPr lang="en-US" dirty="0" err="1" smtClean="0"/>
              <a:t>elerates</a:t>
            </a:r>
            <a:r>
              <a:rPr lang="en-US" dirty="0" smtClean="0"/>
              <a:t>,</a:t>
            </a:r>
            <a:r>
              <a:rPr dirty="0" smtClean="0"/>
              <a:t> so do growth, liv</a:t>
            </a:r>
            <a:r>
              <a:rPr lang="en-US" dirty="0" err="1" smtClean="0"/>
              <a:t>ing</a:t>
            </a:r>
            <a:r>
              <a:rPr lang="en-US" dirty="0" smtClean="0"/>
              <a:t> </a:t>
            </a:r>
            <a:r>
              <a:rPr dirty="0" smtClean="0"/>
              <a:t>standards, and emp</a:t>
            </a:r>
            <a:r>
              <a:rPr lang="en-US" dirty="0" err="1" smtClean="0"/>
              <a:t>lyment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dirty="0" smtClean="0"/>
              <a:t>verage hourly pay of manufacturing wor</a:t>
            </a:r>
            <a:r>
              <a:rPr lang="en-US" dirty="0" err="1" smtClean="0"/>
              <a:t>kers</a:t>
            </a:r>
            <a:r>
              <a:rPr dirty="0" smtClean="0"/>
              <a:t> quadrupled</a:t>
            </a:r>
            <a:r>
              <a:rPr lang="en-US" dirty="0" smtClean="0"/>
              <a:t> between 1909 and the mid 1970s.</a:t>
            </a:r>
            <a:r>
              <a:rPr dirty="0" smtClean="0"/>
              <a:t> </a:t>
            </a:r>
          </a:p>
          <a:p>
            <a:r>
              <a:rPr lang="en-US" dirty="0" smtClean="0"/>
              <a:t>Wages appeared to decline</a:t>
            </a:r>
            <a:r>
              <a:rPr dirty="0" smtClean="0"/>
              <a:t> as much as 10% after 1970. </a:t>
            </a:r>
          </a:p>
          <a:p>
            <a:pPr>
              <a:buNone/>
            </a:pPr>
            <a:r>
              <a:rPr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701</TotalTime>
  <Words>1312</Words>
  <Application>Microsoft Office PowerPoint</Application>
  <PresentationFormat>On-screen Show (4:3)</PresentationFormat>
  <Paragraphs>122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Advantage</vt:lpstr>
      <vt:lpstr>WORK </vt:lpstr>
      <vt:lpstr>6.1 Fears and questions</vt:lpstr>
      <vt:lpstr>6.1 Fears and questions</vt:lpstr>
      <vt:lpstr>6.2 The Impact on Employment  </vt:lpstr>
      <vt:lpstr>The Impact on Employment continues…</vt:lpstr>
      <vt:lpstr>…and then technology creates jobs</vt:lpstr>
      <vt:lpstr>What happens to music ?</vt:lpstr>
      <vt:lpstr>Overall…</vt:lpstr>
      <vt:lpstr>Technology, economic factors, and employment  </vt:lpstr>
      <vt:lpstr>Technology, economic factors, and employment</vt:lpstr>
      <vt:lpstr>PowerPoint Presentation</vt:lpstr>
      <vt:lpstr>PowerPoint Presentation</vt:lpstr>
      <vt:lpstr>Question</vt:lpstr>
      <vt:lpstr>A Global Workforce  section 6.2.3</vt:lpstr>
      <vt:lpstr>Impact of offshoring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</dc:title>
  <dc:creator>Liza Hossain</dc:creator>
  <cp:lastModifiedBy>Alex</cp:lastModifiedBy>
  <cp:revision>76</cp:revision>
  <dcterms:created xsi:type="dcterms:W3CDTF">2013-03-08T03:19:13Z</dcterms:created>
  <dcterms:modified xsi:type="dcterms:W3CDTF">2013-03-21T16:27:12Z</dcterms:modified>
</cp:coreProperties>
</file>