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Play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j43K0+5YLBu1QxAVWY/TCs/I18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lay-bold.fntdata"/><Relationship Id="rId14" Type="http://schemas.openxmlformats.org/officeDocument/2006/relationships/font" Target="fonts/Play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66bc86d3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3566bc86d3c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kaggle.com/competitions/playground-series-s4e10/data?select=train.csv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3200"/>
              <a:buFont typeface="Roboto"/>
              <a:buNone/>
            </a:pPr>
            <a:r>
              <a:rPr b="1" i="0" lang="ru-RU" sz="32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ПРОЕКТ</a:t>
            </a:r>
            <a:r>
              <a:rPr b="1" i="0" lang="ru-RU" sz="24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br>
              <a:rPr b="1" i="0" lang="ru-RU" sz="24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b="1" i="0" lang="ru-RU" sz="24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i="0" lang="ru-RU" sz="24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«Прогнозирование одобрения кредита» </a:t>
            </a:r>
            <a:br>
              <a:rPr b="1" i="0" lang="ru-RU" sz="24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i="0" lang="ru-RU" sz="24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(«Loan Approval Prediction»)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035300"/>
            <a:ext cx="9144000" cy="29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9722"/>
              <a:buNone/>
            </a:pPr>
            <a:r>
              <a:rPr lang="ru-RU" sz="3800">
                <a:solidFill>
                  <a:srgbClr val="000000"/>
                </a:solidFill>
              </a:rPr>
              <a:t>По дисциплине «Проектный практикум»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99722"/>
              <a:buNone/>
            </a:pPr>
            <a:r>
              <a:rPr lang="ru-RU" sz="3800">
                <a:solidFill>
                  <a:srgbClr val="000000"/>
                </a:solidFill>
              </a:rPr>
              <a:t>«Финансовые технологии и аналитика»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57894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57894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57894"/>
              <a:buNone/>
            </a:pPr>
            <a:r>
              <a:rPr lang="ru-RU" sz="2400">
                <a:solidFill>
                  <a:srgbClr val="000000"/>
                </a:solidFill>
              </a:rPr>
              <a:t>		                                                                                                       </a:t>
            </a:r>
            <a:r>
              <a:rPr b="1" lang="ru-RU" sz="2400">
                <a:solidFill>
                  <a:srgbClr val="000000"/>
                </a:solidFill>
              </a:rPr>
              <a:t>Состав команды:</a:t>
            </a:r>
            <a:endParaRPr/>
          </a:p>
          <a:p>
            <a:pPr indent="0" lvl="0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210526"/>
              <a:buNone/>
            </a:pPr>
            <a:r>
              <a:rPr lang="ru-RU" sz="2400">
                <a:solidFill>
                  <a:srgbClr val="000000"/>
                </a:solidFill>
              </a:rPr>
              <a:t>                                                                                                                                                             1. Богданова Наталья</a:t>
            </a:r>
            <a:endParaRPr/>
          </a:p>
          <a:p>
            <a:pPr indent="0" lvl="0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210526"/>
              <a:buNone/>
            </a:pPr>
            <a:r>
              <a:rPr lang="ru-RU" sz="2400">
                <a:solidFill>
                  <a:srgbClr val="000000"/>
                </a:solidFill>
              </a:rPr>
              <a:t>                                                                                                                                               2. Векслер Александр</a:t>
            </a:r>
            <a:endParaRPr/>
          </a:p>
          <a:p>
            <a:pPr indent="0" lvl="0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210526"/>
              <a:buNone/>
            </a:pPr>
            <a:r>
              <a:rPr lang="ru-RU" sz="2400">
                <a:solidFill>
                  <a:srgbClr val="000000"/>
                </a:solidFill>
              </a:rPr>
              <a:t>                                                                                                                                               3. Заичкин Артём</a:t>
            </a:r>
            <a:endParaRPr/>
          </a:p>
          <a:p>
            <a:pPr indent="0" lvl="0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10526"/>
              <a:buNone/>
            </a:pPr>
            <a:r>
              <a:rPr lang="ru-RU" sz="2400"/>
              <a:t>                                                                                                                                               4. Ставриянов Григорий</a:t>
            </a:r>
            <a:endParaRPr/>
          </a:p>
          <a:p>
            <a:pPr indent="0" lvl="0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10526"/>
              <a:buNone/>
            </a:pPr>
            <a:r>
              <a:rPr lang="ru-RU" sz="2400"/>
              <a:t>                                                                                                                                               5. Степанов Сергей</a:t>
            </a:r>
            <a:endParaRPr/>
          </a:p>
          <a:p>
            <a:pPr indent="0" lvl="0" marL="1828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2631"/>
              <a:buNone/>
            </a:pPr>
            <a:r>
              <a:rPr lang="ru-RU" sz="2000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500">
                <a:highlight>
                  <a:schemeClr val="lt1"/>
                </a:highlight>
              </a:rPr>
              <a:t>Формирование команды и постановка задачи</a:t>
            </a:r>
            <a:endParaRPr b="1" sz="25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ru-RU" sz="1500"/>
              <a:t>Состав команды:</a:t>
            </a:r>
            <a:endParaRPr b="1" sz="1500"/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b="1" lang="ru-RU" sz="1500"/>
              <a:t>Project Manager:</a:t>
            </a:r>
            <a:r>
              <a:rPr lang="ru-RU" sz="1500"/>
              <a:t> Богданова Наталья</a:t>
            </a:r>
            <a:endParaRPr sz="1500"/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b="1" lang="ru-RU" sz="1500"/>
              <a:t>Data Analyst:</a:t>
            </a:r>
            <a:r>
              <a:rPr lang="ru-RU" sz="1500"/>
              <a:t> Ставриянов Григорий</a:t>
            </a:r>
            <a:endParaRPr sz="1500"/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b="1" lang="ru-RU" sz="1500"/>
              <a:t>Data Scientist:</a:t>
            </a:r>
            <a:r>
              <a:rPr lang="ru-RU" sz="1500"/>
              <a:t> Заичкин Артём</a:t>
            </a:r>
            <a:endParaRPr sz="1500"/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b="1" lang="ru-RU" sz="1500"/>
              <a:t>ML-инженер:</a:t>
            </a:r>
            <a:r>
              <a:rPr lang="ru-RU" sz="1500"/>
              <a:t> Степанов Сергей</a:t>
            </a:r>
            <a:endParaRPr sz="1500"/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b="1" lang="ru-RU" sz="1500"/>
              <a:t>Analytic:</a:t>
            </a:r>
            <a:r>
              <a:rPr lang="ru-RU" sz="1500"/>
              <a:t> Векслер Александр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ru-RU" sz="1500"/>
              <a:t>Направление проекта:</a:t>
            </a:r>
            <a:endParaRPr b="1" sz="1500"/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ru-RU" sz="1500"/>
              <a:t>Прогнозирование одобрения кредита (Loan Approval Prediction).</a:t>
            </a:r>
            <a:endParaRPr sz="1500"/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ru-RU" sz="1500"/>
              <a:t>Цель: Автоматизация скоринга для снижения рисков и ускорения обработки заявок.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ru-RU" sz="1500"/>
              <a:t>Гипотеза MVP:</a:t>
            </a:r>
            <a:endParaRPr b="1" sz="1500"/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ru-RU" sz="1500"/>
              <a:t>Модель позволит прогнозировать решение об одобрении кредита с достаточной точностью для оптимизации процесса кредитного скоринга. </a:t>
            </a:r>
            <a:endParaRPr sz="15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92" name="Google Shape;92;p2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2200" y="1825625"/>
            <a:ext cx="5493422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500">
                <a:highlight>
                  <a:schemeClr val="lt1"/>
                </a:highlight>
              </a:rPr>
              <a:t>Подготовка данных для обучения</a:t>
            </a:r>
            <a:endParaRPr b="1" sz="2500">
              <a:highlight>
                <a:schemeClr val="lt1"/>
              </a:highlight>
            </a:endParaRPr>
          </a:p>
        </p:txBody>
      </p:sp>
      <p:sp>
        <p:nvSpPr>
          <p:cNvPr id="98" name="Google Shape;98;p3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400"/>
              <a:t>Выполненные этапы: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1" lang="ru-RU" sz="1400"/>
              <a:t>Загрузка данных:</a:t>
            </a:r>
            <a:endParaRPr b="1"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ru-RU" sz="1400"/>
              <a:t>Обучающая выборка: 58,645 строк, 12 признаков.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ru-RU" sz="1400"/>
              <a:t>Тестовая выборка: 39,098 строк.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ru-RU" sz="1400"/>
              <a:t>Целевой признак: </a:t>
            </a:r>
            <a:r>
              <a:rPr lang="ru-RU" sz="1400">
                <a:highlight>
                  <a:srgbClr val="ECECEC"/>
                </a:highlight>
              </a:rPr>
              <a:t>loan_status</a:t>
            </a:r>
            <a:r>
              <a:rPr lang="ru-RU" sz="1400"/>
              <a:t> (0 — отказ, 1 — одобрение).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1" lang="ru-RU" sz="1400"/>
              <a:t>Первичный анализ:</a:t>
            </a:r>
            <a:endParaRPr b="1"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ru-RU" sz="1400"/>
              <a:t>Пропуски: отсутствуют.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ru-RU" sz="1400"/>
              <a:t>Выбросы: заменены на средние значения (например, возраст &gt;100 лет).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1" lang="ru-RU" sz="1400"/>
              <a:t>Преобразование данных:</a:t>
            </a:r>
            <a:endParaRPr b="1"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ru-RU" sz="1400"/>
              <a:t>Категориальные признаки: </a:t>
            </a:r>
            <a:r>
              <a:rPr lang="ru-RU" sz="1400">
                <a:highlight>
                  <a:srgbClr val="ECECEC"/>
                </a:highlight>
              </a:rPr>
              <a:t>person_home_ownership</a:t>
            </a:r>
            <a:r>
              <a:rPr lang="ru-RU" sz="1400"/>
              <a:t>, </a:t>
            </a:r>
            <a:r>
              <a:rPr lang="ru-RU" sz="1400">
                <a:highlight>
                  <a:srgbClr val="ECECEC"/>
                </a:highlight>
              </a:rPr>
              <a:t>loan_intent</a:t>
            </a:r>
            <a:r>
              <a:rPr lang="ru-RU" sz="1400"/>
              <a:t>, </a:t>
            </a:r>
            <a:r>
              <a:rPr lang="ru-RU" sz="1400">
                <a:highlight>
                  <a:srgbClr val="ECECEC"/>
                </a:highlight>
              </a:rPr>
              <a:t>loan_grade</a:t>
            </a:r>
            <a:r>
              <a:rPr lang="ru-RU" sz="1400"/>
              <a:t> — </a:t>
            </a:r>
            <a:r>
              <a:rPr b="1" lang="ru-RU" sz="1400"/>
              <a:t>One-Hot Encoding</a:t>
            </a:r>
            <a:r>
              <a:rPr lang="ru-RU" sz="1400"/>
              <a:t>.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ru-RU" sz="1400"/>
              <a:t>Нормализация: числовые признаки масштабированы через </a:t>
            </a:r>
            <a:r>
              <a:rPr b="1" lang="ru-RU" sz="1400"/>
              <a:t>StandardScaler</a:t>
            </a:r>
            <a:r>
              <a:rPr lang="ru-RU" sz="1400"/>
              <a:t>.</a:t>
            </a:r>
            <a:endParaRPr sz="14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9" name="Google Shape;99;p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400"/>
              <a:t>Результат:</a:t>
            </a:r>
            <a:endParaRPr b="1" sz="16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ru-RU" sz="1400"/>
              <a:t>Данные готовы для обучения: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ru-RU" sz="1400">
                <a:highlight>
                  <a:srgbClr val="ECECEC"/>
                </a:highlight>
              </a:rPr>
              <a:t>X_train</a:t>
            </a:r>
            <a:r>
              <a:rPr lang="ru-RU" sz="1400"/>
              <a:t>: (58645, 23), </a:t>
            </a:r>
            <a:r>
              <a:rPr lang="ru-RU" sz="1400">
                <a:highlight>
                  <a:srgbClr val="ECECEC"/>
                </a:highlight>
              </a:rPr>
              <a:t>y_train</a:t>
            </a:r>
            <a:r>
              <a:rPr lang="ru-RU" sz="1400"/>
              <a:t>: (58645,).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ru-RU" sz="1400">
                <a:highlight>
                  <a:srgbClr val="ECECEC"/>
                </a:highlight>
              </a:rPr>
              <a:t>X_test</a:t>
            </a:r>
            <a:r>
              <a:rPr lang="ru-RU" sz="1400"/>
              <a:t>: (39098, 23).</a:t>
            </a:r>
            <a:endParaRPr sz="14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66bc86d3c_0_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500">
                <a:highlight>
                  <a:schemeClr val="lt1"/>
                </a:highlight>
              </a:rPr>
              <a:t>Итоги и следующие шаги</a:t>
            </a:r>
            <a:endParaRPr b="1" sz="2500">
              <a:highlight>
                <a:schemeClr val="lt1"/>
              </a:highlight>
            </a:endParaRPr>
          </a:p>
        </p:txBody>
      </p:sp>
      <p:sp>
        <p:nvSpPr>
          <p:cNvPr id="105" name="Google Shape;105;g3566bc86d3c_0_7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400"/>
              <a:t>Ключевые выводы: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ru-RU" sz="1400"/>
              <a:t>Корреляции: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ru-RU" sz="1400"/>
              <a:t>Сильная связь между </a:t>
            </a:r>
            <a:r>
              <a:rPr lang="ru-RU" sz="1400">
                <a:highlight>
                  <a:srgbClr val="ECECEC"/>
                </a:highlight>
              </a:rPr>
              <a:t>loan_int_rate</a:t>
            </a:r>
            <a:r>
              <a:rPr lang="ru-RU" sz="1400"/>
              <a:t> и кредитным рейтингом (</a:t>
            </a:r>
            <a:r>
              <a:rPr lang="ru-RU" sz="1400">
                <a:highlight>
                  <a:srgbClr val="ECECEC"/>
                </a:highlight>
              </a:rPr>
              <a:t>loan_grade</a:t>
            </a:r>
            <a:r>
              <a:rPr lang="ru-RU" sz="1400"/>
              <a:t>).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ru-RU" sz="1400"/>
              <a:t>Высокий доход (</a:t>
            </a:r>
            <a:r>
              <a:rPr lang="ru-RU" sz="1400">
                <a:highlight>
                  <a:srgbClr val="ECECEC"/>
                </a:highlight>
              </a:rPr>
              <a:t>person_income</a:t>
            </a:r>
            <a:r>
              <a:rPr lang="ru-RU" sz="1400"/>
              <a:t>) → большая сумма кредита (</a:t>
            </a:r>
            <a:r>
              <a:rPr lang="ru-RU" sz="1400">
                <a:highlight>
                  <a:srgbClr val="ECECEC"/>
                </a:highlight>
              </a:rPr>
              <a:t>loan_amnt</a:t>
            </a:r>
            <a:r>
              <a:rPr lang="ru-RU" sz="1400"/>
              <a:t>).</a:t>
            </a:r>
            <a:endParaRPr sz="1400"/>
          </a:p>
          <a:p>
            <a:pPr indent="0" lvl="0" marL="9144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6" name="Google Shape;106;g3566bc86d3c_0_7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400"/>
              <a:t>План на Спринт 2: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ru-RU" sz="1400"/>
              <a:t>Построение бейзлайн-модели (логистическая регрессия).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ru-RU" sz="1400"/>
              <a:t>Сравнение метрик до/после обработки данных.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ru-RU" sz="1400"/>
              <a:t>Реализация модели без использования Sklearn.</a:t>
            </a:r>
            <a:endParaRPr sz="1400"/>
          </a:p>
          <a:p>
            <a:pPr indent="0" lvl="0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Домашнее задание 1 (часть 2)</a:t>
            </a:r>
            <a:br>
              <a:rPr lang="ru-RU" sz="2800">
                <a:latin typeface="Calibri"/>
                <a:ea typeface="Calibri"/>
                <a:cs typeface="Calibri"/>
                <a:sym typeface="Calibri"/>
              </a:rPr>
            </a:br>
            <a:r>
              <a:rPr i="0" lang="ru-RU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 Задание по теме 2 «Предварительная обработка данных»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b="1" i="0" lang="ru-RU" sz="200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Цель задания</a:t>
            </a:r>
            <a:br>
              <a:rPr b="0" i="0" lang="ru-RU" sz="200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</a:br>
            <a:r>
              <a:rPr b="0" i="0" lang="ru-RU" sz="200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Научиться: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29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ru-RU" sz="200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распределять задачи внутри команды и организовывать процесс совместной работы над проектом;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ru-RU" sz="200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применять методы нормализации, стандартизации и кодирования категориальных признаков;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ru-RU" sz="200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создавать и оценивать модели на основе подготовленных данных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3" name="Google Shape;113;p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b="1" i="0" lang="ru-RU" sz="200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Инструменты для выполнения ДЗ</a:t>
            </a:r>
            <a:endParaRPr b="0" i="0" sz="2000">
              <a:solidFill>
                <a:srgbClr val="000000"/>
              </a:solidFill>
              <a:latin typeface="Play"/>
              <a:ea typeface="Play"/>
              <a:cs typeface="Play"/>
              <a:sym typeface="Play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29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rabicPeriod"/>
            </a:pPr>
            <a:r>
              <a:rPr b="0" i="0" lang="ru-RU" sz="200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Таблица Google для распределения задач и организации совместной работы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rabicPeriod"/>
            </a:pPr>
            <a:r>
              <a:rPr b="0" i="0" lang="ru-RU" sz="200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Jupyter Notebook/Google Colab</a:t>
            </a:r>
            <a:endParaRPr b="0" i="0" sz="2000">
              <a:solidFill>
                <a:srgbClr val="000000"/>
              </a:solidFill>
              <a:latin typeface="Play"/>
              <a:ea typeface="Play"/>
              <a:cs typeface="Play"/>
              <a:sym typeface="Play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rabicPeriod"/>
            </a:pPr>
            <a:r>
              <a:rPr b="0" i="0" lang="ru-RU" sz="200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GitHub</a:t>
            </a:r>
            <a:endParaRPr b="0" i="0" sz="2000">
              <a:solidFill>
                <a:srgbClr val="000000"/>
              </a:solidFill>
              <a:latin typeface="Play"/>
              <a:ea typeface="Play"/>
              <a:cs typeface="Play"/>
              <a:sym typeface="Play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Домашнее задание 1 (часть 2)</a:t>
            </a:r>
            <a:br>
              <a:rPr lang="ru-RU" sz="2800">
                <a:latin typeface="Calibri"/>
                <a:ea typeface="Calibri"/>
                <a:cs typeface="Calibri"/>
                <a:sym typeface="Calibri"/>
              </a:rPr>
            </a:br>
            <a:r>
              <a:rPr i="0" lang="ru-RU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 Задание по теме 2 «Предварительная обработка данных»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b="1" lang="ru-RU" sz="200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   </a:t>
            </a:r>
            <a:r>
              <a:rPr b="1" lang="ru-RU" sz="2000">
                <a:solidFill>
                  <a:srgbClr val="000000"/>
                </a:solidFill>
              </a:rPr>
              <a:t>Загрузка данных в среду разработки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0B57D0"/>
              </a:buClr>
              <a:buSzPts val="1600"/>
              <a:buNone/>
            </a:pPr>
            <a:r>
              <a:rPr b="0" lang="ru-RU" sz="1600" u="sng">
                <a:solidFill>
                  <a:srgbClr val="0B57D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https://www.kaggle.com/competitions/playground-series-s4e10/data?select=train.csv</a:t>
            </a:r>
            <a:endParaRPr b="0" sz="1600">
              <a:solidFill>
                <a:srgbClr val="0B57D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b="1" lang="ru-RU" sz="1600">
                <a:solidFill>
                  <a:srgbClr val="000000"/>
                </a:solidFill>
              </a:rPr>
              <a:t>Загружаем 3 файла: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arenR"/>
            </a:pPr>
            <a:r>
              <a:rPr lang="ru-RU" sz="1600">
                <a:solidFill>
                  <a:srgbClr val="000000"/>
                </a:solidFill>
              </a:rPr>
              <a:t>Обучающая выборка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arenR"/>
            </a:pPr>
            <a:r>
              <a:rPr lang="ru-RU" sz="1600">
                <a:solidFill>
                  <a:srgbClr val="000000"/>
                </a:solidFill>
              </a:rPr>
              <a:t>Тестовая выборка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arenR"/>
            </a:pPr>
            <a:r>
              <a:rPr lang="ru-RU" sz="1600">
                <a:solidFill>
                  <a:srgbClr val="000000"/>
                </a:solidFill>
              </a:rPr>
              <a:t>Целевой признак для тестовой выборки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</p:txBody>
      </p:sp>
      <p:pic>
        <p:nvPicPr>
          <p:cNvPr id="120" name="Google Shape;120;p5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4238625"/>
            <a:ext cx="5105400" cy="46107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5"/>
          <p:cNvSpPr txBox="1"/>
          <p:nvPr/>
        </p:nvSpPr>
        <p:spPr>
          <a:xfrm>
            <a:off x="6172202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   </a:t>
            </a:r>
            <a:r>
              <a:rPr b="1" i="0" lang="ru-RU" sz="2000" u="none" cap="none" strike="noStrike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Провести предварительный анализ данных (без визуализации)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Для проведения предварительного анализа данных без визуализации мы можем использовать: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- </a:t>
            </a:r>
            <a:r>
              <a:rPr b="0" i="0" lang="ru-RU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train.head() – просмотр первых 5 строк датасета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0" i="0" lang="ru-RU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train.info() – просмотр количества данных (наличие пропусков) и изучение типов данных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- </a:t>
            </a:r>
            <a:r>
              <a:rPr b="0" i="0" lang="ru-RU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train.describe() – просморт описательной статистики по датасету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Домашнее задание 1 (часть 2)</a:t>
            </a:r>
            <a:br>
              <a:rPr lang="ru-RU" sz="2800">
                <a:latin typeface="Calibri"/>
                <a:ea typeface="Calibri"/>
                <a:cs typeface="Calibri"/>
                <a:sym typeface="Calibri"/>
              </a:rPr>
            </a:br>
            <a:r>
              <a:rPr i="0" lang="ru-RU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 Задание по теме 2 «Предварительная обработка данных»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6"/>
          <p:cNvSpPr txBox="1"/>
          <p:nvPr>
            <p:ph idx="1" type="body"/>
          </p:nvPr>
        </p:nvSpPr>
        <p:spPr>
          <a:xfrm>
            <a:off x="582507" y="1825625"/>
            <a:ext cx="543729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b="1" lang="ru-RU" sz="200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    Выявить пропуски данных и принять решение по обработке найденных пропусков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 sz="1600"/>
              <a:t>     Пропуски в обучающей и тестовой выборках не выявлены. Таким образом нет необходимости в их заполнении.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b="1" lang="ru-RU" sz="200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    Выявить дубликаты данных и принять решение по их обработке (удалению)</a:t>
            </a:r>
            <a:endParaRPr sz="2000"/>
          </a:p>
        </p:txBody>
      </p:sp>
      <p:pic>
        <p:nvPicPr>
          <p:cNvPr id="128" name="Google Shape;128;p6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0066" y="1825625"/>
            <a:ext cx="5045868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6066" y="4573448"/>
            <a:ext cx="5139907" cy="144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Домашнее задание 1 (часть 2)</a:t>
            </a:r>
            <a:br>
              <a:rPr lang="ru-RU" sz="2800">
                <a:latin typeface="Calibri"/>
                <a:ea typeface="Calibri"/>
                <a:cs typeface="Calibri"/>
                <a:sym typeface="Calibri"/>
              </a:rPr>
            </a:br>
            <a:r>
              <a:rPr i="0" lang="ru-RU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 Задание по теме 2 «Предварительная обработка данных»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7"/>
          <p:cNvSpPr txBox="1"/>
          <p:nvPr>
            <p:ph idx="1" type="body"/>
          </p:nvPr>
        </p:nvSpPr>
        <p:spPr>
          <a:xfrm>
            <a:off x="582507" y="1825625"/>
            <a:ext cx="543729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b="1" lang="ru-RU" sz="200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    Выявить категориальные признаки и преобразовать их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 sz="1600"/>
              <a:t>     </a:t>
            </a:r>
            <a:endParaRPr/>
          </a:p>
        </p:txBody>
      </p:sp>
      <p:pic>
        <p:nvPicPr>
          <p:cNvPr id="136" name="Google Shape;13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461843"/>
            <a:ext cx="4654550" cy="359787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 sz="1600"/>
              <a:t>Преобразование категориальных данных осуществляем при помощи </a:t>
            </a:r>
            <a:r>
              <a:rPr lang="ru-RU" sz="1600">
                <a:solidFill>
                  <a:srgbClr val="000000"/>
                </a:solidFill>
              </a:rPr>
              <a:t>One-hot-encoding: </a:t>
            </a:r>
            <a:endParaRPr b="0"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</a:pPr>
            <a:r>
              <a:t/>
            </a:r>
            <a:endParaRPr sz="5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 sz="1600"/>
              <a:t>Результат преобразования данных: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</p:txBody>
      </p:sp>
      <p:pic>
        <p:nvPicPr>
          <p:cNvPr id="138" name="Google Shape;13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2200" y="3360347"/>
            <a:ext cx="2673350" cy="3048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45550" y="3360346"/>
            <a:ext cx="2887541" cy="3048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72200" y="2413655"/>
            <a:ext cx="4013099" cy="54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ru-RU" sz="2800">
                <a:latin typeface="Calibri"/>
                <a:ea typeface="Calibri"/>
                <a:cs typeface="Calibri"/>
                <a:sym typeface="Calibri"/>
              </a:rPr>
              <a:t>Домашнее задание 1 (часть 2)</a:t>
            </a:r>
            <a:br>
              <a:rPr lang="ru-RU" sz="2800">
                <a:latin typeface="Calibri"/>
                <a:ea typeface="Calibri"/>
                <a:cs typeface="Calibri"/>
                <a:sym typeface="Calibri"/>
              </a:rPr>
            </a:br>
            <a:r>
              <a:rPr i="0" lang="ru-RU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Тема Задание по теме 2 «Предварительная обработка данных»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8"/>
          <p:cNvSpPr txBox="1"/>
          <p:nvPr>
            <p:ph idx="1" type="body"/>
          </p:nvPr>
        </p:nvSpPr>
        <p:spPr>
          <a:xfrm>
            <a:off x="582507" y="1825625"/>
            <a:ext cx="543729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b="1" lang="ru-RU" sz="200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    Нормировать данные выбранным методом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 sz="1600"/>
              <a:t>     Те данные, которые у нас не попали в категориальные являются количественными и, следовательно, необходимо их масштабировать: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</p:txBody>
      </p:sp>
      <p:pic>
        <p:nvPicPr>
          <p:cNvPr id="147" name="Google Shape;14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4878405"/>
            <a:ext cx="10515600" cy="1298558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 sz="1600"/>
              <a:t>Создаем список Numeric и переносим туда необходимые столбцы.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 sz="1600"/>
              <a:t>Далее применяем </a:t>
            </a:r>
            <a:r>
              <a:rPr b="0" lang="ru-RU" sz="1600">
                <a:solidFill>
                  <a:srgbClr val="000000"/>
                </a:solidFill>
              </a:rPr>
              <a:t>StandardScaler() для обучающей и тестовой выборок.</a:t>
            </a:r>
            <a:endParaRPr b="0"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2025-05-08T06:01:11Z</dcterms:created>
  <dc:creator>master Kranz .</dc:creator>
</cp:coreProperties>
</file>