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6"/>
    <p:restoredTop sz="94522"/>
  </p:normalViewPr>
  <p:slideViewPr>
    <p:cSldViewPr snapToGrid="0" snapToObjects="1">
      <p:cViewPr varScale="1">
        <p:scale>
          <a:sx n="109" d="100"/>
          <a:sy n="109" d="100"/>
        </p:scale>
        <p:origin x="184" y="600"/>
      </p:cViewPr>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28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9144000" cy="432054"/>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
        <p:nvSpPr>
          <p:cNvPr id="5" name="Rectangle 3"/>
          <p:cNvSpPr>
            <a:spLocks noChangeArrowheads="1"/>
          </p:cNvSpPr>
          <p:nvPr userDrawn="1"/>
        </p:nvSpPr>
        <p:spPr bwMode="auto">
          <a:xfrm>
            <a:off x="0" y="4701159"/>
            <a:ext cx="9144000" cy="442341"/>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g"/><Relationship Id="rId5" Type="http://schemas.openxmlformats.org/officeDocument/2006/relationships/image" Target="../media/image3.png"/><Relationship Id="rId6"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n" sz="4300" u="none" strike="noStrike" cap="none">
                <a:solidFill>
                  <a:srgbClr val="FFD966"/>
                </a:solidFill>
                <a:sym typeface="Cabin"/>
              </a:rPr>
              <a:t>Retrieving and Visualizing Data</a:t>
            </a:r>
          </a:p>
        </p:txBody>
      </p:sp>
      <p:sp>
        <p:nvSpPr>
          <p:cNvPr id="120" name="Shape 120"/>
          <p:cNvSpPr txBox="1">
            <a:spLocks noGrp="1"/>
          </p:cNvSpPr>
          <p:nvPr>
            <p:ph type="body" idx="1"/>
          </p:nvPr>
        </p:nvSpPr>
        <p:spPr>
          <a:prstGeom prst="rect">
            <a:avLst/>
          </a:prstGeom>
          <a:noFill/>
          <a:ln>
            <a:noFill/>
          </a:ln>
        </p:spPr>
        <p:txBody>
          <a:bodyPr lIns="21425" tIns="21425" rIns="21425" bIns="21425" anchor="t" anchorCtr="0">
            <a:noAutofit/>
          </a:bodyPr>
          <a:lstStyle/>
          <a:p>
            <a:pPr marL="0" marR="0" lvl="0" indent="0" algn="ctr" rtl="0">
              <a:spcBef>
                <a:spcPts val="0"/>
              </a:spcBef>
              <a:buClr>
                <a:srgbClr val="FFFFFF"/>
              </a:buClr>
              <a:buSzPct val="25000"/>
              <a:buFont typeface="Arial"/>
              <a:buNone/>
            </a:pPr>
            <a:r>
              <a:rPr lang="en" sz="1800" u="none" strike="noStrike" cap="none">
                <a:solidFill>
                  <a:srgbClr val="FFFFFF"/>
                </a:solidFill>
                <a:sym typeface="Cabin"/>
              </a:rPr>
              <a:t>Charles Severance</a:t>
            </a:r>
          </a:p>
        </p:txBody>
      </p:sp>
      <p:sp>
        <p:nvSpPr>
          <p:cNvPr id="5" name="Shape 206"/>
          <p:cNvSpPr txBox="1"/>
          <p:nvPr/>
        </p:nvSpPr>
        <p:spPr>
          <a:xfrm>
            <a:off x="1692633" y="3878497"/>
            <a:ext cx="5915813" cy="601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18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1800" dirty="0" smtClean="0">
                <a:solidFill>
                  <a:srgbClr val="FFFF00"/>
                </a:solidFill>
                <a:latin typeface="Arial Regular" charset="0"/>
                <a:ea typeface="Arial Regular" charset="0"/>
                <a:cs typeface="Arial Regular" charset="0"/>
                <a:sym typeface="Cabin"/>
              </a:rPr>
              <a:t>www.py4e.com</a:t>
            </a:r>
            <a:endParaRPr lang="en-US" sz="1800" u="none" strike="noStrike" cap="none" dirty="0">
              <a:solidFill>
                <a:srgbClr val="FFFF00"/>
              </a:solidFill>
              <a:latin typeface="Arial Regular" charset="0"/>
              <a:ea typeface="Arial Regular" charset="0"/>
              <a:cs typeface="Arial Regular" charset="0"/>
              <a:sym typeface="Cabin"/>
            </a:endParaRPr>
          </a:p>
        </p:txBody>
      </p:sp>
      <p:pic>
        <p:nvPicPr>
          <p:cNvPr id="6" name="Shape 207"/>
          <p:cNvPicPr preferRelativeResize="0"/>
          <p:nvPr/>
        </p:nvPicPr>
        <p:blipFill rotWithShape="1">
          <a:blip r:embed="rId3">
            <a:alphaModFix/>
          </a:blip>
          <a:srcRect/>
          <a:stretch/>
        </p:blipFill>
        <p:spPr>
          <a:xfrm>
            <a:off x="7699909" y="4091044"/>
            <a:ext cx="1166184" cy="395938"/>
          </a:xfrm>
          <a:prstGeom prst="rect">
            <a:avLst/>
          </a:prstGeom>
          <a:noFill/>
          <a:ln>
            <a:noFill/>
          </a:ln>
        </p:spPr>
      </p:pic>
      <p:pic>
        <p:nvPicPr>
          <p:cNvPr id="7" name="Shape 208"/>
          <p:cNvPicPr preferRelativeResize="0"/>
          <p:nvPr/>
        </p:nvPicPr>
        <p:blipFill rotWithShape="1">
          <a:blip r:embed="rId4">
            <a:alphaModFix/>
          </a:blip>
          <a:srcRect/>
          <a:stretch/>
        </p:blipFill>
        <p:spPr>
          <a:xfrm>
            <a:off x="233081" y="3689514"/>
            <a:ext cx="797460" cy="79746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50081" y="464695"/>
            <a:ext cx="3743325"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12" name="Shape 212"/>
          <p:cNvSpPr txBox="1">
            <a:spLocks noGrp="1"/>
          </p:cNvSpPr>
          <p:nvPr>
            <p:ph type="body" idx="1"/>
          </p:nvPr>
        </p:nvSpPr>
        <p:spPr>
          <a:xfrm>
            <a:off x="650081" y="1464469"/>
            <a:ext cx="3743325"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Retrieve a page</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Look through the page for links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Add the links to a list of “to be retrieved” sites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Repeat...</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72012" y="640556"/>
            <a:ext cx="4050506" cy="3029968"/>
          </a:xfrm>
          <a:prstGeom prst="rect">
            <a:avLst/>
          </a:prstGeom>
          <a:noFill/>
          <a:ln>
            <a:noFill/>
          </a:ln>
        </p:spPr>
      </p:pic>
      <p:sp>
        <p:nvSpPr>
          <p:cNvPr id="215" name="Shape 215"/>
          <p:cNvSpPr/>
          <p:nvPr/>
        </p:nvSpPr>
        <p:spPr>
          <a:xfrm>
            <a:off x="3891825" y="4076499"/>
            <a:ext cx="49949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a:t>
            </a:r>
            <a:r>
              <a:rPr lang="en" sz="2000" u="none" strike="noStrike" cap="none" dirty="0" err="1">
                <a:solidFill>
                  <a:srgbClr val="FFFF00"/>
                </a:solidFill>
                <a:latin typeface="Arial Regular" charset="0"/>
                <a:ea typeface="Arial Regular" charset="0"/>
                <a:cs typeface="Arial Regular" charset="0"/>
                <a:sym typeface="Cabin"/>
              </a:rPr>
              <a:t>Web_crawler</a:t>
            </a:r>
            <a:endParaRPr lang="en" sz="20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Crawling Policy</a:t>
            </a:r>
          </a:p>
        </p:txBody>
      </p:sp>
      <p:sp>
        <p:nvSpPr>
          <p:cNvPr id="221" name="Shape 221"/>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selection policy</a:t>
            </a:r>
            <a:r>
              <a:rPr lang="en" sz="2000" u="none" strike="noStrike" cap="none" dirty="0">
                <a:solidFill>
                  <a:srgbClr val="FFFFFF"/>
                </a:solidFill>
                <a:sym typeface="Cabin"/>
              </a:rPr>
              <a:t> that states which pages to download,</a:t>
            </a:r>
          </a:p>
          <a:p>
            <a:pPr marL="457200" marR="0" lvl="0" indent="-355600" algn="l" rtl="0">
              <a:spcBef>
                <a:spcPts val="200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re-visit policy</a:t>
            </a:r>
            <a:r>
              <a:rPr lang="en" sz="2000" u="none" strike="noStrike" cap="none" dirty="0">
                <a:solidFill>
                  <a:srgbClr val="FFFFFF"/>
                </a:solidFill>
                <a:sym typeface="Cabin"/>
              </a:rPr>
              <a:t> that states when to check for changes to the pages,</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politeness policy</a:t>
            </a:r>
            <a:r>
              <a:rPr lang="en" sz="2000" u="none" strike="noStrike" cap="none" dirty="0">
                <a:solidFill>
                  <a:srgbClr val="FFFFFF"/>
                </a:solidFill>
                <a:sym typeface="Cabin"/>
              </a:rPr>
              <a:t> that states how to avoid overloading Web sites, and</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parallelization policy</a:t>
            </a:r>
            <a:r>
              <a:rPr lang="en" sz="2000" u="none" strike="noStrike" cap="none" dirty="0">
                <a:solidFill>
                  <a:srgbClr val="FFFFFF"/>
                </a:solidFill>
                <a:sym typeface="Cabin"/>
              </a:rPr>
              <a:t> that states how to coordinate distributed Web crawlers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robots.txt</a:t>
            </a:r>
          </a:p>
        </p:txBody>
      </p:sp>
      <p:sp>
        <p:nvSpPr>
          <p:cNvPr id="228" name="Shape 228"/>
          <p:cNvSpPr txBox="1">
            <a:spLocks noGrp="1"/>
          </p:cNvSpPr>
          <p:nvPr>
            <p:ph type="body" idx="1"/>
          </p:nvPr>
        </p:nvSpPr>
        <p:spPr>
          <a:xfrm>
            <a:off x="650081" y="1464469"/>
            <a:ext cx="4636294" cy="3207599"/>
          </a:xfrm>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A way for a web site to communicate with web crawlers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An informal and voluntary standard</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Sometimes folks make a “Spider Trap” to catch “bad” spiders</a:t>
            </a:r>
          </a:p>
        </p:txBody>
      </p:sp>
      <p:sp>
        <p:nvSpPr>
          <p:cNvPr id="229" name="Shape 229"/>
          <p:cNvSpPr/>
          <p:nvPr/>
        </p:nvSpPr>
        <p:spPr>
          <a:xfrm>
            <a:off x="1381125" y="3811200"/>
            <a:ext cx="66252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Robots_Exclusion_Standard</a:t>
            </a:r>
            <a:endParaRPr lang="en" sz="2000" u="none" strike="noStrike" cap="none" dirty="0">
              <a:solidFill>
                <a:srgbClr val="FFFB00"/>
              </a:solidFill>
              <a:latin typeface="Arial Regular" charset="0"/>
              <a:ea typeface="Arial Regular" charset="0"/>
              <a:cs typeface="Arial Regular" charset="0"/>
              <a:sym typeface="Cabin"/>
            </a:endParaRPr>
          </a:p>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Spider_trap</a:t>
            </a:r>
            <a:endParaRPr lang="en" sz="2000" u="none" strike="noStrike" cap="none"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5983854" y="165972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User-agent: *</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cgi</a:t>
            </a:r>
            <a:r>
              <a:rPr lang="en" sz="2000" u="none" strike="noStrike" cap="none" dirty="0">
                <a:solidFill>
                  <a:srgbClr val="00F900"/>
                </a:solidFill>
                <a:latin typeface="Arial Regular" charset="0"/>
                <a:ea typeface="Arial Regular" charset="0"/>
                <a:cs typeface="Arial Regular" charset="0"/>
                <a:sym typeface="Cabin"/>
              </a:rPr>
              <a:t>-bin/</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/images/</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tmp</a:t>
            </a:r>
            <a:r>
              <a:rPr lang="en" sz="2000" u="none" strike="noStrike" cap="none" dirty="0">
                <a:solidFill>
                  <a:srgbClr val="00F900"/>
                </a:solidFill>
                <a:latin typeface="Arial Regular" charset="0"/>
                <a:ea typeface="Arial Regular" charset="0"/>
                <a:cs typeface="Arial Regular" charset="0"/>
                <a:sym typeface="Cabin"/>
              </a:rPr>
              <a:t>/</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50081" y="464695"/>
            <a:ext cx="491251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Google Architecture</a:t>
            </a:r>
          </a:p>
        </p:txBody>
      </p:sp>
      <p:sp>
        <p:nvSpPr>
          <p:cNvPr id="236" name="Shape 23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n" sz="2400" u="none" strike="noStrike" cap="none">
                <a:solidFill>
                  <a:srgbClr val="FFFFFF"/>
                </a:solidFill>
                <a:sym typeface="Cabin"/>
              </a:rPr>
              <a:t>Web Crawling</a:t>
            </a:r>
          </a:p>
          <a:p>
            <a:pPr marL="457200" marR="0" lvl="0" indent="-381000" algn="l" rtl="0">
              <a:spcBef>
                <a:spcPts val="2000"/>
              </a:spcBef>
              <a:buClr>
                <a:srgbClr val="FFFB00"/>
              </a:buClr>
              <a:buSzPct val="100000"/>
              <a:buFont typeface="Cabin"/>
            </a:pPr>
            <a:r>
              <a:rPr lang="en" sz="2400" u="none" strike="noStrike" cap="none">
                <a:solidFill>
                  <a:srgbClr val="FFFB00"/>
                </a:solidFill>
                <a:sym typeface="Cabin"/>
              </a:rPr>
              <a:t>Index Building</a:t>
            </a:r>
          </a:p>
          <a:p>
            <a:pPr marL="457200" marR="0" lvl="0" indent="-381000" algn="l" rtl="0">
              <a:spcBef>
                <a:spcPts val="2000"/>
              </a:spcBef>
              <a:buClr>
                <a:srgbClr val="FFFFFF"/>
              </a:buClr>
              <a:buSzPct val="100000"/>
              <a:buFont typeface="Cabin"/>
            </a:pPr>
            <a:r>
              <a:rPr lang="en" sz="2400" u="none" strike="noStrike" cap="none">
                <a:solidFill>
                  <a:srgbClr val="FFFFFF"/>
                </a:solidFill>
                <a:sym typeface="Cabin"/>
              </a:rPr>
              <a:t>Searching</a:t>
            </a:r>
          </a:p>
        </p:txBody>
      </p:sp>
      <p:pic>
        <p:nvPicPr>
          <p:cNvPr id="237" name="Shape 237"/>
          <p:cNvPicPr preferRelativeResize="0"/>
          <p:nvPr/>
        </p:nvPicPr>
        <p:blipFill rotWithShape="1">
          <a:blip r:embed="rId3">
            <a:alphaModFix/>
          </a:blip>
          <a:srcRect/>
          <a:stretch/>
        </p:blipFill>
        <p:spPr>
          <a:xfrm>
            <a:off x="6010275" y="806838"/>
            <a:ext cx="2686049" cy="2986493"/>
          </a:xfrm>
          <a:prstGeom prst="rect">
            <a:avLst/>
          </a:prstGeom>
          <a:noFill/>
          <a:ln>
            <a:noFill/>
          </a:ln>
        </p:spPr>
      </p:pic>
      <p:sp>
        <p:nvSpPr>
          <p:cNvPr id="238" name="Shape 238"/>
          <p:cNvSpPr/>
          <p:nvPr/>
        </p:nvSpPr>
        <p:spPr>
          <a:xfrm>
            <a:off x="3253275" y="4057649"/>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infolab.stanford.edu</a:t>
            </a:r>
            <a:r>
              <a:rPr lang="en" sz="2000" u="none" strike="noStrike" cap="none" dirty="0">
                <a:solidFill>
                  <a:srgbClr val="FFFB00"/>
                </a:solidFill>
                <a:latin typeface="Arial Regular" charset="0"/>
                <a:ea typeface="Arial Regular" charset="0"/>
                <a:cs typeface="Arial Regular" charset="0"/>
                <a:sym typeface="Cabin"/>
              </a:rPr>
              <a:t>/~backrub/</a:t>
            </a:r>
            <a:r>
              <a:rPr lang="en" sz="2000" u="none" strike="noStrike" cap="none" dirty="0" err="1">
                <a:solidFill>
                  <a:srgbClr val="FFFB00"/>
                </a:solidFill>
                <a:latin typeface="Arial Regular" charset="0"/>
                <a:ea typeface="Arial Regular" charset="0"/>
                <a:cs typeface="Arial Regular" charset="0"/>
                <a:sym typeface="Cabin"/>
              </a:rPr>
              <a:t>google.html</a:t>
            </a:r>
            <a:endParaRPr lang="en" sz="20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Search Indexing</a:t>
            </a:r>
          </a:p>
        </p:txBody>
      </p:sp>
      <p:sp>
        <p:nvSpPr>
          <p:cNvPr id="245" name="Shape 245"/>
          <p:cNvSpPr/>
          <p:nvPr/>
        </p:nvSpPr>
        <p:spPr>
          <a:xfrm>
            <a:off x="1548425" y="4148150"/>
            <a:ext cx="604405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/wiki/Index_(</a:t>
            </a:r>
            <a:r>
              <a:rPr lang="en" sz="2000" u="none" strike="noStrike" cap="none" dirty="0" err="1">
                <a:solidFill>
                  <a:srgbClr val="FFFF00"/>
                </a:solidFill>
                <a:latin typeface="Arial Regular" charset="0"/>
                <a:ea typeface="Arial Regular" charset="0"/>
                <a:cs typeface="Arial Regular" charset="0"/>
                <a:sym typeface="Cabin"/>
              </a:rPr>
              <a:t>search_engine</a:t>
            </a:r>
            <a:r>
              <a:rPr lang="en" sz="2000"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1971198" y="1761627"/>
            <a:ext cx="1866600" cy="1800"/>
          </a:xfrm>
          <a:prstGeom prst="straightConnector1">
            <a:avLst/>
          </a:prstGeom>
          <a:noFill/>
          <a:ln w="76200" cap="flat" cmpd="sng">
            <a:solidFill>
              <a:srgbClr val="773F9B"/>
            </a:solidFill>
            <a:prstDash val="solid"/>
            <a:miter/>
            <a:headEnd type="none" w="med" len="med"/>
            <a:tailEnd type="triangle" w="lg" len="lg"/>
          </a:ln>
        </p:spPr>
      </p:cxnSp>
      <p:sp>
        <p:nvSpPr>
          <p:cNvPr id="253" name="Shape 253"/>
          <p:cNvSpPr txBox="1"/>
          <p:nvPr/>
        </p:nvSpPr>
        <p:spPr>
          <a:xfrm>
            <a:off x="2130604" y="155345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600" b="0" i="0" u="none" strike="noStrike" cap="none" dirty="0" err="1">
                <a:solidFill>
                  <a:srgbClr val="FFFFFF"/>
                </a:solidFill>
                <a:latin typeface="Helvetica Neue"/>
                <a:ea typeface="Helvetica Neue"/>
                <a:cs typeface="Helvetica Neue"/>
                <a:sym typeface="Helvetica Neue"/>
              </a:rPr>
              <a:t>spider.py</a:t>
            </a:r>
            <a:endParaRPr lang="en" sz="1600" b="0" i="0" u="none" strike="noStrike" cap="none"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2331464" y="1988242"/>
            <a:ext cx="2244600" cy="1711500"/>
          </a:xfrm>
          <a:prstGeom prst="straightConnector1">
            <a:avLst/>
          </a:prstGeom>
          <a:noFill/>
          <a:ln w="76200" cap="flat" cmpd="sng">
            <a:solidFill>
              <a:srgbClr val="773F9B"/>
            </a:solidFill>
            <a:prstDash val="solid"/>
            <a:miter/>
            <a:headEnd type="none" w="med" len="med"/>
            <a:tailEnd type="triangle" w="lg" len="lg"/>
          </a:ln>
        </p:spPr>
      </p:cxn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The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7350706" y="516107"/>
            <a:ext cx="1245599" cy="807300"/>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w="762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762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7973506" y="1323407"/>
            <a:ext cx="5" cy="596196"/>
          </a:xfrm>
          <a:prstGeom prst="straightConnector1">
            <a:avLst/>
          </a:prstGeom>
          <a:noFill/>
          <a:ln w="76200" cap="flat" cmpd="sng">
            <a:solidFill>
              <a:srgbClr val="773F9B"/>
            </a:solidFill>
            <a:prstDash val="solid"/>
            <a:miter/>
            <a:headEnd type="none" w="med" len="med"/>
            <a:tailEnd type="triangle" w="lg" len="lg"/>
          </a:ln>
        </p:spPr>
      </p:cxnSp>
      <p:sp>
        <p:nvSpPr>
          <p:cNvPr id="264" name="Shape 264"/>
          <p:cNvSpPr/>
          <p:nvPr/>
        </p:nvSpPr>
        <p:spPr>
          <a:xfrm>
            <a:off x="4728017" y="4338134"/>
            <a:ext cx="434287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err="1">
                <a:solidFill>
                  <a:srgbClr val="FFFF00"/>
                </a:solidFill>
                <a:latin typeface="Helvetica Neue"/>
                <a:ea typeface="Helvetica Neue"/>
                <a:cs typeface="Helvetica Neue"/>
                <a:sym typeface="Helvetica Neue"/>
              </a:rPr>
              <a:t>www.pythonlearn.com</a:t>
            </a:r>
            <a:r>
              <a:rPr lang="en" sz="2300" b="0" i="0" u="none" strike="noStrike" cap="none" baseline="30000" dirty="0">
                <a:solidFill>
                  <a:srgbClr val="FFFF00"/>
                </a:solidFill>
                <a:latin typeface="Helvetica Neue"/>
                <a:ea typeface="Helvetica Neue"/>
                <a:cs typeface="Helvetica Neue"/>
                <a:sym typeface="Helvetica Neue"/>
              </a:rPr>
              <a:t>/code/</a:t>
            </a:r>
            <a:r>
              <a:rPr lang="en" sz="2300" b="0" i="0" u="none" strike="noStrike" cap="none" baseline="30000" dirty="0" err="1">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w="762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76200" cap="flat" cmpd="sng">
            <a:solidFill>
              <a:srgbClr val="773F9B"/>
            </a:solidFill>
            <a:prstDash val="solid"/>
            <a:miter/>
            <a:headEnd type="triangle" w="lg" len="lg"/>
            <a:tailEnd type="triangle" w="lg" len="lg"/>
          </a:ln>
        </p:spPr>
      </p:cxn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50081" y="464695"/>
            <a:ext cx="46648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200" u="none" strike="noStrike" cap="none">
                <a:solidFill>
                  <a:srgbClr val="FFD966"/>
                </a:solidFill>
                <a:sym typeface="Cabin"/>
              </a:rPr>
              <a:t>Mailing Lists - </a:t>
            </a:r>
            <a:r>
              <a:rPr lang="en" sz="3200" u="none" strike="noStrike" cap="none" dirty="0" err="1">
                <a:solidFill>
                  <a:srgbClr val="FFD966"/>
                </a:solidFill>
                <a:sym typeface="Cabin"/>
              </a:rPr>
              <a:t>Gmane</a:t>
            </a:r>
            <a:endParaRPr lang="en" sz="3200" u="none" strike="noStrike" cap="none" dirty="0">
              <a:solidFill>
                <a:srgbClr val="FFD966"/>
              </a:solidFill>
              <a:sym typeface="Cabin"/>
            </a:endParaRPr>
          </a:p>
        </p:txBody>
      </p:sp>
      <p:sp>
        <p:nvSpPr>
          <p:cNvPr id="276" name="Shape 276"/>
          <p:cNvSpPr txBox="1">
            <a:spLocks noGrp="1"/>
          </p:cNvSpPr>
          <p:nvPr>
            <p:ph type="body" idx="1"/>
          </p:nvPr>
        </p:nvSpPr>
        <p:spPr>
          <a:xfrm>
            <a:off x="650081" y="1464469"/>
            <a:ext cx="4521994"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Crawl the archive of a mailing list</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Do some analysis / cleanup</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Visualize the data as word cloud and lines</a:t>
            </a:r>
          </a:p>
        </p:txBody>
      </p:sp>
      <p:sp>
        <p:nvSpPr>
          <p:cNvPr id="277" name="Shape 277"/>
          <p:cNvSpPr/>
          <p:nvPr/>
        </p:nvSpPr>
        <p:spPr>
          <a:xfrm>
            <a:off x="4857750" y="4176712"/>
            <a:ext cx="4097735" cy="282769"/>
          </a:xfrm>
          <a:prstGeom prst="rect">
            <a:avLst/>
          </a:prstGeom>
          <a:noFill/>
          <a:ln>
            <a:noFill/>
          </a:ln>
        </p:spPr>
        <p:txBody>
          <a:bodyPr lIns="51425" tIns="25700" rIns="51425" bIns="25700" anchor="ctr" anchorCtr="0">
            <a:noAutofit/>
          </a:bodyPr>
          <a:lstStyle/>
          <a:p>
            <a:pPr marL="0" marR="0" lvl="0" indent="0" algn="ctr"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err="1">
                <a:solidFill>
                  <a:srgbClr val="FFFF00"/>
                </a:solidFill>
                <a:latin typeface="Helvetica Neue"/>
                <a:ea typeface="Helvetica Neue"/>
                <a:cs typeface="Helvetica Neue"/>
                <a:sym typeface="Helvetica Neue"/>
              </a:rPr>
              <a:t>www.pythonlearn.com</a:t>
            </a:r>
            <a:r>
              <a:rPr lang="en" sz="2300" b="0" i="0" u="none" strike="noStrike" cap="none" baseline="30000" dirty="0">
                <a:solidFill>
                  <a:srgbClr val="FFFF00"/>
                </a:solidFill>
                <a:latin typeface="Helvetica Neue"/>
                <a:ea typeface="Helvetica Neue"/>
                <a:cs typeface="Helvetica Neue"/>
                <a:sym typeface="Helvetica Neue"/>
              </a:rPr>
              <a:t>/code/</a:t>
            </a:r>
            <a:r>
              <a:rPr lang="en" sz="2300" b="0" i="0" u="none" strike="noStrike" cap="none" baseline="30000" dirty="0" err="1">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278" name="Shape 278" descr="wordcloud.png"/>
          <p:cNvPicPr preferRelativeResize="0"/>
          <p:nvPr/>
        </p:nvPicPr>
        <p:blipFill rotWithShape="1">
          <a:blip r:embed="rId3">
            <a:alphaModFix/>
          </a:blip>
          <a:srcRect/>
          <a:stretch/>
        </p:blipFill>
        <p:spPr>
          <a:xfrm>
            <a:off x="5700745" y="826293"/>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0000"/>
                </a:solidFill>
                <a:sym typeface="Cabin"/>
              </a:rPr>
              <a:t>Warning: </a:t>
            </a:r>
            <a:r>
              <a:rPr lang="en" sz="4300" u="none" strike="noStrike" cap="none">
                <a:solidFill>
                  <a:srgbClr val="FFD966"/>
                </a:solidFill>
                <a:sym typeface="Cabin"/>
              </a:rPr>
              <a:t>This Dataset is &gt; 1GB </a:t>
            </a:r>
          </a:p>
        </p:txBody>
      </p:sp>
      <p:sp>
        <p:nvSpPr>
          <p:cNvPr id="284" name="Shape 284"/>
          <p:cNvSpPr txBox="1">
            <a:spLocks noGrp="1"/>
          </p:cNvSpPr>
          <p:nvPr>
            <p:ph type="body" idx="1"/>
          </p:nvPr>
        </p:nvSpPr>
        <p:spPr>
          <a:xfrm>
            <a:off x="650081" y="1464470"/>
            <a:ext cx="7836750" cy="1326355"/>
          </a:xfrm>
          <a:prstGeom prst="rect">
            <a:avLst/>
          </a:prstGeom>
          <a:noFill/>
          <a:ln>
            <a:noFill/>
          </a:ln>
        </p:spPr>
        <p:txBody>
          <a:bodyPr lIns="21425" tIns="21425" rIns="21425" bIns="21425" anchor="t"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Do not just point this application at </a:t>
            </a:r>
            <a:r>
              <a:rPr lang="en" sz="2000" u="none" strike="noStrike" cap="none" dirty="0" err="1">
                <a:solidFill>
                  <a:srgbClr val="FFFF00"/>
                </a:solidFill>
                <a:sym typeface="Cabin"/>
              </a:rPr>
              <a:t>gmane.org</a:t>
            </a:r>
            <a:r>
              <a:rPr lang="en" sz="2000" u="none" strike="noStrike" cap="none" dirty="0">
                <a:solidFill>
                  <a:srgbClr val="FFFFFF"/>
                </a:solidFill>
                <a:sym typeface="Cabin"/>
              </a:rPr>
              <a:t> and let it </a:t>
            </a:r>
            <a:r>
              <a:rPr lang="en" sz="2000" u="none" strike="noStrike" cap="none" dirty="0" smtClean="0">
                <a:solidFill>
                  <a:srgbClr val="FFFFFF"/>
                </a:solidFill>
                <a:sym typeface="Cabin"/>
              </a:rPr>
              <a:t>run</a:t>
            </a:r>
            <a:endParaRPr lang="en-US" sz="2000" u="none" strike="noStrike" cap="none" dirty="0" smtClean="0">
              <a:solidFill>
                <a:srgbClr val="FFFFFF"/>
              </a:solidFill>
              <a:sym typeface="Cabin"/>
            </a:endParaRPr>
          </a:p>
          <a:p>
            <a:pPr marL="457200" marR="0" lvl="0" indent="-355600" algn="l" rtl="0">
              <a:lnSpc>
                <a:spcPct val="115000"/>
              </a:lnSpc>
              <a:spcBef>
                <a:spcPts val="0"/>
              </a:spcBef>
              <a:buClr>
                <a:srgbClr val="FFFFFF"/>
              </a:buClr>
              <a:buSzPct val="100000"/>
              <a:buFont typeface="Cabin"/>
            </a:pPr>
            <a:r>
              <a:rPr lang="en" sz="2000" u="none" strike="noStrike" cap="none" dirty="0" smtClean="0">
                <a:solidFill>
                  <a:srgbClr val="FFFFFF"/>
                </a:solidFill>
                <a:sym typeface="Cabin"/>
              </a:rPr>
              <a:t>There </a:t>
            </a:r>
            <a:r>
              <a:rPr lang="en" sz="2000" u="none" strike="noStrike" cap="none" dirty="0">
                <a:solidFill>
                  <a:srgbClr val="FFFFFF"/>
                </a:solidFill>
                <a:sym typeface="Cabin"/>
              </a:rPr>
              <a:t>is no rate limits – these are cool </a:t>
            </a:r>
            <a:r>
              <a:rPr lang="en" sz="2000" u="none" strike="noStrike" cap="none" dirty="0" smtClean="0">
                <a:solidFill>
                  <a:srgbClr val="FFFFFF"/>
                </a:solidFill>
                <a:sym typeface="Cabin"/>
              </a:rPr>
              <a:t>folk</a:t>
            </a:r>
            <a:r>
              <a:rPr lang="en-US" sz="2000" dirty="0" smtClean="0">
                <a:solidFill>
                  <a:srgbClr val="FFFFFF"/>
                </a:solidFill>
                <a:sym typeface="Cabin"/>
              </a:rPr>
              <a:t>s</a:t>
            </a:r>
            <a:endParaRPr lang="en" dirty="0"/>
          </a:p>
        </p:txBody>
      </p:sp>
      <p:sp>
        <p:nvSpPr>
          <p:cNvPr id="285" name="Shape 285"/>
          <p:cNvSpPr txBox="1"/>
          <p:nvPr/>
        </p:nvSpPr>
        <p:spPr>
          <a:xfrm>
            <a:off x="650081" y="2790825"/>
            <a:ext cx="8031899" cy="1028418"/>
          </a:xfrm>
          <a:prstGeom prst="rect">
            <a:avLst/>
          </a:prstGeom>
          <a:noFill/>
          <a:ln>
            <a:noFill/>
          </a:ln>
        </p:spPr>
        <p:txBody>
          <a:bodyPr lIns="91425" tIns="91425" rIns="91425" bIns="91425" anchor="t" anchorCtr="0">
            <a:noAutofit/>
          </a:bodyPr>
          <a:lstStyle/>
          <a:p>
            <a:pPr lvl="0" algn="ctr">
              <a:spcBef>
                <a:spcPts val="0"/>
              </a:spcBef>
              <a:buNone/>
            </a:pPr>
            <a:r>
              <a:rPr lang="en-US" sz="1800" dirty="0" smtClean="0">
                <a:solidFill>
                  <a:srgbClr val="FFFF00"/>
                </a:solidFill>
                <a:latin typeface="Courier New"/>
                <a:ea typeface="Courier New"/>
                <a:cs typeface="Courier New"/>
                <a:sym typeface="Courier New"/>
              </a:rPr>
              <a:t>Use this for your testing:</a:t>
            </a:r>
          </a:p>
          <a:p>
            <a:pPr lvl="0" algn="ctr">
              <a:spcBef>
                <a:spcPts val="0"/>
              </a:spcBef>
              <a:buNone/>
            </a:pPr>
            <a:endParaRPr lang="en-US" sz="1800" dirty="0" smtClean="0">
              <a:solidFill>
                <a:srgbClr val="FFFF00"/>
              </a:solidFill>
              <a:latin typeface="Courier New"/>
              <a:ea typeface="Courier New"/>
              <a:cs typeface="Courier New"/>
              <a:sym typeface="Courier New"/>
            </a:endParaRPr>
          </a:p>
          <a:p>
            <a:pPr lvl="0" algn="ctr">
              <a:spcBef>
                <a:spcPts val="0"/>
              </a:spcBef>
              <a:buNone/>
            </a:pPr>
            <a:r>
              <a:rPr lang="en" sz="1800" dirty="0" smtClean="0">
                <a:solidFill>
                  <a:srgbClr val="FFFF00"/>
                </a:solidFill>
                <a:latin typeface="Courier New"/>
                <a:ea typeface="Courier New"/>
                <a:cs typeface="Courier New"/>
                <a:sym typeface="Courier New"/>
              </a:rPr>
              <a:t>http</a:t>
            </a:r>
            <a:r>
              <a:rPr lang="en" sz="1800" dirty="0">
                <a:solidFill>
                  <a:srgbClr val="FFFF00"/>
                </a:solidFill>
                <a:latin typeface="Courier New"/>
                <a:ea typeface="Courier New"/>
                <a:cs typeface="Courier New"/>
                <a:sym typeface="Courier New"/>
              </a:rPr>
              <a:t>://</a:t>
            </a:r>
            <a:r>
              <a:rPr lang="en" sz="1800" dirty="0" err="1">
                <a:solidFill>
                  <a:srgbClr val="FFFF00"/>
                </a:solidFill>
                <a:latin typeface="Courier New"/>
                <a:ea typeface="Courier New"/>
                <a:cs typeface="Courier New"/>
                <a:sym typeface="Courier New"/>
              </a:rPr>
              <a:t>mbox.dr-chuck.net</a:t>
            </a:r>
            <a:r>
              <a:rPr lang="en" sz="1800" dirty="0">
                <a:solidFill>
                  <a:srgbClr val="FFFF00"/>
                </a:solidFill>
                <a:latin typeface="Courier New"/>
                <a:ea typeface="Courier New"/>
                <a:cs typeface="Courier New"/>
                <a:sym typeface="Courier New"/>
              </a:rPr>
              <a:t>/</a:t>
            </a:r>
            <a:r>
              <a:rPr lang="en" sz="1800" dirty="0" err="1">
                <a:solidFill>
                  <a:srgbClr val="FFFF00"/>
                </a:solidFill>
                <a:latin typeface="Courier New"/>
                <a:ea typeface="Courier New"/>
                <a:cs typeface="Courier New"/>
                <a:sym typeface="Courier New"/>
              </a:rPr>
              <a:t>sakai.devel</a:t>
            </a:r>
            <a:r>
              <a:rPr lang="en" sz="1800" dirty="0">
                <a:solidFill>
                  <a:srgbClr val="FFFF00"/>
                </a:solidFill>
                <a:latin typeface="Courier New"/>
                <a:ea typeface="Courier New"/>
                <a:cs typeface="Courier New"/>
                <a:sym typeface="Courier New"/>
              </a:rPr>
              <a:t>/4/5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content.sqlite</a:t>
            </a:r>
          </a:p>
        </p:txBody>
      </p:sp>
      <p:cxnSp>
        <p:nvCxnSpPr>
          <p:cNvPr id="292" name="Shape 292"/>
          <p:cNvCxnSpPr>
            <a:endCxn id="291" idx="2"/>
          </p:cNvCxnSpPr>
          <p:nvPr/>
        </p:nvCxnSpPr>
        <p:spPr>
          <a:xfrm>
            <a:off x="2228834" y="860173"/>
            <a:ext cx="1618200" cy="3600"/>
          </a:xfrm>
          <a:prstGeom prst="straightConnector1">
            <a:avLst/>
          </a:prstGeom>
          <a:noFill/>
          <a:ln w="76200" cap="flat" cmpd="sng">
            <a:solidFill>
              <a:srgbClr val="773F9B"/>
            </a:solidFill>
            <a:prstDash val="solid"/>
            <a:miter/>
            <a:headEnd type="none" w="med" len="med"/>
            <a:tailEnd type="triangle" w="lg" len="lg"/>
          </a:ln>
        </p:spPr>
      </p:cxnSp>
      <p:sp>
        <p:nvSpPr>
          <p:cNvPr id="293" name="Shape 293"/>
          <p:cNvSpPr txBox="1"/>
          <p:nvPr/>
        </p:nvSpPr>
        <p:spPr>
          <a:xfrm>
            <a:off x="2199524" y="653778"/>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gmane.py</a:t>
            </a:r>
          </a:p>
        </p:txBody>
      </p:sp>
      <p:cxnSp>
        <p:nvCxnSpPr>
          <p:cNvPr id="294" name="Shape 294"/>
          <p:cNvCxnSpPr/>
          <p:nvPr/>
        </p:nvCxnSpPr>
        <p:spPr>
          <a:xfrm>
            <a:off x="4577002" y="1088566"/>
            <a:ext cx="16437" cy="831036"/>
          </a:xfrm>
          <a:prstGeom prst="straightConnector1">
            <a:avLst/>
          </a:prstGeom>
          <a:noFill/>
          <a:ln w="762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12646" y="510329"/>
            <a:ext cx="2033828" cy="657117"/>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dirty="0" err="1">
                <a:solidFill>
                  <a:srgbClr val="660066"/>
                </a:solidFill>
                <a:latin typeface="Helvetica Neue"/>
                <a:ea typeface="Helvetica Neue"/>
                <a:cs typeface="Helvetica Neue"/>
                <a:sym typeface="Helvetica Neue"/>
              </a:rPr>
              <a:t>mbox.dr-chuck.net</a:t>
            </a:r>
            <a:endParaRPr lang="en" dirty="0">
              <a:solidFill>
                <a:srgbClr val="660066"/>
              </a:solidFill>
              <a:latin typeface="Helvetica Neue"/>
              <a:ea typeface="Helvetica Neue"/>
              <a:cs typeface="Helvetica Neue"/>
              <a:sym typeface="Helvetica Neue"/>
            </a:endParaRP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7350706" y="161856"/>
            <a:ext cx="1245610" cy="807422"/>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76200" cap="flat" cmpd="sng">
            <a:solidFill>
              <a:srgbClr val="773F9B"/>
            </a:solidFill>
            <a:prstDash val="solid"/>
            <a:miter/>
            <a:headEnd type="none" w="med" len="med"/>
            <a:tailEnd type="triangle" w="lg" len="lg"/>
          </a:ln>
        </p:spPr>
      </p:cxnSp>
      <p:cxnSp>
        <p:nvCxnSpPr>
          <p:cNvPr id="301" name="Shape 301"/>
          <p:cNvCxnSpPr/>
          <p:nvPr/>
        </p:nvCxnSpPr>
        <p:spPr>
          <a:xfrm rot="10800000" flipH="1">
            <a:off x="5255831" y="1463258"/>
            <a:ext cx="1164000" cy="638099"/>
          </a:xfrm>
          <a:prstGeom prst="straightConnector1">
            <a:avLst/>
          </a:prstGeom>
          <a:noFill/>
          <a:ln w="76200" cap="flat" cmpd="sng">
            <a:solidFill>
              <a:srgbClr val="773F9B"/>
            </a:solidFill>
            <a:prstDash val="solid"/>
            <a:miter/>
            <a:headEnd type="none" w="med" len="med"/>
            <a:tailEnd type="triangle" w="lg" len="lg"/>
          </a:ln>
        </p:spPr>
      </p:cxnSp>
      <p:cxnSp>
        <p:nvCxnSpPr>
          <p:cNvPr id="302" name="Shape 302"/>
          <p:cNvCxnSpPr/>
          <p:nvPr/>
        </p:nvCxnSpPr>
        <p:spPr>
          <a:xfrm>
            <a:off x="7973510" y="969279"/>
            <a:ext cx="43212" cy="630921"/>
          </a:xfrm>
          <a:prstGeom prst="straightConnector1">
            <a:avLst/>
          </a:prstGeom>
          <a:noFill/>
          <a:ln w="76200" cap="flat" cmpd="sng">
            <a:solidFill>
              <a:srgbClr val="773F9B"/>
            </a:solidFill>
            <a:prstDash val="solid"/>
            <a:miter/>
            <a:headEnd type="none" w="med" len="med"/>
            <a:tailEnd type="triangle" w="lg" len="lg"/>
          </a:ln>
        </p:spPr>
      </p:cxnSp>
      <p:sp>
        <p:nvSpPr>
          <p:cNvPr id="303" name="Shape 303"/>
          <p:cNvSpPr/>
          <p:nvPr/>
        </p:nvSpPr>
        <p:spPr>
          <a:xfrm>
            <a:off x="2766624" y="4160801"/>
            <a:ext cx="414226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http://www.pythonlearn.com/code/gmane.zip</a:t>
            </a:r>
          </a:p>
        </p:txBody>
      </p:sp>
      <p:sp>
        <p:nvSpPr>
          <p:cNvPr id="304" name="Shape 304"/>
          <p:cNvSpPr txBox="1"/>
          <p:nvPr/>
        </p:nvSpPr>
        <p:spPr>
          <a:xfrm>
            <a:off x="5383900" y="1845025"/>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p>
        </p:txBody>
      </p:sp>
      <p:sp>
        <p:nvSpPr>
          <p:cNvPr id="305" name="Shape 305"/>
          <p:cNvSpPr txBox="1"/>
          <p:nvPr/>
        </p:nvSpPr>
        <p:spPr>
          <a:xfrm>
            <a:off x="3942749" y="1121325"/>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762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795152"/>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7355205" y="3944313"/>
            <a:ext cx="1245610" cy="807422"/>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12" name="Shape 312"/>
          <p:cNvCxnSpPr/>
          <p:nvPr/>
        </p:nvCxnSpPr>
        <p:spPr>
          <a:xfrm flipV="1">
            <a:off x="7973510" y="3569479"/>
            <a:ext cx="9000" cy="504061"/>
          </a:xfrm>
          <a:prstGeom prst="straightConnector1">
            <a:avLst/>
          </a:prstGeom>
          <a:noFill/>
          <a:ln w="762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762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297899"/>
            <a:ext cx="846300" cy="100200"/>
          </a:xfrm>
          <a:prstGeom prst="straightConnector1">
            <a:avLst/>
          </a:prstGeom>
          <a:noFill/>
          <a:ln w="76200" cap="flat" cmpd="sng">
            <a:solidFill>
              <a:srgbClr val="773F9B"/>
            </a:solidFill>
            <a:prstDash val="solid"/>
            <a:miter/>
            <a:headEnd type="none" w="med" len="med"/>
            <a:tailEnd type="triangle" w="lg" len="lg"/>
          </a:ln>
        </p:spPr>
      </p:cxn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err="1">
                <a:solidFill>
                  <a:srgbClr val="660066"/>
                </a:solidFill>
                <a:latin typeface="Arial Regular" charset="0"/>
                <a:ea typeface="Arial Regular" charset="0"/>
                <a:cs typeface="Arial Regular" charset="0"/>
                <a:sym typeface="Cabin"/>
              </a:rPr>
              <a:t>content.sqlite</a:t>
            </a:r>
            <a:endParaRPr lang="en" sz="1500" u="none" strike="noStrike" cap="none" dirty="0">
              <a:solidFill>
                <a:srgbClr val="660066"/>
              </a:solidFill>
              <a:latin typeface="Arial Regular" charset="0"/>
              <a:ea typeface="Arial Regular" charset="0"/>
              <a:cs typeface="Arial Regular" charset="0"/>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idx="4294967295"/>
          </p:nvPr>
        </p:nvSpPr>
        <p:spPr>
          <a:xfrm>
            <a:off x="822766" y="599008"/>
            <a:ext cx="7129021" cy="381569"/>
          </a:xfrm>
          <a:prstGeom prst="rect">
            <a:avLst/>
          </a:prstGeom>
          <a:noFill/>
          <a:ln>
            <a:noFill/>
          </a:ln>
        </p:spPr>
        <p:txBody>
          <a:bodyPr lIns="51425" tIns="51425" rIns="51425" bIns="51425" anchor="ctr" anchorCtr="0">
            <a:noAutofit/>
          </a:bodyPr>
          <a:lstStyle/>
          <a:p>
            <a:pPr marL="0" marR="0" lvl="0" indent="0" algn="ctr" rtl="0">
              <a:spcBef>
                <a:spcPts val="0"/>
              </a:spcBef>
              <a:buClr>
                <a:srgbClr val="00FF00"/>
              </a:buClr>
              <a:buSzPct val="25000"/>
              <a:buFont typeface="Cabin"/>
              <a:buNone/>
            </a:pPr>
            <a:r>
              <a:rPr lang="en" sz="2000" u="none" strike="noStrike" cap="none">
                <a:solidFill>
                  <a:srgbClr val="FFFF00"/>
                </a:solidFill>
                <a:sym typeface="Cabin"/>
              </a:rPr>
              <a:t>Acknowledgements / Contributions</a:t>
            </a:r>
          </a:p>
        </p:txBody>
      </p:sp>
      <p:sp>
        <p:nvSpPr>
          <p:cNvPr id="321" name="Shape 321"/>
          <p:cNvSpPr txBox="1"/>
          <p:nvPr/>
        </p:nvSpPr>
        <p:spPr>
          <a:xfrm>
            <a:off x="678431" y="1205845"/>
            <a:ext cx="3823705" cy="3299480"/>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dirty="0" err="1">
                <a:solidFill>
                  <a:srgbClr val="FFFFFF"/>
                </a:solidFill>
                <a:latin typeface="Helvetica Neue"/>
                <a:ea typeface="Helvetica Neue"/>
                <a:cs typeface="Helvetica Neue"/>
                <a:sym typeface="Helvetica Neue"/>
              </a:rPr>
              <a:t>Thes</a:t>
            </a:r>
            <a:r>
              <a:rPr lang="en" sz="1000" b="0" i="0" u="none" strike="noStrike" cap="none" dirty="0">
                <a:solidFill>
                  <a:srgbClr val="FFFFFF"/>
                </a:solidFill>
                <a:latin typeface="Helvetica Neue"/>
                <a:ea typeface="Helvetica Neue"/>
                <a:cs typeface="Helvetica Neue"/>
                <a:sym typeface="Helvetica Neue"/>
              </a:rPr>
              <a:t> slide are Copyright 2010-  Charles R. Severance (</a:t>
            </a:r>
            <a:r>
              <a:rPr lang="en" sz="1000" b="0" i="0" u="sng" strike="noStrike" cap="none" dirty="0">
                <a:solidFill>
                  <a:srgbClr val="FFFF00"/>
                </a:solidFill>
                <a:latin typeface="Helvetica Neue"/>
                <a:ea typeface="Helvetica Neue"/>
                <a:cs typeface="Helvetica Neue"/>
                <a:sym typeface="Helvetica Neue"/>
                <a:hlinkClick r:id="rId3"/>
              </a:rPr>
              <a:t>www.dr-chuck.com</a:t>
            </a:r>
            <a:r>
              <a:rPr lang="en" sz="1000" b="0" i="0" u="none" strike="noStrike" cap="none" dirty="0">
                <a:solidFill>
                  <a:srgbClr val="FFFFFF"/>
                </a:solidFill>
                <a:latin typeface="Helvetica Neue"/>
                <a:ea typeface="Helvetica Neue"/>
                <a:cs typeface="Helvetica Neue"/>
                <a:sym typeface="Helvetica Neue"/>
              </a:rPr>
              <a:t>) of the University of Michigan School of Information and </a:t>
            </a:r>
            <a:r>
              <a:rPr lang="en" sz="1000" b="0" i="0" u="sng" strike="noStrike" cap="none" dirty="0">
                <a:solidFill>
                  <a:srgbClr val="FFFF00"/>
                </a:solidFill>
                <a:latin typeface="Helvetica Neue"/>
                <a:ea typeface="Helvetica Neue"/>
                <a:cs typeface="Helvetica Neue"/>
                <a:sym typeface="Helvetica Neue"/>
                <a:hlinkClick r:id="rId4"/>
              </a:rPr>
              <a:t>open.umich.edu</a:t>
            </a:r>
            <a:r>
              <a:rPr lang="en" sz="1000" b="0" i="0" u="none" strike="noStrike" cap="none" dirty="0">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Initial Development: Charles Severance, University of Michigan School of Information</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246318" y="504365"/>
            <a:ext cx="576449" cy="576449"/>
          </a:xfrm>
          <a:prstGeom prst="rect">
            <a:avLst/>
          </a:prstGeom>
          <a:noFill/>
          <a:ln>
            <a:noFill/>
          </a:ln>
        </p:spPr>
      </p:pic>
      <p:pic>
        <p:nvPicPr>
          <p:cNvPr id="323" name="Shape 323"/>
          <p:cNvPicPr preferRelativeResize="0"/>
          <p:nvPr/>
        </p:nvPicPr>
        <p:blipFill rotWithShape="1">
          <a:blip r:embed="rId6">
            <a:alphaModFix/>
          </a:blip>
          <a:srcRect/>
          <a:stretch/>
        </p:blipFill>
        <p:spPr>
          <a:xfrm>
            <a:off x="7817449" y="604603"/>
            <a:ext cx="1107336" cy="375974"/>
          </a:xfrm>
          <a:prstGeom prst="rect">
            <a:avLst/>
          </a:prstGeom>
          <a:noFill/>
          <a:ln>
            <a:noFill/>
          </a:ln>
        </p:spPr>
      </p:pic>
      <p:sp>
        <p:nvSpPr>
          <p:cNvPr id="324" name="Shape 324"/>
          <p:cNvSpPr txBox="1"/>
          <p:nvPr/>
        </p:nvSpPr>
        <p:spPr>
          <a:xfrm>
            <a:off x="4896225" y="1279237"/>
            <a:ext cx="3823705" cy="322608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57150" cap="flat" cmpd="sng">
            <a:solidFill>
              <a:srgbClr val="773F9B"/>
            </a:solidFill>
            <a:prstDash val="solid"/>
            <a:miter/>
            <a:headEnd type="none" w="med" len="med"/>
            <a:tailEnd type="stealth" w="lg" len="lg"/>
          </a:ln>
        </p:spPr>
      </p:cxnSp>
      <p:sp>
        <p:nvSpPr>
          <p:cNvPr id="127" name="Shape 1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Multi-Step Data Analysis</a:t>
            </a:r>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pic>
        <p:nvPicPr>
          <p:cNvPr id="130" name="Shape 130" descr="google-map.png"/>
          <p:cNvPicPr preferRelativeResize="0"/>
          <p:nvPr/>
        </p:nvPicPr>
        <p:blipFill rotWithShape="1">
          <a:blip r:embed="rId5">
            <a:alphaModFix/>
          </a:blip>
          <a:srcRect/>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57150" cap="flat" cmpd="sng">
            <a:solidFill>
              <a:srgbClr val="773F9B"/>
            </a:solidFill>
            <a:prstDash val="solid"/>
            <a:miter/>
            <a:headEnd type="none" w="med" len="med"/>
            <a:tailEnd type="stealth" w="lg" len="lg"/>
          </a:ln>
        </p:spPr>
      </p:cxnSp>
      <p:sp>
        <p:nvSpPr>
          <p:cNvPr id="133" name="Shape 133"/>
          <p:cNvSpPr txBox="1"/>
          <p:nvPr/>
        </p:nvSpPr>
        <p:spPr>
          <a:xfrm>
            <a:off x="2197108" y="1976435"/>
            <a:ext cx="851603"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rot="10800000" flipH="1">
            <a:off x="5016590" y="2033537"/>
            <a:ext cx="2008199" cy="2059800"/>
          </a:xfrm>
          <a:prstGeom prst="straightConnector1">
            <a:avLst/>
          </a:prstGeom>
          <a:noFill/>
          <a:ln w="57150" cap="flat" cmpd="sng">
            <a:solidFill>
              <a:srgbClr val="773F9B"/>
            </a:solidFill>
            <a:prstDash val="solid"/>
            <a:miter/>
            <a:headEnd type="none" w="med" len="med"/>
            <a:tailEnd type="stealth" w="lg" len="lg"/>
          </a:ln>
        </p:spPr>
      </p:cxnSp>
      <p:cxnSp>
        <p:nvCxnSpPr>
          <p:cNvPr id="135" name="Shape 135"/>
          <p:cNvCxnSpPr>
            <a:stCxn id="131" idx="4"/>
          </p:cNvCxnSpPr>
          <p:nvPr/>
        </p:nvCxnSpPr>
        <p:spPr>
          <a:xfrm>
            <a:off x="5016590" y="4093337"/>
            <a:ext cx="1856399" cy="0"/>
          </a:xfrm>
          <a:prstGeom prst="straightConnector1">
            <a:avLst/>
          </a:prstGeom>
          <a:noFill/>
          <a:ln w="57150" cap="flat" cmpd="sng">
            <a:solidFill>
              <a:srgbClr val="773F9B"/>
            </a:solidFill>
            <a:prstDash val="solid"/>
            <a:miter/>
            <a:headEnd type="none" w="med" len="med"/>
            <a:tailEnd type="stealth" w="lg" len="lg"/>
          </a:ln>
        </p:spPr>
      </p:cxnSp>
      <p:sp>
        <p:nvSpPr>
          <p:cNvPr id="136" name="Shape 136"/>
          <p:cNvSpPr txBox="1"/>
          <p:nvPr/>
        </p:nvSpPr>
        <p:spPr>
          <a:xfrm>
            <a:off x="5454053" y="3907631"/>
            <a:ext cx="981573"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Data </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Source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600" u="none" strike="noStrike" cap="none" dirty="0">
                <a:solidFill>
                  <a:srgbClr val="FFD966"/>
                </a:solidFill>
                <a:sym typeface="Cabin"/>
              </a:rPr>
              <a:t>Many Data Mining Technologies</a:t>
            </a:r>
          </a:p>
        </p:txBody>
      </p:sp>
      <p:sp>
        <p:nvSpPr>
          <p:cNvPr id="146" name="Shape 14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u="none" strike="noStrike" cap="none" baseline="30000">
                <a:solidFill>
                  <a:srgbClr val="FFFFFF"/>
                </a:solidFill>
                <a:sym typeface="Cabin"/>
              </a:rPr>
              <a:t>https://hadoop.apache.org/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http://spark.apache.org/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https://aws.amazon.com/redshift/</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http://community.pentaho.com/</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"Personal Data Mining"</a:t>
            </a:r>
          </a:p>
        </p:txBody>
      </p:sp>
      <p:sp>
        <p:nvSpPr>
          <p:cNvPr id="152" name="Shape 152"/>
          <p:cNvSpPr txBox="1">
            <a:spLocks noGrp="1"/>
          </p:cNvSpPr>
          <p:nvPr>
            <p:ph type="body" idx="1"/>
          </p:nvPr>
        </p:nvSpPr>
        <p:spPr>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Our goal is to make you better programmers – not to make you data mining experts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GeoData</a:t>
            </a:r>
          </a:p>
        </p:txBody>
      </p:sp>
      <p:sp>
        <p:nvSpPr>
          <p:cNvPr id="158" name="Shape 158"/>
          <p:cNvSpPr txBox="1">
            <a:spLocks noGrp="1"/>
          </p:cNvSpPr>
          <p:nvPr>
            <p:ph type="body" idx="1"/>
          </p:nvPr>
        </p:nvSpPr>
        <p:spPr>
          <a:xfrm>
            <a:off x="650081" y="1464469"/>
            <a:ext cx="4218698"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Makes a Google Map from user entered data</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Uses the Google </a:t>
            </a:r>
            <a:r>
              <a:rPr lang="en" sz="2000" u="none" strike="noStrike" cap="none" dirty="0" err="1">
                <a:solidFill>
                  <a:srgbClr val="FFFFFF"/>
                </a:solidFill>
                <a:sym typeface="Cabin"/>
              </a:rPr>
              <a:t>Geodata</a:t>
            </a:r>
            <a:r>
              <a:rPr lang="en" sz="2000" u="none" strike="noStrike" cap="none" dirty="0">
                <a:solidFill>
                  <a:srgbClr val="FFFFFF"/>
                </a:solidFill>
                <a:sym typeface="Cabin"/>
              </a:rPr>
              <a:t> API</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Caches data in a database to avoid rate limiting and allow restarting</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 Visualized in a browser using the Google Maps API</a:t>
            </a:r>
          </a:p>
        </p:txBody>
      </p:sp>
      <p:pic>
        <p:nvPicPr>
          <p:cNvPr id="159" name="Shape 159" descr="google-map.png"/>
          <p:cNvPicPr preferRelativeResize="0"/>
          <p:nvPr/>
        </p:nvPicPr>
        <p:blipFill rotWithShape="1">
          <a:blip r:embed="rId3">
            <a:alphaModFix/>
          </a:blip>
          <a:srcRect/>
          <a:stretch/>
        </p:blipFill>
        <p:spPr>
          <a:xfrm>
            <a:off x="5251127" y="1338857"/>
            <a:ext cx="3598415" cy="2587196"/>
          </a:xfrm>
          <a:prstGeom prst="rect">
            <a:avLst/>
          </a:prstGeom>
          <a:noFill/>
          <a:ln>
            <a:noFill/>
          </a:ln>
        </p:spPr>
      </p:pic>
      <p:sp>
        <p:nvSpPr>
          <p:cNvPr id="160" name="Shape 160"/>
          <p:cNvSpPr/>
          <p:nvPr/>
        </p:nvSpPr>
        <p:spPr>
          <a:xfrm>
            <a:off x="4930810" y="4262938"/>
            <a:ext cx="42390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err="1">
                <a:solidFill>
                  <a:srgbClr val="FFFF00"/>
                </a:solidFill>
                <a:latin typeface="Helvetica Neue"/>
                <a:ea typeface="Helvetica Neue"/>
                <a:cs typeface="Helvetica Neue"/>
                <a:sym typeface="Helvetica Neue"/>
              </a:rPr>
              <a:t>www.pythonlearn.com</a:t>
            </a:r>
            <a:r>
              <a:rPr lang="en" sz="2300" b="0" i="0" u="none" strike="noStrike" cap="none" baseline="30000" dirty="0">
                <a:solidFill>
                  <a:srgbClr val="FFFF00"/>
                </a:solidFill>
                <a:latin typeface="Helvetica Neue"/>
                <a:ea typeface="Helvetica Neue"/>
                <a:cs typeface="Helvetica Neue"/>
                <a:sym typeface="Helvetica Neue"/>
              </a:rPr>
              <a:t>/code/</a:t>
            </a:r>
            <a:r>
              <a:rPr lang="en" sz="2300" b="0" i="0" u="none" strike="noStrike" cap="none" baseline="30000" dirty="0" err="1">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91966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geodata.sqlite</a:t>
            </a:r>
          </a:p>
        </p:txBody>
      </p:sp>
      <p:pic>
        <p:nvPicPr>
          <p:cNvPr id="166" name="Shape 166" descr="google-map.png"/>
          <p:cNvPicPr preferRelativeResize="0"/>
          <p:nvPr/>
        </p:nvPicPr>
        <p:blipFill rotWithShape="1">
          <a:blip r:embed="rId4">
            <a:alphaModFix/>
          </a:blip>
          <a:srcRect/>
          <a:stretch/>
        </p:blipFill>
        <p:spPr>
          <a:xfrm>
            <a:off x="7119832" y="1590570"/>
            <a:ext cx="1857375" cy="1335419"/>
          </a:xfrm>
          <a:prstGeom prst="rect">
            <a:avLst/>
          </a:prstGeom>
          <a:noFill/>
          <a:ln>
            <a:noFill/>
          </a:ln>
        </p:spPr>
      </p:pic>
      <p:cxnSp>
        <p:nvCxnSpPr>
          <p:cNvPr id="167" name="Shape 167"/>
          <p:cNvCxnSpPr>
            <a:endCxn id="165" idx="2"/>
          </p:cNvCxnSpPr>
          <p:nvPr/>
        </p:nvCxnSpPr>
        <p:spPr>
          <a:xfrm>
            <a:off x="1875516" y="2144454"/>
            <a:ext cx="1664699" cy="0"/>
          </a:xfrm>
          <a:prstGeom prst="straightConnector1">
            <a:avLst/>
          </a:prstGeom>
          <a:noFill/>
          <a:ln w="57150" cap="flat" cmpd="sng">
            <a:solidFill>
              <a:srgbClr val="773F9B"/>
            </a:solidFill>
            <a:prstDash val="solid"/>
            <a:miter/>
            <a:headEnd type="none" w="med" len="med"/>
            <a:tailEnd type="stealth" w="lg" len="lg"/>
          </a:ln>
        </p:spPr>
      </p:cxnSp>
      <p:sp>
        <p:nvSpPr>
          <p:cNvPr id="168" name="Shape 168"/>
          <p:cNvSpPr txBox="1"/>
          <p:nvPr/>
        </p:nvSpPr>
        <p:spPr>
          <a:xfrm>
            <a:off x="2030419" y="193446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42846"/>
            <a:ext cx="982011" cy="597837"/>
          </a:xfrm>
          <a:prstGeom prst="straightConnector1">
            <a:avLst/>
          </a:prstGeom>
          <a:noFill/>
          <a:ln w="57150" cap="flat" cmpd="sng">
            <a:solidFill>
              <a:srgbClr val="773F9B"/>
            </a:solidFill>
            <a:prstDash val="solid"/>
            <a:miter/>
            <a:headEnd type="none" w="med" len="med"/>
            <a:tailEnd type="stealth" w="lg" len="lg"/>
          </a:ln>
        </p:spPr>
      </p:cxnSp>
      <p:cxnSp>
        <p:nvCxnSpPr>
          <p:cNvPr id="170" name="Shape 170"/>
          <p:cNvCxnSpPr>
            <a:stCxn id="165" idx="3"/>
          </p:cNvCxnSpPr>
          <p:nvPr/>
        </p:nvCxnSpPr>
        <p:spPr>
          <a:xfrm>
            <a:off x="4278403" y="2369248"/>
            <a:ext cx="0" cy="306300"/>
          </a:xfrm>
          <a:prstGeom prst="straightConnector1">
            <a:avLst/>
          </a:prstGeom>
          <a:noFill/>
          <a:ln w="57150" cap="flat" cmpd="sng">
            <a:solidFill>
              <a:srgbClr val="773F9B"/>
            </a:solidFill>
            <a:prstDash val="solid"/>
            <a:miter/>
            <a:headEnd type="none" w="med" len="med"/>
            <a:tailEnd type="stealth" w="lg" len="lg"/>
          </a:ln>
        </p:spPr>
      </p:cxnSp>
      <p:sp>
        <p:nvSpPr>
          <p:cNvPr id="171" name="Shape 171"/>
          <p:cNvSpPr txBox="1"/>
          <p:nvPr/>
        </p:nvSpPr>
        <p:spPr>
          <a:xfrm>
            <a:off x="3469274" y="267550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4068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Technion, Viazman 87, Kesalsaba, 32000, Israel 32.7775 35.0216667</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Monash University Clayton ... VIC 3800, Australia -37.9152113 145.134682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Kokshetau, Kazakhstan 53.2833333 69.3833333</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12 records written to where.js</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Google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810817"/>
            <a:ext cx="1476374"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2613826" y="1260405"/>
            <a:ext cx="15300" cy="674100"/>
          </a:xfrm>
          <a:prstGeom prst="straightConnector1">
            <a:avLst/>
          </a:prstGeom>
          <a:noFill/>
          <a:ln w="57150" cap="flat" cmpd="sng">
            <a:solidFill>
              <a:srgbClr val="773F9B"/>
            </a:solidFill>
            <a:prstDash val="solid"/>
            <a:miter/>
            <a:headEnd type="none" w="med" len="med"/>
            <a:tailEnd type="stealth" w="lg" len="lg"/>
          </a:ln>
        </p:spPr>
      </p:cxnSp>
      <p:sp>
        <p:nvSpPr>
          <p:cNvPr id="178" name="Shape 178"/>
          <p:cNvSpPr/>
          <p:nvPr/>
        </p:nvSpPr>
        <p:spPr>
          <a:xfrm>
            <a:off x="5528861" y="223729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7425714" y="586023"/>
            <a:ext cx="1245610"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4945574" y="2462199"/>
            <a:ext cx="583200" cy="380700"/>
          </a:xfrm>
          <a:prstGeom prst="straightConnector1">
            <a:avLst/>
          </a:prstGeom>
          <a:noFill/>
          <a:ln w="57150" cap="flat" cmpd="sng">
            <a:solidFill>
              <a:srgbClr val="773F9B"/>
            </a:solidFill>
            <a:prstDash val="solid"/>
            <a:miter/>
            <a:headEnd type="none" w="med" len="med"/>
            <a:tailEnd type="stealth" w="lg" len="lg"/>
          </a:ln>
        </p:spPr>
      </p:cxnSp>
      <p:cxnSp>
        <p:nvCxnSpPr>
          <p:cNvPr id="181" name="Shape 181"/>
          <p:cNvCxnSpPr>
            <a:stCxn id="178" idx="4"/>
            <a:endCxn id="166" idx="1"/>
          </p:cNvCxnSpPr>
          <p:nvPr/>
        </p:nvCxnSpPr>
        <p:spPr>
          <a:xfrm rot="10800000" flipH="1">
            <a:off x="6700569" y="2258391"/>
            <a:ext cx="419400" cy="203700"/>
          </a:xfrm>
          <a:prstGeom prst="straightConnector1">
            <a:avLst/>
          </a:prstGeom>
          <a:noFill/>
          <a:ln w="57150" cap="flat" cmpd="sng">
            <a:solidFill>
              <a:srgbClr val="773F9B"/>
            </a:solidFill>
            <a:prstDash val="solid"/>
            <a:miter/>
            <a:headEnd type="none" w="med" len="med"/>
            <a:tailEnd type="stealth" w="lg" len="lg"/>
          </a:ln>
        </p:spPr>
      </p:cxnSp>
      <p:cxnSp>
        <p:nvCxnSpPr>
          <p:cNvPr id="182" name="Shape 182"/>
          <p:cNvCxnSpPr>
            <a:stCxn id="179" idx="3"/>
            <a:endCxn id="166" idx="0"/>
          </p:cNvCxnSpPr>
          <p:nvPr/>
        </p:nvCxnSpPr>
        <p:spPr>
          <a:xfrm>
            <a:off x="8048520" y="1035611"/>
            <a:ext cx="0" cy="555000"/>
          </a:xfrm>
          <a:prstGeom prst="straightConnector1">
            <a:avLst/>
          </a:prstGeom>
          <a:noFill/>
          <a:ln w="57150" cap="flat" cmpd="sng">
            <a:solidFill>
              <a:srgbClr val="773F9B"/>
            </a:solidFill>
            <a:prstDash val="solid"/>
            <a:miter/>
            <a:headEnd type="none" w="med" len="med"/>
            <a:tailEnd type="stealth" w="lg" len="lg"/>
          </a:ln>
        </p:spPr>
      </p:cxnSp>
      <p:sp>
        <p:nvSpPr>
          <p:cNvPr id="183" name="Shape 183"/>
          <p:cNvSpPr/>
          <p:nvPr/>
        </p:nvSpPr>
        <p:spPr>
          <a:xfrm>
            <a:off x="4714661" y="4447422"/>
            <a:ext cx="4271133"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err="1">
                <a:solidFill>
                  <a:srgbClr val="FFFF00"/>
                </a:solidFill>
                <a:latin typeface="Helvetica Neue"/>
                <a:ea typeface="Helvetica Neue"/>
                <a:cs typeface="Helvetica Neue"/>
                <a:sym typeface="Helvetica Neue"/>
              </a:rPr>
              <a:t>www.pythonlearn.com</a:t>
            </a:r>
            <a:r>
              <a:rPr lang="en" sz="2300" b="0" i="0" u="none" strike="noStrike" cap="none" baseline="30000" dirty="0">
                <a:solidFill>
                  <a:srgbClr val="FFFF00"/>
                </a:solidFill>
                <a:latin typeface="Helvetica Neue"/>
                <a:ea typeface="Helvetica Neue"/>
                <a:cs typeface="Helvetica Neue"/>
                <a:sym typeface="Helvetica Neue"/>
              </a:rPr>
              <a:t>/code/</a:t>
            </a:r>
            <a:r>
              <a:rPr lang="en" sz="2300" b="0" i="0" u="none" strike="noStrike" cap="none" baseline="30000" dirty="0" err="1">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50081" y="464695"/>
            <a:ext cx="40933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Page Rank</a:t>
            </a:r>
          </a:p>
        </p:txBody>
      </p:sp>
      <p:sp>
        <p:nvSpPr>
          <p:cNvPr id="189" name="Shape 189"/>
          <p:cNvSpPr txBox="1">
            <a:spLocks noGrp="1"/>
          </p:cNvSpPr>
          <p:nvPr>
            <p:ph type="body" idx="1"/>
          </p:nvPr>
        </p:nvSpPr>
        <p:spPr>
          <a:xfrm>
            <a:off x="650081" y="1464469"/>
            <a:ext cx="4093369" cy="3207599"/>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a:solidFill>
                  <a:srgbClr val="FFFFFF"/>
                </a:solidFill>
                <a:sym typeface="Cabin"/>
              </a:rPr>
              <a:t>Write a simple web page crawler</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Compute a simple version of Google's Page Rank algorithm</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Visualize the resulting network</a:t>
            </a:r>
          </a:p>
        </p:txBody>
      </p:sp>
      <p:sp>
        <p:nvSpPr>
          <p:cNvPr id="190" name="Shape 190"/>
          <p:cNvSpPr/>
          <p:nvPr/>
        </p:nvSpPr>
        <p:spPr>
          <a:xfrm>
            <a:off x="4719386" y="4375067"/>
            <a:ext cx="4354351"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err="1">
                <a:solidFill>
                  <a:srgbClr val="FFFF00"/>
                </a:solidFill>
                <a:latin typeface="Helvetica Neue"/>
                <a:ea typeface="Helvetica Neue"/>
                <a:cs typeface="Helvetica Neue"/>
                <a:sym typeface="Helvetica Neue"/>
              </a:rPr>
              <a:t>www.pythonlearn.com</a:t>
            </a:r>
            <a:r>
              <a:rPr lang="en" sz="2300" b="0" i="0" u="none" strike="noStrike" cap="none" baseline="30000" dirty="0">
                <a:solidFill>
                  <a:srgbClr val="FFFF00"/>
                </a:solidFill>
                <a:latin typeface="Helvetica Neue"/>
                <a:ea typeface="Helvetica Neue"/>
                <a:cs typeface="Helvetica Neue"/>
                <a:sym typeface="Helvetica Neue"/>
              </a:rPr>
              <a:t>/code/</a:t>
            </a:r>
            <a:r>
              <a:rPr lang="en" sz="2300" b="0" i="0" u="none" strike="noStrike" cap="none" baseline="30000" dirty="0" err="1">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5200399" y="711993"/>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Search Engine Architecture</a:t>
            </a:r>
          </a:p>
        </p:txBody>
      </p:sp>
      <p:sp>
        <p:nvSpPr>
          <p:cNvPr id="197" name="Shape 197"/>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n" sz="2900" u="none" strike="noStrike" cap="none">
                <a:solidFill>
                  <a:srgbClr val="FFFB00"/>
                </a:solidFill>
                <a:sym typeface="Cabin"/>
              </a:rPr>
              <a:t>Web Crawling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Index Building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Searching</a:t>
            </a:r>
          </a:p>
        </p:txBody>
      </p:sp>
      <p:pic>
        <p:nvPicPr>
          <p:cNvPr id="198" name="Shape 198"/>
          <p:cNvPicPr preferRelativeResize="0"/>
          <p:nvPr/>
        </p:nvPicPr>
        <p:blipFill rotWithShape="1">
          <a:blip r:embed="rId3">
            <a:alphaModFix/>
          </a:blip>
          <a:srcRect/>
          <a:stretch/>
        </p:blipFill>
        <p:spPr>
          <a:xfrm>
            <a:off x="6334125" y="1521214"/>
            <a:ext cx="2095499" cy="2329888"/>
          </a:xfrm>
          <a:prstGeom prst="rect">
            <a:avLst/>
          </a:prstGeom>
          <a:noFill/>
          <a:ln>
            <a:noFill/>
          </a:ln>
        </p:spPr>
      </p:pic>
      <p:sp>
        <p:nvSpPr>
          <p:cNvPr id="199" name="Shape 199"/>
          <p:cNvSpPr/>
          <p:nvPr/>
        </p:nvSpPr>
        <p:spPr>
          <a:xfrm>
            <a:off x="3886200" y="4086535"/>
            <a:ext cx="50226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1800" u="none" strike="noStrike" cap="none" dirty="0">
                <a:solidFill>
                  <a:srgbClr val="FFFB00"/>
                </a:solidFill>
                <a:latin typeface="Arial Regular" charset="0"/>
                <a:ea typeface="Arial Regular" charset="0"/>
                <a:cs typeface="Arial Regular" charset="0"/>
                <a:sym typeface="Cabin"/>
              </a:rPr>
              <a:t>http://</a:t>
            </a:r>
            <a:r>
              <a:rPr lang="en" sz="1800" u="none" strike="noStrike" cap="none" dirty="0" err="1">
                <a:solidFill>
                  <a:srgbClr val="FFFB00"/>
                </a:solidFill>
                <a:latin typeface="Arial Regular" charset="0"/>
                <a:ea typeface="Arial Regular" charset="0"/>
                <a:cs typeface="Arial Regular" charset="0"/>
                <a:sym typeface="Cabin"/>
              </a:rPr>
              <a:t>infolab.stanford.edu</a:t>
            </a:r>
            <a:r>
              <a:rPr lang="en" sz="1800" u="none" strike="noStrike" cap="none" dirty="0">
                <a:solidFill>
                  <a:srgbClr val="FFFB00"/>
                </a:solidFill>
                <a:latin typeface="Arial Regular" charset="0"/>
                <a:ea typeface="Arial Regular" charset="0"/>
                <a:cs typeface="Arial Regular" charset="0"/>
                <a:sym typeface="Cabin"/>
              </a:rPr>
              <a:t>/~backrub/</a:t>
            </a:r>
            <a:r>
              <a:rPr lang="en" sz="1800" u="none" strike="noStrike" cap="none" dirty="0" err="1">
                <a:solidFill>
                  <a:srgbClr val="FFFB00"/>
                </a:solidFill>
                <a:latin typeface="Arial Regular" charset="0"/>
                <a:ea typeface="Arial Regular" charset="0"/>
                <a:cs typeface="Arial Regular" charset="0"/>
                <a:sym typeface="Cabin"/>
              </a:rPr>
              <a:t>google.html</a:t>
            </a:r>
            <a:endParaRPr lang="en" sz="18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1133475" y="1807368"/>
            <a:ext cx="6791325"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dirty="0">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06" name="Shape 206"/>
          <p:cNvSpPr/>
          <p:nvPr/>
        </p:nvSpPr>
        <p:spPr>
          <a:xfrm>
            <a:off x="1610949" y="4241000"/>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859</Words>
  <Application>Microsoft Macintosh PowerPoint</Application>
  <PresentationFormat>On-screen Show (16:9)</PresentationFormat>
  <Paragraphs>151</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Regular</vt:lpstr>
      <vt:lpstr>Cabin</vt:lpstr>
      <vt:lpstr>Courier New</vt:lpstr>
      <vt:lpstr>Gill Sans</vt:lpstr>
      <vt:lpstr>Helvetica Neue</vt:lpstr>
      <vt:lpstr>Merriweather Sans</vt:lpstr>
      <vt:lpstr>ヒラギノ角ゴ ProN W3</vt:lpstr>
      <vt:lpstr>Title &amp; Subtitle</vt:lpstr>
      <vt:lpstr>Retrieving and Visualizing Data</vt:lpstr>
      <vt:lpstr>Multi-Step Data Analysis</vt:lpstr>
      <vt:lpstr>Many Data Mining Technologies</vt:lpstr>
      <vt:lpstr>"Personal Data Mining"</vt:lpstr>
      <vt:lpstr>GeoData</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Acknowledgements / Contributions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Microsoft Office User</cp:lastModifiedBy>
  <cp:revision>10</cp:revision>
  <dcterms:modified xsi:type="dcterms:W3CDTF">2016-11-28T18:49:41Z</dcterms:modified>
</cp:coreProperties>
</file>