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xlsx" ContentType="application/vnd.openxmlformats-officedocument.spreadsheetml.sheet"/>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56" r:id="rId2"/>
  </p:sldMasterIdLst>
  <p:notesMasterIdLst>
    <p:notesMasterId r:id="rId25"/>
  </p:notesMasterIdLst>
  <p:sldIdLst>
    <p:sldId id="256" r:id="rId3"/>
    <p:sldId id="258" r:id="rId4"/>
    <p:sldId id="263" r:id="rId5"/>
    <p:sldId id="275" r:id="rId6"/>
    <p:sldId id="268" r:id="rId7"/>
    <p:sldId id="265" r:id="rId8"/>
    <p:sldId id="264" r:id="rId9"/>
    <p:sldId id="267" r:id="rId10"/>
    <p:sldId id="270" r:id="rId11"/>
    <p:sldId id="259" r:id="rId12"/>
    <p:sldId id="276" r:id="rId13"/>
    <p:sldId id="274" r:id="rId14"/>
    <p:sldId id="277" r:id="rId15"/>
    <p:sldId id="269" r:id="rId16"/>
    <p:sldId id="271" r:id="rId17"/>
    <p:sldId id="272" r:id="rId18"/>
    <p:sldId id="273" r:id="rId19"/>
    <p:sldId id="260" r:id="rId20"/>
    <p:sldId id="261" r:id="rId21"/>
    <p:sldId id="262" r:id="rId22"/>
    <p:sldId id="266"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8084" autoAdjust="0"/>
  </p:normalViewPr>
  <p:slideViewPr>
    <p:cSldViewPr>
      <p:cViewPr varScale="1">
        <p:scale>
          <a:sx n="80" d="100"/>
          <a:sy n="80" d="100"/>
        </p:scale>
        <p:origin x="-1848" y="-104"/>
      </p:cViewPr>
      <p:guideLst>
        <p:guide orient="horz" pos="2160"/>
        <p:guide pos="2880"/>
      </p:guideLst>
    </p:cSldViewPr>
  </p:slideViewPr>
  <p:notesTextViewPr>
    <p:cViewPr>
      <p:scale>
        <a:sx n="3" d="2"/>
        <a:sy n="3" d="2"/>
      </p:scale>
      <p:origin x="0" y="0"/>
    </p:cViewPr>
  </p:notesTextViewPr>
  <p:notesViewPr>
    <p:cSldViewPr>
      <p:cViewPr varScale="1">
        <p:scale>
          <a:sx n="90" d="100"/>
          <a:sy n="90" d="100"/>
        </p:scale>
        <p:origin x="3696" y="7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n-US" dirty="0" smtClean="0"/>
              <a:t>Time Consumption</a:t>
            </a:r>
            <a:endParaRPr lang="en-US" dirty="0"/>
          </a:p>
        </c:rich>
      </c:tx>
      <c:layout/>
      <c:overlay val="0"/>
      <c:spPr>
        <a:noFill/>
        <a:ln>
          <a:noFill/>
        </a:ln>
        <a:effectLst/>
      </c:spPr>
    </c:title>
    <c:autoTitleDeleted val="0"/>
    <c:plotArea>
      <c:layout/>
      <c:lineChart>
        <c:grouping val="standard"/>
        <c:varyColors val="0"/>
        <c:ser>
          <c:idx val="0"/>
          <c:order val="0"/>
          <c:tx>
            <c:strRef>
              <c:f>Sheet1!$B$1</c:f>
              <c:strCache>
                <c:ptCount val="1"/>
                <c:pt idx="0">
                  <c:v>250 row</c:v>
                </c:pt>
              </c:strCache>
            </c:strRef>
          </c:tx>
          <c:spPr>
            <a:ln w="38100" cap="rnd">
              <a:solidFill>
                <a:schemeClr val="accent1"/>
              </a:solidFill>
              <a:round/>
            </a:ln>
            <a:effectLst/>
          </c:spPr>
          <c:marker>
            <c:symbol val="none"/>
          </c:marker>
          <c:cat>
            <c:numRef>
              <c:f>Sheet1!$A$2:$A$11</c:f>
              <c:numCache>
                <c:formatCode>General</c:formatCode>
                <c:ptCount val="10"/>
                <c:pt idx="0">
                  <c:v>1.0</c:v>
                </c:pt>
                <c:pt idx="1">
                  <c:v>2.0</c:v>
                </c:pt>
                <c:pt idx="2">
                  <c:v>3.0</c:v>
                </c:pt>
                <c:pt idx="3">
                  <c:v>4.0</c:v>
                </c:pt>
                <c:pt idx="4">
                  <c:v>5.0</c:v>
                </c:pt>
                <c:pt idx="5">
                  <c:v>6.0</c:v>
                </c:pt>
                <c:pt idx="6">
                  <c:v>7.0</c:v>
                </c:pt>
                <c:pt idx="7">
                  <c:v>8.0</c:v>
                </c:pt>
                <c:pt idx="8">
                  <c:v>9.0</c:v>
                </c:pt>
                <c:pt idx="9">
                  <c:v>10.0</c:v>
                </c:pt>
              </c:numCache>
            </c:numRef>
          </c:cat>
          <c:val>
            <c:numRef>
              <c:f>Sheet1!$B$2:$B$11</c:f>
              <c:numCache>
                <c:formatCode>General</c:formatCode>
                <c:ptCount val="10"/>
                <c:pt idx="0">
                  <c:v>0.43</c:v>
                </c:pt>
                <c:pt idx="1">
                  <c:v>0.43</c:v>
                </c:pt>
                <c:pt idx="2">
                  <c:v>0.42</c:v>
                </c:pt>
                <c:pt idx="3">
                  <c:v>0.42</c:v>
                </c:pt>
                <c:pt idx="4">
                  <c:v>0.41</c:v>
                </c:pt>
                <c:pt idx="5">
                  <c:v>0.67</c:v>
                </c:pt>
                <c:pt idx="6">
                  <c:v>0.58</c:v>
                </c:pt>
                <c:pt idx="7">
                  <c:v>0.44</c:v>
                </c:pt>
                <c:pt idx="8">
                  <c:v>0.44</c:v>
                </c:pt>
                <c:pt idx="9">
                  <c:v>0.47</c:v>
                </c:pt>
              </c:numCache>
            </c:numRef>
          </c:val>
          <c:smooth val="0"/>
        </c:ser>
        <c:ser>
          <c:idx val="1"/>
          <c:order val="1"/>
          <c:tx>
            <c:strRef>
              <c:f>Sheet1!$C$1</c:f>
              <c:strCache>
                <c:ptCount val="1"/>
                <c:pt idx="0">
                  <c:v>500 row</c:v>
                </c:pt>
              </c:strCache>
            </c:strRef>
          </c:tx>
          <c:spPr>
            <a:ln w="38100" cap="rnd">
              <a:solidFill>
                <a:schemeClr val="accent2"/>
              </a:solidFill>
              <a:round/>
            </a:ln>
            <a:effectLst/>
          </c:spPr>
          <c:marker>
            <c:symbol val="none"/>
          </c:marker>
          <c:cat>
            <c:numRef>
              <c:f>Sheet1!$A$2:$A$11</c:f>
              <c:numCache>
                <c:formatCode>General</c:formatCode>
                <c:ptCount val="10"/>
                <c:pt idx="0">
                  <c:v>1.0</c:v>
                </c:pt>
                <c:pt idx="1">
                  <c:v>2.0</c:v>
                </c:pt>
                <c:pt idx="2">
                  <c:v>3.0</c:v>
                </c:pt>
                <c:pt idx="3">
                  <c:v>4.0</c:v>
                </c:pt>
                <c:pt idx="4">
                  <c:v>5.0</c:v>
                </c:pt>
                <c:pt idx="5">
                  <c:v>6.0</c:v>
                </c:pt>
                <c:pt idx="6">
                  <c:v>7.0</c:v>
                </c:pt>
                <c:pt idx="7">
                  <c:v>8.0</c:v>
                </c:pt>
                <c:pt idx="8">
                  <c:v>9.0</c:v>
                </c:pt>
                <c:pt idx="9">
                  <c:v>10.0</c:v>
                </c:pt>
              </c:numCache>
            </c:numRef>
          </c:cat>
          <c:val>
            <c:numRef>
              <c:f>Sheet1!$C$2:$C$11</c:f>
              <c:numCache>
                <c:formatCode>General</c:formatCode>
                <c:ptCount val="10"/>
                <c:pt idx="0">
                  <c:v>0.59</c:v>
                </c:pt>
                <c:pt idx="1">
                  <c:v>0.54</c:v>
                </c:pt>
                <c:pt idx="2">
                  <c:v>0.55</c:v>
                </c:pt>
                <c:pt idx="3">
                  <c:v>0.54</c:v>
                </c:pt>
                <c:pt idx="4">
                  <c:v>0.54</c:v>
                </c:pt>
                <c:pt idx="5">
                  <c:v>0.53</c:v>
                </c:pt>
                <c:pt idx="6">
                  <c:v>0.52</c:v>
                </c:pt>
                <c:pt idx="7">
                  <c:v>0.54</c:v>
                </c:pt>
                <c:pt idx="8">
                  <c:v>0.59</c:v>
                </c:pt>
                <c:pt idx="9">
                  <c:v>0.53</c:v>
                </c:pt>
              </c:numCache>
            </c:numRef>
          </c:val>
          <c:smooth val="0"/>
        </c:ser>
        <c:ser>
          <c:idx val="2"/>
          <c:order val="2"/>
          <c:tx>
            <c:strRef>
              <c:f>Sheet1!$D$1</c:f>
              <c:strCache>
                <c:ptCount val="1"/>
                <c:pt idx="0">
                  <c:v>5000 row</c:v>
                </c:pt>
              </c:strCache>
            </c:strRef>
          </c:tx>
          <c:spPr>
            <a:ln w="38100" cap="rnd">
              <a:solidFill>
                <a:schemeClr val="accent3"/>
              </a:solidFill>
              <a:round/>
            </a:ln>
            <a:effectLst/>
          </c:spPr>
          <c:marker>
            <c:symbol val="none"/>
          </c:marker>
          <c:cat>
            <c:numRef>
              <c:f>Sheet1!$A$2:$A$11</c:f>
              <c:numCache>
                <c:formatCode>General</c:formatCode>
                <c:ptCount val="10"/>
                <c:pt idx="0">
                  <c:v>1.0</c:v>
                </c:pt>
                <c:pt idx="1">
                  <c:v>2.0</c:v>
                </c:pt>
                <c:pt idx="2">
                  <c:v>3.0</c:v>
                </c:pt>
                <c:pt idx="3">
                  <c:v>4.0</c:v>
                </c:pt>
                <c:pt idx="4">
                  <c:v>5.0</c:v>
                </c:pt>
                <c:pt idx="5">
                  <c:v>6.0</c:v>
                </c:pt>
                <c:pt idx="6">
                  <c:v>7.0</c:v>
                </c:pt>
                <c:pt idx="7">
                  <c:v>8.0</c:v>
                </c:pt>
                <c:pt idx="8">
                  <c:v>9.0</c:v>
                </c:pt>
                <c:pt idx="9">
                  <c:v>10.0</c:v>
                </c:pt>
              </c:numCache>
            </c:numRef>
          </c:cat>
          <c:val>
            <c:numRef>
              <c:f>Sheet1!$D$2:$D$11</c:f>
              <c:numCache>
                <c:formatCode>General</c:formatCode>
                <c:ptCount val="10"/>
                <c:pt idx="0">
                  <c:v>2.82</c:v>
                </c:pt>
                <c:pt idx="1">
                  <c:v>2.58</c:v>
                </c:pt>
                <c:pt idx="2">
                  <c:v>2.3</c:v>
                </c:pt>
                <c:pt idx="3">
                  <c:v>2.3</c:v>
                </c:pt>
                <c:pt idx="4">
                  <c:v>2.53</c:v>
                </c:pt>
                <c:pt idx="5">
                  <c:v>2.2</c:v>
                </c:pt>
                <c:pt idx="6">
                  <c:v>2.319999999999999</c:v>
                </c:pt>
                <c:pt idx="7">
                  <c:v>2.29</c:v>
                </c:pt>
                <c:pt idx="8">
                  <c:v>2.38</c:v>
                </c:pt>
                <c:pt idx="9">
                  <c:v>2.35</c:v>
                </c:pt>
              </c:numCache>
            </c:numRef>
          </c:val>
          <c:smooth val="0"/>
        </c:ser>
        <c:dLbls>
          <c:showLegendKey val="0"/>
          <c:showVal val="0"/>
          <c:showCatName val="0"/>
          <c:showSerName val="0"/>
          <c:showPercent val="0"/>
          <c:showBubbleSize val="0"/>
        </c:dLbls>
        <c:marker val="1"/>
        <c:smooth val="0"/>
        <c:axId val="2130879400"/>
        <c:axId val="2130866888"/>
      </c:lineChart>
      <c:catAx>
        <c:axId val="2130879400"/>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tx1">
                        <a:lumMod val="65000"/>
                        <a:lumOff val="35000"/>
                      </a:schemeClr>
                    </a:solidFill>
                    <a:latin typeface="+mn-lt"/>
                    <a:ea typeface="+mn-ea"/>
                    <a:cs typeface="+mn-cs"/>
                  </a:defRPr>
                </a:pPr>
                <a:r>
                  <a:rPr lang="en-US" b="1"/>
                  <a:t>Test Number</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cap="none" spc="0" normalizeH="0" baseline="0">
                <a:solidFill>
                  <a:schemeClr val="tx1">
                    <a:lumMod val="65000"/>
                    <a:lumOff val="35000"/>
                  </a:schemeClr>
                </a:solidFill>
                <a:latin typeface="+mn-lt"/>
                <a:ea typeface="+mn-ea"/>
                <a:cs typeface="+mn-cs"/>
              </a:defRPr>
            </a:pPr>
            <a:endParaRPr lang="en-US"/>
          </a:p>
        </c:txPr>
        <c:crossAx val="2130866888"/>
        <c:crosses val="autoZero"/>
        <c:auto val="1"/>
        <c:lblAlgn val="ctr"/>
        <c:lblOffset val="100"/>
        <c:noMultiLvlLbl val="0"/>
      </c:catAx>
      <c:valAx>
        <c:axId val="2130866888"/>
        <c:scaling>
          <c:orientation val="minMax"/>
        </c:scaling>
        <c:delete val="0"/>
        <c:axPos val="l"/>
        <c:majorGridlines>
          <c:spPr>
            <a:ln w="9525" cap="flat" cmpd="sng" algn="ctr">
              <a:solidFill>
                <a:schemeClr val="bg1">
                  <a:lumMod val="75000"/>
                </a:schemeClr>
              </a:solidFill>
              <a:round/>
            </a:ln>
            <a:effectLst/>
          </c:spPr>
        </c:majorGridlines>
        <c:minorGridlines>
          <c:spPr>
            <a:ln w="9525" cap="flat" cmpd="sng" algn="ctr">
              <a:solidFill>
                <a:schemeClr val="bg1">
                  <a:lumMod val="85000"/>
                </a:schemeClr>
              </a:solidFill>
              <a:round/>
            </a:ln>
            <a:effectLst/>
          </c:spPr>
        </c:minorGridlines>
        <c:title>
          <c:tx>
            <c:rich>
              <a:bodyPr rot="-5400000" spcFirstLastPara="1" vertOverflow="ellipsis" vert="horz" wrap="square" anchor="ctr" anchorCtr="1"/>
              <a:lstStyle/>
              <a:p>
                <a:pPr>
                  <a:defRPr sz="900" b="1" i="0" u="none" strike="noStrike" kern="1200" cap="all" baseline="0">
                    <a:solidFill>
                      <a:schemeClr val="tx1">
                        <a:lumMod val="65000"/>
                        <a:lumOff val="35000"/>
                      </a:schemeClr>
                    </a:solidFill>
                    <a:latin typeface="+mn-lt"/>
                    <a:ea typeface="+mn-ea"/>
                    <a:cs typeface="+mn-cs"/>
                  </a:defRPr>
                </a:pPr>
                <a:r>
                  <a:rPr lang="en-US" b="1"/>
                  <a:t>Seconds</a:t>
                </a:r>
              </a:p>
            </c:rich>
          </c:tx>
          <c:layout/>
          <c:overlay val="0"/>
          <c:spPr>
            <a:noFill/>
            <a:ln>
              <a:noFill/>
            </a:ln>
            <a:effectLst/>
          </c:sp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130879400"/>
        <c:crosses val="autoZero"/>
        <c:crossBetween val="between"/>
      </c:valAx>
      <c:spPr>
        <a:noFill/>
        <a:ln>
          <a:noFill/>
        </a:ln>
        <a:effectLst/>
      </c:spPr>
    </c:plotArea>
    <c:legend>
      <c:legendPos val="t"/>
      <c:layout>
        <c:manualLayout>
          <c:xMode val="edge"/>
          <c:yMode val="edge"/>
          <c:x val="0.337818758934323"/>
          <c:y val="0.0985336633669681"/>
          <c:w val="0.327119053049031"/>
          <c:h val="0.045562244526350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A7A704-9F1C-4FD3-85D1-57AF2D7FD0E8}" type="datetimeFigureOut">
              <a:rPr lang="en-US" smtClean="0"/>
              <a:pPr/>
              <a:t>27/05/2014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EBFB8C-BBFF-4397-A51C-1E92596422A9}" type="slidenum">
              <a:rPr lang="en-US" smtClean="0"/>
              <a:pPr/>
              <a:t>‹#›</a:t>
            </a:fld>
            <a:endParaRPr lang="en-US" dirty="0"/>
          </a:p>
        </p:txBody>
      </p:sp>
    </p:spTree>
    <p:extLst>
      <p:ext uri="{BB962C8B-B14F-4D97-AF65-F5344CB8AC3E}">
        <p14:creationId xmlns:p14="http://schemas.microsoft.com/office/powerpoint/2010/main" val="212684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Hello</a:t>
            </a:r>
            <a:r>
              <a:rPr lang="en-US" dirty="0" smtClean="0"/>
              <a:t>, my</a:t>
            </a:r>
            <a:r>
              <a:rPr lang="en-US" baseline="0" dirty="0" smtClean="0"/>
              <a:t> </a:t>
            </a:r>
            <a:r>
              <a:rPr lang="en-US" b="1" baseline="0" dirty="0" smtClean="0"/>
              <a:t>name</a:t>
            </a:r>
            <a:r>
              <a:rPr lang="en-US" baseline="0" dirty="0" smtClean="0"/>
              <a:t> is </a:t>
            </a:r>
            <a:r>
              <a:rPr lang="en-US" baseline="0" dirty="0" err="1" smtClean="0"/>
              <a:t>Onur</a:t>
            </a:r>
            <a:r>
              <a:rPr lang="en-US" baseline="0" dirty="0" smtClean="0"/>
              <a:t> BALCI and I will present my engineering </a:t>
            </a:r>
            <a:r>
              <a:rPr lang="en-US" b="1" baseline="0" dirty="0" smtClean="0"/>
              <a:t>project</a:t>
            </a:r>
            <a:r>
              <a:rPr lang="en-US" baseline="0" dirty="0" smtClean="0"/>
              <a:t>. The </a:t>
            </a:r>
            <a:r>
              <a:rPr lang="en-US" b="1" baseline="0" dirty="0" smtClean="0"/>
              <a:t>topic</a:t>
            </a:r>
            <a:r>
              <a:rPr lang="en-US" baseline="0" dirty="0" smtClean="0"/>
              <a:t> of my project is “IP-XACT Register Map Generator”</a:t>
            </a:r>
            <a:endParaRPr lang="en-US"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1</a:t>
            </a:fld>
            <a:endParaRPr lang="en-US"/>
          </a:p>
        </p:txBody>
      </p:sp>
    </p:spTree>
    <p:extLst>
      <p:ext uri="{BB962C8B-B14F-4D97-AF65-F5344CB8AC3E}">
        <p14:creationId xmlns:p14="http://schemas.microsoft.com/office/powerpoint/2010/main" val="2891008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the template what we </a:t>
            </a:r>
            <a:r>
              <a:rPr lang="en-US" b="1" dirty="0" smtClean="0"/>
              <a:t>decide</a:t>
            </a:r>
            <a:r>
              <a:rPr lang="en-US" baseline="0" dirty="0" smtClean="0"/>
              <a:t> with </a:t>
            </a:r>
            <a:r>
              <a:rPr lang="en-US" b="1" baseline="0" dirty="0" smtClean="0"/>
              <a:t>Dialog</a:t>
            </a:r>
            <a:r>
              <a:rPr lang="en-US" baseline="0" dirty="0" smtClean="0"/>
              <a:t> after 2 month. There are </a:t>
            </a:r>
            <a:r>
              <a:rPr lang="en-US" b="1" baseline="0" dirty="0" smtClean="0"/>
              <a:t>2 type </a:t>
            </a:r>
            <a:r>
              <a:rPr lang="en-US" baseline="0" dirty="0" smtClean="0"/>
              <a:t>of rows, register and field. For register row name, address and description. And for the field rows name, name of field, reset value, access type, and descriptions can be defined. The </a:t>
            </a:r>
            <a:r>
              <a:rPr lang="en-US" b="1" baseline="0" dirty="0" smtClean="0"/>
              <a:t>bold</a:t>
            </a:r>
            <a:r>
              <a:rPr lang="en-US" baseline="0" dirty="0" smtClean="0"/>
              <a:t> cells are the </a:t>
            </a:r>
            <a:r>
              <a:rPr lang="en-US" b="1" baseline="0" dirty="0" smtClean="0"/>
              <a:t>mandatory</a:t>
            </a:r>
            <a:r>
              <a:rPr lang="en-US" baseline="0" dirty="0" smtClean="0"/>
              <a:t> ones for generating IP-XACT file. Register and field rows can be distinguished with </a:t>
            </a:r>
            <a:r>
              <a:rPr lang="en-US" b="1" baseline="0" dirty="0" smtClean="0"/>
              <a:t>first column</a:t>
            </a:r>
            <a:r>
              <a:rPr lang="en-US" baseline="0" dirty="0" smtClean="0"/>
              <a:t>. If it’s not </a:t>
            </a:r>
            <a:r>
              <a:rPr lang="en-US" b="1" baseline="0" dirty="0" smtClean="0"/>
              <a:t>empty</a:t>
            </a:r>
            <a:r>
              <a:rPr lang="en-US" baseline="0" dirty="0" smtClean="0"/>
              <a:t>, the row is about register otherwise, a register field.</a:t>
            </a:r>
            <a:endParaRPr lang="en-US"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10</a:t>
            </a:fld>
            <a:endParaRPr lang="en-US" dirty="0"/>
          </a:p>
        </p:txBody>
      </p:sp>
    </p:spTree>
    <p:extLst>
      <p:ext uri="{BB962C8B-B14F-4D97-AF65-F5344CB8AC3E}">
        <p14:creationId xmlns:p14="http://schemas.microsoft.com/office/powerpoint/2010/main" val="3802190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system</a:t>
            </a:r>
            <a:r>
              <a:rPr lang="en-US" baseline="0" dirty="0" smtClean="0"/>
              <a:t> designed consist of </a:t>
            </a:r>
            <a:r>
              <a:rPr lang="en-US" b="1" baseline="0" dirty="0" smtClean="0"/>
              <a:t>2 part</a:t>
            </a:r>
            <a:r>
              <a:rPr lang="en-US" baseline="0" dirty="0" smtClean="0"/>
              <a:t> a web server which serves the user interface, and a register map generator that handles all calculations. User can use the tool on web user interface or command line.</a:t>
            </a:r>
            <a:endParaRPr lang="en-US"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11</a:t>
            </a:fld>
            <a:endParaRPr lang="en-US" dirty="0"/>
          </a:p>
        </p:txBody>
      </p:sp>
    </p:spTree>
    <p:extLst>
      <p:ext uri="{BB962C8B-B14F-4D97-AF65-F5344CB8AC3E}">
        <p14:creationId xmlns:p14="http://schemas.microsoft.com/office/powerpoint/2010/main" val="270488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the</a:t>
            </a:r>
            <a:r>
              <a:rPr lang="en-US" baseline="0" dirty="0" smtClean="0"/>
              <a:t> tool work?</a:t>
            </a:r>
          </a:p>
          <a:p>
            <a:r>
              <a:rPr lang="en-US" baseline="0" dirty="0" smtClean="0"/>
              <a:t>Firstly, it take an spreadsheet and </a:t>
            </a:r>
            <a:r>
              <a:rPr lang="en-US" b="1" baseline="0" dirty="0" smtClean="0"/>
              <a:t>detect</a:t>
            </a:r>
            <a:r>
              <a:rPr lang="en-US" baseline="0" dirty="0" smtClean="0"/>
              <a:t> its </a:t>
            </a:r>
            <a:r>
              <a:rPr lang="en-US" b="1" baseline="0" dirty="0" smtClean="0"/>
              <a:t>extension</a:t>
            </a:r>
            <a:r>
              <a:rPr lang="en-US" baseline="0" dirty="0" smtClean="0"/>
              <a:t> since there are many.</a:t>
            </a:r>
          </a:p>
          <a:p>
            <a:r>
              <a:rPr lang="en-US" baseline="0" dirty="0" smtClean="0"/>
              <a:t>After that file parsed with using </a:t>
            </a:r>
            <a:r>
              <a:rPr lang="en-US" b="1" baseline="0" dirty="0" smtClean="0"/>
              <a:t>proper parser library</a:t>
            </a:r>
            <a:r>
              <a:rPr lang="en-US" baseline="0" dirty="0" smtClean="0"/>
              <a:t>. It’s </a:t>
            </a:r>
            <a:r>
              <a:rPr lang="en-US" b="1" baseline="0" dirty="0" smtClean="0"/>
              <a:t>necessary</a:t>
            </a:r>
            <a:r>
              <a:rPr lang="en-US" baseline="0" dirty="0" smtClean="0"/>
              <a:t> because every spreadsheet format, have </a:t>
            </a:r>
            <a:r>
              <a:rPr lang="en-US" b="1" baseline="0" dirty="0" smtClean="0"/>
              <a:t>unique file structure </a:t>
            </a:r>
            <a:r>
              <a:rPr lang="en-US" baseline="0" dirty="0" smtClean="0"/>
              <a:t>and we cannot use single parser for all format.</a:t>
            </a:r>
          </a:p>
          <a:p>
            <a:r>
              <a:rPr lang="en-US" baseline="0" dirty="0" smtClean="0"/>
              <a:t>Because of spreadsheet formats are designed for </a:t>
            </a:r>
            <a:r>
              <a:rPr lang="en-US" b="1" baseline="0" dirty="0" smtClean="0"/>
              <a:t>human readable</a:t>
            </a:r>
            <a:r>
              <a:rPr lang="en-US" baseline="0" dirty="0" smtClean="0"/>
              <a:t>, all necessary information for IP-XACT </a:t>
            </a:r>
            <a:r>
              <a:rPr lang="en-US" b="1" baseline="0" dirty="0" smtClean="0"/>
              <a:t>cannot</a:t>
            </a:r>
            <a:r>
              <a:rPr lang="en-US" baseline="0" dirty="0" smtClean="0"/>
              <a:t> be </a:t>
            </a:r>
            <a:r>
              <a:rPr lang="en-US" b="1" baseline="0" dirty="0" smtClean="0"/>
              <a:t>taken</a:t>
            </a:r>
            <a:r>
              <a:rPr lang="en-US" baseline="0" dirty="0" smtClean="0"/>
              <a:t> from a cell. The tool must be </a:t>
            </a:r>
            <a:r>
              <a:rPr lang="en-US" b="1" baseline="0" dirty="0" smtClean="0"/>
              <a:t>calculate</a:t>
            </a:r>
            <a:r>
              <a:rPr lang="en-US" baseline="0" dirty="0" smtClean="0"/>
              <a:t> some values like register offset, size and reset values.</a:t>
            </a:r>
          </a:p>
          <a:p>
            <a:r>
              <a:rPr lang="en-US" baseline="0" dirty="0" smtClean="0"/>
              <a:t>After this calculations we </a:t>
            </a:r>
            <a:r>
              <a:rPr lang="en-US" b="1" baseline="0" dirty="0" smtClean="0"/>
              <a:t>have</a:t>
            </a:r>
            <a:r>
              <a:rPr lang="en-US" baseline="0" dirty="0" smtClean="0"/>
              <a:t> all </a:t>
            </a:r>
            <a:r>
              <a:rPr lang="en-US" b="1" baseline="0" dirty="0" smtClean="0"/>
              <a:t>information</a:t>
            </a:r>
            <a:r>
              <a:rPr lang="en-US" baseline="0" dirty="0" smtClean="0"/>
              <a:t> for generating IP-XACT file. </a:t>
            </a:r>
            <a:endParaRPr lang="en-US"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12</a:t>
            </a:fld>
            <a:endParaRPr lang="en-US" dirty="0"/>
          </a:p>
        </p:txBody>
      </p:sp>
    </p:spTree>
    <p:extLst>
      <p:ext uri="{BB962C8B-B14F-4D97-AF65-F5344CB8AC3E}">
        <p14:creationId xmlns:p14="http://schemas.microsoft.com/office/powerpoint/2010/main" val="1458866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tool use a </a:t>
            </a:r>
            <a:r>
              <a:rPr lang="en-US" b="1" baseline="0" dirty="0" smtClean="0"/>
              <a:t>template engine </a:t>
            </a:r>
            <a:r>
              <a:rPr lang="en-US" baseline="0" dirty="0" smtClean="0"/>
              <a:t>for generating IP-XACT file. It transfer all parsed variables and an abstract IP-XACT file to template engine, and the template engine </a:t>
            </a:r>
            <a:r>
              <a:rPr lang="en-US" b="1" baseline="0" dirty="0" smtClean="0"/>
              <a:t>combine</a:t>
            </a:r>
            <a:r>
              <a:rPr lang="en-US" baseline="0" dirty="0" smtClean="0"/>
              <a:t> these data and produce an IP-XACT file.</a:t>
            </a:r>
            <a:endParaRPr lang="en-US"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13</a:t>
            </a:fld>
            <a:endParaRPr lang="en-US" dirty="0"/>
          </a:p>
        </p:txBody>
      </p:sp>
    </p:spTree>
    <p:extLst>
      <p:ext uri="{BB962C8B-B14F-4D97-AF65-F5344CB8AC3E}">
        <p14:creationId xmlns:p14="http://schemas.microsoft.com/office/powerpoint/2010/main" val="602607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user interface designed</a:t>
            </a:r>
            <a:r>
              <a:rPr lang="en-US" baseline="0" dirty="0" smtClean="0"/>
              <a:t> very simple. When you open it first time, you will see only 2 button for selecting spreadsheet file and uploading it to server.</a:t>
            </a:r>
            <a:endParaRPr lang="en-US"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14</a:t>
            </a:fld>
            <a:endParaRPr lang="en-US" dirty="0"/>
          </a:p>
        </p:txBody>
      </p:sp>
    </p:spTree>
    <p:extLst>
      <p:ext uri="{BB962C8B-B14F-4D97-AF65-F5344CB8AC3E}">
        <p14:creationId xmlns:p14="http://schemas.microsoft.com/office/powerpoint/2010/main" val="427692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pressed</a:t>
            </a:r>
            <a:r>
              <a:rPr lang="en-US" baseline="0" dirty="0" smtClean="0"/>
              <a:t> upload button, the progress of upload will shown to user.</a:t>
            </a:r>
            <a:endParaRPr lang="en-US"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15</a:t>
            </a:fld>
            <a:endParaRPr lang="en-US" dirty="0"/>
          </a:p>
        </p:txBody>
      </p:sp>
    </p:spTree>
    <p:extLst>
      <p:ext uri="{BB962C8B-B14F-4D97-AF65-F5344CB8AC3E}">
        <p14:creationId xmlns:p14="http://schemas.microsoft.com/office/powerpoint/2010/main" val="3412224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uploading complete, the register</a:t>
            </a:r>
            <a:r>
              <a:rPr lang="en-US" baseline="0" dirty="0" smtClean="0"/>
              <a:t> map generator start to process data.</a:t>
            </a:r>
            <a:endParaRPr lang="en-US"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16</a:t>
            </a:fld>
            <a:endParaRPr lang="en-US" dirty="0"/>
          </a:p>
        </p:txBody>
      </p:sp>
    </p:spTree>
    <p:extLst>
      <p:ext uri="{BB962C8B-B14F-4D97-AF65-F5344CB8AC3E}">
        <p14:creationId xmlns:p14="http://schemas.microsoft.com/office/powerpoint/2010/main" val="3880971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conversion</a:t>
            </a:r>
            <a:r>
              <a:rPr lang="en-US" baseline="0" dirty="0" smtClean="0"/>
              <a:t> complete successfully, user is able to see IP-XACT file as a tree. It shown like that because XML is not very human readable and user might want to quick look at some field values.</a:t>
            </a:r>
          </a:p>
          <a:p>
            <a:r>
              <a:rPr lang="en-US" baseline="0" dirty="0" smtClean="0"/>
              <a:t>If user want, he can save IP-XACT file to his computer.</a:t>
            </a:r>
          </a:p>
        </p:txBody>
      </p:sp>
      <p:sp>
        <p:nvSpPr>
          <p:cNvPr id="4" name="Slide Number Placeholder 3"/>
          <p:cNvSpPr>
            <a:spLocks noGrp="1"/>
          </p:cNvSpPr>
          <p:nvPr>
            <p:ph type="sldNum" sz="quarter" idx="10"/>
          </p:nvPr>
        </p:nvSpPr>
        <p:spPr/>
        <p:txBody>
          <a:bodyPr/>
          <a:lstStyle/>
          <a:p>
            <a:fld id="{F7EBFB8C-BBFF-4397-A51C-1E92596422A9}" type="slidenum">
              <a:rPr lang="en-US" smtClean="0"/>
              <a:pPr/>
              <a:t>17</a:t>
            </a:fld>
            <a:endParaRPr lang="en-US" dirty="0"/>
          </a:p>
        </p:txBody>
      </p:sp>
    </p:spTree>
    <p:extLst>
      <p:ext uri="{BB962C8B-B14F-4D97-AF65-F5344CB8AC3E}">
        <p14:creationId xmlns:p14="http://schemas.microsoft.com/office/powerpoint/2010/main" val="436835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IP-XACT an IEEE standard it have lots restriction and these restriction must be checked</a:t>
            </a:r>
            <a:r>
              <a:rPr lang="en-US" baseline="0" dirty="0" smtClean="0"/>
              <a:t> for reusability. I use a third party tool for checking it.  It designed for industrial use, that mean its validation result are trustable enough for us. As you can see, the generated IP-XACT files are validated successfully. </a:t>
            </a:r>
            <a:endParaRPr lang="en-US"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18</a:t>
            </a:fld>
            <a:endParaRPr lang="en-US" dirty="0"/>
          </a:p>
        </p:txBody>
      </p:sp>
    </p:spTree>
    <p:extLst>
      <p:ext uri="{BB962C8B-B14F-4D97-AF65-F5344CB8AC3E}">
        <p14:creationId xmlns:p14="http://schemas.microsoft.com/office/powerpoint/2010/main" val="1651438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the tool</a:t>
            </a:r>
            <a:r>
              <a:rPr lang="en-US" baseline="0" dirty="0" smtClean="0"/>
              <a:t> will be used in an automation process it must generate result in a reasonable time which is assumes about 1 sec for average register file. I tested tool with different input size. For the input which have less than thousand line, the tool generate output about half second. For the big files like 5000 row, I’m not even sure is there a real register file that big, it took about 2.5 second.</a:t>
            </a:r>
            <a:endParaRPr lang="en-US"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19</a:t>
            </a:fld>
            <a:endParaRPr lang="en-US" dirty="0"/>
          </a:p>
        </p:txBody>
      </p:sp>
    </p:spTree>
    <p:extLst>
      <p:ext uri="{BB962C8B-B14F-4D97-AF65-F5344CB8AC3E}">
        <p14:creationId xmlns:p14="http://schemas.microsoft.com/office/powerpoint/2010/main" val="3820096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My</a:t>
            </a:r>
            <a:r>
              <a:rPr lang="en-US" baseline="0" dirty="0" smtClean="0"/>
              <a:t> presentation consists of 5 section. Firstly I will talk about current </a:t>
            </a:r>
            <a:r>
              <a:rPr lang="en-US" b="1" baseline="0" dirty="0" smtClean="0"/>
              <a:t>electronic devices</a:t>
            </a:r>
            <a:r>
              <a:rPr lang="en-US" baseline="0" dirty="0" smtClean="0"/>
              <a:t>,</a:t>
            </a:r>
          </a:p>
          <a:p>
            <a:r>
              <a:rPr lang="en-US" baseline="0" dirty="0" smtClean="0"/>
              <a:t>then I will explain what is </a:t>
            </a:r>
            <a:r>
              <a:rPr lang="en-US" b="1" baseline="0" dirty="0" smtClean="0"/>
              <a:t>IC</a:t>
            </a:r>
            <a:r>
              <a:rPr lang="en-US" baseline="0" dirty="0" smtClean="0"/>
              <a:t> and </a:t>
            </a:r>
            <a:r>
              <a:rPr lang="en-US" b="1" baseline="0" dirty="0" smtClean="0"/>
              <a:t>IP-XACT</a:t>
            </a:r>
            <a:r>
              <a:rPr lang="en-US" baseline="0" dirty="0" smtClean="0"/>
              <a:t>, and I will present </a:t>
            </a:r>
            <a:r>
              <a:rPr lang="en-US" b="1" baseline="0" dirty="0" smtClean="0"/>
              <a:t>industry problem</a:t>
            </a:r>
            <a:r>
              <a:rPr lang="en-US" baseline="0" dirty="0" smtClean="0"/>
              <a:t>, of course a solution for it</a:t>
            </a:r>
          </a:p>
          <a:p>
            <a:r>
              <a:rPr lang="en-US" baseline="0" dirty="0" smtClean="0"/>
              <a:t>After that Design &amp; implementation of system will be our topic</a:t>
            </a:r>
          </a:p>
          <a:p>
            <a:r>
              <a:rPr lang="en-US" baseline="0" dirty="0" smtClean="0"/>
              <a:t>Then Test &amp; result of final product.</a:t>
            </a:r>
          </a:p>
          <a:p>
            <a:r>
              <a:rPr lang="en-US" baseline="0" dirty="0" smtClean="0"/>
              <a:t>And finally I will </a:t>
            </a:r>
            <a:r>
              <a:rPr lang="en-US" b="1" baseline="0" dirty="0" smtClean="0"/>
              <a:t>conclude</a:t>
            </a:r>
            <a:r>
              <a:rPr lang="en-US" baseline="0" dirty="0" smtClean="0"/>
              <a:t> about topic</a:t>
            </a:r>
            <a:endParaRPr lang="en-US"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2</a:t>
            </a:fld>
            <a:endParaRPr lang="en-US"/>
          </a:p>
        </p:txBody>
      </p:sp>
    </p:spTree>
    <p:extLst>
      <p:ext uri="{BB962C8B-B14F-4D97-AF65-F5344CB8AC3E}">
        <p14:creationId xmlns:p14="http://schemas.microsoft.com/office/powerpoint/2010/main" val="17648794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my final test is about memory usage. For average input, the tool consume about 20 MB memory which is acceptable.</a:t>
            </a:r>
            <a:endParaRPr lang="en-US"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20</a:t>
            </a:fld>
            <a:endParaRPr lang="en-US" dirty="0"/>
          </a:p>
        </p:txBody>
      </p:sp>
    </p:spTree>
    <p:extLst>
      <p:ext uri="{BB962C8B-B14F-4D97-AF65-F5344CB8AC3E}">
        <p14:creationId xmlns:p14="http://schemas.microsoft.com/office/powerpoint/2010/main" val="40718130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a:t>
            </a:r>
            <a:r>
              <a:rPr lang="en-US" baseline="0" dirty="0" smtClean="0"/>
              <a:t> on the test the tool is fast and reliable solution for industry.</a:t>
            </a:r>
          </a:p>
          <a:p>
            <a:endParaRPr lang="en-US" baseline="0" dirty="0" smtClean="0"/>
          </a:p>
          <a:p>
            <a:r>
              <a:rPr lang="en-US" baseline="0" dirty="0" smtClean="0"/>
              <a:t>For the future a algorithm can be developed for other IP cores like CPU, or interfaces any component which is covered by IP-XACT</a:t>
            </a:r>
            <a:endParaRPr lang="en-US"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21</a:t>
            </a:fld>
            <a:endParaRPr lang="en-US" dirty="0"/>
          </a:p>
        </p:txBody>
      </p:sp>
    </p:spTree>
    <p:extLst>
      <p:ext uri="{BB962C8B-B14F-4D97-AF65-F5344CB8AC3E}">
        <p14:creationId xmlns:p14="http://schemas.microsoft.com/office/powerpoint/2010/main" val="27432691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22</a:t>
            </a:fld>
            <a:endParaRPr lang="en-US" dirty="0"/>
          </a:p>
        </p:txBody>
      </p:sp>
    </p:spTree>
    <p:extLst>
      <p:ext uri="{BB962C8B-B14F-4D97-AF65-F5344CB8AC3E}">
        <p14:creationId xmlns:p14="http://schemas.microsoft.com/office/powerpoint/2010/main" val="1918930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Today electronic</a:t>
            </a:r>
            <a:r>
              <a:rPr lang="en-US" baseline="0" dirty="0" smtClean="0"/>
              <a:t> devices are everywhere in our life, and they’re capable to doing more and </a:t>
            </a:r>
            <a:r>
              <a:rPr lang="en-US" b="1" baseline="0" dirty="0" smtClean="0"/>
              <a:t>more complex </a:t>
            </a:r>
            <a:r>
              <a:rPr lang="en-US" baseline="0" dirty="0" smtClean="0"/>
              <a:t>tasks every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happens because the companies </a:t>
            </a:r>
            <a:r>
              <a:rPr lang="en-US" b="1" baseline="0" dirty="0" smtClean="0"/>
              <a:t>use</a:t>
            </a:r>
            <a:r>
              <a:rPr lang="en-US" baseline="0" dirty="0" smtClean="0"/>
              <a:t> each </a:t>
            </a:r>
            <a:r>
              <a:rPr lang="en-US" b="1" baseline="0" dirty="0" smtClean="0"/>
              <a:t>other</a:t>
            </a:r>
            <a:r>
              <a:rPr lang="en-US" baseline="0" dirty="0" smtClean="0"/>
              <a:t> component </a:t>
            </a:r>
            <a:r>
              <a:rPr lang="en-US" b="1" baseline="0" dirty="0" smtClean="0"/>
              <a:t>designs</a:t>
            </a:r>
            <a:r>
              <a:rPr lang="en-US" baseline="0" dirty="0" smtClean="0"/>
              <a:t> for their chip. But let me explain how this process happen.</a:t>
            </a:r>
            <a:endParaRPr lang="en-US" dirty="0" smtClean="0"/>
          </a:p>
        </p:txBody>
      </p:sp>
      <p:sp>
        <p:nvSpPr>
          <p:cNvPr id="4" name="Slide Number Placeholder 3"/>
          <p:cNvSpPr>
            <a:spLocks noGrp="1"/>
          </p:cNvSpPr>
          <p:nvPr>
            <p:ph type="sldNum" sz="quarter" idx="10"/>
          </p:nvPr>
        </p:nvSpPr>
        <p:spPr/>
        <p:txBody>
          <a:bodyPr/>
          <a:lstStyle/>
          <a:p>
            <a:fld id="{F7EBFB8C-BBFF-4397-A51C-1E92596422A9}" type="slidenum">
              <a:rPr lang="en-US" smtClean="0"/>
              <a:pPr/>
              <a:t>3</a:t>
            </a:fld>
            <a:endParaRPr lang="en-US" dirty="0"/>
          </a:p>
        </p:txBody>
      </p:sp>
    </p:spTree>
    <p:extLst>
      <p:ext uri="{BB962C8B-B14F-4D97-AF65-F5344CB8AC3E}">
        <p14:creationId xmlns:p14="http://schemas.microsoft.com/office/powerpoint/2010/main" val="1930754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All electronic devices</a:t>
            </a:r>
            <a:r>
              <a:rPr lang="en-US" baseline="0" dirty="0" smtClean="0"/>
              <a:t> got their </a:t>
            </a:r>
            <a:r>
              <a:rPr lang="en-US" b="1" baseline="0" dirty="0" smtClean="0"/>
              <a:t>computation</a:t>
            </a:r>
            <a:r>
              <a:rPr lang="en-US" baseline="0" dirty="0" smtClean="0"/>
              <a:t> </a:t>
            </a:r>
            <a:r>
              <a:rPr lang="en-US" b="1" baseline="0" dirty="0" smtClean="0"/>
              <a:t>power</a:t>
            </a:r>
            <a:r>
              <a:rPr lang="en-US" baseline="0" dirty="0" smtClean="0"/>
              <a:t> from an Integrated circuit. </a:t>
            </a:r>
            <a:r>
              <a:rPr lang="en-US" b="1" baseline="0" dirty="0" smtClean="0"/>
              <a:t>IC</a:t>
            </a:r>
            <a:r>
              <a:rPr lang="en-US" baseline="0" dirty="0" smtClean="0"/>
              <a:t> can be defined as a circuit which elements are </a:t>
            </a:r>
            <a:r>
              <a:rPr lang="en-US" b="1" baseline="0" dirty="0" smtClean="0"/>
              <a:t>inseparably</a:t>
            </a:r>
            <a:r>
              <a:rPr lang="en-US" baseline="0" dirty="0" smtClean="0"/>
              <a:t> connected for </a:t>
            </a:r>
            <a:r>
              <a:rPr lang="en-US" b="1" baseline="0" dirty="0" smtClean="0"/>
              <a:t>specific purpose</a:t>
            </a:r>
            <a:r>
              <a:rPr lang="en-US" baseline="0" dirty="0" smtClean="0"/>
              <a:t>. Most popular example is probably </a:t>
            </a:r>
            <a:r>
              <a:rPr lang="en-US" b="1" baseline="0" dirty="0" smtClean="0"/>
              <a:t>CPUs</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F7EBFB8C-BBFF-4397-A51C-1E92596422A9}" type="slidenum">
              <a:rPr lang="en-US" smtClean="0"/>
              <a:pPr/>
              <a:t>4</a:t>
            </a:fld>
            <a:endParaRPr lang="en-US" dirty="0"/>
          </a:p>
        </p:txBody>
      </p:sp>
    </p:spTree>
    <p:extLst>
      <p:ext uri="{BB962C8B-B14F-4D97-AF65-F5344CB8AC3E}">
        <p14:creationId xmlns:p14="http://schemas.microsoft.com/office/powerpoint/2010/main" val="3979261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it defined, ICs</a:t>
            </a:r>
            <a:r>
              <a:rPr lang="en-US" baseline="0" dirty="0" smtClean="0"/>
              <a:t> consist of some components. These components are generally developed </a:t>
            </a:r>
            <a:r>
              <a:rPr lang="en-US" b="1" baseline="0" dirty="0" smtClean="0"/>
              <a:t>for later use</a:t>
            </a:r>
            <a:r>
              <a:rPr lang="en-US" baseline="0" dirty="0" smtClean="0"/>
              <a:t>, for example USB, Ethernet or FFT unis. Lots of </a:t>
            </a:r>
            <a:r>
              <a:rPr lang="en-US" b="1" baseline="0" dirty="0" smtClean="0"/>
              <a:t>vendors</a:t>
            </a:r>
            <a:r>
              <a:rPr lang="en-US" baseline="0" dirty="0" smtClean="0"/>
              <a:t> design these kind of components and </a:t>
            </a:r>
            <a:r>
              <a:rPr lang="en-US" b="1" baseline="0" dirty="0" smtClean="0"/>
              <a:t>sell their design</a:t>
            </a:r>
            <a:r>
              <a:rPr lang="en-US" baseline="0" dirty="0" smtClean="0"/>
              <a:t>. These designs are named as </a:t>
            </a:r>
            <a:r>
              <a:rPr lang="en-US" b="1" baseline="0" dirty="0" smtClean="0"/>
              <a:t>IP cores</a:t>
            </a:r>
            <a:r>
              <a:rPr lang="en-US" baseline="0" dirty="0" smtClean="0"/>
              <a:t>. So basically IP cores are the </a:t>
            </a:r>
            <a:r>
              <a:rPr lang="en-US" b="1" baseline="0" dirty="0" smtClean="0"/>
              <a:t>functional hardware modules </a:t>
            </a:r>
            <a:r>
              <a:rPr lang="en-US" baseline="0" dirty="0" smtClean="0"/>
              <a:t>which can be </a:t>
            </a:r>
            <a:r>
              <a:rPr lang="en-US" b="1" baseline="0" dirty="0" smtClean="0"/>
              <a:t>reused</a:t>
            </a:r>
            <a:r>
              <a:rPr lang="en-US" baseline="0" dirty="0" smtClean="0"/>
              <a:t> for more </a:t>
            </a:r>
            <a:r>
              <a:rPr lang="en-US" b="1" baseline="0" dirty="0" smtClean="0"/>
              <a:t>complex</a:t>
            </a:r>
            <a:r>
              <a:rPr lang="en-US" baseline="0" dirty="0" smtClean="0"/>
              <a:t> ICs. But some </a:t>
            </a:r>
            <a:r>
              <a:rPr lang="en-US" b="1" baseline="0" dirty="0" smtClean="0"/>
              <a:t>problem</a:t>
            </a:r>
            <a:r>
              <a:rPr lang="en-US" baseline="0" dirty="0" smtClean="0"/>
              <a:t> occurs when companies </a:t>
            </a:r>
            <a:r>
              <a:rPr lang="en-US" b="1" baseline="0" dirty="0" smtClean="0"/>
              <a:t>exchange</a:t>
            </a:r>
            <a:r>
              <a:rPr lang="en-US" baseline="0" dirty="0" smtClean="0"/>
              <a:t> IP cores.</a:t>
            </a:r>
            <a:endParaRPr lang="en-US" dirty="0" smtClean="0"/>
          </a:p>
        </p:txBody>
      </p:sp>
      <p:sp>
        <p:nvSpPr>
          <p:cNvPr id="4" name="Slide Number Placeholder 3"/>
          <p:cNvSpPr>
            <a:spLocks noGrp="1"/>
          </p:cNvSpPr>
          <p:nvPr>
            <p:ph type="sldNum" sz="quarter" idx="10"/>
          </p:nvPr>
        </p:nvSpPr>
        <p:spPr/>
        <p:txBody>
          <a:bodyPr/>
          <a:lstStyle/>
          <a:p>
            <a:fld id="{F7EBFB8C-BBFF-4397-A51C-1E92596422A9}" type="slidenum">
              <a:rPr lang="en-US" smtClean="0"/>
              <a:pPr/>
              <a:t>5</a:t>
            </a:fld>
            <a:endParaRPr lang="en-US" dirty="0"/>
          </a:p>
        </p:txBody>
      </p:sp>
    </p:spTree>
    <p:extLst>
      <p:ext uri="{BB962C8B-B14F-4D97-AF65-F5344CB8AC3E}">
        <p14:creationId xmlns:p14="http://schemas.microsoft.com/office/powerpoint/2010/main" val="1940547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b="1" dirty="0" smtClean="0"/>
              <a:t>problem</a:t>
            </a:r>
            <a:r>
              <a:rPr lang="en-US" dirty="0" smtClean="0"/>
              <a:t> is mostly </a:t>
            </a:r>
            <a:r>
              <a:rPr lang="en-US" b="1" dirty="0" smtClean="0"/>
              <a:t>happen</a:t>
            </a:r>
            <a:r>
              <a:rPr lang="en-US" dirty="0" smtClean="0"/>
              <a:t> </a:t>
            </a:r>
            <a:r>
              <a:rPr lang="en-US" b="1" dirty="0" smtClean="0"/>
              <a:t>because</a:t>
            </a:r>
            <a:r>
              <a:rPr lang="en-US" dirty="0" smtClean="0"/>
              <a:t> IP</a:t>
            </a:r>
            <a:r>
              <a:rPr lang="en-US" baseline="0" dirty="0" smtClean="0"/>
              <a:t> cores are </a:t>
            </a:r>
            <a:r>
              <a:rPr lang="en-US" b="1" baseline="0" dirty="0" smtClean="0"/>
              <a:t>documented</a:t>
            </a:r>
            <a:r>
              <a:rPr lang="en-US" baseline="0" dirty="0" smtClean="0"/>
              <a:t> as word, </a:t>
            </a:r>
            <a:r>
              <a:rPr lang="en-US" b="1" baseline="0" dirty="0" smtClean="0"/>
              <a:t>excel</a:t>
            </a:r>
            <a:r>
              <a:rPr lang="en-US" baseline="0" dirty="0" smtClean="0"/>
              <a:t> or pdf file.</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Why</a:t>
            </a:r>
            <a:r>
              <a:rPr lang="en-US" baseline="0" dirty="0" smtClean="0"/>
              <a:t> documentation is create problem?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these files </a:t>
            </a:r>
            <a:r>
              <a:rPr lang="en-US" b="1" baseline="0" dirty="0" smtClean="0"/>
              <a:t>don’t</a:t>
            </a:r>
            <a:r>
              <a:rPr lang="en-US" baseline="0" dirty="0" smtClean="0"/>
              <a:t> have </a:t>
            </a:r>
            <a:r>
              <a:rPr lang="en-US" b="1" baseline="0" dirty="0" smtClean="0"/>
              <a:t>consistent</a:t>
            </a:r>
            <a:r>
              <a:rPr lang="en-US" baseline="0" dirty="0" smtClean="0"/>
              <a:t> standard </a:t>
            </a:r>
            <a:r>
              <a:rPr lang="en-US" b="1" baseline="0" dirty="0" smtClean="0"/>
              <a:t>between</a:t>
            </a:r>
            <a:r>
              <a:rPr lang="en-US" baseline="0" dirty="0" smtClean="0"/>
              <a:t> companies so they experience some </a:t>
            </a:r>
            <a:r>
              <a:rPr lang="en-US" b="1" baseline="0" dirty="0" smtClean="0"/>
              <a:t>problem when using </a:t>
            </a:r>
            <a:r>
              <a:rPr lang="en-US" baseline="0" dirty="0" smtClean="0"/>
              <a:t>it.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also these documents are </a:t>
            </a:r>
            <a:r>
              <a:rPr lang="en-US" b="1" baseline="0" dirty="0" smtClean="0"/>
              <a:t>not compatible </a:t>
            </a:r>
            <a:r>
              <a:rPr lang="en-US" baseline="0" dirty="0" smtClean="0"/>
              <a:t>between </a:t>
            </a:r>
            <a:r>
              <a:rPr lang="en-US" b="1" baseline="0" dirty="0" smtClean="0"/>
              <a:t>tools</a:t>
            </a:r>
            <a:r>
              <a:rPr lang="en-US" baseline="0" dirty="0" smtClean="0"/>
              <a:t>. One file can work with one tool but not the other.</a:t>
            </a:r>
            <a:endParaRPr lang="en-US" dirty="0" smtClean="0"/>
          </a:p>
        </p:txBody>
      </p:sp>
      <p:sp>
        <p:nvSpPr>
          <p:cNvPr id="4" name="Slide Number Placeholder 3"/>
          <p:cNvSpPr>
            <a:spLocks noGrp="1"/>
          </p:cNvSpPr>
          <p:nvPr>
            <p:ph type="sldNum" sz="quarter" idx="10"/>
          </p:nvPr>
        </p:nvSpPr>
        <p:spPr/>
        <p:txBody>
          <a:bodyPr/>
          <a:lstStyle/>
          <a:p>
            <a:fld id="{F7EBFB8C-BBFF-4397-A51C-1E92596422A9}" type="slidenum">
              <a:rPr lang="en-US" smtClean="0"/>
              <a:pPr/>
              <a:t>6</a:t>
            </a:fld>
            <a:endParaRPr lang="en-US" dirty="0"/>
          </a:p>
        </p:txBody>
      </p:sp>
    </p:spTree>
    <p:extLst>
      <p:ext uri="{BB962C8B-B14F-4D97-AF65-F5344CB8AC3E}">
        <p14:creationId xmlns:p14="http://schemas.microsoft.com/office/powerpoint/2010/main" val="988353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t>
            </a:r>
            <a:r>
              <a:rPr lang="en-US" baseline="0" dirty="0" smtClean="0"/>
              <a:t>endors </a:t>
            </a:r>
            <a:r>
              <a:rPr lang="en-US" b="1" baseline="0" dirty="0" smtClean="0"/>
              <a:t>realize</a:t>
            </a:r>
            <a:r>
              <a:rPr lang="en-US" baseline="0" dirty="0" smtClean="0"/>
              <a:t> there are </a:t>
            </a:r>
            <a:r>
              <a:rPr lang="en-US" b="1" baseline="0" dirty="0" smtClean="0"/>
              <a:t>problems</a:t>
            </a:r>
            <a:r>
              <a:rPr lang="en-US" baseline="0" dirty="0" smtClean="0"/>
              <a:t> with </a:t>
            </a:r>
            <a:r>
              <a:rPr lang="en-US" b="1" baseline="0" dirty="0" smtClean="0"/>
              <a:t>multi-vendor</a:t>
            </a:r>
            <a:r>
              <a:rPr lang="en-US" baseline="0" dirty="0" smtClean="0"/>
              <a:t> system </a:t>
            </a:r>
            <a:r>
              <a:rPr lang="en-US" b="1" baseline="0" dirty="0" smtClean="0"/>
              <a:t>design</a:t>
            </a:r>
            <a:r>
              <a:rPr lang="en-US" baseline="0" dirty="0" smtClean="0"/>
              <a:t>, and launch </a:t>
            </a:r>
            <a:r>
              <a:rPr lang="en-US" b="1" baseline="0" dirty="0" smtClean="0"/>
              <a:t>SPIRIT consortium</a:t>
            </a:r>
            <a:r>
              <a:rPr lang="en-US" baseline="0" dirty="0" smtClean="0"/>
              <a:t> at 2003. After </a:t>
            </a:r>
            <a:r>
              <a:rPr lang="en-US" b="1" baseline="0" dirty="0" smtClean="0"/>
              <a:t>6</a:t>
            </a:r>
            <a:r>
              <a:rPr lang="en-US" baseline="0" dirty="0" smtClean="0"/>
              <a:t> six years of study, they come up with a an </a:t>
            </a:r>
            <a:r>
              <a:rPr lang="en-US" b="1" baseline="0" dirty="0" smtClean="0"/>
              <a:t>XML</a:t>
            </a:r>
            <a:r>
              <a:rPr lang="en-US" baseline="0" dirty="0" smtClean="0"/>
              <a:t> </a:t>
            </a:r>
            <a:r>
              <a:rPr lang="en-US" b="1" baseline="0" dirty="0" smtClean="0"/>
              <a:t>based</a:t>
            </a:r>
            <a:r>
              <a:rPr lang="en-US" baseline="0" dirty="0" smtClean="0"/>
              <a:t> standard which called </a:t>
            </a:r>
            <a:r>
              <a:rPr lang="en-US" b="1" baseline="0" dirty="0" smtClean="0"/>
              <a:t>IP-XACT</a:t>
            </a:r>
            <a:r>
              <a:rPr lang="en-US" b="0" baseline="0" dirty="0" smtClean="0"/>
              <a:t>. It solves all problem which caused by documents. Due to structure of IP-XACT, it can be easily interpreted by tools. As a result of this, IP cores are become compatible with tools. And vendors can exchange cores without experiencing any error.</a:t>
            </a:r>
            <a:endParaRPr lang="en-US" b="1" dirty="0" smtClean="0"/>
          </a:p>
        </p:txBody>
      </p:sp>
      <p:sp>
        <p:nvSpPr>
          <p:cNvPr id="4" name="Slide Number Placeholder 3"/>
          <p:cNvSpPr>
            <a:spLocks noGrp="1"/>
          </p:cNvSpPr>
          <p:nvPr>
            <p:ph type="sldNum" sz="quarter" idx="10"/>
          </p:nvPr>
        </p:nvSpPr>
        <p:spPr/>
        <p:txBody>
          <a:bodyPr/>
          <a:lstStyle/>
          <a:p>
            <a:fld id="{F7EBFB8C-BBFF-4397-A51C-1E92596422A9}" type="slidenum">
              <a:rPr lang="en-US" smtClean="0"/>
              <a:pPr/>
              <a:t>7</a:t>
            </a:fld>
            <a:endParaRPr lang="en-US" dirty="0"/>
          </a:p>
        </p:txBody>
      </p:sp>
    </p:spTree>
    <p:extLst>
      <p:ext uri="{BB962C8B-B14F-4D97-AF65-F5344CB8AC3E}">
        <p14:creationId xmlns:p14="http://schemas.microsoft.com/office/powerpoint/2010/main" val="4164825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However,</a:t>
            </a:r>
            <a:r>
              <a:rPr lang="en-US" baseline="0" dirty="0" smtClean="0"/>
              <a:t> IP-XACT didn’t solve all problems. New IP cores are stored in IP-XACT format but not the old ones.  When a company uses old ones, still have troubles. </a:t>
            </a:r>
            <a:r>
              <a:rPr lang="en-US" b="1" baseline="0" dirty="0" smtClean="0"/>
              <a:t>Dialog Semiconductor propose </a:t>
            </a:r>
            <a:r>
              <a:rPr lang="en-US" baseline="0" dirty="0" smtClean="0"/>
              <a:t>a project to our school which </a:t>
            </a:r>
            <a:r>
              <a:rPr lang="en-US" b="1" baseline="0" dirty="0" smtClean="0"/>
              <a:t>translate</a:t>
            </a:r>
            <a:r>
              <a:rPr lang="en-US" baseline="0" dirty="0" smtClean="0"/>
              <a:t> old </a:t>
            </a:r>
            <a:r>
              <a:rPr lang="en-US" b="1" baseline="0" dirty="0" smtClean="0"/>
              <a:t>IP</a:t>
            </a:r>
            <a:r>
              <a:rPr lang="en-US" baseline="0" dirty="0" smtClean="0"/>
              <a:t> cores </a:t>
            </a:r>
            <a:r>
              <a:rPr lang="en-US" b="1" baseline="0" dirty="0" smtClean="0"/>
              <a:t>to IP-XACT </a:t>
            </a:r>
            <a:r>
              <a:rPr lang="en-US" baseline="0" dirty="0" smtClean="0"/>
              <a:t>format. After </a:t>
            </a:r>
            <a:r>
              <a:rPr lang="en-US" b="1" baseline="0" dirty="0" smtClean="0"/>
              <a:t>meeting</a:t>
            </a:r>
            <a:r>
              <a:rPr lang="en-US" baseline="0" dirty="0" smtClean="0"/>
              <a:t> with them, we </a:t>
            </a:r>
            <a:r>
              <a:rPr lang="en-US" b="1" baseline="0" dirty="0" smtClean="0"/>
              <a:t>decided</a:t>
            </a:r>
            <a:r>
              <a:rPr lang="en-US" baseline="0" dirty="0" smtClean="0"/>
              <a:t> convert </a:t>
            </a:r>
            <a:r>
              <a:rPr lang="en-US" b="1" baseline="0" dirty="0" smtClean="0"/>
              <a:t>register files first</a:t>
            </a:r>
            <a:r>
              <a:rPr lang="en-US" baseline="0" dirty="0" smtClean="0"/>
              <a:t> since they’re most </a:t>
            </a:r>
            <a:r>
              <a:rPr lang="en-US" b="1" baseline="0" dirty="0" smtClean="0"/>
              <a:t>problematic</a:t>
            </a:r>
            <a:r>
              <a:rPr lang="en-US" baseline="0" dirty="0" smtClean="0"/>
              <a:t> ones for industry. And the tool must use </a:t>
            </a:r>
            <a:r>
              <a:rPr lang="en-US" b="1" baseline="0" dirty="0" smtClean="0"/>
              <a:t>spreadsheet</a:t>
            </a:r>
            <a:r>
              <a:rPr lang="en-US" baseline="0" dirty="0" smtClean="0"/>
              <a:t> files as input. Briefly the idea is developing a tool, which takes spreadsheet files and generate proper IP-XACT file.</a:t>
            </a:r>
            <a:endParaRPr lang="en-US" dirty="0" smtClean="0"/>
          </a:p>
        </p:txBody>
      </p:sp>
      <p:sp>
        <p:nvSpPr>
          <p:cNvPr id="4" name="Slide Number Placeholder 3"/>
          <p:cNvSpPr>
            <a:spLocks noGrp="1"/>
          </p:cNvSpPr>
          <p:nvPr>
            <p:ph type="sldNum" sz="quarter" idx="10"/>
          </p:nvPr>
        </p:nvSpPr>
        <p:spPr/>
        <p:txBody>
          <a:bodyPr/>
          <a:lstStyle/>
          <a:p>
            <a:fld id="{F7EBFB8C-BBFF-4397-A51C-1E92596422A9}" type="slidenum">
              <a:rPr lang="en-US" smtClean="0"/>
              <a:pPr/>
              <a:t>8</a:t>
            </a:fld>
            <a:endParaRPr lang="en-US" dirty="0"/>
          </a:p>
        </p:txBody>
      </p:sp>
    </p:spTree>
    <p:extLst>
      <p:ext uri="{BB962C8B-B14F-4D97-AF65-F5344CB8AC3E}">
        <p14:creationId xmlns:p14="http://schemas.microsoft.com/office/powerpoint/2010/main" val="2170446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are some </a:t>
            </a:r>
            <a:r>
              <a:rPr lang="en-US" b="1" dirty="0" smtClean="0"/>
              <a:t>difficulties</a:t>
            </a:r>
            <a:r>
              <a:rPr lang="en-US" dirty="0" smtClean="0"/>
              <a:t> with this project. Firstly I’m </a:t>
            </a:r>
            <a:r>
              <a:rPr lang="en-US" b="1" dirty="0" smtClean="0"/>
              <a:t>not</a:t>
            </a:r>
            <a:r>
              <a:rPr lang="en-US" dirty="0" smtClean="0"/>
              <a:t> at all </a:t>
            </a:r>
            <a:r>
              <a:rPr lang="en-US" b="1" dirty="0" smtClean="0"/>
              <a:t>familiar</a:t>
            </a:r>
            <a:r>
              <a:rPr lang="en-US" baseline="0" dirty="0" smtClean="0"/>
              <a:t> with chip </a:t>
            </a:r>
            <a:r>
              <a:rPr lang="en-US" b="1" baseline="0" dirty="0" smtClean="0"/>
              <a:t>design</a:t>
            </a:r>
            <a:r>
              <a:rPr lang="en-US" baseline="0" dirty="0" smtClean="0"/>
              <a:t> and </a:t>
            </a:r>
            <a:r>
              <a:rPr lang="en-US" b="1" baseline="0" dirty="0" smtClean="0"/>
              <a:t>IP-XACT</a:t>
            </a:r>
            <a:r>
              <a:rPr lang="en-US" baseline="0" dirty="0" smtClean="0"/>
              <a:t> and I need to learn these. Another problem is there are </a:t>
            </a:r>
            <a:r>
              <a:rPr lang="en-US" b="1" baseline="0" dirty="0" smtClean="0"/>
              <a:t>lots</a:t>
            </a:r>
            <a:r>
              <a:rPr lang="en-US" baseline="0" dirty="0" smtClean="0"/>
              <a:t> of spreadsheet </a:t>
            </a:r>
            <a:r>
              <a:rPr lang="en-US" b="1" baseline="0" dirty="0" smtClean="0"/>
              <a:t>formats</a:t>
            </a:r>
            <a:r>
              <a:rPr lang="en-US" baseline="0" dirty="0" smtClean="0"/>
              <a:t> like xls and xlsx.  Finally since the IP cores are </a:t>
            </a:r>
            <a:r>
              <a:rPr lang="en-US" b="1" baseline="0" dirty="0" smtClean="0"/>
              <a:t>expensive</a:t>
            </a:r>
            <a:r>
              <a:rPr lang="en-US" baseline="0" dirty="0" smtClean="0"/>
              <a:t>, companies, including the Dialog </a:t>
            </a:r>
            <a:r>
              <a:rPr lang="en-US" b="1" baseline="0" dirty="0" smtClean="0"/>
              <a:t>hesitate</a:t>
            </a:r>
            <a:r>
              <a:rPr lang="en-US" baseline="0" dirty="0" smtClean="0"/>
              <a:t> to sharing it.  I spent almost </a:t>
            </a:r>
            <a:r>
              <a:rPr lang="en-US" b="1" baseline="0" dirty="0" smtClean="0"/>
              <a:t>2 month </a:t>
            </a:r>
            <a:r>
              <a:rPr lang="en-US" baseline="0" dirty="0" smtClean="0"/>
              <a:t>to build a </a:t>
            </a:r>
            <a:r>
              <a:rPr lang="en-US" b="1" baseline="0" dirty="0" smtClean="0"/>
              <a:t>template</a:t>
            </a:r>
            <a:r>
              <a:rPr lang="en-US" baseline="0" dirty="0" smtClean="0"/>
              <a:t> for spreadsheet.</a:t>
            </a:r>
            <a:endParaRPr lang="en-US" dirty="0" smtClean="0"/>
          </a:p>
        </p:txBody>
      </p:sp>
      <p:sp>
        <p:nvSpPr>
          <p:cNvPr id="4" name="Slide Number Placeholder 3"/>
          <p:cNvSpPr>
            <a:spLocks noGrp="1"/>
          </p:cNvSpPr>
          <p:nvPr>
            <p:ph type="sldNum" sz="quarter" idx="10"/>
          </p:nvPr>
        </p:nvSpPr>
        <p:spPr/>
        <p:txBody>
          <a:bodyPr/>
          <a:lstStyle/>
          <a:p>
            <a:fld id="{F7EBFB8C-BBFF-4397-A51C-1E92596422A9}" type="slidenum">
              <a:rPr lang="en-US" smtClean="0"/>
              <a:pPr/>
              <a:t>9</a:t>
            </a:fld>
            <a:endParaRPr lang="en-US" dirty="0"/>
          </a:p>
        </p:txBody>
      </p:sp>
    </p:spTree>
    <p:extLst>
      <p:ext uri="{BB962C8B-B14F-4D97-AF65-F5344CB8AC3E}">
        <p14:creationId xmlns:p14="http://schemas.microsoft.com/office/powerpoint/2010/main" val="3093231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86600" y="6107410"/>
            <a:ext cx="857473" cy="365125"/>
          </a:xfrm>
        </p:spPr>
        <p:txBody>
          <a:bodyPr/>
          <a:lstStyle/>
          <a:p>
            <a:fld id="{2A341081-4CE1-4D20-8180-7440A3FC2409}" type="datetime1">
              <a:rPr lang="en-US" smtClean="0"/>
              <a:t>27/05/2014</a:t>
            </a:fld>
            <a:endParaRPr lang="en-US"/>
          </a:p>
        </p:txBody>
      </p:sp>
      <p:sp>
        <p:nvSpPr>
          <p:cNvPr id="5" name="Footer Placeholder 4"/>
          <p:cNvSpPr>
            <a:spLocks noGrp="1"/>
          </p:cNvSpPr>
          <p:nvPr>
            <p:ph type="ftr" sz="quarter" idx="11"/>
          </p:nvPr>
        </p:nvSpPr>
        <p:spPr>
          <a:xfrm>
            <a:off x="3623733" y="6117336"/>
            <a:ext cx="3386667" cy="365125"/>
          </a:xfrm>
        </p:spPr>
        <p:txBody>
          <a:bodyPr/>
          <a:lstStyle/>
          <a:p>
            <a:endParaRPr lang="en-US" dirty="0"/>
          </a:p>
        </p:txBody>
      </p:sp>
      <p:sp>
        <p:nvSpPr>
          <p:cNvPr id="6" name="Slide Number Placeholder 5"/>
          <p:cNvSpPr>
            <a:spLocks noGrp="1"/>
          </p:cNvSpPr>
          <p:nvPr>
            <p:ph type="sldNum" sz="quarter" idx="12"/>
          </p:nvPr>
        </p:nvSpPr>
        <p:spPr>
          <a:xfrm>
            <a:off x="8020273" y="6117336"/>
            <a:ext cx="666527" cy="365125"/>
          </a:xfrm>
        </p:spPr>
        <p:txBody>
          <a:bodyPr/>
          <a:lstStyle/>
          <a:p>
            <a:fld id="{990B41CA-569D-40E7-8E58-026C0338B2C8}" type="slidenum">
              <a:rPr lang="en-US" smtClean="0"/>
              <a:pPr/>
              <a:t>‹#›</a:t>
            </a:fld>
            <a:r>
              <a:rPr lang="en-US" dirty="0" smtClean="0"/>
              <a:t> of x</a:t>
            </a:r>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2188545946"/>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r"/>
            <a:fld id="{C3EE29AC-D77D-4C1B-8D2E-2E42CE249107}" type="datetime1">
              <a:rPr lang="en-US" smtClean="0"/>
              <a:t>27/05/2014</a:t>
            </a:fld>
            <a:endParaRPr lang="en-US" sz="1200">
              <a:solidFill>
                <a:schemeClr val="bg2">
                  <a:shade val="50000"/>
                </a:schemeClr>
              </a:solidFill>
            </a:endParaRPr>
          </a:p>
        </p:txBody>
      </p:sp>
      <p:sp>
        <p:nvSpPr>
          <p:cNvPr id="6" name="Footer Placeholder 5"/>
          <p:cNvSpPr>
            <a:spLocks noGrp="1"/>
          </p:cNvSpPr>
          <p:nvPr>
            <p:ph type="ftr" sz="quarter" idx="11"/>
          </p:nvPr>
        </p:nvSpPr>
        <p:spPr/>
        <p:txBody>
          <a:bodyPr/>
          <a:lstStyle/>
          <a:p>
            <a:endParaRPr lang="en-US" sz="1200">
              <a:solidFill>
                <a:schemeClr val="bg2">
                  <a:shade val="50000"/>
                </a:schemeClr>
              </a:solidFill>
              <a:effectLst/>
            </a:endParaRPr>
          </a:p>
        </p:txBody>
      </p:sp>
      <p:sp>
        <p:nvSpPr>
          <p:cNvPr id="7" name="Slide Number Placeholder 6"/>
          <p:cNvSpPr>
            <a:spLocks noGrp="1"/>
          </p:cNvSpPr>
          <p:nvPr>
            <p:ph type="sldNum" sz="quarter" idx="12"/>
          </p:nvPr>
        </p:nvSpPr>
        <p:spPr/>
        <p:txBody>
          <a:bodyPr/>
          <a:lstStyle/>
          <a:p>
            <a:pPr algn="ctr"/>
            <a:fld id="{990B41CA-569D-40E7-8E58-026C0338B2C8}" type="slidenum">
              <a:rPr lang="en-US" smtClean="0"/>
              <a:pPr algn="ctr"/>
              <a:t>‹#›</a:t>
            </a:fld>
            <a:endParaRPr lang="en-US" sz="1200">
              <a:solidFill>
                <a:schemeClr val="bg2">
                  <a:shade val="50000"/>
                </a:schemeClr>
              </a:solidFill>
              <a:effectLst/>
            </a:endParaRPr>
          </a:p>
        </p:txBody>
      </p:sp>
    </p:spTree>
    <p:extLst>
      <p:ext uri="{BB962C8B-B14F-4D97-AF65-F5344CB8AC3E}">
        <p14:creationId xmlns:p14="http://schemas.microsoft.com/office/powerpoint/2010/main" val="252546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gn="r"/>
            <a:fld id="{0CED120F-95F3-4201-91D0-F380B4295E1E}" type="datetime1">
              <a:rPr lang="en-US" smtClean="0"/>
              <a:t>27/05/2014</a:t>
            </a:fld>
            <a:endParaRPr lang="en-US" sz="1200">
              <a:solidFill>
                <a:schemeClr val="bg2">
                  <a:shade val="50000"/>
                </a:schemeClr>
              </a:solidFill>
            </a:endParaRPr>
          </a:p>
        </p:txBody>
      </p:sp>
      <p:sp>
        <p:nvSpPr>
          <p:cNvPr id="5" name="Footer Placeholder 4"/>
          <p:cNvSpPr>
            <a:spLocks noGrp="1"/>
          </p:cNvSpPr>
          <p:nvPr>
            <p:ph type="ftr" sz="quarter" idx="11"/>
          </p:nvPr>
        </p:nvSpPr>
        <p:spPr/>
        <p:txBody>
          <a:bodyPr/>
          <a:lstStyle/>
          <a:p>
            <a:endParaRPr lang="en-US" sz="1200">
              <a:solidFill>
                <a:schemeClr val="bg2">
                  <a:shade val="50000"/>
                </a:schemeClr>
              </a:solidFill>
              <a:effectLst/>
            </a:endParaRPr>
          </a:p>
        </p:txBody>
      </p:sp>
      <p:sp>
        <p:nvSpPr>
          <p:cNvPr id="6" name="Slide Number Placeholder 5"/>
          <p:cNvSpPr>
            <a:spLocks noGrp="1"/>
          </p:cNvSpPr>
          <p:nvPr>
            <p:ph type="sldNum" sz="quarter" idx="12"/>
          </p:nvPr>
        </p:nvSpPr>
        <p:spPr/>
        <p:txBody>
          <a:bodyPr/>
          <a:lstStyle/>
          <a:p>
            <a:pPr algn="ctr"/>
            <a:fld id="{990B41CA-569D-40E7-8E58-026C0338B2C8}" type="slidenum">
              <a:rPr lang="en-US" smtClean="0"/>
              <a:pPr algn="ctr"/>
              <a:t>‹#›</a:t>
            </a:fld>
            <a:endParaRPr lang="en-US" sz="1200">
              <a:solidFill>
                <a:schemeClr val="bg2">
                  <a:shade val="50000"/>
                </a:schemeClr>
              </a:solidFill>
              <a:effectLst/>
            </a:endParaRPr>
          </a:p>
        </p:txBody>
      </p:sp>
    </p:spTree>
    <p:extLst>
      <p:ext uri="{BB962C8B-B14F-4D97-AF65-F5344CB8AC3E}">
        <p14:creationId xmlns:p14="http://schemas.microsoft.com/office/powerpoint/2010/main" val="1635462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gn="r"/>
            <a:fld id="{A52B6853-956E-49D5-8B2C-798D6CA0AC34}" type="datetime1">
              <a:rPr lang="en-US" smtClean="0"/>
              <a:t>27/05/2014</a:t>
            </a:fld>
            <a:endParaRPr lang="en-US" sz="1200">
              <a:solidFill>
                <a:schemeClr val="bg2">
                  <a:shade val="50000"/>
                </a:schemeClr>
              </a:solidFill>
            </a:endParaRPr>
          </a:p>
        </p:txBody>
      </p:sp>
      <p:sp>
        <p:nvSpPr>
          <p:cNvPr id="5" name="Footer Placeholder 4"/>
          <p:cNvSpPr>
            <a:spLocks noGrp="1"/>
          </p:cNvSpPr>
          <p:nvPr>
            <p:ph type="ftr" sz="quarter" idx="11"/>
          </p:nvPr>
        </p:nvSpPr>
        <p:spPr/>
        <p:txBody>
          <a:bodyPr/>
          <a:lstStyle/>
          <a:p>
            <a:endParaRPr lang="en-US" sz="1200">
              <a:solidFill>
                <a:schemeClr val="bg2">
                  <a:shade val="50000"/>
                </a:schemeClr>
              </a:solidFill>
              <a:effectLst/>
            </a:endParaRPr>
          </a:p>
        </p:txBody>
      </p:sp>
      <p:sp>
        <p:nvSpPr>
          <p:cNvPr id="6" name="Slide Number Placeholder 5"/>
          <p:cNvSpPr>
            <a:spLocks noGrp="1"/>
          </p:cNvSpPr>
          <p:nvPr>
            <p:ph type="sldNum" sz="quarter" idx="12"/>
          </p:nvPr>
        </p:nvSpPr>
        <p:spPr/>
        <p:txBody>
          <a:bodyPr/>
          <a:lstStyle/>
          <a:p>
            <a:pPr algn="ctr"/>
            <a:fld id="{990B41CA-569D-40E7-8E58-026C0338B2C8}" type="slidenum">
              <a:rPr lang="en-US" smtClean="0"/>
              <a:pPr algn="ctr"/>
              <a:t>‹#›</a:t>
            </a:fld>
            <a:endParaRPr lang="en-US" sz="1200">
              <a:solidFill>
                <a:schemeClr val="bg2">
                  <a:shade val="50000"/>
                </a:schemeClr>
              </a:solidFill>
              <a:effectLst/>
            </a:endParaRPr>
          </a:p>
        </p:txBody>
      </p:sp>
    </p:spTree>
    <p:extLst>
      <p:ext uri="{BB962C8B-B14F-4D97-AF65-F5344CB8AC3E}">
        <p14:creationId xmlns:p14="http://schemas.microsoft.com/office/powerpoint/2010/main" val="1883018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gn="r"/>
            <a:fld id="{FF0091B0-5471-4C38-B96E-ADE52F3D36D9}" type="datetime1">
              <a:rPr lang="en-US" smtClean="0"/>
              <a:t>27/05/2014</a:t>
            </a:fld>
            <a:endParaRPr lang="en-US" sz="1200">
              <a:solidFill>
                <a:schemeClr val="bg2">
                  <a:shade val="50000"/>
                </a:schemeClr>
              </a:solidFill>
            </a:endParaRPr>
          </a:p>
        </p:txBody>
      </p:sp>
      <p:sp>
        <p:nvSpPr>
          <p:cNvPr id="5" name="Footer Placeholder 4"/>
          <p:cNvSpPr>
            <a:spLocks noGrp="1"/>
          </p:cNvSpPr>
          <p:nvPr>
            <p:ph type="ftr" sz="quarter" idx="11"/>
          </p:nvPr>
        </p:nvSpPr>
        <p:spPr/>
        <p:txBody>
          <a:bodyPr/>
          <a:lstStyle/>
          <a:p>
            <a:endParaRPr lang="en-US" sz="1200">
              <a:solidFill>
                <a:schemeClr val="bg2">
                  <a:shade val="50000"/>
                </a:schemeClr>
              </a:solidFill>
              <a:effectLst/>
            </a:endParaRPr>
          </a:p>
        </p:txBody>
      </p:sp>
      <p:sp>
        <p:nvSpPr>
          <p:cNvPr id="6" name="Slide Number Placeholder 5"/>
          <p:cNvSpPr>
            <a:spLocks noGrp="1"/>
          </p:cNvSpPr>
          <p:nvPr>
            <p:ph type="sldNum" sz="quarter" idx="12"/>
          </p:nvPr>
        </p:nvSpPr>
        <p:spPr/>
        <p:txBody>
          <a:bodyPr/>
          <a:lstStyle/>
          <a:p>
            <a:pPr algn="ctr"/>
            <a:fld id="{990B41CA-569D-40E7-8E58-026C0338B2C8}" type="slidenum">
              <a:rPr lang="en-US" smtClean="0"/>
              <a:pPr algn="ctr"/>
              <a:t>‹#›</a:t>
            </a:fld>
            <a:endParaRPr lang="en-US" sz="1200">
              <a:solidFill>
                <a:schemeClr val="bg2">
                  <a:shade val="50000"/>
                </a:schemeClr>
              </a:solidFill>
              <a:effectLst/>
            </a:endParaRPr>
          </a:p>
        </p:txBody>
      </p:sp>
    </p:spTree>
    <p:extLst>
      <p:ext uri="{BB962C8B-B14F-4D97-AF65-F5344CB8AC3E}">
        <p14:creationId xmlns:p14="http://schemas.microsoft.com/office/powerpoint/2010/main" val="1587999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gn="r"/>
            <a:fld id="{C14969BF-2F27-4872-A63A-87D19E17EF6F}" type="datetime1">
              <a:rPr lang="en-US" smtClean="0"/>
              <a:t>27/05/2014</a:t>
            </a:fld>
            <a:endParaRPr lang="en-US" sz="1200">
              <a:solidFill>
                <a:schemeClr val="bg2">
                  <a:shade val="50000"/>
                </a:schemeClr>
              </a:solidFill>
            </a:endParaRPr>
          </a:p>
        </p:txBody>
      </p:sp>
      <p:sp>
        <p:nvSpPr>
          <p:cNvPr id="5" name="Footer Placeholder 4"/>
          <p:cNvSpPr>
            <a:spLocks noGrp="1"/>
          </p:cNvSpPr>
          <p:nvPr>
            <p:ph type="ftr" sz="quarter" idx="11"/>
          </p:nvPr>
        </p:nvSpPr>
        <p:spPr/>
        <p:txBody>
          <a:bodyPr/>
          <a:lstStyle/>
          <a:p>
            <a:endParaRPr lang="en-US" sz="1200">
              <a:solidFill>
                <a:schemeClr val="bg2">
                  <a:shade val="50000"/>
                </a:schemeClr>
              </a:solidFill>
              <a:effectLst/>
            </a:endParaRPr>
          </a:p>
        </p:txBody>
      </p:sp>
      <p:sp>
        <p:nvSpPr>
          <p:cNvPr id="6" name="Slide Number Placeholder 5"/>
          <p:cNvSpPr>
            <a:spLocks noGrp="1"/>
          </p:cNvSpPr>
          <p:nvPr>
            <p:ph type="sldNum" sz="quarter" idx="12"/>
          </p:nvPr>
        </p:nvSpPr>
        <p:spPr/>
        <p:txBody>
          <a:bodyPr/>
          <a:lstStyle/>
          <a:p>
            <a:pPr algn="ctr"/>
            <a:fld id="{990B41CA-569D-40E7-8E58-026C0338B2C8}" type="slidenum">
              <a:rPr lang="en-US" smtClean="0"/>
              <a:pPr algn="ctr"/>
              <a:t>‹#›</a:t>
            </a:fld>
            <a:endParaRPr lang="en-US" sz="1200">
              <a:solidFill>
                <a:schemeClr val="bg2">
                  <a:shade val="50000"/>
                </a:schemeClr>
              </a:solidFill>
              <a:effectLst/>
            </a:endParaRPr>
          </a:p>
        </p:txBody>
      </p:sp>
    </p:spTree>
    <p:extLst>
      <p:ext uri="{BB962C8B-B14F-4D97-AF65-F5344CB8AC3E}">
        <p14:creationId xmlns:p14="http://schemas.microsoft.com/office/powerpoint/2010/main" val="716316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gn="r"/>
            <a:fld id="{21A2EE09-6E2C-467A-AA6F-D1A1D1C21638}" type="datetime1">
              <a:rPr lang="en-US" smtClean="0"/>
              <a:t>27/05/2014</a:t>
            </a:fld>
            <a:endParaRPr lang="en-US" sz="1200">
              <a:solidFill>
                <a:schemeClr val="bg2">
                  <a:shade val="50000"/>
                </a:schemeClr>
              </a:solidFill>
            </a:endParaRPr>
          </a:p>
        </p:txBody>
      </p:sp>
      <p:sp>
        <p:nvSpPr>
          <p:cNvPr id="5" name="Footer Placeholder 4"/>
          <p:cNvSpPr>
            <a:spLocks noGrp="1"/>
          </p:cNvSpPr>
          <p:nvPr>
            <p:ph type="ftr" sz="quarter" idx="11"/>
          </p:nvPr>
        </p:nvSpPr>
        <p:spPr/>
        <p:txBody>
          <a:bodyPr/>
          <a:lstStyle/>
          <a:p>
            <a:endParaRPr lang="en-US" sz="1200">
              <a:solidFill>
                <a:schemeClr val="bg2">
                  <a:shade val="50000"/>
                </a:schemeClr>
              </a:solidFill>
              <a:effectLst/>
            </a:endParaRPr>
          </a:p>
        </p:txBody>
      </p:sp>
      <p:sp>
        <p:nvSpPr>
          <p:cNvPr id="6" name="Slide Number Placeholder 5"/>
          <p:cNvSpPr>
            <a:spLocks noGrp="1"/>
          </p:cNvSpPr>
          <p:nvPr>
            <p:ph type="sldNum" sz="quarter" idx="12"/>
          </p:nvPr>
        </p:nvSpPr>
        <p:spPr/>
        <p:txBody>
          <a:bodyPr/>
          <a:lstStyle/>
          <a:p>
            <a:pPr algn="ctr"/>
            <a:fld id="{990B41CA-569D-40E7-8E58-026C0338B2C8}" type="slidenum">
              <a:rPr lang="en-US" smtClean="0"/>
              <a:pPr algn="ctr"/>
              <a:t>‹#›</a:t>
            </a:fld>
            <a:endParaRPr lang="en-US" sz="1200">
              <a:solidFill>
                <a:schemeClr val="bg2">
                  <a:shade val="50000"/>
                </a:schemeClr>
              </a:solidFill>
              <a:effectLst/>
            </a:endParaRPr>
          </a:p>
        </p:txBody>
      </p:sp>
    </p:spTree>
    <p:extLst>
      <p:ext uri="{BB962C8B-B14F-4D97-AF65-F5344CB8AC3E}">
        <p14:creationId xmlns:p14="http://schemas.microsoft.com/office/powerpoint/2010/main" val="925049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AFB284-66C2-4F0B-88EE-BB94A29489ED}" type="datetime1">
              <a:rPr lang="en-US" smtClean="0"/>
              <a:t>27/05/2014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B41CA-569D-40E7-8E58-026C0338B2C8}" type="slidenum">
              <a:rPr lang="en-US" smtClean="0"/>
              <a:pPr/>
              <a:t>‹#›</a:t>
            </a:fld>
            <a:endParaRPr lang="en-US"/>
          </a:p>
        </p:txBody>
      </p:sp>
    </p:spTree>
    <p:extLst>
      <p:ext uri="{BB962C8B-B14F-4D97-AF65-F5344CB8AC3E}">
        <p14:creationId xmlns:p14="http://schemas.microsoft.com/office/powerpoint/2010/main" val="1409034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D5576F-4E6E-4135-8F8D-CA5371886C1D}" type="datetime1">
              <a:rPr lang="en-US" smtClean="0"/>
              <a:t>27/05/2014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B41CA-569D-40E7-8E58-026C0338B2C8}" type="slidenum">
              <a:rPr lang="en-US" smtClean="0"/>
              <a:pPr/>
              <a:t>‹#›</a:t>
            </a:fld>
            <a:endParaRPr lang="en-US"/>
          </a:p>
        </p:txBody>
      </p:sp>
    </p:spTree>
    <p:extLst>
      <p:ext uri="{BB962C8B-B14F-4D97-AF65-F5344CB8AC3E}">
        <p14:creationId xmlns:p14="http://schemas.microsoft.com/office/powerpoint/2010/main" val="2922529072"/>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990599"/>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982133" y="1600200"/>
            <a:ext cx="7704667" cy="4399616"/>
          </a:xfrm>
        </p:spPr>
        <p:txBody>
          <a:bodyPr anchor="ct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7223486" y="6108173"/>
            <a:ext cx="732871" cy="365125"/>
          </a:xfrm>
        </p:spPr>
        <p:txBody>
          <a:bodyPr/>
          <a:lstStyle/>
          <a:p>
            <a:fld id="{03BEE6B5-9CF7-4005-8F3F-472D8EF0AB9D}" type="datetime1">
              <a:rPr lang="en-US" smtClean="0"/>
              <a:t>27/05/2014</a:t>
            </a:fld>
            <a:endParaRPr lang="en-US" dirty="0"/>
          </a:p>
        </p:txBody>
      </p:sp>
      <p:sp>
        <p:nvSpPr>
          <p:cNvPr id="5" name="Footer Placeholder 4"/>
          <p:cNvSpPr>
            <a:spLocks noGrp="1"/>
          </p:cNvSpPr>
          <p:nvPr>
            <p:ph type="ftr" sz="quarter" idx="11"/>
          </p:nvPr>
        </p:nvSpPr>
        <p:spPr>
          <a:xfrm>
            <a:off x="1972647" y="6108173"/>
            <a:ext cx="5190153" cy="365125"/>
          </a:xfrm>
        </p:spPr>
        <p:txBody>
          <a:bodyPr/>
          <a:lstStyle/>
          <a:p>
            <a:endParaRPr lang="en-US" dirty="0"/>
          </a:p>
        </p:txBody>
      </p:sp>
      <p:sp>
        <p:nvSpPr>
          <p:cNvPr id="6" name="Slide Number Placeholder 5"/>
          <p:cNvSpPr>
            <a:spLocks noGrp="1"/>
          </p:cNvSpPr>
          <p:nvPr>
            <p:ph type="sldNum" sz="quarter" idx="12"/>
          </p:nvPr>
        </p:nvSpPr>
        <p:spPr>
          <a:xfrm>
            <a:off x="8001001" y="6108173"/>
            <a:ext cx="685800" cy="365125"/>
          </a:xfrm>
        </p:spPr>
        <p:txBody>
          <a:bodyPr/>
          <a:lstStyle/>
          <a:p>
            <a:fld id="{990B41CA-569D-40E7-8E58-026C0338B2C8}" type="slidenum">
              <a:rPr lang="en-US" smtClean="0"/>
              <a:pPr/>
              <a:t>‹#›</a:t>
            </a:fld>
            <a:r>
              <a:rPr lang="en-US" dirty="0" smtClean="0"/>
              <a:t> of 22</a:t>
            </a:r>
            <a:endParaRPr lang="en-US" dirty="0"/>
          </a:p>
        </p:txBody>
      </p:sp>
    </p:spTree>
    <p:extLst>
      <p:ext uri="{BB962C8B-B14F-4D97-AF65-F5344CB8AC3E}">
        <p14:creationId xmlns:p14="http://schemas.microsoft.com/office/powerpoint/2010/main" val="2233042697"/>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C012A1-95C1-4D78-A38B-92696502C1DA}" type="datetime1">
              <a:rPr lang="en-US" smtClean="0"/>
              <a:t>27/05/2014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990B41CA-569D-40E7-8E58-026C0338B2C8}" type="slidenum">
              <a:rPr lang="en-US" smtClean="0"/>
              <a:pPr/>
              <a:t>‹#›</a:t>
            </a:fld>
            <a:endParaRPr lang="en-US"/>
          </a:p>
        </p:txBody>
      </p:sp>
    </p:spTree>
    <p:extLst>
      <p:ext uri="{BB962C8B-B14F-4D97-AF65-F5344CB8AC3E}">
        <p14:creationId xmlns:p14="http://schemas.microsoft.com/office/powerpoint/2010/main" val="2393273241"/>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58249E-BFF8-44F4-B368-14A14CF6EE8F}" type="datetime1">
              <a:rPr lang="en-US" smtClean="0"/>
              <a:t>27/05/2014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0B41CA-569D-40E7-8E58-026C0338B2C8}" type="slidenum">
              <a:rPr lang="en-US" smtClean="0"/>
              <a:pPr/>
              <a:t>‹#›</a:t>
            </a:fld>
            <a:endParaRPr lang="en-US"/>
          </a:p>
        </p:txBody>
      </p:sp>
    </p:spTree>
    <p:extLst>
      <p:ext uri="{BB962C8B-B14F-4D97-AF65-F5344CB8AC3E}">
        <p14:creationId xmlns:p14="http://schemas.microsoft.com/office/powerpoint/2010/main" val="63241247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5086E32-2E3A-43B2-AB99-A12E4828A52C}" type="datetime1">
              <a:rPr lang="en-US" smtClean="0"/>
              <a:t>27/05/2014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0B41CA-569D-40E7-8E58-026C0338B2C8}" type="slidenum">
              <a:rPr lang="en-US" smtClean="0"/>
              <a:pPr/>
              <a:t>‹#›</a:t>
            </a:fld>
            <a:endParaRPr lang="en-US"/>
          </a:p>
        </p:txBody>
      </p:sp>
    </p:spTree>
    <p:extLst>
      <p:ext uri="{BB962C8B-B14F-4D97-AF65-F5344CB8AC3E}">
        <p14:creationId xmlns:p14="http://schemas.microsoft.com/office/powerpoint/2010/main" val="3820389952"/>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B7E83CB-7F9E-4014-830E-F3F591BF9860}" type="datetime1">
              <a:rPr lang="en-US" smtClean="0"/>
              <a:t>27/05/2014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0B41CA-569D-40E7-8E58-026C0338B2C8}" type="slidenum">
              <a:rPr lang="en-US" smtClean="0"/>
              <a:pPr/>
              <a:t>‹#›</a:t>
            </a:fld>
            <a:endParaRPr lang="en-US"/>
          </a:p>
        </p:txBody>
      </p:sp>
    </p:spTree>
    <p:extLst>
      <p:ext uri="{BB962C8B-B14F-4D97-AF65-F5344CB8AC3E}">
        <p14:creationId xmlns:p14="http://schemas.microsoft.com/office/powerpoint/2010/main" val="1586195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136E44-35C6-42FB-9E63-136D6210D3D2}" type="datetime1">
              <a:rPr lang="en-US" smtClean="0"/>
              <a:t>27/05/2014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0B41CA-569D-40E7-8E58-026C0338B2C8}" type="slidenum">
              <a:rPr lang="en-US" smtClean="0"/>
              <a:pPr/>
              <a:t>‹#›</a:t>
            </a:fld>
            <a:endParaRPr lang="en-US"/>
          </a:p>
        </p:txBody>
      </p:sp>
    </p:spTree>
    <p:extLst>
      <p:ext uri="{BB962C8B-B14F-4D97-AF65-F5344CB8AC3E}">
        <p14:creationId xmlns:p14="http://schemas.microsoft.com/office/powerpoint/2010/main" val="935596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D87B21-46D2-45BA-83F4-57B05A31DC6B}" type="datetime1">
              <a:rPr lang="en-US" smtClean="0"/>
              <a:t>27/05/2014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0B41CA-569D-40E7-8E58-026C0338B2C8}" type="slidenum">
              <a:rPr lang="en-US" smtClean="0"/>
              <a:pPr/>
              <a:t>‹#›</a:t>
            </a:fld>
            <a:endParaRPr lang="en-US"/>
          </a:p>
        </p:txBody>
      </p:sp>
    </p:spTree>
    <p:extLst>
      <p:ext uri="{BB962C8B-B14F-4D97-AF65-F5344CB8AC3E}">
        <p14:creationId xmlns:p14="http://schemas.microsoft.com/office/powerpoint/2010/main" val="319221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834550-37AC-4D86-9104-0943BE9D9392}" type="datetime1">
              <a:rPr lang="en-US" smtClean="0"/>
              <a:t>27/05/2014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0B41CA-569D-40E7-8E58-026C0338B2C8}" type="slidenum">
              <a:rPr lang="en-US" smtClean="0"/>
              <a:pPr/>
              <a:t>‹#›</a:t>
            </a:fld>
            <a:endParaRPr lang="en-US"/>
          </a:p>
        </p:txBody>
      </p:sp>
    </p:spTree>
    <p:extLst>
      <p:ext uri="{BB962C8B-B14F-4D97-AF65-F5344CB8AC3E}">
        <p14:creationId xmlns:p14="http://schemas.microsoft.com/office/powerpoint/2010/main" val="37780149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lgn="r"/>
            <a:fld id="{6D70F3FC-422E-4CD0-9C1B-14274FFE7C46}" type="datetime1">
              <a:rPr lang="en-US" smtClean="0"/>
              <a:t>27/05/2014</a:t>
            </a:fld>
            <a:endParaRPr lang="en-US" sz="1200">
              <a:solidFill>
                <a:schemeClr val="bg2">
                  <a:shade val="50000"/>
                </a:schemeClr>
              </a:solidFill>
            </a:endParaRPr>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sz="1200">
              <a:solidFill>
                <a:schemeClr val="bg2">
                  <a:shade val="50000"/>
                </a:schemeClr>
              </a:solidFill>
              <a:effectLst/>
            </a:endParaRPr>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lgn="ctr"/>
            <a:fld id="{990B41CA-569D-40E7-8E58-026C0338B2C8}" type="slidenum">
              <a:rPr lang="en-US" smtClean="0"/>
              <a:pPr algn="ctr"/>
              <a:t>‹#›</a:t>
            </a:fld>
            <a:endParaRPr lang="en-US" sz="1200">
              <a:solidFill>
                <a:schemeClr val="bg2">
                  <a:shade val="50000"/>
                </a:schemeClr>
              </a:solidFill>
              <a:effectLst/>
            </a:endParaRPr>
          </a:p>
        </p:txBody>
      </p:sp>
    </p:spTree>
    <p:extLst>
      <p:ext uri="{BB962C8B-B14F-4D97-AF65-F5344CB8AC3E}">
        <p14:creationId xmlns:p14="http://schemas.microsoft.com/office/powerpoint/2010/main" val="361357771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chart" Target="../charts/char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62706" y="944085"/>
            <a:ext cx="5410200" cy="1888067"/>
          </a:xfrm>
        </p:spPr>
        <p:txBody>
          <a:bodyPr/>
          <a:lstStyle/>
          <a:p>
            <a:pPr algn="ctr"/>
            <a:r>
              <a:rPr lang="en-US" dirty="0" smtClean="0"/>
              <a:t>IP-XACT Register Map Generator</a:t>
            </a:r>
            <a:endParaRPr lang="en-US" dirty="0"/>
          </a:p>
        </p:txBody>
      </p:sp>
      <p:sp>
        <p:nvSpPr>
          <p:cNvPr id="3" name="Subtitle 2"/>
          <p:cNvSpPr>
            <a:spLocks noGrp="1"/>
          </p:cNvSpPr>
          <p:nvPr>
            <p:ph type="subTitle" idx="1"/>
          </p:nvPr>
        </p:nvSpPr>
        <p:spPr>
          <a:xfrm>
            <a:off x="2971800" y="3048000"/>
            <a:ext cx="5762563" cy="3429000"/>
          </a:xfrm>
        </p:spPr>
        <p:txBody>
          <a:bodyPr>
            <a:normAutofit fontScale="92500" lnSpcReduction="10000"/>
          </a:bodyPr>
          <a:lstStyle/>
          <a:p>
            <a:pPr algn="ctr"/>
            <a:r>
              <a:rPr lang="en-US" dirty="0" smtClean="0"/>
              <a:t>by</a:t>
            </a:r>
            <a:endParaRPr lang="en-US" dirty="0"/>
          </a:p>
          <a:p>
            <a:pPr algn="ctr"/>
            <a:r>
              <a:rPr lang="en-US" dirty="0" err="1" smtClean="0"/>
              <a:t>Onur</a:t>
            </a:r>
            <a:r>
              <a:rPr lang="en-US" dirty="0" smtClean="0"/>
              <a:t> BALCI</a:t>
            </a:r>
          </a:p>
          <a:p>
            <a:pPr algn="ctr"/>
            <a:endParaRPr lang="en-US" dirty="0" smtClean="0"/>
          </a:p>
          <a:p>
            <a:pPr algn="ctr"/>
            <a:r>
              <a:rPr lang="en-US" dirty="0" smtClean="0"/>
              <a:t>Engineering Project Presentation</a:t>
            </a:r>
          </a:p>
          <a:p>
            <a:pPr algn="ctr"/>
            <a:endParaRPr lang="en-US" dirty="0" smtClean="0"/>
          </a:p>
          <a:p>
            <a:pPr algn="ctr"/>
            <a:endParaRPr lang="en-US" dirty="0" smtClean="0"/>
          </a:p>
          <a:p>
            <a:pPr algn="ctr"/>
            <a:endParaRPr lang="en-US" dirty="0" smtClean="0"/>
          </a:p>
          <a:p>
            <a:pPr algn="ctr"/>
            <a:r>
              <a:rPr lang="en-US" dirty="0" err="1" smtClean="0"/>
              <a:t>Yeditepe</a:t>
            </a:r>
            <a:r>
              <a:rPr lang="en-US" dirty="0" smtClean="0"/>
              <a:t> University</a:t>
            </a:r>
          </a:p>
          <a:p>
            <a:pPr algn="ctr"/>
            <a:r>
              <a:rPr lang="en-US" dirty="0" smtClean="0"/>
              <a:t>2014</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2328" y="4419600"/>
            <a:ext cx="1081506" cy="1081506"/>
          </a:xfrm>
          <a:prstGeom prst="rect">
            <a:avLst/>
          </a:prstGeom>
        </p:spPr>
      </p:pic>
      <p:sp>
        <p:nvSpPr>
          <p:cNvPr id="5" name="Slide Number Placeholder 4"/>
          <p:cNvSpPr>
            <a:spLocks noGrp="1"/>
          </p:cNvSpPr>
          <p:nvPr>
            <p:ph type="sldNum" sz="quarter" idx="12"/>
          </p:nvPr>
        </p:nvSpPr>
        <p:spPr/>
        <p:txBody>
          <a:bodyPr/>
          <a:lstStyle/>
          <a:p>
            <a:fld id="{990B41CA-569D-40E7-8E58-026C0338B2C8}" type="slidenum">
              <a:rPr lang="en-US" smtClean="0"/>
              <a:pPr/>
              <a:t>1</a:t>
            </a:fld>
            <a:r>
              <a:rPr lang="en-US" dirty="0" smtClean="0"/>
              <a:t> of </a:t>
            </a:r>
            <a:r>
              <a:rPr lang="en-US" dirty="0" smtClean="0"/>
              <a:t>22</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 &amp; </a:t>
            </a:r>
            <a:r>
              <a:rPr lang="en-US" dirty="0" smtClean="0"/>
              <a:t>Implementation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73748222"/>
              </p:ext>
            </p:extLst>
          </p:nvPr>
        </p:nvGraphicFramePr>
        <p:xfrm>
          <a:off x="982662" y="3505200"/>
          <a:ext cx="7704138" cy="952120"/>
        </p:xfrm>
        <a:graphic>
          <a:graphicData uri="http://schemas.openxmlformats.org/drawingml/2006/table">
            <a:tbl>
              <a:tblPr firstRow="1" firstCol="1" bandRow="1">
                <a:tableStyleId>{BC89EF96-8CEA-46FF-86C4-4CE0E7609802}</a:tableStyleId>
              </a:tblPr>
              <a:tblGrid>
                <a:gridCol w="1284023"/>
                <a:gridCol w="1284023"/>
                <a:gridCol w="1284023"/>
                <a:gridCol w="1284023"/>
                <a:gridCol w="1284023"/>
                <a:gridCol w="1284023"/>
              </a:tblGrid>
              <a:tr h="476060">
                <a:tc>
                  <a:txBody>
                    <a:bodyPr/>
                    <a:lstStyle/>
                    <a:p>
                      <a:pPr marL="0" marR="0" indent="0" algn="ctr">
                        <a:lnSpc>
                          <a:spcPct val="150000"/>
                        </a:lnSpc>
                        <a:spcBef>
                          <a:spcPts val="0"/>
                        </a:spcBef>
                        <a:spcAft>
                          <a:spcPts val="0"/>
                        </a:spcAft>
                      </a:pPr>
                      <a:r>
                        <a:rPr lang="en-US" sz="1200" b="1" dirty="0">
                          <a:effectLst/>
                        </a:rPr>
                        <a:t>register name</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en-US" sz="1200" b="1" dirty="0">
                          <a:effectLst/>
                        </a:rPr>
                        <a:t>register address</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endParaRPr lang="en-US" sz="1100" b="0" dirty="0">
                        <a:effectLst/>
                        <a:latin typeface="Calibri" panose="020F0502020204030204" pitchFamily="34" charset="0"/>
                      </a:endParaRPr>
                    </a:p>
                  </a:txBody>
                  <a:tcPr marL="68580" marR="68580" marT="0" marB="0" anchor="ctr"/>
                </a:tc>
                <a:tc>
                  <a:txBody>
                    <a:bodyPr/>
                    <a:lstStyle/>
                    <a:p>
                      <a:pPr algn="just"/>
                      <a:endParaRPr lang="en-US" sz="1100" b="0" dirty="0">
                        <a:effectLst/>
                        <a:latin typeface="Calibri" panose="020F0502020204030204" pitchFamily="34" charset="0"/>
                      </a:endParaRPr>
                    </a:p>
                  </a:txBody>
                  <a:tcPr marL="68580" marR="68580" marT="0" marB="0" anchor="ctr"/>
                </a:tc>
                <a:tc>
                  <a:txBody>
                    <a:bodyPr/>
                    <a:lstStyle/>
                    <a:p>
                      <a:pPr algn="just"/>
                      <a:endParaRPr lang="en-US" sz="1100" b="0" dirty="0">
                        <a:effectLst/>
                        <a:latin typeface="Calibri" panose="020F0502020204030204" pitchFamily="34" charset="0"/>
                      </a:endParaRPr>
                    </a:p>
                  </a:txBody>
                  <a:tcPr marL="68580" marR="68580" marT="0" marB="0" anchor="ctr"/>
                </a:tc>
                <a:tc>
                  <a:txBody>
                    <a:bodyPr/>
                    <a:lstStyle/>
                    <a:p>
                      <a:pPr marL="0" marR="0" indent="0" algn="ctr">
                        <a:lnSpc>
                          <a:spcPct val="100000"/>
                        </a:lnSpc>
                        <a:spcBef>
                          <a:spcPts val="0"/>
                        </a:spcBef>
                        <a:spcAft>
                          <a:spcPts val="0"/>
                        </a:spcAft>
                      </a:pPr>
                      <a:r>
                        <a:rPr lang="en-US" sz="1100" b="0" dirty="0">
                          <a:effectLst/>
                        </a:rPr>
                        <a:t>register description</a:t>
                      </a:r>
                      <a:endParaRPr lang="en-US" sz="1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476060">
                <a:tc>
                  <a:txBody>
                    <a:bodyPr/>
                    <a:lstStyle/>
                    <a:p>
                      <a:pPr algn="just"/>
                      <a:endParaRPr lang="en-US" sz="1100">
                        <a:effectLst/>
                        <a:latin typeface="Calibri" panose="020F0502020204030204" pitchFamily="34" charset="0"/>
                      </a:endParaRPr>
                    </a:p>
                  </a:txBody>
                  <a:tcPr marL="68580" marR="68580" marT="0" marB="0" anchor="ctr"/>
                </a:tc>
                <a:tc>
                  <a:txBody>
                    <a:bodyPr/>
                    <a:lstStyle/>
                    <a:p>
                      <a:pPr marL="0" marR="0" indent="0" algn="ctr">
                        <a:lnSpc>
                          <a:spcPct val="150000"/>
                        </a:lnSpc>
                        <a:spcBef>
                          <a:spcPts val="0"/>
                        </a:spcBef>
                        <a:spcAft>
                          <a:spcPts val="0"/>
                        </a:spcAft>
                      </a:pPr>
                      <a:r>
                        <a:rPr lang="en-US" sz="1200" b="1" dirty="0">
                          <a:effectLst/>
                        </a:rPr>
                        <a:t>field name</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en-US" sz="1200" b="1" dirty="0">
                          <a:effectLst/>
                        </a:rPr>
                        <a:t>field range</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en-US" sz="1100">
                          <a:effectLst/>
                        </a:rPr>
                        <a:t>field reset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en-US" sz="1100">
                          <a:effectLst/>
                        </a:rPr>
                        <a:t>field access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en-US" sz="1100" dirty="0">
                          <a:effectLst/>
                        </a:rPr>
                        <a:t>field description</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
        <p:nvSpPr>
          <p:cNvPr id="6" name="TextBox 5"/>
          <p:cNvSpPr txBox="1"/>
          <p:nvPr/>
        </p:nvSpPr>
        <p:spPr>
          <a:xfrm>
            <a:off x="3545234" y="1447800"/>
            <a:ext cx="2578463" cy="369332"/>
          </a:xfrm>
          <a:prstGeom prst="rect">
            <a:avLst/>
          </a:prstGeom>
          <a:noFill/>
        </p:spPr>
        <p:txBody>
          <a:bodyPr wrap="none" rtlCol="0">
            <a:spAutoFit/>
          </a:bodyPr>
          <a:lstStyle/>
          <a:p>
            <a:r>
              <a:rPr lang="en-US" dirty="0" smtClean="0"/>
              <a:t>Template of Spreadsheet</a:t>
            </a:r>
            <a:endParaRPr lang="en-US" dirty="0"/>
          </a:p>
        </p:txBody>
      </p:sp>
      <p:sp>
        <p:nvSpPr>
          <p:cNvPr id="7" name="Slide Number Placeholder 6"/>
          <p:cNvSpPr>
            <a:spLocks noGrp="1"/>
          </p:cNvSpPr>
          <p:nvPr>
            <p:ph type="sldNum" sz="quarter" idx="12"/>
          </p:nvPr>
        </p:nvSpPr>
        <p:spPr/>
        <p:txBody>
          <a:bodyPr/>
          <a:lstStyle/>
          <a:p>
            <a:fld id="{990B41CA-569D-40E7-8E58-026C0338B2C8}" type="slidenum">
              <a:rPr lang="en-US" smtClean="0"/>
              <a:pPr/>
              <a:t>10</a:t>
            </a:fld>
            <a:r>
              <a:rPr lang="en-US" smtClean="0"/>
              <a:t> of 22</a:t>
            </a:r>
            <a:endParaRPr lang="en-US" dirty="0"/>
          </a:p>
        </p:txBody>
      </p:sp>
    </p:spTree>
    <p:extLst>
      <p:ext uri="{BB962C8B-B14F-4D97-AF65-F5344CB8AC3E}">
        <p14:creationId xmlns:p14="http://schemas.microsoft.com/office/powerpoint/2010/main" val="417235783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 &amp; </a:t>
            </a:r>
            <a:r>
              <a:rPr lang="en-US" dirty="0" smtClean="0"/>
              <a:t>Implementation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18617" y="2590800"/>
            <a:ext cx="7052552" cy="2184316"/>
          </a:xfrm>
        </p:spPr>
      </p:pic>
      <p:sp>
        <p:nvSpPr>
          <p:cNvPr id="3" name="Slide Number Placeholder 2"/>
          <p:cNvSpPr>
            <a:spLocks noGrp="1"/>
          </p:cNvSpPr>
          <p:nvPr>
            <p:ph type="sldNum" sz="quarter" idx="12"/>
          </p:nvPr>
        </p:nvSpPr>
        <p:spPr/>
        <p:txBody>
          <a:bodyPr/>
          <a:lstStyle/>
          <a:p>
            <a:fld id="{990B41CA-569D-40E7-8E58-026C0338B2C8}" type="slidenum">
              <a:rPr lang="en-US" smtClean="0"/>
              <a:pPr/>
              <a:t>11</a:t>
            </a:fld>
            <a:r>
              <a:rPr lang="en-US" smtClean="0"/>
              <a:t> of 22</a:t>
            </a:r>
            <a:endParaRPr lang="en-US" dirty="0"/>
          </a:p>
        </p:txBody>
      </p:sp>
    </p:spTree>
    <p:extLst>
      <p:ext uri="{BB962C8B-B14F-4D97-AF65-F5344CB8AC3E}">
        <p14:creationId xmlns:p14="http://schemas.microsoft.com/office/powerpoint/2010/main" val="421372160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 &amp; </a:t>
            </a:r>
            <a:r>
              <a:rPr lang="en-US" dirty="0" smtClean="0"/>
              <a:t>Implementation</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71016" y="2704153"/>
            <a:ext cx="7125694" cy="2191056"/>
          </a:xfr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1884" y="3429000"/>
            <a:ext cx="559899" cy="741488"/>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8384" y="3438144"/>
            <a:ext cx="559899" cy="741488"/>
          </a:xfrm>
          <a:prstGeom prst="rect">
            <a:avLst/>
          </a:prstGeom>
        </p:spPr>
      </p:pic>
      <p:sp>
        <p:nvSpPr>
          <p:cNvPr id="3" name="Slide Number Placeholder 2"/>
          <p:cNvSpPr>
            <a:spLocks noGrp="1"/>
          </p:cNvSpPr>
          <p:nvPr>
            <p:ph type="sldNum" sz="quarter" idx="12"/>
          </p:nvPr>
        </p:nvSpPr>
        <p:spPr/>
        <p:txBody>
          <a:bodyPr/>
          <a:lstStyle/>
          <a:p>
            <a:fld id="{990B41CA-569D-40E7-8E58-026C0338B2C8}" type="slidenum">
              <a:rPr lang="en-US" smtClean="0"/>
              <a:pPr/>
              <a:t>12</a:t>
            </a:fld>
            <a:r>
              <a:rPr lang="en-US" smtClean="0"/>
              <a:t> of 22</a:t>
            </a:r>
            <a:endParaRPr lang="en-US" dirty="0"/>
          </a:p>
        </p:txBody>
      </p:sp>
    </p:spTree>
    <p:extLst>
      <p:ext uri="{BB962C8B-B14F-4D97-AF65-F5344CB8AC3E}">
        <p14:creationId xmlns:p14="http://schemas.microsoft.com/office/powerpoint/2010/main" val="2732951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00069 4.81481E-6 L 0.08871 0.00162 " pathEditMode="relative" rAng="0" ptsTypes="AA">
                                      <p:cBhvr>
                                        <p:cTn id="10" dur="1000" fill="hold"/>
                                        <p:tgtEl>
                                          <p:spTgt spid="12"/>
                                        </p:tgtEl>
                                        <p:attrNameLst>
                                          <p:attrName>ppt_x</p:attrName>
                                          <p:attrName>ppt_y</p:attrName>
                                        </p:attrNameLst>
                                      </p:cBhvr>
                                      <p:rCtr x="4392" y="69"/>
                                    </p:animMotion>
                                  </p:childTnLst>
                                </p:cTn>
                              </p:par>
                            </p:childTnLst>
                          </p:cTn>
                        </p:par>
                      </p:childTnLst>
                    </p:cTn>
                  </p:par>
                  <p:par>
                    <p:cTn id="11" fill="hold">
                      <p:stCondLst>
                        <p:cond delay="indefinite"/>
                      </p:stCondLst>
                      <p:childTnLst>
                        <p:par>
                          <p:cTn id="12" fill="hold">
                            <p:stCondLst>
                              <p:cond delay="0"/>
                            </p:stCondLst>
                            <p:childTnLst>
                              <p:par>
                                <p:cTn id="13" presetID="57" presetClass="path" presetSubtype="0" accel="50000" decel="50000" fill="hold" nodeType="clickEffect">
                                  <p:stCondLst>
                                    <p:cond delay="0"/>
                                  </p:stCondLst>
                                  <p:childTnLst>
                                    <p:animMotion origin="layout" path="M 0.08871 0.00162 L 0.08871 -0.05394 C 0.08871 -0.07894 0.13906 -0.1095 0.18038 -0.1095 L 0.27205 -0.1095 " pathEditMode="relative" rAng="0" ptsTypes="AAAA">
                                      <p:cBhvr>
                                        <p:cTn id="14" dur="1000" fill="hold"/>
                                        <p:tgtEl>
                                          <p:spTgt spid="12"/>
                                        </p:tgtEl>
                                        <p:attrNameLst>
                                          <p:attrName>ppt_x</p:attrName>
                                          <p:attrName>ppt_y</p:attrName>
                                        </p:attrNameLst>
                                      </p:cBhvr>
                                      <p:rCtr x="9167" y="-5556"/>
                                    </p:animMotion>
                                  </p:childTnLst>
                                </p:cTn>
                              </p:par>
                            </p:childTnLst>
                          </p:cTn>
                        </p:par>
                      </p:childTnLst>
                    </p:cTn>
                  </p:par>
                  <p:par>
                    <p:cTn id="15" fill="hold">
                      <p:stCondLst>
                        <p:cond delay="indefinite"/>
                      </p:stCondLst>
                      <p:childTnLst>
                        <p:par>
                          <p:cTn id="16" fill="hold">
                            <p:stCondLst>
                              <p:cond delay="0"/>
                            </p:stCondLst>
                            <p:childTnLst>
                              <p:par>
                                <p:cTn id="17" presetID="50" presetClass="path" presetSubtype="0" accel="50000" decel="50000" fill="hold" nodeType="clickEffect">
                                  <p:stCondLst>
                                    <p:cond delay="0"/>
                                  </p:stCondLst>
                                  <p:childTnLst>
                                    <p:animMotion origin="layout" path="M 0.27205 -0.1095 L 0.35955 -0.1095 C 0.39878 -0.1095 0.44705 -0.07894 0.44705 -0.05394 L 0.44705 0.00162 " pathEditMode="relative" rAng="0" ptsTypes="AAAA">
                                      <p:cBhvr>
                                        <p:cTn id="18" dur="1000" fill="hold"/>
                                        <p:tgtEl>
                                          <p:spTgt spid="12"/>
                                        </p:tgtEl>
                                        <p:attrNameLst>
                                          <p:attrName>ppt_x</p:attrName>
                                          <p:attrName>ppt_y</p:attrName>
                                        </p:attrNameLst>
                                      </p:cBhvr>
                                      <p:rCtr x="8750" y="5556"/>
                                    </p:animMotion>
                                  </p:childTnLst>
                                </p:cTn>
                              </p:par>
                            </p:childTnLst>
                          </p:cTn>
                        </p:par>
                      </p:childTnLst>
                    </p:cTn>
                  </p:par>
                  <p:par>
                    <p:cTn id="19" fill="hold">
                      <p:stCondLst>
                        <p:cond delay="indefinite"/>
                      </p:stCondLst>
                      <p:childTnLst>
                        <p:par>
                          <p:cTn id="20" fill="hold">
                            <p:stCondLst>
                              <p:cond delay="0"/>
                            </p:stCondLst>
                            <p:childTnLst>
                              <p:par>
                                <p:cTn id="21" presetID="14" presetClass="exit" presetSubtype="10" fill="hold" nodeType="clickEffect">
                                  <p:stCondLst>
                                    <p:cond delay="0"/>
                                  </p:stCondLst>
                                  <p:childTnLst>
                                    <p:animEffect transition="out" filter="randombar(horizontal)">
                                      <p:cBhvr>
                                        <p:cTn id="22" dur="500"/>
                                        <p:tgtEl>
                                          <p:spTgt spid="12"/>
                                        </p:tgtEl>
                                      </p:cBhvr>
                                    </p:animEffect>
                                    <p:set>
                                      <p:cBhvr>
                                        <p:cTn id="23" dur="1" fill="hold">
                                          <p:stCondLst>
                                            <p:cond delay="499"/>
                                          </p:stCondLst>
                                        </p:cTn>
                                        <p:tgtEl>
                                          <p:spTgt spid="12"/>
                                        </p:tgtEl>
                                        <p:attrNameLst>
                                          <p:attrName>style.visibility</p:attrName>
                                        </p:attrNameLst>
                                      </p:cBhvr>
                                      <p:to>
                                        <p:strVal val="hidden"/>
                                      </p:to>
                                    </p:set>
                                  </p:childTnLst>
                                </p:cTn>
                              </p:par>
                              <p:par>
                                <p:cTn id="24" presetID="14" presetClass="entr" presetSubtype="1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randombar(horizontal)">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nodeType="clickEffect">
                                  <p:stCondLst>
                                    <p:cond delay="0"/>
                                  </p:stCondLst>
                                  <p:childTnLst>
                                    <p:animMotion origin="layout" path="M -3.05556E-6 -4.07407E-6 L 0.19184 0.00024 " pathEditMode="relative" rAng="0" ptsTypes="AA">
                                      <p:cBhvr>
                                        <p:cTn id="30" dur="1000" fill="hold"/>
                                        <p:tgtEl>
                                          <p:spTgt spid="13"/>
                                        </p:tgtEl>
                                        <p:attrNameLst>
                                          <p:attrName>ppt_x</p:attrName>
                                          <p:attrName>ppt_y</p:attrName>
                                        </p:attrNameLst>
                                      </p:cBhvr>
                                      <p:rCtr x="958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 &amp; </a:t>
            </a:r>
            <a:r>
              <a:rPr lang="en-US" dirty="0" smtClean="0"/>
              <a:t>Implementation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18729" y="2362200"/>
            <a:ext cx="6831473" cy="2171929"/>
          </a:xfrm>
        </p:spPr>
      </p:pic>
      <p:sp>
        <p:nvSpPr>
          <p:cNvPr id="5" name="Slide Number Placeholder 4"/>
          <p:cNvSpPr>
            <a:spLocks noGrp="1"/>
          </p:cNvSpPr>
          <p:nvPr>
            <p:ph type="sldNum" sz="quarter" idx="12"/>
          </p:nvPr>
        </p:nvSpPr>
        <p:spPr/>
        <p:txBody>
          <a:bodyPr/>
          <a:lstStyle/>
          <a:p>
            <a:fld id="{990B41CA-569D-40E7-8E58-026C0338B2C8}" type="slidenum">
              <a:rPr lang="en-US" smtClean="0"/>
              <a:pPr/>
              <a:t>13</a:t>
            </a:fld>
            <a:r>
              <a:rPr lang="en-US" smtClean="0"/>
              <a:t> of 22</a:t>
            </a:r>
            <a:endParaRPr lang="en-US" dirty="0"/>
          </a:p>
        </p:txBody>
      </p:sp>
    </p:spTree>
    <p:extLst>
      <p:ext uri="{BB962C8B-B14F-4D97-AF65-F5344CB8AC3E}">
        <p14:creationId xmlns:p14="http://schemas.microsoft.com/office/powerpoint/2010/main" val="1564367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 &amp; </a:t>
            </a:r>
            <a:r>
              <a:rPr lang="en-US" dirty="0" smtClean="0"/>
              <a:t>Implementation</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75544" y="1600200"/>
            <a:ext cx="4918374" cy="4398963"/>
          </a:xfrm>
        </p:spPr>
      </p:pic>
      <p:sp>
        <p:nvSpPr>
          <p:cNvPr id="3" name="Slide Number Placeholder 2"/>
          <p:cNvSpPr>
            <a:spLocks noGrp="1"/>
          </p:cNvSpPr>
          <p:nvPr>
            <p:ph type="sldNum" sz="quarter" idx="12"/>
          </p:nvPr>
        </p:nvSpPr>
        <p:spPr/>
        <p:txBody>
          <a:bodyPr/>
          <a:lstStyle/>
          <a:p>
            <a:fld id="{990B41CA-569D-40E7-8E58-026C0338B2C8}" type="slidenum">
              <a:rPr lang="en-US" smtClean="0"/>
              <a:pPr/>
              <a:t>14</a:t>
            </a:fld>
            <a:r>
              <a:rPr lang="en-US" smtClean="0"/>
              <a:t> of 22</a:t>
            </a:r>
            <a:endParaRPr lang="en-US" dirty="0"/>
          </a:p>
        </p:txBody>
      </p:sp>
    </p:spTree>
    <p:extLst>
      <p:ext uri="{BB962C8B-B14F-4D97-AF65-F5344CB8AC3E}">
        <p14:creationId xmlns:p14="http://schemas.microsoft.com/office/powerpoint/2010/main" val="335538439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 &amp; </a:t>
            </a:r>
            <a:r>
              <a:rPr lang="en-US" dirty="0" smtClean="0"/>
              <a:t>Implementation</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75544" y="1600200"/>
            <a:ext cx="4918374" cy="4398963"/>
          </a:xfrm>
        </p:spPr>
      </p:pic>
      <p:sp>
        <p:nvSpPr>
          <p:cNvPr id="3" name="Slide Number Placeholder 2"/>
          <p:cNvSpPr>
            <a:spLocks noGrp="1"/>
          </p:cNvSpPr>
          <p:nvPr>
            <p:ph type="sldNum" sz="quarter" idx="12"/>
          </p:nvPr>
        </p:nvSpPr>
        <p:spPr/>
        <p:txBody>
          <a:bodyPr/>
          <a:lstStyle/>
          <a:p>
            <a:fld id="{990B41CA-569D-40E7-8E58-026C0338B2C8}" type="slidenum">
              <a:rPr lang="en-US" smtClean="0"/>
              <a:pPr/>
              <a:t>15</a:t>
            </a:fld>
            <a:r>
              <a:rPr lang="en-US" smtClean="0"/>
              <a:t> of 22</a:t>
            </a:r>
            <a:endParaRPr lang="en-US" dirty="0"/>
          </a:p>
        </p:txBody>
      </p:sp>
    </p:spTree>
    <p:extLst>
      <p:ext uri="{BB962C8B-B14F-4D97-AF65-F5344CB8AC3E}">
        <p14:creationId xmlns:p14="http://schemas.microsoft.com/office/powerpoint/2010/main" val="3340439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 &amp; </a:t>
            </a:r>
            <a:r>
              <a:rPr lang="en-US" dirty="0" smtClean="0"/>
              <a:t>Implementation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75544" y="1600200"/>
            <a:ext cx="4918374" cy="4398963"/>
          </a:xfrm>
        </p:spPr>
      </p:pic>
      <p:sp>
        <p:nvSpPr>
          <p:cNvPr id="3" name="Slide Number Placeholder 2"/>
          <p:cNvSpPr>
            <a:spLocks noGrp="1"/>
          </p:cNvSpPr>
          <p:nvPr>
            <p:ph type="sldNum" sz="quarter" idx="12"/>
          </p:nvPr>
        </p:nvSpPr>
        <p:spPr/>
        <p:txBody>
          <a:bodyPr/>
          <a:lstStyle/>
          <a:p>
            <a:fld id="{990B41CA-569D-40E7-8E58-026C0338B2C8}" type="slidenum">
              <a:rPr lang="en-US" smtClean="0"/>
              <a:pPr/>
              <a:t>16</a:t>
            </a:fld>
            <a:r>
              <a:rPr lang="en-US" smtClean="0"/>
              <a:t> of 22</a:t>
            </a:r>
            <a:endParaRPr lang="en-US" dirty="0"/>
          </a:p>
        </p:txBody>
      </p:sp>
    </p:spTree>
    <p:extLst>
      <p:ext uri="{BB962C8B-B14F-4D97-AF65-F5344CB8AC3E}">
        <p14:creationId xmlns:p14="http://schemas.microsoft.com/office/powerpoint/2010/main" val="39380276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 &amp; </a:t>
            </a:r>
            <a:r>
              <a:rPr lang="en-US" dirty="0" smtClean="0"/>
              <a:t>Implementation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75544" y="1600200"/>
            <a:ext cx="4918374" cy="4398963"/>
          </a:xfrm>
        </p:spPr>
      </p:pic>
      <p:sp>
        <p:nvSpPr>
          <p:cNvPr id="3" name="Slide Number Placeholder 2"/>
          <p:cNvSpPr>
            <a:spLocks noGrp="1"/>
          </p:cNvSpPr>
          <p:nvPr>
            <p:ph type="sldNum" sz="quarter" idx="12"/>
          </p:nvPr>
        </p:nvSpPr>
        <p:spPr/>
        <p:txBody>
          <a:bodyPr/>
          <a:lstStyle/>
          <a:p>
            <a:fld id="{990B41CA-569D-40E7-8E58-026C0338B2C8}" type="slidenum">
              <a:rPr lang="en-US" smtClean="0"/>
              <a:pPr/>
              <a:t>17</a:t>
            </a:fld>
            <a:r>
              <a:rPr lang="en-US" smtClean="0"/>
              <a:t> of 22</a:t>
            </a:r>
            <a:endParaRPr lang="en-US" dirty="0"/>
          </a:p>
        </p:txBody>
      </p:sp>
    </p:spTree>
    <p:extLst>
      <p:ext uri="{BB962C8B-B14F-4D97-AF65-F5344CB8AC3E}">
        <p14:creationId xmlns:p14="http://schemas.microsoft.com/office/powerpoint/2010/main" val="41539177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 &amp; </a:t>
            </a:r>
            <a:r>
              <a:rPr lang="en-US" dirty="0" smtClean="0"/>
              <a:t>Results</a:t>
            </a:r>
            <a:endParaRPr lang="en-US" dirty="0"/>
          </a:p>
        </p:txBody>
      </p:sp>
      <p:pic>
        <p:nvPicPr>
          <p:cNvPr id="4" name="Content Placeholder 3" descr="C:\Users\Paisible\Desktop\492\ss\validate.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03850" y="1675451"/>
            <a:ext cx="4661232" cy="4398963"/>
          </a:xfrm>
          <a:prstGeom prst="rect">
            <a:avLst/>
          </a:prstGeom>
          <a:noFill/>
          <a:ln>
            <a:noFill/>
          </a:ln>
        </p:spPr>
      </p:pic>
      <p:sp>
        <p:nvSpPr>
          <p:cNvPr id="6" name="TextBox 5"/>
          <p:cNvSpPr txBox="1"/>
          <p:nvPr/>
        </p:nvSpPr>
        <p:spPr>
          <a:xfrm>
            <a:off x="3706112" y="1263134"/>
            <a:ext cx="2256708" cy="369332"/>
          </a:xfrm>
          <a:prstGeom prst="rect">
            <a:avLst/>
          </a:prstGeom>
          <a:noFill/>
        </p:spPr>
        <p:txBody>
          <a:bodyPr wrap="none" rtlCol="0">
            <a:spAutoFit/>
          </a:bodyPr>
          <a:lstStyle/>
          <a:p>
            <a:r>
              <a:rPr lang="en-US" dirty="0" smtClean="0"/>
              <a:t>Validation of IP-XACT</a:t>
            </a:r>
            <a:endParaRPr lang="en-US" dirty="0"/>
          </a:p>
        </p:txBody>
      </p:sp>
      <p:sp>
        <p:nvSpPr>
          <p:cNvPr id="3" name="Slide Number Placeholder 2"/>
          <p:cNvSpPr>
            <a:spLocks noGrp="1"/>
          </p:cNvSpPr>
          <p:nvPr>
            <p:ph type="sldNum" sz="quarter" idx="12"/>
          </p:nvPr>
        </p:nvSpPr>
        <p:spPr/>
        <p:txBody>
          <a:bodyPr/>
          <a:lstStyle/>
          <a:p>
            <a:fld id="{990B41CA-569D-40E7-8E58-026C0338B2C8}" type="slidenum">
              <a:rPr lang="en-US" smtClean="0"/>
              <a:pPr/>
              <a:t>18</a:t>
            </a:fld>
            <a:r>
              <a:rPr lang="en-US" smtClean="0"/>
              <a:t> of 22</a:t>
            </a:r>
            <a:endParaRPr lang="en-US" dirty="0"/>
          </a:p>
        </p:txBody>
      </p:sp>
    </p:spTree>
    <p:extLst>
      <p:ext uri="{BB962C8B-B14F-4D97-AF65-F5344CB8AC3E}">
        <p14:creationId xmlns:p14="http://schemas.microsoft.com/office/powerpoint/2010/main" val="398995649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 &amp; </a:t>
            </a:r>
            <a:r>
              <a:rPr lang="en-US" dirty="0" smtClean="0"/>
              <a:t>Results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50291407"/>
              </p:ext>
            </p:extLst>
          </p:nvPr>
        </p:nvGraphicFramePr>
        <p:xfrm>
          <a:off x="982663" y="1295400"/>
          <a:ext cx="7704137" cy="4703763"/>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p:cNvSpPr>
            <a:spLocks noGrp="1"/>
          </p:cNvSpPr>
          <p:nvPr>
            <p:ph type="sldNum" sz="quarter" idx="12"/>
          </p:nvPr>
        </p:nvSpPr>
        <p:spPr/>
        <p:txBody>
          <a:bodyPr/>
          <a:lstStyle/>
          <a:p>
            <a:fld id="{990B41CA-569D-40E7-8E58-026C0338B2C8}" type="slidenum">
              <a:rPr lang="en-US" smtClean="0"/>
              <a:pPr/>
              <a:t>19</a:t>
            </a:fld>
            <a:r>
              <a:rPr lang="en-US" smtClean="0"/>
              <a:t> of 22</a:t>
            </a:r>
            <a:endParaRPr lang="en-US" dirty="0"/>
          </a:p>
        </p:txBody>
      </p:sp>
    </p:spTree>
    <p:extLst>
      <p:ext uri="{BB962C8B-B14F-4D97-AF65-F5344CB8AC3E}">
        <p14:creationId xmlns:p14="http://schemas.microsoft.com/office/powerpoint/2010/main" val="14779974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chart seriesIdx="0" categoryIdx="-4" bldStep="series"/>
                                            </p:graphicEl>
                                          </p:spTgt>
                                        </p:tgtEl>
                                        <p:attrNameLst>
                                          <p:attrName>style.visibility</p:attrName>
                                        </p:attrNameLst>
                                      </p:cBhvr>
                                      <p:to>
                                        <p:strVal val="visible"/>
                                      </p:to>
                                    </p:set>
                                    <p:animEffect transition="in" filter="wipe(left)">
                                      <p:cBhvr>
                                        <p:cTn id="7" dur="500"/>
                                        <p:tgtEl>
                                          <p:spTgt spid="5">
                                            <p:graphicEl>
                                              <a:chart seriesIdx="0" categoryIdx="-4" bldStep="series"/>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graphicEl>
                                              <a:chart seriesIdx="1" categoryIdx="-4" bldStep="series"/>
                                            </p:graphicEl>
                                          </p:spTgt>
                                        </p:tgtEl>
                                        <p:attrNameLst>
                                          <p:attrName>style.visibility</p:attrName>
                                        </p:attrNameLst>
                                      </p:cBhvr>
                                      <p:to>
                                        <p:strVal val="visible"/>
                                      </p:to>
                                    </p:set>
                                    <p:animEffect transition="in" filter="wipe(left)">
                                      <p:cBhvr>
                                        <p:cTn id="10" dur="500"/>
                                        <p:tgtEl>
                                          <p:spTgt spid="5">
                                            <p:graphicEl>
                                              <a:chart seriesIdx="1"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graphicEl>
                                              <a:chart seriesIdx="2" categoryIdx="-4" bldStep="series"/>
                                            </p:graphicEl>
                                          </p:spTgt>
                                        </p:tgtEl>
                                        <p:attrNameLst>
                                          <p:attrName>style.visibility</p:attrName>
                                        </p:attrNameLst>
                                      </p:cBhvr>
                                      <p:to>
                                        <p:strVal val="visible"/>
                                      </p:to>
                                    </p:set>
                                    <p:animEffect transition="in" filter="wipe(left)">
                                      <p:cBhvr>
                                        <p:cTn id="13" dur="500"/>
                                        <p:tgtEl>
                                          <p:spTgt spid="5">
                                            <p:graphicEl>
                                              <a:chart seriesIdx="2"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Chart bld="series"/>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Introduction</a:t>
            </a:r>
            <a:endParaRPr lang="en-US" dirty="0"/>
          </a:p>
          <a:p>
            <a:r>
              <a:rPr lang="en-US" dirty="0" smtClean="0"/>
              <a:t>Background</a:t>
            </a:r>
          </a:p>
          <a:p>
            <a:r>
              <a:rPr lang="en-US" dirty="0" smtClean="0"/>
              <a:t>Design &amp; Implementation</a:t>
            </a:r>
          </a:p>
          <a:p>
            <a:r>
              <a:rPr lang="en-US" dirty="0" smtClean="0"/>
              <a:t>Test &amp; Results</a:t>
            </a:r>
          </a:p>
          <a:p>
            <a:r>
              <a:rPr lang="en-US" dirty="0" smtClean="0"/>
              <a:t>Conclusion</a:t>
            </a:r>
          </a:p>
        </p:txBody>
      </p:sp>
      <p:sp>
        <p:nvSpPr>
          <p:cNvPr id="4" name="Slide Number Placeholder 3"/>
          <p:cNvSpPr>
            <a:spLocks noGrp="1"/>
          </p:cNvSpPr>
          <p:nvPr>
            <p:ph type="sldNum" sz="quarter" idx="12"/>
          </p:nvPr>
        </p:nvSpPr>
        <p:spPr/>
        <p:txBody>
          <a:bodyPr/>
          <a:lstStyle/>
          <a:p>
            <a:fld id="{990B41CA-569D-40E7-8E58-026C0338B2C8}" type="slidenum">
              <a:rPr lang="en-US" smtClean="0"/>
              <a:pPr/>
              <a:t>2</a:t>
            </a:fld>
            <a:r>
              <a:rPr lang="en-US" smtClean="0"/>
              <a:t> of 22</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 &amp; </a:t>
            </a:r>
            <a:r>
              <a:rPr lang="en-US" dirty="0" smtClean="0"/>
              <a:t>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47747650"/>
              </p:ext>
            </p:extLst>
          </p:nvPr>
        </p:nvGraphicFramePr>
        <p:xfrm>
          <a:off x="2048034" y="3113881"/>
          <a:ext cx="5573395" cy="1371600"/>
        </p:xfrm>
        <a:graphic>
          <a:graphicData uri="http://schemas.openxmlformats.org/drawingml/2006/table">
            <a:tbl>
              <a:tblPr firstRow="1" firstCol="1" bandRow="1">
                <a:tableStyleId>{B301B821-A1FF-4177-AEE7-76D212191A09}</a:tableStyleId>
              </a:tblPr>
              <a:tblGrid>
                <a:gridCol w="2786380"/>
                <a:gridCol w="2787015"/>
              </a:tblGrid>
              <a:tr h="274320">
                <a:tc>
                  <a:txBody>
                    <a:bodyPr/>
                    <a:lstStyle/>
                    <a:p>
                      <a:pPr marL="0" marR="0" indent="0" algn="ctr">
                        <a:lnSpc>
                          <a:spcPct val="150000"/>
                        </a:lnSpc>
                        <a:spcBef>
                          <a:spcPts val="0"/>
                        </a:spcBef>
                        <a:spcAft>
                          <a:spcPts val="0"/>
                        </a:spcAft>
                      </a:pPr>
                      <a:r>
                        <a:rPr lang="en-US" sz="1200" dirty="0">
                          <a:effectLst/>
                        </a:rPr>
                        <a:t>Spreadsheet size (rows)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en-US" sz="1200">
                          <a:effectLst/>
                        </a:rPr>
                        <a:t>Memory Usage (MB)</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274320">
                <a:tc>
                  <a:txBody>
                    <a:bodyPr/>
                    <a:lstStyle/>
                    <a:p>
                      <a:pPr marL="0" marR="0" indent="0" algn="ctr">
                        <a:lnSpc>
                          <a:spcPct val="150000"/>
                        </a:lnSpc>
                        <a:spcBef>
                          <a:spcPts val="0"/>
                        </a:spcBef>
                        <a:spcAft>
                          <a:spcPts val="0"/>
                        </a:spcAft>
                      </a:pPr>
                      <a:r>
                        <a:rPr lang="en-US" sz="1200" dirty="0">
                          <a:effectLst/>
                        </a:rPr>
                        <a:t>50</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en-US" sz="1200">
                          <a:effectLst/>
                        </a:rPr>
                        <a:t>15.9</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274320">
                <a:tc>
                  <a:txBody>
                    <a:bodyPr/>
                    <a:lstStyle/>
                    <a:p>
                      <a:pPr marL="0" marR="0" indent="0" algn="ctr">
                        <a:lnSpc>
                          <a:spcPct val="150000"/>
                        </a:lnSpc>
                        <a:spcBef>
                          <a:spcPts val="0"/>
                        </a:spcBef>
                        <a:spcAft>
                          <a:spcPts val="0"/>
                        </a:spcAft>
                      </a:pPr>
                      <a:r>
                        <a:rPr lang="en-US" sz="1200" dirty="0">
                          <a:effectLst/>
                        </a:rPr>
                        <a:t>250</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en-US" sz="1200" dirty="0">
                          <a:effectLst/>
                        </a:rPr>
                        <a:t>17.0</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274320">
                <a:tc>
                  <a:txBody>
                    <a:bodyPr/>
                    <a:lstStyle/>
                    <a:p>
                      <a:pPr marL="0" marR="0" indent="0" algn="ctr">
                        <a:lnSpc>
                          <a:spcPct val="150000"/>
                        </a:lnSpc>
                        <a:spcBef>
                          <a:spcPts val="0"/>
                        </a:spcBef>
                        <a:spcAft>
                          <a:spcPts val="0"/>
                        </a:spcAft>
                      </a:pPr>
                      <a:r>
                        <a:rPr lang="en-US" sz="1200">
                          <a:effectLst/>
                        </a:rPr>
                        <a:t>500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en-US" sz="1200" dirty="0">
                          <a:effectLst/>
                        </a:rPr>
                        <a:t>18.3</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274320">
                <a:tc>
                  <a:txBody>
                    <a:bodyPr/>
                    <a:lstStyle/>
                    <a:p>
                      <a:pPr marL="0" marR="0" indent="0" algn="ctr">
                        <a:lnSpc>
                          <a:spcPct val="150000"/>
                        </a:lnSpc>
                        <a:spcBef>
                          <a:spcPts val="0"/>
                        </a:spcBef>
                        <a:spcAft>
                          <a:spcPts val="0"/>
                        </a:spcAft>
                      </a:pPr>
                      <a:r>
                        <a:rPr lang="en-US" sz="1200">
                          <a:effectLst/>
                        </a:rPr>
                        <a:t>5000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en-US" sz="1200" dirty="0">
                          <a:effectLst/>
                        </a:rPr>
                        <a:t>49.5</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
        <p:nvSpPr>
          <p:cNvPr id="6" name="TextBox 5"/>
          <p:cNvSpPr txBox="1"/>
          <p:nvPr/>
        </p:nvSpPr>
        <p:spPr>
          <a:xfrm>
            <a:off x="4019339" y="2590800"/>
            <a:ext cx="1630254" cy="369332"/>
          </a:xfrm>
          <a:prstGeom prst="rect">
            <a:avLst/>
          </a:prstGeom>
          <a:noFill/>
        </p:spPr>
        <p:txBody>
          <a:bodyPr wrap="none" rtlCol="0">
            <a:spAutoFit/>
          </a:bodyPr>
          <a:lstStyle/>
          <a:p>
            <a:r>
              <a:rPr lang="en-US" dirty="0" smtClean="0"/>
              <a:t>Memory Usage</a:t>
            </a:r>
            <a:endParaRPr lang="en-US" dirty="0"/>
          </a:p>
        </p:txBody>
      </p:sp>
      <p:sp>
        <p:nvSpPr>
          <p:cNvPr id="3" name="Slide Number Placeholder 2"/>
          <p:cNvSpPr>
            <a:spLocks noGrp="1"/>
          </p:cNvSpPr>
          <p:nvPr>
            <p:ph type="sldNum" sz="quarter" idx="12"/>
          </p:nvPr>
        </p:nvSpPr>
        <p:spPr/>
        <p:txBody>
          <a:bodyPr/>
          <a:lstStyle/>
          <a:p>
            <a:fld id="{990B41CA-569D-40E7-8E58-026C0338B2C8}" type="slidenum">
              <a:rPr lang="en-US" smtClean="0"/>
              <a:pPr/>
              <a:t>20</a:t>
            </a:fld>
            <a:r>
              <a:rPr lang="en-US" smtClean="0"/>
              <a:t> of 22</a:t>
            </a:r>
            <a:endParaRPr lang="en-US" dirty="0"/>
          </a:p>
        </p:txBody>
      </p:sp>
    </p:spTree>
    <p:extLst>
      <p:ext uri="{BB962C8B-B14F-4D97-AF65-F5344CB8AC3E}">
        <p14:creationId xmlns:p14="http://schemas.microsoft.com/office/powerpoint/2010/main" val="402912020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dirty="0" smtClean="0"/>
              <a:t>The tool is </a:t>
            </a:r>
          </a:p>
          <a:p>
            <a:r>
              <a:rPr lang="en-US" dirty="0" smtClean="0"/>
              <a:t>Fast</a:t>
            </a:r>
          </a:p>
          <a:p>
            <a:r>
              <a:rPr lang="en-US" dirty="0" smtClean="0"/>
              <a:t>Reliable</a:t>
            </a:r>
          </a:p>
          <a:p>
            <a:pPr marL="0" indent="0">
              <a:buNone/>
            </a:pPr>
            <a:endParaRPr lang="en-US" dirty="0" smtClean="0"/>
          </a:p>
          <a:p>
            <a:pPr marL="0" indent="0">
              <a:buNone/>
            </a:pPr>
            <a:r>
              <a:rPr lang="en-US" dirty="0" smtClean="0"/>
              <a:t>For the future</a:t>
            </a:r>
          </a:p>
          <a:p>
            <a:r>
              <a:rPr lang="en-US" dirty="0" smtClean="0"/>
              <a:t>Other IP cores can be </a:t>
            </a:r>
            <a:r>
              <a:rPr lang="en-US" dirty="0" smtClean="0"/>
              <a:t>translated</a:t>
            </a:r>
            <a:endParaRPr lang="en-US" dirty="0"/>
          </a:p>
        </p:txBody>
      </p:sp>
      <p:sp>
        <p:nvSpPr>
          <p:cNvPr id="4" name="Slide Number Placeholder 3"/>
          <p:cNvSpPr>
            <a:spLocks noGrp="1"/>
          </p:cNvSpPr>
          <p:nvPr>
            <p:ph type="sldNum" sz="quarter" idx="12"/>
          </p:nvPr>
        </p:nvSpPr>
        <p:spPr/>
        <p:txBody>
          <a:bodyPr/>
          <a:lstStyle/>
          <a:p>
            <a:fld id="{990B41CA-569D-40E7-8E58-026C0338B2C8}" type="slidenum">
              <a:rPr lang="en-US" smtClean="0"/>
              <a:pPr/>
              <a:t>21</a:t>
            </a:fld>
            <a:r>
              <a:rPr lang="en-US" smtClean="0"/>
              <a:t> of 22</a:t>
            </a:r>
            <a:endParaRPr lang="en-US" dirty="0"/>
          </a:p>
        </p:txBody>
      </p:sp>
    </p:spTree>
    <p:extLst>
      <p:ext uri="{BB962C8B-B14F-4D97-AF65-F5344CB8AC3E}">
        <p14:creationId xmlns:p14="http://schemas.microsoft.com/office/powerpoint/2010/main" val="298537767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001001" y="6116070"/>
            <a:ext cx="685800" cy="365125"/>
          </a:xfrm>
        </p:spPr>
        <p:txBody>
          <a:bodyPr/>
          <a:lstStyle/>
          <a:p>
            <a:r>
              <a:rPr lang="en-US" dirty="0" smtClean="0"/>
              <a:t>22 of </a:t>
            </a:r>
            <a:fld id="{990B41CA-569D-40E7-8E58-026C0338B2C8}" type="slidenum">
              <a:rPr lang="en-US" smtClean="0"/>
              <a:pPr/>
              <a:t>22</a:t>
            </a:fld>
            <a:endParaRPr lang="en-US" dirty="0"/>
          </a:p>
        </p:txBody>
      </p:sp>
      <p:sp>
        <p:nvSpPr>
          <p:cNvPr id="5" name="TextBox 4"/>
          <p:cNvSpPr txBox="1"/>
          <p:nvPr/>
        </p:nvSpPr>
        <p:spPr>
          <a:xfrm>
            <a:off x="2209800" y="3048000"/>
            <a:ext cx="5027338" cy="707886"/>
          </a:xfrm>
          <a:prstGeom prst="rect">
            <a:avLst/>
          </a:prstGeom>
          <a:noFill/>
        </p:spPr>
        <p:txBody>
          <a:bodyPr wrap="none" rtlCol="0">
            <a:spAutoFit/>
          </a:bodyPr>
          <a:lstStyle/>
          <a:p>
            <a:r>
              <a:rPr lang="en-US" sz="4000" dirty="0" smtClean="0"/>
              <a:t>Thank you for listening</a:t>
            </a:r>
            <a:endParaRPr lang="en-US" sz="4000" dirty="0"/>
          </a:p>
        </p:txBody>
      </p:sp>
    </p:spTree>
    <p:extLst>
      <p:ext uri="{BB962C8B-B14F-4D97-AF65-F5344CB8AC3E}">
        <p14:creationId xmlns:p14="http://schemas.microsoft.com/office/powerpoint/2010/main" val="282414978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12" name="Content Placeholder 11"/>
          <p:cNvSpPr>
            <a:spLocks noGrp="1"/>
          </p:cNvSpPr>
          <p:nvPr>
            <p:ph idx="1"/>
          </p:nvPr>
        </p:nvSpPr>
        <p:spPr/>
        <p:txBody>
          <a:bodyPr anchor="t"/>
          <a:lstStyle/>
          <a:p>
            <a:r>
              <a:rPr lang="en-US" dirty="0" smtClean="0"/>
              <a:t>Electronic devices are getting smarter</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3437" y="2006495"/>
            <a:ext cx="2640060" cy="264006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4068381"/>
            <a:ext cx="3925467" cy="2378833"/>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2122" y="1990126"/>
            <a:ext cx="2880610" cy="3039119"/>
          </a:xfrm>
          <a:prstGeom prst="rect">
            <a:avLst/>
          </a:prstGeom>
        </p:spPr>
      </p:pic>
      <p:sp>
        <p:nvSpPr>
          <p:cNvPr id="3" name="Slide Number Placeholder 2"/>
          <p:cNvSpPr>
            <a:spLocks noGrp="1"/>
          </p:cNvSpPr>
          <p:nvPr>
            <p:ph type="sldNum" sz="quarter" idx="12"/>
          </p:nvPr>
        </p:nvSpPr>
        <p:spPr/>
        <p:txBody>
          <a:bodyPr/>
          <a:lstStyle/>
          <a:p>
            <a:fld id="{990B41CA-569D-40E7-8E58-026C0338B2C8}" type="slidenum">
              <a:rPr lang="en-US" smtClean="0"/>
              <a:pPr/>
              <a:t>3</a:t>
            </a:fld>
            <a:r>
              <a:rPr lang="en-US" smtClean="0"/>
              <a:t> of 22</a:t>
            </a:r>
            <a:endParaRPr lang="en-US" dirty="0"/>
          </a:p>
        </p:txBody>
      </p:sp>
    </p:spTree>
    <p:extLst>
      <p:ext uri="{BB962C8B-B14F-4D97-AF65-F5344CB8AC3E}">
        <p14:creationId xmlns:p14="http://schemas.microsoft.com/office/powerpoint/2010/main" val="272037462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91581" y="2394744"/>
            <a:ext cx="4686300" cy="2809875"/>
          </a:xfrm>
        </p:spPr>
      </p:pic>
      <p:sp>
        <p:nvSpPr>
          <p:cNvPr id="10" name="TextBox 9"/>
          <p:cNvSpPr txBox="1"/>
          <p:nvPr/>
        </p:nvSpPr>
        <p:spPr>
          <a:xfrm>
            <a:off x="3864200" y="1736606"/>
            <a:ext cx="1940531" cy="369332"/>
          </a:xfrm>
          <a:prstGeom prst="rect">
            <a:avLst/>
          </a:prstGeom>
          <a:noFill/>
        </p:spPr>
        <p:txBody>
          <a:bodyPr wrap="none" rtlCol="0">
            <a:spAutoFit/>
          </a:bodyPr>
          <a:lstStyle/>
          <a:p>
            <a:r>
              <a:rPr lang="en-US" dirty="0" smtClean="0"/>
              <a:t>Integrated Circuits</a:t>
            </a:r>
            <a:endParaRPr lang="en-US" dirty="0"/>
          </a:p>
        </p:txBody>
      </p:sp>
      <p:sp>
        <p:nvSpPr>
          <p:cNvPr id="3" name="Slide Number Placeholder 2"/>
          <p:cNvSpPr>
            <a:spLocks noGrp="1"/>
          </p:cNvSpPr>
          <p:nvPr>
            <p:ph type="sldNum" sz="quarter" idx="12"/>
          </p:nvPr>
        </p:nvSpPr>
        <p:spPr/>
        <p:txBody>
          <a:bodyPr/>
          <a:lstStyle/>
          <a:p>
            <a:fld id="{990B41CA-569D-40E7-8E58-026C0338B2C8}" type="slidenum">
              <a:rPr lang="en-US" smtClean="0"/>
              <a:pPr/>
              <a:t>4</a:t>
            </a:fld>
            <a:r>
              <a:rPr lang="en-US" smtClean="0"/>
              <a:t> of 22</a:t>
            </a:r>
            <a:endParaRPr lang="en-US" dirty="0"/>
          </a:p>
        </p:txBody>
      </p:sp>
    </p:spTree>
    <p:extLst>
      <p:ext uri="{BB962C8B-B14F-4D97-AF65-F5344CB8AC3E}">
        <p14:creationId xmlns:p14="http://schemas.microsoft.com/office/powerpoint/2010/main" val="331671242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91581" y="2394744"/>
            <a:ext cx="4686300" cy="2809875"/>
          </a:xfrm>
        </p:spPr>
      </p:pic>
      <p:sp>
        <p:nvSpPr>
          <p:cNvPr id="6" name="TextBox 5"/>
          <p:cNvSpPr txBox="1"/>
          <p:nvPr/>
        </p:nvSpPr>
        <p:spPr>
          <a:xfrm>
            <a:off x="3451427" y="1736606"/>
            <a:ext cx="2766078" cy="369332"/>
          </a:xfrm>
          <a:prstGeom prst="rect">
            <a:avLst/>
          </a:prstGeom>
          <a:noFill/>
        </p:spPr>
        <p:txBody>
          <a:bodyPr wrap="none" rtlCol="0">
            <a:spAutoFit/>
          </a:bodyPr>
          <a:lstStyle/>
          <a:p>
            <a:r>
              <a:rPr lang="en-US" dirty="0" smtClean="0"/>
              <a:t>Intellectual Property Cores</a:t>
            </a:r>
            <a:endParaRPr lang="en-US" dirty="0"/>
          </a:p>
        </p:txBody>
      </p:sp>
      <p:sp>
        <p:nvSpPr>
          <p:cNvPr id="3" name="Slide Number Placeholder 2"/>
          <p:cNvSpPr>
            <a:spLocks noGrp="1"/>
          </p:cNvSpPr>
          <p:nvPr>
            <p:ph type="sldNum" sz="quarter" idx="12"/>
          </p:nvPr>
        </p:nvSpPr>
        <p:spPr/>
        <p:txBody>
          <a:bodyPr/>
          <a:lstStyle/>
          <a:p>
            <a:fld id="{990B41CA-569D-40E7-8E58-026C0338B2C8}" type="slidenum">
              <a:rPr lang="en-US" smtClean="0"/>
              <a:pPr/>
              <a:t>5</a:t>
            </a:fld>
            <a:r>
              <a:rPr lang="en-US" smtClean="0"/>
              <a:t> of 22</a:t>
            </a:r>
            <a:endParaRPr lang="en-US" dirty="0"/>
          </a:p>
        </p:txBody>
      </p:sp>
    </p:spTree>
    <p:extLst>
      <p:ext uri="{BB962C8B-B14F-4D97-AF65-F5344CB8AC3E}">
        <p14:creationId xmlns:p14="http://schemas.microsoft.com/office/powerpoint/2010/main" val="17046357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pPr marL="0" indent="0">
              <a:buNone/>
            </a:pPr>
            <a:r>
              <a:rPr lang="en-US" dirty="0" smtClean="0"/>
              <a:t>Document formatted components are problem</a:t>
            </a:r>
          </a:p>
          <a:p>
            <a:r>
              <a:rPr lang="en-US" dirty="0" smtClean="0"/>
              <a:t>Not standardized</a:t>
            </a:r>
          </a:p>
          <a:p>
            <a:r>
              <a:rPr lang="en-US" dirty="0"/>
              <a:t>Hard to exchange components among </a:t>
            </a:r>
            <a:r>
              <a:rPr lang="en-US" dirty="0" smtClean="0"/>
              <a:t>vendors</a:t>
            </a:r>
            <a:endParaRPr lang="en-US" dirty="0"/>
          </a:p>
          <a:p>
            <a:r>
              <a:rPr lang="en-US" dirty="0" smtClean="0"/>
              <a:t>Compatibility problems between tools</a:t>
            </a:r>
          </a:p>
        </p:txBody>
      </p:sp>
      <p:sp>
        <p:nvSpPr>
          <p:cNvPr id="4" name="Slide Number Placeholder 3"/>
          <p:cNvSpPr>
            <a:spLocks noGrp="1"/>
          </p:cNvSpPr>
          <p:nvPr>
            <p:ph type="sldNum" sz="quarter" idx="12"/>
          </p:nvPr>
        </p:nvSpPr>
        <p:spPr/>
        <p:txBody>
          <a:bodyPr/>
          <a:lstStyle/>
          <a:p>
            <a:fld id="{990B41CA-569D-40E7-8E58-026C0338B2C8}" type="slidenum">
              <a:rPr lang="en-US" smtClean="0"/>
              <a:pPr/>
              <a:t>6</a:t>
            </a:fld>
            <a:r>
              <a:rPr lang="en-US" smtClean="0"/>
              <a:t> of 22</a:t>
            </a:r>
            <a:endParaRPr lang="en-US" dirty="0"/>
          </a:p>
        </p:txBody>
      </p:sp>
    </p:spTree>
    <p:extLst>
      <p:ext uri="{BB962C8B-B14F-4D97-AF65-F5344CB8AC3E}">
        <p14:creationId xmlns:p14="http://schemas.microsoft.com/office/powerpoint/2010/main" val="405646968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pPr marL="0" indent="0">
              <a:buNone/>
            </a:pPr>
            <a:r>
              <a:rPr lang="en-US" dirty="0" smtClean="0"/>
              <a:t>IP-XACT (IEEE </a:t>
            </a:r>
            <a:r>
              <a:rPr lang="en-US" sz="2200" dirty="0" smtClean="0">
                <a:latin typeface="Century Gothic" panose="020B0502020202020204" pitchFamily="34" charset="0"/>
              </a:rPr>
              <a:t>1685-2009</a:t>
            </a:r>
            <a:r>
              <a:rPr lang="en-US" dirty="0" smtClean="0"/>
              <a:t>) allows</a:t>
            </a:r>
          </a:p>
          <a:p>
            <a:r>
              <a:rPr lang="en-US" dirty="0"/>
              <a:t>Exchanging </a:t>
            </a:r>
            <a:r>
              <a:rPr lang="en-US" dirty="0" smtClean="0"/>
              <a:t>components between vendors</a:t>
            </a:r>
          </a:p>
          <a:p>
            <a:r>
              <a:rPr lang="en-US" dirty="0"/>
              <a:t>Compatible components </a:t>
            </a:r>
            <a:r>
              <a:rPr lang="en-US" dirty="0" smtClean="0"/>
              <a:t>between EDA tools</a:t>
            </a:r>
          </a:p>
        </p:txBody>
      </p:sp>
      <p:sp>
        <p:nvSpPr>
          <p:cNvPr id="4" name="Slide Number Placeholder 3"/>
          <p:cNvSpPr>
            <a:spLocks noGrp="1"/>
          </p:cNvSpPr>
          <p:nvPr>
            <p:ph type="sldNum" sz="quarter" idx="12"/>
          </p:nvPr>
        </p:nvSpPr>
        <p:spPr/>
        <p:txBody>
          <a:bodyPr/>
          <a:lstStyle/>
          <a:p>
            <a:fld id="{990B41CA-569D-40E7-8E58-026C0338B2C8}" type="slidenum">
              <a:rPr lang="en-US" smtClean="0"/>
              <a:pPr/>
              <a:t>7</a:t>
            </a:fld>
            <a:r>
              <a:rPr lang="en-US" smtClean="0"/>
              <a:t> of 22</a:t>
            </a:r>
            <a:endParaRPr lang="en-US" dirty="0"/>
          </a:p>
        </p:txBody>
      </p:sp>
    </p:spTree>
    <p:extLst>
      <p:ext uri="{BB962C8B-B14F-4D97-AF65-F5344CB8AC3E}">
        <p14:creationId xmlns:p14="http://schemas.microsoft.com/office/powerpoint/2010/main" val="56613515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ear-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6361366"/>
            <a:ext cx="572834" cy="572834"/>
          </a:xfrm>
          <a:prstGeom prst="rect">
            <a:avLst/>
          </a:prstGeom>
        </p:spPr>
      </p:pic>
      <p:pic>
        <p:nvPicPr>
          <p:cNvPr id="14" name="xml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8696" y="5089682"/>
            <a:ext cx="491395" cy="645414"/>
          </a:xfrm>
          <a:prstGeom prst="rect">
            <a:avLst/>
          </a:prstGeom>
        </p:spPr>
      </p:pic>
      <p:pic>
        <p:nvPicPr>
          <p:cNvPr id="15" name="xml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8696" y="5097017"/>
            <a:ext cx="491395" cy="645414"/>
          </a:xfrm>
          <a:prstGeom prst="rect">
            <a:avLst/>
          </a:prstGeom>
        </p:spPr>
      </p:pic>
      <p:pic>
        <p:nvPicPr>
          <p:cNvPr id="16" name="xml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4552" y="5097017"/>
            <a:ext cx="491395" cy="645414"/>
          </a:xfrm>
          <a:prstGeom prst="rect">
            <a:avLst/>
          </a:prstGeom>
        </p:spPr>
      </p:pic>
      <p:pic>
        <p:nvPicPr>
          <p:cNvPr id="11" name="spread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7400" y="5082349"/>
            <a:ext cx="498729" cy="660083"/>
          </a:xfrm>
          <a:prstGeom prst="rect">
            <a:avLst/>
          </a:prstGeom>
        </p:spPr>
      </p:pic>
      <p:pic>
        <p:nvPicPr>
          <p:cNvPr id="12" name="spread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3359" y="5082349"/>
            <a:ext cx="498729" cy="660083"/>
          </a:xfrm>
          <a:prstGeom prst="rect">
            <a:avLst/>
          </a:prstGeom>
        </p:spPr>
      </p:pic>
      <p:pic>
        <p:nvPicPr>
          <p:cNvPr id="13" name="spread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61441" y="5082348"/>
            <a:ext cx="498729" cy="660083"/>
          </a:xfrm>
          <a:prstGeom prst="rect">
            <a:avLst/>
          </a:prstGeom>
        </p:spPr>
      </p:pic>
      <p:pic>
        <p:nvPicPr>
          <p:cNvPr id="6" name="factory"/>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57400" y="2445770"/>
            <a:ext cx="5890327" cy="4412230"/>
          </a:xfrm>
          <a:prstGeom prst="rect">
            <a:avLst/>
          </a:prstGeom>
        </p:spPr>
      </p:pic>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a:xfrm>
            <a:off x="982133" y="1600200"/>
            <a:ext cx="7704667" cy="1524000"/>
          </a:xfrm>
        </p:spPr>
        <p:txBody>
          <a:bodyPr anchor="ctr"/>
          <a:lstStyle/>
          <a:p>
            <a:r>
              <a:rPr lang="en-US" dirty="0" smtClean="0"/>
              <a:t>Old IP cores must be translated</a:t>
            </a:r>
          </a:p>
          <a:p>
            <a:pPr lvl="1"/>
            <a:r>
              <a:rPr lang="en-US" dirty="0" smtClean="0"/>
              <a:t>Register Files is most problematic</a:t>
            </a:r>
          </a:p>
          <a:p>
            <a:pPr lvl="1"/>
            <a:r>
              <a:rPr lang="en-US" dirty="0" smtClean="0"/>
              <a:t>Spreadsheets as input</a:t>
            </a:r>
          </a:p>
        </p:txBody>
      </p:sp>
      <p:pic>
        <p:nvPicPr>
          <p:cNvPr id="4" name="dialo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10250" y="1790408"/>
            <a:ext cx="2876550" cy="1143583"/>
          </a:xfrm>
          <a:prstGeom prst="rect">
            <a:avLst/>
          </a:prstGeom>
        </p:spPr>
      </p:pic>
      <p:pic>
        <p:nvPicPr>
          <p:cNvPr id="8" name="gear-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0016" y="5879592"/>
            <a:ext cx="711422" cy="711422"/>
          </a:xfrm>
          <a:prstGeom prst="rect">
            <a:avLst/>
          </a:prstGeom>
        </p:spPr>
      </p:pic>
      <p:pic>
        <p:nvPicPr>
          <p:cNvPr id="7" name="factory-fix"/>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72000" y="5742432"/>
            <a:ext cx="975455" cy="975455"/>
          </a:xfrm>
          <a:prstGeom prst="rect">
            <a:avLst/>
          </a:prstGeom>
        </p:spPr>
      </p:pic>
      <p:sp>
        <p:nvSpPr>
          <p:cNvPr id="18" name="TextBox 17"/>
          <p:cNvSpPr txBox="1"/>
          <p:nvPr/>
        </p:nvSpPr>
        <p:spPr>
          <a:xfrm>
            <a:off x="4459034" y="4950315"/>
            <a:ext cx="1215397" cy="369332"/>
          </a:xfrm>
          <a:prstGeom prst="rect">
            <a:avLst/>
          </a:prstGeom>
          <a:noFill/>
        </p:spPr>
        <p:txBody>
          <a:bodyPr wrap="none" rtlCol="0">
            <a:spAutoFit/>
          </a:bodyPr>
          <a:lstStyle/>
          <a:p>
            <a:r>
              <a:rPr lang="en-US" dirty="0" smtClean="0">
                <a:solidFill>
                  <a:srgbClr val="92D050"/>
                </a:solidFill>
              </a:rPr>
              <a:t>Processing</a:t>
            </a:r>
            <a:endParaRPr lang="en-US" dirty="0">
              <a:solidFill>
                <a:srgbClr val="92D050"/>
              </a:solidFill>
            </a:endParaRPr>
          </a:p>
        </p:txBody>
      </p:sp>
      <p:sp>
        <p:nvSpPr>
          <p:cNvPr id="5" name="Slide Number Placeholder 4"/>
          <p:cNvSpPr>
            <a:spLocks noGrp="1"/>
          </p:cNvSpPr>
          <p:nvPr>
            <p:ph type="sldNum" sz="quarter" idx="12"/>
          </p:nvPr>
        </p:nvSpPr>
        <p:spPr/>
        <p:txBody>
          <a:bodyPr/>
          <a:lstStyle/>
          <a:p>
            <a:fld id="{990B41CA-569D-40E7-8E58-026C0338B2C8}" type="slidenum">
              <a:rPr lang="en-US" smtClean="0"/>
              <a:pPr/>
              <a:t>8</a:t>
            </a:fld>
            <a:r>
              <a:rPr lang="en-US" smtClean="0"/>
              <a:t> of 22</a:t>
            </a:r>
            <a:endParaRPr lang="en-US" dirty="0"/>
          </a:p>
        </p:txBody>
      </p:sp>
    </p:spTree>
    <p:extLst>
      <p:ext uri="{BB962C8B-B14F-4D97-AF65-F5344CB8AC3E}">
        <p14:creationId xmlns:p14="http://schemas.microsoft.com/office/powerpoint/2010/main" val="19997261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500"/>
                                        <p:tgtEl>
                                          <p:spTgt spid="10"/>
                                        </p:tgtEl>
                                      </p:cBhvr>
                                    </p:animEffect>
                                  </p:childTnLst>
                                </p:cTn>
                              </p:par>
                              <p:par>
                                <p:cTn id="17" presetID="8" presetClass="emph" presetSubtype="0" repeatCount="indefinite" fill="hold" nodeType="withEffect">
                                  <p:stCondLst>
                                    <p:cond delay="0"/>
                                  </p:stCondLst>
                                  <p:childTnLst>
                                    <p:animRot by="21600000">
                                      <p:cBhvr>
                                        <p:cTn id="18" dur="2000" fill="hold"/>
                                        <p:tgtEl>
                                          <p:spTgt spid="8"/>
                                        </p:tgtEl>
                                        <p:attrNameLst>
                                          <p:attrName>r</p:attrName>
                                        </p:attrNameLst>
                                      </p:cBhvr>
                                    </p:animRot>
                                  </p:childTnLst>
                                </p:cTn>
                              </p:par>
                              <p:par>
                                <p:cTn id="19" presetID="8" presetClass="emph" presetSubtype="0" repeatCount="indefinite" fill="hold" nodeType="withEffect">
                                  <p:stCondLst>
                                    <p:cond delay="0"/>
                                  </p:stCondLst>
                                  <p:childTnLst>
                                    <p:animRot by="21600000">
                                      <p:cBhvr>
                                        <p:cTn id="20" dur="2000" fill="hold"/>
                                        <p:tgtEl>
                                          <p:spTgt spid="10"/>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42" presetClass="path" presetSubtype="0" repeatCount="indefinite" fill="hold" nodeType="withEffect">
                                  <p:stCondLst>
                                    <p:cond delay="0"/>
                                  </p:stCondLst>
                                  <p:childTnLst>
                                    <p:animMotion origin="layout" path="M 2.22222E-6 -3.7037E-7 L 0.22222 -0.00023 " pathEditMode="relative" rAng="0" ptsTypes="AA">
                                      <p:cBhvr>
                                        <p:cTn id="26" dur="2250" fill="hold"/>
                                        <p:tgtEl>
                                          <p:spTgt spid="13"/>
                                        </p:tgtEl>
                                        <p:attrNameLst>
                                          <p:attrName>ppt_x</p:attrName>
                                          <p:attrName>ppt_y</p:attrName>
                                        </p:attrNameLst>
                                      </p:cBhvr>
                                      <p:rCtr x="11111" y="-23"/>
                                    </p:animMotion>
                                  </p:childTnLst>
                                </p:cTn>
                              </p:par>
                              <p:par>
                                <p:cTn id="27" presetID="1" presetClass="entr" presetSubtype="0" fill="hold" nodeType="withEffect">
                                  <p:stCondLst>
                                    <p:cond delay="750"/>
                                  </p:stCondLst>
                                  <p:childTnLst>
                                    <p:set>
                                      <p:cBhvr>
                                        <p:cTn id="28" dur="1" fill="hold">
                                          <p:stCondLst>
                                            <p:cond delay="0"/>
                                          </p:stCondLst>
                                        </p:cTn>
                                        <p:tgtEl>
                                          <p:spTgt spid="12"/>
                                        </p:tgtEl>
                                        <p:attrNameLst>
                                          <p:attrName>style.visibility</p:attrName>
                                        </p:attrNameLst>
                                      </p:cBhvr>
                                      <p:to>
                                        <p:strVal val="visible"/>
                                      </p:to>
                                    </p:set>
                                  </p:childTnLst>
                                </p:cTn>
                              </p:par>
                              <p:par>
                                <p:cTn id="29" presetID="42" presetClass="path" presetSubtype="0" repeatCount="indefinite" fill="hold" nodeType="withEffect">
                                  <p:stCondLst>
                                    <p:cond delay="750"/>
                                  </p:stCondLst>
                                  <p:childTnLst>
                                    <p:animMotion origin="layout" path="M 3.88889E-6 -3.7037E-7 L 0.22326 -0.00023 " pathEditMode="relative" rAng="0" ptsTypes="AA">
                                      <p:cBhvr>
                                        <p:cTn id="30" dur="2250" fill="hold"/>
                                        <p:tgtEl>
                                          <p:spTgt spid="12"/>
                                        </p:tgtEl>
                                        <p:attrNameLst>
                                          <p:attrName>ppt_x</p:attrName>
                                          <p:attrName>ppt_y</p:attrName>
                                        </p:attrNameLst>
                                      </p:cBhvr>
                                      <p:rCtr x="11163" y="-23"/>
                                    </p:animMotion>
                                  </p:childTnLst>
                                </p:cTn>
                              </p:par>
                              <p:par>
                                <p:cTn id="31" presetID="1" presetClass="entr" presetSubtype="0" fill="hold" nodeType="withEffect">
                                  <p:stCondLst>
                                    <p:cond delay="1500"/>
                                  </p:stCondLst>
                                  <p:childTnLst>
                                    <p:set>
                                      <p:cBhvr>
                                        <p:cTn id="32" dur="1" fill="hold">
                                          <p:stCondLst>
                                            <p:cond delay="0"/>
                                          </p:stCondLst>
                                        </p:cTn>
                                        <p:tgtEl>
                                          <p:spTgt spid="11"/>
                                        </p:tgtEl>
                                        <p:attrNameLst>
                                          <p:attrName>style.visibility</p:attrName>
                                        </p:attrNameLst>
                                      </p:cBhvr>
                                      <p:to>
                                        <p:strVal val="visible"/>
                                      </p:to>
                                    </p:set>
                                  </p:childTnLst>
                                </p:cTn>
                              </p:par>
                              <p:par>
                                <p:cTn id="33" presetID="42" presetClass="path" presetSubtype="0" repeatCount="indefinite" fill="hold" nodeType="withEffect">
                                  <p:stCondLst>
                                    <p:cond delay="1500"/>
                                  </p:stCondLst>
                                  <p:childTnLst>
                                    <p:animMotion origin="layout" path="M 3.05556E-6 -3.7037E-7 L 0.22274 -0.00023 " pathEditMode="relative" rAng="0" ptsTypes="AA">
                                      <p:cBhvr>
                                        <p:cTn id="34" dur="2250" fill="hold"/>
                                        <p:tgtEl>
                                          <p:spTgt spid="11"/>
                                        </p:tgtEl>
                                        <p:attrNameLst>
                                          <p:attrName>ppt_x</p:attrName>
                                          <p:attrName>ppt_y</p:attrName>
                                        </p:attrNameLst>
                                      </p:cBhvr>
                                      <p:rCtr x="11128" y="-23"/>
                                    </p:animMotion>
                                  </p:childTnLst>
                                </p:cTn>
                              </p:par>
                              <p:par>
                                <p:cTn id="35" presetID="1" presetClass="entr" presetSubtype="0" fill="hold" grpId="1" nodeType="withEffect">
                                  <p:stCondLst>
                                    <p:cond delay="1500"/>
                                  </p:stCondLst>
                                  <p:childTnLst>
                                    <p:set>
                                      <p:cBhvr>
                                        <p:cTn id="36" dur="1" fill="hold">
                                          <p:stCondLst>
                                            <p:cond delay="0"/>
                                          </p:stCondLst>
                                        </p:cTn>
                                        <p:tgtEl>
                                          <p:spTgt spid="18"/>
                                        </p:tgtEl>
                                        <p:attrNameLst>
                                          <p:attrName>style.visibility</p:attrName>
                                        </p:attrNameLst>
                                      </p:cBhvr>
                                      <p:to>
                                        <p:strVal val="visible"/>
                                      </p:to>
                                    </p:set>
                                  </p:childTnLst>
                                </p:cTn>
                              </p:par>
                              <p:par>
                                <p:cTn id="37" presetID="26" presetClass="emph" presetSubtype="0" repeatCount="indefinite" fill="hold" grpId="0" nodeType="withEffect">
                                  <p:stCondLst>
                                    <p:cond delay="1500"/>
                                  </p:stCondLst>
                                  <p:childTnLst>
                                    <p:animEffect transition="out" filter="fade">
                                      <p:cBhvr>
                                        <p:cTn id="38" dur="500" tmFilter="0, 0; .2, .5; .8, .5; 1, 0"/>
                                        <p:tgtEl>
                                          <p:spTgt spid="18"/>
                                        </p:tgtEl>
                                      </p:cBhvr>
                                    </p:animEffect>
                                    <p:animScale>
                                      <p:cBhvr>
                                        <p:cTn id="39" dur="250" autoRev="1" fill="hold"/>
                                        <p:tgtEl>
                                          <p:spTgt spid="18"/>
                                        </p:tgtEl>
                                      </p:cBhvr>
                                      <p:by x="105000" y="105000"/>
                                    </p:animScale>
                                  </p:childTnLst>
                                </p:cTn>
                              </p:par>
                              <p:par>
                                <p:cTn id="40" presetID="1" presetClass="entr" presetSubtype="0" fill="hold" nodeType="withEffect">
                                  <p:stCondLst>
                                    <p:cond delay="2000"/>
                                  </p:stCondLst>
                                  <p:childTnLst>
                                    <p:set>
                                      <p:cBhvr>
                                        <p:cTn id="41" dur="1" fill="hold">
                                          <p:stCondLst>
                                            <p:cond delay="0"/>
                                          </p:stCondLst>
                                        </p:cTn>
                                        <p:tgtEl>
                                          <p:spTgt spid="16"/>
                                        </p:tgtEl>
                                        <p:attrNameLst>
                                          <p:attrName>style.visibility</p:attrName>
                                        </p:attrNameLst>
                                      </p:cBhvr>
                                      <p:to>
                                        <p:strVal val="visible"/>
                                      </p:to>
                                    </p:set>
                                  </p:childTnLst>
                                </p:cTn>
                              </p:par>
                              <p:par>
                                <p:cTn id="42" presetID="42" presetClass="path" presetSubtype="0" repeatCount="indefinite" fill="hold" nodeType="withEffect">
                                  <p:stCondLst>
                                    <p:cond delay="2000"/>
                                  </p:stCondLst>
                                  <p:childTnLst>
                                    <p:animMotion origin="layout" path="M 3.33333E-6 2.22222E-6 L 0.19791 -0.00139 " pathEditMode="relative" rAng="0" ptsTypes="AA">
                                      <p:cBhvr>
                                        <p:cTn id="43" dur="2250" fill="hold"/>
                                        <p:tgtEl>
                                          <p:spTgt spid="16"/>
                                        </p:tgtEl>
                                        <p:attrNameLst>
                                          <p:attrName>ppt_x</p:attrName>
                                          <p:attrName>ppt_y</p:attrName>
                                        </p:attrNameLst>
                                      </p:cBhvr>
                                      <p:rCtr x="9896" y="-69"/>
                                    </p:animMotion>
                                  </p:childTnLst>
                                </p:cTn>
                              </p:par>
                              <p:par>
                                <p:cTn id="44" presetID="1" presetClass="entr" presetSubtype="0" fill="hold" nodeType="withEffect">
                                  <p:stCondLst>
                                    <p:cond delay="2750"/>
                                  </p:stCondLst>
                                  <p:childTnLst>
                                    <p:set>
                                      <p:cBhvr>
                                        <p:cTn id="45" dur="1" fill="hold">
                                          <p:stCondLst>
                                            <p:cond delay="0"/>
                                          </p:stCondLst>
                                        </p:cTn>
                                        <p:tgtEl>
                                          <p:spTgt spid="15"/>
                                        </p:tgtEl>
                                        <p:attrNameLst>
                                          <p:attrName>style.visibility</p:attrName>
                                        </p:attrNameLst>
                                      </p:cBhvr>
                                      <p:to>
                                        <p:strVal val="visible"/>
                                      </p:to>
                                    </p:set>
                                  </p:childTnLst>
                                </p:cTn>
                              </p:par>
                              <p:par>
                                <p:cTn id="46" presetID="42" presetClass="path" presetSubtype="0" repeatCount="indefinite" fill="hold" nodeType="withEffect">
                                  <p:stCondLst>
                                    <p:cond delay="2750"/>
                                  </p:stCondLst>
                                  <p:childTnLst>
                                    <p:animMotion origin="layout" path="M -3.88889E-6 2.22222E-6 L 0.19757 -0.00139 " pathEditMode="relative" rAng="0" ptsTypes="AA">
                                      <p:cBhvr>
                                        <p:cTn id="47" dur="2250" fill="hold"/>
                                        <p:tgtEl>
                                          <p:spTgt spid="15"/>
                                        </p:tgtEl>
                                        <p:attrNameLst>
                                          <p:attrName>ppt_x</p:attrName>
                                          <p:attrName>ppt_y</p:attrName>
                                        </p:attrNameLst>
                                      </p:cBhvr>
                                      <p:rCtr x="9878" y="-69"/>
                                    </p:animMotion>
                                  </p:childTnLst>
                                </p:cTn>
                              </p:par>
                              <p:par>
                                <p:cTn id="48" presetID="1" presetClass="entr" presetSubtype="0" fill="hold" nodeType="withEffect">
                                  <p:stCondLst>
                                    <p:cond delay="3500"/>
                                  </p:stCondLst>
                                  <p:childTnLst>
                                    <p:set>
                                      <p:cBhvr>
                                        <p:cTn id="49" dur="1" fill="hold">
                                          <p:stCondLst>
                                            <p:cond delay="0"/>
                                          </p:stCondLst>
                                        </p:cTn>
                                        <p:tgtEl>
                                          <p:spTgt spid="14"/>
                                        </p:tgtEl>
                                        <p:attrNameLst>
                                          <p:attrName>style.visibility</p:attrName>
                                        </p:attrNameLst>
                                      </p:cBhvr>
                                      <p:to>
                                        <p:strVal val="visible"/>
                                      </p:to>
                                    </p:set>
                                  </p:childTnLst>
                                </p:cTn>
                              </p:par>
                              <p:par>
                                <p:cTn id="50" presetID="42" presetClass="path" presetSubtype="0" repeatCount="indefinite" fill="hold" nodeType="withEffect">
                                  <p:stCondLst>
                                    <p:cond delay="3500"/>
                                  </p:stCondLst>
                                  <p:childTnLst>
                                    <p:animMotion origin="layout" path="M -3.88889E-6 -3.7037E-7 L 0.19757 -0.00023 " pathEditMode="relative" rAng="0" ptsTypes="AA">
                                      <p:cBhvr>
                                        <p:cTn id="51" dur="2250" fill="hold"/>
                                        <p:tgtEl>
                                          <p:spTgt spid="14"/>
                                        </p:tgtEl>
                                        <p:attrNameLst>
                                          <p:attrName>ppt_x</p:attrName>
                                          <p:attrName>ppt_y</p:attrName>
                                        </p:attrNameLst>
                                      </p:cBhvr>
                                      <p:rCtr x="9878"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a:t>
            </a:r>
            <a:endParaRPr lang="en-US" dirty="0"/>
          </a:p>
        </p:txBody>
      </p:sp>
      <p:sp>
        <p:nvSpPr>
          <p:cNvPr id="3" name="Content Placeholder 2"/>
          <p:cNvSpPr>
            <a:spLocks noGrp="1"/>
          </p:cNvSpPr>
          <p:nvPr>
            <p:ph idx="1"/>
          </p:nvPr>
        </p:nvSpPr>
        <p:spPr/>
        <p:txBody>
          <a:bodyPr/>
          <a:lstStyle/>
          <a:p>
            <a:r>
              <a:rPr lang="en-US" dirty="0" smtClean="0"/>
              <a:t>Not familiar with </a:t>
            </a:r>
          </a:p>
          <a:p>
            <a:pPr lvl="1"/>
            <a:r>
              <a:rPr lang="en-US" dirty="0" smtClean="0"/>
              <a:t>Chip design flow</a:t>
            </a:r>
          </a:p>
          <a:p>
            <a:pPr lvl="1"/>
            <a:r>
              <a:rPr lang="en-US" dirty="0" smtClean="0"/>
              <a:t>IP-XACT</a:t>
            </a:r>
          </a:p>
          <a:p>
            <a:pPr lvl="1"/>
            <a:r>
              <a:rPr lang="en-US" dirty="0" smtClean="0"/>
              <a:t>Lots of spreadsheet format</a:t>
            </a:r>
          </a:p>
          <a:p>
            <a:r>
              <a:rPr lang="en-US" dirty="0" smtClean="0"/>
              <a:t>Not having real IP Core</a:t>
            </a:r>
          </a:p>
          <a:p>
            <a:endParaRPr lang="en-US" dirty="0" smtClean="0"/>
          </a:p>
        </p:txBody>
      </p:sp>
      <p:sp>
        <p:nvSpPr>
          <p:cNvPr id="4" name="Slide Number Placeholder 3"/>
          <p:cNvSpPr>
            <a:spLocks noGrp="1"/>
          </p:cNvSpPr>
          <p:nvPr>
            <p:ph type="sldNum" sz="quarter" idx="12"/>
          </p:nvPr>
        </p:nvSpPr>
        <p:spPr/>
        <p:txBody>
          <a:bodyPr/>
          <a:lstStyle/>
          <a:p>
            <a:fld id="{990B41CA-569D-40E7-8E58-026C0338B2C8}" type="slidenum">
              <a:rPr lang="en-US" smtClean="0"/>
              <a:pPr/>
              <a:t>9</a:t>
            </a:fld>
            <a:r>
              <a:rPr lang="en-US" dirty="0" smtClean="0"/>
              <a:t> of 22</a:t>
            </a:r>
            <a:endParaRPr lang="en-US" dirty="0"/>
          </a:p>
        </p:txBody>
      </p:sp>
    </p:spTree>
    <p:extLst>
      <p:ext uri="{BB962C8B-B14F-4D97-AF65-F5344CB8AC3E}">
        <p14:creationId xmlns:p14="http://schemas.microsoft.com/office/powerpoint/2010/main" val="160789509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7C07D1E-A757-4FA5-A73C-0C1FF1AF03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TC103457496[[fn=Parallax]]</Template>
  <TotalTime>0</TotalTime>
  <Words>1490</Words>
  <Application>Microsoft Macintosh PowerPoint</Application>
  <PresentationFormat>On-screen Show (4:3)</PresentationFormat>
  <Paragraphs>165</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Parallax</vt:lpstr>
      <vt:lpstr>IP-XACT Register Map Generator</vt:lpstr>
      <vt:lpstr>Outline</vt:lpstr>
      <vt:lpstr>Introduction</vt:lpstr>
      <vt:lpstr>Background</vt:lpstr>
      <vt:lpstr>Background</vt:lpstr>
      <vt:lpstr>Background</vt:lpstr>
      <vt:lpstr>Background</vt:lpstr>
      <vt:lpstr>Problem</vt:lpstr>
      <vt:lpstr>Difficulties</vt:lpstr>
      <vt:lpstr>Design &amp; Implementation</vt:lpstr>
      <vt:lpstr>Design &amp; Implementation</vt:lpstr>
      <vt:lpstr>Design &amp; Implementation</vt:lpstr>
      <vt:lpstr>Design &amp; Implementation</vt:lpstr>
      <vt:lpstr>Design &amp; Implementation</vt:lpstr>
      <vt:lpstr>Design &amp; Implementation</vt:lpstr>
      <vt:lpstr>Design &amp; Implementation</vt:lpstr>
      <vt:lpstr>Design &amp; Implementation</vt:lpstr>
      <vt:lpstr>Test &amp; Results</vt:lpstr>
      <vt:lpstr>Test &amp; Results</vt:lpstr>
      <vt:lpstr>Test &amp; Results</vt:lpstr>
      <vt:lpstr>Conclusion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2014-05-25T13:38:50Z</dcterms:created>
  <dcterms:modified xsi:type="dcterms:W3CDTF">2014-05-27T10:31:35Z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TC100822959990</vt:lpwstr>
  </property>
</Properties>
</file>