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8" r:id="rId6"/>
    <p:sldId id="289" r:id="rId7"/>
    <p:sldId id="294" r:id="rId8"/>
    <p:sldId id="266" r:id="rId9"/>
    <p:sldId id="295" r:id="rId10"/>
    <p:sldId id="296" r:id="rId11"/>
    <p:sldId id="293" r:id="rId12"/>
    <p:sldId id="297" r:id="rId13"/>
    <p:sldId id="298"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2" d="100"/>
          <a:sy n="72" d="100"/>
        </p:scale>
        <p:origin x="804" y="6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6/18/2024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mbsdirect.vitalsource.com/books/9781337670562"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3962400"/>
            <a:ext cx="4941771" cy="1594642"/>
          </a:xfrm>
        </p:spPr>
        <p:txBody>
          <a:bodyPr/>
          <a:lstStyle/>
          <a:p>
            <a:r>
              <a:rPr lang="en-US" dirty="0"/>
              <a:t>School Intervention database design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862036"/>
          </a:xfrm>
        </p:spPr>
        <p:txBody>
          <a:bodyPr>
            <a:normAutofit/>
          </a:bodyPr>
          <a:lstStyle/>
          <a:p>
            <a:r>
              <a:rPr lang="en-US" dirty="0"/>
              <a:t>Alexandra Washington</a:t>
            </a:r>
          </a:p>
          <a:p>
            <a:r>
              <a:rPr lang="en-US" dirty="0"/>
              <a:t>IT525 – Database Design and Data Modeling</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Database Summary</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39"/>
            <a:ext cx="5431971" cy="2178503"/>
          </a:xfrm>
        </p:spPr>
        <p:txBody>
          <a:bodyPr>
            <a:normAutofit/>
          </a:bodyPr>
          <a:lstStyle/>
          <a:p>
            <a:r>
              <a:rPr lang="en-US" dirty="0"/>
              <a:t>Overall, this project went well. The toughest part was figuring out which entities had relationships. It became easier to sort when it was clear that the student and teacher entities did not share a direct relationship. Rather, they were related to every other entity in the diagram. </a:t>
            </a:r>
          </a:p>
          <a:p>
            <a:r>
              <a:rPr lang="en-US" dirty="0"/>
              <a:t>Organizing the ER Diagram was a like a puzzle. The business rules helped me visualize how to show relationships. Other than organization and relationships, this project was fairly straightforward.</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50543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1A02-4A74-3031-2658-8579B2015053}"/>
              </a:ext>
            </a:extLst>
          </p:cNvPr>
          <p:cNvSpPr>
            <a:spLocks noGrp="1"/>
          </p:cNvSpPr>
          <p:nvPr>
            <p:ph type="title"/>
          </p:nvPr>
        </p:nvSpPr>
        <p:spPr/>
        <p:txBody>
          <a:bodyPr/>
          <a:lstStyle/>
          <a:p>
            <a:r>
              <a:rPr lang="en-US" dirty="0"/>
              <a:t>reference</a:t>
            </a:r>
          </a:p>
        </p:txBody>
      </p:sp>
      <p:sp>
        <p:nvSpPr>
          <p:cNvPr id="6" name="Slide Number Placeholder 5">
            <a:extLst>
              <a:ext uri="{FF2B5EF4-FFF2-40B4-BE49-F238E27FC236}">
                <a16:creationId xmlns:a16="http://schemas.microsoft.com/office/drawing/2014/main" id="{832EC7B4-6A47-F0C5-298D-DD443303FF9F}"/>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7" name="TextBox 6">
            <a:extLst>
              <a:ext uri="{FF2B5EF4-FFF2-40B4-BE49-F238E27FC236}">
                <a16:creationId xmlns:a16="http://schemas.microsoft.com/office/drawing/2014/main" id="{9B07D3BC-84E1-7592-0B93-C039E2F4E950}"/>
              </a:ext>
            </a:extLst>
          </p:cNvPr>
          <p:cNvSpPr txBox="1"/>
          <p:nvPr/>
        </p:nvSpPr>
        <p:spPr>
          <a:xfrm>
            <a:off x="838200" y="1975449"/>
            <a:ext cx="10515600" cy="1119409"/>
          </a:xfrm>
          <a:prstGeom prst="rect">
            <a:avLst/>
          </a:prstGeom>
          <a:noFill/>
        </p:spPr>
        <p:txBody>
          <a:bodyPr wrap="square" rtlCol="0">
            <a:spAutoFit/>
          </a:bodyPr>
          <a:lstStyle/>
          <a:p>
            <a:pPr>
              <a:lnSpc>
                <a:spcPct val="200000"/>
              </a:lnSpc>
            </a:pPr>
            <a:r>
              <a:rPr lang="en-US" b="0" i="0" dirty="0">
                <a:solidFill>
                  <a:srgbClr val="1C1C1C"/>
                </a:solidFill>
                <a:effectLst/>
                <a:latin typeface="Roboto" panose="02000000000000000000" pitchFamily="2" charset="0"/>
              </a:rPr>
              <a:t>Coronel, C., &amp; Morris, S. (2018). </a:t>
            </a:r>
            <a:r>
              <a:rPr lang="en-US" b="0" i="1" dirty="0">
                <a:solidFill>
                  <a:srgbClr val="1C1C1C"/>
                </a:solidFill>
                <a:effectLst/>
                <a:latin typeface="Roboto" panose="02000000000000000000" pitchFamily="2" charset="0"/>
              </a:rPr>
              <a:t>Database Systems: Design, Implementation, &amp; Management</a:t>
            </a:r>
            <a:r>
              <a:rPr lang="en-US" b="0" i="0" dirty="0">
                <a:solidFill>
                  <a:srgbClr val="1C1C1C"/>
                </a:solidFill>
                <a:effectLst/>
                <a:latin typeface="Roboto" panose="02000000000000000000" pitchFamily="2" charset="0"/>
              </a:rPr>
              <a:t> (13th ed.). 	Cengage Learning US. </a:t>
            </a:r>
            <a:r>
              <a:rPr lang="en-US" b="0" i="0" dirty="0">
                <a:effectLst/>
                <a:latin typeface="Roboto" panose="02000000000000000000" pitchFamily="2" charset="0"/>
                <a:hlinkClick r:id="rId2"/>
              </a:rPr>
              <a:t>https://mbsdirect.vitalsource.com/books/9781337670562</a:t>
            </a:r>
            <a:endParaRPr lang="en-US" dirty="0"/>
          </a:p>
        </p:txBody>
      </p:sp>
    </p:spTree>
    <p:extLst>
      <p:ext uri="{BB962C8B-B14F-4D97-AF65-F5344CB8AC3E}">
        <p14:creationId xmlns:p14="http://schemas.microsoft.com/office/powerpoint/2010/main" val="314615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Database introduction</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0169" y="1999071"/>
            <a:ext cx="5431971" cy="2246357"/>
          </a:xfrm>
        </p:spPr>
        <p:txBody>
          <a:bodyPr>
            <a:normAutofit/>
          </a:bodyPr>
          <a:lstStyle/>
          <a:p>
            <a:r>
              <a:rPr lang="en-ZA" noProof="1"/>
              <a:t>The purpose of this database is to track student behavior. Teachers are able to log any positive or negative behavior incidents that happen with their students. Teachers are able to access all incident reports attached to their students even if they were not the person to log the incident.</a:t>
            </a:r>
          </a:p>
          <a:p>
            <a:r>
              <a:rPr lang="en-ZA" noProof="1"/>
              <a:t>This database will help teachers implement purposeful intervention strategies. These intervention strategies may also be logged in the database. This database is used to teacher collaboration in student success.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normAutofit fontScale="90000"/>
          </a:bodyPr>
          <a:lstStyle/>
          <a:p>
            <a:r>
              <a:rPr lang="en-US" dirty="0"/>
              <a:t>School database Regular entities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442064"/>
            <a:ext cx="5433204" cy="365125"/>
          </a:xfrm>
        </p:spPr>
        <p:txBody>
          <a:bodyPr vert="horz" lIns="91440" tIns="45720" rIns="91440" bIns="45720" rtlCol="0" anchor="t">
            <a:normAutofit lnSpcReduction="10000"/>
          </a:bodyPr>
          <a:lstStyle/>
          <a:p>
            <a:r>
              <a:rPr lang="en-US" dirty="0"/>
              <a:t>Teacher</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771489"/>
            <a:ext cx="5431971" cy="557950"/>
          </a:xfrm>
        </p:spPr>
        <p:txBody>
          <a:bodyPr>
            <a:normAutofit/>
          </a:bodyPr>
          <a:lstStyle/>
          <a:p>
            <a:r>
              <a:rPr lang="en-ZA" dirty="0"/>
              <a:t>Describes the adult responsible for logging and reporting any behavior incidents and interventions.</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1541860"/>
            <a:ext cx="5433204" cy="365125"/>
          </a:xfrm>
        </p:spPr>
        <p:txBody>
          <a:bodyPr>
            <a:normAutofit lnSpcReduction="10000"/>
          </a:bodyPr>
          <a:lstStyle/>
          <a:p>
            <a:r>
              <a:rPr lang="en-US" dirty="0"/>
              <a:t>Incident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1871285"/>
            <a:ext cx="5431971" cy="557950"/>
          </a:xfrm>
        </p:spPr>
        <p:txBody>
          <a:bodyPr/>
          <a:lstStyle/>
          <a:p>
            <a:r>
              <a:rPr lang="en-ZA" dirty="0"/>
              <a:t>Details the type of interaction that took place. Tardiness, physical altercations, and verbal altercations are examples of incident types.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2641656"/>
            <a:ext cx="5433204" cy="365125"/>
          </a:xfrm>
        </p:spPr>
        <p:txBody>
          <a:bodyPr>
            <a:normAutofit lnSpcReduction="10000"/>
          </a:bodyPr>
          <a:lstStyle/>
          <a:p>
            <a:r>
              <a:rPr lang="en-US" dirty="0"/>
              <a:t>Incident Report</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2971081"/>
            <a:ext cx="5431971" cy="557950"/>
          </a:xfrm>
        </p:spPr>
        <p:txBody>
          <a:bodyPr/>
          <a:lstStyle/>
          <a:p>
            <a:r>
              <a:rPr lang="en-ZA" dirty="0"/>
              <a:t>Describes the events that occurred in the incident. This report may involve multiple students. </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3741453"/>
            <a:ext cx="5433204" cy="365125"/>
          </a:xfrm>
        </p:spPr>
        <p:txBody>
          <a:bodyPr>
            <a:normAutofit lnSpcReduction="10000"/>
          </a:bodyPr>
          <a:lstStyle/>
          <a:p>
            <a:r>
              <a:rPr lang="en-US" dirty="0"/>
              <a:t>Intervention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4070878"/>
            <a:ext cx="5431971" cy="557950"/>
          </a:xfrm>
        </p:spPr>
        <p:txBody>
          <a:bodyPr/>
          <a:lstStyle/>
          <a:p>
            <a:r>
              <a:rPr lang="en-ZA" dirty="0"/>
              <a:t>Recounts how the incident was resolved. Phone calls, meetings, and emails are types of interventions.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
        <p:nvSpPr>
          <p:cNvPr id="13" name="Text Placeholder 8">
            <a:extLst>
              <a:ext uri="{FF2B5EF4-FFF2-40B4-BE49-F238E27FC236}">
                <a16:creationId xmlns:a16="http://schemas.microsoft.com/office/drawing/2014/main" id="{8B666768-4D22-8A9B-2ED3-3A66F7071182}"/>
              </a:ext>
            </a:extLst>
          </p:cNvPr>
          <p:cNvSpPr txBox="1">
            <a:spLocks/>
          </p:cNvSpPr>
          <p:nvPr/>
        </p:nvSpPr>
        <p:spPr>
          <a:xfrm>
            <a:off x="5918447" y="4835276"/>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Student</a:t>
            </a:r>
          </a:p>
        </p:txBody>
      </p:sp>
      <p:sp>
        <p:nvSpPr>
          <p:cNvPr id="14" name="Text Placeholder 9">
            <a:extLst>
              <a:ext uri="{FF2B5EF4-FFF2-40B4-BE49-F238E27FC236}">
                <a16:creationId xmlns:a16="http://schemas.microsoft.com/office/drawing/2014/main" id="{05314364-25C2-54E9-1BF9-C0DF94D362C8}"/>
              </a:ext>
            </a:extLst>
          </p:cNvPr>
          <p:cNvSpPr txBox="1">
            <a:spLocks/>
          </p:cNvSpPr>
          <p:nvPr/>
        </p:nvSpPr>
        <p:spPr>
          <a:xfrm>
            <a:off x="5918021" y="5164701"/>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Specifies the person involved in the incident and intervention.</a:t>
            </a:r>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455126" cy="1325563"/>
          </a:xfrm>
        </p:spPr>
        <p:txBody>
          <a:bodyPr>
            <a:normAutofit fontScale="90000"/>
          </a:bodyPr>
          <a:lstStyle/>
          <a:p>
            <a:r>
              <a:rPr lang="en-US" dirty="0"/>
              <a:t>School database Associative  entity</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
        <p:nvSpPr>
          <p:cNvPr id="13" name="Text Placeholder 8">
            <a:extLst>
              <a:ext uri="{FF2B5EF4-FFF2-40B4-BE49-F238E27FC236}">
                <a16:creationId xmlns:a16="http://schemas.microsoft.com/office/drawing/2014/main" id="{8B666768-4D22-8A9B-2ED3-3A66F7071182}"/>
              </a:ext>
            </a:extLst>
          </p:cNvPr>
          <p:cNvSpPr txBox="1">
            <a:spLocks/>
          </p:cNvSpPr>
          <p:nvPr/>
        </p:nvSpPr>
        <p:spPr>
          <a:xfrm>
            <a:off x="5918935" y="2549325"/>
            <a:ext cx="5654287" cy="106532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StudentReport</a:t>
            </a:r>
          </a:p>
        </p:txBody>
      </p:sp>
      <p:sp>
        <p:nvSpPr>
          <p:cNvPr id="14" name="Text Placeholder 9">
            <a:extLst>
              <a:ext uri="{FF2B5EF4-FFF2-40B4-BE49-F238E27FC236}">
                <a16:creationId xmlns:a16="http://schemas.microsoft.com/office/drawing/2014/main" id="{05314364-25C2-54E9-1BF9-C0DF94D362C8}"/>
              </a:ext>
            </a:extLst>
          </p:cNvPr>
          <p:cNvSpPr txBox="1">
            <a:spLocks/>
          </p:cNvSpPr>
          <p:nvPr/>
        </p:nvSpPr>
        <p:spPr>
          <a:xfrm>
            <a:off x="5918510" y="2878750"/>
            <a:ext cx="5653004" cy="162793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Specifies a specific incident report while highlighting one student. This entity was necessary to join the student and incident report entities. One student can have many incident reports, and one incident report may contain many students. This entity details one student’s behavior in an incident that may contain many students.</a:t>
            </a:r>
            <a:endParaRPr lang="en-US" dirty="0"/>
          </a:p>
        </p:txBody>
      </p:sp>
    </p:spTree>
    <p:extLst>
      <p:ext uri="{BB962C8B-B14F-4D97-AF65-F5344CB8AC3E}">
        <p14:creationId xmlns:p14="http://schemas.microsoft.com/office/powerpoint/2010/main" val="100203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Teacher Business Rules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678872" y="2759276"/>
            <a:ext cx="2882475" cy="823912"/>
          </a:xfrm>
        </p:spPr>
        <p:txBody>
          <a:bodyPr/>
          <a:lstStyle/>
          <a:p>
            <a:r>
              <a:rPr lang="en-ZA" dirty="0"/>
              <a:t>Teacher - incident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78872" y="3816946"/>
            <a:ext cx="2882475" cy="1997867"/>
          </a:xfrm>
        </p:spPr>
        <p:txBody>
          <a:bodyPr vert="horz" lIns="91440" tIns="45720" rIns="91440" bIns="45720" rtlCol="0" anchor="t">
            <a:normAutofit/>
          </a:bodyPr>
          <a:lstStyle/>
          <a:p>
            <a:r>
              <a:rPr lang="en-US" noProof="1"/>
              <a:t>Teacher 1:M Incident</a:t>
            </a:r>
          </a:p>
          <a:p>
            <a:r>
              <a:rPr lang="en-US" noProof="1"/>
              <a:t>One teacher may log many incidents or none</a:t>
            </a:r>
          </a:p>
          <a:p>
            <a:r>
              <a:rPr lang="en-US" noProof="1"/>
              <a:t>One incident can be logged by one teacher</a:t>
            </a:r>
            <a:endParaRPr lang="en-ZA" noProof="1"/>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386623" y="2895896"/>
            <a:ext cx="3418756" cy="823912"/>
          </a:xfrm>
        </p:spPr>
        <p:txBody>
          <a:bodyPr/>
          <a:lstStyle/>
          <a:p>
            <a:r>
              <a:rPr lang="en-ZA" dirty="0"/>
              <a:t>Teacher-incident report</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386623" y="3953566"/>
            <a:ext cx="3418756" cy="1997867"/>
          </a:xfrm>
        </p:spPr>
        <p:txBody>
          <a:bodyPr/>
          <a:lstStyle/>
          <a:p>
            <a:r>
              <a:rPr lang="en-ZA" dirty="0"/>
              <a:t>Teacher 1:M Incident Report</a:t>
            </a:r>
          </a:p>
          <a:p>
            <a:r>
              <a:rPr lang="en-ZA" dirty="0"/>
              <a:t>One teacher may write multiple incident reports, or none.</a:t>
            </a:r>
          </a:p>
          <a:p>
            <a:r>
              <a:rPr lang="en-ZA" dirty="0"/>
              <a:t>An incident report may be written by one teacher.</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630655" y="2895896"/>
            <a:ext cx="2882475" cy="823912"/>
          </a:xfrm>
        </p:spPr>
        <p:txBody>
          <a:bodyPr vert="horz" lIns="91440" tIns="45720" rIns="91440" bIns="45720" rtlCol="0" anchor="b">
            <a:normAutofit/>
          </a:bodyPr>
          <a:lstStyle/>
          <a:p>
            <a:r>
              <a:rPr lang="en-ZA" dirty="0"/>
              <a:t>Teacher - intervention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630655" y="3953566"/>
            <a:ext cx="2882475" cy="1997867"/>
          </a:xfrm>
        </p:spPr>
        <p:txBody>
          <a:bodyPr/>
          <a:lstStyle/>
          <a:p>
            <a:r>
              <a:rPr lang="en-ZA" noProof="1"/>
              <a:t>Teacher 1:M Intervention</a:t>
            </a:r>
          </a:p>
          <a:p>
            <a:r>
              <a:rPr lang="en-ZA" noProof="1"/>
              <a:t>A teacher may conduct many interventions or none. </a:t>
            </a:r>
          </a:p>
          <a:p>
            <a:r>
              <a:rPr lang="en-ZA" noProof="1"/>
              <a:t>An intervention may contain one teacher.</a:t>
            </a:r>
            <a:endParaRPr lang="en-ZA" dirty="0"/>
          </a:p>
          <a:p>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Student Business Rules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678872" y="2759276"/>
            <a:ext cx="2882475" cy="823912"/>
          </a:xfrm>
        </p:spPr>
        <p:txBody>
          <a:bodyPr/>
          <a:lstStyle/>
          <a:p>
            <a:r>
              <a:rPr lang="en-ZA" dirty="0"/>
              <a:t>student - incident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78872" y="3816946"/>
            <a:ext cx="2882475" cy="1997867"/>
          </a:xfrm>
        </p:spPr>
        <p:txBody>
          <a:bodyPr vert="horz" lIns="91440" tIns="45720" rIns="91440" bIns="45720" rtlCol="0" anchor="t">
            <a:normAutofit/>
          </a:bodyPr>
          <a:lstStyle/>
          <a:p>
            <a:r>
              <a:rPr lang="en-US" noProof="1"/>
              <a:t>Student 1:M Incident</a:t>
            </a:r>
          </a:p>
          <a:p>
            <a:r>
              <a:rPr lang="en-US" noProof="1"/>
              <a:t>One student may have many incidents or none</a:t>
            </a:r>
          </a:p>
          <a:p>
            <a:r>
              <a:rPr lang="en-US" noProof="1"/>
              <a:t>One incident log may contain one student</a:t>
            </a:r>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386623" y="2895896"/>
            <a:ext cx="3418756" cy="823912"/>
          </a:xfrm>
        </p:spPr>
        <p:txBody>
          <a:bodyPr/>
          <a:lstStyle/>
          <a:p>
            <a:r>
              <a:rPr lang="en-ZA" dirty="0"/>
              <a:t>student-incident report</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386623" y="3953566"/>
            <a:ext cx="3418756" cy="1997867"/>
          </a:xfrm>
        </p:spPr>
        <p:txBody>
          <a:bodyPr/>
          <a:lstStyle/>
          <a:p>
            <a:r>
              <a:rPr lang="en-ZA" dirty="0"/>
              <a:t>Student M:N Incident Report (AE: Student Report)</a:t>
            </a:r>
          </a:p>
          <a:p>
            <a:r>
              <a:rPr lang="en-ZA" dirty="0"/>
              <a:t>One student may have many incident reports or none.</a:t>
            </a:r>
          </a:p>
          <a:p>
            <a:r>
              <a:rPr lang="en-ZA" dirty="0"/>
              <a:t>An incident report contains one or more students.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630655" y="2895896"/>
            <a:ext cx="2882475" cy="823912"/>
          </a:xfrm>
        </p:spPr>
        <p:txBody>
          <a:bodyPr vert="horz" lIns="91440" tIns="45720" rIns="91440" bIns="45720" rtlCol="0" anchor="b">
            <a:normAutofit/>
          </a:bodyPr>
          <a:lstStyle/>
          <a:p>
            <a:r>
              <a:rPr lang="en-ZA" dirty="0"/>
              <a:t>student - intervention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630655" y="3953566"/>
            <a:ext cx="2882475" cy="1997867"/>
          </a:xfrm>
        </p:spPr>
        <p:txBody>
          <a:bodyPr/>
          <a:lstStyle/>
          <a:p>
            <a:r>
              <a:rPr lang="en-ZA" noProof="1"/>
              <a:t>Student 1:M Intervention</a:t>
            </a:r>
          </a:p>
          <a:p>
            <a:r>
              <a:rPr lang="en-ZA" noProof="1"/>
              <a:t>One student may be part of many interventions or none. </a:t>
            </a:r>
          </a:p>
          <a:p>
            <a:r>
              <a:rPr lang="en-ZA" noProof="1"/>
              <a:t>An intervention may contain one student.</a:t>
            </a:r>
            <a:endParaRPr lang="en-ZA" dirty="0"/>
          </a:p>
          <a:p>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97379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other Business Rule</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3984011" y="2290877"/>
            <a:ext cx="4223977" cy="880355"/>
          </a:xfrm>
        </p:spPr>
        <p:txBody>
          <a:bodyPr/>
          <a:lstStyle/>
          <a:p>
            <a:r>
              <a:rPr lang="en-ZA" dirty="0"/>
              <a:t>Incident – incident report</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3984011" y="3268124"/>
            <a:ext cx="4223977" cy="2134733"/>
          </a:xfrm>
        </p:spPr>
        <p:txBody>
          <a:bodyPr/>
          <a:lstStyle/>
          <a:p>
            <a:r>
              <a:rPr lang="en-ZA" dirty="0"/>
              <a:t>Incident 1:1 Incident Report</a:t>
            </a:r>
          </a:p>
          <a:p>
            <a:r>
              <a:rPr lang="en-ZA" dirty="0"/>
              <a:t>One incident contains one incident report.</a:t>
            </a:r>
          </a:p>
          <a:p>
            <a:r>
              <a:rPr lang="en-ZA" dirty="0"/>
              <a:t>One incident report contains one incident.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47511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3nf – normalization process</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171700" y="2199482"/>
            <a:ext cx="3924300" cy="823912"/>
          </a:xfrm>
        </p:spPr>
        <p:txBody>
          <a:bodyPr/>
          <a:lstStyle/>
          <a:p>
            <a:r>
              <a:rPr lang="en-ZA" dirty="0"/>
              <a:t>Requirements</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171700" y="3257152"/>
            <a:ext cx="3924300" cy="1997867"/>
          </a:xfrm>
        </p:spPr>
        <p:txBody>
          <a:bodyPr vert="horz" lIns="91440" tIns="45720" rIns="91440" bIns="45720" rtlCol="0" anchor="t">
            <a:normAutofit/>
          </a:bodyPr>
          <a:lstStyle/>
          <a:p>
            <a:pPr marL="342900" indent="-342900">
              <a:buAutoNum type="arabicPeriod"/>
            </a:pPr>
            <a:r>
              <a:rPr lang="en-ZA" noProof="1"/>
              <a:t>Each table contains a unique identifier.</a:t>
            </a:r>
          </a:p>
          <a:p>
            <a:pPr marL="342900" indent="-342900">
              <a:buAutoNum type="arabicPeriod"/>
            </a:pPr>
            <a:r>
              <a:rPr lang="en-ZA" noProof="1"/>
              <a:t>Each column makes a unique row.</a:t>
            </a:r>
          </a:p>
          <a:p>
            <a:pPr marL="342900" indent="-342900">
              <a:buAutoNum type="arabicPeriod"/>
            </a:pPr>
            <a:r>
              <a:rPr lang="en-ZA" noProof="1"/>
              <a:t>Each table is free of partial dependencies.</a:t>
            </a:r>
          </a:p>
          <a:p>
            <a:pPr marL="342900" indent="-342900">
              <a:buAutoNum type="arabicPeriod"/>
            </a:pPr>
            <a:r>
              <a:rPr lang="en-ZA" noProof="1"/>
              <a:t>There are not any transitive dependencies within the tables.</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2" y="2199482"/>
            <a:ext cx="3943627" cy="823912"/>
          </a:xfrm>
        </p:spPr>
        <p:txBody>
          <a:bodyPr/>
          <a:lstStyle/>
          <a:p>
            <a:r>
              <a:rPr lang="en-US" dirty="0"/>
              <a:t>Sample Application within Database</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graphicFrame>
        <p:nvGraphicFramePr>
          <p:cNvPr id="8" name="Table 8">
            <a:extLst>
              <a:ext uri="{FF2B5EF4-FFF2-40B4-BE49-F238E27FC236}">
                <a16:creationId xmlns:a16="http://schemas.microsoft.com/office/drawing/2014/main" id="{A0E0D848-09AC-18EE-780C-D743A5B224AD}"/>
              </a:ext>
            </a:extLst>
          </p:cNvPr>
          <p:cNvGraphicFramePr>
            <a:graphicFrameLocks noGrp="1"/>
          </p:cNvGraphicFramePr>
          <p:nvPr>
            <p:extLst>
              <p:ext uri="{D42A27DB-BD31-4B8C-83A1-F6EECF244321}">
                <p14:modId xmlns:p14="http://schemas.microsoft.com/office/powerpoint/2010/main" val="222385613"/>
              </p:ext>
            </p:extLst>
          </p:nvPr>
        </p:nvGraphicFramePr>
        <p:xfrm>
          <a:off x="6267449" y="3959859"/>
          <a:ext cx="5699125" cy="370840"/>
        </p:xfrm>
        <a:graphic>
          <a:graphicData uri="http://schemas.openxmlformats.org/drawingml/2006/table">
            <a:tbl>
              <a:tblPr firstRow="1" bandRow="1">
                <a:tableStyleId>{5C22544A-7EE6-4342-B048-85BDC9FD1C3A}</a:tableStyleId>
              </a:tblPr>
              <a:tblGrid>
                <a:gridCol w="1139825">
                  <a:extLst>
                    <a:ext uri="{9D8B030D-6E8A-4147-A177-3AD203B41FA5}">
                      <a16:colId xmlns:a16="http://schemas.microsoft.com/office/drawing/2014/main" val="3870831769"/>
                    </a:ext>
                  </a:extLst>
                </a:gridCol>
                <a:gridCol w="1139825">
                  <a:extLst>
                    <a:ext uri="{9D8B030D-6E8A-4147-A177-3AD203B41FA5}">
                      <a16:colId xmlns:a16="http://schemas.microsoft.com/office/drawing/2014/main" val="100259067"/>
                    </a:ext>
                  </a:extLst>
                </a:gridCol>
                <a:gridCol w="1139825">
                  <a:extLst>
                    <a:ext uri="{9D8B030D-6E8A-4147-A177-3AD203B41FA5}">
                      <a16:colId xmlns:a16="http://schemas.microsoft.com/office/drawing/2014/main" val="2417505666"/>
                    </a:ext>
                  </a:extLst>
                </a:gridCol>
                <a:gridCol w="1139825">
                  <a:extLst>
                    <a:ext uri="{9D8B030D-6E8A-4147-A177-3AD203B41FA5}">
                      <a16:colId xmlns:a16="http://schemas.microsoft.com/office/drawing/2014/main" val="2045045355"/>
                    </a:ext>
                  </a:extLst>
                </a:gridCol>
                <a:gridCol w="1139825">
                  <a:extLst>
                    <a:ext uri="{9D8B030D-6E8A-4147-A177-3AD203B41FA5}">
                      <a16:colId xmlns:a16="http://schemas.microsoft.com/office/drawing/2014/main" val="334519465"/>
                    </a:ext>
                  </a:extLst>
                </a:gridCol>
              </a:tblGrid>
              <a:tr h="370840">
                <a:tc>
                  <a:txBody>
                    <a:bodyPr/>
                    <a:lstStyle/>
                    <a:p>
                      <a:r>
                        <a:rPr lang="en-US" sz="1000" u="sng" dirty="0" err="1">
                          <a:solidFill>
                            <a:schemeClr val="tx1"/>
                          </a:solidFill>
                        </a:rPr>
                        <a:t>teacherId</a:t>
                      </a:r>
                      <a:endParaRPr lang="en-US" sz="1000"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a:solidFill>
                            <a:schemeClr val="tx1"/>
                          </a:solidFill>
                        </a:rPr>
                        <a:t>teacherFName</a:t>
                      </a:r>
                      <a:endParaRPr lang="en-US" sz="1000"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r>
                        <a:rPr lang="en-US" sz="1000" dirty="0" err="1">
                          <a:solidFill>
                            <a:schemeClr val="tx1"/>
                          </a:solidFill>
                        </a:rPr>
                        <a:t>teacherLName</a:t>
                      </a:r>
                      <a:endParaRPr lang="en-US" sz="1000" dirty="0">
                        <a:solidFill>
                          <a:schemeClr val="tx1"/>
                        </a:solidFill>
                      </a:endParaRPr>
                    </a:p>
                  </a:txBody>
                  <a:tcPr/>
                </a:tc>
                <a:tc>
                  <a:txBody>
                    <a:bodyPr/>
                    <a:lstStyle/>
                    <a:p>
                      <a:r>
                        <a:rPr lang="en-US" sz="1000" dirty="0" err="1">
                          <a:solidFill>
                            <a:schemeClr val="tx1"/>
                          </a:solidFill>
                        </a:rPr>
                        <a:t>roomNum</a:t>
                      </a:r>
                      <a:endParaRPr lang="en-US" sz="1000" dirty="0">
                        <a:solidFill>
                          <a:schemeClr val="tx1"/>
                        </a:solidFill>
                      </a:endParaRPr>
                    </a:p>
                  </a:txBody>
                  <a:tcPr/>
                </a:tc>
                <a:tc>
                  <a:txBody>
                    <a:bodyPr/>
                    <a:lstStyle/>
                    <a:p>
                      <a:r>
                        <a:rPr lang="en-US" sz="1000" dirty="0">
                          <a:solidFill>
                            <a:schemeClr val="tx1"/>
                          </a:solidFill>
                        </a:rPr>
                        <a:t>subject</a:t>
                      </a:r>
                    </a:p>
                  </a:txBody>
                  <a:tcPr/>
                </a:tc>
                <a:extLst>
                  <a:ext uri="{0D108BD9-81ED-4DB2-BD59-A6C34878D82A}">
                    <a16:rowId xmlns:a16="http://schemas.microsoft.com/office/drawing/2014/main" val="4185211608"/>
                  </a:ext>
                </a:extLst>
              </a:tr>
            </a:tbl>
          </a:graphicData>
        </a:graphic>
      </p:graphicFrame>
    </p:spTree>
    <p:extLst>
      <p:ext uri="{BB962C8B-B14F-4D97-AF65-F5344CB8AC3E}">
        <p14:creationId xmlns:p14="http://schemas.microsoft.com/office/powerpoint/2010/main" val="105740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0709-61F0-09E0-1921-9ECF9D160137}"/>
              </a:ext>
            </a:extLst>
          </p:cNvPr>
          <p:cNvSpPr>
            <a:spLocks noGrp="1"/>
          </p:cNvSpPr>
          <p:nvPr>
            <p:ph type="title"/>
          </p:nvPr>
        </p:nvSpPr>
        <p:spPr>
          <a:xfrm>
            <a:off x="838200" y="365126"/>
            <a:ext cx="10515600" cy="672802"/>
          </a:xfrm>
        </p:spPr>
        <p:txBody>
          <a:bodyPr/>
          <a:lstStyle/>
          <a:p>
            <a:r>
              <a:rPr lang="en-US" dirty="0"/>
              <a:t>Er diagram</a:t>
            </a:r>
          </a:p>
        </p:txBody>
      </p:sp>
      <p:sp>
        <p:nvSpPr>
          <p:cNvPr id="6" name="Slide Number Placeholder 5">
            <a:extLst>
              <a:ext uri="{FF2B5EF4-FFF2-40B4-BE49-F238E27FC236}">
                <a16:creationId xmlns:a16="http://schemas.microsoft.com/office/drawing/2014/main" id="{66747440-020F-7EA1-DA58-D91AF92B0C14}"/>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8" name="Picture 7" descr="Diagram&#10;&#10;Description automatically generated">
            <a:extLst>
              <a:ext uri="{FF2B5EF4-FFF2-40B4-BE49-F238E27FC236}">
                <a16:creationId xmlns:a16="http://schemas.microsoft.com/office/drawing/2014/main" id="{8F6E581E-CE9E-DAB8-E55D-EB83ACA7DF99}"/>
              </a:ext>
            </a:extLst>
          </p:cNvPr>
          <p:cNvPicPr>
            <a:picLocks noChangeAspect="1"/>
          </p:cNvPicPr>
          <p:nvPr/>
        </p:nvPicPr>
        <p:blipFill>
          <a:blip r:embed="rId2"/>
          <a:stretch>
            <a:fillRect/>
          </a:stretch>
        </p:blipFill>
        <p:spPr>
          <a:xfrm>
            <a:off x="1440611" y="1037928"/>
            <a:ext cx="9572048" cy="5649077"/>
          </a:xfrm>
          <a:prstGeom prst="rect">
            <a:avLst/>
          </a:prstGeom>
        </p:spPr>
      </p:pic>
      <p:pic>
        <p:nvPicPr>
          <p:cNvPr id="4" name="Picture 3">
            <a:extLst>
              <a:ext uri="{FF2B5EF4-FFF2-40B4-BE49-F238E27FC236}">
                <a16:creationId xmlns:a16="http://schemas.microsoft.com/office/drawing/2014/main" id="{AF140676-F359-3578-DFA2-94C443538852}"/>
              </a:ext>
            </a:extLst>
          </p:cNvPr>
          <p:cNvPicPr>
            <a:picLocks noChangeAspect="1"/>
          </p:cNvPicPr>
          <p:nvPr/>
        </p:nvPicPr>
        <p:blipFill>
          <a:blip r:embed="rId3"/>
          <a:stretch>
            <a:fillRect/>
          </a:stretch>
        </p:blipFill>
        <p:spPr>
          <a:xfrm>
            <a:off x="4822236" y="5786332"/>
            <a:ext cx="1581371" cy="752580"/>
          </a:xfrm>
          <a:prstGeom prst="rect">
            <a:avLst/>
          </a:prstGeom>
        </p:spPr>
      </p:pic>
    </p:spTree>
    <p:extLst>
      <p:ext uri="{BB962C8B-B14F-4D97-AF65-F5344CB8AC3E}">
        <p14:creationId xmlns:p14="http://schemas.microsoft.com/office/powerpoint/2010/main" val="50878598"/>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139</TotalTime>
  <Words>629</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Roboto</vt:lpstr>
      <vt:lpstr>Tenorite</vt:lpstr>
      <vt:lpstr>Monoline</vt:lpstr>
      <vt:lpstr>School Intervention database design</vt:lpstr>
      <vt:lpstr>Database introduction</vt:lpstr>
      <vt:lpstr>School database Regular entities</vt:lpstr>
      <vt:lpstr>School database Associative  entity</vt:lpstr>
      <vt:lpstr>Teacher Business Rules</vt:lpstr>
      <vt:lpstr>Student Business Rules</vt:lpstr>
      <vt:lpstr>other Business Rule</vt:lpstr>
      <vt:lpstr>3nf – normalization process</vt:lpstr>
      <vt:lpstr>Er diagram</vt:lpstr>
      <vt:lpstr>Database 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Alexandra Washington</dc:creator>
  <cp:lastModifiedBy>Alexandra Washington</cp:lastModifiedBy>
  <cp:revision>17</cp:revision>
  <dcterms:created xsi:type="dcterms:W3CDTF">2023-04-25T00:39:08Z</dcterms:created>
  <dcterms:modified xsi:type="dcterms:W3CDTF">2024-06-18T17:50:28Z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