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4/15/2018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4/15/2018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4/15/2018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4/15/2018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4/15/2018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4/15/2018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4/15/2018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4/15/2018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4/15/2018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cms.gov/Medicare-Inpatient/Inpatient-Prospective-Payment-System-IPPS-Provider/97k6-zzx3/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80C6-9EC5-444A-8DA3-40F8F7A98D46}"/>
              </a:ext>
            </a:extLst>
          </p:cNvPr>
          <p:cNvSpPr>
            <a:spLocks noGrp="1"/>
          </p:cNvSpPr>
          <p:nvPr>
            <p:ph type="ctrTitle"/>
          </p:nvPr>
        </p:nvSpPr>
        <p:spPr>
          <a:xfrm>
            <a:off x="1154955" y="1219200"/>
            <a:ext cx="8825658" cy="3558181"/>
          </a:xfrm>
        </p:spPr>
        <p:txBody>
          <a:bodyPr/>
          <a:lstStyle/>
          <a:p>
            <a:r>
              <a:rPr lang="en-US" dirty="0"/>
              <a:t>Data Science &amp; Visualization Project 1</a:t>
            </a:r>
          </a:p>
        </p:txBody>
      </p:sp>
      <p:sp>
        <p:nvSpPr>
          <p:cNvPr id="3" name="Subtitle 2">
            <a:extLst>
              <a:ext uri="{FF2B5EF4-FFF2-40B4-BE49-F238E27FC236}">
                <a16:creationId xmlns:a16="http://schemas.microsoft.com/office/drawing/2014/main" id="{608A2F8C-E6C9-4CD6-AB0E-EEF8A7989515}"/>
              </a:ext>
            </a:extLst>
          </p:cNvPr>
          <p:cNvSpPr>
            <a:spLocks noGrp="1"/>
          </p:cNvSpPr>
          <p:nvPr>
            <p:ph type="subTitle" idx="1"/>
          </p:nvPr>
        </p:nvSpPr>
        <p:spPr/>
        <p:txBody>
          <a:bodyPr/>
          <a:lstStyle/>
          <a:p>
            <a:r>
              <a:rPr lang="en-US" dirty="0"/>
              <a:t>Hospital Charge Data</a:t>
            </a:r>
          </a:p>
          <a:p>
            <a:r>
              <a:rPr lang="en-US" dirty="0"/>
              <a:t>Noreen Malik, Rene </a:t>
            </a:r>
            <a:r>
              <a:rPr lang="en-US" dirty="0" err="1"/>
              <a:t>Venema</a:t>
            </a:r>
            <a:r>
              <a:rPr lang="en-US" dirty="0"/>
              <a:t>(“Dutch”), John </a:t>
            </a:r>
            <a:r>
              <a:rPr lang="en-US" dirty="0" err="1"/>
              <a:t>Warlop</a:t>
            </a:r>
            <a:r>
              <a:rPr lang="en-US" dirty="0"/>
              <a:t>, &amp; Alex Wooten</a:t>
            </a:r>
          </a:p>
        </p:txBody>
      </p:sp>
    </p:spTree>
    <p:extLst>
      <p:ext uri="{BB962C8B-B14F-4D97-AF65-F5344CB8AC3E}">
        <p14:creationId xmlns:p14="http://schemas.microsoft.com/office/powerpoint/2010/main" val="96535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97C1-8A6E-43A3-904D-93554D525533}"/>
              </a:ext>
            </a:extLst>
          </p:cNvPr>
          <p:cNvSpPr>
            <a:spLocks noGrp="1"/>
          </p:cNvSpPr>
          <p:nvPr>
            <p:ph type="title"/>
          </p:nvPr>
        </p:nvSpPr>
        <p:spPr/>
        <p:txBody>
          <a:bodyPr/>
          <a:lstStyle/>
          <a:p>
            <a:r>
              <a:rPr lang="en-US" dirty="0"/>
              <a:t>Motivations and Summary</a:t>
            </a:r>
          </a:p>
        </p:txBody>
      </p:sp>
      <p:sp>
        <p:nvSpPr>
          <p:cNvPr id="3" name="Content Placeholder 2">
            <a:extLst>
              <a:ext uri="{FF2B5EF4-FFF2-40B4-BE49-F238E27FC236}">
                <a16:creationId xmlns:a16="http://schemas.microsoft.com/office/drawing/2014/main" id="{287EFCE3-61CA-48E9-A449-68C9ED63FEA9}"/>
              </a:ext>
            </a:extLst>
          </p:cNvPr>
          <p:cNvSpPr>
            <a:spLocks noGrp="1"/>
          </p:cNvSpPr>
          <p:nvPr>
            <p:ph idx="1"/>
          </p:nvPr>
        </p:nvSpPr>
        <p:spPr/>
        <p:txBody>
          <a:bodyPr>
            <a:normAutofit fontScale="77500" lnSpcReduction="20000"/>
          </a:bodyPr>
          <a:lstStyle/>
          <a:p>
            <a:r>
              <a:rPr lang="en-US" dirty="0"/>
              <a:t>1) Hypothesis: Higher income zip codes pay more per procedure.</a:t>
            </a:r>
          </a:p>
          <a:p>
            <a:r>
              <a:rPr lang="en-US" dirty="0"/>
              <a:t>Medicare will pay more in lower income areas.</a:t>
            </a:r>
          </a:p>
          <a:p>
            <a:r>
              <a:rPr lang="en-US" dirty="0"/>
              <a:t>2) Questions asked and why.</a:t>
            </a:r>
          </a:p>
          <a:p>
            <a:pPr lvl="1"/>
            <a:r>
              <a:rPr lang="en-US" dirty="0"/>
              <a:t>a)	 Average Cost per Provider-</a:t>
            </a:r>
          </a:p>
          <a:p>
            <a:pPr lvl="1"/>
            <a:r>
              <a:rPr lang="en-US" dirty="0"/>
              <a:t>b) Average Cost of Procedure in each state</a:t>
            </a:r>
          </a:p>
          <a:p>
            <a:pPr lvl="1"/>
            <a:r>
              <a:rPr lang="en-US" dirty="0"/>
              <a:t>c)	Comparing procedure costs vs income in zip codes</a:t>
            </a:r>
          </a:p>
          <a:p>
            <a:pPr lvl="1"/>
            <a:r>
              <a:rPr lang="en-US" dirty="0"/>
              <a:t>Is there a correlation between how much a patient pays vs how much Medicare pays in lower/higher</a:t>
            </a:r>
          </a:p>
          <a:p>
            <a:pPr lvl="1"/>
            <a:r>
              <a:rPr lang="en-US" dirty="0"/>
              <a:t> income area</a:t>
            </a:r>
          </a:p>
          <a:p>
            <a:r>
              <a:rPr lang="en-US" dirty="0"/>
              <a:t>3)Answers</a:t>
            </a:r>
          </a:p>
          <a:p>
            <a:pPr lvl="1"/>
            <a:r>
              <a:rPr lang="en-US" dirty="0"/>
              <a:t>A)</a:t>
            </a:r>
          </a:p>
          <a:p>
            <a:pPr lvl="1"/>
            <a:r>
              <a:rPr lang="en-US" dirty="0"/>
              <a:t>B)</a:t>
            </a:r>
          </a:p>
          <a:p>
            <a:pPr lvl="1"/>
            <a:r>
              <a:rPr lang="en-US" dirty="0"/>
              <a:t>C)</a:t>
            </a:r>
          </a:p>
          <a:p>
            <a:pPr lvl="1"/>
            <a:endParaRPr lang="en-US" dirty="0"/>
          </a:p>
        </p:txBody>
      </p:sp>
    </p:spTree>
    <p:extLst>
      <p:ext uri="{BB962C8B-B14F-4D97-AF65-F5344CB8AC3E}">
        <p14:creationId xmlns:p14="http://schemas.microsoft.com/office/powerpoint/2010/main" val="157283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5F0-B841-4C1E-890B-AB4C7DAB1C2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BBA2010-F1FF-4351-9DE1-6C04075A4262}"/>
              </a:ext>
            </a:extLst>
          </p:cNvPr>
          <p:cNvSpPr>
            <a:spLocks noGrp="1"/>
          </p:cNvSpPr>
          <p:nvPr>
            <p:ph idx="1"/>
          </p:nvPr>
        </p:nvSpPr>
        <p:spPr/>
        <p:txBody>
          <a:bodyPr/>
          <a:lstStyle/>
          <a:p>
            <a:r>
              <a:rPr lang="en-US" dirty="0"/>
              <a:t>Source</a:t>
            </a:r>
          </a:p>
          <a:p>
            <a:r>
              <a:rPr lang="en-US" dirty="0"/>
              <a:t>DATA.CMS.GOV</a:t>
            </a:r>
          </a:p>
          <a:p>
            <a:r>
              <a:rPr lang="en-US" dirty="0">
                <a:hlinkClick r:id="rId2"/>
              </a:rPr>
              <a:t>https://data.cms.gov/Medicare-Inpatient/Inpatient-Prospective-Payment-System-IPPS-Provider/97k6-zzx3/data</a:t>
            </a:r>
            <a:endParaRPr lang="en-US" dirty="0"/>
          </a:p>
          <a:p>
            <a:r>
              <a:rPr lang="en-US" dirty="0"/>
              <a:t>IRS</a:t>
            </a:r>
          </a:p>
          <a:p>
            <a:r>
              <a:rPr lang="en-US" dirty="0"/>
              <a:t>https://www.irs.gov/statistics/soi-tax-stats-individual-income-tax-statistics-2015-zip-code-data-soi</a:t>
            </a:r>
          </a:p>
        </p:txBody>
      </p:sp>
    </p:spTree>
    <p:extLst>
      <p:ext uri="{BB962C8B-B14F-4D97-AF65-F5344CB8AC3E}">
        <p14:creationId xmlns:p14="http://schemas.microsoft.com/office/powerpoint/2010/main" val="372912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3D41-4C7C-4400-A7CB-9F7FF11B1D19}"/>
              </a:ext>
            </a:extLst>
          </p:cNvPr>
          <p:cNvSpPr>
            <a:spLocks noGrp="1"/>
          </p:cNvSpPr>
          <p:nvPr>
            <p:ph type="title"/>
          </p:nvPr>
        </p:nvSpPr>
        <p:spPr/>
        <p:txBody>
          <a:bodyPr/>
          <a:lstStyle/>
          <a:p>
            <a:r>
              <a:rPr lang="en-US" dirty="0"/>
              <a:t>Clean Up/Exploration</a:t>
            </a:r>
          </a:p>
        </p:txBody>
      </p:sp>
      <p:sp>
        <p:nvSpPr>
          <p:cNvPr id="3" name="Content Placeholder 2">
            <a:extLst>
              <a:ext uri="{FF2B5EF4-FFF2-40B4-BE49-F238E27FC236}">
                <a16:creationId xmlns:a16="http://schemas.microsoft.com/office/drawing/2014/main" id="{C290ECF9-0EF8-42B5-8297-3A4338C7B766}"/>
              </a:ext>
            </a:extLst>
          </p:cNvPr>
          <p:cNvSpPr>
            <a:spLocks noGrp="1"/>
          </p:cNvSpPr>
          <p:nvPr>
            <p:ph idx="1"/>
          </p:nvPr>
        </p:nvSpPr>
        <p:spPr/>
        <p:txBody>
          <a:bodyPr>
            <a:normAutofit/>
          </a:bodyPr>
          <a:lstStyle/>
          <a:p>
            <a:r>
              <a:rPr lang="en-US" dirty="0"/>
              <a:t>Data Cleaning</a:t>
            </a:r>
          </a:p>
          <a:p>
            <a:r>
              <a:rPr lang="en-US" dirty="0"/>
              <a:t>data.cms.gov-Checked whether we can use the data in its current format. There were 3 columns with amounts that were </a:t>
            </a:r>
            <a:r>
              <a:rPr lang="en-US" dirty="0" err="1"/>
              <a:t>preceeded</a:t>
            </a:r>
            <a:r>
              <a:rPr lang="en-US" dirty="0"/>
              <a:t> with a dollar sign. Removed dollar sign so one can work with floats, changed data type for columns involved to float, renamed long columns names </a:t>
            </a:r>
          </a:p>
          <a:p>
            <a:pPr marL="0" indent="0">
              <a:buNone/>
            </a:pPr>
            <a:endParaRPr lang="en-US" dirty="0"/>
          </a:p>
          <a:p>
            <a:pPr marL="0" indent="0">
              <a:buNone/>
            </a:pPr>
            <a:r>
              <a:rPr lang="en-US" dirty="0"/>
              <a:t>	IRS data- Needed to discard irrelevant data and extract only the needed 	info to </a:t>
            </a:r>
            <a:r>
              <a:rPr lang="en-US" dirty="0" err="1"/>
              <a:t>dataframe</a:t>
            </a:r>
            <a:r>
              <a:rPr lang="en-US" dirty="0"/>
              <a:t>, renamed the columns for better understanding, and 	ultimately created a pandas CSV file with the data extracted.</a:t>
            </a:r>
          </a:p>
        </p:txBody>
      </p:sp>
    </p:spTree>
    <p:extLst>
      <p:ext uri="{BB962C8B-B14F-4D97-AF65-F5344CB8AC3E}">
        <p14:creationId xmlns:p14="http://schemas.microsoft.com/office/powerpoint/2010/main" val="419764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B174-E0C0-41B7-9D4B-AAC635E91F66}"/>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88DD66BE-DF00-4E62-9765-FEC499FEC7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2828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5032-E2C3-4256-A9BF-38673995E08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B231450F-6D5B-4F2A-960A-2D321196C1EE}"/>
              </a:ext>
            </a:extLst>
          </p:cNvPr>
          <p:cNvSpPr>
            <a:spLocks noGrp="1"/>
          </p:cNvSpPr>
          <p:nvPr>
            <p:ph idx="1"/>
          </p:nvPr>
        </p:nvSpPr>
        <p:spPr/>
        <p:txBody>
          <a:bodyPr>
            <a:normAutofit fontScale="85000" lnSpcReduction="20000"/>
          </a:bodyPr>
          <a:lstStyle/>
          <a:p>
            <a:r>
              <a:rPr lang="en-US" dirty="0"/>
              <a:t>Difficulties:</a:t>
            </a:r>
          </a:p>
          <a:p>
            <a:r>
              <a:rPr lang="en-US" dirty="0"/>
              <a:t>Understanding GIT</a:t>
            </a:r>
          </a:p>
          <a:p>
            <a:r>
              <a:rPr lang="en-US" dirty="0"/>
              <a:t>Assumptions-</a:t>
            </a:r>
          </a:p>
          <a:p>
            <a:r>
              <a:rPr lang="en-US" dirty="0"/>
              <a:t>Understanding definitions</a:t>
            </a:r>
          </a:p>
          <a:p>
            <a:pPr lvl="1"/>
            <a:r>
              <a:rPr lang="en-US" dirty="0"/>
              <a:t>Average  Coverage Charges, average total payments, average </a:t>
            </a:r>
            <a:r>
              <a:rPr lang="en-US" dirty="0" err="1"/>
              <a:t>medicare</a:t>
            </a:r>
            <a:r>
              <a:rPr lang="en-US" dirty="0"/>
              <a:t> payments</a:t>
            </a:r>
          </a:p>
          <a:p>
            <a:r>
              <a:rPr lang="en-US" dirty="0"/>
              <a:t>If we had more time we would focus on trying to dive deeper with our income analysis, needed more time to look for data that would be specific enough. AGI per zip code. Incorporate populations data as well. More interactive plots.  Assumptions calculated out pocket was </a:t>
            </a:r>
            <a:r>
              <a:rPr lang="en-US" dirty="0" err="1"/>
              <a:t>atc-amc</a:t>
            </a:r>
            <a:r>
              <a:rPr lang="en-US" dirty="0"/>
              <a:t>.  Out of pocket is assumption because its not only co payments. Read documentation</a:t>
            </a:r>
          </a:p>
          <a:p>
            <a:r>
              <a:rPr lang="en-US" dirty="0"/>
              <a:t>All new to GIT spent more time on this than anticipated</a:t>
            </a:r>
          </a:p>
          <a:p>
            <a:r>
              <a:rPr lang="en-US" dirty="0"/>
              <a:t>We did not have a hypothesis before analyzing data, the data directed our project. </a:t>
            </a:r>
          </a:p>
          <a:p>
            <a:pPr marL="457200" lvl="1" indent="0">
              <a:buNone/>
            </a:pPr>
            <a:endParaRPr lang="en-US" dirty="0"/>
          </a:p>
        </p:txBody>
      </p:sp>
    </p:spTree>
    <p:extLst>
      <p:ext uri="{BB962C8B-B14F-4D97-AF65-F5344CB8AC3E}">
        <p14:creationId xmlns:p14="http://schemas.microsoft.com/office/powerpoint/2010/main" val="252567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7D60-4A8E-4D52-8AE6-676ABBD49ACD}"/>
              </a:ext>
            </a:extLst>
          </p:cNvPr>
          <p:cNvSpPr>
            <a:spLocks noGrp="1"/>
          </p:cNvSpPr>
          <p:nvPr>
            <p:ph type="ctrTitle"/>
          </p:nvPr>
        </p:nvSpPr>
        <p:spPr/>
        <p:txBody>
          <a:bodyPr/>
          <a:lstStyle/>
          <a:p>
            <a:r>
              <a:rPr lang="en-US" dirty="0"/>
              <a:t>Q&amp;A</a:t>
            </a:r>
            <a:br>
              <a:rPr lang="en-US" dirty="0"/>
            </a:br>
            <a:endParaRPr lang="en-US" dirty="0"/>
          </a:p>
        </p:txBody>
      </p:sp>
      <p:sp>
        <p:nvSpPr>
          <p:cNvPr id="3" name="Subtitle 2">
            <a:extLst>
              <a:ext uri="{FF2B5EF4-FFF2-40B4-BE49-F238E27FC236}">
                <a16:creationId xmlns:a16="http://schemas.microsoft.com/office/drawing/2014/main" id="{F76A4A7B-1538-47FF-8437-0A33783CA03B}"/>
              </a:ext>
            </a:extLst>
          </p:cNvPr>
          <p:cNvSpPr>
            <a:spLocks noGrp="1"/>
          </p:cNvSpPr>
          <p:nvPr>
            <p:ph type="subTitle" idx="1"/>
          </p:nvPr>
        </p:nvSpPr>
        <p:spPr/>
        <p:txBody>
          <a:bodyPr/>
          <a:lstStyle/>
          <a:p>
            <a:r>
              <a:rPr lang="en-US" dirty="0"/>
              <a:t>THANK YOU!!</a:t>
            </a:r>
          </a:p>
        </p:txBody>
      </p:sp>
    </p:spTree>
    <p:extLst>
      <p:ext uri="{BB962C8B-B14F-4D97-AF65-F5344CB8AC3E}">
        <p14:creationId xmlns:p14="http://schemas.microsoft.com/office/powerpoint/2010/main" val="4264167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473</TotalTime>
  <Words>271</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Data Science &amp; Visualization Project 1</vt:lpstr>
      <vt:lpstr>Motivations and Summary</vt:lpstr>
      <vt:lpstr>Data</vt:lpstr>
      <vt:lpstr>Clean Up/Exploration</vt:lpstr>
      <vt:lpstr>Data Analysis</vt:lpstr>
      <vt:lpstr>Results</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&amp; Visualization Project 1</dc:title>
  <dc:creator>Malik</dc:creator>
  <cp:lastModifiedBy>Malik</cp:lastModifiedBy>
  <cp:revision>30</cp:revision>
  <dcterms:created xsi:type="dcterms:W3CDTF">2018-04-11T15:41:19Z</dcterms:created>
  <dcterms:modified xsi:type="dcterms:W3CDTF">2018-04-15T18:03:41Z</dcterms:modified>
</cp:coreProperties>
</file>