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4" r:id="rId5"/>
    <p:sldId id="270" r:id="rId6"/>
    <p:sldId id="266" r:id="rId7"/>
    <p:sldId id="267" r:id="rId8"/>
    <p:sldId id="268" r:id="rId9"/>
    <p:sldId id="271" r:id="rId10"/>
    <p:sldId id="269" r:id="rId11"/>
    <p:sldId id="263"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82" d="100"/>
          <a:sy n="82" d="100"/>
        </p:scale>
        <p:origin x="96"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6/28/2018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6/28/2018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6/28/2018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ema.gov/about-agen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C56B-0979-42FA-9EFB-3AD1E787BAC5}"/>
              </a:ext>
            </a:extLst>
          </p:cNvPr>
          <p:cNvSpPr>
            <a:spLocks noGrp="1"/>
          </p:cNvSpPr>
          <p:nvPr>
            <p:ph type="ctrTitle"/>
          </p:nvPr>
        </p:nvSpPr>
        <p:spPr>
          <a:xfrm>
            <a:off x="1644217" y="1294926"/>
            <a:ext cx="7471386" cy="1106801"/>
          </a:xfrm>
        </p:spPr>
        <p:txBody>
          <a:bodyPr>
            <a:normAutofit/>
          </a:bodyPr>
          <a:lstStyle/>
          <a:p>
            <a:r>
              <a:rPr lang="en-US" dirty="0"/>
              <a:t>FEMA’s Favorites:</a:t>
            </a:r>
          </a:p>
        </p:txBody>
      </p:sp>
      <p:sp>
        <p:nvSpPr>
          <p:cNvPr id="3" name="Subtitle 2">
            <a:extLst>
              <a:ext uri="{FF2B5EF4-FFF2-40B4-BE49-F238E27FC236}">
                <a16:creationId xmlns:a16="http://schemas.microsoft.com/office/drawing/2014/main" id="{2C09A4C6-9520-414A-9F59-B241199DD5CF}"/>
              </a:ext>
            </a:extLst>
          </p:cNvPr>
          <p:cNvSpPr>
            <a:spLocks noGrp="1"/>
          </p:cNvSpPr>
          <p:nvPr>
            <p:ph type="subTitle" idx="1"/>
          </p:nvPr>
        </p:nvSpPr>
        <p:spPr>
          <a:xfrm>
            <a:off x="1791883" y="2401727"/>
            <a:ext cx="9448800" cy="685800"/>
          </a:xfrm>
        </p:spPr>
        <p:txBody>
          <a:bodyPr/>
          <a:lstStyle/>
          <a:p>
            <a:r>
              <a:rPr lang="en-US" dirty="0"/>
              <a:t>Does the federal government play </a:t>
            </a:r>
            <a:r>
              <a:rPr lang="en-US" sz="2200" dirty="0"/>
              <a:t>favorites</a:t>
            </a:r>
            <a:r>
              <a:rPr lang="en-US" dirty="0"/>
              <a:t> with disaster funding?</a:t>
            </a:r>
          </a:p>
        </p:txBody>
      </p:sp>
      <p:sp>
        <p:nvSpPr>
          <p:cNvPr id="4" name="TextBox 3">
            <a:extLst>
              <a:ext uri="{FF2B5EF4-FFF2-40B4-BE49-F238E27FC236}">
                <a16:creationId xmlns:a16="http://schemas.microsoft.com/office/drawing/2014/main" id="{D46C4576-17BA-4B5B-88CA-19D2B768FFDB}"/>
              </a:ext>
            </a:extLst>
          </p:cNvPr>
          <p:cNvSpPr txBox="1"/>
          <p:nvPr/>
        </p:nvSpPr>
        <p:spPr>
          <a:xfrm>
            <a:off x="4282345" y="3087527"/>
            <a:ext cx="1908313" cy="923330"/>
          </a:xfrm>
          <a:prstGeom prst="rect">
            <a:avLst/>
          </a:prstGeom>
          <a:noFill/>
        </p:spPr>
        <p:txBody>
          <a:bodyPr wrap="square" rtlCol="0">
            <a:spAutoFit/>
          </a:bodyPr>
          <a:lstStyle/>
          <a:p>
            <a:r>
              <a:rPr lang="en-US" dirty="0"/>
              <a:t>Jason Do</a:t>
            </a:r>
          </a:p>
          <a:p>
            <a:r>
              <a:rPr lang="en-US" dirty="0"/>
              <a:t>Steve Dow</a:t>
            </a:r>
          </a:p>
          <a:p>
            <a:r>
              <a:rPr lang="en-US" dirty="0"/>
              <a:t>Alex Wooten</a:t>
            </a:r>
          </a:p>
        </p:txBody>
      </p:sp>
      <p:sp>
        <p:nvSpPr>
          <p:cNvPr id="5" name="Subtitle 2">
            <a:extLst>
              <a:ext uri="{FF2B5EF4-FFF2-40B4-BE49-F238E27FC236}">
                <a16:creationId xmlns:a16="http://schemas.microsoft.com/office/drawing/2014/main" id="{41D61925-7AC6-408F-A944-CEF3C4432B59}"/>
              </a:ext>
            </a:extLst>
          </p:cNvPr>
          <p:cNvSpPr txBox="1">
            <a:spLocks/>
          </p:cNvSpPr>
          <p:nvPr/>
        </p:nvSpPr>
        <p:spPr>
          <a:xfrm>
            <a:off x="4282345" y="4353757"/>
            <a:ext cx="1635697"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July 2, 2018</a:t>
            </a:r>
          </a:p>
        </p:txBody>
      </p:sp>
      <p:sp>
        <p:nvSpPr>
          <p:cNvPr id="6" name="TextBox 5">
            <a:extLst>
              <a:ext uri="{FF2B5EF4-FFF2-40B4-BE49-F238E27FC236}">
                <a16:creationId xmlns:a16="http://schemas.microsoft.com/office/drawing/2014/main" id="{945F0286-6885-4A3D-8A25-11E897F01D3F}"/>
              </a:ext>
            </a:extLst>
          </p:cNvPr>
          <p:cNvSpPr txBox="1"/>
          <p:nvPr/>
        </p:nvSpPr>
        <p:spPr>
          <a:xfrm>
            <a:off x="8862646" y="304800"/>
            <a:ext cx="2250831" cy="923330"/>
          </a:xfrm>
          <a:prstGeom prst="rect">
            <a:avLst/>
          </a:prstGeom>
          <a:solidFill>
            <a:srgbClr val="FFFF00"/>
          </a:solidFill>
        </p:spPr>
        <p:txBody>
          <a:bodyPr wrap="square" rtlCol="0">
            <a:spAutoFit/>
          </a:bodyPr>
          <a:lstStyle/>
          <a:p>
            <a:r>
              <a:rPr lang="en-US" sz="5400" b="1" dirty="0">
                <a:solidFill>
                  <a:srgbClr val="FF0000"/>
                </a:solidFill>
              </a:rPr>
              <a:t>DRAFT</a:t>
            </a:r>
          </a:p>
        </p:txBody>
      </p:sp>
    </p:spTree>
    <p:extLst>
      <p:ext uri="{BB962C8B-B14F-4D97-AF65-F5344CB8AC3E}">
        <p14:creationId xmlns:p14="http://schemas.microsoft.com/office/powerpoint/2010/main" val="52689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895600" y="-51582"/>
            <a:ext cx="8610600" cy="1293028"/>
          </a:xfrm>
        </p:spPr>
        <p:txBody>
          <a:bodyPr/>
          <a:lstStyle/>
          <a:p>
            <a:r>
              <a:rPr lang="en-US" dirty="0"/>
              <a:t>Conclusions &amp; Limitations</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505068"/>
            <a:ext cx="10820400" cy="4765104"/>
          </a:xfrm>
        </p:spPr>
        <p:txBody>
          <a:bodyPr>
            <a:normAutofit fontScale="92500" lnSpcReduction="10000"/>
          </a:bodyPr>
          <a:lstStyle/>
          <a:p>
            <a:r>
              <a:rPr lang="en-US" dirty="0"/>
              <a:t>Conclusions:</a:t>
            </a:r>
          </a:p>
          <a:p>
            <a:pPr lvl="1"/>
            <a:r>
              <a:rPr lang="en-US" dirty="0"/>
              <a:t>In light of Hurricanes in high-density areas (NYC and Houston) in last 10 years, it makes sense that hurricane funding would has the most project need. </a:t>
            </a:r>
          </a:p>
          <a:p>
            <a:pPr lvl="1"/>
            <a:r>
              <a:rPr lang="en-US" dirty="0"/>
              <a:t>States that received  the highest percentage of FEMA subsidy:</a:t>
            </a:r>
          </a:p>
          <a:p>
            <a:pPr lvl="2"/>
            <a:r>
              <a:rPr lang="en-US" dirty="0"/>
              <a:t>11</a:t>
            </a:r>
          </a:p>
          <a:p>
            <a:pPr lvl="2"/>
            <a:r>
              <a:rPr lang="en-US" dirty="0"/>
              <a:t>22</a:t>
            </a:r>
          </a:p>
          <a:p>
            <a:pPr lvl="2"/>
            <a:r>
              <a:rPr lang="en-US" dirty="0"/>
              <a:t>33</a:t>
            </a:r>
          </a:p>
          <a:p>
            <a:pPr lvl="1"/>
            <a:endParaRPr lang="en-US" dirty="0"/>
          </a:p>
          <a:p>
            <a:r>
              <a:rPr lang="en-US" dirty="0"/>
              <a:t>Limitations:</a:t>
            </a:r>
          </a:p>
          <a:p>
            <a:pPr lvl="1"/>
            <a:r>
              <a:rPr lang="en-US" dirty="0"/>
              <a:t>This ONLY takes into account public projects that requested FEMA funding. It does not account for private damages handled via personal insurance claims</a:t>
            </a:r>
          </a:p>
          <a:p>
            <a:pPr lvl="1"/>
            <a:r>
              <a:rPr lang="en-US" dirty="0"/>
              <a:t>10-years is not a very long sample size</a:t>
            </a:r>
          </a:p>
          <a:p>
            <a:pPr lvl="1"/>
            <a:r>
              <a:rPr lang="en-US" dirty="0"/>
              <a:t>If political “favorites” exist, they could change with administration changes. </a:t>
            </a:r>
          </a:p>
          <a:p>
            <a:pPr lvl="1"/>
            <a:r>
              <a:rPr lang="en-US" dirty="0"/>
              <a:t>No control over where disasters occur. </a:t>
            </a:r>
          </a:p>
          <a:p>
            <a:pPr lvl="1"/>
            <a:r>
              <a:rPr lang="en-US" dirty="0"/>
              <a:t>Appears to be a standard procedure dictating funding and then other factors (i.e. Congress emergency aid packages?) </a:t>
            </a:r>
          </a:p>
          <a:p>
            <a:endParaRPr lang="en-US" dirty="0"/>
          </a:p>
          <a:p>
            <a:endParaRPr lang="en-US" dirty="0"/>
          </a:p>
        </p:txBody>
      </p:sp>
    </p:spTree>
    <p:extLst>
      <p:ext uri="{BB962C8B-B14F-4D97-AF65-F5344CB8AC3E}">
        <p14:creationId xmlns:p14="http://schemas.microsoft.com/office/powerpoint/2010/main" val="217323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EF66-0DF5-4876-B823-4670FA18C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1490C5-03FE-4D6B-8D61-BC35BCEA00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85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EF66-0DF5-4876-B823-4670FA18C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1490C5-03FE-4D6B-8D61-BC35BCEA005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6D5BE8F-0B2D-4590-A47E-F0548422F5E5}"/>
              </a:ext>
            </a:extLst>
          </p:cNvPr>
          <p:cNvPicPr>
            <a:picLocks noChangeAspect="1"/>
          </p:cNvPicPr>
          <p:nvPr/>
        </p:nvPicPr>
        <p:blipFill>
          <a:blip r:embed="rId2"/>
          <a:stretch>
            <a:fillRect/>
          </a:stretch>
        </p:blipFill>
        <p:spPr>
          <a:xfrm>
            <a:off x="3849271" y="2754923"/>
            <a:ext cx="4392965" cy="2924908"/>
          </a:xfrm>
          <a:prstGeom prst="rect">
            <a:avLst/>
          </a:prstGeom>
        </p:spPr>
      </p:pic>
    </p:spTree>
    <p:extLst>
      <p:ext uri="{BB962C8B-B14F-4D97-AF65-F5344CB8AC3E}">
        <p14:creationId xmlns:p14="http://schemas.microsoft.com/office/powerpoint/2010/main" val="319727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895600" y="-51582"/>
            <a:ext cx="8610600" cy="1293028"/>
          </a:xfrm>
        </p:spPr>
        <p:txBody>
          <a:bodyPr/>
          <a:lstStyle/>
          <a:p>
            <a:r>
              <a:rPr lang="en-US" dirty="0"/>
              <a:t>FEMA 101</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505068"/>
            <a:ext cx="10820400" cy="4765104"/>
          </a:xfrm>
        </p:spPr>
        <p:txBody>
          <a:bodyPr/>
          <a:lstStyle/>
          <a:p>
            <a:r>
              <a:rPr lang="en-US" dirty="0"/>
              <a:t>Federal Emergency Management Administration (FEMA) “is designed to bring an orderly and systemic means of federal natural disaster assistance for state and local governments in carrying out their responsibilities to aid citizens.” -- </a:t>
            </a:r>
            <a:r>
              <a:rPr lang="en-US" sz="1200" dirty="0">
                <a:hlinkClick r:id="rId2"/>
              </a:rPr>
              <a:t>https://www.fema.gov/about-agency</a:t>
            </a:r>
            <a:endParaRPr lang="en-US" sz="1200" dirty="0"/>
          </a:p>
          <a:p>
            <a:endParaRPr lang="en-US" sz="1200" dirty="0"/>
          </a:p>
          <a:p>
            <a:r>
              <a:rPr lang="en-US" dirty="0"/>
              <a:t>State / local governments apply for financial assistance from FEMA to help cover the cost of specific projects. </a:t>
            </a:r>
          </a:p>
          <a:p>
            <a:endParaRPr lang="en-US" dirty="0"/>
          </a:p>
          <a:p>
            <a:r>
              <a:rPr lang="en-US" dirty="0"/>
              <a:t>677,865 projects since 1998 received FEMA funding </a:t>
            </a:r>
          </a:p>
          <a:p>
            <a:r>
              <a:rPr lang="en-US" dirty="0"/>
              <a:t>FEMA data says typical funding is 75%, but range on per-project basis is literally anywhere between 0% to 100% *</a:t>
            </a:r>
          </a:p>
          <a:p>
            <a:pPr marL="0" indent="0">
              <a:buNone/>
            </a:pPr>
            <a:endParaRPr lang="en-US" dirty="0"/>
          </a:p>
          <a:p>
            <a:r>
              <a:rPr lang="en-US" sz="1600" dirty="0"/>
              <a:t>((with Disaster #1239 (other data goes back 1953))</a:t>
            </a:r>
          </a:p>
        </p:txBody>
      </p:sp>
    </p:spTree>
    <p:extLst>
      <p:ext uri="{BB962C8B-B14F-4D97-AF65-F5344CB8AC3E}">
        <p14:creationId xmlns:p14="http://schemas.microsoft.com/office/powerpoint/2010/main" val="72573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895600" y="-51582"/>
            <a:ext cx="8610600" cy="1293028"/>
          </a:xfrm>
        </p:spPr>
        <p:txBody>
          <a:bodyPr/>
          <a:lstStyle/>
          <a:p>
            <a:r>
              <a:rPr lang="en-US" dirty="0"/>
              <a:t>Data gathering</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505068"/>
            <a:ext cx="10820400" cy="4765104"/>
          </a:xfrm>
        </p:spPr>
        <p:txBody>
          <a:bodyPr>
            <a:normAutofit/>
          </a:bodyPr>
          <a:lstStyle/>
          <a:p>
            <a:r>
              <a:rPr lang="en-US" dirty="0"/>
              <a:t>Data sources from FEMA’s website</a:t>
            </a:r>
          </a:p>
          <a:p>
            <a:endParaRPr lang="en-US" dirty="0"/>
          </a:p>
          <a:p>
            <a:endParaRPr lang="en-US" dirty="0"/>
          </a:p>
          <a:p>
            <a:endParaRPr lang="en-US" dirty="0"/>
          </a:p>
          <a:p>
            <a:endParaRPr lang="en-US" dirty="0"/>
          </a:p>
          <a:p>
            <a:endParaRPr lang="en-US" dirty="0"/>
          </a:p>
          <a:p>
            <a:endParaRPr lang="en-US" dirty="0"/>
          </a:p>
          <a:p>
            <a:endParaRPr lang="en-US" dirty="0"/>
          </a:p>
          <a:p>
            <a:r>
              <a:rPr lang="en-US" dirty="0"/>
              <a:t>Merged dataframe ~26 million rows !!!</a:t>
            </a:r>
          </a:p>
          <a:p>
            <a:r>
              <a:rPr lang="en-US" dirty="0" err="1"/>
              <a:t>Dask</a:t>
            </a:r>
            <a:r>
              <a:rPr lang="en-US" dirty="0"/>
              <a:t> vs Pandas</a:t>
            </a:r>
          </a:p>
          <a:p>
            <a:r>
              <a:rPr lang="en-US" dirty="0"/>
              <a:t>Limited data to last 10 years (813 disasters)</a:t>
            </a:r>
          </a:p>
          <a:p>
            <a:pPr marL="0" indent="0">
              <a:buNone/>
            </a:pPr>
            <a:endParaRPr lang="en-US" sz="1200" dirty="0"/>
          </a:p>
          <a:p>
            <a:pPr marL="0" indent="0">
              <a:buNone/>
            </a:pPr>
            <a:endParaRPr lang="en-US" sz="1200"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6E909A8-DD21-4396-81B3-C1D7A1AA7EBF}"/>
              </a:ext>
            </a:extLst>
          </p:cNvPr>
          <p:cNvGraphicFramePr>
            <a:graphicFrameLocks noGrp="1"/>
          </p:cNvGraphicFramePr>
          <p:nvPr>
            <p:extLst>
              <p:ext uri="{D42A27DB-BD31-4B8C-83A1-F6EECF244321}">
                <p14:modId xmlns:p14="http://schemas.microsoft.com/office/powerpoint/2010/main" val="1746275075"/>
              </p:ext>
            </p:extLst>
          </p:nvPr>
        </p:nvGraphicFramePr>
        <p:xfrm>
          <a:off x="1827852" y="1945640"/>
          <a:ext cx="8128000" cy="2926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3365680"/>
                    </a:ext>
                  </a:extLst>
                </a:gridCol>
                <a:gridCol w="4064000">
                  <a:extLst>
                    <a:ext uri="{9D8B030D-6E8A-4147-A177-3AD203B41FA5}">
                      <a16:colId xmlns:a16="http://schemas.microsoft.com/office/drawing/2014/main" val="2924655875"/>
                    </a:ext>
                  </a:extLst>
                </a:gridCol>
              </a:tblGrid>
              <a:tr h="320675">
                <a:tc>
                  <a:txBody>
                    <a:bodyPr/>
                    <a:lstStyle/>
                    <a:p>
                      <a:r>
                        <a:rPr lang="en-US" dirty="0">
                          <a:solidFill>
                            <a:schemeClr val="tx1"/>
                          </a:solidFill>
                        </a:rPr>
                        <a:t>Detailed Project Data (677,865)</a:t>
                      </a:r>
                    </a:p>
                  </a:txBody>
                  <a:tcPr>
                    <a:solidFill>
                      <a:schemeClr val="accent1">
                        <a:alpha val="26000"/>
                      </a:schemeClr>
                    </a:solidFill>
                  </a:tcPr>
                </a:tc>
                <a:tc>
                  <a:txBody>
                    <a:bodyPr/>
                    <a:lstStyle/>
                    <a:p>
                      <a:r>
                        <a:rPr lang="en-US" dirty="0">
                          <a:solidFill>
                            <a:schemeClr val="tx1"/>
                          </a:solidFill>
                        </a:rPr>
                        <a:t>Funding Summary Data (48,232)</a:t>
                      </a:r>
                    </a:p>
                  </a:txBody>
                  <a:tcPr>
                    <a:solidFill>
                      <a:schemeClr val="accent1">
                        <a:alpha val="26000"/>
                      </a:schemeClr>
                    </a:solidFill>
                  </a:tcPr>
                </a:tc>
                <a:extLst>
                  <a:ext uri="{0D108BD9-81ED-4DB2-BD59-A6C34878D82A}">
                    <a16:rowId xmlns:a16="http://schemas.microsoft.com/office/drawing/2014/main" val="1676533147"/>
                  </a:ext>
                </a:extLst>
              </a:tr>
              <a:tr h="320675">
                <a:tc>
                  <a:txBody>
                    <a:bodyPr/>
                    <a:lstStyle/>
                    <a:p>
                      <a:r>
                        <a:rPr lang="en-US" dirty="0">
                          <a:solidFill>
                            <a:schemeClr val="tx1"/>
                          </a:solidFill>
                        </a:rPr>
                        <a:t>Disaster #</a:t>
                      </a:r>
                    </a:p>
                  </a:txBody>
                  <a:tcPr>
                    <a:solidFill>
                      <a:schemeClr val="accent1">
                        <a:tint val="40000"/>
                        <a:alpha val="26000"/>
                      </a:schemeClr>
                    </a:solidFill>
                  </a:tcPr>
                </a:tc>
                <a:tc>
                  <a:txBody>
                    <a:bodyPr/>
                    <a:lstStyle/>
                    <a:p>
                      <a:r>
                        <a:rPr lang="en-US" dirty="0">
                          <a:solidFill>
                            <a:schemeClr val="tx1"/>
                          </a:solidFill>
                        </a:rPr>
                        <a:t>Disaster #</a:t>
                      </a:r>
                    </a:p>
                  </a:txBody>
                  <a:tcPr>
                    <a:solidFill>
                      <a:schemeClr val="accent1">
                        <a:tint val="40000"/>
                        <a:alpha val="26000"/>
                      </a:schemeClr>
                    </a:solidFill>
                  </a:tcPr>
                </a:tc>
                <a:extLst>
                  <a:ext uri="{0D108BD9-81ED-4DB2-BD59-A6C34878D82A}">
                    <a16:rowId xmlns:a16="http://schemas.microsoft.com/office/drawing/2014/main" val="731656146"/>
                  </a:ext>
                </a:extLst>
              </a:tr>
              <a:tr h="320675">
                <a:tc>
                  <a:txBody>
                    <a:bodyPr/>
                    <a:lstStyle/>
                    <a:p>
                      <a:r>
                        <a:rPr lang="en-US" dirty="0">
                          <a:solidFill>
                            <a:schemeClr val="tx1"/>
                          </a:solidFill>
                        </a:rPr>
                        <a:t>County / State</a:t>
                      </a:r>
                    </a:p>
                  </a:txBody>
                  <a:tcPr>
                    <a:solidFill>
                      <a:schemeClr val="accent1">
                        <a:tint val="20000"/>
                        <a:alpha val="26000"/>
                      </a:schemeClr>
                    </a:solidFill>
                  </a:tcPr>
                </a:tc>
                <a:tc>
                  <a:txBody>
                    <a:bodyPr/>
                    <a:lstStyle/>
                    <a:p>
                      <a:r>
                        <a:rPr lang="en-US" dirty="0">
                          <a:solidFill>
                            <a:schemeClr val="tx1"/>
                          </a:solidFill>
                        </a:rPr>
                        <a:t>County / State</a:t>
                      </a:r>
                    </a:p>
                  </a:txBody>
                  <a:tcPr>
                    <a:solidFill>
                      <a:schemeClr val="accent1">
                        <a:tint val="20000"/>
                        <a:alpha val="26000"/>
                      </a:schemeClr>
                    </a:solidFill>
                  </a:tcPr>
                </a:tc>
                <a:extLst>
                  <a:ext uri="{0D108BD9-81ED-4DB2-BD59-A6C34878D82A}">
                    <a16:rowId xmlns:a16="http://schemas.microsoft.com/office/drawing/2014/main" val="3236257194"/>
                  </a:ext>
                </a:extLst>
              </a:tr>
              <a:tr h="320675">
                <a:tc>
                  <a:txBody>
                    <a:bodyPr/>
                    <a:lstStyle/>
                    <a:p>
                      <a:r>
                        <a:rPr lang="en-US" dirty="0">
                          <a:solidFill>
                            <a:schemeClr val="tx1"/>
                          </a:solidFill>
                        </a:rPr>
                        <a:t>FEMA $ Obligated</a:t>
                      </a:r>
                    </a:p>
                  </a:txBody>
                  <a:tcPr>
                    <a:solidFill>
                      <a:schemeClr val="accent1">
                        <a:tint val="40000"/>
                        <a:alpha val="26000"/>
                      </a:schemeClr>
                    </a:solidFill>
                  </a:tcPr>
                </a:tc>
                <a:tc>
                  <a:txBody>
                    <a:bodyPr/>
                    <a:lstStyle/>
                    <a:p>
                      <a:r>
                        <a:rPr lang="en-US" dirty="0">
                          <a:solidFill>
                            <a:schemeClr val="tx1"/>
                          </a:solidFill>
                        </a:rPr>
                        <a:t>FEMA $ Obligated</a:t>
                      </a:r>
                    </a:p>
                  </a:txBody>
                  <a:tcPr>
                    <a:solidFill>
                      <a:schemeClr val="accent1">
                        <a:tint val="40000"/>
                        <a:alpha val="26000"/>
                      </a:schemeClr>
                    </a:solidFill>
                  </a:tcPr>
                </a:tc>
                <a:extLst>
                  <a:ext uri="{0D108BD9-81ED-4DB2-BD59-A6C34878D82A}">
                    <a16:rowId xmlns:a16="http://schemas.microsoft.com/office/drawing/2014/main" val="3070403518"/>
                  </a:ext>
                </a:extLst>
              </a:tr>
              <a:tr h="320675">
                <a:tc>
                  <a:txBody>
                    <a:bodyPr/>
                    <a:lstStyle/>
                    <a:p>
                      <a:r>
                        <a:rPr lang="en-US" dirty="0">
                          <a:solidFill>
                            <a:schemeClr val="tx1"/>
                          </a:solidFill>
                        </a:rPr>
                        <a:t>Total Project Cost</a:t>
                      </a:r>
                    </a:p>
                  </a:txBody>
                  <a:tcPr>
                    <a:solidFill>
                      <a:schemeClr val="accent1">
                        <a:tint val="20000"/>
                        <a:alpha val="26000"/>
                      </a:schemeClr>
                    </a:solidFill>
                  </a:tcPr>
                </a:tc>
                <a:tc>
                  <a:txBody>
                    <a:bodyPr/>
                    <a:lstStyle/>
                    <a:p>
                      <a:endParaRPr lang="en-US" dirty="0">
                        <a:solidFill>
                          <a:schemeClr val="tx1"/>
                        </a:solidFill>
                      </a:endParaRPr>
                    </a:p>
                  </a:txBody>
                  <a:tcPr>
                    <a:solidFill>
                      <a:schemeClr val="accent1">
                        <a:tint val="20000"/>
                        <a:alpha val="26000"/>
                      </a:schemeClr>
                    </a:solidFill>
                  </a:tcPr>
                </a:tc>
                <a:extLst>
                  <a:ext uri="{0D108BD9-81ED-4DB2-BD59-A6C34878D82A}">
                    <a16:rowId xmlns:a16="http://schemas.microsoft.com/office/drawing/2014/main" val="4272689597"/>
                  </a:ext>
                </a:extLst>
              </a:tr>
              <a:tr h="320675">
                <a:tc>
                  <a:txBody>
                    <a:bodyPr/>
                    <a:lstStyle/>
                    <a:p>
                      <a:r>
                        <a:rPr lang="en-US" dirty="0">
                          <a:solidFill>
                            <a:schemeClr val="tx1"/>
                          </a:solidFill>
                        </a:rPr>
                        <a:t>Project-Specific Info</a:t>
                      </a:r>
                    </a:p>
                  </a:txBody>
                  <a:tcPr>
                    <a:solidFill>
                      <a:schemeClr val="accent1">
                        <a:tint val="40000"/>
                        <a:alpha val="26000"/>
                      </a:schemeClr>
                    </a:solidFill>
                  </a:tcPr>
                </a:tc>
                <a:tc>
                  <a:txBody>
                    <a:bodyPr/>
                    <a:lstStyle/>
                    <a:p>
                      <a:endParaRPr lang="en-US" dirty="0">
                        <a:solidFill>
                          <a:schemeClr val="tx1"/>
                        </a:solidFill>
                      </a:endParaRPr>
                    </a:p>
                  </a:txBody>
                  <a:tcPr>
                    <a:solidFill>
                      <a:schemeClr val="accent1">
                        <a:tint val="40000"/>
                        <a:alpha val="26000"/>
                      </a:schemeClr>
                    </a:solidFill>
                  </a:tcPr>
                </a:tc>
                <a:extLst>
                  <a:ext uri="{0D108BD9-81ED-4DB2-BD59-A6C34878D82A}">
                    <a16:rowId xmlns:a16="http://schemas.microsoft.com/office/drawing/2014/main" val="2045738708"/>
                  </a:ext>
                </a:extLst>
              </a:tr>
              <a:tr h="320675">
                <a:tc>
                  <a:txBody>
                    <a:bodyPr/>
                    <a:lstStyle/>
                    <a:p>
                      <a:endParaRPr lang="en-US" dirty="0">
                        <a:solidFill>
                          <a:schemeClr val="tx1"/>
                        </a:solidFill>
                      </a:endParaRPr>
                    </a:p>
                  </a:txBody>
                  <a:tcPr>
                    <a:solidFill>
                      <a:schemeClr val="accent1">
                        <a:tint val="20000"/>
                        <a:alpha val="26000"/>
                      </a:schemeClr>
                    </a:solidFill>
                  </a:tcPr>
                </a:tc>
                <a:tc>
                  <a:txBody>
                    <a:bodyPr/>
                    <a:lstStyle/>
                    <a:p>
                      <a:r>
                        <a:rPr lang="en-US" dirty="0">
                          <a:solidFill>
                            <a:schemeClr val="tx1"/>
                          </a:solidFill>
                        </a:rPr>
                        <a:t>Disaster Type</a:t>
                      </a:r>
                    </a:p>
                  </a:txBody>
                  <a:tcPr>
                    <a:solidFill>
                      <a:schemeClr val="accent1">
                        <a:tint val="20000"/>
                        <a:alpha val="26000"/>
                      </a:schemeClr>
                    </a:solidFill>
                  </a:tcPr>
                </a:tc>
                <a:extLst>
                  <a:ext uri="{0D108BD9-81ED-4DB2-BD59-A6C34878D82A}">
                    <a16:rowId xmlns:a16="http://schemas.microsoft.com/office/drawing/2014/main" val="297245737"/>
                  </a:ext>
                </a:extLst>
              </a:tr>
              <a:tr h="320675">
                <a:tc>
                  <a:txBody>
                    <a:bodyPr/>
                    <a:lstStyle/>
                    <a:p>
                      <a:endParaRPr lang="en-US" dirty="0">
                        <a:solidFill>
                          <a:schemeClr val="tx1"/>
                        </a:solidFill>
                      </a:endParaRPr>
                    </a:p>
                  </a:txBody>
                  <a:tcPr>
                    <a:solidFill>
                      <a:schemeClr val="accent1">
                        <a:tint val="40000"/>
                        <a:alpha val="26000"/>
                      </a:schemeClr>
                    </a:solidFill>
                  </a:tcPr>
                </a:tc>
                <a:tc>
                  <a:txBody>
                    <a:bodyPr/>
                    <a:lstStyle/>
                    <a:p>
                      <a:r>
                        <a:rPr lang="en-US" dirty="0">
                          <a:solidFill>
                            <a:schemeClr val="tx1"/>
                          </a:solidFill>
                        </a:rPr>
                        <a:t>Year</a:t>
                      </a:r>
                    </a:p>
                  </a:txBody>
                  <a:tcPr>
                    <a:solidFill>
                      <a:schemeClr val="accent1">
                        <a:tint val="40000"/>
                        <a:alpha val="26000"/>
                      </a:schemeClr>
                    </a:solidFill>
                  </a:tcPr>
                </a:tc>
                <a:extLst>
                  <a:ext uri="{0D108BD9-81ED-4DB2-BD59-A6C34878D82A}">
                    <a16:rowId xmlns:a16="http://schemas.microsoft.com/office/drawing/2014/main" val="374158573"/>
                  </a:ext>
                </a:extLst>
              </a:tr>
            </a:tbl>
          </a:graphicData>
        </a:graphic>
      </p:graphicFrame>
    </p:spTree>
    <p:extLst>
      <p:ext uri="{BB962C8B-B14F-4D97-AF65-F5344CB8AC3E}">
        <p14:creationId xmlns:p14="http://schemas.microsoft.com/office/powerpoint/2010/main" val="26283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895600" y="-51582"/>
            <a:ext cx="8610600" cy="1293028"/>
          </a:xfrm>
        </p:spPr>
        <p:txBody>
          <a:bodyPr/>
          <a:lstStyle/>
          <a:p>
            <a:r>
              <a:rPr lang="en-US" dirty="0"/>
              <a:t>Data MANIPULATION</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505068"/>
            <a:ext cx="10820400" cy="4765104"/>
          </a:xfrm>
        </p:spPr>
        <p:txBody>
          <a:bodyPr>
            <a:normAutofit/>
          </a:bodyPr>
          <a:lstStyle/>
          <a:p>
            <a:r>
              <a:rPr lang="en-US" dirty="0"/>
              <a:t>Merged file allowed determination of FEMA % contribution per project cost</a:t>
            </a:r>
          </a:p>
          <a:p>
            <a:pPr marL="0" indent="0">
              <a:buNone/>
            </a:pPr>
            <a:endParaRPr lang="en-US" dirty="0"/>
          </a:p>
          <a:p>
            <a:r>
              <a:rPr lang="en-US" dirty="0"/>
              <a:t>Used Pandas to ‘</a:t>
            </a:r>
            <a:r>
              <a:rPr lang="en-US" dirty="0" err="1"/>
              <a:t>GroupBy</a:t>
            </a:r>
            <a:r>
              <a:rPr lang="en-US" dirty="0"/>
              <a:t>’ and determine:</a:t>
            </a:r>
          </a:p>
          <a:p>
            <a:pPr lvl="1"/>
            <a:r>
              <a:rPr lang="en-US" sz="2200" dirty="0"/>
              <a:t>Disasters with the Top 10 FEMA Funding for the Last 10 Years</a:t>
            </a:r>
          </a:p>
          <a:p>
            <a:pPr marL="457200" lvl="1" indent="0">
              <a:buNone/>
            </a:pPr>
            <a:endParaRPr lang="en-US" dirty="0"/>
          </a:p>
          <a:p>
            <a:pPr lvl="1"/>
            <a:r>
              <a:rPr lang="en-US" sz="2200" dirty="0"/>
              <a:t>% of Project Cost funded by FEMA for each </a:t>
            </a:r>
            <a:r>
              <a:rPr lang="en-US" sz="2200" u="sng" dirty="0"/>
              <a:t>disaster type</a:t>
            </a:r>
          </a:p>
          <a:p>
            <a:pPr lvl="1"/>
            <a:r>
              <a:rPr lang="en-US" sz="2200" dirty="0"/>
              <a:t>Total FEMA  funding for each </a:t>
            </a:r>
            <a:r>
              <a:rPr lang="en-US" sz="2200" u="sng" dirty="0"/>
              <a:t>disaster type</a:t>
            </a:r>
          </a:p>
          <a:p>
            <a:pPr marL="457200" lvl="1" indent="0">
              <a:buNone/>
            </a:pPr>
            <a:endParaRPr lang="en-US" sz="2200" dirty="0"/>
          </a:p>
          <a:p>
            <a:pPr lvl="1"/>
            <a:r>
              <a:rPr lang="en-US" sz="2200" dirty="0"/>
              <a:t>% of Project Cost funded by FEMA for each </a:t>
            </a:r>
            <a:r>
              <a:rPr lang="en-US" sz="2200" u="sng" dirty="0"/>
              <a:t>state</a:t>
            </a:r>
          </a:p>
          <a:p>
            <a:pPr lvl="1"/>
            <a:r>
              <a:rPr lang="en-US" sz="2200" dirty="0"/>
              <a:t>Total FEMA funding for each </a:t>
            </a:r>
            <a:r>
              <a:rPr lang="en-US" sz="2200" u="sng" dirty="0"/>
              <a:t>state</a:t>
            </a:r>
          </a:p>
          <a:p>
            <a:endParaRPr lang="en-US" dirty="0"/>
          </a:p>
        </p:txBody>
      </p:sp>
    </p:spTree>
    <p:extLst>
      <p:ext uri="{BB962C8B-B14F-4D97-AF65-F5344CB8AC3E}">
        <p14:creationId xmlns:p14="http://schemas.microsoft.com/office/powerpoint/2010/main" val="368486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004644" y="-51582"/>
            <a:ext cx="9806354" cy="1293028"/>
          </a:xfrm>
        </p:spPr>
        <p:txBody>
          <a:bodyPr>
            <a:normAutofit/>
          </a:bodyPr>
          <a:lstStyle/>
          <a:p>
            <a:r>
              <a:rPr lang="en-US" dirty="0"/>
              <a:t>Top 10 FEMA-FUNDED DISASTERS</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008185"/>
            <a:ext cx="10820400" cy="5261987"/>
          </a:xfrm>
        </p:spPr>
        <p:txBody>
          <a:bodyPr>
            <a:normAutofit/>
          </a:bodyPr>
          <a:lstStyle/>
          <a:p>
            <a:r>
              <a:rPr lang="en-US" sz="4800" dirty="0">
                <a:solidFill>
                  <a:srgbClr val="FF0000"/>
                </a:solidFill>
                <a:highlight>
                  <a:srgbClr val="FFFF00"/>
                </a:highlight>
              </a:rPr>
              <a:t>Jason was maybe going to group  by disaster number… and we can just take the top 10 (cost-wise)</a:t>
            </a:r>
          </a:p>
          <a:p>
            <a:pPr marL="0" indent="0">
              <a:buNone/>
            </a:pPr>
            <a:endParaRPr lang="en-US" dirty="0"/>
          </a:p>
        </p:txBody>
      </p:sp>
    </p:spTree>
    <p:extLst>
      <p:ext uri="{BB962C8B-B14F-4D97-AF65-F5344CB8AC3E}">
        <p14:creationId xmlns:p14="http://schemas.microsoft.com/office/powerpoint/2010/main" val="58816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004644" y="-51582"/>
            <a:ext cx="9806354" cy="1293028"/>
          </a:xfrm>
        </p:spPr>
        <p:txBody>
          <a:bodyPr>
            <a:normAutofit/>
          </a:bodyPr>
          <a:lstStyle/>
          <a:p>
            <a:r>
              <a:rPr lang="en-US" dirty="0"/>
              <a:t>BY ‘DISASTER-TYPE’ (PLOTLY)</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5744308"/>
            <a:ext cx="10820400" cy="525864"/>
          </a:xfrm>
        </p:spPr>
        <p:txBody>
          <a:bodyPr>
            <a:normAutofit/>
          </a:bodyPr>
          <a:lstStyle/>
          <a:p>
            <a:r>
              <a:rPr lang="en-US" dirty="0"/>
              <a:t>Merged file allowed determination of FEMA % contribution per project cost</a:t>
            </a:r>
          </a:p>
          <a:p>
            <a:pPr marL="0" indent="0">
              <a:buNone/>
            </a:pPr>
            <a:endParaRPr lang="en-US" dirty="0"/>
          </a:p>
        </p:txBody>
      </p:sp>
      <p:pic>
        <p:nvPicPr>
          <p:cNvPr id="4" name="Picture 3">
            <a:extLst>
              <a:ext uri="{FF2B5EF4-FFF2-40B4-BE49-F238E27FC236}">
                <a16:creationId xmlns:a16="http://schemas.microsoft.com/office/drawing/2014/main" id="{4C2962D2-3865-4E57-87C0-45C01A720D6A}"/>
              </a:ext>
            </a:extLst>
          </p:cNvPr>
          <p:cNvPicPr>
            <a:picLocks noChangeAspect="1"/>
          </p:cNvPicPr>
          <p:nvPr/>
        </p:nvPicPr>
        <p:blipFill>
          <a:blip r:embed="rId2"/>
          <a:stretch>
            <a:fillRect/>
          </a:stretch>
        </p:blipFill>
        <p:spPr>
          <a:xfrm>
            <a:off x="128954" y="852496"/>
            <a:ext cx="11956366" cy="2969786"/>
          </a:xfrm>
          <a:prstGeom prst="rect">
            <a:avLst/>
          </a:prstGeom>
        </p:spPr>
      </p:pic>
      <p:pic>
        <p:nvPicPr>
          <p:cNvPr id="5" name="Picture 4">
            <a:extLst>
              <a:ext uri="{FF2B5EF4-FFF2-40B4-BE49-F238E27FC236}">
                <a16:creationId xmlns:a16="http://schemas.microsoft.com/office/drawing/2014/main" id="{96827D4C-6122-4B33-B9D2-C25DD8B07266}"/>
              </a:ext>
            </a:extLst>
          </p:cNvPr>
          <p:cNvPicPr>
            <a:picLocks noChangeAspect="1"/>
          </p:cNvPicPr>
          <p:nvPr/>
        </p:nvPicPr>
        <p:blipFill>
          <a:blip r:embed="rId3"/>
          <a:stretch>
            <a:fillRect/>
          </a:stretch>
        </p:blipFill>
        <p:spPr>
          <a:xfrm>
            <a:off x="128954" y="3860906"/>
            <a:ext cx="11956366" cy="2961925"/>
          </a:xfrm>
          <a:prstGeom prst="rect">
            <a:avLst/>
          </a:prstGeom>
        </p:spPr>
      </p:pic>
    </p:spTree>
    <p:extLst>
      <p:ext uri="{BB962C8B-B14F-4D97-AF65-F5344CB8AC3E}">
        <p14:creationId xmlns:p14="http://schemas.microsoft.com/office/powerpoint/2010/main" val="136686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004644" y="-51582"/>
            <a:ext cx="9806354" cy="1293028"/>
          </a:xfrm>
        </p:spPr>
        <p:txBody>
          <a:bodyPr>
            <a:normAutofit/>
          </a:bodyPr>
          <a:lstStyle/>
          <a:p>
            <a:r>
              <a:rPr lang="en-US" dirty="0"/>
              <a:t>BY ‘STATE’ (LEAFLET)</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008185"/>
            <a:ext cx="10820400" cy="5261987"/>
          </a:xfrm>
        </p:spPr>
        <p:txBody>
          <a:bodyPr>
            <a:normAutofit/>
          </a:bodyPr>
          <a:lstStyle/>
          <a:p>
            <a:r>
              <a:rPr lang="en-US" sz="4800" dirty="0">
                <a:solidFill>
                  <a:srgbClr val="FF0000"/>
                </a:solidFill>
                <a:highlight>
                  <a:srgbClr val="FFFF00"/>
                </a:highlight>
              </a:rPr>
              <a:t>Alex’ screen-shot with a state hover highlighted</a:t>
            </a:r>
          </a:p>
          <a:p>
            <a:endParaRPr lang="en-US" sz="4800" dirty="0">
              <a:solidFill>
                <a:srgbClr val="FF0000"/>
              </a:solidFill>
              <a:highlight>
                <a:srgbClr val="FFFF00"/>
              </a:highlight>
            </a:endParaRPr>
          </a:p>
          <a:p>
            <a:r>
              <a:rPr lang="en-US" sz="4800" dirty="0">
                <a:solidFill>
                  <a:srgbClr val="FF0000"/>
                </a:solidFill>
                <a:highlight>
                  <a:srgbClr val="FFFF00"/>
                </a:highlight>
              </a:rPr>
              <a:t>Also include link</a:t>
            </a:r>
          </a:p>
          <a:p>
            <a:pPr marL="0" indent="0">
              <a:buNone/>
            </a:pPr>
            <a:endParaRPr lang="en-US" dirty="0"/>
          </a:p>
        </p:txBody>
      </p:sp>
    </p:spTree>
    <p:extLst>
      <p:ext uri="{BB962C8B-B14F-4D97-AF65-F5344CB8AC3E}">
        <p14:creationId xmlns:p14="http://schemas.microsoft.com/office/powerpoint/2010/main" val="360774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895600" y="-51582"/>
            <a:ext cx="8610600" cy="1293028"/>
          </a:xfrm>
        </p:spPr>
        <p:txBody>
          <a:bodyPr/>
          <a:lstStyle/>
          <a:p>
            <a:r>
              <a:rPr lang="en-US" dirty="0"/>
              <a:t>results</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505068"/>
            <a:ext cx="10820400" cy="4765104"/>
          </a:xfrm>
        </p:spPr>
        <p:txBody>
          <a:bodyPr>
            <a:normAutofit/>
          </a:bodyPr>
          <a:lstStyle/>
          <a:p>
            <a:r>
              <a:rPr lang="en-US" dirty="0"/>
              <a:t>Hurricane funding (~$26.7B) almost double all others combined (~$14.9B)</a:t>
            </a:r>
          </a:p>
          <a:p>
            <a:r>
              <a:rPr lang="en-US" dirty="0"/>
              <a:t>The standard average FEMA %-funded exceeded the typical 75% for all disaster types except: snow, freezing, terrorist, chemical.</a:t>
            </a:r>
          </a:p>
          <a:p>
            <a:r>
              <a:rPr lang="en-US" dirty="0"/>
              <a:t>Hurricanes 90% funded; typhoons (US territories) 88% funded</a:t>
            </a:r>
          </a:p>
          <a:p>
            <a:pPr marL="0" indent="0">
              <a:buNone/>
            </a:pPr>
            <a:r>
              <a:rPr lang="en-US" dirty="0"/>
              <a:t>__________________________________________</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411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496-5990-4AAC-B42C-5F6261AB726B}"/>
              </a:ext>
            </a:extLst>
          </p:cNvPr>
          <p:cNvSpPr>
            <a:spLocks noGrp="1"/>
          </p:cNvSpPr>
          <p:nvPr>
            <p:ph type="title"/>
          </p:nvPr>
        </p:nvSpPr>
        <p:spPr>
          <a:xfrm>
            <a:off x="2004644" y="-51582"/>
            <a:ext cx="9806354" cy="1293028"/>
          </a:xfrm>
        </p:spPr>
        <p:txBody>
          <a:bodyPr>
            <a:normAutofit/>
          </a:bodyPr>
          <a:lstStyle/>
          <a:p>
            <a:r>
              <a:rPr lang="en-US" dirty="0"/>
              <a:t>BY ‘STATE’ (LEAFLET)</a:t>
            </a:r>
          </a:p>
        </p:txBody>
      </p:sp>
      <p:sp>
        <p:nvSpPr>
          <p:cNvPr id="3" name="Content Placeholder 2">
            <a:extLst>
              <a:ext uri="{FF2B5EF4-FFF2-40B4-BE49-F238E27FC236}">
                <a16:creationId xmlns:a16="http://schemas.microsoft.com/office/drawing/2014/main" id="{99E5BB3A-27C3-4054-9D23-0AD6255B2B43}"/>
              </a:ext>
            </a:extLst>
          </p:cNvPr>
          <p:cNvSpPr>
            <a:spLocks noGrp="1"/>
          </p:cNvSpPr>
          <p:nvPr>
            <p:ph idx="1"/>
          </p:nvPr>
        </p:nvSpPr>
        <p:spPr>
          <a:xfrm>
            <a:off x="685800" y="1008185"/>
            <a:ext cx="10820400" cy="5261987"/>
          </a:xfrm>
        </p:spPr>
        <p:txBody>
          <a:bodyPr>
            <a:normAutofit/>
          </a:bodyPr>
          <a:lstStyle/>
          <a:p>
            <a:r>
              <a:rPr lang="en-US" sz="4800" dirty="0">
                <a:solidFill>
                  <a:srgbClr val="FF0000"/>
                </a:solidFill>
                <a:highlight>
                  <a:srgbClr val="FFFF00"/>
                </a:highlight>
              </a:rPr>
              <a:t>Also highlight Alex’s active weather tracking ; which states might be in trouble for holding more </a:t>
            </a:r>
            <a:r>
              <a:rPr lang="en-US" sz="4800" dirty="0" err="1">
                <a:solidFill>
                  <a:srgbClr val="FF0000"/>
                </a:solidFill>
                <a:highlight>
                  <a:srgbClr val="FFFF00"/>
                </a:highlight>
              </a:rPr>
              <a:t>eof</a:t>
            </a:r>
            <a:r>
              <a:rPr lang="en-US" sz="4800" dirty="0">
                <a:solidFill>
                  <a:srgbClr val="FF0000"/>
                </a:solidFill>
                <a:highlight>
                  <a:srgbClr val="FFFF00"/>
                </a:highlight>
              </a:rPr>
              <a:t> the check for another disaster? </a:t>
            </a:r>
          </a:p>
          <a:p>
            <a:r>
              <a:rPr lang="en-US" sz="4800" dirty="0">
                <a:solidFill>
                  <a:srgbClr val="FF0000"/>
                </a:solidFill>
                <a:highlight>
                  <a:srgbClr val="FFFF00"/>
                </a:highlight>
              </a:rPr>
              <a:t>Also include link</a:t>
            </a:r>
          </a:p>
          <a:p>
            <a:pPr marL="0" indent="0">
              <a:buNone/>
            </a:pPr>
            <a:endParaRPr lang="en-US" dirty="0"/>
          </a:p>
        </p:txBody>
      </p:sp>
    </p:spTree>
    <p:extLst>
      <p:ext uri="{BB962C8B-B14F-4D97-AF65-F5344CB8AC3E}">
        <p14:creationId xmlns:p14="http://schemas.microsoft.com/office/powerpoint/2010/main" val="30046115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212</TotalTime>
  <Words>536</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FEMA’s Favorites:</vt:lpstr>
      <vt:lpstr>FEMA 101</vt:lpstr>
      <vt:lpstr>Data gathering</vt:lpstr>
      <vt:lpstr>Data MANIPULATION</vt:lpstr>
      <vt:lpstr>Top 10 FEMA-FUNDED DISASTERS</vt:lpstr>
      <vt:lpstr>BY ‘DISASTER-TYPE’ (PLOTLY)</vt:lpstr>
      <vt:lpstr>BY ‘STATE’ (LEAFLET)</vt:lpstr>
      <vt:lpstr>results</vt:lpstr>
      <vt:lpstr>BY ‘STATE’ (LEAFLET)</vt:lpstr>
      <vt:lpstr>Conclusions &amp; Limitations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FEMA’s Favorites:</dc:title>
  <dc:creator>Steve Dow</dc:creator>
  <cp:lastModifiedBy>Steve Dow</cp:lastModifiedBy>
  <cp:revision>53</cp:revision>
  <dcterms:created xsi:type="dcterms:W3CDTF">2018-06-28T02:53:49Z</dcterms:created>
  <dcterms:modified xsi:type="dcterms:W3CDTF">2018-06-29T05:18:00Z</dcterms:modified>
</cp:coreProperties>
</file>