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60" r:id="rId4"/>
    <p:sldId id="259" r:id="rId5"/>
    <p:sldId id="261" r:id="rId6"/>
    <p:sldId id="17495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BC8FDD"/>
    <a:srgbClr val="CD3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417DA-9720-935E-2FF9-495851615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C78081-8C77-9EC0-94E6-DBC468554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C9A57F-1C6C-8C60-7F74-D1697A95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081380-82C4-1FBB-6B0C-564E52D9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ED979-3F19-B5D1-A2D7-08D21F29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6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E4DB0-34DD-D29F-CA38-FA92DC86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9073E6-9C34-6D62-A6DC-846F01633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F2C5A-57FC-1D5B-CB78-C95A8332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C9FF4-9A2B-8B1E-0088-C47B85BB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7EDB1-C6B5-5DFE-1180-2425757B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4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67BA95-548D-1E74-D263-D692F8A32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480223-551F-13E8-20A2-71BA4CDD0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0B9490-10F9-0F2B-805F-C0A9E601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C1D3AA-14C8-B414-6298-5898F0E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501EE8-C8EC-212A-195B-5FFAC6AF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3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F8038035-9387-4DDA-909F-7D7900131F6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6027738" y="6346825"/>
            <a:ext cx="168275" cy="147638"/>
          </a:xfrm>
        </p:spPr>
        <p:txBody>
          <a:bodyPr lIns="0" tIns="0" rIns="0" bIns="0" anchor="t"/>
          <a:lstStyle>
            <a:lvl1pPr algn="l"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BD31B60-2CAE-48D3-8343-0219192ECD9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31419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B9941-FE7F-0096-4672-87340900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96CA8-263E-4CBE-C059-51587DAD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F828B0-E01A-630E-4EAE-1D9FF40D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4FC94F-6135-AAA4-88AC-35437B54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9772F8-542D-43E8-792A-4B082CEC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6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9277D-8A7D-5AAA-523B-9CDD0A69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23B32C-6AFD-04BA-38FD-CE9B58A1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6C84C8-9D3C-FFF8-EC0B-F1528D65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B9EEFE-D428-3D2F-3B06-A2341E4A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2FAAF-E284-8741-70C1-7D709EBD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7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63A20-6F52-71D5-0E6F-CA2758FC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161DB-1DA3-4477-A5F3-49A5B8415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9498BA-A2EF-2F24-7F5F-85B491D0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DB68F1-5E0B-1CB7-14D4-B4958896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BCCE2E-556E-7B5F-B99C-F3E50875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D539B5-7CBC-11BC-CD13-0C0A3F58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7CA78-BEAD-6892-AC0C-CF0632C7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E4E270-549A-E81C-EDC8-1C291C89C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190459-9A37-7FB8-AFBE-92117B2EA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F96E94-E44A-6216-3A9C-9FB1E2400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79C83A-3991-5FDD-739E-51183B62E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A1CD44-FA4F-A264-7E85-8C0F280C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D1D26E-F7D2-D565-90E9-BAF880EE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9BB9DC-6A27-AB7B-F102-73AAC070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38E99-7C36-EFC9-9816-BA09DA4E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8FD6D4-94A7-C4E6-FD12-5BA6B699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23584A-7B37-498C-32AF-5D57D347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AC930A-5D06-95D8-E52B-B552F025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47EC91-1026-958E-4DC1-2B3CEE0F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2166CD-09AD-FF60-30AC-DFA8DED8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5AC765-3624-284A-5D8A-AF6CC095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9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8BDCA-AEE3-5072-6C8C-7696F307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938E1-69EB-41AC-587A-FFC61288E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0FA4EB-CB06-C5E3-3717-D58A5556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2BCE96-00B9-B27A-073F-EEC08777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6C805F-30DD-E3B7-17FB-2700E259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739FDA-3F34-3E78-834C-156D3C58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1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46659-14DE-433F-C753-14576F7F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1471BB-7A39-B5D9-3890-787675A29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0C948D-91F2-6291-89FC-F2DA32E9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73ACC3-CAA8-5685-8329-FF1584A8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C0F8DE-8386-EA25-CBA6-6B60395C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81B7-14B0-BA4D-662B-41AD894B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2086E1-BDBE-BA2C-1ABE-AAD808C6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C83251-BED1-5048-BAC7-E49A5BE2E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58BFF-F5C4-D0E4-01EA-787A67B70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A131AE-D382-782E-F288-FB60203C8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0C6B0A-C445-DB2C-C122-8445CE7CC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9.emf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Vivo Money - Disponível na Vivo Appstore">
            <a:extLst>
              <a:ext uri="{FF2B5EF4-FFF2-40B4-BE49-F238E27FC236}">
                <a16:creationId xmlns:a16="http://schemas.microsoft.com/office/drawing/2014/main" id="{E2B064FB-7630-910A-E574-E091EF93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C5C1653-06E4-D42D-A341-4C754037C332}"/>
              </a:ext>
            </a:extLst>
          </p:cNvPr>
          <p:cNvSpPr/>
          <p:nvPr/>
        </p:nvSpPr>
        <p:spPr>
          <a:xfrm rot="16200000">
            <a:off x="9732434" y="4398432"/>
            <a:ext cx="2582333" cy="2336800"/>
          </a:xfrm>
          <a:prstGeom prst="rt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2604D14-D266-4C34-F312-83051511ACA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976533" cy="6857999"/>
          </a:xfrm>
          <a:custGeom>
            <a:avLst/>
            <a:gdLst>
              <a:gd name="T0" fmla="*/ 7932 w 7932"/>
              <a:gd name="T1" fmla="*/ 0 h 6221"/>
              <a:gd name="T2" fmla="*/ 1617 w 7932"/>
              <a:gd name="T3" fmla="*/ 6221 h 6221"/>
              <a:gd name="T4" fmla="*/ 0 w 7932"/>
              <a:gd name="T5" fmla="*/ 6221 h 6221"/>
              <a:gd name="T6" fmla="*/ 0 w 7932"/>
              <a:gd name="T7" fmla="*/ 0 h 6221"/>
              <a:gd name="T8" fmla="*/ 7932 w 7932"/>
              <a:gd name="T9" fmla="*/ 0 h 6221"/>
              <a:gd name="connsiteX0" fmla="*/ 10000 w 10000"/>
              <a:gd name="connsiteY0" fmla="*/ 0 h 10000"/>
              <a:gd name="connsiteX1" fmla="*/ 1721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1000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1721" y="10000"/>
                </a:ln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  <a:close/>
              </a:path>
            </a:pathLst>
          </a:custGeom>
          <a:gradFill>
            <a:gsLst>
              <a:gs pos="31000">
                <a:schemeClr val="bg1">
                  <a:alpha val="85000"/>
                </a:schemeClr>
              </a:gs>
              <a:gs pos="64000">
                <a:schemeClr val="bg1">
                  <a:alpha val="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9123CA3F-3E7B-14F6-DC8E-FB3D2FC8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5681134"/>
            <a:ext cx="1007532" cy="100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12">
            <a:extLst>
              <a:ext uri="{FF2B5EF4-FFF2-40B4-BE49-F238E27FC236}">
                <a16:creationId xmlns:a16="http://schemas.microsoft.com/office/drawing/2014/main" id="{22EAFA2E-1E5B-4851-9D0A-057240D533A6}"/>
              </a:ext>
            </a:extLst>
          </p:cNvPr>
          <p:cNvSpPr txBox="1"/>
          <p:nvPr/>
        </p:nvSpPr>
        <p:spPr>
          <a:xfrm>
            <a:off x="307218" y="3428999"/>
            <a:ext cx="2393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8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sz="3000" dirty="0"/>
              <a:t>Apresentação</a:t>
            </a:r>
          </a:p>
        </p:txBody>
      </p:sp>
      <p:sp>
        <p:nvSpPr>
          <p:cNvPr id="7" name="CaixaDeTexto 11">
            <a:extLst>
              <a:ext uri="{FF2B5EF4-FFF2-40B4-BE49-F238E27FC236}">
                <a16:creationId xmlns:a16="http://schemas.microsoft.com/office/drawing/2014/main" id="{87047009-FB68-41A7-9C17-35BEF816CC33}"/>
              </a:ext>
            </a:extLst>
          </p:cNvPr>
          <p:cNvSpPr txBox="1"/>
          <p:nvPr/>
        </p:nvSpPr>
        <p:spPr>
          <a:xfrm>
            <a:off x="198058" y="2648590"/>
            <a:ext cx="3679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8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sz="6000" dirty="0"/>
              <a:t>CRM </a:t>
            </a:r>
            <a:r>
              <a:rPr lang="pt-BR" sz="3200" dirty="0"/>
              <a:t>Financeiro</a:t>
            </a:r>
            <a:endParaRPr lang="pt-BR" sz="72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8D3663C-B229-8377-210D-ABE5C132B402}"/>
              </a:ext>
            </a:extLst>
          </p:cNvPr>
          <p:cNvCxnSpPr>
            <a:cxnSpLocks/>
          </p:cNvCxnSpPr>
          <p:nvPr/>
        </p:nvCxnSpPr>
        <p:spPr>
          <a:xfrm flipH="1">
            <a:off x="5817658" y="0"/>
            <a:ext cx="668867" cy="736600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C3BE3B6-CB79-7156-0344-64F37307D02E}"/>
              </a:ext>
            </a:extLst>
          </p:cNvPr>
          <p:cNvCxnSpPr>
            <a:cxnSpLocks/>
          </p:cNvCxnSpPr>
          <p:nvPr/>
        </p:nvCxnSpPr>
        <p:spPr>
          <a:xfrm flipH="1">
            <a:off x="5526616" y="0"/>
            <a:ext cx="1138767" cy="1265767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9F183D7-A2F9-64A4-5FAA-20CF062D7A25}"/>
              </a:ext>
            </a:extLst>
          </p:cNvPr>
          <p:cNvCxnSpPr>
            <a:cxnSpLocks/>
          </p:cNvCxnSpPr>
          <p:nvPr/>
        </p:nvCxnSpPr>
        <p:spPr>
          <a:xfrm flipH="1">
            <a:off x="45508" y="5592232"/>
            <a:ext cx="1138767" cy="1265767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45F554-D8D8-6726-110B-7C6A029E4E9E}"/>
              </a:ext>
            </a:extLst>
          </p:cNvPr>
          <p:cNvSpPr txBox="1"/>
          <p:nvPr/>
        </p:nvSpPr>
        <p:spPr>
          <a:xfrm>
            <a:off x="575202" y="6149369"/>
            <a:ext cx="233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3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414737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C5C1653-06E4-D42D-A341-4C754037C332}"/>
              </a:ext>
            </a:extLst>
          </p:cNvPr>
          <p:cNvSpPr/>
          <p:nvPr/>
        </p:nvSpPr>
        <p:spPr>
          <a:xfrm rot="16200000">
            <a:off x="9732434" y="4398432"/>
            <a:ext cx="2582333" cy="2336800"/>
          </a:xfrm>
          <a:prstGeom prst="rtTriangl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9123CA3F-3E7B-14F6-DC8E-FB3D2FC8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5681134"/>
            <a:ext cx="1007532" cy="100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12">
            <a:extLst>
              <a:ext uri="{FF2B5EF4-FFF2-40B4-BE49-F238E27FC236}">
                <a16:creationId xmlns:a16="http://schemas.microsoft.com/office/drawing/2014/main" id="{22EAFA2E-1E5B-4851-9D0A-057240D533A6}"/>
              </a:ext>
            </a:extLst>
          </p:cNvPr>
          <p:cNvSpPr txBox="1"/>
          <p:nvPr/>
        </p:nvSpPr>
        <p:spPr>
          <a:xfrm>
            <a:off x="3065463" y="1409289"/>
            <a:ext cx="365865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8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sz="2000" dirty="0">
                <a:solidFill>
                  <a:srgbClr val="002060"/>
                </a:solidFill>
              </a:rPr>
              <a:t>Formação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Graduação em Sistema da Informação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PÓS Graduação em Engenharia de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MBA em Arquitetura de Soluções | Cloud &amp; Dados</a:t>
            </a:r>
          </a:p>
        </p:txBody>
      </p:sp>
      <p:sp>
        <p:nvSpPr>
          <p:cNvPr id="7" name="CaixaDeTexto 11">
            <a:extLst>
              <a:ext uri="{FF2B5EF4-FFF2-40B4-BE49-F238E27FC236}">
                <a16:creationId xmlns:a16="http://schemas.microsoft.com/office/drawing/2014/main" id="{87047009-FB68-41A7-9C17-35BEF816CC33}"/>
              </a:ext>
            </a:extLst>
          </p:cNvPr>
          <p:cNvSpPr txBox="1"/>
          <p:nvPr/>
        </p:nvSpPr>
        <p:spPr>
          <a:xfrm>
            <a:off x="0" y="0"/>
            <a:ext cx="1811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8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sz="6000" dirty="0"/>
              <a:t>CRM</a:t>
            </a:r>
            <a:endParaRPr lang="pt-BR" sz="72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8D3663C-B229-8377-210D-ABE5C132B402}"/>
              </a:ext>
            </a:extLst>
          </p:cNvPr>
          <p:cNvCxnSpPr>
            <a:cxnSpLocks/>
          </p:cNvCxnSpPr>
          <p:nvPr/>
        </p:nvCxnSpPr>
        <p:spPr>
          <a:xfrm flipH="1">
            <a:off x="5817658" y="0"/>
            <a:ext cx="668867" cy="736600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C3BE3B6-CB79-7156-0344-64F37307D02E}"/>
              </a:ext>
            </a:extLst>
          </p:cNvPr>
          <p:cNvCxnSpPr>
            <a:cxnSpLocks/>
          </p:cNvCxnSpPr>
          <p:nvPr/>
        </p:nvCxnSpPr>
        <p:spPr>
          <a:xfrm flipH="1">
            <a:off x="5526616" y="0"/>
            <a:ext cx="1138767" cy="1265767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9F183D7-A2F9-64A4-5FAA-20CF062D7A25}"/>
              </a:ext>
            </a:extLst>
          </p:cNvPr>
          <p:cNvCxnSpPr>
            <a:cxnSpLocks/>
          </p:cNvCxnSpPr>
          <p:nvPr/>
        </p:nvCxnSpPr>
        <p:spPr>
          <a:xfrm flipH="1">
            <a:off x="45508" y="5592232"/>
            <a:ext cx="1138767" cy="1265767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45F554-D8D8-6726-110B-7C6A029E4E9E}"/>
              </a:ext>
            </a:extLst>
          </p:cNvPr>
          <p:cNvSpPr txBox="1"/>
          <p:nvPr/>
        </p:nvSpPr>
        <p:spPr>
          <a:xfrm>
            <a:off x="575202" y="6149369"/>
            <a:ext cx="233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3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dirty="0"/>
              <a:t>Arquitetura</a:t>
            </a:r>
          </a:p>
        </p:txBody>
      </p:sp>
      <p:sp>
        <p:nvSpPr>
          <p:cNvPr id="2" name="CaixaDeTexto 12">
            <a:extLst>
              <a:ext uri="{FF2B5EF4-FFF2-40B4-BE49-F238E27FC236}">
                <a16:creationId xmlns:a16="http://schemas.microsoft.com/office/drawing/2014/main" id="{576E713F-ABF1-8398-9EE8-411C3F5FC4FB}"/>
              </a:ext>
            </a:extLst>
          </p:cNvPr>
          <p:cNvSpPr txBox="1"/>
          <p:nvPr/>
        </p:nvSpPr>
        <p:spPr>
          <a:xfrm>
            <a:off x="3109383" y="3223040"/>
            <a:ext cx="711199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8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sz="2000" dirty="0">
                <a:solidFill>
                  <a:srgbClr val="002060"/>
                </a:solidFill>
              </a:rPr>
              <a:t>Porque a oportunidade é importante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  <a:effectLst/>
              </a:rPr>
              <a:t>Entendo ira contribuir com meus objetivos e princípios relacionado arquitetura;</a:t>
            </a:r>
          </a:p>
        </p:txBody>
      </p:sp>
      <p:sp>
        <p:nvSpPr>
          <p:cNvPr id="11" name="CaixaDeTexto 12">
            <a:extLst>
              <a:ext uri="{FF2B5EF4-FFF2-40B4-BE49-F238E27FC236}">
                <a16:creationId xmlns:a16="http://schemas.microsoft.com/office/drawing/2014/main" id="{51FE25B8-12DD-5072-B241-78D7F4CFCB0D}"/>
              </a:ext>
            </a:extLst>
          </p:cNvPr>
          <p:cNvSpPr txBox="1"/>
          <p:nvPr/>
        </p:nvSpPr>
        <p:spPr>
          <a:xfrm>
            <a:off x="3065464" y="3906659"/>
            <a:ext cx="711199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8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sz="2000" dirty="0">
                <a:solidFill>
                  <a:srgbClr val="002060"/>
                </a:solidFill>
              </a:rPr>
              <a:t>Pontos Em Desenvolvimentos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  <a:effectLst/>
              </a:rPr>
              <a:t>Arquitetura e uma ciência e cada descoberta feita e uma nova solução a ser contribuído e  como tal a Cloud veio para ficar e com isto temos que evoluirmos com arquiteturas existentes e buscarmos um target para esta convivência entre o Legado;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E57DB43-8334-3D92-836F-357AD5D673E5}"/>
              </a:ext>
            </a:extLst>
          </p:cNvPr>
          <p:cNvSpPr txBox="1"/>
          <p:nvPr/>
        </p:nvSpPr>
        <p:spPr>
          <a:xfrm>
            <a:off x="3065463" y="4837551"/>
            <a:ext cx="711199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8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sz="2000" dirty="0">
                <a:solidFill>
                  <a:srgbClr val="002060"/>
                </a:solidFill>
              </a:rPr>
              <a:t>Pontos Comportamentais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  <a:effectLst/>
              </a:rPr>
              <a:t>Hoje devido a necessidade de interagir com muitos departamentos e pessoas de diferentes opiniões a negociação se torna o ponto principal para termos os mesmos objetivos, com isto sempre temos que cada vez mas interagir para extrair o melhor de cada um e seu ponto de vista;</a:t>
            </a:r>
          </a:p>
        </p:txBody>
      </p:sp>
      <p:sp>
        <p:nvSpPr>
          <p:cNvPr id="15" name="CaixaDeTexto 12">
            <a:extLst>
              <a:ext uri="{FF2B5EF4-FFF2-40B4-BE49-F238E27FC236}">
                <a16:creationId xmlns:a16="http://schemas.microsoft.com/office/drawing/2014/main" id="{7A636B23-81A8-9AFB-E59B-65015191E10A}"/>
              </a:ext>
            </a:extLst>
          </p:cNvPr>
          <p:cNvSpPr txBox="1"/>
          <p:nvPr/>
        </p:nvSpPr>
        <p:spPr>
          <a:xfrm>
            <a:off x="6874932" y="1015663"/>
            <a:ext cx="36586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8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sz="2000" dirty="0">
                <a:solidFill>
                  <a:srgbClr val="002060"/>
                </a:solidFill>
              </a:rPr>
              <a:t>Profissional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+ De 10 anos com Tecnologia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8 Atuando com Desenvolvimento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5 anos como Engenheiro e Arquiteto de Soluções</a:t>
            </a:r>
          </a:p>
          <a:p>
            <a:r>
              <a:rPr lang="pt-BR" sz="1100" dirty="0">
                <a:solidFill>
                  <a:srgbClr val="002060"/>
                </a:solidFill>
              </a:rPr>
              <a:t>Colaborou com soluções nas empresas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Bradesco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Caixa Econômica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Vivo ( Especialista Arquiteto - Parceiros)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Telefônica Educacional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/>
              </a:solidFill>
            </a:endParaRPr>
          </a:p>
        </p:txBody>
      </p:sp>
      <p:pic>
        <p:nvPicPr>
          <p:cNvPr id="1026" name="Picture 2" descr="Alex Wallace">
            <a:extLst>
              <a:ext uri="{FF2B5EF4-FFF2-40B4-BE49-F238E27FC236}">
                <a16:creationId xmlns:a16="http://schemas.microsoft.com/office/drawing/2014/main" id="{ACB74192-258A-2741-3317-7D4D6B45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5" y="1572800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37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7160371-AE89-8DCB-A4A6-DF23C1648EEA}"/>
              </a:ext>
            </a:extLst>
          </p:cNvPr>
          <p:cNvSpPr/>
          <p:nvPr/>
        </p:nvSpPr>
        <p:spPr>
          <a:xfrm>
            <a:off x="379940" y="1207863"/>
            <a:ext cx="11441644" cy="12657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C5C1653-06E4-D42D-A341-4C754037C332}"/>
              </a:ext>
            </a:extLst>
          </p:cNvPr>
          <p:cNvSpPr/>
          <p:nvPr/>
        </p:nvSpPr>
        <p:spPr>
          <a:xfrm rot="16200000">
            <a:off x="9732434" y="4381498"/>
            <a:ext cx="2582333" cy="2336800"/>
          </a:xfrm>
          <a:prstGeom prst="rtTriangl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9123CA3F-3E7B-14F6-DC8E-FB3D2FC8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5681134"/>
            <a:ext cx="1007532" cy="100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11">
            <a:extLst>
              <a:ext uri="{FF2B5EF4-FFF2-40B4-BE49-F238E27FC236}">
                <a16:creationId xmlns:a16="http://schemas.microsoft.com/office/drawing/2014/main" id="{87047009-FB68-41A7-9C17-35BEF816CC33}"/>
              </a:ext>
            </a:extLst>
          </p:cNvPr>
          <p:cNvSpPr txBox="1"/>
          <p:nvPr/>
        </p:nvSpPr>
        <p:spPr>
          <a:xfrm>
            <a:off x="110066" y="105994"/>
            <a:ext cx="5350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3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sz="3600" dirty="0"/>
              <a:t>CRM </a:t>
            </a:r>
            <a:r>
              <a:rPr lang="pt-BR" sz="2400" dirty="0"/>
              <a:t>Empréstimo pessoal </a:t>
            </a:r>
          </a:p>
          <a:p>
            <a:r>
              <a:rPr lang="pt-BR" sz="2400" dirty="0"/>
              <a:t>Contexto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8D3663C-B229-8377-210D-ABE5C132B402}"/>
              </a:ext>
            </a:extLst>
          </p:cNvPr>
          <p:cNvCxnSpPr>
            <a:cxnSpLocks/>
          </p:cNvCxnSpPr>
          <p:nvPr/>
        </p:nvCxnSpPr>
        <p:spPr>
          <a:xfrm flipH="1">
            <a:off x="5817658" y="0"/>
            <a:ext cx="668867" cy="736600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C3BE3B6-CB79-7156-0344-64F37307D02E}"/>
              </a:ext>
            </a:extLst>
          </p:cNvPr>
          <p:cNvCxnSpPr>
            <a:cxnSpLocks/>
          </p:cNvCxnSpPr>
          <p:nvPr/>
        </p:nvCxnSpPr>
        <p:spPr>
          <a:xfrm flipH="1">
            <a:off x="5526616" y="0"/>
            <a:ext cx="1138767" cy="1265767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9F183D7-A2F9-64A4-5FAA-20CF062D7A25}"/>
              </a:ext>
            </a:extLst>
          </p:cNvPr>
          <p:cNvCxnSpPr>
            <a:cxnSpLocks/>
          </p:cNvCxnSpPr>
          <p:nvPr/>
        </p:nvCxnSpPr>
        <p:spPr>
          <a:xfrm flipH="1">
            <a:off x="45508" y="5592232"/>
            <a:ext cx="1138767" cy="1265767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45F554-D8D8-6726-110B-7C6A029E4E9E}"/>
              </a:ext>
            </a:extLst>
          </p:cNvPr>
          <p:cNvSpPr txBox="1"/>
          <p:nvPr/>
        </p:nvSpPr>
        <p:spPr>
          <a:xfrm>
            <a:off x="575202" y="6149369"/>
            <a:ext cx="233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3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dirty="0"/>
              <a:t>Arquitetura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72BA4D-31F1-2242-ACA7-EEB0831E1C17}"/>
              </a:ext>
            </a:extLst>
          </p:cNvPr>
          <p:cNvSpPr txBox="1"/>
          <p:nvPr/>
        </p:nvSpPr>
        <p:spPr>
          <a:xfrm>
            <a:off x="484711" y="1646263"/>
            <a:ext cx="10894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cs typeface="Times New Roman" panose="02020603050405020304" pitchFamily="18" charset="0"/>
              </a:rPr>
              <a:t>Empréstimo pessoal solicitado através de CRM ou APP que efetua ações automáticas através de  Microservices e também em serviços legados (SOAP)  para executar e realizar a operação financeira. </a:t>
            </a:r>
            <a:br>
              <a:rPr lang="pt-BR" sz="1800" dirty="0"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EEF43D-996B-C398-BEE3-DC419DAA4011}"/>
              </a:ext>
            </a:extLst>
          </p:cNvPr>
          <p:cNvSpPr/>
          <p:nvPr/>
        </p:nvSpPr>
        <p:spPr>
          <a:xfrm>
            <a:off x="379940" y="2685131"/>
            <a:ext cx="5648327" cy="287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E16321-8F7F-EB01-7FF4-3253939B698C}"/>
              </a:ext>
            </a:extLst>
          </p:cNvPr>
          <p:cNvSpPr/>
          <p:nvPr/>
        </p:nvSpPr>
        <p:spPr>
          <a:xfrm>
            <a:off x="6279091" y="2679698"/>
            <a:ext cx="5532969" cy="287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064896-1D61-FA6F-DC55-44E64607E548}"/>
              </a:ext>
            </a:extLst>
          </p:cNvPr>
          <p:cNvSpPr txBox="1"/>
          <p:nvPr/>
        </p:nvSpPr>
        <p:spPr>
          <a:xfrm>
            <a:off x="502176" y="3312563"/>
            <a:ext cx="5466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cs typeface="Times New Roman" panose="02020603050405020304" pitchFamily="18" charset="0"/>
              </a:rPr>
              <a:t>Empréstimo realizado pela plataforma CRM e APP com Serviços da </a:t>
            </a:r>
            <a:r>
              <a:rPr lang="pt-BR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Financial Services Cloud </a:t>
            </a:r>
            <a:r>
              <a:rPr lang="pt-BR" sz="1800" dirty="0">
                <a:cs typeface="Times New Roman" panose="02020603050405020304" pitchFamily="18" charset="0"/>
              </a:rPr>
              <a:t>e Microservices OpenFinance. 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4F5437-2670-D056-7DFD-061B44B9BC1A}"/>
              </a:ext>
            </a:extLst>
          </p:cNvPr>
          <p:cNvSpPr txBox="1"/>
          <p:nvPr/>
        </p:nvSpPr>
        <p:spPr>
          <a:xfrm>
            <a:off x="6841067" y="3240912"/>
            <a:ext cx="3014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cs typeface="Times New Roman" panose="02020603050405020304" pitchFamily="18" charset="0"/>
              </a:rPr>
              <a:t>Jornada – Crédito pessoal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cs typeface="Times New Roman" panose="02020603050405020304" pitchFamily="18" charset="0"/>
              </a:rPr>
              <a:t>Arquitetura Target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B517311-104E-C1A8-3630-629F00F14715}"/>
              </a:ext>
            </a:extLst>
          </p:cNvPr>
          <p:cNvSpPr txBox="1"/>
          <p:nvPr/>
        </p:nvSpPr>
        <p:spPr>
          <a:xfrm>
            <a:off x="502176" y="2830878"/>
            <a:ext cx="125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Solução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F117DE9-E75A-5FB3-B3C9-45D3C22C04F3}"/>
              </a:ext>
            </a:extLst>
          </p:cNvPr>
          <p:cNvSpPr txBox="1"/>
          <p:nvPr/>
        </p:nvSpPr>
        <p:spPr>
          <a:xfrm>
            <a:off x="6486525" y="2746007"/>
            <a:ext cx="125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Arquitetura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56B44C-AD02-CEAC-41D2-B4D5C5FE633C}"/>
              </a:ext>
            </a:extLst>
          </p:cNvPr>
          <p:cNvSpPr txBox="1"/>
          <p:nvPr/>
        </p:nvSpPr>
        <p:spPr>
          <a:xfrm>
            <a:off x="484711" y="1306057"/>
            <a:ext cx="125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Negocio </a:t>
            </a:r>
          </a:p>
        </p:txBody>
      </p:sp>
    </p:spTree>
    <p:extLst>
      <p:ext uri="{BB962C8B-B14F-4D97-AF65-F5344CB8AC3E}">
        <p14:creationId xmlns:p14="http://schemas.microsoft.com/office/powerpoint/2010/main" val="354140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>
            <a:extLst>
              <a:ext uri="{FF2B5EF4-FFF2-40B4-BE49-F238E27FC236}">
                <a16:creationId xmlns:a16="http://schemas.microsoft.com/office/drawing/2014/main" id="{739725A9-4432-4BCF-3618-E95F5C79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93" y="2053228"/>
            <a:ext cx="2521997" cy="1355704"/>
          </a:xfrm>
          <a:prstGeom prst="rect">
            <a:avLst/>
          </a:prstGeom>
        </p:spPr>
      </p:pic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FFB91C01-32A1-2AD2-A7C6-62A7DEEE214B}"/>
              </a:ext>
            </a:extLst>
          </p:cNvPr>
          <p:cNvSpPr/>
          <p:nvPr/>
        </p:nvSpPr>
        <p:spPr>
          <a:xfrm>
            <a:off x="237067" y="2418731"/>
            <a:ext cx="10137155" cy="2483878"/>
          </a:xfrm>
          <a:custGeom>
            <a:avLst/>
            <a:gdLst>
              <a:gd name="connsiteX0" fmla="*/ 0 w 10137155"/>
              <a:gd name="connsiteY0" fmla="*/ 361192 h 1741667"/>
              <a:gd name="connsiteX1" fmla="*/ 2243666 w 10137155"/>
              <a:gd name="connsiteY1" fmla="*/ 1741259 h 1741667"/>
              <a:gd name="connsiteX2" fmla="*/ 4580466 w 10137155"/>
              <a:gd name="connsiteY2" fmla="*/ 242659 h 1741667"/>
              <a:gd name="connsiteX3" fmla="*/ 6671733 w 10137155"/>
              <a:gd name="connsiteY3" fmla="*/ 1478792 h 1741667"/>
              <a:gd name="connsiteX4" fmla="*/ 8712200 w 10137155"/>
              <a:gd name="connsiteY4" fmla="*/ 284992 h 1741667"/>
              <a:gd name="connsiteX5" fmla="*/ 10041466 w 10137155"/>
              <a:gd name="connsiteY5" fmla="*/ 22526 h 1741667"/>
              <a:gd name="connsiteX6" fmla="*/ 10033000 w 10137155"/>
              <a:gd name="connsiteY6" fmla="*/ 14059 h 174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7155" h="1741667">
                <a:moveTo>
                  <a:pt x="0" y="361192"/>
                </a:moveTo>
                <a:cubicBezTo>
                  <a:pt x="740127" y="1061103"/>
                  <a:pt x="1480255" y="1761015"/>
                  <a:pt x="2243666" y="1741259"/>
                </a:cubicBezTo>
                <a:cubicBezTo>
                  <a:pt x="3007077" y="1721504"/>
                  <a:pt x="3842455" y="286404"/>
                  <a:pt x="4580466" y="242659"/>
                </a:cubicBezTo>
                <a:cubicBezTo>
                  <a:pt x="5318477" y="198914"/>
                  <a:pt x="5983111" y="1471737"/>
                  <a:pt x="6671733" y="1478792"/>
                </a:cubicBezTo>
                <a:cubicBezTo>
                  <a:pt x="7360355" y="1485848"/>
                  <a:pt x="8150578" y="527703"/>
                  <a:pt x="8712200" y="284992"/>
                </a:cubicBezTo>
                <a:cubicBezTo>
                  <a:pt x="9273822" y="42281"/>
                  <a:pt x="9821333" y="67681"/>
                  <a:pt x="10041466" y="22526"/>
                </a:cubicBezTo>
                <a:cubicBezTo>
                  <a:pt x="10261599" y="-22629"/>
                  <a:pt x="10033000" y="14059"/>
                  <a:pt x="10033000" y="140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C5C1653-06E4-D42D-A341-4C754037C332}"/>
              </a:ext>
            </a:extLst>
          </p:cNvPr>
          <p:cNvSpPr/>
          <p:nvPr/>
        </p:nvSpPr>
        <p:spPr>
          <a:xfrm rot="16200000">
            <a:off x="9732434" y="4381498"/>
            <a:ext cx="2582333" cy="2336800"/>
          </a:xfrm>
          <a:prstGeom prst="rtTriangl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9123CA3F-3E7B-14F6-DC8E-FB3D2FC8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5681134"/>
            <a:ext cx="1007532" cy="100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11">
            <a:extLst>
              <a:ext uri="{FF2B5EF4-FFF2-40B4-BE49-F238E27FC236}">
                <a16:creationId xmlns:a16="http://schemas.microsoft.com/office/drawing/2014/main" id="{87047009-FB68-41A7-9C17-35BEF816CC33}"/>
              </a:ext>
            </a:extLst>
          </p:cNvPr>
          <p:cNvSpPr txBox="1"/>
          <p:nvPr/>
        </p:nvSpPr>
        <p:spPr>
          <a:xfrm>
            <a:off x="110066" y="105994"/>
            <a:ext cx="5350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3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sz="3600" dirty="0"/>
              <a:t>CRM</a:t>
            </a:r>
          </a:p>
          <a:p>
            <a:r>
              <a:rPr lang="pt-BR" sz="2400" dirty="0"/>
              <a:t>Empréstimo pessoal - Jornada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8D3663C-B229-8377-210D-ABE5C132B402}"/>
              </a:ext>
            </a:extLst>
          </p:cNvPr>
          <p:cNvCxnSpPr>
            <a:cxnSpLocks/>
          </p:cNvCxnSpPr>
          <p:nvPr/>
        </p:nvCxnSpPr>
        <p:spPr>
          <a:xfrm flipH="1">
            <a:off x="5817658" y="0"/>
            <a:ext cx="668867" cy="736600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C3BE3B6-CB79-7156-0344-64F37307D02E}"/>
              </a:ext>
            </a:extLst>
          </p:cNvPr>
          <p:cNvCxnSpPr>
            <a:cxnSpLocks/>
          </p:cNvCxnSpPr>
          <p:nvPr/>
        </p:nvCxnSpPr>
        <p:spPr>
          <a:xfrm flipH="1">
            <a:off x="5526616" y="0"/>
            <a:ext cx="1138767" cy="1265767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9F183D7-A2F9-64A4-5FAA-20CF062D7A25}"/>
              </a:ext>
            </a:extLst>
          </p:cNvPr>
          <p:cNvCxnSpPr>
            <a:cxnSpLocks/>
          </p:cNvCxnSpPr>
          <p:nvPr/>
        </p:nvCxnSpPr>
        <p:spPr>
          <a:xfrm flipH="1">
            <a:off x="45508" y="5592232"/>
            <a:ext cx="1138767" cy="1265767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45F554-D8D8-6726-110B-7C6A029E4E9E}"/>
              </a:ext>
            </a:extLst>
          </p:cNvPr>
          <p:cNvSpPr txBox="1"/>
          <p:nvPr/>
        </p:nvSpPr>
        <p:spPr>
          <a:xfrm>
            <a:off x="575202" y="6149369"/>
            <a:ext cx="233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3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dirty="0"/>
              <a:t>Arquitetura</a:t>
            </a:r>
          </a:p>
        </p:txBody>
      </p:sp>
      <p:pic>
        <p:nvPicPr>
          <p:cNvPr id="28" name="Gráfico 27" descr="Envelope">
            <a:extLst>
              <a:ext uri="{FF2B5EF4-FFF2-40B4-BE49-F238E27FC236}">
                <a16:creationId xmlns:a16="http://schemas.microsoft.com/office/drawing/2014/main" id="{3EA8E48F-23A7-63A7-3D81-C53A5E39D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8188" y="3724479"/>
            <a:ext cx="914400" cy="9144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EDF5482-49AD-FA40-4F5C-C3E5CA986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2996" y="3148620"/>
            <a:ext cx="884783" cy="58818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C784A83-E85B-1C88-229A-408F098EA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188" y="2418730"/>
            <a:ext cx="817470" cy="58818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8343E1A-503D-10AF-963A-F72FF559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9985" y="4172795"/>
            <a:ext cx="1668869" cy="116561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5EDD165-64EA-4A01-64CC-8DE78EB61F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231" y="3183386"/>
            <a:ext cx="815961" cy="1015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0060C927-F8BD-676C-1DE0-64D5E3CB3E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7116" y="2025738"/>
            <a:ext cx="3337056" cy="148109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72EDE61D-5BFA-6D63-8735-06D040EBB3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6096" y="1924614"/>
            <a:ext cx="2671972" cy="2201009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145F6AAE-0914-FC78-A7DB-E548A202FC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5190" y="4215399"/>
            <a:ext cx="936388" cy="148977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CCB96D92-6204-AF13-F9A6-F2A730CD5D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35872" y="4251906"/>
            <a:ext cx="936388" cy="148977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2AB3B29B-1474-96AA-0F6C-637FEACBAF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0147" y="4358432"/>
            <a:ext cx="936388" cy="148977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1636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ângulo 126">
            <a:extLst>
              <a:ext uri="{FF2B5EF4-FFF2-40B4-BE49-F238E27FC236}">
                <a16:creationId xmlns:a16="http://schemas.microsoft.com/office/drawing/2014/main" id="{0B8FD237-E718-9985-7EF2-8D6FDC57E74A}"/>
              </a:ext>
            </a:extLst>
          </p:cNvPr>
          <p:cNvSpPr/>
          <p:nvPr/>
        </p:nvSpPr>
        <p:spPr>
          <a:xfrm>
            <a:off x="9733371" y="1152364"/>
            <a:ext cx="1083287" cy="5008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cap="all" dirty="0">
              <a:solidFill>
                <a:srgbClr val="253858"/>
              </a:solidFill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cap="all" dirty="0">
              <a:solidFill>
                <a:srgbClr val="253858"/>
              </a:solidFill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C5C1653-06E4-D42D-A341-4C754037C332}"/>
              </a:ext>
            </a:extLst>
          </p:cNvPr>
          <p:cNvSpPr/>
          <p:nvPr/>
        </p:nvSpPr>
        <p:spPr>
          <a:xfrm rot="16200000">
            <a:off x="9732434" y="4381498"/>
            <a:ext cx="2582333" cy="2336800"/>
          </a:xfrm>
          <a:prstGeom prst="rtTriangl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9123CA3F-3E7B-14F6-DC8E-FB3D2FC8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750" y="152527"/>
            <a:ext cx="597143" cy="59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11">
            <a:extLst>
              <a:ext uri="{FF2B5EF4-FFF2-40B4-BE49-F238E27FC236}">
                <a16:creationId xmlns:a16="http://schemas.microsoft.com/office/drawing/2014/main" id="{87047009-FB68-41A7-9C17-35BEF816CC33}"/>
              </a:ext>
            </a:extLst>
          </p:cNvPr>
          <p:cNvSpPr txBox="1"/>
          <p:nvPr/>
        </p:nvSpPr>
        <p:spPr>
          <a:xfrm>
            <a:off x="110066" y="105994"/>
            <a:ext cx="5350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3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sz="3600" dirty="0"/>
              <a:t>CRM</a:t>
            </a:r>
          </a:p>
          <a:p>
            <a:r>
              <a:rPr lang="pt-BR" sz="2400" dirty="0"/>
              <a:t>Empréstimo pessoal - Arquitetura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8D3663C-B229-8377-210D-ABE5C132B402}"/>
              </a:ext>
            </a:extLst>
          </p:cNvPr>
          <p:cNvCxnSpPr>
            <a:cxnSpLocks/>
          </p:cNvCxnSpPr>
          <p:nvPr/>
        </p:nvCxnSpPr>
        <p:spPr>
          <a:xfrm flipH="1">
            <a:off x="5817658" y="0"/>
            <a:ext cx="668867" cy="736600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C3BE3B6-CB79-7156-0344-64F37307D02E}"/>
              </a:ext>
            </a:extLst>
          </p:cNvPr>
          <p:cNvCxnSpPr>
            <a:cxnSpLocks/>
          </p:cNvCxnSpPr>
          <p:nvPr/>
        </p:nvCxnSpPr>
        <p:spPr>
          <a:xfrm flipH="1">
            <a:off x="5526616" y="0"/>
            <a:ext cx="1138767" cy="1265767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9F183D7-A2F9-64A4-5FAA-20CF062D7A25}"/>
              </a:ext>
            </a:extLst>
          </p:cNvPr>
          <p:cNvCxnSpPr>
            <a:cxnSpLocks/>
          </p:cNvCxnSpPr>
          <p:nvPr/>
        </p:nvCxnSpPr>
        <p:spPr>
          <a:xfrm flipH="1">
            <a:off x="45508" y="5592232"/>
            <a:ext cx="1138767" cy="1265767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45F554-D8D8-6726-110B-7C6A029E4E9E}"/>
              </a:ext>
            </a:extLst>
          </p:cNvPr>
          <p:cNvSpPr txBox="1"/>
          <p:nvPr/>
        </p:nvSpPr>
        <p:spPr>
          <a:xfrm>
            <a:off x="575202" y="6149369"/>
            <a:ext cx="233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3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dirty="0"/>
              <a:t>Arquitetura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3052A96-284E-206A-C71D-E0E688D6EE8D}"/>
              </a:ext>
            </a:extLst>
          </p:cNvPr>
          <p:cNvSpPr/>
          <p:nvPr/>
        </p:nvSpPr>
        <p:spPr>
          <a:xfrm>
            <a:off x="89857" y="1144378"/>
            <a:ext cx="3544362" cy="4948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89B53E-1112-CCD3-1750-094BFD5BAAC7}"/>
              </a:ext>
            </a:extLst>
          </p:cNvPr>
          <p:cNvSpPr/>
          <p:nvPr/>
        </p:nvSpPr>
        <p:spPr>
          <a:xfrm>
            <a:off x="3703945" y="1140314"/>
            <a:ext cx="3092240" cy="496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cap="all" dirty="0">
              <a:solidFill>
                <a:srgbClr val="253858"/>
              </a:solidFill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cap="all" dirty="0">
              <a:solidFill>
                <a:srgbClr val="253858"/>
              </a:solidFill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165B7EB-8439-6BF6-62AD-BE169F6B70E3}"/>
              </a:ext>
            </a:extLst>
          </p:cNvPr>
          <p:cNvSpPr/>
          <p:nvPr/>
        </p:nvSpPr>
        <p:spPr>
          <a:xfrm>
            <a:off x="5724320" y="5084653"/>
            <a:ext cx="983113" cy="514247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BrandID</a:t>
            </a:r>
          </a:p>
          <a:p>
            <a:pPr algn="ctr"/>
            <a:r>
              <a:rPr lang="pt-BR" sz="900" b="1" dirty="0">
                <a:solidFill>
                  <a:schemeClr val="tx1"/>
                </a:solidFill>
              </a:rPr>
              <a:t>(Cada Coligação)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0CF60A9-415F-E780-EB32-20B6CE9916AB}"/>
              </a:ext>
            </a:extLst>
          </p:cNvPr>
          <p:cNvSpPr/>
          <p:nvPr/>
        </p:nvSpPr>
        <p:spPr>
          <a:xfrm>
            <a:off x="523519" y="1423004"/>
            <a:ext cx="1191236" cy="19011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FB4E478-A1CA-19BC-0408-25E547778BF7}"/>
              </a:ext>
            </a:extLst>
          </p:cNvPr>
          <p:cNvSpPr/>
          <p:nvPr/>
        </p:nvSpPr>
        <p:spPr>
          <a:xfrm>
            <a:off x="611544" y="1841446"/>
            <a:ext cx="987029" cy="1385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7B2C7F2-7BD5-7A58-3ECC-F76DF26AB4C4}"/>
              </a:ext>
            </a:extLst>
          </p:cNvPr>
          <p:cNvSpPr txBox="1"/>
          <p:nvPr/>
        </p:nvSpPr>
        <p:spPr>
          <a:xfrm>
            <a:off x="784889" y="1407130"/>
            <a:ext cx="765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radesco"/>
              </a:rPr>
              <a:t>FONTES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A64AF47-CE5F-FB40-FBF5-509E8EEC2347}"/>
              </a:ext>
            </a:extLst>
          </p:cNvPr>
          <p:cNvSpPr txBox="1"/>
          <p:nvPr/>
        </p:nvSpPr>
        <p:spPr>
          <a:xfrm>
            <a:off x="832400" y="1571697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Bradesco"/>
              </a:rPr>
              <a:t>Open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F40A741-CA00-72D8-B35F-5F6C251F45F0}"/>
              </a:ext>
            </a:extLst>
          </p:cNvPr>
          <p:cNvSpPr/>
          <p:nvPr/>
        </p:nvSpPr>
        <p:spPr>
          <a:xfrm>
            <a:off x="1796554" y="1423005"/>
            <a:ext cx="1143311" cy="1908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72B3BCD-8CBF-E79F-5FD2-8B44E75C6EC3}"/>
              </a:ext>
            </a:extLst>
          </p:cNvPr>
          <p:cNvSpPr txBox="1"/>
          <p:nvPr/>
        </p:nvSpPr>
        <p:spPr>
          <a:xfrm>
            <a:off x="1916985" y="1545629"/>
            <a:ext cx="1035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Bradesco"/>
              </a:rPr>
              <a:t>INTEGRAÇÃO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C94367D-8219-DEEE-7FBE-34E9BD0AEB5B}"/>
              </a:ext>
            </a:extLst>
          </p:cNvPr>
          <p:cNvSpPr/>
          <p:nvPr/>
        </p:nvSpPr>
        <p:spPr>
          <a:xfrm>
            <a:off x="736596" y="2932995"/>
            <a:ext cx="765081" cy="201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C0F9216-7F32-78AB-25B0-39DF7C5843CE}"/>
              </a:ext>
            </a:extLst>
          </p:cNvPr>
          <p:cNvSpPr/>
          <p:nvPr/>
        </p:nvSpPr>
        <p:spPr>
          <a:xfrm>
            <a:off x="139393" y="3919874"/>
            <a:ext cx="3384986" cy="873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AE23958-98F8-51E8-21A4-E0767F2D8729}"/>
              </a:ext>
            </a:extLst>
          </p:cNvPr>
          <p:cNvSpPr/>
          <p:nvPr/>
        </p:nvSpPr>
        <p:spPr>
          <a:xfrm>
            <a:off x="123618" y="4923386"/>
            <a:ext cx="3384986" cy="856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luxograma: Disco Magnético 38">
            <a:extLst>
              <a:ext uri="{FF2B5EF4-FFF2-40B4-BE49-F238E27FC236}">
                <a16:creationId xmlns:a16="http://schemas.microsoft.com/office/drawing/2014/main" id="{7D077F8C-D6DA-01A9-353D-E5A32B2250E9}"/>
              </a:ext>
            </a:extLst>
          </p:cNvPr>
          <p:cNvSpPr/>
          <p:nvPr/>
        </p:nvSpPr>
        <p:spPr>
          <a:xfrm>
            <a:off x="239759" y="4059993"/>
            <a:ext cx="770971" cy="45908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DELTA LAKE (Storage)</a:t>
            </a:r>
          </a:p>
        </p:txBody>
      </p:sp>
      <p:sp>
        <p:nvSpPr>
          <p:cNvPr id="41" name="Fluxograma: Disco Magnético 40">
            <a:extLst>
              <a:ext uri="{FF2B5EF4-FFF2-40B4-BE49-F238E27FC236}">
                <a16:creationId xmlns:a16="http://schemas.microsoft.com/office/drawing/2014/main" id="{5B702969-5CFE-9092-4A1B-49BB897F5615}"/>
              </a:ext>
            </a:extLst>
          </p:cNvPr>
          <p:cNvSpPr/>
          <p:nvPr/>
        </p:nvSpPr>
        <p:spPr>
          <a:xfrm>
            <a:off x="1257159" y="4110990"/>
            <a:ext cx="584999" cy="39493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/>
              <a:t>Cache</a:t>
            </a:r>
            <a:r>
              <a:rPr lang="pt-BR" sz="800" dirty="0"/>
              <a:t> 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0CEC075-0BF9-22D4-5F99-40FC4C0503D7}"/>
              </a:ext>
            </a:extLst>
          </p:cNvPr>
          <p:cNvSpPr/>
          <p:nvPr/>
        </p:nvSpPr>
        <p:spPr>
          <a:xfrm>
            <a:off x="2032352" y="4049216"/>
            <a:ext cx="774388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highlight>
                <a:srgbClr val="FFFF00"/>
              </a:highlight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F3BD823-B184-0C48-81C1-6E95A1A42FFC}"/>
              </a:ext>
            </a:extLst>
          </p:cNvPr>
          <p:cNvSpPr/>
          <p:nvPr/>
        </p:nvSpPr>
        <p:spPr>
          <a:xfrm>
            <a:off x="2902803" y="4361771"/>
            <a:ext cx="584999" cy="353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5841C29-3615-9360-E78B-C697725C9709}"/>
              </a:ext>
            </a:extLst>
          </p:cNvPr>
          <p:cNvSpPr/>
          <p:nvPr/>
        </p:nvSpPr>
        <p:spPr>
          <a:xfrm>
            <a:off x="217673" y="5265560"/>
            <a:ext cx="978160" cy="3669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/>
              <a:t>Data Factory</a:t>
            </a:r>
          </a:p>
        </p:txBody>
      </p:sp>
      <p:sp>
        <p:nvSpPr>
          <p:cNvPr id="49" name="Fluxograma: Disco Magnético 48">
            <a:extLst>
              <a:ext uri="{FF2B5EF4-FFF2-40B4-BE49-F238E27FC236}">
                <a16:creationId xmlns:a16="http://schemas.microsoft.com/office/drawing/2014/main" id="{82B348E5-C25D-26EA-31F9-3EE27E6F8436}"/>
              </a:ext>
            </a:extLst>
          </p:cNvPr>
          <p:cNvSpPr/>
          <p:nvPr/>
        </p:nvSpPr>
        <p:spPr>
          <a:xfrm>
            <a:off x="1375863" y="5078759"/>
            <a:ext cx="2123225" cy="693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Seta: Divisa 49">
            <a:extLst>
              <a:ext uri="{FF2B5EF4-FFF2-40B4-BE49-F238E27FC236}">
                <a16:creationId xmlns:a16="http://schemas.microsoft.com/office/drawing/2014/main" id="{D3B8F044-B615-C673-E136-B86C0192A5AE}"/>
              </a:ext>
            </a:extLst>
          </p:cNvPr>
          <p:cNvSpPr/>
          <p:nvPr/>
        </p:nvSpPr>
        <p:spPr>
          <a:xfrm>
            <a:off x="1422674" y="5389245"/>
            <a:ext cx="963407" cy="24927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Preparação Dados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B5430BF-DB75-006C-A5CE-5C9E3B260D16}"/>
              </a:ext>
            </a:extLst>
          </p:cNvPr>
          <p:cNvSpPr txBox="1"/>
          <p:nvPr/>
        </p:nvSpPr>
        <p:spPr>
          <a:xfrm>
            <a:off x="4654053" y="1212183"/>
            <a:ext cx="1033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radesco"/>
              </a:rPr>
              <a:t>SEGURANÇA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943E2AC-850F-3DBC-62BE-E93606D5B403}"/>
              </a:ext>
            </a:extLst>
          </p:cNvPr>
          <p:cNvSpPr txBox="1"/>
          <p:nvPr/>
        </p:nvSpPr>
        <p:spPr>
          <a:xfrm>
            <a:off x="1201269" y="1104462"/>
            <a:ext cx="1828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Bradesco"/>
              </a:rPr>
              <a:t>OPEN FINANCE AZURE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353F4372-8033-32F4-AA69-671025DE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47" y="4022177"/>
            <a:ext cx="343416" cy="303484"/>
          </a:xfrm>
          <a:prstGeom prst="rect">
            <a:avLst/>
          </a:prstGeom>
        </p:spPr>
      </p:pic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B1ECB81-0609-975A-FCD3-8AFC51305EE3}"/>
              </a:ext>
            </a:extLst>
          </p:cNvPr>
          <p:cNvCxnSpPr/>
          <p:nvPr/>
        </p:nvCxnSpPr>
        <p:spPr>
          <a:xfrm>
            <a:off x="575202" y="4547606"/>
            <a:ext cx="0" cy="69138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BF0AAE4-D0C6-4468-7F48-28DA2B9C06AB}"/>
              </a:ext>
            </a:extLst>
          </p:cNvPr>
          <p:cNvSpPr txBox="1"/>
          <p:nvPr/>
        </p:nvSpPr>
        <p:spPr>
          <a:xfrm>
            <a:off x="4554191" y="2043755"/>
            <a:ext cx="132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Bradesco"/>
              </a:rPr>
              <a:t>Carteira de Cliente CPF / CNPJ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EF216B7-C4A5-97BB-65DF-E41563C062F1}"/>
              </a:ext>
            </a:extLst>
          </p:cNvPr>
          <p:cNvSpPr txBox="1"/>
          <p:nvPr/>
        </p:nvSpPr>
        <p:spPr>
          <a:xfrm>
            <a:off x="4627953" y="2869519"/>
            <a:ext cx="109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Bradesco"/>
              </a:rPr>
              <a:t>JWT  - CPF/ CNPJ TEMPORARIO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C523CD6-5E11-7423-404A-F4AEC940E43A}"/>
              </a:ext>
            </a:extLst>
          </p:cNvPr>
          <p:cNvSpPr/>
          <p:nvPr/>
        </p:nvSpPr>
        <p:spPr>
          <a:xfrm>
            <a:off x="4664434" y="3986224"/>
            <a:ext cx="976114" cy="400109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Brand token</a:t>
            </a:r>
          </a:p>
        </p:txBody>
      </p: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5668459D-2ACB-D88B-4F67-71BFDF5DF69F}"/>
              </a:ext>
            </a:extLst>
          </p:cNvPr>
          <p:cNvCxnSpPr>
            <a:cxnSpLocks/>
          </p:cNvCxnSpPr>
          <p:nvPr/>
        </p:nvCxnSpPr>
        <p:spPr>
          <a:xfrm rot="5400000">
            <a:off x="4172660" y="4536087"/>
            <a:ext cx="790826" cy="554734"/>
          </a:xfrm>
          <a:prstGeom prst="bentConnector3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A556E4B3-CAF5-0051-AE98-4F5A3FE843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95586" y="4458333"/>
            <a:ext cx="622299" cy="52906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970CE48-7DBD-2544-E127-EEE01A8EAF40}"/>
              </a:ext>
            </a:extLst>
          </p:cNvPr>
          <p:cNvSpPr txBox="1"/>
          <p:nvPr/>
        </p:nvSpPr>
        <p:spPr>
          <a:xfrm>
            <a:off x="3796017" y="5242423"/>
            <a:ext cx="1008609" cy="2462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pt-BR" sz="1000" b="1" dirty="0"/>
              <a:t>internoBrandID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3E0B4F7-304B-B28D-59AA-8DFD2A0B1553}"/>
              </a:ext>
            </a:extLst>
          </p:cNvPr>
          <p:cNvSpPr txBox="1"/>
          <p:nvPr/>
        </p:nvSpPr>
        <p:spPr>
          <a:xfrm>
            <a:off x="4872025" y="5241894"/>
            <a:ext cx="725965" cy="2462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consentID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6FCD0CB-B80F-2BF2-2479-3DA5594F536F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5152491" y="4386333"/>
            <a:ext cx="8542" cy="81414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áfico 63" descr="Chave com preenchimento sólido">
            <a:extLst>
              <a:ext uri="{FF2B5EF4-FFF2-40B4-BE49-F238E27FC236}">
                <a16:creationId xmlns:a16="http://schemas.microsoft.com/office/drawing/2014/main" id="{4A008228-AEB9-5C7A-6D4C-720DF1527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9368" y="2568012"/>
            <a:ext cx="455864" cy="440941"/>
          </a:xfrm>
          <a:prstGeom prst="rect">
            <a:avLst/>
          </a:prstGeom>
        </p:spPr>
      </p:pic>
      <p:pic>
        <p:nvPicPr>
          <p:cNvPr id="65" name="Gráfico 64" descr="Chave com preenchimento sólido">
            <a:extLst>
              <a:ext uri="{FF2B5EF4-FFF2-40B4-BE49-F238E27FC236}">
                <a16:creationId xmlns:a16="http://schemas.microsoft.com/office/drawing/2014/main" id="{4FBAFDB2-9640-BC90-0E46-AB2AB37A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2626" y="1650567"/>
            <a:ext cx="455864" cy="512338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D94AD6C7-4CB4-8898-57D3-504016FA6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722" y="1933324"/>
            <a:ext cx="809625" cy="600075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5332E52D-96DE-5349-6C3F-4E4D58B5019C}"/>
              </a:ext>
            </a:extLst>
          </p:cNvPr>
          <p:cNvSpPr txBox="1"/>
          <p:nvPr/>
        </p:nvSpPr>
        <p:spPr>
          <a:xfrm>
            <a:off x="654657" y="2522373"/>
            <a:ext cx="95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Bradesco"/>
              </a:rPr>
              <a:t>DB TRANSACIONAL</a:t>
            </a:r>
          </a:p>
        </p:txBody>
      </p:sp>
      <p:sp>
        <p:nvSpPr>
          <p:cNvPr id="68" name="Seta: Divisa 67">
            <a:extLst>
              <a:ext uri="{FF2B5EF4-FFF2-40B4-BE49-F238E27FC236}">
                <a16:creationId xmlns:a16="http://schemas.microsoft.com/office/drawing/2014/main" id="{B19A9328-E849-226D-B1C1-991121AFEFFA}"/>
              </a:ext>
            </a:extLst>
          </p:cNvPr>
          <p:cNvSpPr/>
          <p:nvPr/>
        </p:nvSpPr>
        <p:spPr>
          <a:xfrm>
            <a:off x="2340389" y="5407920"/>
            <a:ext cx="1176779" cy="24927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Executa </a:t>
            </a:r>
          </a:p>
          <a:p>
            <a:pPr algn="ctr"/>
            <a:r>
              <a:rPr lang="pt-BR" sz="900" b="1" dirty="0">
                <a:solidFill>
                  <a:schemeClr val="tx1"/>
                </a:solidFill>
              </a:rPr>
              <a:t>Regras Negócio 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7878A9B-6F68-BD60-E3DB-46716D352412}"/>
              </a:ext>
            </a:extLst>
          </p:cNvPr>
          <p:cNvSpPr txBox="1"/>
          <p:nvPr/>
        </p:nvSpPr>
        <p:spPr>
          <a:xfrm flipH="1">
            <a:off x="2041261" y="5090246"/>
            <a:ext cx="746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bg1"/>
                </a:solidFill>
              </a:rPr>
              <a:t>DataBricks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E5AF0684-8EB6-7066-5267-4BCBA7D6A7EA}"/>
              </a:ext>
            </a:extLst>
          </p:cNvPr>
          <p:cNvSpPr txBox="1"/>
          <p:nvPr/>
        </p:nvSpPr>
        <p:spPr>
          <a:xfrm flipH="1">
            <a:off x="1994004" y="4024605"/>
            <a:ext cx="83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bg1"/>
                </a:solidFill>
              </a:rPr>
              <a:t>         Área Transferência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45D45BCC-5C25-09C4-EAA2-94978287C6E0}"/>
              </a:ext>
            </a:extLst>
          </p:cNvPr>
          <p:cNvSpPr txBox="1"/>
          <p:nvPr/>
        </p:nvSpPr>
        <p:spPr>
          <a:xfrm flipH="1">
            <a:off x="2880464" y="4388957"/>
            <a:ext cx="57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</a:rPr>
              <a:t>Data Factory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C40DADAA-FD68-B4B5-3816-48123B274A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6601" y="4756991"/>
            <a:ext cx="719418" cy="26272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63E7CB74-1401-C8D9-452E-B0064AF17007}"/>
              </a:ext>
            </a:extLst>
          </p:cNvPr>
          <p:cNvCxnSpPr/>
          <p:nvPr/>
        </p:nvCxnSpPr>
        <p:spPr>
          <a:xfrm flipV="1">
            <a:off x="2187819" y="4481504"/>
            <a:ext cx="0" cy="629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713D777-686C-198C-2575-390803455121}"/>
              </a:ext>
            </a:extLst>
          </p:cNvPr>
          <p:cNvSpPr txBox="1"/>
          <p:nvPr/>
        </p:nvSpPr>
        <p:spPr>
          <a:xfrm>
            <a:off x="3655062" y="3320815"/>
            <a:ext cx="3391093" cy="70788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pt-BR" sz="10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consentimentos/open-finance/consents/v1/consents</a:t>
            </a:r>
            <a:endParaRPr lang="pt-BR" sz="1000" b="1" i="1" cap="all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r>
              <a:rPr lang="pt-BR" sz="10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https://api.brands.tu.prebanco.com.br/auth-brand/brand.token</a:t>
            </a:r>
          </a:p>
          <a:p>
            <a:endParaRPr lang="pt-BR" sz="1000" b="1" i="1" dirty="0"/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B7C5018F-8D1D-0DF1-37EE-366272D1A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443" y="2243117"/>
            <a:ext cx="440532" cy="389307"/>
          </a:xfrm>
          <a:prstGeom prst="rect">
            <a:avLst/>
          </a:prstGeom>
        </p:spPr>
      </p:pic>
      <p:sp>
        <p:nvSpPr>
          <p:cNvPr id="76" name="CaixaDeTexto 75">
            <a:extLst>
              <a:ext uri="{FF2B5EF4-FFF2-40B4-BE49-F238E27FC236}">
                <a16:creationId xmlns:a16="http://schemas.microsoft.com/office/drawing/2014/main" id="{8C2D358F-3A6D-DEEC-416F-C161C9E7D177}"/>
              </a:ext>
            </a:extLst>
          </p:cNvPr>
          <p:cNvSpPr txBox="1"/>
          <p:nvPr/>
        </p:nvSpPr>
        <p:spPr>
          <a:xfrm>
            <a:off x="1816111" y="2792880"/>
            <a:ext cx="1130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Bradesco"/>
              </a:rPr>
              <a:t>API OPEN FINANCE</a:t>
            </a: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B9FDB0E0-11CA-CA75-6194-C5E250E4A63B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 rot="16200000" flipH="1">
            <a:off x="2266587" y="3433054"/>
            <a:ext cx="1030339" cy="827093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2846BD41-1D9C-C58E-DDEC-6FC5415303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2229" y="3592379"/>
            <a:ext cx="52189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51140363-E0A7-B905-3EB4-9B705BC20C9E}"/>
              </a:ext>
            </a:extLst>
          </p:cNvPr>
          <p:cNvSpPr/>
          <p:nvPr/>
        </p:nvSpPr>
        <p:spPr>
          <a:xfrm>
            <a:off x="6866480" y="1140314"/>
            <a:ext cx="1134465" cy="4983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cap="all" dirty="0">
              <a:solidFill>
                <a:srgbClr val="253858"/>
              </a:solidFill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cap="all" dirty="0">
              <a:solidFill>
                <a:srgbClr val="253858"/>
              </a:solidFill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07EC52D4-EA88-CB3A-5A2A-FE2D2CDF958C}"/>
              </a:ext>
            </a:extLst>
          </p:cNvPr>
          <p:cNvSpPr txBox="1"/>
          <p:nvPr/>
        </p:nvSpPr>
        <p:spPr>
          <a:xfrm>
            <a:off x="6870720" y="1173262"/>
            <a:ext cx="1134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radesco"/>
              </a:rPr>
              <a:t>Outras Fontes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3FB380B-C5B8-32A6-C745-810BFCE44540}"/>
              </a:ext>
            </a:extLst>
          </p:cNvPr>
          <p:cNvSpPr/>
          <p:nvPr/>
        </p:nvSpPr>
        <p:spPr>
          <a:xfrm>
            <a:off x="11028824" y="1102354"/>
            <a:ext cx="1083287" cy="5058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cap="all" dirty="0">
              <a:solidFill>
                <a:srgbClr val="253858"/>
              </a:solidFill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cap="all" dirty="0">
              <a:solidFill>
                <a:srgbClr val="253858"/>
              </a:solidFill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FC9181D6-41EA-7316-69B3-9662D4126709}"/>
              </a:ext>
            </a:extLst>
          </p:cNvPr>
          <p:cNvSpPr txBox="1"/>
          <p:nvPr/>
        </p:nvSpPr>
        <p:spPr>
          <a:xfrm>
            <a:off x="11198533" y="3464662"/>
            <a:ext cx="91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radesco"/>
              </a:rPr>
              <a:t>Analíticos</a:t>
            </a:r>
          </a:p>
        </p:txBody>
      </p:sp>
      <p:pic>
        <p:nvPicPr>
          <p:cNvPr id="94" name="Imagem 93">
            <a:extLst>
              <a:ext uri="{FF2B5EF4-FFF2-40B4-BE49-F238E27FC236}">
                <a16:creationId xmlns:a16="http://schemas.microsoft.com/office/drawing/2014/main" id="{163C4DE5-D786-3E0B-2F5C-840EB4486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720" y="1530894"/>
            <a:ext cx="526174" cy="49694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7FA708C3-1402-9C0A-DBAF-BE826BBBBE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8583" y="2102971"/>
            <a:ext cx="419158" cy="419158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CCA63254-CD21-6180-6F6B-37AED44018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915" y="2633109"/>
            <a:ext cx="521790" cy="496942"/>
          </a:xfrm>
          <a:prstGeom prst="rect">
            <a:avLst/>
          </a:prstGeom>
        </p:spPr>
      </p:pic>
      <p:pic>
        <p:nvPicPr>
          <p:cNvPr id="100" name="Imagem 99">
            <a:extLst>
              <a:ext uri="{FF2B5EF4-FFF2-40B4-BE49-F238E27FC236}">
                <a16:creationId xmlns:a16="http://schemas.microsoft.com/office/drawing/2014/main" id="{F2E999FE-8B2F-1BAA-DB11-4136B0C664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2975" y="3194479"/>
            <a:ext cx="447737" cy="371527"/>
          </a:xfrm>
          <a:prstGeom prst="rect">
            <a:avLst/>
          </a:prstGeom>
        </p:spPr>
      </p:pic>
      <p:sp>
        <p:nvSpPr>
          <p:cNvPr id="101" name="Retângulo 100">
            <a:extLst>
              <a:ext uri="{FF2B5EF4-FFF2-40B4-BE49-F238E27FC236}">
                <a16:creationId xmlns:a16="http://schemas.microsoft.com/office/drawing/2014/main" id="{89E8356B-6FC7-CE17-B777-30AB8611864C}"/>
              </a:ext>
            </a:extLst>
          </p:cNvPr>
          <p:cNvSpPr/>
          <p:nvPr/>
        </p:nvSpPr>
        <p:spPr>
          <a:xfrm>
            <a:off x="8107289" y="1140314"/>
            <a:ext cx="1122275" cy="4983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cap="all" dirty="0">
              <a:solidFill>
                <a:srgbClr val="253858"/>
              </a:solidFill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cap="all" dirty="0">
              <a:solidFill>
                <a:srgbClr val="253858"/>
              </a:solidFill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pt-BR" sz="900" b="1" i="0" cap="all" dirty="0">
              <a:solidFill>
                <a:srgbClr val="253858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9B492648-BB75-A079-5D10-845E5A617478}"/>
              </a:ext>
            </a:extLst>
          </p:cNvPr>
          <p:cNvSpPr txBox="1"/>
          <p:nvPr/>
        </p:nvSpPr>
        <p:spPr>
          <a:xfrm>
            <a:off x="9693167" y="1216417"/>
            <a:ext cx="118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radesco"/>
              </a:rPr>
              <a:t>Ingestão Dados</a:t>
            </a:r>
          </a:p>
        </p:txBody>
      </p:sp>
      <p:pic>
        <p:nvPicPr>
          <p:cNvPr id="104" name="Imagem 103">
            <a:extLst>
              <a:ext uri="{FF2B5EF4-FFF2-40B4-BE49-F238E27FC236}">
                <a16:creationId xmlns:a16="http://schemas.microsoft.com/office/drawing/2014/main" id="{EF4F2ADF-877D-66B7-898D-C6B3975D66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38478" y="3843332"/>
            <a:ext cx="657317" cy="543001"/>
          </a:xfrm>
          <a:prstGeom prst="rect">
            <a:avLst/>
          </a:prstGeom>
        </p:spPr>
      </p:pic>
      <p:pic>
        <p:nvPicPr>
          <p:cNvPr id="106" name="Imagem 105">
            <a:extLst>
              <a:ext uri="{FF2B5EF4-FFF2-40B4-BE49-F238E27FC236}">
                <a16:creationId xmlns:a16="http://schemas.microsoft.com/office/drawing/2014/main" id="{1FCF0916-D515-B688-3AB9-0187159E1A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55099" y="4506159"/>
            <a:ext cx="657317" cy="466790"/>
          </a:xfrm>
          <a:prstGeom prst="rect">
            <a:avLst/>
          </a:prstGeom>
        </p:spPr>
      </p:pic>
      <p:pic>
        <p:nvPicPr>
          <p:cNvPr id="107" name="Imagem 106">
            <a:extLst>
              <a:ext uri="{FF2B5EF4-FFF2-40B4-BE49-F238E27FC236}">
                <a16:creationId xmlns:a16="http://schemas.microsoft.com/office/drawing/2014/main" id="{5691338E-6869-06C5-57E9-4D404D10A2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69412" y="1646280"/>
            <a:ext cx="1032731" cy="721306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9" name="Imagem 108">
            <a:extLst>
              <a:ext uri="{FF2B5EF4-FFF2-40B4-BE49-F238E27FC236}">
                <a16:creationId xmlns:a16="http://schemas.microsoft.com/office/drawing/2014/main" id="{C050CAA1-F568-55F2-1ED2-0AC5E5D152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71169" y="1877980"/>
            <a:ext cx="937773" cy="771633"/>
          </a:xfrm>
          <a:prstGeom prst="rect">
            <a:avLst/>
          </a:prstGeom>
        </p:spPr>
      </p:pic>
      <p:pic>
        <p:nvPicPr>
          <p:cNvPr id="111" name="Imagem 110">
            <a:extLst>
              <a:ext uri="{FF2B5EF4-FFF2-40B4-BE49-F238E27FC236}">
                <a16:creationId xmlns:a16="http://schemas.microsoft.com/office/drawing/2014/main" id="{9B8EC006-A6E2-6C00-828D-ADAF07DE4D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10199" y="3072677"/>
            <a:ext cx="898743" cy="1124107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588EC3F8-001A-3BC3-1416-F4613BEE60E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4589" y="4272023"/>
            <a:ext cx="695422" cy="96215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AB5A2C4C-6FB7-BCCA-BD27-F52BE556028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40610" y="3062162"/>
            <a:ext cx="748549" cy="857712"/>
          </a:xfrm>
          <a:prstGeom prst="rect">
            <a:avLst/>
          </a:prstGeom>
        </p:spPr>
      </p:pic>
      <p:pic>
        <p:nvPicPr>
          <p:cNvPr id="117" name="Imagem 116">
            <a:extLst>
              <a:ext uri="{FF2B5EF4-FFF2-40B4-BE49-F238E27FC236}">
                <a16:creationId xmlns:a16="http://schemas.microsoft.com/office/drawing/2014/main" id="{1A4D850F-1506-37B9-57B6-D0FA68D64B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80438" y="2515953"/>
            <a:ext cx="766826" cy="208705"/>
          </a:xfrm>
          <a:prstGeom prst="rect">
            <a:avLst/>
          </a:prstGeom>
        </p:spPr>
      </p:pic>
      <p:pic>
        <p:nvPicPr>
          <p:cNvPr id="119" name="Imagem 118">
            <a:extLst>
              <a:ext uri="{FF2B5EF4-FFF2-40B4-BE49-F238E27FC236}">
                <a16:creationId xmlns:a16="http://schemas.microsoft.com/office/drawing/2014/main" id="{1EC2C098-D89D-AD2B-5F51-770A188A77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98879" y="1810151"/>
            <a:ext cx="766826" cy="685535"/>
          </a:xfrm>
          <a:prstGeom prst="rect">
            <a:avLst/>
          </a:prstGeom>
        </p:spPr>
      </p:pic>
      <p:pic>
        <p:nvPicPr>
          <p:cNvPr id="121" name="Imagem 120">
            <a:extLst>
              <a:ext uri="{FF2B5EF4-FFF2-40B4-BE49-F238E27FC236}">
                <a16:creationId xmlns:a16="http://schemas.microsoft.com/office/drawing/2014/main" id="{8A90EBC7-0819-9877-5A02-4EFAAD2D9FE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6408" y="3549682"/>
            <a:ext cx="774993" cy="917754"/>
          </a:xfrm>
          <a:prstGeom prst="rect">
            <a:avLst/>
          </a:prstGeom>
        </p:spPr>
      </p:pic>
      <p:sp>
        <p:nvSpPr>
          <p:cNvPr id="2048" name="CaixaDeTexto 2047">
            <a:extLst>
              <a:ext uri="{FF2B5EF4-FFF2-40B4-BE49-F238E27FC236}">
                <a16:creationId xmlns:a16="http://schemas.microsoft.com/office/drawing/2014/main" id="{96F6D0B5-2ECB-6831-BA26-36C76F315F38}"/>
              </a:ext>
            </a:extLst>
          </p:cNvPr>
          <p:cNvSpPr txBox="1"/>
          <p:nvPr/>
        </p:nvSpPr>
        <p:spPr>
          <a:xfrm>
            <a:off x="11023600" y="1217253"/>
            <a:ext cx="103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Bradesco"/>
              </a:rPr>
              <a:t>Aplicação</a:t>
            </a:r>
          </a:p>
        </p:txBody>
      </p:sp>
      <p:sp>
        <p:nvSpPr>
          <p:cNvPr id="2051" name="CaixaDeTexto 2050">
            <a:extLst>
              <a:ext uri="{FF2B5EF4-FFF2-40B4-BE49-F238E27FC236}">
                <a16:creationId xmlns:a16="http://schemas.microsoft.com/office/drawing/2014/main" id="{67A00BA4-EC94-3883-3F7C-15B1B6D6DB12}"/>
              </a:ext>
            </a:extLst>
          </p:cNvPr>
          <p:cNvSpPr txBox="1"/>
          <p:nvPr/>
        </p:nvSpPr>
        <p:spPr>
          <a:xfrm>
            <a:off x="8171169" y="1169491"/>
            <a:ext cx="1144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radesco"/>
              </a:rPr>
              <a:t>Store &amp; Route</a:t>
            </a:r>
          </a:p>
        </p:txBody>
      </p:sp>
      <p:sp>
        <p:nvSpPr>
          <p:cNvPr id="2054" name="CaixaDeTexto 2053">
            <a:extLst>
              <a:ext uri="{FF2B5EF4-FFF2-40B4-BE49-F238E27FC236}">
                <a16:creationId xmlns:a16="http://schemas.microsoft.com/office/drawing/2014/main" id="{BDC388BD-3E86-4E21-EAFA-05B05EC0B57F}"/>
              </a:ext>
            </a:extLst>
          </p:cNvPr>
          <p:cNvSpPr txBox="1"/>
          <p:nvPr/>
        </p:nvSpPr>
        <p:spPr>
          <a:xfrm>
            <a:off x="11023600" y="2384827"/>
            <a:ext cx="1676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latin typeface="Bradesco"/>
              </a:rPr>
              <a:t>Financial Service Cloud</a:t>
            </a:r>
          </a:p>
        </p:txBody>
      </p:sp>
      <p:sp>
        <p:nvSpPr>
          <p:cNvPr id="2055" name="CaixaDeTexto 2054">
            <a:extLst>
              <a:ext uri="{FF2B5EF4-FFF2-40B4-BE49-F238E27FC236}">
                <a16:creationId xmlns:a16="http://schemas.microsoft.com/office/drawing/2014/main" id="{A134FA74-A7F2-AFD2-33C4-D28475A26B22}"/>
              </a:ext>
            </a:extLst>
          </p:cNvPr>
          <p:cNvSpPr txBox="1"/>
          <p:nvPr/>
        </p:nvSpPr>
        <p:spPr>
          <a:xfrm>
            <a:off x="11023599" y="2545352"/>
            <a:ext cx="9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latin typeface="Bradesco"/>
              </a:rPr>
              <a:t>Service Cloud Automation</a:t>
            </a:r>
          </a:p>
        </p:txBody>
      </p:sp>
    </p:spTree>
    <p:extLst>
      <p:ext uri="{BB962C8B-B14F-4D97-AF65-F5344CB8AC3E}">
        <p14:creationId xmlns:p14="http://schemas.microsoft.com/office/powerpoint/2010/main" val="254275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2">
            <a:extLst>
              <a:ext uri="{FF2B5EF4-FFF2-40B4-BE49-F238E27FC236}">
                <a16:creationId xmlns:a16="http://schemas.microsoft.com/office/drawing/2014/main" id="{2D2AA8E3-2DBC-4227-AD8A-FDFE7A8AD6A5}"/>
              </a:ext>
            </a:extLst>
          </p:cNvPr>
          <p:cNvSpPr txBox="1"/>
          <p:nvPr/>
        </p:nvSpPr>
        <p:spPr>
          <a:xfrm>
            <a:off x="3173413" y="1851025"/>
            <a:ext cx="1673225" cy="2460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1300">
                <a:latin typeface="Officina Serif ITC Pro Book"/>
                <a:ea typeface="Officina Serif ITC Pro Book"/>
                <a:cs typeface="Officina Serif ITC Pro Book"/>
                <a:sym typeface="Officina Serif ITC Pro Book"/>
              </a:defRPr>
            </a:lvl1pPr>
          </a:lstStyle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sz="1600" kern="0">
              <a:solidFill>
                <a:srgbClr val="000000"/>
              </a:solidFill>
              <a:latin typeface="Officina Serif ITC TT" panose="00000400000000000000" pitchFamily="2" charset="0"/>
            </a:endParaRPr>
          </a:p>
        </p:txBody>
      </p:sp>
      <p:sp>
        <p:nvSpPr>
          <p:cNvPr id="14340" name="CaixaDeTexto 3">
            <a:extLst>
              <a:ext uri="{FF2B5EF4-FFF2-40B4-BE49-F238E27FC236}">
                <a16:creationId xmlns:a16="http://schemas.microsoft.com/office/drawing/2014/main" id="{3A611CC5-4376-49E5-BA08-F3B8DB91E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136525"/>
            <a:ext cx="1072659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28600" indent="-228600" defTabSz="609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09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defTabSz="609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09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09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09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09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09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09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buNone/>
            </a:pPr>
            <a:r>
              <a:rPr lang="pt-BR" altLang="pt-BR" sz="4000" b="1" dirty="0">
                <a:solidFill>
                  <a:srgbClr val="7030A0"/>
                </a:solidFill>
              </a:rPr>
              <a:t>CASE – </a:t>
            </a:r>
            <a:r>
              <a:rPr lang="pt-BR" sz="4000" b="1" dirty="0">
                <a:solidFill>
                  <a:srgbClr val="7030A0"/>
                </a:solidFill>
              </a:rPr>
              <a:t>Consultor de Arquitetura de Soluções</a:t>
            </a:r>
          </a:p>
        </p:txBody>
      </p:sp>
      <p:sp>
        <p:nvSpPr>
          <p:cNvPr id="14341" name="CaixaDeTexto 102">
            <a:extLst>
              <a:ext uri="{FF2B5EF4-FFF2-40B4-BE49-F238E27FC236}">
                <a16:creationId xmlns:a16="http://schemas.microsoft.com/office/drawing/2014/main" id="{B6342F1C-7149-4816-AEE6-2FC0B848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50800"/>
            <a:ext cx="679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7200" dirty="0">
                <a:solidFill>
                  <a:schemeClr val="accent2"/>
                </a:solidFill>
                <a:latin typeface="Officina Serif ITC Pro" panose="02060806030505020204" pitchFamily="18" charset="0"/>
              </a:rPr>
              <a:t>3</a:t>
            </a:r>
          </a:p>
        </p:txBody>
      </p:sp>
      <p:pic>
        <p:nvPicPr>
          <p:cNvPr id="14342" name="Imagem 2">
            <a:extLst>
              <a:ext uri="{FF2B5EF4-FFF2-40B4-BE49-F238E27FC236}">
                <a16:creationId xmlns:a16="http://schemas.microsoft.com/office/drawing/2014/main" id="{210029C5-2C17-42DE-BE46-BBF835A0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0" y="355600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tângulo 1">
            <a:extLst>
              <a:ext uri="{FF2B5EF4-FFF2-40B4-BE49-F238E27FC236}">
                <a16:creationId xmlns:a16="http://schemas.microsoft.com/office/drawing/2014/main" id="{E3ACA8A7-7835-4704-9F36-126FBF3A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1361792"/>
            <a:ext cx="10417100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b="1" dirty="0">
                <a:cs typeface="Times New Roman" panose="02020603050405020304" pitchFamily="18" charset="0"/>
              </a:rPr>
              <a:t>Considerando o cenário solicitado anteriormente: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400" b="1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400" dirty="0">
                <a:cs typeface="Times New Roman" panose="02020603050405020304" pitchFamily="18" charset="0"/>
              </a:rPr>
              <a:t>Qual seria sua  estratégia para criar um fluxo de empréstimo pessoal considerando a existência de um Legado na nova solução?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400" dirty="0">
                <a:solidFill>
                  <a:srgbClr val="002060"/>
                </a:solidFill>
                <a:cs typeface="Times New Roman" panose="02020603050405020304" pitchFamily="18" charset="0"/>
              </a:rPr>
              <a:t>	R: Buscar uma automação no processo e levando para a cloud (Azure) a solução extraindo os dados e tempo real para o cliente</a:t>
            </a:r>
            <a:r>
              <a:rPr lang="pt-BR" altLang="pt-BR" sz="1400" dirty="0"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endParaRPr lang="pt-BR" altLang="pt-BR" sz="14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400" dirty="0">
                <a:cs typeface="Times New Roman" panose="02020603050405020304" pitchFamily="18" charset="0"/>
              </a:rPr>
              <a:t>Quais frameworks e tecnologias você utilizaria na nova solução?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400" dirty="0">
                <a:solidFill>
                  <a:srgbClr val="002060"/>
                </a:solidFill>
                <a:cs typeface="Times New Roman" panose="02020603050405020304" pitchFamily="18" charset="0"/>
              </a:rPr>
              <a:t>	R: Foi utilizado processo de ingestão e extração como ( Spark , </a:t>
            </a:r>
            <a:r>
              <a:rPr lang="pt-BR" altLang="pt-BR" sz="14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Salesforce</a:t>
            </a:r>
            <a:r>
              <a:rPr lang="pt-BR" altLang="pt-BR" sz="1400" dirty="0">
                <a:solidFill>
                  <a:srgbClr val="002060"/>
                </a:solidFill>
                <a:cs typeface="Times New Roman" panose="02020603050405020304" pitchFamily="18" charset="0"/>
              </a:rPr>
              <a:t> para o CRM , e toda infra cloud da Azure ( </a:t>
            </a:r>
            <a:r>
              <a:rPr lang="pt-BR" altLang="pt-BR" sz="14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Databricks</a:t>
            </a:r>
            <a:r>
              <a:rPr lang="pt-BR" altLang="pt-BR" sz="1400" dirty="0">
                <a:solidFill>
                  <a:srgbClr val="002060"/>
                </a:solidFill>
                <a:cs typeface="Times New Roman" panose="02020603050405020304" pitchFamily="18" charset="0"/>
              </a:rPr>
              <a:t> para 	dados e Event Hubs para tempo real</a:t>
            </a: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400" dirty="0">
                <a:cs typeface="Times New Roman" panose="02020603050405020304" pitchFamily="18" charset="0"/>
              </a:rPr>
              <a:t>Qual sua estratégia para garantir que a nova solução seja direcionada</a:t>
            </a:r>
            <a:r>
              <a:rPr lang="pt-BR" altLang="pt-BR" sz="1400" b="1" dirty="0">
                <a:cs typeface="Times New Roman" panose="02020603050405020304" pitchFamily="18" charset="0"/>
              </a:rPr>
              <a:t> apenas ao cliente Vivo</a:t>
            </a:r>
            <a:r>
              <a:rPr lang="pt-BR" altLang="pt-BR" sz="1400" dirty="0">
                <a:cs typeface="Times New Roman" panose="02020603050405020304" pitchFamily="18" charset="0"/>
              </a:rPr>
              <a:t> e inicie o fluxo de análise de risco com assertividade?</a:t>
            </a:r>
          </a:p>
          <a:p>
            <a:pPr lvl="1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400" dirty="0">
                <a:solidFill>
                  <a:srgbClr val="002060"/>
                </a:solidFill>
                <a:cs typeface="Times New Roman" panose="02020603050405020304" pitchFamily="18" charset="0"/>
              </a:rPr>
              <a:t>R: Através do </a:t>
            </a:r>
            <a:r>
              <a:rPr lang="pt-BR" altLang="pt-BR" sz="14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Microserviço</a:t>
            </a:r>
            <a:r>
              <a:rPr lang="pt-BR" altLang="pt-BR" sz="1400" dirty="0">
                <a:solidFill>
                  <a:srgbClr val="002060"/>
                </a:solidFill>
                <a:cs typeface="Times New Roman" panose="02020603050405020304" pitchFamily="18" charset="0"/>
              </a:rPr>
              <a:t> ao Simular o Empréstimo é verificado se o Cliente já é um cliente da Vivo </a:t>
            </a:r>
          </a:p>
          <a:p>
            <a:pPr lvl="1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altLang="pt-BR" sz="14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400" dirty="0">
                <a:cs typeface="Times New Roman" panose="02020603050405020304" pitchFamily="18" charset="0"/>
              </a:rPr>
              <a:t>O que você faria para garantir resiliência dos Microservices em casos de falhas apresentadas pelo sistema legado?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400" dirty="0">
                <a:cs typeface="Times New Roman" panose="02020603050405020304" pitchFamily="18" charset="0"/>
              </a:rPr>
              <a:t>                R: </a:t>
            </a:r>
            <a:r>
              <a:rPr lang="pt-BR" altLang="pt-BR" sz="14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Microserviço</a:t>
            </a:r>
            <a:r>
              <a:rPr lang="pt-BR" altLang="pt-BR" sz="1400" dirty="0">
                <a:solidFill>
                  <a:srgbClr val="002060"/>
                </a:solidFill>
                <a:cs typeface="Times New Roman" panose="02020603050405020304" pitchFamily="18" charset="0"/>
              </a:rPr>
              <a:t> como </a:t>
            </a:r>
            <a:r>
              <a:rPr lang="pt-BR" sz="1400" dirty="0">
                <a:solidFill>
                  <a:srgbClr val="002060"/>
                </a:solidFill>
                <a:cs typeface="Times New Roman" panose="02020603050405020304" pitchFamily="18" charset="0"/>
              </a:rPr>
              <a:t>Circuit </a:t>
            </a:r>
            <a:r>
              <a:rPr lang="pt-BR" sz="14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Brea</a:t>
            </a:r>
            <a:r>
              <a:rPr lang="pt-BR" sz="1050" b="0" i="0" dirty="0" err="1">
                <a:solidFill>
                  <a:srgbClr val="002060"/>
                </a:solidFill>
                <a:effectLst/>
                <a:latin typeface="Helvetica Neue"/>
              </a:rPr>
              <a:t>ker</a:t>
            </a:r>
            <a:endParaRPr lang="pt-BR" sz="1050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400" dirty="0"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pt-BR" altLang="pt-BR" sz="1400" dirty="0">
                <a:cs typeface="Times New Roman" panose="02020603050405020304" pitchFamily="18" charset="0"/>
              </a:rPr>
              <a:t>Quais </a:t>
            </a:r>
            <a:r>
              <a:rPr lang="pt-BR" altLang="pt-BR" sz="1400" i="1" dirty="0" err="1">
                <a:cs typeface="Times New Roman" panose="02020603050405020304" pitchFamily="18" charset="0"/>
              </a:rPr>
              <a:t>OpenAPIs</a:t>
            </a:r>
            <a:r>
              <a:rPr lang="pt-BR" altLang="pt-BR" sz="1400" i="1" dirty="0">
                <a:cs typeface="Times New Roman" panose="02020603050405020304" pitchFamily="18" charset="0"/>
              </a:rPr>
              <a:t> (TM Fórum por exemplo)</a:t>
            </a:r>
            <a:r>
              <a:rPr lang="pt-BR" altLang="pt-BR" sz="1400" dirty="0">
                <a:cs typeface="Times New Roman" panose="02020603050405020304" pitchFamily="18" charset="0"/>
              </a:rPr>
              <a:t> de quais domínios de negócio você usaria nos respectivas funcionalidades?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100" i="1" dirty="0">
                <a:cs typeface="Times New Roman" panose="02020603050405020304" pitchFamily="18" charset="0"/>
              </a:rPr>
              <a:t>	*(lembrando que o cenário do VivoMoney envolve outro segmento de negócio (OpenFinance) e poderá até ser considerado)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pt-BR" altLang="pt-BR" sz="1100" i="1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pt-BR" sz="1400" dirty="0">
                <a:cs typeface="Times New Roman" panose="02020603050405020304" pitchFamily="18" charset="0"/>
              </a:rPr>
              <a:t>O sistema legado responsável pela verificação de dívidas abertas encontra-se em fase de roadmap. Um novo sistema “XPTO” já em uso na empresa deverá substitui-lo para todas as demandas em aproximadamente um ano. O prazo de entrega da demanda é inferior ao tempo do </a:t>
            </a:r>
            <a:r>
              <a:rPr lang="pt-BR" sz="1400" i="1" dirty="0">
                <a:cs typeface="Times New Roman" panose="02020603050405020304" pitchFamily="18" charset="0"/>
              </a:rPr>
              <a:t>roadmap</a:t>
            </a:r>
            <a:r>
              <a:rPr lang="pt-BR" sz="1400" dirty="0">
                <a:cs typeface="Times New Roman" panose="02020603050405020304" pitchFamily="18" charset="0"/>
              </a:rPr>
              <a:t>. Como estratégia você usaria para justificar a MANUTENÇÃO do sistema legado na demanda? Qual e como seria a sua recomendação para a área de negócio? Se tivesse que pensar em um </a:t>
            </a:r>
            <a:r>
              <a:rPr lang="pt-BR" sz="1400" i="1" dirty="0">
                <a:cs typeface="Times New Roman" panose="02020603050405020304" pitchFamily="18" charset="0"/>
              </a:rPr>
              <a:t>coliving</a:t>
            </a:r>
            <a:r>
              <a:rPr lang="pt-BR" sz="1400" dirty="0">
                <a:cs typeface="Times New Roman" panose="02020603050405020304" pitchFamily="18" charset="0"/>
              </a:rPr>
              <a:t> qual seria a sua estratégia?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400" dirty="0">
                <a:cs typeface="Times New Roman" panose="02020603050405020304" pitchFamily="18" charset="0"/>
              </a:rPr>
              <a:t>	R: </a:t>
            </a:r>
            <a:r>
              <a:rPr lang="pt-BR" altLang="pt-BR" sz="1400" dirty="0">
                <a:solidFill>
                  <a:srgbClr val="002060"/>
                </a:solidFill>
                <a:cs typeface="Times New Roman" panose="02020603050405020304" pitchFamily="18" charset="0"/>
              </a:rPr>
              <a:t>Sustentação na aplicação Legada e Convivência com a nova Arquitetura </a:t>
            </a:r>
            <a:br>
              <a:rPr lang="pt-BR" altLang="pt-BR" sz="1400" dirty="0">
                <a:cs typeface="Times New Roman" panose="02020603050405020304" pitchFamily="18" charset="0"/>
              </a:rPr>
            </a:br>
            <a:endParaRPr lang="pt-BR" altLang="pt-BR" sz="14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4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Observação: Importante citar tecnologias, frameworks ou cases nos quais se baseou na sua proposta. Seja criativo!</a:t>
            </a:r>
          </a:p>
        </p:txBody>
      </p:sp>
    </p:spTree>
    <p:extLst>
      <p:ext uri="{BB962C8B-B14F-4D97-AF65-F5344CB8AC3E}">
        <p14:creationId xmlns:p14="http://schemas.microsoft.com/office/powerpoint/2010/main" val="7711753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Vivo Money - Disponível na Vivo Appstore">
            <a:extLst>
              <a:ext uri="{FF2B5EF4-FFF2-40B4-BE49-F238E27FC236}">
                <a16:creationId xmlns:a16="http://schemas.microsoft.com/office/drawing/2014/main" id="{E2B064FB-7630-910A-E574-E091EF93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C5C1653-06E4-D42D-A341-4C754037C332}"/>
              </a:ext>
            </a:extLst>
          </p:cNvPr>
          <p:cNvSpPr/>
          <p:nvPr/>
        </p:nvSpPr>
        <p:spPr>
          <a:xfrm rot="16200000">
            <a:off x="9732434" y="4398432"/>
            <a:ext cx="2582333" cy="2336800"/>
          </a:xfrm>
          <a:prstGeom prst="rt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2604D14-D266-4C34-F312-83051511ACA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976533" cy="6857999"/>
          </a:xfrm>
          <a:custGeom>
            <a:avLst/>
            <a:gdLst>
              <a:gd name="T0" fmla="*/ 7932 w 7932"/>
              <a:gd name="T1" fmla="*/ 0 h 6221"/>
              <a:gd name="T2" fmla="*/ 1617 w 7932"/>
              <a:gd name="T3" fmla="*/ 6221 h 6221"/>
              <a:gd name="T4" fmla="*/ 0 w 7932"/>
              <a:gd name="T5" fmla="*/ 6221 h 6221"/>
              <a:gd name="T6" fmla="*/ 0 w 7932"/>
              <a:gd name="T7" fmla="*/ 0 h 6221"/>
              <a:gd name="T8" fmla="*/ 7932 w 7932"/>
              <a:gd name="T9" fmla="*/ 0 h 6221"/>
              <a:gd name="connsiteX0" fmla="*/ 10000 w 10000"/>
              <a:gd name="connsiteY0" fmla="*/ 0 h 10000"/>
              <a:gd name="connsiteX1" fmla="*/ 1721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1000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1721" y="10000"/>
                </a:ln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  <a:close/>
              </a:path>
            </a:pathLst>
          </a:custGeom>
          <a:gradFill>
            <a:gsLst>
              <a:gs pos="31000">
                <a:schemeClr val="bg1">
                  <a:alpha val="85000"/>
                </a:schemeClr>
              </a:gs>
              <a:gs pos="64000">
                <a:schemeClr val="bg1">
                  <a:alpha val="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9123CA3F-3E7B-14F6-DC8E-FB3D2FC8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5681134"/>
            <a:ext cx="1007532" cy="100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8D3663C-B229-8377-210D-ABE5C132B402}"/>
              </a:ext>
            </a:extLst>
          </p:cNvPr>
          <p:cNvCxnSpPr>
            <a:cxnSpLocks/>
          </p:cNvCxnSpPr>
          <p:nvPr/>
        </p:nvCxnSpPr>
        <p:spPr>
          <a:xfrm flipH="1">
            <a:off x="5817658" y="0"/>
            <a:ext cx="668867" cy="736600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C3BE3B6-CB79-7156-0344-64F37307D02E}"/>
              </a:ext>
            </a:extLst>
          </p:cNvPr>
          <p:cNvCxnSpPr>
            <a:cxnSpLocks/>
          </p:cNvCxnSpPr>
          <p:nvPr/>
        </p:nvCxnSpPr>
        <p:spPr>
          <a:xfrm flipH="1">
            <a:off x="5526616" y="0"/>
            <a:ext cx="1138767" cy="1265767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9F183D7-A2F9-64A4-5FAA-20CF062D7A25}"/>
              </a:ext>
            </a:extLst>
          </p:cNvPr>
          <p:cNvCxnSpPr>
            <a:cxnSpLocks/>
          </p:cNvCxnSpPr>
          <p:nvPr/>
        </p:nvCxnSpPr>
        <p:spPr>
          <a:xfrm flipH="1">
            <a:off x="45508" y="5592232"/>
            <a:ext cx="1138767" cy="1265767"/>
          </a:xfrm>
          <a:prstGeom prst="line">
            <a:avLst/>
          </a:prstGeom>
          <a:ln w="22225">
            <a:solidFill>
              <a:srgbClr val="BC8FD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45F554-D8D8-6726-110B-7C6A029E4E9E}"/>
              </a:ext>
            </a:extLst>
          </p:cNvPr>
          <p:cNvSpPr txBox="1"/>
          <p:nvPr/>
        </p:nvSpPr>
        <p:spPr>
          <a:xfrm>
            <a:off x="575202" y="6149369"/>
            <a:ext cx="233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defTabSz="1368143">
              <a:defRPr sz="3000" b="1">
                <a:solidFill>
                  <a:srgbClr val="CD3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esco Sans" panose="00000500000000000000" pitchFamily="2" charset="0"/>
              </a:defRPr>
            </a:lvl1pPr>
            <a:lvl2pPr marL="684071" defTabSz="1368143">
              <a:defRPr sz="2700"/>
            </a:lvl2pPr>
            <a:lvl3pPr marL="1368143" defTabSz="1368143">
              <a:defRPr sz="2700"/>
            </a:lvl3pPr>
            <a:lvl4pPr marL="2052216" defTabSz="1368143">
              <a:defRPr sz="2700"/>
            </a:lvl4pPr>
            <a:lvl5pPr marL="2736287" defTabSz="1368143">
              <a:defRPr sz="2700"/>
            </a:lvl5pPr>
            <a:lvl6pPr marL="3420358" defTabSz="1368143">
              <a:defRPr sz="2700"/>
            </a:lvl6pPr>
            <a:lvl7pPr marL="4104429" defTabSz="1368143">
              <a:defRPr sz="2700"/>
            </a:lvl7pPr>
            <a:lvl8pPr marL="4788503" defTabSz="1368143">
              <a:defRPr sz="2700"/>
            </a:lvl8pPr>
            <a:lvl9pPr marL="5472574" defTabSz="1368143">
              <a:defRPr sz="2700"/>
            </a:lvl9pPr>
          </a:lstStyle>
          <a:p>
            <a:r>
              <a:rPr lang="pt-BR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1855148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693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9" baseType="lpstr">
      <vt:lpstr>Arial</vt:lpstr>
      <vt:lpstr>Arial</vt:lpstr>
      <vt:lpstr>Bradesco</vt:lpstr>
      <vt:lpstr>Bradesco Sans</vt:lpstr>
      <vt:lpstr>Calibri</vt:lpstr>
      <vt:lpstr>Calibri Light</vt:lpstr>
      <vt:lpstr>Helvetica</vt:lpstr>
      <vt:lpstr>Helvetica Neue</vt:lpstr>
      <vt:lpstr>Officina Serif ITC Pro</vt:lpstr>
      <vt:lpstr>Officina Serif ITC TT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Wallace</dc:creator>
  <cp:lastModifiedBy>Alex Wallace</cp:lastModifiedBy>
  <cp:revision>12</cp:revision>
  <dcterms:created xsi:type="dcterms:W3CDTF">2023-04-26T21:22:45Z</dcterms:created>
  <dcterms:modified xsi:type="dcterms:W3CDTF">2023-04-27T00:56:14Z</dcterms:modified>
</cp:coreProperties>
</file>