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20"/>
  </p:notesMasterIdLst>
  <p:handoutMasterIdLst>
    <p:handoutMasterId r:id="rId21"/>
  </p:handoutMasterIdLst>
  <p:sldIdLst>
    <p:sldId id="506" r:id="rId2"/>
    <p:sldId id="482" r:id="rId3"/>
    <p:sldId id="500" r:id="rId4"/>
    <p:sldId id="502" r:id="rId5"/>
    <p:sldId id="503" r:id="rId6"/>
    <p:sldId id="504" r:id="rId7"/>
    <p:sldId id="478" r:id="rId8"/>
    <p:sldId id="464" r:id="rId9"/>
    <p:sldId id="472" r:id="rId10"/>
    <p:sldId id="520" r:id="rId11"/>
    <p:sldId id="473" r:id="rId12"/>
    <p:sldId id="518" r:id="rId13"/>
    <p:sldId id="474" r:id="rId14"/>
    <p:sldId id="519" r:id="rId15"/>
    <p:sldId id="480" r:id="rId16"/>
    <p:sldId id="475" r:id="rId17"/>
    <p:sldId id="521" r:id="rId18"/>
    <p:sldId id="490" r:id="rId19"/>
  </p:sldIdLst>
  <p:sldSz cx="9144000" cy="6858000" type="screen4x3"/>
  <p:notesSz cx="69469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5pPr>
    <a:lvl6pPr marL="2286000" algn="l" defTabSz="914400" rtl="0" eaLnBrk="1" latinLnBrk="0" hangingPunct="1"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6pPr>
    <a:lvl7pPr marL="2743200" algn="l" defTabSz="914400" rtl="0" eaLnBrk="1" latinLnBrk="0" hangingPunct="1"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7pPr>
    <a:lvl8pPr marL="3200400" algn="l" defTabSz="914400" rtl="0" eaLnBrk="1" latinLnBrk="0" hangingPunct="1"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8pPr>
    <a:lvl9pPr marL="3657600" algn="l" defTabSz="914400" rtl="0" eaLnBrk="1" latinLnBrk="0" hangingPunct="1">
      <a:defRPr sz="3200" kern="1200" baseline="-25000">
        <a:solidFill>
          <a:schemeClr val="tx1"/>
        </a:solidFill>
        <a:latin typeface="Helvetica Condensed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aYS4qRrPvsQ9avryT7sY8A==" hashData="wfJeQ6PtSMB4mx4IamnQLF9J1jM="/>
  <p:extLst>
    <p:ext uri="{EFAFB233-063F-42B5-8137-9DF3F51BA10A}">
      <p15:sldGuideLst xmlns:p15="http://schemas.microsoft.com/office/powerpoint/2012/main">
        <p15:guide id="1" orient="horz" pos="3318">
          <p15:clr>
            <a:srgbClr val="A4A3A4"/>
          </p15:clr>
        </p15:guide>
        <p15:guide id="2" pos="2304">
          <p15:clr>
            <a:srgbClr val="A4A3A4"/>
          </p15:clr>
        </p15:guide>
        <p15:guide id="3" pos="1499">
          <p15:clr>
            <a:srgbClr val="A4A3A4"/>
          </p15:clr>
        </p15:guide>
        <p15:guide id="4" pos="2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0D6"/>
    <a:srgbClr val="008000"/>
    <a:srgbClr val="FF0000"/>
    <a:srgbClr val="66FF33"/>
    <a:srgbClr val="E58969"/>
    <a:srgbClr val="FFFF99"/>
    <a:srgbClr val="5F5F5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2" autoAdjust="0"/>
    <p:restoredTop sz="95073" autoAdjust="0"/>
  </p:normalViewPr>
  <p:slideViewPr>
    <p:cSldViewPr snapToGrid="0">
      <p:cViewPr>
        <p:scale>
          <a:sx n="100" d="100"/>
          <a:sy n="100" d="100"/>
        </p:scale>
        <p:origin x="1600" y="-320"/>
      </p:cViewPr>
      <p:guideLst>
        <p:guide orient="horz" pos="3318"/>
        <p:guide pos="2304"/>
        <p:guide pos="1499"/>
        <p:guide pos="2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1" d="100"/>
        <a:sy n="151" d="100"/>
      </p:scale>
      <p:origin x="0" y="2224"/>
    </p:cViewPr>
  </p:sorterViewPr>
  <p:notesViewPr>
    <p:cSldViewPr snapToGrid="0">
      <p:cViewPr varScale="1">
        <p:scale>
          <a:sx n="120" d="100"/>
          <a:sy n="120" d="100"/>
        </p:scale>
        <p:origin x="-3136" y="-104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fld id="{648CC14D-3F12-464B-9385-9A54F3C9E2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3029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fld id="{9CFE5E7B-0B01-D541-AFC0-80BD50043D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6" name="Shape 7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176">
              <a:lnSpc>
                <a:spcPct val="100000"/>
              </a:lnSpc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This slide should already be displayed </a:t>
            </a:r>
            <a:r>
              <a:rPr b="1"/>
              <a:t>at the beginning when the doors are opened</a:t>
            </a:r>
            <a:r>
              <a:t>. </a:t>
            </a:r>
          </a:p>
          <a:p>
            <a:pPr defTabSz="457176">
              <a:lnSpc>
                <a:spcPct val="100000"/>
              </a:lnSpc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Please make sure that participants </a:t>
            </a:r>
            <a:r>
              <a:rPr b="1"/>
              <a:t>take their seats quickly</a:t>
            </a:r>
            <a:r>
              <a:t>. </a:t>
            </a:r>
            <a:endParaRPr b="1"/>
          </a:p>
          <a:p>
            <a:pPr defTabSz="457176">
              <a:lnSpc>
                <a:spcPct val="100000"/>
              </a:lnSpc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Please always begin punctually. </a:t>
            </a:r>
          </a:p>
          <a:p>
            <a:pPr defTabSz="457176">
              <a:lnSpc>
                <a:spcPct val="100000"/>
              </a:lnSpc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176">
              <a:lnSpc>
                <a:spcPct val="100000"/>
              </a:lnSpc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Short intro to the topic: Restoring and preserving health</a:t>
            </a:r>
          </a:p>
          <a:p>
            <a:pPr defTabSz="457176">
              <a:lnSpc>
                <a:spcPct val="100000"/>
              </a:lnSpc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176">
              <a:lnSpc>
                <a:spcPct val="100000"/>
              </a:lnSpc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98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4" name="Notizenplatzhalter 2"/>
          <p:cNvSpPr>
            <a:spLocks noGrp="1"/>
          </p:cNvSpPr>
          <p:nvPr>
            <p:ph type="body" idx="1"/>
          </p:nvPr>
        </p:nvSpPr>
        <p:spPr bwMode="auto">
          <a:xfrm>
            <a:off x="685481" y="4343145"/>
            <a:ext cx="5487040" cy="41150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de-CH" smtClean="0">
              <a:ea typeface="ヒラギノ角ゴ Pro W3"/>
              <a:cs typeface="ヒラギノ角ゴ Pro W3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C9EC0-CBB8-4A90-AB8A-0C5B68F7896D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5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187" y="4343169"/>
            <a:ext cx="5487626" cy="411433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8621E8-4BC8-4CD7-8BB5-9676B379DD0C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2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187" y="4343169"/>
            <a:ext cx="5487626" cy="411433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8621E8-4BC8-4CD7-8BB5-9676B379DD0C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54138" y="631825"/>
            <a:ext cx="4210050" cy="31575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91886" y="4000957"/>
            <a:ext cx="5535088" cy="379038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23F8EC-18EA-6348-AC5E-F4A12F934D6D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0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4" name="Notizenplatzhalter 2"/>
          <p:cNvSpPr>
            <a:spLocks noGrp="1"/>
          </p:cNvSpPr>
          <p:nvPr>
            <p:ph type="body" idx="1"/>
          </p:nvPr>
        </p:nvSpPr>
        <p:spPr bwMode="auto">
          <a:xfrm>
            <a:off x="685481" y="4343145"/>
            <a:ext cx="5487040" cy="41150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de-CH" smtClean="0">
              <a:ea typeface="ヒラギノ角ゴ Pro W3"/>
              <a:cs typeface="ヒラギノ角ゴ Pro W3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C9EC0-CBB8-4A90-AB8A-0C5B68F7896D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0" name="Notizenplatzhalter 2"/>
          <p:cNvSpPr>
            <a:spLocks noGrp="1"/>
          </p:cNvSpPr>
          <p:nvPr>
            <p:ph type="body" idx="1"/>
          </p:nvPr>
        </p:nvSpPr>
        <p:spPr bwMode="auto">
          <a:xfrm>
            <a:off x="685481" y="4343145"/>
            <a:ext cx="5487040" cy="41150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de-CH" smtClean="0">
              <a:ea typeface="ヒラギノ角ゴ Pro W3"/>
              <a:cs typeface="ヒラギノ角ゴ Pro W3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FBFD5D-F2CA-43EB-86B9-A00D76D7FFAF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9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4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11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36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00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75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25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706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893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812088" y="6581775"/>
            <a:ext cx="136048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aseline="-25000">
                <a:solidFill>
                  <a:schemeClr val="tx1"/>
                </a:solidFill>
                <a:latin typeface="Helvetica Condensed" charset="0"/>
              </a:defRPr>
            </a:lvl1pPr>
            <a:lvl2pPr marL="742950" indent="-285750">
              <a:defRPr sz="3200" baseline="-25000">
                <a:solidFill>
                  <a:schemeClr val="tx1"/>
                </a:solidFill>
                <a:latin typeface="Helvetica Condensed" charset="0"/>
              </a:defRPr>
            </a:lvl2pPr>
            <a:lvl3pPr marL="1143000" indent="-228600">
              <a:defRPr sz="3200" baseline="-25000">
                <a:solidFill>
                  <a:schemeClr val="tx1"/>
                </a:solidFill>
                <a:latin typeface="Helvetica Condensed" charset="0"/>
              </a:defRPr>
            </a:lvl3pPr>
            <a:lvl4pPr marL="1600200" indent="-228600">
              <a:defRPr sz="3200" baseline="-25000">
                <a:solidFill>
                  <a:schemeClr val="tx1"/>
                </a:solidFill>
                <a:latin typeface="Helvetica Condensed" charset="0"/>
              </a:defRPr>
            </a:lvl4pPr>
            <a:lvl5pPr marL="2057400" indent="-228600">
              <a:defRPr sz="3200" baseline="-25000">
                <a:solidFill>
                  <a:schemeClr val="tx1"/>
                </a:solidFill>
                <a:latin typeface="Helvetica Condense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Helvetica Condense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Helvetica Condense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Helvetica Condense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Helvetica Condensed" charset="0"/>
              </a:defRPr>
            </a:lvl9pPr>
          </a:lstStyle>
          <a:p>
            <a:pPr algn="just">
              <a:defRPr/>
            </a:pPr>
            <a:r>
              <a:rPr lang="en-US" altLang="en-US" sz="1000" b="1" dirty="0" smtClean="0">
                <a:solidFill>
                  <a:srgbClr val="6460D6"/>
                </a:solidFill>
                <a:latin typeface="Arial" charset="0"/>
                <a:ea typeface="Arial" charset="0"/>
                <a:cs typeface="Arial" charset="0"/>
              </a:rPr>
              <a:t>© 2015 : GEORGE VERONIS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45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400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1538"/>
            <a:ext cx="7772400" cy="3649662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3600"/>
            </a:lvl1pPr>
            <a:lvl2pPr>
              <a:buClr>
                <a:schemeClr val="accent1">
                  <a:lumMod val="40000"/>
                  <a:lumOff val="60000"/>
                </a:schemeClr>
              </a:buClr>
              <a:defRPr sz="3600"/>
            </a:lvl2pPr>
            <a:lvl3pPr>
              <a:buClr>
                <a:schemeClr val="accent1">
                  <a:lumMod val="40000"/>
                  <a:lumOff val="60000"/>
                </a:schemeClr>
              </a:buClr>
              <a:defRPr sz="3600"/>
            </a:lvl3pPr>
            <a:lvl4pPr>
              <a:buClr>
                <a:schemeClr val="accent1">
                  <a:lumMod val="40000"/>
                  <a:lumOff val="60000"/>
                </a:schemeClr>
              </a:buClr>
              <a:defRPr sz="3600"/>
            </a:lvl4pPr>
            <a:lvl5pPr>
              <a:buClr>
                <a:schemeClr val="accent1">
                  <a:lumMod val="40000"/>
                  <a:lumOff val="60000"/>
                </a:schemeClr>
              </a:buClr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523038" y="5870575"/>
            <a:ext cx="1212850" cy="377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94A49-5C51-C241-9318-79FA3E0B57FC}" type="datetimeFigureOut">
              <a:rPr lang="en-US"/>
              <a:pPr>
                <a:defRPr/>
              </a:pPr>
              <a:t>8/21/17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5870575"/>
            <a:ext cx="5989638" cy="377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088" y="5870575"/>
            <a:ext cx="417512" cy="377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68CD-6E9C-314F-98C3-E9E72BBB11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6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49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1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60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7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96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5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26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  <p:sldLayoutId id="2147484127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eg"/><Relationship Id="rId9" Type="http://schemas.openxmlformats.org/officeDocument/2006/relationships/image" Target="../media/image11.jp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20.jp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microsoft.com/office/2007/relationships/hdphoto" Target="../media/hdphoto1.wdp"/><Relationship Id="rId8" Type="http://schemas.openxmlformats.org/officeDocument/2006/relationships/image" Target="../media/image16.jpeg"/><Relationship Id="rId9" Type="http://schemas.openxmlformats.org/officeDocument/2006/relationships/image" Target="../media/image17.jpeg"/><Relationship Id="rId10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image77.png" descr="Bildschirmfoto 2016-01-15 um 11.46.05.png"/>
          <p:cNvPicPr>
            <a:picLocks noChangeAspect="1"/>
          </p:cNvPicPr>
          <p:nvPr/>
        </p:nvPicPr>
        <p:blipFill>
          <a:blip r:embed="rId3">
            <a:extLst/>
          </a:blip>
          <a:srcRect l="20514" t="12462" r="16081" b="9712"/>
          <a:stretch>
            <a:fillRect/>
          </a:stretch>
        </p:blipFill>
        <p:spPr>
          <a:xfrm>
            <a:off x="550352" y="998622"/>
            <a:ext cx="5014085" cy="557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578" extrusionOk="0">
                <a:moveTo>
                  <a:pt x="4580" y="0"/>
                </a:moveTo>
                <a:cubicBezTo>
                  <a:pt x="4402" y="2"/>
                  <a:pt x="4219" y="25"/>
                  <a:pt x="4061" y="68"/>
                </a:cubicBezTo>
                <a:cubicBezTo>
                  <a:pt x="3723" y="162"/>
                  <a:pt x="3284" y="347"/>
                  <a:pt x="2984" y="522"/>
                </a:cubicBezTo>
                <a:cubicBezTo>
                  <a:pt x="2850" y="600"/>
                  <a:pt x="2624" y="716"/>
                  <a:pt x="2483" y="780"/>
                </a:cubicBezTo>
                <a:cubicBezTo>
                  <a:pt x="2269" y="877"/>
                  <a:pt x="2217" y="889"/>
                  <a:pt x="2172" y="855"/>
                </a:cubicBezTo>
                <a:cubicBezTo>
                  <a:pt x="2135" y="828"/>
                  <a:pt x="1957" y="812"/>
                  <a:pt x="1624" y="804"/>
                </a:cubicBezTo>
                <a:cubicBezTo>
                  <a:pt x="1241" y="794"/>
                  <a:pt x="1103" y="779"/>
                  <a:pt x="1008" y="736"/>
                </a:cubicBezTo>
                <a:cubicBezTo>
                  <a:pt x="767" y="626"/>
                  <a:pt x="553" y="575"/>
                  <a:pt x="480" y="610"/>
                </a:cubicBezTo>
                <a:cubicBezTo>
                  <a:pt x="356" y="670"/>
                  <a:pt x="401" y="758"/>
                  <a:pt x="626" y="895"/>
                </a:cubicBezTo>
                <a:cubicBezTo>
                  <a:pt x="898" y="1062"/>
                  <a:pt x="866" y="1113"/>
                  <a:pt x="539" y="1039"/>
                </a:cubicBezTo>
                <a:cubicBezTo>
                  <a:pt x="144" y="949"/>
                  <a:pt x="-46" y="987"/>
                  <a:pt x="9" y="1143"/>
                </a:cubicBezTo>
                <a:cubicBezTo>
                  <a:pt x="25" y="1189"/>
                  <a:pt x="107" y="1228"/>
                  <a:pt x="311" y="1286"/>
                </a:cubicBezTo>
                <a:cubicBezTo>
                  <a:pt x="465" y="1330"/>
                  <a:pt x="611" y="1365"/>
                  <a:pt x="636" y="1365"/>
                </a:cubicBezTo>
                <a:cubicBezTo>
                  <a:pt x="661" y="1365"/>
                  <a:pt x="707" y="1391"/>
                  <a:pt x="739" y="1422"/>
                </a:cubicBezTo>
                <a:cubicBezTo>
                  <a:pt x="833" y="1516"/>
                  <a:pt x="747" y="1555"/>
                  <a:pt x="443" y="1555"/>
                </a:cubicBezTo>
                <a:cubicBezTo>
                  <a:pt x="244" y="1555"/>
                  <a:pt x="159" y="1567"/>
                  <a:pt x="118" y="1604"/>
                </a:cubicBezTo>
                <a:cubicBezTo>
                  <a:pt x="-38" y="1744"/>
                  <a:pt x="118" y="1831"/>
                  <a:pt x="581" y="1858"/>
                </a:cubicBezTo>
                <a:cubicBezTo>
                  <a:pt x="1020" y="1884"/>
                  <a:pt x="1079" y="1924"/>
                  <a:pt x="861" y="2045"/>
                </a:cubicBezTo>
                <a:cubicBezTo>
                  <a:pt x="550" y="2219"/>
                  <a:pt x="482" y="2326"/>
                  <a:pt x="625" y="2416"/>
                </a:cubicBezTo>
                <a:cubicBezTo>
                  <a:pt x="710" y="2470"/>
                  <a:pt x="804" y="2452"/>
                  <a:pt x="1042" y="2339"/>
                </a:cubicBezTo>
                <a:cubicBezTo>
                  <a:pt x="1167" y="2279"/>
                  <a:pt x="1254" y="2263"/>
                  <a:pt x="1460" y="2263"/>
                </a:cubicBezTo>
                <a:lnTo>
                  <a:pt x="1718" y="2263"/>
                </a:lnTo>
                <a:lnTo>
                  <a:pt x="1721" y="2421"/>
                </a:lnTo>
                <a:cubicBezTo>
                  <a:pt x="1723" y="2547"/>
                  <a:pt x="1738" y="2580"/>
                  <a:pt x="1789" y="2589"/>
                </a:cubicBezTo>
                <a:cubicBezTo>
                  <a:pt x="1825" y="2595"/>
                  <a:pt x="1888" y="2572"/>
                  <a:pt x="1929" y="2537"/>
                </a:cubicBezTo>
                <a:cubicBezTo>
                  <a:pt x="1971" y="2503"/>
                  <a:pt x="2060" y="2464"/>
                  <a:pt x="2127" y="2452"/>
                </a:cubicBezTo>
                <a:cubicBezTo>
                  <a:pt x="2195" y="2440"/>
                  <a:pt x="2317" y="2392"/>
                  <a:pt x="2399" y="2346"/>
                </a:cubicBezTo>
                <a:cubicBezTo>
                  <a:pt x="2529" y="2274"/>
                  <a:pt x="2557" y="2238"/>
                  <a:pt x="2610" y="2074"/>
                </a:cubicBezTo>
                <a:lnTo>
                  <a:pt x="2673" y="1885"/>
                </a:lnTo>
                <a:lnTo>
                  <a:pt x="2934" y="1796"/>
                </a:lnTo>
                <a:cubicBezTo>
                  <a:pt x="3148" y="1722"/>
                  <a:pt x="3267" y="1703"/>
                  <a:pt x="3598" y="1689"/>
                </a:cubicBezTo>
                <a:cubicBezTo>
                  <a:pt x="3820" y="1680"/>
                  <a:pt x="4105" y="1682"/>
                  <a:pt x="4231" y="1694"/>
                </a:cubicBezTo>
                <a:cubicBezTo>
                  <a:pt x="4454" y="1716"/>
                  <a:pt x="4464" y="1720"/>
                  <a:pt x="4579" y="1864"/>
                </a:cubicBezTo>
                <a:cubicBezTo>
                  <a:pt x="4714" y="2032"/>
                  <a:pt x="4802" y="2154"/>
                  <a:pt x="4887" y="2292"/>
                </a:cubicBezTo>
                <a:cubicBezTo>
                  <a:pt x="5011" y="2495"/>
                  <a:pt x="5222" y="2774"/>
                  <a:pt x="5369" y="2930"/>
                </a:cubicBezTo>
                <a:cubicBezTo>
                  <a:pt x="5453" y="3020"/>
                  <a:pt x="5521" y="3109"/>
                  <a:pt x="5521" y="3128"/>
                </a:cubicBezTo>
                <a:cubicBezTo>
                  <a:pt x="5521" y="3238"/>
                  <a:pt x="6001" y="3985"/>
                  <a:pt x="6241" y="4249"/>
                </a:cubicBezTo>
                <a:lnTo>
                  <a:pt x="6357" y="4377"/>
                </a:lnTo>
                <a:lnTo>
                  <a:pt x="6269" y="4477"/>
                </a:lnTo>
                <a:cubicBezTo>
                  <a:pt x="6126" y="4642"/>
                  <a:pt x="6005" y="4952"/>
                  <a:pt x="5957" y="5278"/>
                </a:cubicBezTo>
                <a:lnTo>
                  <a:pt x="5913" y="5584"/>
                </a:lnTo>
                <a:lnTo>
                  <a:pt x="5660" y="5845"/>
                </a:lnTo>
                <a:cubicBezTo>
                  <a:pt x="5413" y="6101"/>
                  <a:pt x="5321" y="6215"/>
                  <a:pt x="5185" y="6438"/>
                </a:cubicBezTo>
                <a:cubicBezTo>
                  <a:pt x="5148" y="6498"/>
                  <a:pt x="5068" y="6601"/>
                  <a:pt x="5006" y="6666"/>
                </a:cubicBezTo>
                <a:cubicBezTo>
                  <a:pt x="4682" y="7002"/>
                  <a:pt x="4432" y="7731"/>
                  <a:pt x="4359" y="8549"/>
                </a:cubicBezTo>
                <a:cubicBezTo>
                  <a:pt x="4281" y="9431"/>
                  <a:pt x="4276" y="9356"/>
                  <a:pt x="4433" y="9777"/>
                </a:cubicBezTo>
                <a:cubicBezTo>
                  <a:pt x="4570" y="10148"/>
                  <a:pt x="4695" y="10358"/>
                  <a:pt x="4856" y="10487"/>
                </a:cubicBezTo>
                <a:cubicBezTo>
                  <a:pt x="4899" y="10522"/>
                  <a:pt x="5047" y="10684"/>
                  <a:pt x="5184" y="10847"/>
                </a:cubicBezTo>
                <a:cubicBezTo>
                  <a:pt x="5321" y="11010"/>
                  <a:pt x="5459" y="11172"/>
                  <a:pt x="5491" y="11208"/>
                </a:cubicBezTo>
                <a:cubicBezTo>
                  <a:pt x="5552" y="11278"/>
                  <a:pt x="5566" y="11326"/>
                  <a:pt x="5559" y="11437"/>
                </a:cubicBezTo>
                <a:cubicBezTo>
                  <a:pt x="5556" y="11490"/>
                  <a:pt x="5499" y="11529"/>
                  <a:pt x="5310" y="11608"/>
                </a:cubicBezTo>
                <a:cubicBezTo>
                  <a:pt x="5056" y="11713"/>
                  <a:pt x="4847" y="11885"/>
                  <a:pt x="4729" y="12083"/>
                </a:cubicBezTo>
                <a:cubicBezTo>
                  <a:pt x="4650" y="12214"/>
                  <a:pt x="4645" y="12525"/>
                  <a:pt x="4708" y="13318"/>
                </a:cubicBezTo>
                <a:cubicBezTo>
                  <a:pt x="4757" y="13928"/>
                  <a:pt x="4750" y="13969"/>
                  <a:pt x="4584" y="13969"/>
                </a:cubicBezTo>
                <a:cubicBezTo>
                  <a:pt x="4423" y="13969"/>
                  <a:pt x="4205" y="14112"/>
                  <a:pt x="4116" y="14275"/>
                </a:cubicBezTo>
                <a:cubicBezTo>
                  <a:pt x="4038" y="14418"/>
                  <a:pt x="4034" y="14470"/>
                  <a:pt x="4011" y="15324"/>
                </a:cubicBezTo>
                <a:cubicBezTo>
                  <a:pt x="3997" y="15828"/>
                  <a:pt x="3969" y="16270"/>
                  <a:pt x="3947" y="16332"/>
                </a:cubicBezTo>
                <a:cubicBezTo>
                  <a:pt x="3926" y="16392"/>
                  <a:pt x="3900" y="16640"/>
                  <a:pt x="3891" y="16882"/>
                </a:cubicBezTo>
                <a:lnTo>
                  <a:pt x="3874" y="17324"/>
                </a:lnTo>
                <a:lnTo>
                  <a:pt x="3706" y="17391"/>
                </a:lnTo>
                <a:cubicBezTo>
                  <a:pt x="3494" y="17475"/>
                  <a:pt x="3298" y="17686"/>
                  <a:pt x="3249" y="17882"/>
                </a:cubicBezTo>
                <a:cubicBezTo>
                  <a:pt x="3229" y="17963"/>
                  <a:pt x="3216" y="18192"/>
                  <a:pt x="3221" y="18392"/>
                </a:cubicBezTo>
                <a:cubicBezTo>
                  <a:pt x="3227" y="18656"/>
                  <a:pt x="3217" y="18765"/>
                  <a:pt x="3183" y="18795"/>
                </a:cubicBezTo>
                <a:cubicBezTo>
                  <a:pt x="3150" y="18826"/>
                  <a:pt x="2989" y="18836"/>
                  <a:pt x="2571" y="18837"/>
                </a:cubicBezTo>
                <a:cubicBezTo>
                  <a:pt x="2008" y="18839"/>
                  <a:pt x="2004" y="18840"/>
                  <a:pt x="1783" y="18938"/>
                </a:cubicBezTo>
                <a:cubicBezTo>
                  <a:pt x="1440" y="19090"/>
                  <a:pt x="1302" y="19225"/>
                  <a:pt x="1069" y="19635"/>
                </a:cubicBezTo>
                <a:cubicBezTo>
                  <a:pt x="957" y="19831"/>
                  <a:pt x="937" y="19897"/>
                  <a:pt x="937" y="20066"/>
                </a:cubicBezTo>
                <a:cubicBezTo>
                  <a:pt x="937" y="20177"/>
                  <a:pt x="955" y="20275"/>
                  <a:pt x="976" y="20287"/>
                </a:cubicBezTo>
                <a:cubicBezTo>
                  <a:pt x="998" y="20299"/>
                  <a:pt x="1058" y="20370"/>
                  <a:pt x="1111" y="20445"/>
                </a:cubicBezTo>
                <a:cubicBezTo>
                  <a:pt x="1219" y="20599"/>
                  <a:pt x="1717" y="20994"/>
                  <a:pt x="1802" y="20994"/>
                </a:cubicBezTo>
                <a:cubicBezTo>
                  <a:pt x="1833" y="20994"/>
                  <a:pt x="1884" y="21015"/>
                  <a:pt x="1915" y="21040"/>
                </a:cubicBezTo>
                <a:cubicBezTo>
                  <a:pt x="2008" y="21116"/>
                  <a:pt x="2574" y="21372"/>
                  <a:pt x="2649" y="21372"/>
                </a:cubicBezTo>
                <a:cubicBezTo>
                  <a:pt x="2777" y="21372"/>
                  <a:pt x="3123" y="21466"/>
                  <a:pt x="3161" y="21512"/>
                </a:cubicBezTo>
                <a:cubicBezTo>
                  <a:pt x="3181" y="21536"/>
                  <a:pt x="3253" y="21564"/>
                  <a:pt x="3319" y="21572"/>
                </a:cubicBezTo>
                <a:cubicBezTo>
                  <a:pt x="3422" y="21585"/>
                  <a:pt x="3715" y="21578"/>
                  <a:pt x="4220" y="21550"/>
                </a:cubicBezTo>
                <a:cubicBezTo>
                  <a:pt x="4287" y="21547"/>
                  <a:pt x="4351" y="21521"/>
                  <a:pt x="4370" y="21491"/>
                </a:cubicBezTo>
                <a:cubicBezTo>
                  <a:pt x="4413" y="21422"/>
                  <a:pt x="4644" y="21363"/>
                  <a:pt x="4702" y="21407"/>
                </a:cubicBezTo>
                <a:cubicBezTo>
                  <a:pt x="4731" y="21429"/>
                  <a:pt x="4752" y="21428"/>
                  <a:pt x="4767" y="21406"/>
                </a:cubicBezTo>
                <a:cubicBezTo>
                  <a:pt x="4779" y="21388"/>
                  <a:pt x="4848" y="21373"/>
                  <a:pt x="4919" y="21372"/>
                </a:cubicBezTo>
                <a:cubicBezTo>
                  <a:pt x="5032" y="21371"/>
                  <a:pt x="5084" y="21340"/>
                  <a:pt x="5338" y="21121"/>
                </a:cubicBezTo>
                <a:cubicBezTo>
                  <a:pt x="5496" y="20983"/>
                  <a:pt x="5625" y="20846"/>
                  <a:pt x="5625" y="20816"/>
                </a:cubicBezTo>
                <a:cubicBezTo>
                  <a:pt x="5625" y="20787"/>
                  <a:pt x="5645" y="20715"/>
                  <a:pt x="5668" y="20657"/>
                </a:cubicBezTo>
                <a:cubicBezTo>
                  <a:pt x="5699" y="20579"/>
                  <a:pt x="5701" y="20536"/>
                  <a:pt x="5673" y="20496"/>
                </a:cubicBezTo>
                <a:cubicBezTo>
                  <a:pt x="5652" y="20465"/>
                  <a:pt x="5623" y="20396"/>
                  <a:pt x="5610" y="20340"/>
                </a:cubicBezTo>
                <a:cubicBezTo>
                  <a:pt x="5585" y="20240"/>
                  <a:pt x="5540" y="20194"/>
                  <a:pt x="5465" y="20192"/>
                </a:cubicBezTo>
                <a:cubicBezTo>
                  <a:pt x="5443" y="20192"/>
                  <a:pt x="5360" y="20117"/>
                  <a:pt x="5280" y="20026"/>
                </a:cubicBezTo>
                <a:cubicBezTo>
                  <a:pt x="5200" y="19935"/>
                  <a:pt x="5117" y="19864"/>
                  <a:pt x="5095" y="19868"/>
                </a:cubicBezTo>
                <a:cubicBezTo>
                  <a:pt x="5074" y="19873"/>
                  <a:pt x="5042" y="19835"/>
                  <a:pt x="5022" y="19784"/>
                </a:cubicBezTo>
                <a:cubicBezTo>
                  <a:pt x="4994" y="19710"/>
                  <a:pt x="4998" y="19685"/>
                  <a:pt x="5044" y="19655"/>
                </a:cubicBezTo>
                <a:cubicBezTo>
                  <a:pt x="5124" y="19602"/>
                  <a:pt x="5116" y="19441"/>
                  <a:pt x="5031" y="19372"/>
                </a:cubicBezTo>
                <a:cubicBezTo>
                  <a:pt x="4992" y="19340"/>
                  <a:pt x="4961" y="19291"/>
                  <a:pt x="4961" y="19262"/>
                </a:cubicBezTo>
                <a:cubicBezTo>
                  <a:pt x="4961" y="19206"/>
                  <a:pt x="4829" y="19080"/>
                  <a:pt x="4791" y="19100"/>
                </a:cubicBezTo>
                <a:cubicBezTo>
                  <a:pt x="4779" y="19106"/>
                  <a:pt x="4751" y="19000"/>
                  <a:pt x="4729" y="18863"/>
                </a:cubicBezTo>
                <a:cubicBezTo>
                  <a:pt x="4707" y="18727"/>
                  <a:pt x="4677" y="18582"/>
                  <a:pt x="4663" y="18542"/>
                </a:cubicBezTo>
                <a:cubicBezTo>
                  <a:pt x="4625" y="18435"/>
                  <a:pt x="4714" y="18132"/>
                  <a:pt x="4799" y="18079"/>
                </a:cubicBezTo>
                <a:cubicBezTo>
                  <a:pt x="4862" y="18039"/>
                  <a:pt x="4879" y="18040"/>
                  <a:pt x="4944" y="18096"/>
                </a:cubicBezTo>
                <a:cubicBezTo>
                  <a:pt x="5040" y="18176"/>
                  <a:pt x="5192" y="18178"/>
                  <a:pt x="5239" y="18098"/>
                </a:cubicBezTo>
                <a:cubicBezTo>
                  <a:pt x="5272" y="18042"/>
                  <a:pt x="5284" y="18041"/>
                  <a:pt x="5377" y="18083"/>
                </a:cubicBezTo>
                <a:cubicBezTo>
                  <a:pt x="5508" y="18142"/>
                  <a:pt x="5639" y="18100"/>
                  <a:pt x="5709" y="17977"/>
                </a:cubicBezTo>
                <a:cubicBezTo>
                  <a:pt x="5763" y="17883"/>
                  <a:pt x="5831" y="17634"/>
                  <a:pt x="5925" y="17183"/>
                </a:cubicBezTo>
                <a:cubicBezTo>
                  <a:pt x="5974" y="16950"/>
                  <a:pt x="6001" y="16895"/>
                  <a:pt x="6129" y="16757"/>
                </a:cubicBezTo>
                <a:cubicBezTo>
                  <a:pt x="6340" y="16530"/>
                  <a:pt x="6515" y="16306"/>
                  <a:pt x="6606" y="16143"/>
                </a:cubicBezTo>
                <a:cubicBezTo>
                  <a:pt x="6649" y="16065"/>
                  <a:pt x="6727" y="15951"/>
                  <a:pt x="6779" y="15890"/>
                </a:cubicBezTo>
                <a:cubicBezTo>
                  <a:pt x="6933" y="15710"/>
                  <a:pt x="7088" y="15442"/>
                  <a:pt x="7115" y="15307"/>
                </a:cubicBezTo>
                <a:cubicBezTo>
                  <a:pt x="7129" y="15238"/>
                  <a:pt x="7185" y="15135"/>
                  <a:pt x="7240" y="15078"/>
                </a:cubicBezTo>
                <a:cubicBezTo>
                  <a:pt x="7295" y="15022"/>
                  <a:pt x="7340" y="14963"/>
                  <a:pt x="7340" y="14949"/>
                </a:cubicBezTo>
                <a:cubicBezTo>
                  <a:pt x="7340" y="14935"/>
                  <a:pt x="7461" y="14818"/>
                  <a:pt x="7609" y="14690"/>
                </a:cubicBezTo>
                <a:cubicBezTo>
                  <a:pt x="8244" y="14141"/>
                  <a:pt x="8423" y="13943"/>
                  <a:pt x="8647" y="13540"/>
                </a:cubicBezTo>
                <a:cubicBezTo>
                  <a:pt x="8793" y="13278"/>
                  <a:pt x="9143" y="12453"/>
                  <a:pt x="9213" y="12204"/>
                </a:cubicBezTo>
                <a:cubicBezTo>
                  <a:pt x="9370" y="11648"/>
                  <a:pt x="9412" y="11479"/>
                  <a:pt x="9508" y="11022"/>
                </a:cubicBezTo>
                <a:cubicBezTo>
                  <a:pt x="9566" y="10744"/>
                  <a:pt x="9615" y="10490"/>
                  <a:pt x="9615" y="10457"/>
                </a:cubicBezTo>
                <a:cubicBezTo>
                  <a:pt x="9615" y="10395"/>
                  <a:pt x="9720" y="10061"/>
                  <a:pt x="9883" y="9605"/>
                </a:cubicBezTo>
                <a:cubicBezTo>
                  <a:pt x="9952" y="9414"/>
                  <a:pt x="9978" y="9264"/>
                  <a:pt x="9990" y="8990"/>
                </a:cubicBezTo>
                <a:cubicBezTo>
                  <a:pt x="9999" y="8791"/>
                  <a:pt x="10017" y="8618"/>
                  <a:pt x="10031" y="8604"/>
                </a:cubicBezTo>
                <a:cubicBezTo>
                  <a:pt x="10044" y="8591"/>
                  <a:pt x="10134" y="8561"/>
                  <a:pt x="10229" y="8536"/>
                </a:cubicBezTo>
                <a:cubicBezTo>
                  <a:pt x="10324" y="8512"/>
                  <a:pt x="10519" y="8450"/>
                  <a:pt x="10664" y="8397"/>
                </a:cubicBezTo>
                <a:cubicBezTo>
                  <a:pt x="10808" y="8345"/>
                  <a:pt x="11054" y="8267"/>
                  <a:pt x="11209" y="8223"/>
                </a:cubicBezTo>
                <a:cubicBezTo>
                  <a:pt x="11365" y="8180"/>
                  <a:pt x="11560" y="8112"/>
                  <a:pt x="11646" y="8072"/>
                </a:cubicBezTo>
                <a:cubicBezTo>
                  <a:pt x="11826" y="7988"/>
                  <a:pt x="12221" y="7641"/>
                  <a:pt x="12257" y="7535"/>
                </a:cubicBezTo>
                <a:cubicBezTo>
                  <a:pt x="12306" y="7389"/>
                  <a:pt x="12349" y="7373"/>
                  <a:pt x="12431" y="7465"/>
                </a:cubicBezTo>
                <a:cubicBezTo>
                  <a:pt x="12541" y="7590"/>
                  <a:pt x="12701" y="7579"/>
                  <a:pt x="12866" y="7433"/>
                </a:cubicBezTo>
                <a:cubicBezTo>
                  <a:pt x="12991" y="7323"/>
                  <a:pt x="12999" y="7321"/>
                  <a:pt x="13278" y="7321"/>
                </a:cubicBezTo>
                <a:cubicBezTo>
                  <a:pt x="14032" y="7321"/>
                  <a:pt x="14464" y="7181"/>
                  <a:pt x="14875" y="6807"/>
                </a:cubicBezTo>
                <a:cubicBezTo>
                  <a:pt x="15012" y="6682"/>
                  <a:pt x="15141" y="6553"/>
                  <a:pt x="15160" y="6521"/>
                </a:cubicBezTo>
                <a:cubicBezTo>
                  <a:pt x="15199" y="6457"/>
                  <a:pt x="15120" y="6422"/>
                  <a:pt x="16376" y="7041"/>
                </a:cubicBezTo>
                <a:cubicBezTo>
                  <a:pt x="17323" y="7508"/>
                  <a:pt x="17877" y="7706"/>
                  <a:pt x="18361" y="7749"/>
                </a:cubicBezTo>
                <a:cubicBezTo>
                  <a:pt x="18739" y="7783"/>
                  <a:pt x="19316" y="7588"/>
                  <a:pt x="19584" y="7337"/>
                </a:cubicBezTo>
                <a:cubicBezTo>
                  <a:pt x="19703" y="7226"/>
                  <a:pt x="19946" y="6848"/>
                  <a:pt x="20024" y="6653"/>
                </a:cubicBezTo>
                <a:cubicBezTo>
                  <a:pt x="20115" y="6425"/>
                  <a:pt x="20208" y="6065"/>
                  <a:pt x="20284" y="5635"/>
                </a:cubicBezTo>
                <a:cubicBezTo>
                  <a:pt x="20364" y="5185"/>
                  <a:pt x="20423" y="4938"/>
                  <a:pt x="20513" y="4674"/>
                </a:cubicBezTo>
                <a:cubicBezTo>
                  <a:pt x="20646" y="4284"/>
                  <a:pt x="20672" y="4208"/>
                  <a:pt x="20742" y="4012"/>
                </a:cubicBezTo>
                <a:cubicBezTo>
                  <a:pt x="20968" y="3379"/>
                  <a:pt x="21051" y="3125"/>
                  <a:pt x="21090" y="2941"/>
                </a:cubicBezTo>
                <a:cubicBezTo>
                  <a:pt x="21113" y="2828"/>
                  <a:pt x="21139" y="2707"/>
                  <a:pt x="21146" y="2671"/>
                </a:cubicBezTo>
                <a:cubicBezTo>
                  <a:pt x="21153" y="2635"/>
                  <a:pt x="21174" y="2500"/>
                  <a:pt x="21192" y="2371"/>
                </a:cubicBezTo>
                <a:cubicBezTo>
                  <a:pt x="21209" y="2242"/>
                  <a:pt x="21274" y="1967"/>
                  <a:pt x="21335" y="1759"/>
                </a:cubicBezTo>
                <a:cubicBezTo>
                  <a:pt x="21457" y="1349"/>
                  <a:pt x="21554" y="861"/>
                  <a:pt x="21538" y="736"/>
                </a:cubicBezTo>
                <a:cubicBezTo>
                  <a:pt x="21530" y="672"/>
                  <a:pt x="21504" y="653"/>
                  <a:pt x="21405" y="641"/>
                </a:cubicBezTo>
                <a:lnTo>
                  <a:pt x="21283" y="625"/>
                </a:lnTo>
                <a:lnTo>
                  <a:pt x="21230" y="373"/>
                </a:lnTo>
                <a:cubicBezTo>
                  <a:pt x="21201" y="234"/>
                  <a:pt x="21165" y="103"/>
                  <a:pt x="21150" y="81"/>
                </a:cubicBezTo>
                <a:cubicBezTo>
                  <a:pt x="21134" y="60"/>
                  <a:pt x="21067" y="42"/>
                  <a:pt x="21001" y="42"/>
                </a:cubicBezTo>
                <a:cubicBezTo>
                  <a:pt x="20851" y="42"/>
                  <a:pt x="20741" y="135"/>
                  <a:pt x="20741" y="261"/>
                </a:cubicBezTo>
                <a:cubicBezTo>
                  <a:pt x="20741" y="312"/>
                  <a:pt x="20724" y="362"/>
                  <a:pt x="20705" y="373"/>
                </a:cubicBezTo>
                <a:cubicBezTo>
                  <a:pt x="20669" y="393"/>
                  <a:pt x="20656" y="371"/>
                  <a:pt x="20621" y="226"/>
                </a:cubicBezTo>
                <a:cubicBezTo>
                  <a:pt x="20576" y="39"/>
                  <a:pt x="20392" y="-15"/>
                  <a:pt x="20252" y="119"/>
                </a:cubicBezTo>
                <a:cubicBezTo>
                  <a:pt x="20170" y="198"/>
                  <a:pt x="20168" y="240"/>
                  <a:pt x="20234" y="483"/>
                </a:cubicBezTo>
                <a:cubicBezTo>
                  <a:pt x="20323" y="813"/>
                  <a:pt x="20316" y="1514"/>
                  <a:pt x="20222" y="1668"/>
                </a:cubicBezTo>
                <a:cubicBezTo>
                  <a:pt x="20202" y="1701"/>
                  <a:pt x="20175" y="1767"/>
                  <a:pt x="20164" y="1814"/>
                </a:cubicBezTo>
                <a:cubicBezTo>
                  <a:pt x="20141" y="1915"/>
                  <a:pt x="19951" y="2122"/>
                  <a:pt x="19881" y="2122"/>
                </a:cubicBezTo>
                <a:cubicBezTo>
                  <a:pt x="19798" y="2122"/>
                  <a:pt x="19760" y="2015"/>
                  <a:pt x="19800" y="1886"/>
                </a:cubicBezTo>
                <a:cubicBezTo>
                  <a:pt x="19857" y="1699"/>
                  <a:pt x="19857" y="1165"/>
                  <a:pt x="19800" y="1103"/>
                </a:cubicBezTo>
                <a:cubicBezTo>
                  <a:pt x="19615" y="902"/>
                  <a:pt x="19317" y="1272"/>
                  <a:pt x="19283" y="1744"/>
                </a:cubicBezTo>
                <a:cubicBezTo>
                  <a:pt x="19274" y="1874"/>
                  <a:pt x="19242" y="2075"/>
                  <a:pt x="19212" y="2193"/>
                </a:cubicBezTo>
                <a:cubicBezTo>
                  <a:pt x="19139" y="2482"/>
                  <a:pt x="19159" y="3196"/>
                  <a:pt x="19245" y="3335"/>
                </a:cubicBezTo>
                <a:cubicBezTo>
                  <a:pt x="19426" y="3628"/>
                  <a:pt x="19454" y="3704"/>
                  <a:pt x="19432" y="3858"/>
                </a:cubicBezTo>
                <a:cubicBezTo>
                  <a:pt x="19409" y="4014"/>
                  <a:pt x="19182" y="4644"/>
                  <a:pt x="19009" y="5036"/>
                </a:cubicBezTo>
                <a:cubicBezTo>
                  <a:pt x="18808" y="5490"/>
                  <a:pt x="18509" y="5966"/>
                  <a:pt x="18425" y="5966"/>
                </a:cubicBezTo>
                <a:cubicBezTo>
                  <a:pt x="18404" y="5966"/>
                  <a:pt x="18115" y="5726"/>
                  <a:pt x="17783" y="5434"/>
                </a:cubicBezTo>
                <a:cubicBezTo>
                  <a:pt x="17368" y="5068"/>
                  <a:pt x="17081" y="4844"/>
                  <a:pt x="16862" y="4715"/>
                </a:cubicBezTo>
                <a:cubicBezTo>
                  <a:pt x="16636" y="4582"/>
                  <a:pt x="16475" y="4455"/>
                  <a:pt x="16310" y="4281"/>
                </a:cubicBezTo>
                <a:cubicBezTo>
                  <a:pt x="15834" y="3778"/>
                  <a:pt x="15454" y="3492"/>
                  <a:pt x="15051" y="3332"/>
                </a:cubicBezTo>
                <a:cubicBezTo>
                  <a:pt x="14736" y="3206"/>
                  <a:pt x="14387" y="3159"/>
                  <a:pt x="13690" y="3147"/>
                </a:cubicBezTo>
                <a:lnTo>
                  <a:pt x="13046" y="3136"/>
                </a:lnTo>
                <a:lnTo>
                  <a:pt x="12896" y="3027"/>
                </a:lnTo>
                <a:cubicBezTo>
                  <a:pt x="12420" y="2684"/>
                  <a:pt x="12182" y="2620"/>
                  <a:pt x="11614" y="2683"/>
                </a:cubicBezTo>
                <a:cubicBezTo>
                  <a:pt x="11205" y="2729"/>
                  <a:pt x="11101" y="2729"/>
                  <a:pt x="11022" y="2688"/>
                </a:cubicBezTo>
                <a:cubicBezTo>
                  <a:pt x="10889" y="2620"/>
                  <a:pt x="10329" y="2499"/>
                  <a:pt x="10144" y="2500"/>
                </a:cubicBezTo>
                <a:cubicBezTo>
                  <a:pt x="10035" y="2500"/>
                  <a:pt x="9794" y="2528"/>
                  <a:pt x="9606" y="2562"/>
                </a:cubicBezTo>
                <a:cubicBezTo>
                  <a:pt x="9170" y="2642"/>
                  <a:pt x="8648" y="2610"/>
                  <a:pt x="8434" y="2491"/>
                </a:cubicBezTo>
                <a:cubicBezTo>
                  <a:pt x="8362" y="2451"/>
                  <a:pt x="8200" y="2378"/>
                  <a:pt x="8074" y="2329"/>
                </a:cubicBezTo>
                <a:cubicBezTo>
                  <a:pt x="7782" y="2214"/>
                  <a:pt x="7773" y="2206"/>
                  <a:pt x="7654" y="1992"/>
                </a:cubicBezTo>
                <a:cubicBezTo>
                  <a:pt x="7522" y="1758"/>
                  <a:pt x="7226" y="1445"/>
                  <a:pt x="6968" y="1270"/>
                </a:cubicBezTo>
                <a:cubicBezTo>
                  <a:pt x="6855" y="1193"/>
                  <a:pt x="6643" y="1037"/>
                  <a:pt x="6497" y="922"/>
                </a:cubicBezTo>
                <a:cubicBezTo>
                  <a:pt x="6110" y="619"/>
                  <a:pt x="5291" y="124"/>
                  <a:pt x="5068" y="58"/>
                </a:cubicBezTo>
                <a:cubicBezTo>
                  <a:pt x="4930" y="17"/>
                  <a:pt x="4758" y="-2"/>
                  <a:pt x="458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22" name="Shape 722"/>
          <p:cNvSpPr/>
          <p:nvPr/>
        </p:nvSpPr>
        <p:spPr>
          <a:xfrm>
            <a:off x="-20970" y="296586"/>
            <a:ext cx="4063845" cy="447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0308" y="11105"/>
                </a:lnTo>
                <a:lnTo>
                  <a:pt x="19063" y="21557"/>
                </a:lnTo>
                <a:lnTo>
                  <a:pt x="31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4863" tIns="54863" rIns="54863" bIns="54863"/>
          <a:lstStyle/>
          <a:p>
            <a:pPr defTabSz="548592">
              <a:defRPr sz="2600">
                <a:latin typeface="Calibri"/>
                <a:ea typeface="Calibri"/>
                <a:cs typeface="Calibri"/>
                <a:sym typeface="Calibri"/>
              </a:defRPr>
            </a:pPr>
            <a:endParaRPr sz="1828"/>
          </a:p>
        </p:txBody>
      </p:sp>
      <p:sp>
        <p:nvSpPr>
          <p:cNvPr id="724" name="Shape 724"/>
          <p:cNvSpPr/>
          <p:nvPr/>
        </p:nvSpPr>
        <p:spPr>
          <a:xfrm flipH="1" flipV="1">
            <a:off x="11" y="6858000"/>
            <a:ext cx="9153527" cy="1"/>
          </a:xfrm>
          <a:prstGeom prst="line">
            <a:avLst/>
          </a:prstGeom>
          <a:ln w="63500">
            <a:solidFill>
              <a:srgbClr val="A6A6A6"/>
            </a:solidFill>
          </a:ln>
        </p:spPr>
        <p:txBody>
          <a:bodyPr lIns="54863" tIns="54863" rIns="54863" bIns="54863"/>
          <a:lstStyle/>
          <a:p>
            <a:pPr defTabSz="548592">
              <a:defRPr sz="2600">
                <a:latin typeface="Calibri"/>
                <a:ea typeface="Calibri"/>
                <a:cs typeface="Calibri"/>
                <a:sym typeface="Calibri"/>
              </a:defRPr>
            </a:pPr>
            <a:endParaRPr sz="1828"/>
          </a:p>
        </p:txBody>
      </p:sp>
      <p:sp>
        <p:nvSpPr>
          <p:cNvPr id="725" name="Shape 725"/>
          <p:cNvSpPr/>
          <p:nvPr/>
        </p:nvSpPr>
        <p:spPr>
          <a:xfrm flipH="1" flipV="1">
            <a:off x="11" y="6858000"/>
            <a:ext cx="9153527" cy="1"/>
          </a:xfrm>
          <a:prstGeom prst="line">
            <a:avLst/>
          </a:prstGeom>
          <a:ln w="63500">
            <a:solidFill>
              <a:srgbClr val="A6A6A6"/>
            </a:solidFill>
          </a:ln>
        </p:spPr>
        <p:txBody>
          <a:bodyPr lIns="54863" tIns="54863" rIns="54863" bIns="54863"/>
          <a:lstStyle/>
          <a:p>
            <a:pPr defTabSz="548592">
              <a:defRPr sz="2600">
                <a:latin typeface="Calibri"/>
                <a:ea typeface="Calibri"/>
                <a:cs typeface="Calibri"/>
                <a:sym typeface="Calibri"/>
              </a:defRPr>
            </a:pPr>
            <a:endParaRPr sz="1828"/>
          </a:p>
        </p:txBody>
      </p:sp>
      <p:sp>
        <p:nvSpPr>
          <p:cNvPr id="726" name="Shape 726"/>
          <p:cNvSpPr/>
          <p:nvPr/>
        </p:nvSpPr>
        <p:spPr>
          <a:xfrm>
            <a:off x="4135078" y="4088085"/>
            <a:ext cx="2905796" cy="36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780248">
              <a:defRPr sz="4000">
                <a:latin typeface="Cronos Pro Bold"/>
                <a:ea typeface="Cronos Pro Bold"/>
                <a:cs typeface="Cronos Pro Bold"/>
                <a:sym typeface="Cronos Pro Bold"/>
              </a:defRPr>
            </a:lvl1pPr>
          </a:lstStyle>
          <a:p>
            <a:r>
              <a:rPr sz="2812"/>
              <a:t>For you. For life. For Energy.</a:t>
            </a:r>
          </a:p>
        </p:txBody>
      </p:sp>
      <p:sp>
        <p:nvSpPr>
          <p:cNvPr id="727" name="Shape 727"/>
          <p:cNvSpPr/>
          <p:nvPr/>
        </p:nvSpPr>
        <p:spPr>
          <a:xfrm rot="10800000">
            <a:off x="3196691" y="3077930"/>
            <a:ext cx="5978715" cy="916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9636" y="21557"/>
                </a:lnTo>
                <a:lnTo>
                  <a:pt x="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4863" tIns="54863" rIns="54863" bIns="54863"/>
          <a:lstStyle/>
          <a:p>
            <a:pPr defTabSz="548592">
              <a:defRPr sz="2600">
                <a:latin typeface="Calibri"/>
                <a:ea typeface="Calibri"/>
                <a:cs typeface="Calibri"/>
                <a:sym typeface="Calibri"/>
              </a:defRPr>
            </a:pPr>
            <a:endParaRPr sz="1828"/>
          </a:p>
        </p:txBody>
      </p:sp>
      <p:sp>
        <p:nvSpPr>
          <p:cNvPr id="728" name="Shape 728"/>
          <p:cNvSpPr/>
          <p:nvPr/>
        </p:nvSpPr>
        <p:spPr>
          <a:xfrm>
            <a:off x="3678263" y="3211548"/>
            <a:ext cx="3422412" cy="6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780248">
              <a:defRPr sz="8000">
                <a:solidFill>
                  <a:srgbClr val="FFFFFF"/>
                </a:solidFill>
                <a:latin typeface="Cronos Pro Bold"/>
                <a:ea typeface="Cronos Pro Bold"/>
                <a:cs typeface="Cronos Pro Bold"/>
                <a:sym typeface="Cronos Pro Bold"/>
              </a:defRPr>
            </a:lvl1pPr>
          </a:lstStyle>
          <a:p>
            <a:r>
              <a:rPr sz="5625"/>
              <a:t>Change your life.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7751" y="226681"/>
            <a:ext cx="3125857" cy="50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fontAlgn="auto">
              <a:spcBef>
                <a:spcPts val="0"/>
              </a:spcBef>
              <a:spcAft>
                <a:spcPts val="0"/>
              </a:spcAft>
            </a:pPr>
            <a:r>
              <a:rPr lang="en-US" sz="2812" baseline="0" dirty="0">
                <a:solidFill>
                  <a:srgbClr val="000000"/>
                </a:solidFill>
                <a:latin typeface="Cronos Pro"/>
                <a:cs typeface="Cronos Pro"/>
                <a:sym typeface="Helvetica Light"/>
              </a:rPr>
              <a:t>Welcome to BEMER</a:t>
            </a:r>
          </a:p>
        </p:txBody>
      </p:sp>
    </p:spTree>
    <p:extLst>
      <p:ext uri="{BB962C8B-B14F-4D97-AF65-F5344CB8AC3E}">
        <p14:creationId xmlns:p14="http://schemas.microsoft.com/office/powerpoint/2010/main" val="1757199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041400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Additional Benefits of Direct Sale and Affiliate program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/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/>
            </a:r>
            <a:br>
              <a:rPr lang="en-US" sz="3200" dirty="0">
                <a:solidFill>
                  <a:srgbClr val="FFFF00"/>
                </a:solidFill>
              </a:rPr>
            </a:b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8470900" cy="4457700"/>
          </a:xfrm>
        </p:spPr>
        <p:txBody>
          <a:bodyPr/>
          <a:lstStyle/>
          <a:p>
            <a:r>
              <a:rPr lang="en-US" sz="3200" dirty="0"/>
              <a:t>Control Income with or without group </a:t>
            </a:r>
            <a:r>
              <a:rPr lang="en-US" sz="3200" dirty="0" smtClean="0"/>
              <a:t>  		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</a:p>
          <a:p>
            <a:r>
              <a:rPr lang="en-US" sz="3200" dirty="0" smtClean="0"/>
              <a:t>No Monthly Requirements						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</a:p>
          <a:p>
            <a:r>
              <a:rPr lang="en-US" sz="3200" dirty="0" smtClean="0"/>
              <a:t>No Auto-ships											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</a:p>
          <a:p>
            <a:r>
              <a:rPr lang="en-US" sz="3200" dirty="0" smtClean="0"/>
              <a:t>Residual Income upfront and on-going		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sz="3200" dirty="0" smtClean="0"/>
              <a:t>Small Group / Potential 6-Figure Income 	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95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 LEADERSHIP / MANAGEMENT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547100" cy="5270500"/>
          </a:xfrm>
        </p:spPr>
        <p:txBody>
          <a:bodyPr/>
          <a:lstStyle/>
          <a:p>
            <a:r>
              <a:rPr lang="en-US" sz="4400" u="sng" dirty="0" smtClean="0">
                <a:solidFill>
                  <a:srgbClr val="FF0000"/>
                </a:solidFill>
              </a:rPr>
              <a:t>GROUP LEADER  </a:t>
            </a:r>
          </a:p>
          <a:p>
            <a:pPr lvl="1"/>
            <a:r>
              <a:rPr lang="en-US" dirty="0" smtClean="0"/>
              <a:t>5 Seniors (25%) 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20 Total Distributors </a:t>
            </a:r>
          </a:p>
          <a:p>
            <a:pPr lvl="1"/>
            <a:r>
              <a:rPr lang="en-US" dirty="0" smtClean="0"/>
              <a:t>Bonus of 1.5 % everyone in group 		</a:t>
            </a:r>
            <a:r>
              <a:rPr lang="en-US" dirty="0" smtClean="0">
                <a:solidFill>
                  <a:srgbClr val="FFFF00"/>
                </a:solidFill>
              </a:rPr>
              <a:t>+</a:t>
            </a:r>
          </a:p>
          <a:p>
            <a:pPr lvl="1"/>
            <a:r>
              <a:rPr lang="en-US" dirty="0"/>
              <a:t>$ 90.00 Bonus on every sale  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smtClean="0"/>
              <a:t>Unlimited levels / start at 1</a:t>
            </a:r>
            <a:r>
              <a:rPr lang="en-US" baseline="30000" dirty="0" smtClean="0"/>
              <a:t>st</a:t>
            </a:r>
            <a:r>
              <a:rPr lang="en-US" dirty="0" smtClean="0"/>
              <a:t> level  	</a:t>
            </a:r>
            <a:r>
              <a:rPr lang="en-US" dirty="0" smtClean="0">
                <a:solidFill>
                  <a:srgbClr val="FFFF00"/>
                </a:solidFill>
              </a:rPr>
              <a:t>+</a:t>
            </a:r>
          </a:p>
          <a:p>
            <a:pPr lvl="1"/>
            <a:r>
              <a:rPr lang="en-US" sz="3200" dirty="0" smtClean="0"/>
              <a:t>25 to 26.5 / 8 to 9.5 / 3 to 4.5 / 1.5 % on</a:t>
            </a:r>
          </a:p>
          <a:p>
            <a:pPr lvl="1"/>
            <a:r>
              <a:rPr lang="en-US" sz="3200" dirty="0" smtClean="0"/>
              <a:t>*(1.5 % infinity or until another GL)</a:t>
            </a:r>
          </a:p>
          <a:p>
            <a:pPr lvl="1"/>
            <a:r>
              <a:rPr lang="en-US" sz="3200" dirty="0" smtClean="0"/>
              <a:t>                                                                     BEMER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8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763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GL/ Differential Bonus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547100" cy="5270500"/>
          </a:xfrm>
        </p:spPr>
        <p:txBody>
          <a:bodyPr/>
          <a:lstStyle/>
          <a:p>
            <a:endParaRPr lang="en-US" sz="3200" dirty="0"/>
          </a:p>
          <a:p>
            <a:r>
              <a:rPr lang="en-US" sz="3200" dirty="0" smtClean="0"/>
              <a:t>GL receives  2 %  or $ 120 on all first 4 sales of any rep in their entire group    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</a:p>
          <a:p>
            <a:endParaRPr lang="en-US" sz="3200" dirty="0"/>
          </a:p>
          <a:p>
            <a:r>
              <a:rPr lang="en-US" sz="3200" dirty="0" smtClean="0"/>
              <a:t>GL receives 1 % or $ 60 on all first 4 sales </a:t>
            </a:r>
            <a:r>
              <a:rPr lang="en-US" sz="3200" dirty="0" smtClean="0">
                <a:solidFill>
                  <a:srgbClr val="FFFF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052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673100"/>
          </a:xfrm>
        </p:spPr>
        <p:txBody>
          <a:bodyPr/>
          <a:lstStyle/>
          <a:p>
            <a:pPr lvl="1">
              <a:lnSpc>
                <a:spcPts val="3500"/>
              </a:lnSpc>
            </a:pPr>
            <a:r>
              <a:rPr lang="en-US" sz="4000" dirty="0">
                <a:solidFill>
                  <a:srgbClr val="FFFF00"/>
                </a:solidFill>
              </a:rPr>
              <a:t>TEAM MANAGER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686800" cy="5181600"/>
          </a:xfrm>
        </p:spPr>
        <p:txBody>
          <a:bodyPr/>
          <a:lstStyle/>
          <a:p>
            <a:pPr lvl="2"/>
            <a:r>
              <a:rPr lang="en-US" dirty="0" smtClean="0"/>
              <a:t>10 Personal Seniors</a:t>
            </a:r>
          </a:p>
          <a:p>
            <a:pPr lvl="2"/>
            <a:r>
              <a:rPr lang="en-US" dirty="0" smtClean="0"/>
              <a:t>One GL in Affiliate Tier (2)</a:t>
            </a:r>
          </a:p>
          <a:p>
            <a:pPr lvl="2"/>
            <a:r>
              <a:rPr lang="en-US" dirty="0" smtClean="0"/>
              <a:t>Educational Training </a:t>
            </a:r>
          </a:p>
          <a:p>
            <a:pPr lvl="2"/>
            <a:r>
              <a:rPr lang="en-US" dirty="0" smtClean="0"/>
              <a:t>Bonus 3 %  / $ 180 		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+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Starting at the 25 % level          </a:t>
            </a:r>
          </a:p>
          <a:p>
            <a:pPr lvl="3"/>
            <a:r>
              <a:rPr lang="en-US" sz="3200" dirty="0" smtClean="0"/>
              <a:t>25 </a:t>
            </a:r>
            <a:r>
              <a:rPr lang="en-US" sz="3200" dirty="0"/>
              <a:t>to 28 / 8 to 11 / 3 to 6 / 3 </a:t>
            </a:r>
            <a:r>
              <a:rPr lang="en-US" sz="3200" dirty="0" smtClean="0"/>
              <a:t>%</a:t>
            </a:r>
            <a:endParaRPr lang="en-US" sz="3200" dirty="0">
              <a:solidFill>
                <a:srgbClr val="FFFF00"/>
              </a:solidFill>
            </a:endParaRPr>
          </a:p>
          <a:p>
            <a:pPr lvl="2"/>
            <a:r>
              <a:rPr lang="en-US" sz="3200" dirty="0" smtClean="0"/>
              <a:t>3 % to Infinity until next TM </a:t>
            </a:r>
          </a:p>
          <a:p>
            <a:pPr lvl="2"/>
            <a:r>
              <a:rPr lang="en-US" sz="3200" dirty="0" smtClean="0"/>
              <a:t>Key – no split once you have GL at 1.5%											</a:t>
            </a:r>
          </a:p>
        </p:txBody>
      </p:sp>
    </p:spTree>
    <p:extLst>
      <p:ext uri="{BB962C8B-B14F-4D97-AF65-F5344CB8AC3E}">
        <p14:creationId xmlns:p14="http://schemas.microsoft.com/office/powerpoint/2010/main" val="5960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763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TM/ </a:t>
            </a:r>
            <a:r>
              <a:rPr lang="en-US" dirty="0">
                <a:solidFill>
                  <a:srgbClr val="FFFF00"/>
                </a:solidFill>
              </a:rPr>
              <a:t>Differential Bonus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547100" cy="52705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TM receives  4 %  or $ 240 on all first 4 sales of any rep in their entire group 		</a:t>
            </a:r>
            <a:r>
              <a:rPr lang="en-US" dirty="0" smtClean="0">
                <a:solidFill>
                  <a:srgbClr val="FFFF00"/>
                </a:solidFill>
              </a:rPr>
              <a:t>+</a:t>
            </a:r>
          </a:p>
          <a:p>
            <a:endParaRPr lang="en-US" dirty="0"/>
          </a:p>
          <a:p>
            <a:r>
              <a:rPr lang="en-US" dirty="0" smtClean="0"/>
              <a:t>Plus the $ 180 or $ 420 on all first 4 sales of any rep in the entire group		</a:t>
            </a:r>
            <a:r>
              <a:rPr lang="en-US" dirty="0" smtClean="0">
                <a:solidFill>
                  <a:srgbClr val="FFFF00"/>
                </a:solidFill>
              </a:rPr>
              <a:t>+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2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673100"/>
          </a:xfrm>
        </p:spPr>
        <p:txBody>
          <a:bodyPr/>
          <a:lstStyle/>
          <a:p>
            <a:pPr lvl="1">
              <a:lnSpc>
                <a:spcPts val="3500"/>
              </a:lnSpc>
            </a:pPr>
            <a:r>
              <a:rPr lang="en-US" sz="4000" dirty="0" smtClean="0"/>
              <a:t>SUMMARY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572500" cy="5308600"/>
          </a:xfrm>
        </p:spPr>
        <p:txBody>
          <a:bodyPr/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Direct Sales Program </a:t>
            </a:r>
            <a:r>
              <a:rPr lang="en-US" sz="2800" dirty="0" smtClean="0"/>
              <a:t>(Pro)</a:t>
            </a:r>
            <a:endParaRPr lang="en-US" sz="2800" dirty="0"/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	Share—Sell– Paid 		$ 17-25 %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smtClean="0"/>
              <a:t>	       approx. 		$ 1000-1500</a:t>
            </a:r>
            <a:endParaRPr lang="en-US" sz="2800" dirty="0"/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Affiliate Marketing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smtClean="0"/>
              <a:t>Distributors 2 levels   	8 % &amp; 3 %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smtClean="0"/>
              <a:t>	     approx. 		$ 480 &amp; $ 180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Managers/Leadership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smtClean="0"/>
              <a:t>Group Leader extra  	1.5 % /  $ 90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	</a:t>
            </a:r>
            <a:r>
              <a:rPr lang="en-US" sz="2800" dirty="0" smtClean="0"/>
              <a:t>Team Manager extra	3.0 % /  $ 180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Bonus for Team Managers  </a:t>
            </a:r>
            <a:r>
              <a:rPr lang="en-US" sz="2800" dirty="0" smtClean="0"/>
              <a:t>	2-4.0 % /  $ 120.-240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lvl="2" indent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+ 17 Strong positives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686800" cy="5232400"/>
          </a:xfrm>
        </p:spPr>
        <p:txBody>
          <a:bodyPr/>
          <a:lstStyle/>
          <a:p>
            <a:r>
              <a:rPr lang="en-US" i="1" dirty="0">
                <a:solidFill>
                  <a:srgbClr val="FFFF00"/>
                </a:solidFill>
              </a:rPr>
              <a:t>Attracts all walks of </a:t>
            </a:r>
            <a:r>
              <a:rPr lang="en-US" i="1" dirty="0" smtClean="0">
                <a:solidFill>
                  <a:srgbClr val="FFFF00"/>
                </a:solidFill>
              </a:rPr>
              <a:t>life</a:t>
            </a:r>
            <a:endParaRPr lang="en-US" sz="2800" i="1" dirty="0">
              <a:solidFill>
                <a:srgbClr val="FFFF00"/>
              </a:solidFill>
            </a:endParaRPr>
          </a:p>
          <a:p>
            <a:r>
              <a:rPr lang="en-US" sz="2800" dirty="0"/>
              <a:t>	</a:t>
            </a:r>
            <a:r>
              <a:rPr lang="en-US" dirty="0"/>
              <a:t>Professional Sales </a:t>
            </a:r>
            <a:r>
              <a:rPr lang="en-US" dirty="0" smtClean="0"/>
              <a:t>Reps</a:t>
            </a:r>
            <a:endParaRPr lang="en-US" sz="2800" dirty="0"/>
          </a:p>
          <a:p>
            <a:r>
              <a:rPr lang="en-US" dirty="0"/>
              <a:t>	Management </a:t>
            </a:r>
            <a:r>
              <a:rPr lang="en-US" dirty="0" smtClean="0"/>
              <a:t>and Executives </a:t>
            </a:r>
            <a:endParaRPr lang="en-US" sz="2800" dirty="0"/>
          </a:p>
          <a:p>
            <a:r>
              <a:rPr lang="en-US" dirty="0"/>
              <a:t>	Recruiter and Organizational </a:t>
            </a:r>
            <a:r>
              <a:rPr lang="en-US" dirty="0" smtClean="0"/>
              <a:t>Builders</a:t>
            </a:r>
            <a:endParaRPr lang="en-US" sz="2800" dirty="0"/>
          </a:p>
          <a:p>
            <a:r>
              <a:rPr lang="en-US" dirty="0"/>
              <a:t>	Practitioners </a:t>
            </a:r>
            <a:endParaRPr lang="en-US" sz="2800" dirty="0"/>
          </a:p>
          <a:p>
            <a:r>
              <a:rPr lang="en-US" dirty="0"/>
              <a:t>	Everyday person that wants to </a:t>
            </a:r>
            <a:r>
              <a:rPr lang="en-US" dirty="0" smtClean="0"/>
              <a:t>share</a:t>
            </a:r>
          </a:p>
          <a:p>
            <a:r>
              <a:rPr lang="en-US" dirty="0" smtClean="0"/>
              <a:t>  Part or Full Time – Career Path</a:t>
            </a:r>
          </a:p>
          <a:p>
            <a:r>
              <a:rPr lang="en-US" sz="3200" dirty="0" smtClean="0"/>
              <a:t>                                                                       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1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hteck 6"/>
          <p:cNvSpPr>
            <a:spLocks noChangeArrowheads="1"/>
          </p:cNvSpPr>
          <p:nvPr/>
        </p:nvSpPr>
        <p:spPr bwMode="auto">
          <a:xfrm>
            <a:off x="0" y="571500"/>
            <a:ext cx="9144000" cy="4991100"/>
          </a:xfrm>
          <a:prstGeom prst="rect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 algn="ctr" defTabSz="914383"/>
            <a:endParaRPr lang="en-US" sz="4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83121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600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hteck 6"/>
          <p:cNvSpPr>
            <a:spLocks noChangeArrowheads="1"/>
          </p:cNvSpPr>
          <p:nvPr/>
        </p:nvSpPr>
        <p:spPr bwMode="auto">
          <a:xfrm>
            <a:off x="0" y="1447800"/>
            <a:ext cx="9144000" cy="4033838"/>
          </a:xfrm>
          <a:prstGeom prst="rect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 algn="ctr" defTabSz="914383"/>
            <a:endParaRPr lang="en-US" sz="4400" dirty="0">
              <a:solidFill>
                <a:srgbClr val="000000"/>
              </a:solidFill>
              <a:latin typeface="Arial" charset="0"/>
              <a:ea typeface="ヒラギノ角ゴ ProN W3"/>
              <a:cs typeface="Arial" charset="0"/>
              <a:sym typeface="Gill Sans"/>
            </a:endParaRPr>
          </a:p>
        </p:txBody>
      </p:sp>
      <p:pic>
        <p:nvPicPr>
          <p:cNvPr id="205827" name="Picture 13"/>
          <p:cNvPicPr>
            <a:picLocks noChangeAspect="1"/>
          </p:cNvPicPr>
          <p:nvPr/>
        </p:nvPicPr>
        <p:blipFill rotWithShape="1">
          <a:blip r:embed="rId3"/>
          <a:srcRect l="10270" r="-1911"/>
          <a:stretch/>
        </p:blipFill>
        <p:spPr bwMode="auto">
          <a:xfrm>
            <a:off x="0" y="1447801"/>
            <a:ext cx="4754880" cy="468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28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128" y="1447801"/>
            <a:ext cx="5334873" cy="468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00595" y="1905000"/>
            <a:ext cx="6742811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marL="457192" indent="-279395" algn="ctr" defTabSz="457192">
              <a:spcAft>
                <a:spcPts val="600"/>
              </a:spcAft>
              <a:buClr>
                <a:srgbClr val="EF8011"/>
              </a:buClr>
              <a:buSzPct val="120000"/>
            </a:pPr>
            <a:r>
              <a:rPr lang="en-US" b="1" i="1" dirty="0">
                <a:solidFill>
                  <a:srgbClr val="646464"/>
                </a:solidFill>
                <a:latin typeface="Arial" charset="0"/>
                <a:cs typeface="Arial" charset="0"/>
              </a:rPr>
              <a:t>a</a:t>
            </a:r>
            <a:r>
              <a:rPr lang="en-US" b="1" i="1" dirty="0">
                <a:solidFill>
                  <a:srgbClr val="EF8011"/>
                </a:solidFill>
                <a:latin typeface="Arial" charset="0"/>
                <a:cs typeface="Arial" charset="0"/>
              </a:rPr>
              <a:t> BEMER USER </a:t>
            </a:r>
            <a:r>
              <a:rPr lang="en-US" b="1" i="1" dirty="0">
                <a:solidFill>
                  <a:srgbClr val="646464"/>
                </a:solidFill>
                <a:latin typeface="Arial" charset="0"/>
                <a:cs typeface="Arial" charset="0"/>
              </a:rPr>
              <a:t>in Every Home!</a:t>
            </a:r>
          </a:p>
        </p:txBody>
      </p:sp>
      <p:sp>
        <p:nvSpPr>
          <p:cNvPr id="14" name="Rectangle 1"/>
          <p:cNvSpPr/>
          <p:nvPr/>
        </p:nvSpPr>
        <p:spPr>
          <a:xfrm>
            <a:off x="-55740" y="867796"/>
            <a:ext cx="4234548" cy="348813"/>
          </a:xfrm>
          <a:custGeom>
            <a:avLst/>
            <a:gdLst>
              <a:gd name="connsiteX0" fmla="*/ 0 w 8122475"/>
              <a:gd name="connsiteY0" fmla="*/ 0 h 533509"/>
              <a:gd name="connsiteX1" fmla="*/ 8122475 w 8122475"/>
              <a:gd name="connsiteY1" fmla="*/ 0 h 533509"/>
              <a:gd name="connsiteX2" fmla="*/ 8122475 w 8122475"/>
              <a:gd name="connsiteY2" fmla="*/ 533509 h 533509"/>
              <a:gd name="connsiteX3" fmla="*/ 0 w 8122475"/>
              <a:gd name="connsiteY3" fmla="*/ 533509 h 533509"/>
              <a:gd name="connsiteX4" fmla="*/ 0 w 8122475"/>
              <a:gd name="connsiteY4" fmla="*/ 0 h 533509"/>
              <a:gd name="connsiteX0" fmla="*/ 0 w 8122475"/>
              <a:gd name="connsiteY0" fmla="*/ 0 h 551797"/>
              <a:gd name="connsiteX1" fmla="*/ 8122475 w 8122475"/>
              <a:gd name="connsiteY1" fmla="*/ 0 h 551797"/>
              <a:gd name="connsiteX2" fmla="*/ 7756715 w 8122475"/>
              <a:gd name="connsiteY2" fmla="*/ 551797 h 551797"/>
              <a:gd name="connsiteX3" fmla="*/ 0 w 8122475"/>
              <a:gd name="connsiteY3" fmla="*/ 533509 h 551797"/>
              <a:gd name="connsiteX4" fmla="*/ 0 w 8122475"/>
              <a:gd name="connsiteY4" fmla="*/ 0 h 5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475" h="551797">
                <a:moveTo>
                  <a:pt x="0" y="0"/>
                </a:moveTo>
                <a:lnTo>
                  <a:pt x="8122475" y="0"/>
                </a:lnTo>
                <a:lnTo>
                  <a:pt x="7756715" y="551797"/>
                </a:lnTo>
                <a:lnTo>
                  <a:pt x="0" y="533509"/>
                </a:lnTo>
                <a:lnTo>
                  <a:pt x="0" y="0"/>
                </a:lnTo>
                <a:close/>
              </a:path>
            </a:pathLst>
          </a:custGeom>
          <a:solidFill>
            <a:srgbClr val="F38F18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/>
            <a:endParaRPr lang="en-US" sz="2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71806" y="469900"/>
            <a:ext cx="4712937" cy="635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 defTabSz="457192">
              <a:lnSpc>
                <a:spcPts val="2500"/>
              </a:lnSpc>
              <a:tabLst>
                <a:tab pos="0" algn="l"/>
                <a:tab pos="534427" algn="l"/>
                <a:tab pos="1070178" algn="l"/>
                <a:tab pos="1605928" algn="l"/>
                <a:tab pos="2141678" algn="l"/>
                <a:tab pos="2677427" algn="l"/>
                <a:tab pos="3213177" algn="l"/>
                <a:tab pos="3748927" algn="l"/>
                <a:tab pos="4284677" algn="l"/>
                <a:tab pos="4820427" algn="l"/>
                <a:tab pos="5356177" algn="l"/>
                <a:tab pos="5891927" algn="l"/>
                <a:tab pos="5936904" algn="l"/>
              </a:tabLst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ヒラギノ角ゴ ProN W3" charset="-128"/>
                <a:cs typeface="ヒラギノ角ゴ ProN W3"/>
                <a:sym typeface="Gill Sans" charset="0"/>
              </a:rPr>
              <a:t>What</a:t>
            </a:r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ヒラギノ角ゴ ProN W3" charset="-128"/>
                <a:cs typeface="Arial" charset="0"/>
                <a:sym typeface="Gill Sans" charset="0"/>
              </a:rPr>
              <a:t>’s Our Vision?</a:t>
            </a:r>
            <a:endParaRPr lang="en-US">
              <a:solidFill>
                <a:srgbClr val="FFFFFF"/>
              </a:solidFill>
              <a:latin typeface="Calibri" panose="020F0502020204030204" pitchFamily="34" charset="0"/>
              <a:ea typeface="ヒラギノ角ゴ ProN W3" charset="-128"/>
              <a:cs typeface="ヒラギノ角ゴ ProN W3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75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128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Compensation PLAN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Award-Winning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585200" cy="45847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/>
              <a:t>	</a:t>
            </a:r>
            <a:r>
              <a:rPr lang="en-US" dirty="0"/>
              <a:t>B</a:t>
            </a:r>
            <a:r>
              <a:rPr lang="en-US" dirty="0" smtClean="0"/>
              <a:t>est </a:t>
            </a:r>
            <a:r>
              <a:rPr lang="en-US" dirty="0"/>
              <a:t>M</a:t>
            </a:r>
            <a:r>
              <a:rPr lang="en-US" dirty="0" smtClean="0"/>
              <a:t>arketing &amp; Incentive Plan </a:t>
            </a:r>
          </a:p>
          <a:p>
            <a:r>
              <a:rPr lang="en-US" dirty="0" smtClean="0"/>
              <a:t> Award-Winning, World Wide </a:t>
            </a:r>
          </a:p>
          <a:p>
            <a:r>
              <a:rPr lang="en-US" dirty="0" smtClean="0"/>
              <a:t> Combining the Best Comp Features of:</a:t>
            </a:r>
          </a:p>
          <a:p>
            <a:r>
              <a:rPr lang="en-US" dirty="0" smtClean="0"/>
              <a:t> Direct Sales </a:t>
            </a:r>
          </a:p>
          <a:p>
            <a:r>
              <a:rPr lang="en-US" dirty="0" smtClean="0"/>
              <a:t> Affiliate Marketing</a:t>
            </a:r>
          </a:p>
          <a:p>
            <a:r>
              <a:rPr lang="en-US" dirty="0" smtClean="0"/>
              <a:t>Management—Leadership</a:t>
            </a:r>
          </a:p>
          <a:p>
            <a:r>
              <a:rPr lang="en-US" dirty="0" smtClean="0"/>
              <a:t> Bonus Incentives 																		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hteck 6"/>
          <p:cNvSpPr>
            <a:spLocks noChangeArrowheads="1"/>
          </p:cNvSpPr>
          <p:nvPr/>
        </p:nvSpPr>
        <p:spPr bwMode="auto">
          <a:xfrm>
            <a:off x="0" y="571500"/>
            <a:ext cx="9144000" cy="4991100"/>
          </a:xfrm>
          <a:prstGeom prst="rect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 algn="ctr" defTabSz="914383"/>
            <a:endParaRPr lang="en-US" sz="4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83121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9012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/>
        </p:nvSpPr>
        <p:spPr>
          <a:xfrm>
            <a:off x="274320" y="365264"/>
            <a:ext cx="5872480" cy="841256"/>
          </a:xfrm>
          <a:custGeom>
            <a:avLst/>
            <a:gdLst>
              <a:gd name="connsiteX0" fmla="*/ 0 w 8122475"/>
              <a:gd name="connsiteY0" fmla="*/ 0 h 533509"/>
              <a:gd name="connsiteX1" fmla="*/ 8122475 w 8122475"/>
              <a:gd name="connsiteY1" fmla="*/ 0 h 533509"/>
              <a:gd name="connsiteX2" fmla="*/ 8122475 w 8122475"/>
              <a:gd name="connsiteY2" fmla="*/ 533509 h 533509"/>
              <a:gd name="connsiteX3" fmla="*/ 0 w 8122475"/>
              <a:gd name="connsiteY3" fmla="*/ 533509 h 533509"/>
              <a:gd name="connsiteX4" fmla="*/ 0 w 8122475"/>
              <a:gd name="connsiteY4" fmla="*/ 0 h 533509"/>
              <a:gd name="connsiteX0" fmla="*/ 0 w 8122475"/>
              <a:gd name="connsiteY0" fmla="*/ 0 h 551797"/>
              <a:gd name="connsiteX1" fmla="*/ 8122475 w 8122475"/>
              <a:gd name="connsiteY1" fmla="*/ 0 h 551797"/>
              <a:gd name="connsiteX2" fmla="*/ 7756715 w 8122475"/>
              <a:gd name="connsiteY2" fmla="*/ 551797 h 551797"/>
              <a:gd name="connsiteX3" fmla="*/ 0 w 8122475"/>
              <a:gd name="connsiteY3" fmla="*/ 533509 h 551797"/>
              <a:gd name="connsiteX4" fmla="*/ 0 w 8122475"/>
              <a:gd name="connsiteY4" fmla="*/ 0 h 5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475" h="551797">
                <a:moveTo>
                  <a:pt x="0" y="0"/>
                </a:moveTo>
                <a:lnTo>
                  <a:pt x="8122475" y="0"/>
                </a:lnTo>
                <a:lnTo>
                  <a:pt x="7756715" y="551797"/>
                </a:lnTo>
                <a:lnTo>
                  <a:pt x="0" y="533509"/>
                </a:lnTo>
                <a:lnTo>
                  <a:pt x="0" y="0"/>
                </a:lnTo>
                <a:close/>
              </a:path>
            </a:pathLst>
          </a:custGeom>
          <a:solidFill>
            <a:srgbClr val="F38F18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/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  <a:ea typeface="ヒラギノ角ゴ ProN W3" charset="-128"/>
                <a:cs typeface="Arial" charset="0"/>
                <a:sym typeface="Gill Sans" charset="0"/>
              </a:rPr>
              <a:t>Multi-Billion Dollar Markets</a:t>
            </a:r>
            <a:endParaRPr lang="en-US" sz="4800" i="1" dirty="0">
              <a:solidFill>
                <a:srgbClr val="FFFFFF"/>
              </a:solidFill>
              <a:latin typeface="Calibri" panose="020F0502020204030204" pitchFamily="34" charset="0"/>
              <a:ea typeface="Arial" charset="0"/>
              <a:cs typeface="Arial" charset="0"/>
            </a:endParaRPr>
          </a:p>
          <a:p>
            <a:pPr algn="ctr" defTabSz="584200"/>
            <a:endParaRPr lang="en-US" sz="24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471806" y="450594"/>
            <a:ext cx="4785995" cy="66080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 defTabSz="457192">
              <a:lnSpc>
                <a:spcPts val="2500"/>
              </a:lnSpc>
              <a:tabLst>
                <a:tab pos="0" algn="l"/>
                <a:tab pos="534427" algn="l"/>
                <a:tab pos="1070178" algn="l"/>
                <a:tab pos="1605928" algn="l"/>
                <a:tab pos="2141678" algn="l"/>
                <a:tab pos="2677427" algn="l"/>
                <a:tab pos="3213177" algn="l"/>
                <a:tab pos="3748927" algn="l"/>
                <a:tab pos="4284677" algn="l"/>
                <a:tab pos="4820427" algn="l"/>
                <a:tab pos="5356177" algn="l"/>
                <a:tab pos="5891927" algn="l"/>
                <a:tab pos="5936904" algn="l"/>
              </a:tabLst>
              <a:defRPr/>
            </a:pPr>
            <a:endParaRPr lang="en-US" sz="4800" i="1" dirty="0">
              <a:solidFill>
                <a:srgbClr val="FFFFFF"/>
              </a:solidFill>
              <a:latin typeface="Calibri" panose="020F0502020204030204" pitchFamily="34" charset="0"/>
              <a:ea typeface="Arial" charset="0"/>
              <a:cs typeface="Arial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2365" y="1434563"/>
            <a:ext cx="4114800" cy="4607404"/>
            <a:chOff x="222365" y="863063"/>
            <a:chExt cx="4114800" cy="4607404"/>
          </a:xfrm>
        </p:grpSpPr>
        <p:pic>
          <p:nvPicPr>
            <p:cNvPr id="14" name="Picture 145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22365" y="1181100"/>
              <a:ext cx="4114800" cy="4289367"/>
            </a:xfrm>
            <a:prstGeom prst="rect">
              <a:avLst/>
            </a:prstGeom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p:spPr>
        </p:pic>
        <p:grpSp>
          <p:nvGrpSpPr>
            <p:cNvPr id="6" name="Group 5"/>
            <p:cNvGrpSpPr/>
            <p:nvPr/>
          </p:nvGrpSpPr>
          <p:grpSpPr>
            <a:xfrm>
              <a:off x="377258" y="1485900"/>
              <a:ext cx="3752782" cy="3756660"/>
              <a:chOff x="377258" y="1638300"/>
              <a:chExt cx="3752782" cy="375666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862" r="15862"/>
              <a:stretch/>
            </p:blipFill>
            <p:spPr>
              <a:xfrm>
                <a:off x="1920240" y="1638300"/>
                <a:ext cx="2209800" cy="165735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3" r="1378"/>
              <a:stretch/>
            </p:blipFill>
            <p:spPr>
              <a:xfrm>
                <a:off x="2209800" y="3295651"/>
                <a:ext cx="1920240" cy="171912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38" b="-10283"/>
              <a:stretch/>
            </p:blipFill>
            <p:spPr>
              <a:xfrm>
                <a:off x="377258" y="1645920"/>
                <a:ext cx="1984942" cy="3749040"/>
              </a:xfrm>
              <a:prstGeom prst="rect">
                <a:avLst/>
              </a:prstGeom>
            </p:spPr>
          </p:pic>
        </p:grpSp>
        <p:sp>
          <p:nvSpPr>
            <p:cNvPr id="29" name="Shape 147"/>
            <p:cNvSpPr>
              <a:spLocks noChangeArrowheads="1"/>
            </p:cNvSpPr>
            <p:nvPr/>
          </p:nvSpPr>
          <p:spPr bwMode="auto">
            <a:xfrm>
              <a:off x="339255" y="863063"/>
              <a:ext cx="3782748" cy="30777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 algn="ctr" defTabSz="457192">
                <a:spcBef>
                  <a:spcPts val="1200"/>
                </a:spcBef>
              </a:pPr>
              <a:r>
                <a:rPr lang="en-US" sz="2000" b="1" dirty="0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 pitchFamily="34" charset="0"/>
                </a:rPr>
                <a:t>78 Million Baby Boomers . . </a:t>
              </a:r>
              <a:r>
                <a:rPr lang="en-US" sz="2000" b="1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 pitchFamily="34" charset="0"/>
                </a:rPr>
                <a:t>. </a:t>
              </a:r>
              <a:endParaRPr lang="en-US" sz="2000" b="1" dirty="0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76800" y="959030"/>
            <a:ext cx="4038600" cy="4627243"/>
            <a:chOff x="4876800" y="387529"/>
            <a:chExt cx="4038600" cy="4627243"/>
          </a:xfrm>
        </p:grpSpPr>
        <p:pic>
          <p:nvPicPr>
            <p:cNvPr id="17" name="Picture 145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876800" y="671372"/>
              <a:ext cx="4038600" cy="4343400"/>
            </a:xfrm>
            <a:prstGeom prst="rect">
              <a:avLst/>
            </a:prstGeom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4170" y="1028007"/>
              <a:ext cx="1822196" cy="1027906"/>
            </a:xfrm>
            <a:prstGeom prst="rect">
              <a:avLst/>
            </a:prstGeom>
          </p:spPr>
        </p:pic>
        <p:sp>
          <p:nvSpPr>
            <p:cNvPr id="32" name="Shape 147"/>
            <p:cNvSpPr>
              <a:spLocks noChangeArrowheads="1"/>
            </p:cNvSpPr>
            <p:nvPr/>
          </p:nvSpPr>
          <p:spPr bwMode="auto">
            <a:xfrm>
              <a:off x="5181599" y="387529"/>
              <a:ext cx="3505201" cy="30777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 algn="ctr" defTabSz="457192">
                <a:spcBef>
                  <a:spcPts val="1200"/>
                </a:spcBef>
              </a:pPr>
              <a:r>
                <a:rPr lang="en-US" sz="2000" b="1" dirty="0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 pitchFamily="34" charset="0"/>
                </a:rPr>
                <a:t>Athletes . . . 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653" y="2038139"/>
              <a:ext cx="1765447" cy="24681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100" y="1877436"/>
              <a:ext cx="1737159" cy="2628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100" y="1028700"/>
              <a:ext cx="1737159" cy="115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096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/>
          </p:cNvSpPr>
          <p:nvPr/>
        </p:nvSpPr>
        <p:spPr bwMode="auto">
          <a:xfrm>
            <a:off x="471806" y="298152"/>
            <a:ext cx="4071574" cy="874299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 defTabSz="457192">
              <a:lnSpc>
                <a:spcPts val="2500"/>
              </a:lnSpc>
              <a:tabLst>
                <a:tab pos="0" algn="l"/>
                <a:tab pos="534427" algn="l"/>
                <a:tab pos="1070178" algn="l"/>
                <a:tab pos="1605928" algn="l"/>
                <a:tab pos="2141678" algn="l"/>
                <a:tab pos="2677427" algn="l"/>
                <a:tab pos="3213177" algn="l"/>
                <a:tab pos="3748927" algn="l"/>
                <a:tab pos="4284677" algn="l"/>
                <a:tab pos="4820427" algn="l"/>
                <a:tab pos="5356177" algn="l"/>
                <a:tab pos="5891927" algn="l"/>
                <a:tab pos="5936904" algn="l"/>
              </a:tabLst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ヒラギノ角ゴ ProN W3" charset="-128"/>
                <a:cs typeface="Arial" charset="0"/>
                <a:sym typeface="Gill Sans" charset="0"/>
              </a:rPr>
              <a:t>Billion Dollar Markets</a:t>
            </a:r>
            <a:endParaRPr lang="en-US" i="1" dirty="0">
              <a:solidFill>
                <a:srgbClr val="FFFFFF"/>
              </a:solidFill>
              <a:latin typeface="Calibri" panose="020F0502020204030204" pitchFamily="34" charset="0"/>
              <a:ea typeface="Arial" charset="0"/>
              <a:cs typeface="Arial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800600" y="864674"/>
            <a:ext cx="4267200" cy="4980020"/>
            <a:chOff x="4800600" y="293174"/>
            <a:chExt cx="4267200" cy="4980020"/>
          </a:xfrm>
        </p:grpSpPr>
        <p:pic>
          <p:nvPicPr>
            <p:cNvPr id="17" name="Picture 145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800600" y="582389"/>
              <a:ext cx="4009980" cy="4690805"/>
            </a:xfrm>
            <a:prstGeom prst="rect">
              <a:avLst/>
            </a:prstGeom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4" t="-1" r="39668" b="18399"/>
            <a:stretch/>
          </p:blipFill>
          <p:spPr>
            <a:xfrm>
              <a:off x="5011675" y="3131820"/>
              <a:ext cx="1677851" cy="1554480"/>
            </a:xfrm>
            <a:prstGeom prst="rect">
              <a:avLst/>
            </a:prstGeom>
          </p:spPr>
        </p:pic>
        <p:sp>
          <p:nvSpPr>
            <p:cNvPr id="9" name="Shape 147"/>
            <p:cNvSpPr>
              <a:spLocks noChangeArrowheads="1"/>
            </p:cNvSpPr>
            <p:nvPr/>
          </p:nvSpPr>
          <p:spPr bwMode="auto">
            <a:xfrm>
              <a:off x="5240013" y="293174"/>
              <a:ext cx="3827787" cy="30777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 algn="ctr" defTabSz="457192">
                <a:spcBef>
                  <a:spcPts val="1200"/>
                </a:spcBef>
              </a:pPr>
              <a:r>
                <a:rPr lang="en-US" sz="2000" b="1" dirty="0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 pitchFamily="34" charset="0"/>
                </a:rPr>
                <a:t>Health Care Professionals . . </a:t>
              </a:r>
              <a:r>
                <a:rPr lang="en-US" sz="2000" b="1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 pitchFamily="34" charset="0"/>
                </a:rPr>
                <a:t>. </a:t>
              </a:r>
              <a:endParaRPr lang="en-US" sz="2000" b="1" dirty="0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26" y="2705100"/>
              <a:ext cx="1844874" cy="1981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4200"/>
                      </a14:imgEffect>
                      <a14:imgEffect>
                        <a14:brightnessContrast bright="22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" r="-5324"/>
            <a:stretch/>
          </p:blipFill>
          <p:spPr>
            <a:xfrm>
              <a:off x="5011675" y="1927704"/>
              <a:ext cx="1851894" cy="123459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675" y="905396"/>
              <a:ext cx="1980939" cy="10430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980" y="876301"/>
              <a:ext cx="1830120" cy="1828799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28600" y="1499096"/>
            <a:ext cx="4314780" cy="4749304"/>
            <a:chOff x="228600" y="927596"/>
            <a:chExt cx="4314780" cy="4749304"/>
          </a:xfrm>
        </p:grpSpPr>
        <p:pic>
          <p:nvPicPr>
            <p:cNvPr id="14" name="Picture 145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81000" y="1181099"/>
              <a:ext cx="3962400" cy="4495801"/>
            </a:xfrm>
            <a:prstGeom prst="rect">
              <a:avLst/>
            </a:prstGeom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0" name="Shape 147"/>
            <p:cNvSpPr>
              <a:spLocks noChangeArrowheads="1"/>
            </p:cNvSpPr>
            <p:nvPr/>
          </p:nvSpPr>
          <p:spPr bwMode="auto">
            <a:xfrm>
              <a:off x="228600" y="927596"/>
              <a:ext cx="4314780" cy="30777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 algn="ctr" defTabSz="457192">
                <a:spcBef>
                  <a:spcPts val="1200"/>
                </a:spcBef>
              </a:pPr>
              <a:r>
                <a:rPr lang="en-US" sz="2000" b="1" dirty="0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 pitchFamily="34" charset="0"/>
                </a:rPr>
                <a:t>Animal Lovers &amp; Veterinarians . . </a:t>
              </a:r>
              <a:r>
                <a:rPr lang="en-US" sz="2000" b="1">
                  <a:solidFill>
                    <a:srgbClr val="FF7F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 pitchFamily="34" charset="0"/>
                </a:rPr>
                <a:t>. </a:t>
              </a:r>
              <a:endParaRPr lang="en-US" sz="2000" b="1" dirty="0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" y="2984141"/>
              <a:ext cx="3409377" cy="210199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528961"/>
              <a:ext cx="2131088" cy="14622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2" b="16667"/>
            <a:stretch/>
          </p:blipFill>
          <p:spPr>
            <a:xfrm>
              <a:off x="2590800" y="1528961"/>
              <a:ext cx="1433717" cy="1754869"/>
            </a:xfrm>
            <a:prstGeom prst="rect">
              <a:avLst/>
            </a:prstGeom>
          </p:spPr>
        </p:pic>
      </p:grpSp>
      <p:sp>
        <p:nvSpPr>
          <p:cNvPr id="25" name="Rectangle 1"/>
          <p:cNvSpPr/>
          <p:nvPr/>
        </p:nvSpPr>
        <p:spPr>
          <a:xfrm>
            <a:off x="0" y="867798"/>
            <a:ext cx="5334000" cy="348813"/>
          </a:xfrm>
          <a:custGeom>
            <a:avLst/>
            <a:gdLst>
              <a:gd name="connsiteX0" fmla="*/ 0 w 8122475"/>
              <a:gd name="connsiteY0" fmla="*/ 0 h 533509"/>
              <a:gd name="connsiteX1" fmla="*/ 8122475 w 8122475"/>
              <a:gd name="connsiteY1" fmla="*/ 0 h 533509"/>
              <a:gd name="connsiteX2" fmla="*/ 8122475 w 8122475"/>
              <a:gd name="connsiteY2" fmla="*/ 533509 h 533509"/>
              <a:gd name="connsiteX3" fmla="*/ 0 w 8122475"/>
              <a:gd name="connsiteY3" fmla="*/ 533509 h 533509"/>
              <a:gd name="connsiteX4" fmla="*/ 0 w 8122475"/>
              <a:gd name="connsiteY4" fmla="*/ 0 h 533509"/>
              <a:gd name="connsiteX0" fmla="*/ 0 w 8122475"/>
              <a:gd name="connsiteY0" fmla="*/ 0 h 551797"/>
              <a:gd name="connsiteX1" fmla="*/ 8122475 w 8122475"/>
              <a:gd name="connsiteY1" fmla="*/ 0 h 551797"/>
              <a:gd name="connsiteX2" fmla="*/ 7756715 w 8122475"/>
              <a:gd name="connsiteY2" fmla="*/ 551797 h 551797"/>
              <a:gd name="connsiteX3" fmla="*/ 0 w 8122475"/>
              <a:gd name="connsiteY3" fmla="*/ 533509 h 551797"/>
              <a:gd name="connsiteX4" fmla="*/ 0 w 8122475"/>
              <a:gd name="connsiteY4" fmla="*/ 0 h 5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475" h="551797">
                <a:moveTo>
                  <a:pt x="0" y="0"/>
                </a:moveTo>
                <a:lnTo>
                  <a:pt x="8122475" y="0"/>
                </a:lnTo>
                <a:lnTo>
                  <a:pt x="7756715" y="551797"/>
                </a:lnTo>
                <a:lnTo>
                  <a:pt x="0" y="533509"/>
                </a:lnTo>
                <a:lnTo>
                  <a:pt x="0" y="0"/>
                </a:lnTo>
                <a:close/>
              </a:path>
            </a:pathLst>
          </a:custGeom>
          <a:solidFill>
            <a:srgbClr val="F38F18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/>
            <a:endParaRPr lang="en-US" sz="2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471806" y="686150"/>
            <a:ext cx="4785995" cy="4394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 defTabSz="457192">
              <a:lnSpc>
                <a:spcPts val="2500"/>
              </a:lnSpc>
              <a:tabLst>
                <a:tab pos="0" algn="l"/>
                <a:tab pos="534427" algn="l"/>
                <a:tab pos="1070178" algn="l"/>
                <a:tab pos="1605928" algn="l"/>
                <a:tab pos="2141678" algn="l"/>
                <a:tab pos="2677427" algn="l"/>
                <a:tab pos="3213177" algn="l"/>
                <a:tab pos="3748927" algn="l"/>
                <a:tab pos="4284677" algn="l"/>
                <a:tab pos="4820427" algn="l"/>
                <a:tab pos="5356177" algn="l"/>
                <a:tab pos="5891927" algn="l"/>
                <a:tab pos="5936904" algn="l"/>
              </a:tabLst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ヒラギノ角ゴ ProN W3" charset="-128"/>
                <a:cs typeface="Arial" charset="0"/>
                <a:sym typeface="Gill Sans" charset="0"/>
              </a:rPr>
              <a:t>Multi-Billion Dollar Markets</a:t>
            </a:r>
            <a:endParaRPr lang="en-US" i="1" dirty="0">
              <a:solidFill>
                <a:srgbClr val="FFFFFF"/>
              </a:solidFill>
              <a:latin typeface="Calibri" panose="020F050202020403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76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64" y="6887867"/>
            <a:ext cx="8043333" cy="193717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 bwMode="auto">
          <a:xfrm flipH="1">
            <a:off x="3001584" y="2895600"/>
            <a:ext cx="1552815" cy="626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554398" y="2895600"/>
            <a:ext cx="1552814" cy="65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161841" y="2236420"/>
            <a:ext cx="1261882" cy="42062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457192"/>
            <a:r>
              <a:rPr lang="en-US" sz="2400" b="1" dirty="0">
                <a:latin typeface="Lucida Grande" charset="0"/>
                <a:ea typeface="ヒラギノ角ゴ Pro W3" charset="-128"/>
              </a:rPr>
              <a:t>OPTION </a:t>
            </a:r>
            <a:r>
              <a:rPr lang="en-US" b="1" dirty="0">
                <a:solidFill>
                  <a:srgbClr val="F38F18"/>
                </a:solidFill>
                <a:latin typeface="Lucida Grande" charset="0"/>
                <a:ea typeface="ヒラギノ角ゴ Pro W3" charset="-128"/>
              </a:rPr>
              <a:t>1</a:t>
            </a:r>
            <a:endParaRPr lang="en-US" sz="2400" b="1" dirty="0">
              <a:solidFill>
                <a:srgbClr val="F38F18"/>
              </a:solidFill>
              <a:latin typeface="Lucida Grande" charset="0"/>
              <a:ea typeface="ヒラギノ角ゴ Pro W3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4873" y="2256851"/>
            <a:ext cx="1261882" cy="42062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457192"/>
            <a:r>
              <a:rPr lang="en-US" sz="2400" b="1" dirty="0">
                <a:latin typeface="Lucida Grande" charset="0"/>
                <a:ea typeface="ヒラギノ角ゴ Pro W3" charset="-128"/>
              </a:rPr>
              <a:t>OPTION </a:t>
            </a:r>
            <a:r>
              <a:rPr lang="en-US" b="1" dirty="0">
                <a:solidFill>
                  <a:srgbClr val="F38F18"/>
                </a:solidFill>
                <a:latin typeface="Lucida Grande" charset="0"/>
                <a:ea typeface="ヒラギノ角ゴ Pro W3" charset="-128"/>
              </a:rPr>
              <a:t>2</a:t>
            </a:r>
            <a:endParaRPr lang="en-US" sz="2400" b="1" dirty="0">
              <a:solidFill>
                <a:srgbClr val="F38F18"/>
              </a:solidFill>
              <a:latin typeface="Lucida Grande" charset="0"/>
              <a:ea typeface="ヒラギノ角ゴ Pro W3" charset="-128"/>
            </a:endParaRPr>
          </a:p>
        </p:txBody>
      </p:sp>
      <p:sp>
        <p:nvSpPr>
          <p:cNvPr id="21" name="Rectangle 1"/>
          <p:cNvSpPr/>
          <p:nvPr/>
        </p:nvSpPr>
        <p:spPr>
          <a:xfrm>
            <a:off x="0" y="867798"/>
            <a:ext cx="5867400" cy="348813"/>
          </a:xfrm>
          <a:custGeom>
            <a:avLst/>
            <a:gdLst>
              <a:gd name="connsiteX0" fmla="*/ 0 w 8122475"/>
              <a:gd name="connsiteY0" fmla="*/ 0 h 533509"/>
              <a:gd name="connsiteX1" fmla="*/ 8122475 w 8122475"/>
              <a:gd name="connsiteY1" fmla="*/ 0 h 533509"/>
              <a:gd name="connsiteX2" fmla="*/ 8122475 w 8122475"/>
              <a:gd name="connsiteY2" fmla="*/ 533509 h 533509"/>
              <a:gd name="connsiteX3" fmla="*/ 0 w 8122475"/>
              <a:gd name="connsiteY3" fmla="*/ 533509 h 533509"/>
              <a:gd name="connsiteX4" fmla="*/ 0 w 8122475"/>
              <a:gd name="connsiteY4" fmla="*/ 0 h 533509"/>
              <a:gd name="connsiteX0" fmla="*/ 0 w 8122475"/>
              <a:gd name="connsiteY0" fmla="*/ 0 h 551797"/>
              <a:gd name="connsiteX1" fmla="*/ 8122475 w 8122475"/>
              <a:gd name="connsiteY1" fmla="*/ 0 h 551797"/>
              <a:gd name="connsiteX2" fmla="*/ 7756715 w 8122475"/>
              <a:gd name="connsiteY2" fmla="*/ 551797 h 551797"/>
              <a:gd name="connsiteX3" fmla="*/ 0 w 8122475"/>
              <a:gd name="connsiteY3" fmla="*/ 533509 h 551797"/>
              <a:gd name="connsiteX4" fmla="*/ 0 w 8122475"/>
              <a:gd name="connsiteY4" fmla="*/ 0 h 5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475" h="551797">
                <a:moveTo>
                  <a:pt x="0" y="0"/>
                </a:moveTo>
                <a:lnTo>
                  <a:pt x="8122475" y="0"/>
                </a:lnTo>
                <a:lnTo>
                  <a:pt x="7756715" y="551797"/>
                </a:lnTo>
                <a:lnTo>
                  <a:pt x="0" y="533509"/>
                </a:lnTo>
                <a:lnTo>
                  <a:pt x="0" y="0"/>
                </a:lnTo>
                <a:close/>
              </a:path>
            </a:pathLst>
          </a:custGeom>
          <a:solidFill>
            <a:srgbClr val="F38F18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/>
            <a:endParaRPr lang="en-US" sz="24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2" name="CustomShape 1"/>
          <p:cNvSpPr>
            <a:spLocks noChangeArrowheads="1"/>
          </p:cNvSpPr>
          <p:nvPr/>
        </p:nvSpPr>
        <p:spPr bwMode="auto">
          <a:xfrm>
            <a:off x="1055363" y="838505"/>
            <a:ext cx="4113832" cy="24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914383"/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ヒラギノ角ゴ ProN W3"/>
                <a:cs typeface="ヒラギノ角ゴ ProN W3"/>
                <a:sym typeface="Gill Sans"/>
              </a:rPr>
              <a:t>To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ヒラギノ角ゴ ProN W3"/>
                <a:cs typeface="ヒラギノ角ゴ ProN W3"/>
                <a:sym typeface="Gill Sans"/>
              </a:rPr>
              <a:t>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ヒラギノ角ゴ ProN W3"/>
                <a:cs typeface="ヒラギノ角ゴ ProN W3"/>
                <a:sym typeface="Gill Sans"/>
              </a:rPr>
              <a:t>Earn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ヒラギノ角ゴ ProN W3"/>
                <a:cs typeface="ヒラギノ角ゴ ProN W3"/>
                <a:sym typeface="Gill Sans"/>
              </a:rPr>
              <a:t>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ヒラギノ角ゴ ProN W3"/>
                <a:cs typeface="ヒラギノ角ゴ ProN W3"/>
                <a:sym typeface="Gill Sans"/>
              </a:rPr>
              <a:t>Commission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ヒラギノ角ゴ ProN W3"/>
                <a:cs typeface="ヒラギノ角ゴ ProN W3"/>
                <a:sym typeface="Gill Sans"/>
              </a:rPr>
              <a:t> . . .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4400" y="3418582"/>
            <a:ext cx="4495800" cy="151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61956"/>
            <a:r>
              <a:rPr lang="de-DE" b="1" dirty="0">
                <a:latin typeface="Arial"/>
                <a:ea typeface="ヒラギノ角ゴ Pro W3" charset="-128"/>
                <a:sym typeface="Gill Sans" charset="0"/>
              </a:rPr>
              <a:t>SELL A BEMER</a:t>
            </a:r>
          </a:p>
          <a:p>
            <a:pPr algn="ctr" defTabSz="761956"/>
            <a:r>
              <a:rPr lang="de-DE" b="1" i="1" dirty="0">
                <a:latin typeface="Arial"/>
                <a:ea typeface="ヒラギノ角ゴ Pro W3" charset="-128"/>
                <a:sym typeface="Gill Sans" charset="0"/>
              </a:rPr>
              <a:t>1st Trainee Retail </a:t>
            </a:r>
            <a:r>
              <a:rPr lang="de-DE" b="1" i="1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Sale</a:t>
            </a:r>
            <a:endParaRPr lang="de-DE" b="1" i="1" dirty="0">
              <a:latin typeface="Arial"/>
              <a:ea typeface="ヒラギノ角ゴ ProN W3" charset="-128"/>
              <a:cs typeface="Arial"/>
              <a:sym typeface="Gill Sans" charset="0"/>
            </a:endParaRPr>
          </a:p>
          <a:p>
            <a:pPr algn="ctr" defTabSz="761956"/>
            <a:endParaRPr lang="de-DE" sz="1100" b="1" i="1" dirty="0">
              <a:latin typeface="Arial"/>
              <a:ea typeface="ヒラギノ角ゴ ProN W3" charset="-128"/>
              <a:cs typeface="Arial"/>
              <a:sym typeface="Gill Sans" charset="0"/>
            </a:endParaRPr>
          </a:p>
          <a:p>
            <a:pPr algn="ctr" defTabSz="761956"/>
            <a:r>
              <a:rPr lang="de-DE" i="1" dirty="0">
                <a:latin typeface="Arial"/>
                <a:ea typeface="ヒラギノ角ゴ ProN W3" charset="-128"/>
                <a:cs typeface="Arial"/>
                <a:sym typeface="Gill Sans" charset="0"/>
              </a:rPr>
              <a:t>(1st </a:t>
            </a:r>
            <a:r>
              <a:rPr lang="de-DE" i="1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Sale</a:t>
            </a:r>
            <a:r>
              <a:rPr lang="de-DE" i="1" dirty="0">
                <a:latin typeface="Arial"/>
                <a:ea typeface="ヒラギノ角ゴ ProN W3" charset="-128"/>
                <a:cs typeface="Arial"/>
                <a:sym typeface="Gill Sans" charset="0"/>
              </a:rPr>
              <a:t> </a:t>
            </a:r>
            <a:r>
              <a:rPr lang="de-DE" i="1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Commission</a:t>
            </a:r>
            <a:r>
              <a:rPr lang="de-DE" i="1" dirty="0">
                <a:latin typeface="Arial"/>
                <a:ea typeface="ヒラギノ角ゴ ProN W3" charset="-128"/>
                <a:cs typeface="Arial"/>
                <a:sym typeface="Gill Sans" charset="0"/>
              </a:rPr>
              <a:t> </a:t>
            </a:r>
            <a:r>
              <a:rPr lang="de-DE" i="1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goes</a:t>
            </a:r>
            <a:r>
              <a:rPr lang="de-DE" i="1" dirty="0">
                <a:latin typeface="Arial"/>
                <a:ea typeface="ヒラギノ角ゴ ProN W3" charset="-128"/>
                <a:cs typeface="Arial"/>
                <a:sym typeface="Gill Sans" charset="0"/>
              </a:rPr>
              <a:t> </a:t>
            </a:r>
            <a:r>
              <a:rPr lang="de-DE" i="1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to</a:t>
            </a:r>
            <a:r>
              <a:rPr lang="de-DE" i="1" dirty="0">
                <a:latin typeface="Arial"/>
                <a:ea typeface="ヒラギノ角ゴ ProN W3" charset="-128"/>
                <a:cs typeface="Arial"/>
                <a:sym typeface="Gill Sans" charset="0"/>
              </a:rPr>
              <a:t> Sponsor)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588" y="3418583"/>
            <a:ext cx="2948607" cy="2575064"/>
            <a:chOff x="259651" y="2847082"/>
            <a:chExt cx="2948607" cy="2575064"/>
          </a:xfrm>
        </p:grpSpPr>
        <p:sp>
          <p:nvSpPr>
            <p:cNvPr id="23" name="Rectangle 22"/>
            <p:cNvSpPr/>
            <p:nvPr/>
          </p:nvSpPr>
          <p:spPr>
            <a:xfrm>
              <a:off x="259651" y="3935495"/>
              <a:ext cx="29486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6" indent="-228596" algn="ctr" defTabSz="457192"/>
              <a:endParaRPr lang="en-US" sz="1400" i="1" dirty="0">
                <a:solidFill>
                  <a:srgbClr val="595959"/>
                </a:solidFill>
                <a:latin typeface="Arial"/>
                <a:cs typeface="Arial"/>
              </a:endParaRPr>
            </a:p>
            <a:p>
              <a:pPr marL="228596" indent="-228596" algn="ctr" defTabSz="457192"/>
              <a:endParaRPr lang="en-US" sz="1400" i="1" dirty="0">
                <a:solidFill>
                  <a:srgbClr val="595959"/>
                </a:solidFill>
                <a:latin typeface="Arial"/>
                <a:cs typeface="Arial"/>
              </a:endParaRPr>
            </a:p>
            <a:p>
              <a:pPr marL="228596" indent="-228596" algn="ctr" defTabSz="457192"/>
              <a:r>
                <a:rPr lang="en-US" sz="1400" i="1" dirty="0">
                  <a:solidFill>
                    <a:srgbClr val="595959"/>
                  </a:solidFill>
                  <a:latin typeface="Arial"/>
                  <a:cs typeface="Arial"/>
                </a:rPr>
                <a:t>* Purchasing a BEMER is optional.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12658" y="2847082"/>
              <a:ext cx="2895600" cy="257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61956"/>
              <a:r>
                <a:rPr lang="de-DE" b="1" dirty="0">
                  <a:latin typeface="Arial"/>
                  <a:ea typeface="ヒラギノ角ゴ Pro W3" charset="-128"/>
                  <a:sym typeface="Gill Sans" charset="0"/>
                </a:rPr>
                <a:t>BUY A BEMER*</a:t>
              </a:r>
            </a:p>
            <a:p>
              <a:pPr algn="ctr" defTabSz="761956"/>
              <a:r>
                <a:rPr lang="de-DE" b="1" dirty="0">
                  <a:latin typeface="Arial"/>
                  <a:ea typeface="ヒラギノ角ゴ Pro W3" charset="-128"/>
                  <a:sym typeface="Gill Sans" charset="0"/>
                </a:rPr>
                <a:t>$5,990</a:t>
              </a:r>
            </a:p>
            <a:p>
              <a:pPr algn="ctr" defTabSz="761956">
                <a:spcBef>
                  <a:spcPts val="1200"/>
                </a:spcBef>
              </a:pPr>
              <a:r>
                <a:rPr lang="de-DE" i="1" dirty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(Keep ALL </a:t>
              </a:r>
              <a:r>
                <a:rPr lang="de-DE" i="1" dirty="0" err="1">
                  <a:latin typeface="Arial"/>
                  <a:ea typeface="ヒラギノ角ゴ ProN W3" charset="-128"/>
                  <a:cs typeface="Arial"/>
                  <a:sym typeface="Gill Sans" charset="0"/>
                </a:rPr>
                <a:t>commissions</a:t>
              </a:r>
              <a:r>
                <a:rPr lang="de-DE" i="1" dirty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 on </a:t>
              </a:r>
              <a:r>
                <a:rPr lang="de-DE" i="1" dirty="0" err="1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sales</a:t>
              </a:r>
              <a:r>
                <a:rPr lang="de-DE" i="1" dirty="0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 </a:t>
              </a:r>
              <a:r>
                <a:rPr lang="de-DE" sz="2400" i="1" dirty="0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after </a:t>
              </a:r>
              <a:r>
                <a:rPr lang="de-DE" sz="2400" i="1" dirty="0" err="1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your</a:t>
              </a:r>
              <a:r>
                <a:rPr lang="de-DE" sz="2400" i="1" dirty="0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 </a:t>
              </a:r>
              <a:r>
                <a:rPr lang="de-DE" sz="2400" i="1" dirty="0" err="1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own</a:t>
              </a:r>
              <a:r>
                <a:rPr lang="de-DE" sz="2400" i="1" baseline="0" dirty="0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 </a:t>
              </a:r>
              <a:r>
                <a:rPr lang="de-DE" sz="2400" i="1" baseline="0" dirty="0" err="1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purchase</a:t>
              </a:r>
              <a:r>
                <a:rPr lang="de-DE" sz="2400" i="1" baseline="0" dirty="0" smtClean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 </a:t>
              </a:r>
              <a:endParaRPr lang="de-DE" i="1" dirty="0">
                <a:latin typeface="Arial"/>
                <a:ea typeface="ヒラギノ角ゴ ProN W3" charset="-128"/>
                <a:cs typeface="Arial"/>
                <a:sym typeface="Gill Sans" charset="0"/>
              </a:endParaRPr>
            </a:p>
            <a:p>
              <a:pPr algn="ctr" defTabSz="761956">
                <a:spcBef>
                  <a:spcPts val="1200"/>
                </a:spcBef>
              </a:pPr>
              <a:r>
                <a:rPr lang="de-DE" i="1" dirty="0">
                  <a:latin typeface="Arial"/>
                  <a:ea typeface="ヒラギノ角ゴ ProN W3" charset="-128"/>
                  <a:cs typeface="Arial"/>
                  <a:sym typeface="Gill Sans" charset="0"/>
                </a:rPr>
                <a:t> </a:t>
              </a:r>
            </a:p>
            <a:p>
              <a:pPr algn="ctr" defTabSz="761956"/>
              <a:endParaRPr lang="de-DE" sz="1600" i="1" dirty="0">
                <a:latin typeface="Arial"/>
                <a:ea typeface="ヒラギノ角ゴ Pro W3" charset="-128"/>
                <a:sym typeface="Gill Sans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086431" y="1803739"/>
            <a:ext cx="912427" cy="707884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457192"/>
            <a:r>
              <a:rPr lang="en-US" sz="2800" b="1" dirty="0">
                <a:solidFill>
                  <a:srgbClr val="EE7D3C"/>
                </a:solidFill>
                <a:latin typeface="Arial"/>
                <a:ea typeface="ヒラギノ角ゴ Pro W3" charset="-128"/>
              </a:rPr>
              <a:t>$290</a:t>
            </a:r>
          </a:p>
          <a:p>
            <a:pPr algn="ctr" defTabSz="457192"/>
            <a:r>
              <a:rPr lang="en-US" sz="1600" dirty="0">
                <a:solidFill>
                  <a:srgbClr val="EE7D3C"/>
                </a:solidFill>
                <a:latin typeface="Arial"/>
                <a:ea typeface="ヒラギノ角ゴ Pro W3" charset="-128"/>
              </a:rPr>
              <a:t>Distributor</a:t>
            </a:r>
          </a:p>
          <a:p>
            <a:pPr algn="ctr" defTabSz="457192"/>
            <a:r>
              <a:rPr lang="en-US" sz="1600" dirty="0">
                <a:solidFill>
                  <a:srgbClr val="EE7D3C"/>
                </a:solidFill>
                <a:latin typeface="Arial"/>
                <a:ea typeface="ヒラギノ角ゴ Pro W3" charset="-128"/>
              </a:rPr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2124475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128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Direct sales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422400"/>
            <a:ext cx="8166100" cy="53340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Distributor: $ 290 ($ 200 academy)</a:t>
            </a:r>
          </a:p>
          <a:p>
            <a:r>
              <a:rPr lang="en-US" sz="2400" dirty="0" smtClean="0"/>
              <a:t> Classic Set		$ 4290			 1000 pts 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smtClean="0"/>
              <a:t>Pro </a:t>
            </a:r>
            <a:r>
              <a:rPr lang="en-US" sz="2400" dirty="0"/>
              <a:t>Set  	</a:t>
            </a:r>
            <a:r>
              <a:rPr lang="en-US" sz="2400" dirty="0" smtClean="0"/>
              <a:t>	$ 5990 			 </a:t>
            </a:r>
            <a:r>
              <a:rPr lang="en-US" sz="2400" dirty="0"/>
              <a:t>1500 </a:t>
            </a:r>
            <a:r>
              <a:rPr lang="en-US" sz="2400" dirty="0" smtClean="0"/>
              <a:t>pts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Vet Unit		$ 4950			 1350 pts  </a:t>
            </a:r>
          </a:p>
          <a:p>
            <a:endParaRPr lang="en-US" sz="2800" dirty="0"/>
          </a:p>
          <a:p>
            <a:r>
              <a:rPr lang="en-US" sz="2800" dirty="0"/>
              <a:t>	17 %  </a:t>
            </a:r>
            <a:r>
              <a:rPr lang="en-US" sz="2800" dirty="0" smtClean="0"/>
              <a:t>  </a:t>
            </a:r>
            <a:r>
              <a:rPr lang="en-US" sz="2800" dirty="0"/>
              <a:t>$ 1000.	</a:t>
            </a:r>
            <a:r>
              <a:rPr lang="en-US" sz="2800" dirty="0">
                <a:solidFill>
                  <a:srgbClr val="FFFF00"/>
                </a:solidFill>
              </a:rPr>
              <a:t>+</a:t>
            </a:r>
            <a:r>
              <a:rPr lang="en-US" sz="2800" dirty="0" smtClean="0"/>
              <a:t>			5001 </a:t>
            </a:r>
            <a:r>
              <a:rPr lang="en-US" sz="2800" dirty="0"/>
              <a:t>pts. </a:t>
            </a:r>
            <a:r>
              <a:rPr lang="en-US" sz="2800" dirty="0">
                <a:solidFill>
                  <a:srgbClr val="FFFF00"/>
                </a:solidFill>
              </a:rPr>
              <a:t>	</a:t>
            </a:r>
            <a:r>
              <a:rPr lang="en-US" sz="2800" dirty="0" smtClean="0">
                <a:solidFill>
                  <a:srgbClr val="FFFF00"/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25 </a:t>
            </a:r>
            <a:r>
              <a:rPr lang="en-US" sz="2800" dirty="0"/>
              <a:t>%  </a:t>
            </a:r>
            <a:r>
              <a:rPr lang="en-US" sz="2800" dirty="0" smtClean="0"/>
              <a:t>  $ 1500	</a:t>
            </a:r>
            <a:r>
              <a:rPr lang="en-US" sz="2800" dirty="0" smtClean="0">
                <a:solidFill>
                  <a:srgbClr val="FFFF00"/>
                </a:solidFill>
              </a:rPr>
              <a:t>+</a:t>
            </a:r>
          </a:p>
          <a:p>
            <a:endParaRPr lang="en-US" sz="3200" dirty="0"/>
          </a:p>
          <a:p>
            <a:r>
              <a:rPr lang="en-US" sz="3200" dirty="0"/>
              <a:t>	</a:t>
            </a:r>
            <a:r>
              <a:rPr lang="en-US" sz="2800" dirty="0"/>
              <a:t>Sell </a:t>
            </a:r>
            <a:r>
              <a:rPr lang="en-US" sz="2800" dirty="0" smtClean="0"/>
              <a:t>2-4 </a:t>
            </a:r>
            <a:r>
              <a:rPr lang="en-US" sz="2800" dirty="0"/>
              <a:t>units per </a:t>
            </a:r>
            <a:r>
              <a:rPr lang="en-US" sz="2800" dirty="0" smtClean="0"/>
              <a:t>mo. $ </a:t>
            </a:r>
            <a:r>
              <a:rPr lang="en-US" sz="2800" dirty="0"/>
              <a:t>2</a:t>
            </a:r>
            <a:r>
              <a:rPr lang="en-US" sz="2800" dirty="0" smtClean="0"/>
              <a:t>000 </a:t>
            </a:r>
            <a:r>
              <a:rPr lang="en-US" sz="2800" dirty="0"/>
              <a:t>-</a:t>
            </a:r>
            <a:r>
              <a:rPr lang="en-US" sz="2800" dirty="0" smtClean="0"/>
              <a:t>6000 </a:t>
            </a:r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$ 36,000 </a:t>
            </a:r>
            <a:r>
              <a:rPr lang="en-US" sz="2800" dirty="0"/>
              <a:t>to $ </a:t>
            </a:r>
            <a:r>
              <a:rPr lang="en-US" sz="2800" dirty="0" smtClean="0"/>
              <a:t>72,000 </a:t>
            </a:r>
            <a:r>
              <a:rPr lang="en-US" sz="2800" dirty="0"/>
              <a:t>a year </a:t>
            </a:r>
            <a:r>
              <a:rPr lang="en-US" sz="2800" dirty="0" smtClean="0"/>
              <a:t>potential </a:t>
            </a:r>
            <a:r>
              <a:rPr lang="en-US" sz="2800" dirty="0"/>
              <a:t>		</a:t>
            </a:r>
            <a:r>
              <a:rPr lang="en-US" sz="2800" dirty="0" smtClean="0"/>
              <a:t>             			                                                                   </a:t>
            </a:r>
            <a:r>
              <a:rPr lang="en-US" sz="3200" dirty="0" smtClean="0"/>
              <a:t>BEMER</a:t>
            </a:r>
            <a:endParaRPr lang="en-US" sz="3200" dirty="0"/>
          </a:p>
          <a:p>
            <a:pPr lvl="8"/>
            <a:r>
              <a:rPr lang="en-US" sz="400" dirty="0" smtClean="0"/>
              <a:t> </a:t>
            </a:r>
            <a:endParaRPr lang="en-US" sz="400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Affiliate Levels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470900" cy="5105400"/>
          </a:xfrm>
        </p:spPr>
        <p:txBody>
          <a:bodyPr/>
          <a:lstStyle/>
          <a:p>
            <a:r>
              <a:rPr lang="en-US" sz="4800" dirty="0" smtClean="0"/>
              <a:t>AFFILIATE 1		8%		$ 480 	</a:t>
            </a:r>
            <a:r>
              <a:rPr lang="en-US" sz="4800" dirty="0" smtClean="0">
                <a:solidFill>
                  <a:srgbClr val="FFFF00"/>
                </a:solidFill>
              </a:rPr>
              <a:t>+</a:t>
            </a:r>
          </a:p>
          <a:p>
            <a:r>
              <a:rPr lang="en-US" sz="4800" dirty="0" smtClean="0"/>
              <a:t>	</a:t>
            </a:r>
            <a:endParaRPr lang="en-US" sz="4800" dirty="0" smtClean="0">
              <a:solidFill>
                <a:srgbClr val="FFFF00"/>
              </a:solidFill>
            </a:endParaRPr>
          </a:p>
          <a:p>
            <a:r>
              <a:rPr lang="en-US" sz="4800" dirty="0" smtClean="0"/>
              <a:t>AFFILIATE 2		3%		$ 180	</a:t>
            </a:r>
            <a:r>
              <a:rPr lang="en-US" sz="4800" dirty="0" smtClean="0">
                <a:solidFill>
                  <a:srgbClr val="FFFF00"/>
                </a:solidFill>
              </a:rPr>
              <a:t>+                                                                                                                    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Affiliate Levels / Combine Direct Sales  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470900" cy="5372100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DIRECT / Affiliate Sales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4 SALES X 1500.00	=		$ 6,000</a:t>
            </a:r>
          </a:p>
          <a:p>
            <a:r>
              <a:rPr lang="en-US" sz="3200" dirty="0" smtClean="0"/>
              <a:t> 3 REPS X 2 SALES 	   </a:t>
            </a:r>
          </a:p>
          <a:p>
            <a:pPr lvl="1"/>
            <a:r>
              <a:rPr lang="en-US" sz="3200" dirty="0"/>
              <a:t>6</a:t>
            </a:r>
            <a:r>
              <a:rPr lang="en-US" sz="3200" dirty="0" smtClean="0"/>
              <a:t> X $ 480.00				</a:t>
            </a:r>
            <a:r>
              <a:rPr lang="en-US" sz="3200" u="sng" dirty="0" smtClean="0"/>
              <a:t>$ 2880</a:t>
            </a:r>
          </a:p>
          <a:p>
            <a:pPr lvl="1"/>
            <a:r>
              <a:rPr lang="en-US" sz="3200" dirty="0" smtClean="0"/>
              <a:t>TOTAL 						$  8880</a:t>
            </a:r>
          </a:p>
          <a:p>
            <a:pPr lvl="1"/>
            <a:r>
              <a:rPr lang="en-US" sz="3200" dirty="0" smtClean="0"/>
              <a:t>YEARLY INCOME 			$ 106,000 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</a:rPr>
              <a:t>Potential 6 Figure Income 	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</a:rPr>
              <a:t> Part-time or Full-time</a:t>
            </a:r>
            <a:endParaRPr lang="en-US" sz="800" dirty="0" smtClean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2470</TotalTime>
  <Words>316</Words>
  <Application>Microsoft Macintosh PowerPoint</Application>
  <PresentationFormat>On-screen Show (4:3)</PresentationFormat>
  <Paragraphs>128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Cronos Pro</vt:lpstr>
      <vt:lpstr>Cronos Pro Bold</vt:lpstr>
      <vt:lpstr>Gill Sans</vt:lpstr>
      <vt:lpstr>Helvetica Condensed</vt:lpstr>
      <vt:lpstr>Helvetica Light</vt:lpstr>
      <vt:lpstr>Lucida Grande</vt:lpstr>
      <vt:lpstr>ヒラギノ角ゴ Pro W3</vt:lpstr>
      <vt:lpstr>ヒラギノ角ゴ ProN W3</vt:lpstr>
      <vt:lpstr>Celestial</vt:lpstr>
      <vt:lpstr>PowerPoint Presentation</vt:lpstr>
      <vt:lpstr>Compensation PLAN Award-Winning </vt:lpstr>
      <vt:lpstr>PowerPoint Presentation</vt:lpstr>
      <vt:lpstr>PowerPoint Presentation</vt:lpstr>
      <vt:lpstr>PowerPoint Presentation</vt:lpstr>
      <vt:lpstr>PowerPoint Presentation</vt:lpstr>
      <vt:lpstr>Direct sales </vt:lpstr>
      <vt:lpstr>Affiliate Levels </vt:lpstr>
      <vt:lpstr>Affiliate Levels / Combine Direct Sales  </vt:lpstr>
      <vt:lpstr>Additional Benefits of Direct Sale and Affiliate program    </vt:lpstr>
      <vt:lpstr> LEADERSHIP / MANAGEMENT</vt:lpstr>
      <vt:lpstr>GL/ Differential Bonus </vt:lpstr>
      <vt:lpstr>TEAM MANAGER </vt:lpstr>
      <vt:lpstr>TM/ Differential Bonus </vt:lpstr>
      <vt:lpstr>SUMMARY </vt:lpstr>
      <vt:lpstr>+ 17 Strong positives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BEMER :: Blueprint To Success</dc:title>
  <dc:creator>Kevin Jellerson</dc:creator>
  <cp:lastModifiedBy>Youcef Benloucif</cp:lastModifiedBy>
  <cp:revision>85</cp:revision>
  <cp:lastPrinted>2015-10-15T18:01:21Z</cp:lastPrinted>
  <dcterms:created xsi:type="dcterms:W3CDTF">2015-10-15T23:22:14Z</dcterms:created>
  <dcterms:modified xsi:type="dcterms:W3CDTF">2017-08-21T15:50:39Z</dcterms:modified>
</cp:coreProperties>
</file>