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65" r:id="rId3"/>
    <p:sldId id="266" r:id="rId4"/>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snapToObjects="1">
      <p:cViewPr varScale="1">
        <p:scale>
          <a:sx n="108" d="100"/>
          <a:sy n="108" d="100"/>
        </p:scale>
        <p:origin x="7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8/29/20</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2116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8/29/20</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9869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8/29/20</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519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8/29/20</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93226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8/29/20</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0021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8/29/20</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5510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8/29/20</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0721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8/29/20</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9066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8/29/20</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33189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8/29/20</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34809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8/29/20</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6821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8/29/20</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409314367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34">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778A7926-3C16-4CA9-B087-438174F1101E}"/>
              </a:ext>
            </a:extLst>
          </p:cNvPr>
          <p:cNvPicPr>
            <a:picLocks noChangeAspect="1"/>
          </p:cNvPicPr>
          <p:nvPr/>
        </p:nvPicPr>
        <p:blipFill rotWithShape="1">
          <a:blip r:embed="rId2"/>
          <a:srcRect t="13108" b="10878"/>
          <a:stretch/>
        </p:blipFill>
        <p:spPr>
          <a:xfrm>
            <a:off x="20" y="10"/>
            <a:ext cx="12191980" cy="6857990"/>
          </a:xfrm>
          <a:prstGeom prst="rect">
            <a:avLst/>
          </a:prstGeom>
        </p:spPr>
      </p:pic>
      <p:sp>
        <p:nvSpPr>
          <p:cNvPr id="58" name="Rectangle 36">
            <a:extLst>
              <a:ext uri="{FF2B5EF4-FFF2-40B4-BE49-F238E27FC236}">
                <a16:creationId xmlns:a16="http://schemas.microsoft.com/office/drawing/2014/main" id="{7C10BC51-CA68-4DED-AB6D-130047878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603955" cy="6858000"/>
          </a:xfrm>
          <a:prstGeom prst="rect">
            <a:avLst/>
          </a:prstGeom>
          <a:gradFill>
            <a:gsLst>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aphic 190">
            <a:extLst>
              <a:ext uri="{FF2B5EF4-FFF2-40B4-BE49-F238E27FC236}">
                <a16:creationId xmlns:a16="http://schemas.microsoft.com/office/drawing/2014/main" id="{F3F5D407-83EF-4D7F-9DAF-4C3CEB778F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982" y="827494"/>
            <a:ext cx="1291642" cy="429215"/>
            <a:chOff x="2504802" y="1755501"/>
            <a:chExt cx="1598829" cy="531293"/>
          </a:xfrm>
          <a:solidFill>
            <a:schemeClr val="tx1"/>
          </a:solidFill>
        </p:grpSpPr>
        <p:sp>
          <p:nvSpPr>
            <p:cNvPr id="40" name="Freeform: Shape 39">
              <a:extLst>
                <a:ext uri="{FF2B5EF4-FFF2-40B4-BE49-F238E27FC236}">
                  <a16:creationId xmlns:a16="http://schemas.microsoft.com/office/drawing/2014/main" id="{CC07906A-A83F-47F2-975A-C1756F445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60" name="Freeform: Shape 40">
              <a:extLst>
                <a:ext uri="{FF2B5EF4-FFF2-40B4-BE49-F238E27FC236}">
                  <a16:creationId xmlns:a16="http://schemas.microsoft.com/office/drawing/2014/main" id="{0C38730D-4164-41D4-81C0-E9A070EA8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61" name="Group 42">
            <a:extLst>
              <a:ext uri="{FF2B5EF4-FFF2-40B4-BE49-F238E27FC236}">
                <a16:creationId xmlns:a16="http://schemas.microsoft.com/office/drawing/2014/main" id="{D2539C73-C848-4608-957A-D6C0169139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8736" y="533549"/>
            <a:ext cx="5356040" cy="5343028"/>
            <a:chOff x="739960" y="1925092"/>
            <a:chExt cx="4376696" cy="4366063"/>
          </a:xfrm>
        </p:grpSpPr>
        <p:sp>
          <p:nvSpPr>
            <p:cNvPr id="44" name="Oval 43">
              <a:extLst>
                <a:ext uri="{FF2B5EF4-FFF2-40B4-BE49-F238E27FC236}">
                  <a16:creationId xmlns:a16="http://schemas.microsoft.com/office/drawing/2014/main" id="{253EEDFE-1D2D-4938-9DF2-97FB4F709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8562" y="2003061"/>
              <a:ext cx="4288094" cy="4288094"/>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44">
              <a:extLst>
                <a:ext uri="{FF2B5EF4-FFF2-40B4-BE49-F238E27FC236}">
                  <a16:creationId xmlns:a16="http://schemas.microsoft.com/office/drawing/2014/main" id="{5EA4CF2D-570F-4529-ADDA-B37CF05B6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7929" y="2003061"/>
              <a:ext cx="4288094" cy="4288094"/>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Oval 45">
              <a:extLst>
                <a:ext uri="{FF2B5EF4-FFF2-40B4-BE49-F238E27FC236}">
                  <a16:creationId xmlns:a16="http://schemas.microsoft.com/office/drawing/2014/main" id="{CBE92B83-AFA7-40B1-9D3C-502840BAD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960" y="1925092"/>
              <a:ext cx="4288094" cy="428809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3B47A11-A8F4-1A41-985D-9A08BC0AD528}"/>
              </a:ext>
            </a:extLst>
          </p:cNvPr>
          <p:cNvSpPr>
            <a:spLocks noGrp="1"/>
          </p:cNvSpPr>
          <p:nvPr>
            <p:ph type="ctrTitle"/>
          </p:nvPr>
        </p:nvSpPr>
        <p:spPr>
          <a:xfrm>
            <a:off x="1022716" y="1420002"/>
            <a:ext cx="5794137" cy="3116590"/>
          </a:xfrm>
        </p:spPr>
        <p:txBody>
          <a:bodyPr>
            <a:normAutofit/>
          </a:bodyPr>
          <a:lstStyle/>
          <a:p>
            <a:pPr algn="l"/>
            <a:r>
              <a:rPr lang="en-US" sz="2400" dirty="0">
                <a:latin typeface="Arial" panose="020B0604020202020204" pitchFamily="34" charset="0"/>
                <a:cs typeface="Arial" panose="020B0604020202020204" pitchFamily="34" charset="0"/>
              </a:rPr>
              <a:t>Exploring neighborhoods AROUND </a:t>
            </a: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cAREY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business school </a:t>
            </a:r>
          </a:p>
        </p:txBody>
      </p:sp>
      <p:sp>
        <p:nvSpPr>
          <p:cNvPr id="63" name="Graphic 212">
            <a:extLst>
              <a:ext uri="{FF2B5EF4-FFF2-40B4-BE49-F238E27FC236}">
                <a16:creationId xmlns:a16="http://schemas.microsoft.com/office/drawing/2014/main" id="{19A55484-B97B-45ED-A47D-EBECAC290D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0898" y="4861481"/>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0" name="Graphic 212">
            <a:extLst>
              <a:ext uri="{FF2B5EF4-FFF2-40B4-BE49-F238E27FC236}">
                <a16:creationId xmlns:a16="http://schemas.microsoft.com/office/drawing/2014/main" id="{B31CB7B9-2B8F-4AD6-9FFE-5DAE8E1322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0898" y="4861481"/>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9717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ADAD2-414B-9543-AE44-3147005DA63D}"/>
              </a:ext>
            </a:extLst>
          </p:cNvPr>
          <p:cNvSpPr>
            <a:spLocks noGrp="1"/>
          </p:cNvSpPr>
          <p:nvPr>
            <p:ph type="title"/>
          </p:nvPr>
        </p:nvSpPr>
        <p:spPr/>
        <p:txBody>
          <a:bodyPr>
            <a:normAutofit fontScale="90000"/>
          </a:bodyPr>
          <a:lstStyle/>
          <a:p>
            <a:r>
              <a:rPr lang="en-US" dirty="0"/>
              <a:t>Plot all 25 restaurant venues on the map and their locations. Red circle represents the school location</a:t>
            </a:r>
          </a:p>
        </p:txBody>
      </p:sp>
      <p:sp>
        <p:nvSpPr>
          <p:cNvPr id="3" name="Content Placeholder 2">
            <a:extLst>
              <a:ext uri="{FF2B5EF4-FFF2-40B4-BE49-F238E27FC236}">
                <a16:creationId xmlns:a16="http://schemas.microsoft.com/office/drawing/2014/main" id="{C0B7C9E2-DF4F-764F-A49A-0DED3F142DB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732FA7C-04B6-684B-B43B-BE3D64F3C022}"/>
              </a:ext>
            </a:extLst>
          </p:cNvPr>
          <p:cNvPicPr>
            <a:picLocks noChangeAspect="1"/>
          </p:cNvPicPr>
          <p:nvPr/>
        </p:nvPicPr>
        <p:blipFill>
          <a:blip r:embed="rId2"/>
          <a:stretch>
            <a:fillRect/>
          </a:stretch>
        </p:blipFill>
        <p:spPr>
          <a:xfrm>
            <a:off x="1670072" y="1825625"/>
            <a:ext cx="8331178" cy="4796236"/>
          </a:xfrm>
          <a:prstGeom prst="rect">
            <a:avLst/>
          </a:prstGeom>
        </p:spPr>
      </p:pic>
    </p:spTree>
    <p:extLst>
      <p:ext uri="{BB962C8B-B14F-4D97-AF65-F5344CB8AC3E}">
        <p14:creationId xmlns:p14="http://schemas.microsoft.com/office/powerpoint/2010/main" val="27600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411B-704B-454F-9D50-1646A1C3AE1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0A1CF9A-1888-CF49-ADFA-1D5FD0323B17}"/>
              </a:ext>
            </a:extLst>
          </p:cNvPr>
          <p:cNvSpPr>
            <a:spLocks noGrp="1"/>
          </p:cNvSpPr>
          <p:nvPr>
            <p:ph idx="1"/>
          </p:nvPr>
        </p:nvSpPr>
        <p:spPr/>
        <p:txBody>
          <a:bodyPr/>
          <a:lstStyle/>
          <a:p>
            <a:r>
              <a:rPr lang="en-US" dirty="0"/>
              <a:t>Inner Harbor ranked number 6 in the most dangerous neighborhoods among all neighborhoods.</a:t>
            </a:r>
          </a:p>
          <a:p>
            <a:r>
              <a:rPr lang="en-US" dirty="0"/>
              <a:t>The number of cases remained almost flat for the past 6 years, but the number of cases declined drastically in 2020 so far even after extrapolating the number of cases until December. </a:t>
            </a:r>
          </a:p>
          <a:p>
            <a:r>
              <a:rPr lang="en-US" dirty="0"/>
              <a:t>June, July, and August are three months with most cases, supporting the rationale of proportionally extrapolating the case number in 2020. </a:t>
            </a:r>
          </a:p>
          <a:p>
            <a:r>
              <a:rPr lang="en-US" dirty="0"/>
              <a:t>There are 25 restaurants near the JHU Carey Business School. However, only few of them are located at the vicinity of the school. </a:t>
            </a:r>
          </a:p>
          <a:p>
            <a:endParaRPr lang="en-US" dirty="0"/>
          </a:p>
        </p:txBody>
      </p:sp>
    </p:spTree>
    <p:extLst>
      <p:ext uri="{BB962C8B-B14F-4D97-AF65-F5344CB8AC3E}">
        <p14:creationId xmlns:p14="http://schemas.microsoft.com/office/powerpoint/2010/main" val="4101864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C0710-5A95-4441-9FC7-CAE3F4F6F597}"/>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5791437-469D-FB43-83A2-B0093C4479A4}"/>
              </a:ext>
            </a:extLst>
          </p:cNvPr>
          <p:cNvSpPr>
            <a:spLocks noGrp="1"/>
          </p:cNvSpPr>
          <p:nvPr>
            <p:ph idx="1"/>
          </p:nvPr>
        </p:nvSpPr>
        <p:spPr>
          <a:xfrm>
            <a:off x="838200" y="1907687"/>
            <a:ext cx="10515600" cy="4351338"/>
          </a:xfrm>
        </p:spPr>
        <p:txBody>
          <a:bodyPr/>
          <a:lstStyle/>
          <a:p>
            <a:br>
              <a:rPr lang="en-US" dirty="0"/>
            </a:br>
            <a:r>
              <a:rPr lang="en-US" b="1" dirty="0"/>
              <a:t>In 2019, Baltimore ranks the 4th most dangerous city in America, according to financial news website 247wallst.com. Baltimore’s violent crime rate in 2018, which was 1,833.4 per 100,000 people, is nearly five times higher than the national violent crime rate of 369 per 100,000 people. At the same time, properties some of the safest areas of Baltimore remained overly expensive for both buyers and renters. The disconnection between the housing market and the public not only arouses social uneasiness but also widens the </a:t>
            </a:r>
            <a:r>
              <a:rPr lang="en-US" b="1" dirty="0" err="1"/>
              <a:t>economcic</a:t>
            </a:r>
            <a:r>
              <a:rPr lang="en-US" b="1" dirty="0"/>
              <a:t> gap between working classes.</a:t>
            </a:r>
            <a:endParaRPr lang="en-US" dirty="0"/>
          </a:p>
        </p:txBody>
      </p:sp>
    </p:spTree>
    <p:extLst>
      <p:ext uri="{BB962C8B-B14F-4D97-AF65-F5344CB8AC3E}">
        <p14:creationId xmlns:p14="http://schemas.microsoft.com/office/powerpoint/2010/main" val="13416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20F7-39F1-8B4E-A422-A7DC2587C2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FAE4A0-BA39-F04E-ADE4-6FB2CF24E154}"/>
              </a:ext>
            </a:extLst>
          </p:cNvPr>
          <p:cNvSpPr>
            <a:spLocks noGrp="1"/>
          </p:cNvSpPr>
          <p:nvPr>
            <p:ph idx="1"/>
          </p:nvPr>
        </p:nvSpPr>
        <p:spPr/>
        <p:txBody>
          <a:bodyPr/>
          <a:lstStyle/>
          <a:p>
            <a:r>
              <a:rPr lang="en-US" b="1" dirty="0"/>
              <a:t>However, there is currently no accessible platform that would guide students attending JHU Carey Business School to choose which neighborhood to live in and make suggestion of which restaurants to go to. This project will give a brief introduction and offer some insights to the living environment of Inner Harbor, Baltimore, MD.</a:t>
            </a:r>
          </a:p>
          <a:p>
            <a:endParaRPr lang="en-US" dirty="0"/>
          </a:p>
        </p:txBody>
      </p:sp>
    </p:spTree>
    <p:extLst>
      <p:ext uri="{BB962C8B-B14F-4D97-AF65-F5344CB8AC3E}">
        <p14:creationId xmlns:p14="http://schemas.microsoft.com/office/powerpoint/2010/main" val="3462902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F642B-5BCB-B74D-AE0E-8FC177059ACE}"/>
              </a:ext>
            </a:extLst>
          </p:cNvPr>
          <p:cNvSpPr>
            <a:spLocks noGrp="1"/>
          </p:cNvSpPr>
          <p:nvPr>
            <p:ph type="title"/>
          </p:nvPr>
        </p:nvSpPr>
        <p:spPr/>
        <p:txBody>
          <a:bodyPr>
            <a:normAutofit fontScale="90000"/>
          </a:bodyPr>
          <a:lstStyle/>
          <a:p>
            <a:r>
              <a:rPr lang="en-US" dirty="0"/>
              <a:t>Extracting data and group by Different Neighborhoods then sort by descending order</a:t>
            </a:r>
          </a:p>
        </p:txBody>
      </p:sp>
      <p:pic>
        <p:nvPicPr>
          <p:cNvPr id="4" name="Content Placeholder 3">
            <a:extLst>
              <a:ext uri="{FF2B5EF4-FFF2-40B4-BE49-F238E27FC236}">
                <a16:creationId xmlns:a16="http://schemas.microsoft.com/office/drawing/2014/main" id="{DF60CA99-92B2-D64F-AFD0-604AB3B2BD32}"/>
              </a:ext>
            </a:extLst>
          </p:cNvPr>
          <p:cNvPicPr>
            <a:picLocks noGrp="1" noChangeAspect="1"/>
          </p:cNvPicPr>
          <p:nvPr>
            <p:ph idx="1"/>
          </p:nvPr>
        </p:nvPicPr>
        <p:blipFill>
          <a:blip r:embed="rId2"/>
          <a:stretch>
            <a:fillRect/>
          </a:stretch>
        </p:blipFill>
        <p:spPr>
          <a:xfrm>
            <a:off x="938213" y="1690688"/>
            <a:ext cx="3251200" cy="4076700"/>
          </a:xfrm>
          <a:prstGeom prst="rect">
            <a:avLst/>
          </a:prstGeom>
        </p:spPr>
      </p:pic>
      <p:sp>
        <p:nvSpPr>
          <p:cNvPr id="5" name="Right Arrow 4">
            <a:extLst>
              <a:ext uri="{FF2B5EF4-FFF2-40B4-BE49-F238E27FC236}">
                <a16:creationId xmlns:a16="http://schemas.microsoft.com/office/drawing/2014/main" id="{55A3EC10-9C59-E144-8C1D-37C8B36BE875}"/>
              </a:ext>
            </a:extLst>
          </p:cNvPr>
          <p:cNvSpPr/>
          <p:nvPr/>
        </p:nvSpPr>
        <p:spPr>
          <a:xfrm>
            <a:off x="4843463" y="3429000"/>
            <a:ext cx="1900237" cy="300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C924037-921F-BF43-8BF6-EB6DD232875A}"/>
              </a:ext>
            </a:extLst>
          </p:cNvPr>
          <p:cNvPicPr>
            <a:picLocks noChangeAspect="1"/>
          </p:cNvPicPr>
          <p:nvPr/>
        </p:nvPicPr>
        <p:blipFill>
          <a:blip r:embed="rId3"/>
          <a:stretch>
            <a:fillRect/>
          </a:stretch>
        </p:blipFill>
        <p:spPr>
          <a:xfrm>
            <a:off x="6958011" y="1783556"/>
            <a:ext cx="3929873" cy="3890963"/>
          </a:xfrm>
          <a:prstGeom prst="rect">
            <a:avLst/>
          </a:prstGeom>
        </p:spPr>
      </p:pic>
    </p:spTree>
    <p:extLst>
      <p:ext uri="{BB962C8B-B14F-4D97-AF65-F5344CB8AC3E}">
        <p14:creationId xmlns:p14="http://schemas.microsoft.com/office/powerpoint/2010/main" val="1369457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2DE5E-76CE-3F48-BDAF-D97D2954101A}"/>
              </a:ext>
            </a:extLst>
          </p:cNvPr>
          <p:cNvSpPr>
            <a:spLocks noGrp="1"/>
          </p:cNvSpPr>
          <p:nvPr>
            <p:ph type="title"/>
          </p:nvPr>
        </p:nvSpPr>
        <p:spPr/>
        <p:txBody>
          <a:bodyPr>
            <a:normAutofit fontScale="90000"/>
          </a:bodyPr>
          <a:lstStyle/>
          <a:p>
            <a:r>
              <a:rPr lang="en-US" dirty="0"/>
              <a:t>Plot the top 10 most dangerous neighborhoods with their number of crime cases. Inner Harbor ranked number six</a:t>
            </a:r>
          </a:p>
        </p:txBody>
      </p:sp>
      <p:pic>
        <p:nvPicPr>
          <p:cNvPr id="4" name="Content Placeholder 3">
            <a:extLst>
              <a:ext uri="{FF2B5EF4-FFF2-40B4-BE49-F238E27FC236}">
                <a16:creationId xmlns:a16="http://schemas.microsoft.com/office/drawing/2014/main" id="{EB97FD14-3569-CD42-AA59-D0AE9462ACB7}"/>
              </a:ext>
            </a:extLst>
          </p:cNvPr>
          <p:cNvPicPr>
            <a:picLocks noGrp="1" noChangeAspect="1"/>
          </p:cNvPicPr>
          <p:nvPr>
            <p:ph idx="1"/>
          </p:nvPr>
        </p:nvPicPr>
        <p:blipFill>
          <a:blip r:embed="rId2"/>
          <a:stretch>
            <a:fillRect/>
          </a:stretch>
        </p:blipFill>
        <p:spPr>
          <a:xfrm>
            <a:off x="3171824" y="1988785"/>
            <a:ext cx="5743575" cy="4645377"/>
          </a:xfrm>
          <a:prstGeom prst="rect">
            <a:avLst/>
          </a:prstGeom>
        </p:spPr>
      </p:pic>
    </p:spTree>
    <p:extLst>
      <p:ext uri="{BB962C8B-B14F-4D97-AF65-F5344CB8AC3E}">
        <p14:creationId xmlns:p14="http://schemas.microsoft.com/office/powerpoint/2010/main" val="323883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A411A-6E6C-3141-8A49-8CC6CA707639}"/>
              </a:ext>
            </a:extLst>
          </p:cNvPr>
          <p:cNvSpPr>
            <a:spLocks noGrp="1"/>
          </p:cNvSpPr>
          <p:nvPr>
            <p:ph type="title"/>
          </p:nvPr>
        </p:nvSpPr>
        <p:spPr>
          <a:xfrm>
            <a:off x="838200" y="365125"/>
            <a:ext cx="10515600" cy="1806575"/>
          </a:xfrm>
        </p:spPr>
        <p:txBody>
          <a:bodyPr>
            <a:normAutofit fontScale="90000"/>
          </a:bodyPr>
          <a:lstStyle/>
          <a:p>
            <a:r>
              <a:rPr lang="en-US" dirty="0"/>
              <a:t>Looking specifically at Inner Harbor until August 2020, and plot number of cases annually</a:t>
            </a:r>
          </a:p>
        </p:txBody>
      </p:sp>
      <p:pic>
        <p:nvPicPr>
          <p:cNvPr id="5" name="Content Placeholder 4">
            <a:extLst>
              <a:ext uri="{FF2B5EF4-FFF2-40B4-BE49-F238E27FC236}">
                <a16:creationId xmlns:a16="http://schemas.microsoft.com/office/drawing/2014/main" id="{6D0AB54C-5A5B-514F-9128-1A9A4477C3C6}"/>
              </a:ext>
            </a:extLst>
          </p:cNvPr>
          <p:cNvPicPr>
            <a:picLocks noGrp="1" noChangeAspect="1"/>
          </p:cNvPicPr>
          <p:nvPr>
            <p:ph idx="1"/>
          </p:nvPr>
        </p:nvPicPr>
        <p:blipFill>
          <a:blip r:embed="rId2"/>
          <a:stretch>
            <a:fillRect/>
          </a:stretch>
        </p:blipFill>
        <p:spPr>
          <a:xfrm>
            <a:off x="1128713" y="2470644"/>
            <a:ext cx="2930603" cy="3293568"/>
          </a:xfrm>
          <a:prstGeom prst="rect">
            <a:avLst/>
          </a:prstGeom>
        </p:spPr>
      </p:pic>
      <p:pic>
        <p:nvPicPr>
          <p:cNvPr id="6" name="Picture 5">
            <a:extLst>
              <a:ext uri="{FF2B5EF4-FFF2-40B4-BE49-F238E27FC236}">
                <a16:creationId xmlns:a16="http://schemas.microsoft.com/office/drawing/2014/main" id="{67D1F052-5F4C-8F4A-A63E-51C82849CF7B}"/>
              </a:ext>
            </a:extLst>
          </p:cNvPr>
          <p:cNvPicPr>
            <a:picLocks noChangeAspect="1"/>
          </p:cNvPicPr>
          <p:nvPr/>
        </p:nvPicPr>
        <p:blipFill>
          <a:blip r:embed="rId3"/>
          <a:stretch>
            <a:fillRect/>
          </a:stretch>
        </p:blipFill>
        <p:spPr>
          <a:xfrm>
            <a:off x="4511832" y="2171700"/>
            <a:ext cx="5927568" cy="4208462"/>
          </a:xfrm>
          <a:prstGeom prst="rect">
            <a:avLst/>
          </a:prstGeom>
        </p:spPr>
      </p:pic>
    </p:spTree>
    <p:extLst>
      <p:ext uri="{BB962C8B-B14F-4D97-AF65-F5344CB8AC3E}">
        <p14:creationId xmlns:p14="http://schemas.microsoft.com/office/powerpoint/2010/main" val="1542604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5018-7851-0C4A-85CE-A2471267CE9C}"/>
              </a:ext>
            </a:extLst>
          </p:cNvPr>
          <p:cNvSpPr>
            <a:spLocks noGrp="1"/>
          </p:cNvSpPr>
          <p:nvPr>
            <p:ph type="title"/>
          </p:nvPr>
        </p:nvSpPr>
        <p:spPr/>
        <p:txBody>
          <a:bodyPr/>
          <a:lstStyle/>
          <a:p>
            <a:r>
              <a:rPr lang="en-US" dirty="0"/>
              <a:t>Extrapolate the number of cases to a full 2020 proportionally</a:t>
            </a:r>
          </a:p>
        </p:txBody>
      </p:sp>
      <p:pic>
        <p:nvPicPr>
          <p:cNvPr id="5" name="Content Placeholder 4">
            <a:extLst>
              <a:ext uri="{FF2B5EF4-FFF2-40B4-BE49-F238E27FC236}">
                <a16:creationId xmlns:a16="http://schemas.microsoft.com/office/drawing/2014/main" id="{49F7D644-A5BA-F94B-B842-8F563C414A65}"/>
              </a:ext>
            </a:extLst>
          </p:cNvPr>
          <p:cNvPicPr>
            <a:picLocks noGrp="1" noChangeAspect="1"/>
          </p:cNvPicPr>
          <p:nvPr>
            <p:ph idx="1"/>
          </p:nvPr>
        </p:nvPicPr>
        <p:blipFill>
          <a:blip r:embed="rId2"/>
          <a:stretch>
            <a:fillRect/>
          </a:stretch>
        </p:blipFill>
        <p:spPr>
          <a:xfrm>
            <a:off x="4426420" y="2011362"/>
            <a:ext cx="6368109" cy="4351338"/>
          </a:xfrm>
          <a:prstGeom prst="rect">
            <a:avLst/>
          </a:prstGeom>
        </p:spPr>
      </p:pic>
      <p:pic>
        <p:nvPicPr>
          <p:cNvPr id="4" name="Picture 3">
            <a:extLst>
              <a:ext uri="{FF2B5EF4-FFF2-40B4-BE49-F238E27FC236}">
                <a16:creationId xmlns:a16="http://schemas.microsoft.com/office/drawing/2014/main" id="{13141EFF-2D8F-6147-A14A-2A01D1A1E14F}"/>
              </a:ext>
            </a:extLst>
          </p:cNvPr>
          <p:cNvPicPr>
            <a:picLocks noChangeAspect="1"/>
          </p:cNvPicPr>
          <p:nvPr/>
        </p:nvPicPr>
        <p:blipFill>
          <a:blip r:embed="rId3"/>
          <a:stretch>
            <a:fillRect/>
          </a:stretch>
        </p:blipFill>
        <p:spPr>
          <a:xfrm>
            <a:off x="1397471" y="2201040"/>
            <a:ext cx="2659533" cy="3636198"/>
          </a:xfrm>
          <a:prstGeom prst="rect">
            <a:avLst/>
          </a:prstGeom>
        </p:spPr>
      </p:pic>
    </p:spTree>
    <p:extLst>
      <p:ext uri="{BB962C8B-B14F-4D97-AF65-F5344CB8AC3E}">
        <p14:creationId xmlns:p14="http://schemas.microsoft.com/office/powerpoint/2010/main" val="97886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0CDB4-B38E-3448-B01A-DC383D5C05A6}"/>
              </a:ext>
            </a:extLst>
          </p:cNvPr>
          <p:cNvSpPr>
            <a:spLocks noGrp="1"/>
          </p:cNvSpPr>
          <p:nvPr>
            <p:ph type="title"/>
          </p:nvPr>
        </p:nvSpPr>
        <p:spPr/>
        <p:txBody>
          <a:bodyPr/>
          <a:lstStyle/>
          <a:p>
            <a:r>
              <a:rPr lang="en-US" dirty="0"/>
              <a:t>Group number of cases by month and plot</a:t>
            </a:r>
          </a:p>
        </p:txBody>
      </p:sp>
      <p:pic>
        <p:nvPicPr>
          <p:cNvPr id="4" name="Content Placeholder 3">
            <a:extLst>
              <a:ext uri="{FF2B5EF4-FFF2-40B4-BE49-F238E27FC236}">
                <a16:creationId xmlns:a16="http://schemas.microsoft.com/office/drawing/2014/main" id="{1663916B-6B05-4347-A8AA-3DF93ED3A9E7}"/>
              </a:ext>
            </a:extLst>
          </p:cNvPr>
          <p:cNvPicPr>
            <a:picLocks noGrp="1" noChangeAspect="1"/>
          </p:cNvPicPr>
          <p:nvPr>
            <p:ph idx="1"/>
          </p:nvPr>
        </p:nvPicPr>
        <p:blipFill>
          <a:blip r:embed="rId2"/>
          <a:stretch>
            <a:fillRect/>
          </a:stretch>
        </p:blipFill>
        <p:spPr>
          <a:xfrm>
            <a:off x="1609384" y="1868488"/>
            <a:ext cx="2372405" cy="4351338"/>
          </a:xfrm>
          <a:prstGeom prst="rect">
            <a:avLst/>
          </a:prstGeom>
        </p:spPr>
      </p:pic>
      <p:pic>
        <p:nvPicPr>
          <p:cNvPr id="5" name="Picture 4">
            <a:extLst>
              <a:ext uri="{FF2B5EF4-FFF2-40B4-BE49-F238E27FC236}">
                <a16:creationId xmlns:a16="http://schemas.microsoft.com/office/drawing/2014/main" id="{064D0FBC-C358-9240-A6DC-CEAEE9958E4C}"/>
              </a:ext>
            </a:extLst>
          </p:cNvPr>
          <p:cNvPicPr>
            <a:picLocks noChangeAspect="1"/>
          </p:cNvPicPr>
          <p:nvPr/>
        </p:nvPicPr>
        <p:blipFill>
          <a:blip r:embed="rId3"/>
          <a:stretch>
            <a:fillRect/>
          </a:stretch>
        </p:blipFill>
        <p:spPr>
          <a:xfrm>
            <a:off x="4778374" y="2271328"/>
            <a:ext cx="6251575" cy="4092959"/>
          </a:xfrm>
          <a:prstGeom prst="rect">
            <a:avLst/>
          </a:prstGeom>
        </p:spPr>
      </p:pic>
    </p:spTree>
    <p:extLst>
      <p:ext uri="{BB962C8B-B14F-4D97-AF65-F5344CB8AC3E}">
        <p14:creationId xmlns:p14="http://schemas.microsoft.com/office/powerpoint/2010/main" val="2120611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002CB-8CB1-4945-8065-202F5524B033}"/>
              </a:ext>
            </a:extLst>
          </p:cNvPr>
          <p:cNvSpPr>
            <a:spLocks noGrp="1"/>
          </p:cNvSpPr>
          <p:nvPr>
            <p:ph type="title"/>
          </p:nvPr>
        </p:nvSpPr>
        <p:spPr/>
        <p:txBody>
          <a:bodyPr/>
          <a:lstStyle/>
          <a:p>
            <a:r>
              <a:rPr lang="en-US" dirty="0"/>
              <a:t>Use </a:t>
            </a:r>
            <a:r>
              <a:rPr lang="en-US" dirty="0" err="1"/>
              <a:t>FourSquare</a:t>
            </a:r>
            <a:r>
              <a:rPr lang="en-US" dirty="0"/>
              <a:t> API to get all restaurant venues around JHU Carey Business School</a:t>
            </a:r>
          </a:p>
        </p:txBody>
      </p:sp>
      <p:pic>
        <p:nvPicPr>
          <p:cNvPr id="4" name="Content Placeholder 3">
            <a:extLst>
              <a:ext uri="{FF2B5EF4-FFF2-40B4-BE49-F238E27FC236}">
                <a16:creationId xmlns:a16="http://schemas.microsoft.com/office/drawing/2014/main" id="{12E27D5C-DCC4-AF42-A1B4-E47485FF04ED}"/>
              </a:ext>
            </a:extLst>
          </p:cNvPr>
          <p:cNvPicPr>
            <a:picLocks noGrp="1" noChangeAspect="1"/>
          </p:cNvPicPr>
          <p:nvPr>
            <p:ph idx="1"/>
          </p:nvPr>
        </p:nvPicPr>
        <p:blipFill>
          <a:blip r:embed="rId2"/>
          <a:stretch>
            <a:fillRect/>
          </a:stretch>
        </p:blipFill>
        <p:spPr>
          <a:xfrm>
            <a:off x="838200" y="2230304"/>
            <a:ext cx="10515600" cy="3541980"/>
          </a:xfrm>
          <a:prstGeom prst="rect">
            <a:avLst/>
          </a:prstGeom>
        </p:spPr>
      </p:pic>
    </p:spTree>
    <p:extLst>
      <p:ext uri="{BB962C8B-B14F-4D97-AF65-F5344CB8AC3E}">
        <p14:creationId xmlns:p14="http://schemas.microsoft.com/office/powerpoint/2010/main" val="3077778306"/>
      </p:ext>
    </p:extLst>
  </p:cSld>
  <p:clrMapOvr>
    <a:masterClrMapping/>
  </p:clrMapOvr>
</p:sld>
</file>

<file path=ppt/theme/theme1.xml><?xml version="1.0" encoding="utf-8"?>
<a:theme xmlns:a="http://schemas.openxmlformats.org/drawingml/2006/main" name="FunkyShapes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otalTime>26</TotalTime>
  <Words>363</Words>
  <Application>Microsoft Macintosh PowerPoint</Application>
  <PresentationFormat>Widescreen</PresentationFormat>
  <Paragraphs>16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Source Sans Pro</vt:lpstr>
      <vt:lpstr>FunkyShapesVTI</vt:lpstr>
      <vt:lpstr>Exploring neighborhoods AROUND    cAREY  business school </vt:lpstr>
      <vt:lpstr>Background</vt:lpstr>
      <vt:lpstr>PowerPoint Presentation</vt:lpstr>
      <vt:lpstr>Extracting data and group by Different Neighborhoods then sort by descending order</vt:lpstr>
      <vt:lpstr>Plot the top 10 most dangerous neighborhoods with their number of crime cases. Inner Harbor ranked number six</vt:lpstr>
      <vt:lpstr>Looking specifically at Inner Harbor until August 2020, and plot number of cases annually</vt:lpstr>
      <vt:lpstr>Extrapolate the number of cases to a full 2020 proportionally</vt:lpstr>
      <vt:lpstr>Group number of cases by month and plot</vt:lpstr>
      <vt:lpstr>Use FourSquare API to get all restaurant venues around JHU Carey Business School</vt:lpstr>
      <vt:lpstr>Plot all 25 restaurant venues on the map and their locations. Red circle represents the school location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neighborhoods AROUND    cAREY  business school </dc:title>
  <dc:creator>Jiaming Wei</dc:creator>
  <cp:lastModifiedBy>Jiaming Wei</cp:lastModifiedBy>
  <cp:revision>4</cp:revision>
  <dcterms:created xsi:type="dcterms:W3CDTF">2020-08-29T20:11:10Z</dcterms:created>
  <dcterms:modified xsi:type="dcterms:W3CDTF">2020-08-29T20:39:20Z</dcterms:modified>
</cp:coreProperties>
</file>