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ef03c78c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ef03c78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f1076e97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cf1076e97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Materialized view: bereitgestellte view mit daten, welche keine berechnungen etc durchmachn muss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Indexing: Er enthält Informationen darüber, wo bestimmte Daten gespeichert sind, damit die Datenbank schnell darauf zugreifen kann, ohne alles durchsuchen zu müssen.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ef03c78c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cef03c78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ef03c78c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ef03c78c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cefa4e8ff5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cefa4e8f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efa4e8ff5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cefa4e8f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cefa4e8ff5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cefa4e8f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efa4e8ff5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cefa4e8f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efa4e8ff5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cefa4e8f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efa4e8ff5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cefa4e8ff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fa4e8ff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efa4e8f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cef03c78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cef03c78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f1076e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f1076e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Plannungs Zeit: Computer findet schnell heraus, wie er die Aufgabe erledigen soll. Heißt, er kennt die Lösung schon im vorhinein, ohne lang “nachzudenken”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f1076e97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cf1076e97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Plannungs Zeit: Computer findet schnell heraus, wie er die Aufgabe erledigen soll. Heißt, er kennt die Lösung schon im vorhinein, ohne lang “nachzudenken”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ce49e2e55f_0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ce49e2e55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ef03c78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ef03c78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cef03c78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cef03c78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ef03c78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ef03c78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ef03c78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ef03c78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ef03c78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ef03c78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052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Sparsity im Ecommerce</a:t>
            </a:r>
            <a:endParaRPr sz="3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4084750"/>
            <a:ext cx="5164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Alexander Weilert, Dragana Jovanovic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Vertical-to-horizontal (V2H)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554850"/>
            <a:ext cx="5191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Version 1</a:t>
            </a:r>
            <a:r>
              <a:rPr lang="en"/>
              <a:t>: </a:t>
            </a:r>
            <a:r>
              <a:rPr lang="en"/>
              <a:t>Hardcodiert</a:t>
            </a:r>
            <a:r>
              <a:rPr lang="en"/>
              <a:t> aus einzelner Tabelle ausgelesen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Version 2</a:t>
            </a:r>
            <a:r>
              <a:rPr lang="en"/>
              <a:t>: Mittels join einzelne Werte ausgelesen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600" y="2571750"/>
            <a:ext cx="4380800" cy="19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669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r>
              <a:rPr lang="en"/>
              <a:t> 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295850" y="1473950"/>
            <a:ext cx="65523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Materialized View:</a:t>
            </a:r>
            <a:endParaRPr/>
          </a:p>
          <a:p>
            <a:pPr indent="45720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66">
                <a:solidFill>
                  <a:schemeClr val="accent6"/>
                </a:solidFill>
              </a:rPr>
              <a:t>CREATE MATERIALIZED VIEW</a:t>
            </a:r>
            <a:r>
              <a:rPr lang="en" sz="1066"/>
              <a:t> mv_v2h </a:t>
            </a:r>
            <a:endParaRPr sz="1066"/>
          </a:p>
          <a:p>
            <a:pPr indent="4572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66">
                <a:solidFill>
                  <a:schemeClr val="accent6"/>
                </a:solidFill>
              </a:rPr>
              <a:t>AS SELECT * FROM</a:t>
            </a:r>
            <a:r>
              <a:rPr b="1" lang="en" sz="1066"/>
              <a:t> </a:t>
            </a:r>
            <a:r>
              <a:rPr lang="en" sz="1066"/>
              <a:t>v2h_string</a:t>
            </a:r>
            <a:endParaRPr sz="1066"/>
          </a:p>
          <a:p>
            <a:pPr indent="457200" lvl="0" marL="9144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66">
                <a:solidFill>
                  <a:schemeClr val="accent6"/>
                </a:solidFill>
              </a:rPr>
              <a:t>WHERE </a:t>
            </a:r>
            <a:r>
              <a:rPr lang="en" sz="1066"/>
              <a:t>key = 'a1'</a:t>
            </a:r>
            <a:endParaRPr sz="1066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Indexing:</a:t>
            </a:r>
            <a:endParaRPr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accent6"/>
                </a:solidFill>
              </a:rPr>
              <a:t>CREATE INDEX</a:t>
            </a:r>
            <a:r>
              <a:rPr lang="en" sz="1050"/>
              <a:t> idx_key_h2v</a:t>
            </a:r>
            <a:endParaRPr sz="1050"/>
          </a:p>
          <a:p>
            <a:pPr indent="4572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accent6"/>
                </a:solidFill>
              </a:rPr>
              <a:t>ON</a:t>
            </a:r>
            <a:r>
              <a:rPr lang="en" sz="1050"/>
              <a:t> h2v_string </a:t>
            </a:r>
            <a:r>
              <a:rPr b="1" lang="en" sz="1050">
                <a:solidFill>
                  <a:schemeClr val="accent6"/>
                </a:solidFill>
              </a:rPr>
              <a:t>(oid)</a:t>
            </a:r>
            <a:endParaRPr b="1" sz="1050">
              <a:solidFill>
                <a:schemeClr val="accent6"/>
              </a:solidFill>
            </a:endParaRPr>
          </a:p>
          <a:p>
            <a:pPr indent="4572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Details wurden dazu in der Übungsstunde schon geklärt</a:t>
            </a:r>
            <a:endParaRPr/>
          </a:p>
        </p:txBody>
      </p:sp>
      <p:sp>
        <p:nvSpPr>
          <p:cNvPr id="345" name="Google Shape;345;p23"/>
          <p:cNvSpPr txBox="1"/>
          <p:nvPr/>
        </p:nvSpPr>
        <p:spPr>
          <a:xfrm>
            <a:off x="0" y="0"/>
            <a:ext cx="85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386500" y="1351200"/>
            <a:ext cx="7640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Benchmark wurde getestet immer mit </a:t>
            </a:r>
            <a:r>
              <a:rPr lang="en"/>
              <a:t>Standardwerten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Tuples: 1000, Attributes: 5, Sparsity: 0.5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Wobei in der Phase des Benchmarks die Werte: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50" y="2246275"/>
            <a:ext cx="7629289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311700" y="370250"/>
            <a:ext cx="8520600" cy="9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Graph: Tuples</a:t>
            </a:r>
            <a:endParaRPr sz="4000"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366700" y="1164325"/>
            <a:ext cx="40872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Testdaten: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Attribute: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Sparsity: 0.5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Tuples: Mit jeder Iteration steigend</a:t>
            </a: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242" y="2275525"/>
            <a:ext cx="4087158" cy="245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25" y="2275525"/>
            <a:ext cx="4087150" cy="24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4896250" y="1230400"/>
            <a:ext cx="4087200" cy="1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Wie zu sehen: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Steigende Tupel = exponentiell steigende Laufzeit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Für Anzahl </a:t>
            </a:r>
            <a:r>
              <a:rPr lang="en"/>
              <a:t>Queries</a:t>
            </a:r>
            <a:r>
              <a:rPr lang="en"/>
              <a:t> für V gilt das gleiche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311700" y="370250"/>
            <a:ext cx="8520600" cy="9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Graph: Tuples</a:t>
            </a:r>
            <a:endParaRPr sz="4000"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631450" y="1156125"/>
            <a:ext cx="39405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Testdaten: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Attribute: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Sparsity: 0.5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Tuples: Mit jeder Iteration steigend</a:t>
            </a:r>
            <a:endParaRPr/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475" y="2231350"/>
            <a:ext cx="4253055" cy="25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4572000" y="1156125"/>
            <a:ext cx="39405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Wie zu sehen: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Wie mehr Tupel verwendet werden, desto mehr speicher wird benötigt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311700" y="370250"/>
            <a:ext cx="8520600" cy="9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Graph: Attribute</a:t>
            </a:r>
            <a:endParaRPr sz="4000"/>
          </a:p>
        </p:txBody>
      </p:sp>
      <p:sp>
        <p:nvSpPr>
          <p:cNvPr id="380" name="Google Shape;380;p28"/>
          <p:cNvSpPr txBox="1"/>
          <p:nvPr>
            <p:ph idx="1" type="body"/>
          </p:nvPr>
        </p:nvSpPr>
        <p:spPr>
          <a:xfrm>
            <a:off x="366800" y="1205275"/>
            <a:ext cx="40872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Testdaten: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Attribute: Mit jeder Iteration steigend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Sparsity: 0.5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Tuples: 1000</a:t>
            </a: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25" y="2275525"/>
            <a:ext cx="4087149" cy="24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275" y="2245875"/>
            <a:ext cx="4087151" cy="24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4896250" y="1230400"/>
            <a:ext cx="4087200" cy="1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Wie zu sehen: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Steigende Attribute = Steigende Laufzeit,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Jedoch trotzdem effizient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Anzahl der Queries für V deutlich höher als bei den Tupel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311700" y="370250"/>
            <a:ext cx="8520600" cy="9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Graph: Attribute</a:t>
            </a:r>
            <a:endParaRPr sz="4000"/>
          </a:p>
        </p:txBody>
      </p:sp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311700" y="1156125"/>
            <a:ext cx="42531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Testdaten: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Attribute: Mit jeder Iteration steigend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Sparsity: 0.5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Tuples: 1000</a:t>
            </a:r>
            <a:endParaRPr/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475" y="2275525"/>
            <a:ext cx="4253055" cy="25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>
            <p:ph idx="1" type="body"/>
          </p:nvPr>
        </p:nvSpPr>
        <p:spPr>
          <a:xfrm>
            <a:off x="4572000" y="1156125"/>
            <a:ext cx="39405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Wie zu sehen: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Mit einer erhöhten Anzahl von Attributen wird deutlich mehr Speicher in der View benötigt, als bei einer höheren Anzahl von Tupel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311700" y="370250"/>
            <a:ext cx="8520600" cy="9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Graph: Sparsity</a:t>
            </a:r>
            <a:endParaRPr sz="4000"/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366825" y="1164325"/>
            <a:ext cx="40872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Testdaten: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Attribute: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Sparsity: Mit jeder Iteration sinkend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Tuples: 1000</a:t>
            </a:r>
            <a:endParaRPr/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25" y="2275525"/>
            <a:ext cx="4087150" cy="24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250" y="2258900"/>
            <a:ext cx="4087151" cy="24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4896250" y="1230400"/>
            <a:ext cx="4087200" cy="1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Wie zu sehen: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Zeit bleibt immer gleich, außer man hat besitzt viele NULL Objekte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311700" y="370250"/>
            <a:ext cx="8520600" cy="9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Graph: Sparsity</a:t>
            </a:r>
            <a:endParaRPr sz="4000"/>
          </a:p>
        </p:txBody>
      </p:sp>
      <p:sp>
        <p:nvSpPr>
          <p:cNvPr id="406" name="Google Shape;406;p31"/>
          <p:cNvSpPr txBox="1"/>
          <p:nvPr>
            <p:ph idx="1" type="body"/>
          </p:nvPr>
        </p:nvSpPr>
        <p:spPr>
          <a:xfrm>
            <a:off x="442950" y="1210250"/>
            <a:ext cx="3450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Testdaten: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Attribute: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Sparsity: Mit jeder Iteration sinkend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Tuples: 1000</a:t>
            </a:r>
            <a:endParaRPr/>
          </a:p>
        </p:txBody>
      </p:sp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475" y="2321450"/>
            <a:ext cx="4253055" cy="25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1"/>
          <p:cNvSpPr txBox="1"/>
          <p:nvPr>
            <p:ph idx="1" type="body"/>
          </p:nvPr>
        </p:nvSpPr>
        <p:spPr>
          <a:xfrm>
            <a:off x="4443800" y="1156125"/>
            <a:ext cx="40686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Wie zu sehen: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Speicherverbrauch bleibt auch fast identisch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Logischerweise</a:t>
            </a:r>
            <a:r>
              <a:rPr lang="en"/>
              <a:t> 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mehr NULL-Objekte = weniger Speicher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Generelles Vorgehen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61100" y="1509425"/>
            <a:ext cx="75159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028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●"/>
            </a:pPr>
            <a:r>
              <a:rPr b="1" i="1" lang="en" sz="1455"/>
              <a:t>Vorgehensweise:</a:t>
            </a:r>
            <a:r>
              <a:rPr lang="en" sz="1455"/>
              <a:t> </a:t>
            </a:r>
            <a:endParaRPr sz="1455"/>
          </a:p>
          <a:p>
            <a:pPr indent="-321028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56"/>
              <a:buChar char="○"/>
            </a:pPr>
            <a:r>
              <a:rPr lang="en" sz="1455"/>
              <a:t>Termine und Treffen über Discord</a:t>
            </a:r>
            <a:endParaRPr sz="1455"/>
          </a:p>
          <a:p>
            <a:pPr indent="-321028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56"/>
              <a:buChar char="■"/>
            </a:pPr>
            <a:r>
              <a:rPr lang="en" sz="1455"/>
              <a:t>Besprechungen</a:t>
            </a:r>
            <a:endParaRPr sz="1455"/>
          </a:p>
          <a:p>
            <a:pPr indent="-321028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56"/>
              <a:buChar char="■"/>
            </a:pPr>
            <a:r>
              <a:rPr lang="en" sz="1455"/>
              <a:t>Gemeinsame Recherche/Codierungen</a:t>
            </a:r>
            <a:endParaRPr sz="1455"/>
          </a:p>
          <a:p>
            <a:pPr indent="-321028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56"/>
              <a:buChar char="■"/>
            </a:pPr>
            <a:r>
              <a:rPr lang="en" sz="1455"/>
              <a:t>Absprache ToDos fürs nächstes Treffen</a:t>
            </a:r>
            <a:endParaRPr sz="1455"/>
          </a:p>
          <a:p>
            <a:pPr indent="-321028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56"/>
              <a:buChar char="○"/>
            </a:pPr>
            <a:r>
              <a:rPr lang="en" sz="1455"/>
              <a:t>Codierung: Try, Error &amp; Retry</a:t>
            </a:r>
            <a:endParaRPr sz="1455"/>
          </a:p>
          <a:p>
            <a:pPr indent="-321028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56"/>
              <a:buChar char="○"/>
            </a:pPr>
            <a:r>
              <a:rPr lang="en" sz="1455"/>
              <a:t>Recherche: StandUp Meetings</a:t>
            </a:r>
            <a:endParaRPr sz="1455"/>
          </a:p>
          <a:p>
            <a:pPr indent="-321028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56"/>
              <a:buChar char="■"/>
            </a:pPr>
            <a:r>
              <a:rPr lang="en" sz="1455"/>
              <a:t>Erledigungen </a:t>
            </a:r>
            <a:endParaRPr sz="1455"/>
          </a:p>
          <a:p>
            <a:pPr indent="-321028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56"/>
              <a:buChar char="■"/>
            </a:pPr>
            <a:r>
              <a:rPr lang="en" sz="1455"/>
              <a:t>Lösungswege</a:t>
            </a:r>
            <a:endParaRPr sz="145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PI</a:t>
            </a:r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1361150" y="1332050"/>
            <a:ext cx="6291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 Support vom integrierten plpgsql</a:t>
            </a:r>
            <a:endParaRPr sz="15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Logik aus Anfragen aus Phase 2 in Funktionen umgeschrieben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Funktion q_i (</a:t>
            </a:r>
            <a:r>
              <a:rPr lang="en">
                <a:solidFill>
                  <a:srgbClr val="FF9900"/>
                </a:solidFill>
              </a:rPr>
              <a:t>int</a:t>
            </a:r>
            <a:r>
              <a:rPr lang="en"/>
              <a:t>)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Durchläuft alle Spalten einer View mit der “oid” einer beliebigen Zahl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Gibt alle Werte aus, die die gesuchte OID besitzt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Funktion q_ii (</a:t>
            </a:r>
            <a:r>
              <a:rPr lang="en">
                <a:solidFill>
                  <a:srgbClr val="FF9900"/>
                </a:solidFill>
              </a:rPr>
              <a:t>varchar</a:t>
            </a:r>
            <a:r>
              <a:rPr lang="en"/>
              <a:t>, </a:t>
            </a:r>
            <a:r>
              <a:rPr lang="en">
                <a:solidFill>
                  <a:srgbClr val="FF9900"/>
                </a:solidFill>
              </a:rPr>
              <a:t>int</a:t>
            </a:r>
            <a:r>
              <a:rPr lang="en"/>
              <a:t>)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Funktionsaufruf: 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Varchar = a2, a4, …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int = beliebige Zahl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Selektiert alle OIDs, die die Werte “VARCHAR” und “INT” besitzen,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API</a:t>
            </a:r>
            <a:endParaRPr/>
          </a:p>
        </p:txBody>
      </p:sp>
      <p:sp>
        <p:nvSpPr>
          <p:cNvPr id="420" name="Google Shape;420;p33"/>
          <p:cNvSpPr txBox="1"/>
          <p:nvPr>
            <p:ph idx="1" type="body"/>
          </p:nvPr>
        </p:nvSpPr>
        <p:spPr>
          <a:xfrm>
            <a:off x="1179000" y="1597875"/>
            <a:ext cx="67860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Funktion </a:t>
            </a:r>
            <a:r>
              <a:rPr i="1" lang="en"/>
              <a:t>benchmark()</a:t>
            </a:r>
            <a:r>
              <a:rPr lang="en"/>
              <a:t> erstellt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Berechnet in ms wie lange die jeweiligen Funktionen brauchen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Gleiche Werte für Funktionen q_i, q_ii und Abfragen aus Phase 2 benutzt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Vergleich zu Phase 2 Anfragen: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Planungs</a:t>
            </a:r>
            <a:r>
              <a:rPr lang="en"/>
              <a:t>-Zeit kürzer 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Datenbank kann schneller auf die </a:t>
            </a:r>
            <a:r>
              <a:rPr lang="en"/>
              <a:t>Abfragen</a:t>
            </a:r>
            <a:r>
              <a:rPr lang="en"/>
              <a:t> reagieren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Erhöhte Anzahl an Queries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Funktionen q_i &amp; q_ii:</a:t>
            </a:r>
            <a:endParaRPr sz="13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“Explain Analyze” funktioniert nicht richtig, keine Ausgabe des Execution Plans</a:t>
            </a:r>
            <a:endParaRPr/>
          </a:p>
        </p:txBody>
      </p:sp>
      <p:pic>
        <p:nvPicPr>
          <p:cNvPr id="421" name="Google Shape;4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375" y="134473"/>
            <a:ext cx="2331050" cy="17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Part 2</a:t>
            </a:r>
            <a:endParaRPr/>
          </a:p>
        </p:txBody>
      </p:sp>
      <p:sp>
        <p:nvSpPr>
          <p:cNvPr id="427" name="Google Shape;427;p34"/>
          <p:cNvSpPr txBox="1"/>
          <p:nvPr>
            <p:ph idx="1" type="body"/>
          </p:nvPr>
        </p:nvSpPr>
        <p:spPr>
          <a:xfrm>
            <a:off x="1179000" y="1597875"/>
            <a:ext cx="67860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Funktion q_i: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Statt doppelten Selektionen könnte man Joins nutzen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Reduzierung der Anzahl an Abfragen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Vermeiden von unnötigen Loops auf Selektionen, da diese viel Performance verbrauchen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Funktion q_ii: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Vermeiden von unnötigen Loops auf Selektionen, da diese viel Performance verbrauchen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Dadurch konnte zwar die Planning Time, um die Hälfte reduziert werden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Aber: Execution hat doppelt so lange gedauert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1303800" y="598575"/>
            <a:ext cx="58779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lief gut, was nicht?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1056750" y="1660275"/>
            <a:ext cx="70305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028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●"/>
            </a:pPr>
            <a:r>
              <a:rPr b="1" i="1" lang="en" sz="1455"/>
              <a:t>Erfolge:</a:t>
            </a:r>
            <a:r>
              <a:rPr lang="en" sz="1455"/>
              <a:t> </a:t>
            </a:r>
            <a:endParaRPr sz="1455"/>
          </a:p>
          <a:p>
            <a:pPr indent="-32102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56"/>
              <a:buChar char="○"/>
            </a:pPr>
            <a:r>
              <a:rPr lang="en" sz="1455"/>
              <a:t>Kommunikation &amp; Teamwork</a:t>
            </a:r>
            <a:endParaRPr sz="1455"/>
          </a:p>
          <a:p>
            <a:pPr indent="-32102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56"/>
              <a:buChar char="○"/>
            </a:pPr>
            <a:r>
              <a:rPr lang="en" sz="1455"/>
              <a:t>Vorbereitung auf den Übungsteil der UV</a:t>
            </a:r>
            <a:endParaRPr sz="1455"/>
          </a:p>
          <a:p>
            <a:pPr indent="-32102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56"/>
              <a:buChar char="○"/>
            </a:pPr>
            <a:r>
              <a:rPr lang="en" sz="1455"/>
              <a:t>Implementierung möglichst dynamisch gehalten</a:t>
            </a:r>
            <a:endParaRPr sz="1455"/>
          </a:p>
          <a:p>
            <a:pPr indent="-321028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●"/>
            </a:pPr>
            <a:r>
              <a:rPr b="1" i="1" lang="en" sz="1455"/>
              <a:t>Herausforderungen:</a:t>
            </a:r>
            <a:r>
              <a:rPr lang="en" sz="1455"/>
              <a:t> </a:t>
            </a:r>
            <a:endParaRPr sz="1455"/>
          </a:p>
          <a:p>
            <a:pPr indent="-321028" lvl="1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○"/>
            </a:pPr>
            <a:r>
              <a:rPr lang="en" sz="1455"/>
              <a:t>Vereinzelte Schwierigkeiten beim Aufgabenverständnis</a:t>
            </a:r>
            <a:endParaRPr sz="1455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1303800" y="598575"/>
            <a:ext cx="607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Kernergebnis &amp; Fazit</a:t>
            </a:r>
            <a:endParaRPr/>
          </a:p>
        </p:txBody>
      </p:sp>
      <p:sp>
        <p:nvSpPr>
          <p:cNvPr id="439" name="Google Shape;439;p36"/>
          <p:cNvSpPr txBox="1"/>
          <p:nvPr>
            <p:ph idx="2" type="body"/>
          </p:nvPr>
        </p:nvSpPr>
        <p:spPr>
          <a:xfrm>
            <a:off x="1303800" y="1475950"/>
            <a:ext cx="70305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Selbstständiges Entwickeln mittels Datenbanken unter einer neuen Entwicklungsumgebung (Java)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Manchmal nicht so einfach wie man vermutet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Verständnis von Optimierungen und dem Aufbau einer SQL-Abfrage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Viele neue Möglichkeiten gelernt Daten …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… zu v</a:t>
            </a:r>
            <a:r>
              <a:rPr lang="en" sz="1500"/>
              <a:t>erwenden 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… zu verwerten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… zu löschen 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… oder zu speichern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Allgemeine Begeisterung von der Anzahl an Möglichkeiten Queries zu bearbeiten und zu verwenden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type="title"/>
          </p:nvPr>
        </p:nvSpPr>
        <p:spPr>
          <a:xfrm>
            <a:off x="1303800" y="598575"/>
            <a:ext cx="35433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Danke für eure Aufmerksamkeit!</a:t>
            </a:r>
            <a:endParaRPr sz="3000"/>
          </a:p>
        </p:txBody>
      </p:sp>
      <p:sp>
        <p:nvSpPr>
          <p:cNvPr id="445" name="Google Shape;445;p3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r/ProgrammerHumor - &quot;Structured Query Language&quot; &quot;S-Q-L&quot; &quot;Se-quel&quot; &quot;Skewl&quot; &quot;Squeal&quot; &quot;Squiggle&quot;" id="446" name="Google Shape;4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325" y="152400"/>
            <a:ext cx="33781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61100" y="1509425"/>
            <a:ext cx="75159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5"/>
              <a:t>Getestet auf:</a:t>
            </a:r>
            <a:endParaRPr sz="1455"/>
          </a:p>
          <a:p>
            <a:pPr indent="-321028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●"/>
            </a:pPr>
            <a:r>
              <a:rPr lang="en" sz="1455"/>
              <a:t>Prozessor: AMD Ryzen 7 5800 8-Core Prozessor 3801 MHz</a:t>
            </a:r>
            <a:endParaRPr sz="1455"/>
          </a:p>
          <a:p>
            <a:pPr indent="-321028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●"/>
            </a:pPr>
            <a:r>
              <a:rPr lang="en" sz="1455"/>
              <a:t>Grafikkarte: AMD Radeon RX 6800 XT (16GB VRAM)</a:t>
            </a:r>
            <a:endParaRPr sz="1455"/>
          </a:p>
          <a:p>
            <a:pPr indent="-321028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●"/>
            </a:pPr>
            <a:r>
              <a:rPr lang="en" sz="1455"/>
              <a:t>Arbeitsspeicher: 32 GB </a:t>
            </a:r>
            <a:endParaRPr sz="1455"/>
          </a:p>
          <a:p>
            <a:pPr indent="-321028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●"/>
            </a:pPr>
            <a:r>
              <a:rPr lang="en" sz="1455"/>
              <a:t> Betriebssystem: Windows 10 Pro 64Bit</a:t>
            </a:r>
            <a:endParaRPr sz="1455"/>
          </a:p>
          <a:p>
            <a:pPr indent="-321028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●"/>
            </a:pPr>
            <a:r>
              <a:rPr lang="en" sz="1455"/>
              <a:t>Entwicklungsumgebungen: </a:t>
            </a:r>
            <a:endParaRPr sz="1455"/>
          </a:p>
          <a:p>
            <a:pPr indent="-321028" lvl="1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56"/>
              <a:buChar char="○"/>
            </a:pPr>
            <a:r>
              <a:rPr lang="en" sz="1455"/>
              <a:t>pgAdmin4, Java: 21 (Intellij), Postgresql: 42.7.3</a:t>
            </a:r>
            <a:endParaRPr sz="145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Zeitplanung &amp; Einhaltung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916650" y="1708400"/>
            <a:ext cx="78048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Aufwand: 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etwas unterschätzt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Arbeitsaufwand: 6h/Person a 2 Tage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Für jede Phase alles erfolgreich erledigt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Vorarbeit + Nacharbeit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generate()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809550" y="1597875"/>
            <a:ext cx="8062200" cy="29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Die Werte String bzw. Integer wechseln nach jedem Attribut/Spalte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Jeweils max. 5 Ereignisse von einem Wert in der Tabelle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Erstellt Views für num_tuples, num_attributes und sparsity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generate (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int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num_attributes, 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double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sparsity, 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int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num_tuples, 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String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create_table, 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long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time)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generateViews (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int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num_attributes, 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String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create_table)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Toy-Beispiel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70650" y="1597875"/>
            <a:ext cx="3081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Tabelle H: 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0" y="2015650"/>
            <a:ext cx="43159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4572000" y="1597875"/>
            <a:ext cx="3081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View toy_bsp_null</a:t>
            </a:r>
            <a:r>
              <a:rPr lang="en"/>
              <a:t>: 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875" y="2010875"/>
            <a:ext cx="43159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Horizontal-to-vertical (H2V)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787950" y="1300950"/>
            <a:ext cx="806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i="1" lang="en">
                <a:latin typeface="Maven Pro"/>
                <a:ea typeface="Maven Pro"/>
                <a:cs typeface="Maven Pro"/>
                <a:sym typeface="Maven Pro"/>
              </a:rPr>
              <a:t>Version 1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: alles in einer Tabelle (Nutzung von 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varchar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i="1" lang="en">
                <a:latin typeface="Maven Pro"/>
                <a:ea typeface="Maven Pro"/>
                <a:cs typeface="Maven Pro"/>
                <a:sym typeface="Maven Pro"/>
              </a:rPr>
              <a:t>Version 2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: aufgeteilt in 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int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&amp; </a:t>
            </a:r>
            <a:r>
              <a:rPr lang="en">
                <a:solidFill>
                  <a:srgbClr val="FF9900"/>
                </a:solidFill>
                <a:latin typeface="Maven Pro"/>
                <a:ea typeface="Maven Pro"/>
                <a:cs typeface="Maven Pro"/>
                <a:sym typeface="Maven Pro"/>
              </a:rPr>
              <a:t>varchar </a:t>
            </a:r>
            <a:r>
              <a:rPr lang="en">
                <a:solidFill>
                  <a:srgbClr val="1E1F22"/>
                </a:solidFill>
                <a:latin typeface="Maven Pro"/>
                <a:ea typeface="Maven Pro"/>
                <a:cs typeface="Maven Pro"/>
                <a:sym typeface="Maven Pro"/>
              </a:rPr>
              <a:t>Tabellen</a:t>
            </a:r>
            <a:endParaRPr>
              <a:solidFill>
                <a:srgbClr val="1E1F2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25" y="2514700"/>
            <a:ext cx="3150675" cy="23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013" y="2514700"/>
            <a:ext cx="39147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1"/>
          <p:cNvSpPr txBox="1"/>
          <p:nvPr/>
        </p:nvSpPr>
        <p:spPr>
          <a:xfrm>
            <a:off x="1016375" y="2172125"/>
            <a:ext cx="22932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H2V_String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4976475" y="21721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H2V_Integer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