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51C-E739-43A1-BE53-913419D1B037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511C-528F-47D3-9C5E-E7A58148C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Automarken raten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F2D3-AF06-4895-8BF9-1CB353E6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Christian Cuppone / Alexander Furrer</a:t>
            </a:r>
          </a:p>
        </p:txBody>
      </p:sp>
    </p:spTree>
    <p:extLst>
      <p:ext uri="{BB962C8B-B14F-4D97-AF65-F5344CB8AC3E}">
        <p14:creationId xmlns:p14="http://schemas.microsoft.com/office/powerpoint/2010/main" val="396390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D2F3-4CF9-4F58-9E2C-04257D59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Ziel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AC704-DFE6-44C4-8D98-9F5E90A8D17F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Wir wollen mittels eines CNN auf Fotos die Automarke des dargestellten Vehikels zu erkennen.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Modell ausbaubar auf Preisklasse oder Jahrgang.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4EF029-8128-4551-BC75-2FE8FBF31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8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6EF238-30C5-4349-A125-EC2062673345}"/>
              </a:ext>
            </a:extLst>
          </p:cNvPr>
          <p:cNvSpPr txBox="1"/>
          <p:nvPr/>
        </p:nvSpPr>
        <p:spPr>
          <a:xfrm>
            <a:off x="762000" y="58037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https://github.com/alexweltgeist/automarken_cnn</a:t>
            </a:r>
          </a:p>
        </p:txBody>
      </p:sp>
    </p:spTree>
    <p:extLst>
      <p:ext uri="{BB962C8B-B14F-4D97-AF65-F5344CB8AC3E}">
        <p14:creationId xmlns:p14="http://schemas.microsoft.com/office/powerpoint/2010/main" val="118578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309F1-E7AE-47BD-B432-F6083A6C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C8C1-B0FC-419F-9C02-E930EFE5FDE6}"/>
              </a:ext>
            </a:extLst>
          </p:cNvPr>
          <p:cNvSpPr txBox="1"/>
          <p:nvPr/>
        </p:nvSpPr>
        <p:spPr>
          <a:xfrm>
            <a:off x="838200" y="1875453"/>
            <a:ext cx="8133080" cy="4535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Verschiedene Bildsammlungen erhältlich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Klassisch: Datensatz der Stanford University von Jonathan Krause (https://ai.stanford.edu/~jkrause/cars/car_dataset.html). 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500" dirty="0"/>
              <a:t>nicht besonders gross (16k)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500" dirty="0"/>
              <a:t>sehr USA lastig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500" dirty="0"/>
              <a:t>schon etwas in die Jahre gekommen (2013)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CH" dirty="0"/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Wir verwenden eine neue Library von Nicolas Gervais (https://github.com/nicolas-gervais/predicting-car-price-from-scraped-data/tree/master/picture-scraper) 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b="1" dirty="0"/>
              <a:t>64'467 Bilder </a:t>
            </a:r>
            <a:r>
              <a:rPr lang="de-CH" dirty="0"/>
              <a:t>aus dem Jahr 2020. Quelle: 'The Car Connection’ 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Labels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500" dirty="0"/>
              <a:t>Marke (z.B. Audi)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500" dirty="0"/>
              <a:t>Modell (z.B. A5)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500" dirty="0"/>
              <a:t>Baujahr (z.B. 2013)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500" dirty="0"/>
              <a:t>Preis in '000 USD (z.B. 44)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67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188B4-7A99-4BC8-8F31-479B8DB7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 Preparieren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87AD7-E3CE-4757-9CC4-4D912D1D1792}"/>
              </a:ext>
            </a:extLst>
          </p:cNvPr>
          <p:cNvSpPr txBox="1"/>
          <p:nvPr/>
        </p:nvSpPr>
        <p:spPr>
          <a:xfrm>
            <a:off x="6668392" y="627663"/>
            <a:ext cx="5156364" cy="2250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r>
              <a:rPr lang="de-CH" sz="2000" b="1"/>
              <a:t>Ausgangslage</a:t>
            </a:r>
            <a:endParaRPr lang="de-CH" b="1"/>
          </a:p>
          <a:p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Auf den Bildern sind zum Teil auch Detailaufnahmen einzelner Autoteile zu sehen und vereinzelt sind auch Innenaufnahmen vorhanden.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Die Bilder haben unterschiedliche Formate und Grössen.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Label sind im Filenamen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807F2-4DE9-496D-BC40-5E874CE18949}"/>
              </a:ext>
            </a:extLst>
          </p:cNvPr>
          <p:cNvSpPr txBox="1"/>
          <p:nvPr/>
        </p:nvSpPr>
        <p:spPr>
          <a:xfrm>
            <a:off x="5695381" y="3225969"/>
            <a:ext cx="5527040" cy="189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de-CH" sz="2000" b="1"/>
              <a:t>Filestruktur anlegen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CH" sz="1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/>
              <a:t>Organisieren der Daten in Verzeichnisse lokal vorgenommen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/>
              <a:t>Aufsplittung in train, valid, test ebenfalls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/>
              <a:t>Abgespeichert in Google Drive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1600"/>
              <a:t>Gemounted und dann kopiert ins Google Colab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2EACE-EF98-4A0A-AED0-FD997142D755}"/>
              </a:ext>
            </a:extLst>
          </p:cNvPr>
          <p:cNvSpPr txBox="1"/>
          <p:nvPr/>
        </p:nvSpPr>
        <p:spPr>
          <a:xfrm>
            <a:off x="2931861" y="5251278"/>
            <a:ext cx="6013356" cy="1407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r>
              <a:rPr lang="de-CH" sz="2000" b="1"/>
              <a:t>Preprocessing</a:t>
            </a:r>
          </a:p>
          <a:p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Skalierung und Bildbearbeitung in Tesorflow auf Colab und Lokal</a:t>
            </a:r>
          </a:p>
        </p:txBody>
      </p:sp>
    </p:spTree>
    <p:extLst>
      <p:ext uri="{BB962C8B-B14F-4D97-AF65-F5344CB8AC3E}">
        <p14:creationId xmlns:p14="http://schemas.microsoft.com/office/powerpoint/2010/main" val="978932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2B068-D513-4746-A216-2D4652C8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76" y="639502"/>
            <a:ext cx="3820669" cy="1585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CH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Eigenes Modell aufstellen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12D3A-6E7C-45B7-94AD-F83E5DBB7CFE}"/>
              </a:ext>
            </a:extLst>
          </p:cNvPr>
          <p:cNvSpPr txBox="1"/>
          <p:nvPr/>
        </p:nvSpPr>
        <p:spPr>
          <a:xfrm>
            <a:off x="6418908" y="386080"/>
            <a:ext cx="5558828" cy="6065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Model: "sequential_2"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Layer (type)                 Output Shape              Param #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=================================================================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conv2d_4 (Conv2D)            (None, 112, 112, 8)       224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activation_8 (Activation)    (None, 112, 112, 8)       0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conv2d_5 (Conv2D)            (None, 112, 112, 8)       584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activation_9 (Activation)    (None, 112, 112, 8)       0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max_pooling2d_2 (MaxPooling2 (None, 56, 56, 8)         0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flatten_2 (Flatten)          (None, 25088)             0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dropout_2 (Dropout)          (None, 25088)             0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dense_4 (Dense)              (None, 40)                1003560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activation_10 (Activation)   (None, 40)                0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dense_5 (Dense)              (None, 4)                 164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activation_11 (Activation)   (None, 4)                 0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=================================================================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Total params: 1,004,532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Trainable params: 1,004,532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Non-trainable params: 0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_________________________________________________________________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69E0E-7490-49C2-BA30-AF16EDEAA113}"/>
              </a:ext>
            </a:extLst>
          </p:cNvPr>
          <p:cNvSpPr txBox="1"/>
          <p:nvPr/>
        </p:nvSpPr>
        <p:spPr>
          <a:xfrm>
            <a:off x="585574" y="2536448"/>
            <a:ext cx="4643120" cy="17851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spcAft>
                <a:spcPts val="600"/>
              </a:spcAft>
            </a:pPr>
            <a:r>
              <a:rPr lang="de-CH" b="0">
                <a:effectLst/>
                <a:latin typeface="Courier New" panose="02070309020205020404" pitchFamily="49" charset="0"/>
              </a:rPr>
              <a:t>CNN mit </a:t>
            </a:r>
          </a:p>
          <a:p>
            <a:pPr>
              <a:spcAft>
                <a:spcPts val="600"/>
              </a:spcAft>
            </a:pPr>
            <a:r>
              <a:rPr lang="de-CH" b="0">
                <a:effectLst/>
                <a:latin typeface="Courier New" panose="02070309020205020404" pitchFamily="49" charset="0"/>
              </a:rPr>
              <a:t>2 convolution blocks </a:t>
            </a:r>
          </a:p>
          <a:p>
            <a:pPr>
              <a:spcAft>
                <a:spcPts val="600"/>
              </a:spcAft>
            </a:pPr>
            <a:r>
              <a:rPr lang="de-CH" b="0">
                <a:effectLst/>
                <a:latin typeface="Courier New" panose="02070309020205020404" pitchFamily="49" charset="0"/>
              </a:rPr>
              <a:t>2 fully connected layers</a:t>
            </a:r>
          </a:p>
          <a:p>
            <a:pPr>
              <a:spcAft>
                <a:spcPts val="600"/>
              </a:spcAft>
            </a:pPr>
            <a:r>
              <a:rPr lang="de-CH" b="0">
                <a:effectLst/>
                <a:latin typeface="Courier New" panose="02070309020205020404" pitchFamily="49" charset="0"/>
              </a:rPr>
              <a:t>1 MaxPooling layers</a:t>
            </a:r>
          </a:p>
          <a:p>
            <a:pPr>
              <a:spcAft>
                <a:spcPts val="600"/>
              </a:spcAft>
            </a:pPr>
            <a:r>
              <a:rPr lang="de-CH">
                <a:latin typeface="Courier New" panose="02070309020205020404" pitchFamily="49" charset="0"/>
              </a:rPr>
              <a:t>1</a:t>
            </a:r>
            <a:r>
              <a:rPr lang="de-CH" b="0">
                <a:effectLst/>
                <a:latin typeface="Courier New" panose="02070309020205020404" pitchFamily="49" charset="0"/>
              </a:rPr>
              <a:t> Dropout 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F77ED-A8DC-4B86-B3AE-74EDCAF5BA9E}"/>
              </a:ext>
            </a:extLst>
          </p:cNvPr>
          <p:cNvSpPr txBox="1"/>
          <p:nvPr/>
        </p:nvSpPr>
        <p:spPr>
          <a:xfrm>
            <a:off x="585574" y="4575592"/>
            <a:ext cx="4145046" cy="213904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spcAft>
                <a:spcPts val="600"/>
              </a:spcAft>
            </a:pPr>
            <a:r>
              <a:rPr lang="de-CH">
                <a:latin typeface="Courier New" panose="02070309020205020404" pitchFamily="49" charset="0"/>
              </a:rPr>
              <a:t>input_shape = (112, 112, 3)</a:t>
            </a:r>
          </a:p>
          <a:p>
            <a:pPr>
              <a:spcAft>
                <a:spcPts val="600"/>
              </a:spcAft>
            </a:pPr>
            <a:r>
              <a:rPr lang="de-CH" b="0">
                <a:effectLst/>
                <a:latin typeface="Courier New" panose="02070309020205020404" pitchFamily="49" charset="0"/>
              </a:rPr>
              <a:t>batch_size = </a:t>
            </a:r>
            <a:r>
              <a:rPr lang="de-CH">
                <a:latin typeface="Courier New" panose="02070309020205020404" pitchFamily="49" charset="0"/>
              </a:rPr>
              <a:t>32</a:t>
            </a:r>
            <a:endParaRPr lang="de-CH" b="0">
              <a:effectLst/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de-CH" b="0">
                <a:effectLst/>
                <a:latin typeface="Courier New" panose="02070309020205020404" pitchFamily="49" charset="0"/>
              </a:rPr>
              <a:t>nb_classes = 42</a:t>
            </a:r>
          </a:p>
          <a:p>
            <a:pPr>
              <a:spcAft>
                <a:spcPts val="600"/>
              </a:spcAft>
            </a:pPr>
            <a:r>
              <a:rPr lang="de-CH" b="0">
                <a:effectLst/>
                <a:latin typeface="Courier New" panose="02070309020205020404" pitchFamily="49" charset="0"/>
              </a:rPr>
              <a:t>kernel_size = (3, 3)</a:t>
            </a:r>
          </a:p>
          <a:p>
            <a:pPr>
              <a:spcAft>
                <a:spcPts val="600"/>
              </a:spcAft>
            </a:pPr>
            <a:r>
              <a:rPr lang="de-CH" b="0">
                <a:effectLst/>
                <a:latin typeface="Courier New" panose="02070309020205020404" pitchFamily="49" charset="0"/>
              </a:rPr>
              <a:t>pool_size = (2, 2</a:t>
            </a:r>
            <a:r>
              <a:rPr lang="de-CH"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de-CH" b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D8CADC-D02F-4684-A4A7-CACECFE0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668706-3997-40F4-9D23-C76694AA3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DB10C-6AD6-4598-9824-6579D2F6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5" y="313227"/>
            <a:ext cx="4363895" cy="940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4800"/>
              <a:t>Resultat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266CB-3532-4C6E-A415-AF7CCA3A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7007655" y="4742352"/>
            <a:ext cx="4814885" cy="1793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259F1-643B-466F-8804-6BAFABA68208}"/>
              </a:ext>
            </a:extLst>
          </p:cNvPr>
          <p:cNvSpPr txBox="1"/>
          <p:nvPr/>
        </p:nvSpPr>
        <p:spPr>
          <a:xfrm>
            <a:off x="445489" y="1648211"/>
            <a:ext cx="5213753" cy="108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Auf kleinem Testdatensatz gutes Resultat erzielt mit 93% accuracy auf Validation Set – aber leichtem Overfitting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Auf grossem Datensatz viele Probleme gehabt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01E706-7588-4C51-A76F-633CBC24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10097430" y="2503977"/>
            <a:ext cx="1647492" cy="1739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678486-A911-4FF0-A822-26DD8691D3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868292" y="313227"/>
            <a:ext cx="4973570" cy="1877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B0B20-3A70-4D7C-925A-848C74E08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97" y="4621499"/>
            <a:ext cx="4983359" cy="1891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748A7-958C-4259-9E31-F52E92D8D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97" y="2826992"/>
            <a:ext cx="4224663" cy="1416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97F3E-6F6A-49B9-822E-1052215CD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198" y="2503977"/>
            <a:ext cx="1706846" cy="17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8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10C-6AD6-4598-9824-6579D2F6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Einschätzung / Erfahrungen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259F1-643B-466F-8804-6BAFABA68208}"/>
              </a:ext>
            </a:extLst>
          </p:cNvPr>
          <p:cNvSpPr txBox="1"/>
          <p:nvPr/>
        </p:nvSpPr>
        <p:spPr>
          <a:xfrm>
            <a:off x="762001" y="2410633"/>
            <a:ext cx="5609220" cy="3705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Probleme auf grossem Datensatz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Rechenzeit auf Colab bei 7h – local bei 1.5h !?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Accuracy bei grossem Datensatz ganz mies (0.3)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Overfitting kein Problem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CH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Mögliche Ursache?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Problem mit Detail- und Innenaufnahmen?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Test zuerst nur auf Sportautos (homogen) danach verschiedene Autotypen ergänzt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Sehen alle Auto zu ‘gleich’ aus?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Zu wenige Layers im CNN?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CH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Mögliche Massnahme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Vortrainiertes Netz nehmen (RESNET)? 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Besseres Preprocessing machen?</a:t>
            </a:r>
          </a:p>
          <a:p>
            <a:pPr marL="6858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CH" sz="1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1990E8-19EB-48CC-85B0-7BF6A7CDB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8" r="3" b="3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912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589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Automarken raten</vt:lpstr>
      <vt:lpstr>Ziel</vt:lpstr>
      <vt:lpstr>Datenbasis</vt:lpstr>
      <vt:lpstr>Daten Preparieren</vt:lpstr>
      <vt:lpstr>Eigenes Modell aufstellen</vt:lpstr>
      <vt:lpstr>Resultat</vt:lpstr>
      <vt:lpstr>Einschätzung / Erfahrungen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Automarken raten</dc:title>
  <dc:creator>Alexander Furrer</dc:creator>
  <cp:lastModifiedBy>Alexander Furrer</cp:lastModifiedBy>
  <cp:revision>21</cp:revision>
  <dcterms:created xsi:type="dcterms:W3CDTF">2021-04-04T08:07:08Z</dcterms:created>
  <dcterms:modified xsi:type="dcterms:W3CDTF">2021-04-07T18:38:37Z</dcterms:modified>
</cp:coreProperties>
</file>