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1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D51C-E739-43A1-BE53-913419D1B037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1878-91DE-490B-B2F8-9ED0780C0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511C-528F-47D3-9C5E-E7A58148C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>
                <a:solidFill>
                  <a:srgbClr val="FFFFFF"/>
                </a:solidFill>
              </a:rPr>
              <a:t>Automarken raten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F2D3-AF06-4895-8BF9-1CB353E6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Christian Cuppone / Alexander Furrer</a:t>
            </a:r>
          </a:p>
        </p:txBody>
      </p:sp>
    </p:spTree>
    <p:extLst>
      <p:ext uri="{BB962C8B-B14F-4D97-AF65-F5344CB8AC3E}">
        <p14:creationId xmlns:p14="http://schemas.microsoft.com/office/powerpoint/2010/main" val="396390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D2F3-4CF9-4F58-9E2C-04257D59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Ziel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AC704-DFE6-44C4-8D98-9F5E90A8D17F}"/>
              </a:ext>
            </a:extLst>
          </p:cNvPr>
          <p:cNvSpPr txBox="1"/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Wir wollen mittels eines CNN auf Fotos die Automarke des dargestellten Vehikels zu erkennen.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Modell ausbaubar auf Preisklasse oder Jahrgang.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EF029-8128-4551-BC75-2FE8FBF31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8" b="-2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8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309F1-E7AE-47BD-B432-F6083A6C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Datenbasis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C8C1-B0FC-419F-9C02-E930EFE5FDE6}"/>
              </a:ext>
            </a:extLst>
          </p:cNvPr>
          <p:cNvSpPr txBox="1"/>
          <p:nvPr/>
        </p:nvSpPr>
        <p:spPr>
          <a:xfrm>
            <a:off x="838200" y="1875453"/>
            <a:ext cx="8133080" cy="4535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Bildsammlungen</a:t>
            </a:r>
            <a:r>
              <a:rPr lang="en-US" dirty="0"/>
              <a:t> </a:t>
            </a:r>
            <a:r>
              <a:rPr lang="en-US" dirty="0" err="1"/>
              <a:t>erhältlich</a:t>
            </a:r>
            <a:endParaRPr lang="en-US" dirty="0"/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Klassisch</a:t>
            </a:r>
            <a:r>
              <a:rPr lang="en-US" dirty="0"/>
              <a:t>: </a:t>
            </a:r>
            <a:r>
              <a:rPr lang="en-US" dirty="0" err="1"/>
              <a:t>Datensatz</a:t>
            </a:r>
            <a:r>
              <a:rPr lang="en-US" dirty="0"/>
              <a:t> der Stanford University von Jonathan Krause (https://ai.stanford.edu/~jkrause/cars/car_dataset.html). 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nicht</a:t>
            </a:r>
            <a:r>
              <a:rPr lang="en-US" sz="1500" dirty="0"/>
              <a:t> </a:t>
            </a:r>
            <a:r>
              <a:rPr lang="en-US" sz="1500" dirty="0" err="1"/>
              <a:t>besonders</a:t>
            </a:r>
            <a:r>
              <a:rPr lang="en-US" sz="1500" dirty="0"/>
              <a:t> gross (16k)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sehr</a:t>
            </a:r>
            <a:r>
              <a:rPr lang="en-US" sz="1500" dirty="0"/>
              <a:t> USA </a:t>
            </a:r>
            <a:r>
              <a:rPr lang="en-US" sz="1500" dirty="0" err="1"/>
              <a:t>lastig</a:t>
            </a:r>
            <a:endParaRPr lang="en-US" sz="1500" dirty="0"/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schon</a:t>
            </a:r>
            <a:r>
              <a:rPr lang="en-US" sz="1500" dirty="0"/>
              <a:t> </a:t>
            </a:r>
            <a:r>
              <a:rPr lang="en-US" sz="1500" dirty="0" err="1"/>
              <a:t>etwas</a:t>
            </a:r>
            <a:r>
              <a:rPr lang="en-US" sz="1500" dirty="0"/>
              <a:t> in die Jahre </a:t>
            </a:r>
            <a:r>
              <a:rPr lang="en-US" sz="1500" dirty="0" err="1"/>
              <a:t>gekommen</a:t>
            </a:r>
            <a:r>
              <a:rPr lang="en-US" sz="1500" dirty="0"/>
              <a:t> (2013)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verwenden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Library von Nicolas Gervais (https://github.com/nicolas-gervais/predicting-car-price-from-scraped-data/tree/master/picture-scraper) 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64'467 </a:t>
            </a:r>
            <a:r>
              <a:rPr lang="en-US" b="1" dirty="0" err="1"/>
              <a:t>Bilder</a:t>
            </a:r>
            <a:r>
              <a:rPr lang="en-US" b="1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Jahr</a:t>
            </a:r>
            <a:r>
              <a:rPr lang="en-US" dirty="0"/>
              <a:t> 2020. Quelle: 'The Car Connection’ 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Labels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Marke</a:t>
            </a:r>
            <a:r>
              <a:rPr lang="en-US" sz="1500" dirty="0"/>
              <a:t> (</a:t>
            </a:r>
            <a:r>
              <a:rPr lang="en-US" sz="1500" dirty="0" err="1"/>
              <a:t>z.B.</a:t>
            </a:r>
            <a:r>
              <a:rPr lang="en-US" sz="1500" dirty="0"/>
              <a:t> Audi)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Modell (</a:t>
            </a:r>
            <a:r>
              <a:rPr lang="en-US" sz="1500" dirty="0" err="1"/>
              <a:t>z.B.</a:t>
            </a:r>
            <a:r>
              <a:rPr lang="en-US" sz="1500" dirty="0"/>
              <a:t> A5)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Baujahr</a:t>
            </a:r>
            <a:r>
              <a:rPr lang="en-US" sz="1500" dirty="0"/>
              <a:t> (</a:t>
            </a:r>
            <a:r>
              <a:rPr lang="en-US" sz="1500" dirty="0" err="1"/>
              <a:t>z.B.</a:t>
            </a:r>
            <a:r>
              <a:rPr lang="en-US" sz="1500" dirty="0"/>
              <a:t> 2013)</a:t>
            </a:r>
          </a:p>
          <a:p>
            <a:pPr marL="6858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Preis</a:t>
            </a:r>
            <a:r>
              <a:rPr lang="en-US" sz="1500" dirty="0"/>
              <a:t> in '000 USD (</a:t>
            </a:r>
            <a:r>
              <a:rPr lang="en-US" sz="1500" dirty="0" err="1"/>
              <a:t>z.B.</a:t>
            </a:r>
            <a:r>
              <a:rPr lang="en-US" sz="1500" dirty="0"/>
              <a:t> 44)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67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188B4-7A99-4BC8-8F31-479B8DB7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Preparieren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87AD7-E3CE-4757-9CC4-4D912D1D1792}"/>
              </a:ext>
            </a:extLst>
          </p:cNvPr>
          <p:cNvSpPr txBox="1"/>
          <p:nvPr/>
        </p:nvSpPr>
        <p:spPr>
          <a:xfrm>
            <a:off x="6668392" y="627663"/>
            <a:ext cx="5156364" cy="2250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r>
              <a:rPr lang="en-US" sz="2000" b="1" dirty="0" err="1"/>
              <a:t>Ausgangslage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Auf den </a:t>
            </a:r>
            <a:r>
              <a:rPr lang="en-US" dirty="0" err="1"/>
              <a:t>Bildern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Teil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Detailaufnahmen</a:t>
            </a:r>
            <a:r>
              <a:rPr lang="en-US" dirty="0"/>
              <a:t> </a:t>
            </a:r>
            <a:r>
              <a:rPr lang="en-US" dirty="0" err="1"/>
              <a:t>einzelner</a:t>
            </a:r>
            <a:r>
              <a:rPr lang="en-US" dirty="0"/>
              <a:t> </a:t>
            </a:r>
            <a:r>
              <a:rPr lang="en-US" dirty="0" err="1"/>
              <a:t>Autoteile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und </a:t>
            </a:r>
            <a:r>
              <a:rPr lang="en-US" dirty="0" err="1"/>
              <a:t>vereinzelt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Innenaufnahmen</a:t>
            </a:r>
            <a:r>
              <a:rPr lang="en-US" dirty="0"/>
              <a:t> </a:t>
            </a:r>
            <a:r>
              <a:rPr lang="en-US" dirty="0" err="1"/>
              <a:t>vorhanden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unterschiedliche</a:t>
            </a:r>
            <a:r>
              <a:rPr lang="en-US" dirty="0"/>
              <a:t> </a:t>
            </a:r>
            <a:r>
              <a:rPr lang="en-US" dirty="0" err="1"/>
              <a:t>Formate</a:t>
            </a:r>
            <a:r>
              <a:rPr lang="en-US" dirty="0"/>
              <a:t> und </a:t>
            </a:r>
            <a:r>
              <a:rPr lang="en-US" dirty="0" err="1"/>
              <a:t>Grössen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Filenamen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807F2-4DE9-496D-BC40-5E874CE18949}"/>
              </a:ext>
            </a:extLst>
          </p:cNvPr>
          <p:cNvSpPr txBox="1"/>
          <p:nvPr/>
        </p:nvSpPr>
        <p:spPr>
          <a:xfrm>
            <a:off x="5695381" y="3225969"/>
            <a:ext cx="5527040" cy="1892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Filestruktur</a:t>
            </a:r>
            <a:r>
              <a:rPr lang="en-US" sz="2000" b="1" dirty="0"/>
              <a:t> </a:t>
            </a:r>
            <a:r>
              <a:rPr lang="en-US" sz="2000" b="1" dirty="0" err="1"/>
              <a:t>anlegen</a:t>
            </a:r>
            <a:endParaRPr lang="en-US" sz="20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Organisieren</a:t>
            </a:r>
            <a:r>
              <a:rPr lang="en-US" sz="1600" dirty="0"/>
              <a:t> der </a:t>
            </a:r>
            <a:r>
              <a:rPr lang="en-US" sz="1600" dirty="0" err="1"/>
              <a:t>Daten</a:t>
            </a:r>
            <a:r>
              <a:rPr lang="en-US" sz="1600" dirty="0"/>
              <a:t> in </a:t>
            </a:r>
            <a:r>
              <a:rPr lang="en-US" sz="1600" dirty="0" err="1"/>
              <a:t>Verzeichnisse</a:t>
            </a:r>
            <a:r>
              <a:rPr lang="en-US" sz="1600" dirty="0"/>
              <a:t> </a:t>
            </a:r>
            <a:r>
              <a:rPr lang="en-US" sz="1600" dirty="0" err="1"/>
              <a:t>lokal</a:t>
            </a:r>
            <a:r>
              <a:rPr lang="en-US" sz="1600" dirty="0"/>
              <a:t> </a:t>
            </a:r>
            <a:r>
              <a:rPr lang="en-US" sz="1600" dirty="0" err="1"/>
              <a:t>vorgenommen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Aufsplittung</a:t>
            </a:r>
            <a:r>
              <a:rPr lang="en-US" sz="1600" dirty="0"/>
              <a:t> in train, valid, test </a:t>
            </a:r>
            <a:r>
              <a:rPr lang="en-US" sz="1600" dirty="0" err="1"/>
              <a:t>ebenfalls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Abgespeichert</a:t>
            </a:r>
            <a:r>
              <a:rPr lang="en-US" sz="1600" dirty="0"/>
              <a:t> in Google Drive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Gemounted</a:t>
            </a:r>
            <a:r>
              <a:rPr lang="en-US" sz="1600" dirty="0"/>
              <a:t> und </a:t>
            </a:r>
            <a:r>
              <a:rPr lang="en-US" sz="1600" dirty="0" err="1"/>
              <a:t>dann</a:t>
            </a:r>
            <a:r>
              <a:rPr lang="en-US" sz="1600" dirty="0"/>
              <a:t> </a:t>
            </a:r>
            <a:r>
              <a:rPr lang="en-US" sz="1600" dirty="0" err="1"/>
              <a:t>kopiert</a:t>
            </a:r>
            <a:r>
              <a:rPr lang="en-US" sz="1600" dirty="0"/>
              <a:t> ins Google </a:t>
            </a:r>
            <a:r>
              <a:rPr lang="en-US" sz="1600" dirty="0" err="1"/>
              <a:t>Colab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2EACE-EF98-4A0A-AED0-FD997142D755}"/>
              </a:ext>
            </a:extLst>
          </p:cNvPr>
          <p:cNvSpPr txBox="1"/>
          <p:nvPr/>
        </p:nvSpPr>
        <p:spPr>
          <a:xfrm>
            <a:off x="2931861" y="5251278"/>
            <a:ext cx="5527040" cy="1407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r>
              <a:rPr lang="en-US" sz="2000" b="1" dirty="0"/>
              <a:t>Preprocessing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Skalierung</a:t>
            </a:r>
            <a:r>
              <a:rPr lang="en-US" dirty="0"/>
              <a:t> und </a:t>
            </a:r>
            <a:r>
              <a:rPr lang="en-US" dirty="0" err="1"/>
              <a:t>Bildbearbeitung</a:t>
            </a:r>
            <a:r>
              <a:rPr lang="en-US" dirty="0"/>
              <a:t> in </a:t>
            </a:r>
            <a:r>
              <a:rPr lang="en-US" dirty="0" err="1"/>
              <a:t>Tesorflow</a:t>
            </a:r>
            <a:r>
              <a:rPr lang="en-US" dirty="0"/>
              <a:t> auf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32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F9857ED-1DEF-4481-AEB4-E7759342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457275" cy="6858000"/>
          </a:xfrm>
          <a:custGeom>
            <a:avLst/>
            <a:gdLst>
              <a:gd name="connsiteX0" fmla="*/ 5457275 w 5457275"/>
              <a:gd name="connsiteY0" fmla="*/ 0 h 6858000"/>
              <a:gd name="connsiteX1" fmla="*/ 361354 w 5457275"/>
              <a:gd name="connsiteY1" fmla="*/ 0 h 6858000"/>
              <a:gd name="connsiteX2" fmla="*/ 335637 w 5457275"/>
              <a:gd name="connsiteY2" fmla="*/ 94722 h 6858000"/>
              <a:gd name="connsiteX3" fmla="*/ 690849 w 5457275"/>
              <a:gd name="connsiteY3" fmla="*/ 6842426 h 6858000"/>
              <a:gd name="connsiteX4" fmla="*/ 696735 w 5457275"/>
              <a:gd name="connsiteY4" fmla="*/ 6858000 h 6858000"/>
              <a:gd name="connsiteX5" fmla="*/ 5457275 w 54572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275" h="6858000">
                <a:moveTo>
                  <a:pt x="5457275" y="0"/>
                </a:moveTo>
                <a:lnTo>
                  <a:pt x="361354" y="0"/>
                </a:lnTo>
                <a:lnTo>
                  <a:pt x="335637" y="94722"/>
                </a:lnTo>
                <a:cubicBezTo>
                  <a:pt x="-226206" y="2374054"/>
                  <a:pt x="-65870" y="4704140"/>
                  <a:pt x="690849" y="6842426"/>
                </a:cubicBezTo>
                <a:lnTo>
                  <a:pt x="696735" y="6858000"/>
                </a:lnTo>
                <a:lnTo>
                  <a:pt x="5457275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E4FBE1-8E8A-42A6-B693-88C8979D8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228693" cy="6858000"/>
          </a:xfrm>
          <a:custGeom>
            <a:avLst/>
            <a:gdLst>
              <a:gd name="connsiteX0" fmla="*/ 5228693 w 5228693"/>
              <a:gd name="connsiteY0" fmla="*/ 0 h 6858000"/>
              <a:gd name="connsiteX1" fmla="*/ 371685 w 5228693"/>
              <a:gd name="connsiteY1" fmla="*/ 1 h 6858000"/>
              <a:gd name="connsiteX2" fmla="*/ 319533 w 5228693"/>
              <a:gd name="connsiteY2" fmla="*/ 193787 h 6858000"/>
              <a:gd name="connsiteX3" fmla="*/ 623642 w 5228693"/>
              <a:gd name="connsiteY3" fmla="*/ 6599363 h 6858000"/>
              <a:gd name="connsiteX4" fmla="*/ 717029 w 5228693"/>
              <a:gd name="connsiteY4" fmla="*/ 6858000 h 6858000"/>
              <a:gd name="connsiteX5" fmla="*/ 5228693 w 522869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8693" h="6858000">
                <a:moveTo>
                  <a:pt x="5228693" y="0"/>
                </a:moveTo>
                <a:lnTo>
                  <a:pt x="371685" y="1"/>
                </a:lnTo>
                <a:lnTo>
                  <a:pt x="319533" y="193787"/>
                </a:lnTo>
                <a:cubicBezTo>
                  <a:pt x="-206622" y="2355719"/>
                  <a:pt x="-67685" y="4563346"/>
                  <a:pt x="623642" y="6599363"/>
                </a:cubicBezTo>
                <a:lnTo>
                  <a:pt x="717029" y="6858000"/>
                </a:lnTo>
                <a:lnTo>
                  <a:pt x="5228693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2B068-D513-4746-A216-2D4652C8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76" y="639502"/>
            <a:ext cx="3820669" cy="1585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Eigenes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Modell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aufstellen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12D3A-6E7C-45B7-94AD-F83E5DBB7CFE}"/>
              </a:ext>
            </a:extLst>
          </p:cNvPr>
          <p:cNvSpPr txBox="1"/>
          <p:nvPr/>
        </p:nvSpPr>
        <p:spPr>
          <a:xfrm>
            <a:off x="5995551" y="386080"/>
            <a:ext cx="5770350" cy="6065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Model: "sequential_1" _________________________________________________________________ Layer (type) Output Shape Param # ================================================================= conv2d_2 (Conv2D) (None, 224, 224, 8) 224 _________________________________________________________________ activation_4 (Activation) (None, 224, 224, 8) 0 _________________________________________________________________ conv2d_3 (Conv2D) (None, 224, 224, 8) 584 _________________________________________________________________ activation_5 (Activation) (None, 224, 224, 8) 0 _________________________________________________________________ max_pooling2d_1 (MaxPooling2 (None, 112, 112, 8) 0 _________________________________________________________________ flatten_1 (Flatten) (None, 100352) 0 _________________________________________________________________ dropout_1 (Dropout) (None, 100352) 0 _________________________________________________________________ dense_2 (Dense) (None, 40) 4014120 _________________________________________________________________ activation_6 (Activation) (None, 40) 0 _________________________________________________________________ dense_3 (Dense) (None, 42) 1722 _________________________________________________________________ activation_7 (Activation) (None, 42) 0 ================================================================= Total params: 4,016,650 Trainable params: 4,016,650 Non-trainable params: 0 _________________________________________________________________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69E0E-7490-49C2-BA30-AF16EDEAA113}"/>
              </a:ext>
            </a:extLst>
          </p:cNvPr>
          <p:cNvSpPr txBox="1"/>
          <p:nvPr/>
        </p:nvSpPr>
        <p:spPr>
          <a:xfrm>
            <a:off x="585574" y="2536448"/>
            <a:ext cx="4643120" cy="17851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CNN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mit</a:t>
            </a:r>
            <a:r>
              <a:rPr lang="en-US" b="0" dirty="0">
                <a:effectLst/>
                <a:latin typeface="Courier New" panose="02070309020205020404" pitchFamily="49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2 convolution blocks </a:t>
            </a:r>
          </a:p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2 fully connected layers</a:t>
            </a:r>
          </a:p>
          <a:p>
            <a:pPr>
              <a:spcAft>
                <a:spcPts val="600"/>
              </a:spcAft>
            </a:pPr>
            <a:r>
              <a:rPr lang="en-US" b="0" dirty="0">
                <a:effectLst/>
                <a:latin typeface="Courier New" panose="02070309020205020404" pitchFamily="49" charset="0"/>
              </a:rPr>
              <a:t>1 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MaxPooling</a:t>
            </a:r>
            <a:r>
              <a:rPr lang="en-US" b="0" dirty="0">
                <a:effectLst/>
                <a:latin typeface="Courier New" panose="02070309020205020404" pitchFamily="49" charset="0"/>
              </a:rPr>
              <a:t> layers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</a:rPr>
              <a:t>1</a:t>
            </a:r>
            <a:r>
              <a:rPr lang="en-US" b="0" dirty="0">
                <a:effectLst/>
                <a:latin typeface="Courier New" panose="02070309020205020404" pitchFamily="49" charset="0"/>
              </a:rPr>
              <a:t> Dropout 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F77ED-A8DC-4B86-B3AE-74EDCAF5BA9E}"/>
              </a:ext>
            </a:extLst>
          </p:cNvPr>
          <p:cNvSpPr txBox="1"/>
          <p:nvPr/>
        </p:nvSpPr>
        <p:spPr>
          <a:xfrm>
            <a:off x="585574" y="4575592"/>
            <a:ext cx="4145046" cy="213904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</a:rPr>
              <a:t>input_shape</a:t>
            </a:r>
            <a:r>
              <a:rPr lang="en-US" dirty="0">
                <a:latin typeface="Courier New" panose="02070309020205020404" pitchFamily="49" charset="0"/>
              </a:rPr>
              <a:t> = (112, 112, 3)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batch_size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</a:t>
            </a:r>
            <a:r>
              <a:rPr lang="en-US" dirty="0">
                <a:latin typeface="Courier New" panose="02070309020205020404" pitchFamily="49" charset="0"/>
              </a:rPr>
              <a:t>32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nb_classes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42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kernel_size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(3, 3)</a:t>
            </a:r>
          </a:p>
          <a:p>
            <a:pPr>
              <a:spcAft>
                <a:spcPts val="600"/>
              </a:spcAft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pool_size</a:t>
            </a:r>
            <a:r>
              <a:rPr lang="en-US" b="0" dirty="0">
                <a:effectLst/>
                <a:latin typeface="Courier New" panose="02070309020205020404" pitchFamily="49" charset="0"/>
              </a:rPr>
              <a:t> = (2, 2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en-US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B10C-6AD6-4598-9824-6579D2F6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und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Einschätzung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259F1-643B-466F-8804-6BAFABA68208}"/>
              </a:ext>
            </a:extLst>
          </p:cNvPr>
          <p:cNvSpPr txBox="1"/>
          <p:nvPr/>
        </p:nvSpPr>
        <p:spPr>
          <a:xfrm>
            <a:off x="762000" y="2279017"/>
            <a:ext cx="5314543" cy="24500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Aft>
                <a:spcPts val="600"/>
              </a:spcAft>
              <a:defRPr sz="1600"/>
            </a:lvl1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Auf </a:t>
            </a:r>
            <a:r>
              <a:rPr lang="en-US" sz="1200" dirty="0" err="1"/>
              <a:t>kleinem</a:t>
            </a:r>
            <a:r>
              <a:rPr lang="en-US" sz="1200" dirty="0"/>
              <a:t> </a:t>
            </a:r>
            <a:r>
              <a:rPr lang="en-US" sz="1200" dirty="0" err="1"/>
              <a:t>Testdatensatz</a:t>
            </a:r>
            <a:r>
              <a:rPr lang="en-US" sz="1200" dirty="0"/>
              <a:t> </a:t>
            </a:r>
            <a:r>
              <a:rPr lang="en-US" sz="1200" dirty="0" err="1"/>
              <a:t>gutes</a:t>
            </a:r>
            <a:r>
              <a:rPr lang="en-US" sz="1200" dirty="0"/>
              <a:t> </a:t>
            </a:r>
            <a:r>
              <a:rPr lang="en-US" sz="1200" dirty="0" err="1"/>
              <a:t>Resultat</a:t>
            </a:r>
            <a:r>
              <a:rPr lang="en-US" sz="1200" dirty="0"/>
              <a:t> </a:t>
            </a:r>
            <a:r>
              <a:rPr lang="en-US" sz="1200" dirty="0" err="1"/>
              <a:t>erzielt</a:t>
            </a:r>
            <a:r>
              <a:rPr lang="en-US" sz="1200" dirty="0"/>
              <a:t> </a:t>
            </a:r>
            <a:r>
              <a:rPr lang="en-US" sz="1200" dirty="0" err="1"/>
              <a:t>mit</a:t>
            </a:r>
            <a:r>
              <a:rPr lang="en-US" sz="1200" dirty="0"/>
              <a:t> 89% precision und recall – </a:t>
            </a:r>
            <a:r>
              <a:rPr lang="en-US" sz="1200" dirty="0" err="1"/>
              <a:t>aber</a:t>
            </a:r>
            <a:r>
              <a:rPr lang="en-US" sz="1200" dirty="0"/>
              <a:t> </a:t>
            </a:r>
            <a:r>
              <a:rPr lang="en-US" sz="1200" dirty="0" err="1"/>
              <a:t>leichtem</a:t>
            </a:r>
            <a:r>
              <a:rPr lang="en-US" sz="1200" dirty="0"/>
              <a:t> Overfitting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/>
              <a:t>Auf </a:t>
            </a:r>
            <a:r>
              <a:rPr lang="en-US" sz="1200" dirty="0" err="1"/>
              <a:t>grossem</a:t>
            </a:r>
            <a:r>
              <a:rPr lang="en-US" sz="1200" dirty="0"/>
              <a:t> </a:t>
            </a:r>
            <a:r>
              <a:rPr lang="en-US" sz="1200" dirty="0" err="1"/>
              <a:t>Datensatz</a:t>
            </a:r>
            <a:r>
              <a:rPr lang="en-US" sz="1200" dirty="0"/>
              <a:t> </a:t>
            </a:r>
            <a:r>
              <a:rPr lang="en-US" sz="1200" dirty="0" err="1"/>
              <a:t>viele</a:t>
            </a:r>
            <a:r>
              <a:rPr lang="en-US" sz="1200" dirty="0"/>
              <a:t> </a:t>
            </a:r>
            <a:r>
              <a:rPr lang="en-US" sz="1200" dirty="0" err="1"/>
              <a:t>Probleme</a:t>
            </a:r>
            <a:r>
              <a:rPr lang="en-US" sz="1200" dirty="0"/>
              <a:t> </a:t>
            </a:r>
            <a:r>
              <a:rPr lang="en-US" sz="1200" dirty="0" err="1"/>
              <a:t>gehabt</a:t>
            </a:r>
            <a:r>
              <a:rPr lang="en-US" sz="1200" dirty="0"/>
              <a:t>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err="1"/>
              <a:t>Rechenzeit</a:t>
            </a:r>
            <a:r>
              <a:rPr lang="en-US" sz="1050" dirty="0"/>
              <a:t> auf </a:t>
            </a:r>
            <a:r>
              <a:rPr lang="en-US" sz="1050" dirty="0" err="1"/>
              <a:t>Colab</a:t>
            </a:r>
            <a:r>
              <a:rPr lang="en-US" sz="1050" dirty="0"/>
              <a:t> </a:t>
            </a:r>
            <a:r>
              <a:rPr lang="en-US" sz="1050" dirty="0" err="1"/>
              <a:t>bei</a:t>
            </a:r>
            <a:r>
              <a:rPr lang="en-US" sz="1050" dirty="0"/>
              <a:t> 7h – local </a:t>
            </a:r>
            <a:r>
              <a:rPr lang="en-US" sz="1050" dirty="0" err="1"/>
              <a:t>bei</a:t>
            </a:r>
            <a:r>
              <a:rPr lang="en-US" sz="1050" dirty="0"/>
              <a:t> 1.5h !?</a:t>
            </a:r>
            <a:endParaRPr lang="en-US" sz="12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Accuracy </a:t>
            </a:r>
            <a:r>
              <a:rPr lang="en-US" sz="1200" dirty="0" err="1"/>
              <a:t>bei</a:t>
            </a:r>
            <a:r>
              <a:rPr lang="en-US" sz="1200" dirty="0"/>
              <a:t> </a:t>
            </a:r>
            <a:r>
              <a:rPr lang="en-US" sz="1200" dirty="0" err="1"/>
              <a:t>grossem</a:t>
            </a:r>
            <a:r>
              <a:rPr lang="en-US" sz="1200" dirty="0"/>
              <a:t> </a:t>
            </a:r>
            <a:r>
              <a:rPr lang="en-US" sz="1200" dirty="0" err="1"/>
              <a:t>Datensatz</a:t>
            </a:r>
            <a:r>
              <a:rPr lang="en-US" sz="1200" dirty="0"/>
              <a:t> </a:t>
            </a:r>
            <a:r>
              <a:rPr lang="en-US" sz="1200" dirty="0" err="1"/>
              <a:t>ganz</a:t>
            </a:r>
            <a:r>
              <a:rPr lang="en-US" sz="1200" dirty="0"/>
              <a:t> </a:t>
            </a:r>
            <a:r>
              <a:rPr lang="en-US" sz="1200" dirty="0" err="1"/>
              <a:t>mies</a:t>
            </a:r>
            <a:r>
              <a:rPr lang="en-US" sz="1200" dirty="0"/>
              <a:t>…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Overfitting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 err="1"/>
              <a:t>Mögliche</a:t>
            </a:r>
            <a:r>
              <a:rPr lang="en-US" sz="1200" dirty="0"/>
              <a:t> </a:t>
            </a:r>
            <a:r>
              <a:rPr lang="en-US" sz="1200" dirty="0" err="1"/>
              <a:t>Ursache</a:t>
            </a:r>
            <a:r>
              <a:rPr lang="en-US" sz="1200" dirty="0"/>
              <a:t>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/>
              <a:t>Problem </a:t>
            </a:r>
            <a:r>
              <a:rPr lang="en-US" sz="1050" dirty="0" err="1"/>
              <a:t>mit</a:t>
            </a:r>
            <a:r>
              <a:rPr lang="en-US" sz="1050" dirty="0"/>
              <a:t> Detail- und </a:t>
            </a:r>
            <a:r>
              <a:rPr lang="en-US" sz="1050" dirty="0" err="1"/>
              <a:t>Innenaufnahmen</a:t>
            </a:r>
            <a:r>
              <a:rPr lang="en-US" sz="1050" dirty="0"/>
              <a:t>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err="1"/>
              <a:t>Besseres</a:t>
            </a:r>
            <a:r>
              <a:rPr lang="en-US" sz="1050" dirty="0"/>
              <a:t> Preprocessing </a:t>
            </a:r>
            <a:r>
              <a:rPr lang="en-US" sz="1050" dirty="0" err="1"/>
              <a:t>machen</a:t>
            </a:r>
            <a:r>
              <a:rPr lang="en-US" sz="1050" dirty="0"/>
              <a:t>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50" dirty="0" err="1"/>
              <a:t>Vortrainiertes</a:t>
            </a:r>
            <a:r>
              <a:rPr lang="en-US" sz="1050" dirty="0"/>
              <a:t> </a:t>
            </a:r>
            <a:r>
              <a:rPr lang="en-US" sz="1050" dirty="0" err="1"/>
              <a:t>Netz</a:t>
            </a:r>
            <a:r>
              <a:rPr lang="en-US" sz="1050" dirty="0"/>
              <a:t> </a:t>
            </a:r>
            <a:r>
              <a:rPr lang="en-US" sz="1050" dirty="0" err="1"/>
              <a:t>nehmen</a:t>
            </a:r>
            <a:r>
              <a:rPr lang="en-US" sz="1050" dirty="0"/>
              <a:t> (RESNET)?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500F5-3C83-477A-8BC6-6B4A8CE8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691" y="4804910"/>
            <a:ext cx="2157060" cy="1700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AC279B-C9CB-4C2C-AFE9-AAFC288B6E54}"/>
              </a:ext>
            </a:extLst>
          </p:cNvPr>
          <p:cNvSpPr txBox="1"/>
          <p:nvPr/>
        </p:nvSpPr>
        <p:spPr>
          <a:xfrm>
            <a:off x="7399176" y="464398"/>
            <a:ext cx="4706568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Convolution Matrix:</a:t>
            </a:r>
          </a:p>
          <a:p>
            <a:pPr marL="57150"/>
            <a:r>
              <a:rPr lang="en-US" sz="1800" dirty="0">
                <a:solidFill>
                  <a:schemeClr val="bg1"/>
                </a:solidFill>
              </a:rPr>
              <a:t>['Ferrari', 'Lamborghini', 'McLaren']</a:t>
            </a:r>
          </a:p>
          <a:p>
            <a:pPr marL="57150"/>
            <a:r>
              <a:rPr lang="en-US" sz="1800" dirty="0">
                <a:solidFill>
                  <a:schemeClr val="bg1"/>
                </a:solidFill>
              </a:rPr>
              <a:t>[[16  2  0]</a:t>
            </a:r>
          </a:p>
          <a:p>
            <a:pPr marL="57150"/>
            <a:r>
              <a:rPr lang="en-US" sz="1800" dirty="0">
                <a:solidFill>
                  <a:schemeClr val="bg1"/>
                </a:solidFill>
              </a:rPr>
              <a:t> [ 5 45  0]</a:t>
            </a:r>
          </a:p>
          <a:p>
            <a:pPr marL="57150"/>
            <a:r>
              <a:rPr lang="en-US" sz="1800" dirty="0">
                <a:solidFill>
                  <a:schemeClr val="bg1"/>
                </a:solidFill>
              </a:rPr>
              <a:t> [ 2  3  9]]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E3D17-54A2-4A14-A835-EBCFCDA0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460" y="2857482"/>
            <a:ext cx="2157060" cy="22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27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565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Automarken raten</vt:lpstr>
      <vt:lpstr>Ziel</vt:lpstr>
      <vt:lpstr>Datenbasis</vt:lpstr>
      <vt:lpstr>Daten Preparieren</vt:lpstr>
      <vt:lpstr>Eigenes Modell aufstellen</vt:lpstr>
      <vt:lpstr>Resultat und Einschätzung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Automarken raten</dc:title>
  <dc:creator>Alexander Furrer</dc:creator>
  <cp:lastModifiedBy>Alexander Furrer</cp:lastModifiedBy>
  <cp:revision>13</cp:revision>
  <dcterms:created xsi:type="dcterms:W3CDTF">2021-04-04T08:07:08Z</dcterms:created>
  <dcterms:modified xsi:type="dcterms:W3CDTF">2021-04-06T21:59:31Z</dcterms:modified>
</cp:coreProperties>
</file>