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51C-E739-43A1-BE53-913419D1B037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511C-528F-47D3-9C5E-E7A58148C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</a:rPr>
              <a:t>Automarken raten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F2D3-AF06-4895-8BF9-1CB353E6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Christian Cuppone / Alexander Furrer</a:t>
            </a:r>
          </a:p>
        </p:txBody>
      </p:sp>
    </p:spTree>
    <p:extLst>
      <p:ext uri="{BB962C8B-B14F-4D97-AF65-F5344CB8AC3E}">
        <p14:creationId xmlns:p14="http://schemas.microsoft.com/office/powerpoint/2010/main" val="396390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D2F3-4CF9-4F58-9E2C-04257D59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Ziel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AC704-DFE6-44C4-8D98-9F5E90A8D17F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Wir</a:t>
            </a:r>
            <a:r>
              <a:rPr lang="en-US" sz="2400" dirty="0"/>
              <a:t> </a:t>
            </a:r>
            <a:r>
              <a:rPr lang="en-US" sz="2400" dirty="0" err="1"/>
              <a:t>wollen</a:t>
            </a:r>
            <a:r>
              <a:rPr lang="en-US" sz="2400" dirty="0"/>
              <a:t> </a:t>
            </a:r>
            <a:r>
              <a:rPr lang="en-US" sz="2400" dirty="0" err="1"/>
              <a:t>mittels</a:t>
            </a:r>
            <a:r>
              <a:rPr lang="en-US" sz="2400" dirty="0"/>
              <a:t> </a:t>
            </a:r>
            <a:r>
              <a:rPr lang="en-US" sz="2400" dirty="0" err="1"/>
              <a:t>eines</a:t>
            </a:r>
            <a:r>
              <a:rPr lang="en-US" sz="2400" dirty="0"/>
              <a:t> CNN auf </a:t>
            </a:r>
            <a:r>
              <a:rPr lang="en-US" sz="2400" dirty="0" err="1"/>
              <a:t>Fotos</a:t>
            </a:r>
            <a:r>
              <a:rPr lang="en-US" sz="2400" dirty="0"/>
              <a:t> die </a:t>
            </a:r>
            <a:r>
              <a:rPr lang="en-US" sz="2400" dirty="0" err="1"/>
              <a:t>Automarke</a:t>
            </a:r>
            <a:r>
              <a:rPr lang="en-US" sz="2400" dirty="0"/>
              <a:t> des </a:t>
            </a:r>
            <a:r>
              <a:rPr lang="en-US" sz="2400" dirty="0" err="1"/>
              <a:t>dargestellten</a:t>
            </a:r>
            <a:r>
              <a:rPr lang="en-US" sz="2400" dirty="0"/>
              <a:t> </a:t>
            </a:r>
            <a:r>
              <a:rPr lang="en-US" sz="2400" dirty="0" err="1"/>
              <a:t>Vehikels</a:t>
            </a:r>
            <a:r>
              <a:rPr lang="en-US" sz="2400" dirty="0"/>
              <a:t>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erkennen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Falls </a:t>
            </a:r>
            <a:r>
              <a:rPr lang="en-US" sz="2400" dirty="0" err="1"/>
              <a:t>wir</a:t>
            </a:r>
            <a:r>
              <a:rPr lang="en-US" sz="2400" dirty="0"/>
              <a:t> </a:t>
            </a:r>
            <a:r>
              <a:rPr lang="en-US" sz="2400" dirty="0" err="1"/>
              <a:t>genügend</a:t>
            </a:r>
            <a:r>
              <a:rPr lang="en-US" sz="2400" dirty="0"/>
              <a:t> Zeit </a:t>
            </a:r>
            <a:r>
              <a:rPr lang="en-US" sz="2400" dirty="0" err="1"/>
              <a:t>haben</a:t>
            </a:r>
            <a:r>
              <a:rPr lang="en-US" sz="2400" dirty="0"/>
              <a:t>,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wir</a:t>
            </a:r>
            <a:r>
              <a:rPr lang="en-US" sz="2400" dirty="0"/>
              <a:t> </a:t>
            </a:r>
            <a:r>
              <a:rPr lang="en-US" sz="2400" dirty="0" err="1"/>
              <a:t>auch</a:t>
            </a:r>
            <a:r>
              <a:rPr lang="en-US" sz="2400" dirty="0"/>
              <a:t> </a:t>
            </a:r>
            <a:r>
              <a:rPr lang="en-US" sz="2400" dirty="0" err="1"/>
              <a:t>versuchen</a:t>
            </a:r>
            <a:r>
              <a:rPr lang="en-US" sz="2400" dirty="0"/>
              <a:t> </a:t>
            </a:r>
            <a:r>
              <a:rPr lang="en-US" sz="2400" dirty="0" err="1"/>
              <a:t>aufgrund</a:t>
            </a:r>
            <a:r>
              <a:rPr lang="en-US" sz="2400" dirty="0"/>
              <a:t> des </a:t>
            </a:r>
            <a:r>
              <a:rPr lang="en-US" sz="2400" dirty="0" err="1"/>
              <a:t>Bildes</a:t>
            </a:r>
            <a:r>
              <a:rPr lang="en-US" sz="2400" dirty="0"/>
              <a:t> auf die </a:t>
            </a:r>
            <a:r>
              <a:rPr lang="en-US" sz="2400" dirty="0" err="1"/>
              <a:t>Preisklasse</a:t>
            </a:r>
            <a:r>
              <a:rPr lang="en-US" sz="2400" dirty="0"/>
              <a:t> des Autos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schliessen</a:t>
            </a:r>
            <a:r>
              <a:rPr lang="en-US" sz="24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FDF15-90FF-4876-9C0D-57739543E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578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309F1-E7AE-47BD-B432-F6083A6C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C8C1-B0FC-419F-9C02-E930EFE5FDE6}"/>
              </a:ext>
            </a:extLst>
          </p:cNvPr>
          <p:cNvSpPr txBox="1"/>
          <p:nvPr/>
        </p:nvSpPr>
        <p:spPr>
          <a:xfrm>
            <a:off x="838200" y="1997030"/>
            <a:ext cx="8133080" cy="44139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Datenbasis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Bildsammlungen</a:t>
            </a:r>
            <a:r>
              <a:rPr lang="en-US" dirty="0"/>
              <a:t> </a:t>
            </a:r>
            <a:r>
              <a:rPr lang="en-US" dirty="0" err="1"/>
              <a:t>zugänglich</a:t>
            </a:r>
            <a:r>
              <a:rPr lang="en-US" dirty="0"/>
              <a:t> </a:t>
            </a:r>
            <a:r>
              <a:rPr lang="en-US" dirty="0" err="1"/>
              <a:t>wobei</a:t>
            </a:r>
            <a:r>
              <a:rPr lang="en-US" dirty="0"/>
              <a:t> der </a:t>
            </a:r>
            <a:r>
              <a:rPr lang="en-US" dirty="0" err="1"/>
              <a:t>Datensatz</a:t>
            </a:r>
            <a:r>
              <a:rPr lang="en-US" dirty="0"/>
              <a:t> der Stanford University von Jonathan Krause der </a:t>
            </a:r>
            <a:r>
              <a:rPr lang="en-US" dirty="0" err="1"/>
              <a:t>wohl</a:t>
            </a:r>
            <a:r>
              <a:rPr lang="en-US" dirty="0"/>
              <a:t> </a:t>
            </a:r>
            <a:r>
              <a:rPr lang="en-US" dirty="0" err="1"/>
              <a:t>bekannteste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(https://ai.stanford.edu/~jkrause/cars/car_dataset.html). </a:t>
            </a:r>
            <a:r>
              <a:rPr lang="en-US" dirty="0" err="1"/>
              <a:t>Allerdings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Datensatz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besonders</a:t>
            </a:r>
            <a:r>
              <a:rPr lang="en-US" dirty="0"/>
              <a:t> gross, </a:t>
            </a:r>
            <a:r>
              <a:rPr lang="en-US" dirty="0" err="1"/>
              <a:t>sehr</a:t>
            </a:r>
            <a:r>
              <a:rPr lang="en-US" dirty="0"/>
              <a:t> USA </a:t>
            </a:r>
            <a:r>
              <a:rPr lang="en-US" dirty="0" err="1"/>
              <a:t>lastig</a:t>
            </a:r>
            <a:r>
              <a:rPr lang="en-US" dirty="0"/>
              <a:t> und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etwas</a:t>
            </a:r>
            <a:r>
              <a:rPr lang="en-US" dirty="0"/>
              <a:t> in die Jahre </a:t>
            </a:r>
            <a:r>
              <a:rPr lang="en-US" dirty="0" err="1"/>
              <a:t>gekommen</a:t>
            </a:r>
            <a:r>
              <a:rPr lang="en-US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verwenden</a:t>
            </a:r>
            <a:r>
              <a:rPr lang="en-US" dirty="0"/>
              <a:t> </a:t>
            </a:r>
            <a:r>
              <a:rPr lang="en-US" dirty="0" err="1"/>
              <a:t>daher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Library von Nicolas Gervais (https://github.com/nicolas-gervais/predicting-car-price-from-scraped-data/tree/master/picture-scraper)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b="1" dirty="0"/>
              <a:t>64'467 </a:t>
            </a:r>
            <a:r>
              <a:rPr lang="en-US" b="1" dirty="0" err="1"/>
              <a:t>Bilder</a:t>
            </a:r>
            <a:r>
              <a:rPr lang="en-US" b="1" dirty="0"/>
              <a:t> </a:t>
            </a:r>
            <a:r>
              <a:rPr lang="en-US" b="1" dirty="0" err="1"/>
              <a:t>aus</a:t>
            </a:r>
            <a:r>
              <a:rPr lang="en-US" b="1" dirty="0"/>
              <a:t> dem </a:t>
            </a:r>
            <a:r>
              <a:rPr lang="en-US" b="1" dirty="0" err="1"/>
              <a:t>Jahr</a:t>
            </a:r>
            <a:r>
              <a:rPr lang="en-US" b="1" dirty="0"/>
              <a:t> 2020</a:t>
            </a:r>
            <a:r>
              <a:rPr lang="en-US" dirty="0"/>
              <a:t>. Die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 von der Webpage 'The Car Connection' </a:t>
            </a:r>
            <a:r>
              <a:rPr lang="en-US" dirty="0" err="1"/>
              <a:t>gescraped</a:t>
            </a:r>
            <a:r>
              <a:rPr lang="en-US" dirty="0"/>
              <a:t> und </a:t>
            </a:r>
            <a:r>
              <a:rPr lang="en-US" dirty="0" err="1"/>
              <a:t>haben</a:t>
            </a:r>
            <a:r>
              <a:rPr lang="en-US" dirty="0"/>
              <a:t> pro </a:t>
            </a:r>
            <a:r>
              <a:rPr lang="en-US" dirty="0" err="1"/>
              <a:t>BIld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anderem</a:t>
            </a:r>
            <a:r>
              <a:rPr lang="en-US" dirty="0"/>
              <a:t> die </a:t>
            </a:r>
            <a:r>
              <a:rPr lang="en-US" dirty="0" err="1"/>
              <a:t>folgenden</a:t>
            </a:r>
            <a:r>
              <a:rPr lang="en-US" dirty="0"/>
              <a:t> Label: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Marke</a:t>
            </a:r>
            <a:r>
              <a:rPr lang="en-US" dirty="0"/>
              <a:t> (</a:t>
            </a:r>
            <a:r>
              <a:rPr lang="en-US" dirty="0" err="1"/>
              <a:t>z.B.</a:t>
            </a:r>
            <a:r>
              <a:rPr lang="en-US" dirty="0"/>
              <a:t> Audi)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Modell (</a:t>
            </a:r>
            <a:r>
              <a:rPr lang="en-US" dirty="0" err="1"/>
              <a:t>z.B.</a:t>
            </a:r>
            <a:r>
              <a:rPr lang="en-US" dirty="0"/>
              <a:t> A5)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Baujahr</a:t>
            </a:r>
            <a:r>
              <a:rPr lang="en-US" dirty="0"/>
              <a:t> (</a:t>
            </a:r>
            <a:r>
              <a:rPr lang="en-US" dirty="0" err="1"/>
              <a:t>z.B.</a:t>
            </a:r>
            <a:r>
              <a:rPr lang="en-US" dirty="0"/>
              <a:t> 2013)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Preis</a:t>
            </a:r>
            <a:r>
              <a:rPr lang="en-US" dirty="0"/>
              <a:t> in '000 USD (</a:t>
            </a:r>
            <a:r>
              <a:rPr lang="en-US" dirty="0" err="1"/>
              <a:t>z.B.</a:t>
            </a:r>
            <a:r>
              <a:rPr lang="en-US" dirty="0"/>
              <a:t> 44)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67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188B4-7A99-4BC8-8F31-479B8DB7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Preparieren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87AD7-E3CE-4757-9CC4-4D912D1D1792}"/>
              </a:ext>
            </a:extLst>
          </p:cNvPr>
          <p:cNvSpPr txBox="1"/>
          <p:nvPr/>
        </p:nvSpPr>
        <p:spPr>
          <a:xfrm>
            <a:off x="6668392" y="627663"/>
            <a:ext cx="5156364" cy="2250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600"/>
            </a:lvl1pPr>
          </a:lstStyle>
          <a:p>
            <a:r>
              <a:rPr lang="en-US" sz="2000" b="1" dirty="0" err="1"/>
              <a:t>Ausgangslage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Auf den </a:t>
            </a:r>
            <a:r>
              <a:rPr lang="en-US" dirty="0" err="1"/>
              <a:t>Bildern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Teil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Detailaufnahmen</a:t>
            </a:r>
            <a:r>
              <a:rPr lang="en-US" dirty="0"/>
              <a:t> </a:t>
            </a:r>
            <a:r>
              <a:rPr lang="en-US" dirty="0" err="1"/>
              <a:t>einzelner</a:t>
            </a:r>
            <a:r>
              <a:rPr lang="en-US" dirty="0"/>
              <a:t> </a:t>
            </a:r>
            <a:r>
              <a:rPr lang="en-US" dirty="0" err="1"/>
              <a:t>Autoteile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und </a:t>
            </a:r>
            <a:r>
              <a:rPr lang="en-US" dirty="0" err="1"/>
              <a:t>vereinzelt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Innenaufnahmen</a:t>
            </a:r>
            <a:r>
              <a:rPr lang="en-US" dirty="0"/>
              <a:t> </a:t>
            </a:r>
            <a:r>
              <a:rPr lang="en-US" dirty="0" err="1"/>
              <a:t>vorhanden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Formate</a:t>
            </a:r>
            <a:r>
              <a:rPr lang="en-US" dirty="0"/>
              <a:t> und </a:t>
            </a:r>
            <a:r>
              <a:rPr lang="en-US" dirty="0" err="1"/>
              <a:t>Grössen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filenamen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807F2-4DE9-496D-BC40-5E874CE18949}"/>
              </a:ext>
            </a:extLst>
          </p:cNvPr>
          <p:cNvSpPr txBox="1"/>
          <p:nvPr/>
        </p:nvSpPr>
        <p:spPr>
          <a:xfrm>
            <a:off x="5695381" y="3225969"/>
            <a:ext cx="5527040" cy="189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Filestruktur</a:t>
            </a:r>
            <a:r>
              <a:rPr lang="en-US" sz="2000" b="1" dirty="0"/>
              <a:t> </a:t>
            </a:r>
            <a:r>
              <a:rPr lang="en-US" sz="2000" b="1" dirty="0" err="1"/>
              <a:t>anlegen</a:t>
            </a:r>
            <a:endParaRPr lang="en-US" sz="20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Organisieren</a:t>
            </a:r>
            <a:r>
              <a:rPr lang="en-US" sz="1600" dirty="0"/>
              <a:t> der </a:t>
            </a:r>
            <a:r>
              <a:rPr lang="en-US" sz="1600" dirty="0" err="1"/>
              <a:t>Daten</a:t>
            </a:r>
            <a:r>
              <a:rPr lang="en-US" sz="1600" dirty="0"/>
              <a:t> in </a:t>
            </a:r>
            <a:r>
              <a:rPr lang="en-US" sz="1600" dirty="0" err="1"/>
              <a:t>Verzeichnisse</a:t>
            </a:r>
            <a:r>
              <a:rPr lang="en-US" sz="1600" dirty="0"/>
              <a:t> </a:t>
            </a:r>
            <a:r>
              <a:rPr lang="en-US" sz="1600" dirty="0" err="1"/>
              <a:t>lokal</a:t>
            </a:r>
            <a:r>
              <a:rPr lang="en-US" sz="1600" dirty="0"/>
              <a:t> </a:t>
            </a:r>
            <a:r>
              <a:rPr lang="en-US" sz="1600" dirty="0" err="1"/>
              <a:t>vorgenommen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Aufsplittung</a:t>
            </a:r>
            <a:r>
              <a:rPr lang="en-US" sz="1600" dirty="0"/>
              <a:t> in train, valid, test </a:t>
            </a:r>
            <a:r>
              <a:rPr lang="en-US" sz="1600" dirty="0" err="1"/>
              <a:t>ebenfalls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Abgespeicehrt</a:t>
            </a:r>
            <a:r>
              <a:rPr lang="en-US" sz="1600" dirty="0"/>
              <a:t> in Google Drive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Gemounted</a:t>
            </a:r>
            <a:r>
              <a:rPr lang="en-US" sz="1600" dirty="0"/>
              <a:t> ins Google </a:t>
            </a:r>
            <a:r>
              <a:rPr lang="en-US" sz="1600" dirty="0" err="1"/>
              <a:t>Colab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2EACE-EF98-4A0A-AED0-FD997142D755}"/>
              </a:ext>
            </a:extLst>
          </p:cNvPr>
          <p:cNvSpPr txBox="1"/>
          <p:nvPr/>
        </p:nvSpPr>
        <p:spPr>
          <a:xfrm>
            <a:off x="2931861" y="5251278"/>
            <a:ext cx="5527040" cy="1407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600"/>
            </a:lvl1pPr>
          </a:lstStyle>
          <a:p>
            <a:r>
              <a:rPr lang="en-US" sz="2000" b="1" dirty="0"/>
              <a:t>Preprocessing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Skalierung</a:t>
            </a:r>
            <a:r>
              <a:rPr lang="en-US" dirty="0"/>
              <a:t> und </a:t>
            </a:r>
            <a:r>
              <a:rPr lang="en-US" dirty="0" err="1"/>
              <a:t>Bildbearbeitung</a:t>
            </a:r>
            <a:r>
              <a:rPr lang="en-US" dirty="0"/>
              <a:t> in </a:t>
            </a:r>
            <a:r>
              <a:rPr lang="en-US" dirty="0" err="1"/>
              <a:t>Tesorflow</a:t>
            </a:r>
            <a:r>
              <a:rPr lang="en-US" dirty="0"/>
              <a:t> auf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32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2B068-D513-4746-A216-2D4652C8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76" y="639502"/>
            <a:ext cx="3820669" cy="1585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aufstellen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12D3A-6E7C-45B7-94AD-F83E5DBB7CFE}"/>
              </a:ext>
            </a:extLst>
          </p:cNvPr>
          <p:cNvSpPr txBox="1"/>
          <p:nvPr/>
        </p:nvSpPr>
        <p:spPr>
          <a:xfrm>
            <a:off x="6618514" y="386080"/>
            <a:ext cx="4930358" cy="6065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Model: "sequential_12" _________________________________________________________________ Layer (type) Output Shape Param # ================================================================= conv2d_50 (Conv2D) (None, 224, 224, 8) 224 _________________________________________________________________ activation_74 (Activation) (None, 224, 224, 8) 0 _________________________________________________________________ conv2d_51 (Conv2D) (None, 224, 224, 8) 584 _________________________________________________________________ activation_75 (Activation) (None, 224, 224, 8) 0 _________________________________________________________________ max_pooling2d_24 (</a:t>
            </a:r>
            <a:r>
              <a:rPr lang="en-US" sz="1100" b="0" i="0" dirty="0" err="1">
                <a:effectLst/>
              </a:rPr>
              <a:t>MaxPooling</a:t>
            </a:r>
            <a:r>
              <a:rPr lang="en-US" sz="1100" b="0" i="0" dirty="0">
                <a:effectLst/>
              </a:rPr>
              <a:t> (None, 112, 112, 8) 0 _________________________________________________________________ dropout_22 (Dropout) (None, 112, 112, 8) 0 _________________________________________________________________ conv2d_52 (Conv2D) (None, 112, 112, 16) 1168 _________________________________________________________________ activation_76 (Activation) (None, 112, 112, 16) 0 _________________________________________________________________ conv2d_53 (Conv2D) (None, 112, 112, 16) 2320 _________________________________________________________________ activation_77 (Activation) (None, 112, 112, 16) 0 _________________________________________________________________ flatten_12 (Flatten) (None, 200704) 0 _________________________________________________________________ dropout_23 (Dropout) (None, 200704) 0 _________________________________________________________________ dense_24 (Dense) (None, 40) 8028200 _________________________________________________________________ activation_78 (Activation) (None, 40) 0 _________________________________________________________________ dense_25 (Dense) (None, 3) 123 _________________________________________________________________ activation_79 (Activation) (None, 3) 0 ================================================================= Total params: 8,032,619 Trainable params: 8,032,619 Non-trainable params: 0 _________________________________________________________________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69E0E-7490-49C2-BA30-AF16EDEAA113}"/>
              </a:ext>
            </a:extLst>
          </p:cNvPr>
          <p:cNvSpPr txBox="1"/>
          <p:nvPr/>
        </p:nvSpPr>
        <p:spPr>
          <a:xfrm>
            <a:off x="585574" y="2536448"/>
            <a:ext cx="464312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  <a:latin typeface="Courier New" panose="02070309020205020404" pitchFamily="49" charset="0"/>
              </a:rPr>
              <a:t>CNN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mit</a:t>
            </a:r>
            <a:r>
              <a:rPr lang="en-US" b="0" dirty="0">
                <a:effectLst/>
                <a:latin typeface="Courier New" panose="02070309020205020404" pitchFamily="49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b="0" dirty="0">
                <a:effectLst/>
                <a:latin typeface="Courier New" panose="02070309020205020404" pitchFamily="49" charset="0"/>
              </a:rPr>
              <a:t>3 convolution blocks </a:t>
            </a:r>
          </a:p>
          <a:p>
            <a:pPr>
              <a:spcAft>
                <a:spcPts val="600"/>
              </a:spcAft>
            </a:pPr>
            <a:r>
              <a:rPr lang="en-US" b="0" dirty="0">
                <a:effectLst/>
                <a:latin typeface="Courier New" panose="02070309020205020404" pitchFamily="49" charset="0"/>
              </a:rPr>
              <a:t>2 fully connected layers</a:t>
            </a:r>
          </a:p>
          <a:p>
            <a:pPr>
              <a:spcAft>
                <a:spcPts val="600"/>
              </a:spcAft>
            </a:pPr>
            <a:r>
              <a:rPr lang="en-US" b="0" dirty="0">
                <a:effectLst/>
                <a:latin typeface="Courier New" panose="02070309020205020404" pitchFamily="49" charset="0"/>
              </a:rPr>
              <a:t>1 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MaxPooling</a:t>
            </a:r>
            <a:r>
              <a:rPr lang="en-US" b="0" dirty="0">
                <a:effectLst/>
                <a:latin typeface="Courier New" panose="02070309020205020404" pitchFamily="49" charset="0"/>
              </a:rPr>
              <a:t> layers</a:t>
            </a:r>
          </a:p>
          <a:p>
            <a:pPr>
              <a:spcAft>
                <a:spcPts val="600"/>
              </a:spcAft>
            </a:pPr>
            <a:r>
              <a:rPr lang="en-US" b="0" dirty="0">
                <a:effectLst/>
                <a:latin typeface="Courier New" panose="02070309020205020404" pitchFamily="49" charset="0"/>
              </a:rPr>
              <a:t>2 Dropout 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F77ED-A8DC-4B86-B3AE-74EDCAF5BA9E}"/>
              </a:ext>
            </a:extLst>
          </p:cNvPr>
          <p:cNvSpPr txBox="1"/>
          <p:nvPr/>
        </p:nvSpPr>
        <p:spPr>
          <a:xfrm>
            <a:off x="585574" y="4575592"/>
            <a:ext cx="464312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</a:rPr>
              <a:t>input_shape</a:t>
            </a:r>
            <a:r>
              <a:rPr lang="en-US" dirty="0">
                <a:latin typeface="Courier New" panose="02070309020205020404" pitchFamily="49" charset="0"/>
              </a:rPr>
              <a:t> = (224, 224, 3)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batch_size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10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nb_classes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42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kernel_size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(3, 3)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pool_size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(2, 2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en-US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1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10C-6AD6-4598-9824-6579D2F6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 und Einschätzung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259F1-643B-466F-8804-6BAFABA68208}"/>
              </a:ext>
            </a:extLst>
          </p:cNvPr>
          <p:cNvSpPr txBox="1"/>
          <p:nvPr/>
        </p:nvSpPr>
        <p:spPr>
          <a:xfrm>
            <a:off x="762000" y="2279018"/>
            <a:ext cx="5314543" cy="1896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600"/>
            </a:lvl1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Anständiges</a:t>
            </a:r>
            <a:r>
              <a:rPr lang="en-US" sz="1800" dirty="0"/>
              <a:t> </a:t>
            </a:r>
            <a:r>
              <a:rPr lang="en-US" sz="1800" dirty="0" err="1"/>
              <a:t>Resultat</a:t>
            </a:r>
            <a:r>
              <a:rPr lang="en-US" sz="1800" dirty="0"/>
              <a:t> </a:t>
            </a:r>
            <a:r>
              <a:rPr lang="en-US" sz="1800" dirty="0" err="1"/>
              <a:t>mit</a:t>
            </a:r>
            <a:r>
              <a:rPr lang="en-US" sz="1800" dirty="0"/>
              <a:t> accuracy von 87%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Rechenzeit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Overfitting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Datenbasis</a:t>
            </a:r>
            <a:r>
              <a:rPr lang="en-US" sz="1800" dirty="0"/>
              <a:t>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500F5-3C83-477A-8BC6-6B4A8CE8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37" y="382916"/>
            <a:ext cx="2997354" cy="2362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A6A76B-B6D7-40D1-89DB-43FEB308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031" y="2745237"/>
            <a:ext cx="1968601" cy="231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AC279B-C9CB-4C2C-AFE9-AAFC288B6E54}"/>
              </a:ext>
            </a:extLst>
          </p:cNvPr>
          <p:cNvSpPr txBox="1"/>
          <p:nvPr/>
        </p:nvSpPr>
        <p:spPr>
          <a:xfrm>
            <a:off x="1952343" y="4269276"/>
            <a:ext cx="49158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Convolution Matrix:</a:t>
            </a:r>
          </a:p>
          <a:p>
            <a:pPr marL="57150"/>
            <a:r>
              <a:rPr lang="en-US" sz="1800" dirty="0"/>
              <a:t>['Ferrari', 'Lamborghini', 'McLaren']</a:t>
            </a:r>
          </a:p>
          <a:p>
            <a:pPr marL="57150"/>
            <a:r>
              <a:rPr lang="en-US" sz="1800" dirty="0"/>
              <a:t>[[16  2  0]</a:t>
            </a:r>
          </a:p>
          <a:p>
            <a:pPr marL="57150"/>
            <a:r>
              <a:rPr lang="en-US" sz="1800" dirty="0"/>
              <a:t> [ 5 45  0]</a:t>
            </a:r>
          </a:p>
          <a:p>
            <a:pPr marL="57150"/>
            <a:r>
              <a:rPr lang="en-US" sz="1800" dirty="0"/>
              <a:t> [ 2  3  9]]</a:t>
            </a:r>
          </a:p>
        </p:txBody>
      </p:sp>
    </p:spTree>
    <p:extLst>
      <p:ext uri="{BB962C8B-B14F-4D97-AF65-F5344CB8AC3E}">
        <p14:creationId xmlns:p14="http://schemas.microsoft.com/office/powerpoint/2010/main" val="1709127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635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Automarken raten</vt:lpstr>
      <vt:lpstr>Ziel</vt:lpstr>
      <vt:lpstr>Datenbasis</vt:lpstr>
      <vt:lpstr>Daten Preparieren</vt:lpstr>
      <vt:lpstr>Modell aufstellen</vt:lpstr>
      <vt:lpstr>Resultat und Einschätzung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Automarken raten</dc:title>
  <dc:creator>Alexander Furrer</dc:creator>
  <cp:lastModifiedBy>Alexander Furrer</cp:lastModifiedBy>
  <cp:revision>7</cp:revision>
  <dcterms:created xsi:type="dcterms:W3CDTF">2021-04-04T08:07:08Z</dcterms:created>
  <dcterms:modified xsi:type="dcterms:W3CDTF">2021-04-04T08:53:48Z</dcterms:modified>
</cp:coreProperties>
</file>