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9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recode/2021/5/18/22441831/elon-musk-bitcoin-dogecoin-crypto-prices-tesl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Christian Cuppone, Alexander Furrer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Producer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655346" cy="4199964"/>
          </a:xfrm>
        </p:spPr>
        <p:txBody>
          <a:bodyPr anchor="t">
            <a:normAutofit fontScale="925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Twitter Developer Account benötigt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Tweepy library hat relativ einfaches API </a:t>
            </a:r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(Alternative: Twython library) 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Senden auf TCP IP socket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Hat aber auch ein paar undokumentierte Eigenschaften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Tweets beinhalten alle möglichen Sonderzeichen die ein Processing error generieren können  preprocessing war schon hier nötig (library: tweet-preprocessor)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Der Timestamp musste manuell eingefügt werden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Socket.send() verschluckt den den Linefeed am Ende der Zeile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alle Tweets werden in einen string geschrieben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C4339-CDA5-445F-B006-BF5533B1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8" y="1556887"/>
            <a:ext cx="6555783" cy="454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D9D20-FA92-4E33-9678-B0BDB86677A8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2’</a:t>
            </a:r>
          </a:p>
        </p:txBody>
      </p:sp>
    </p:spTree>
    <p:extLst>
      <p:ext uri="{BB962C8B-B14F-4D97-AF65-F5344CB8AC3E}">
        <p14:creationId xmlns:p14="http://schemas.microsoft.com/office/powerpoint/2010/main" val="20822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Consumer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fontScale="92500"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Laden und Preprocessing der Daten (je nach Tageszeit zwischen 6 bis 12 Tweets / sec)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Anfügen von Sentiment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Window von 6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kunden erstellen und Bitcoin Preis anfügen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Aggregation machen mit Durchschnitts Sentiment und Preis und speichern im DBFS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Types! ‘0’ switched automatisch auf Integer...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Aggregierte Tables persistent speichern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language detection: wirft «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HTTP Error 429: Too Many Requests”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wegen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Limit</a:t>
            </a:r>
          </a:p>
          <a:p>
            <a:pPr lvl="1"/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bricht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nach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 10 min ab (Memory Issue?)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207CD-26D3-4702-AF35-BA26F3D3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40" y="824536"/>
            <a:ext cx="6380068" cy="184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0F28F4-426C-42E8-8A63-40581AFD1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71"/>
          <a:stretch/>
        </p:blipFill>
        <p:spPr>
          <a:xfrm>
            <a:off x="5622074" y="2866788"/>
            <a:ext cx="6231143" cy="1845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60B9E-29D4-4FE6-91AB-072D908E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41" y="3818994"/>
            <a:ext cx="4448908" cy="255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A4758-7B87-4862-86D8-C7E30B63C283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2’</a:t>
            </a:r>
          </a:p>
        </p:txBody>
      </p:sp>
    </p:spTree>
    <p:extLst>
      <p:ext uri="{BB962C8B-B14F-4D97-AF65-F5344CB8AC3E}">
        <p14:creationId xmlns:p14="http://schemas.microsoft.com/office/powerpoint/2010/main" val="27780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Visualisieren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fontScale="92500" lnSpcReduction="2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Daten aus Parquet lesen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Dataframe können einfach mit Koalas bearbeitet werden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Zeitreihen normalisieren, bzw. Sentiment k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ummulieren und Preise Indexieren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Preis-Änderung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wird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immer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auf alle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Einträge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angepasst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Alternatives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Konzept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benötigt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2ter Producer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machen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und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dann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Streams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joinen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Beim auslesen aus Parquet fehlt noch eine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Schlaufe um immer die neusten Zahlen darzustellen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Streaming fähige grafiken haben wir nicht zum Laufen gebracht (stream_engine)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Kumulierung der Sentiment Daten noch zu grob/ zu ‘steil’ (allenfalls geometisch verknüpfen, oder dämpfen)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2662C-5D78-4CA0-96CA-4DAB6050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84" y="1382772"/>
            <a:ext cx="2339326" cy="1328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82589C-D60B-4EC6-A74D-205BC9F3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120" y="1382772"/>
            <a:ext cx="2563453" cy="2104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093E4-7926-44D0-8A76-D81CD794C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584" y="4217233"/>
            <a:ext cx="2339326" cy="1324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55A985-C2BB-4533-A10B-43A7173A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120" y="4199512"/>
            <a:ext cx="3331661" cy="2245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370CCB-42CA-4B1B-98EE-50622C1A4FBD}"/>
              </a:ext>
            </a:extLst>
          </p:cNvPr>
          <p:cNvSpPr txBox="1"/>
          <p:nvPr/>
        </p:nvSpPr>
        <p:spPr>
          <a:xfrm>
            <a:off x="5871985" y="3746109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Uber die Zeit </a:t>
            </a:r>
            <a:r>
              <a:rPr lang="en-US" sz="1100" b="1" dirty="0" err="1"/>
              <a:t>besser</a:t>
            </a:r>
            <a:r>
              <a:rPr lang="en-US" sz="1100" b="1" dirty="0"/>
              <a:t>: </a:t>
            </a:r>
            <a:r>
              <a:rPr lang="en-US" sz="1100" b="1" dirty="0" err="1"/>
              <a:t>mit</a:t>
            </a:r>
            <a:r>
              <a:rPr lang="en-US" sz="1100" b="1" dirty="0"/>
              <a:t> Sentiment </a:t>
            </a:r>
            <a:r>
              <a:rPr lang="en-US" sz="1100" b="1" dirty="0" err="1"/>
              <a:t>kummulieren</a:t>
            </a:r>
            <a:r>
              <a:rPr lang="en-US" sz="11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671D4-2170-4E8D-BCF9-9DDCFEB48ADE}"/>
              </a:ext>
            </a:extLst>
          </p:cNvPr>
          <p:cNvSpPr txBox="1"/>
          <p:nvPr/>
        </p:nvSpPr>
        <p:spPr>
          <a:xfrm>
            <a:off x="5871985" y="925980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Auf 1 </a:t>
            </a:r>
            <a:r>
              <a:rPr lang="en-US" sz="1100" b="1" dirty="0" err="1"/>
              <a:t>Indexiert</a:t>
            </a:r>
            <a:endParaRPr lang="en-US" sz="11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2AE660-C27E-41E2-8D69-F4CBD80C7C6A}"/>
              </a:ext>
            </a:extLst>
          </p:cNvPr>
          <p:cNvCxnSpPr>
            <a:cxnSpLocks/>
          </p:cNvCxnSpPr>
          <p:nvPr/>
        </p:nvCxnSpPr>
        <p:spPr>
          <a:xfrm>
            <a:off x="5871985" y="1210757"/>
            <a:ext cx="57388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5EC57F-EC98-4633-8EFA-E1367564C8BF}"/>
              </a:ext>
            </a:extLst>
          </p:cNvPr>
          <p:cNvCxnSpPr>
            <a:cxnSpLocks/>
          </p:cNvCxnSpPr>
          <p:nvPr/>
        </p:nvCxnSpPr>
        <p:spPr>
          <a:xfrm>
            <a:off x="5871985" y="4025825"/>
            <a:ext cx="57388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E006C3-DB3C-4815-AFAD-FD833302FBFD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2’</a:t>
            </a:r>
          </a:p>
        </p:txBody>
      </p:sp>
    </p:spTree>
    <p:extLst>
      <p:ext uri="{BB962C8B-B14F-4D97-AF65-F5344CB8AC3E}">
        <p14:creationId xmlns:p14="http://schemas.microsoft.com/office/powerpoint/2010/main" val="393422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– </a:t>
            </a:r>
            <a:r>
              <a:rPr lang="en-US" dirty="0" err="1"/>
              <a:t>Grenzen</a:t>
            </a:r>
            <a:r>
              <a:rPr lang="en-US" dirty="0"/>
              <a:t> – Learnings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5116"/>
            <a:ext cx="5104385" cy="41999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CH" sz="180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Fazit </a:t>
            </a:r>
          </a:p>
          <a:p>
            <a:r>
              <a:rPr lang="de-CH" sz="160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E2E processing funktioniert im Prinzip</a:t>
            </a:r>
          </a:p>
          <a:p>
            <a:pPr lvl="1"/>
            <a:r>
              <a:rPr lang="de-CH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Einmal </a:t>
            </a:r>
            <a:r>
              <a:rPr lang="de-CH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komplett durchgespielt</a:t>
            </a:r>
          </a:p>
          <a:p>
            <a:pPr lvl="1"/>
            <a:r>
              <a:rPr lang="de-CH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Probleme bleiben offen: Preis update auf Agg-Windows und Sink ins Parquet</a:t>
            </a:r>
          </a:p>
          <a:p>
            <a:endParaRPr lang="de-CH" sz="180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de-CH" sz="1600">
                <a:solidFill>
                  <a:srgbClr val="222222"/>
                </a:solidFill>
                <a:latin typeface="Calibri" panose="020F0502020204030204" pitchFamily="34" charset="0"/>
              </a:rPr>
              <a:t>Ausblick / nächster Schritt: </a:t>
            </a:r>
          </a:p>
          <a:p>
            <a:pPr lvl="1"/>
            <a:r>
              <a:rPr lang="de-CH">
                <a:solidFill>
                  <a:srgbClr val="222222"/>
                </a:solidFill>
                <a:latin typeface="Calibri" panose="020F0502020204030204" pitchFamily="34" charset="0"/>
              </a:rPr>
              <a:t>Offene Probleme eliminieren</a:t>
            </a:r>
          </a:p>
          <a:p>
            <a:pPr lvl="1"/>
            <a:r>
              <a:rPr lang="de-CH">
                <a:solidFill>
                  <a:srgbClr val="222222"/>
                </a:solidFill>
                <a:latin typeface="Calibri" panose="020F0502020204030204" pitchFamily="34" charset="0"/>
              </a:rPr>
              <a:t>CNN von Colab auf Databricks migrieren / sparkifizieren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4F66F-FA1B-4352-98CE-0DC1E7D0110D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2’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EC4E9E-C0E0-4FE9-88AE-34554B816864}"/>
              </a:ext>
            </a:extLst>
          </p:cNvPr>
          <p:cNvSpPr txBox="1">
            <a:spLocks/>
          </p:cNvSpPr>
          <p:nvPr/>
        </p:nvSpPr>
        <p:spPr>
          <a:xfrm>
            <a:off x="6096001" y="2085116"/>
            <a:ext cx="4913014" cy="4199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9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Learnings</a:t>
            </a:r>
          </a:p>
          <a:p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Databricks Community Edition: manchmal ist der Fehler auch nicht bei uns... Und manchmal muss man minutenlang auf Resultate vom Cluster warten</a:t>
            </a:r>
          </a:p>
          <a:p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Aggregated Windows auf parquet: Beschreibung im Spark streaming API 3.1 ist rudimentär</a:t>
            </a:r>
          </a:p>
          <a:p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Unbedingt einfach starten und zuerst ein E2E laufenden Stream herstellen (ohne weitere Bearbeitung). Erst wenn das läuft, Schritt für Schritt Funktionen einfügen</a:t>
            </a:r>
          </a:p>
        </p:txBody>
      </p:sp>
    </p:spTree>
    <p:extLst>
      <p:ext uri="{BB962C8B-B14F-4D97-AF65-F5344CB8AC3E}">
        <p14:creationId xmlns:p14="http://schemas.microsoft.com/office/powerpoint/2010/main" val="33967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09" y="2174520"/>
            <a:ext cx="4878048" cy="4118482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ist hoch spekulativ: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Gewinnmargen p.a.: &gt; 500%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Kurs ist extrem volatil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Keine offizielle Aufsicht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Nach negativem Tweet von Elon Musk im Mai: 10% Kurseinbruch innert Minuten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Analyse-Idee: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Kann ein Zusammenhang festgestellt werden zwischen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der Stimmung aller Tweets zu Bitcoin und der effektiven Kursveränderung?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33BC2-C559-43D4-8756-8AFEC6AE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3676"/>
            <a:ext cx="5362591" cy="2920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E7543-A039-4238-B6C7-ADD9716463CB}"/>
              </a:ext>
            </a:extLst>
          </p:cNvPr>
          <p:cNvSpPr txBox="1"/>
          <p:nvPr/>
        </p:nvSpPr>
        <p:spPr>
          <a:xfrm>
            <a:off x="6185970" y="5222938"/>
            <a:ext cx="5424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Aus</a:t>
            </a:r>
            <a:r>
              <a:rPr lang="en-US" sz="700" dirty="0"/>
              <a:t> online </a:t>
            </a:r>
            <a:r>
              <a:rPr lang="en-US" sz="700" dirty="0" err="1"/>
              <a:t>Beitrag</a:t>
            </a:r>
            <a:r>
              <a:rPr lang="en-US" sz="700" dirty="0"/>
              <a:t> auf Vox: </a:t>
            </a:r>
            <a:r>
              <a:rPr lang="en-US" sz="700" dirty="0">
                <a:hlinkClick r:id="rId3"/>
              </a:rPr>
              <a:t>https://www.vox.com/recode/2021/5/18/22441831/elon-musk-bitcoin-dogecoin-crypto-prices-tesla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5A1CE-4436-43E9-8CD6-248E5D900A8E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1’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AC03A2C-62B4-477D-AE0D-336FDE24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690" y="3753134"/>
            <a:ext cx="1613578" cy="1087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12452-8BD4-4E74-BEB4-A5356D2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Übersicht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6FA9D-7240-454C-869F-4CCBC10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7" y="2098384"/>
            <a:ext cx="988333" cy="988333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E79394-11D4-46A3-9F44-90F7ED0BDA6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1581581" y="2733399"/>
            <a:ext cx="444553" cy="115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7525915-76CF-49C4-A526-605BEB06927F}"/>
              </a:ext>
            </a:extLst>
          </p:cNvPr>
          <p:cNvSpPr/>
          <p:nvPr/>
        </p:nvSpPr>
        <p:spPr>
          <a:xfrm>
            <a:off x="3243796" y="2426332"/>
            <a:ext cx="1748761" cy="33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7FDDB-5081-4E4B-AF86-ED93D09183EC}"/>
              </a:ext>
            </a:extLst>
          </p:cNvPr>
          <p:cNvSpPr/>
          <p:nvPr/>
        </p:nvSpPr>
        <p:spPr>
          <a:xfrm>
            <a:off x="5307418" y="2869934"/>
            <a:ext cx="247686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CD857-1085-44B9-9D6B-4C9A00374910}"/>
              </a:ext>
            </a:extLst>
          </p:cNvPr>
          <p:cNvSpPr/>
          <p:nvPr/>
        </p:nvSpPr>
        <p:spPr>
          <a:xfrm>
            <a:off x="2048329" y="2258539"/>
            <a:ext cx="8084745" cy="4032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472FDA-5BF5-4404-8F05-155C95F22865}"/>
              </a:ext>
            </a:extLst>
          </p:cNvPr>
          <p:cNvCxnSpPr>
            <a:cxnSpLocks/>
            <a:stCxn id="23" idx="2"/>
            <a:endCxn id="10" idx="1"/>
          </p:cNvCxnSpPr>
          <p:nvPr/>
        </p:nvCxnSpPr>
        <p:spPr>
          <a:xfrm rot="16200000" flipH="1">
            <a:off x="3782040" y="4651068"/>
            <a:ext cx="1268574" cy="60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693EA5-36D6-40A6-9529-AF8E5CADCAC0}"/>
              </a:ext>
            </a:extLst>
          </p:cNvPr>
          <p:cNvSpPr/>
          <p:nvPr/>
        </p:nvSpPr>
        <p:spPr>
          <a:xfrm>
            <a:off x="4716526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TCP_IP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Localhost: 9997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FB87C49-0FCF-4FA2-975E-29830F0F45C5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5965389" y="4850979"/>
            <a:ext cx="581830" cy="734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9DD82-AEAC-4B8B-A955-ED75C7489507}"/>
              </a:ext>
            </a:extLst>
          </p:cNvPr>
          <p:cNvSpPr/>
          <p:nvPr/>
        </p:nvSpPr>
        <p:spPr>
          <a:xfrm rot="16200000">
            <a:off x="2089707" y="3326848"/>
            <a:ext cx="988331" cy="408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Tweepy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Twitter API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A071E1-0D35-4768-97CC-95847C707D56}"/>
              </a:ext>
            </a:extLst>
          </p:cNvPr>
          <p:cNvCxnSpPr>
            <a:cxnSpLocks/>
            <a:stCxn id="16" idx="2"/>
            <a:endCxn id="23" idx="1"/>
          </p:cNvCxnSpPr>
          <p:nvPr/>
        </p:nvCxnSpPr>
        <p:spPr>
          <a:xfrm>
            <a:off x="2788295" y="3531270"/>
            <a:ext cx="455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EE5D3-D783-4F00-8BC5-4D5D29F658FE}"/>
              </a:ext>
            </a:extLst>
          </p:cNvPr>
          <p:cNvSpPr/>
          <p:nvPr/>
        </p:nvSpPr>
        <p:spPr>
          <a:xfrm>
            <a:off x="3243796" y="2745562"/>
            <a:ext cx="1744663" cy="157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Consume Tweets over </a:t>
            </a:r>
            <a:r>
              <a:rPr lang="en-US" sz="1100" dirty="0" err="1">
                <a:solidFill>
                  <a:schemeClr val="tx1"/>
                </a:solidFill>
              </a:rPr>
              <a:t>Tweepy</a:t>
            </a:r>
            <a:r>
              <a:rPr lang="en-US" sz="1100" dirty="0">
                <a:solidFill>
                  <a:schemeClr val="tx1"/>
                </a:solidFill>
              </a:rPr>
              <a:t> as json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 messages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Filter on ‘bitcoin’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Add timestamp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Send to TCP_IP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D118F3-8140-433A-B451-4E0DF4DF763D}"/>
              </a:ext>
            </a:extLst>
          </p:cNvPr>
          <p:cNvSpPr/>
          <p:nvPr/>
        </p:nvSpPr>
        <p:spPr>
          <a:xfrm>
            <a:off x="5308787" y="3206974"/>
            <a:ext cx="2476864" cy="1644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from TCP_IP, preprocess and create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Apply Sentiment analysis (</a:t>
            </a:r>
            <a:r>
              <a:rPr lang="en-US" sz="1100" dirty="0" err="1">
                <a:solidFill>
                  <a:schemeClr val="tx1"/>
                </a:solidFill>
              </a:rPr>
              <a:t>Textblob</a:t>
            </a:r>
            <a:r>
              <a:rPr lang="en-US" sz="1100" dirty="0">
                <a:solidFill>
                  <a:schemeClr val="tx1"/>
                </a:solidFill>
              </a:rPr>
              <a:t> and/or trained CNN)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aggregated window and add Bitcoin price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Save to memory and parquet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123746-1A27-4E12-B52C-60B13759E373}"/>
              </a:ext>
            </a:extLst>
          </p:cNvPr>
          <p:cNvSpPr/>
          <p:nvPr/>
        </p:nvSpPr>
        <p:spPr>
          <a:xfrm>
            <a:off x="8057584" y="3213458"/>
            <a:ext cx="167974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9D217-81E1-474C-B394-D3ECD621C5A5}"/>
              </a:ext>
            </a:extLst>
          </p:cNvPr>
          <p:cNvSpPr/>
          <p:nvPr/>
        </p:nvSpPr>
        <p:spPr>
          <a:xfrm>
            <a:off x="8057584" y="3555742"/>
            <a:ext cx="1679744" cy="148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from DBFS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Normalize values and cumulate sentiment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Plot index graph with sentiment and bitcoin price per time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0FC6E3-8CE5-46DF-80C9-14FD746AB038}"/>
              </a:ext>
            </a:extLst>
          </p:cNvPr>
          <p:cNvSpPr/>
          <p:nvPr/>
        </p:nvSpPr>
        <p:spPr>
          <a:xfrm>
            <a:off x="2048329" y="1889998"/>
            <a:ext cx="8084745" cy="368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                                </a:t>
            </a:r>
            <a:r>
              <a:rPr lang="en-US" sz="1000" dirty="0">
                <a:solidFill>
                  <a:schemeClr val="tx1"/>
                </a:solidFill>
              </a:rPr>
              <a:t>Community Edition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95AFC-B0BF-41B5-99F7-E25AEDE1AF86}"/>
              </a:ext>
            </a:extLst>
          </p:cNvPr>
          <p:cNvSpPr/>
          <p:nvPr/>
        </p:nvSpPr>
        <p:spPr>
          <a:xfrm>
            <a:off x="7129049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Databricks DBFS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FE6CF07-1AD0-4A95-AAD4-E97E2F91F57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6569656" y="5026160"/>
            <a:ext cx="734573" cy="38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FF5425-7089-47B8-BCCE-33658BEF650E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8377912" y="5042175"/>
            <a:ext cx="519544" cy="543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9349D72-238B-437D-8613-439EC71F4A8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737328" y="4298958"/>
            <a:ext cx="6504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BC2D9B2-5CE6-45F7-8966-5706F86FA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9" y="4670341"/>
            <a:ext cx="1539038" cy="36127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1E55D8-7C7B-4DF0-9A5B-551DB09220E7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916037" y="4352607"/>
            <a:ext cx="3555930" cy="49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2439AFA-2F29-4993-B2AD-6BE81933E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715" y="1949296"/>
            <a:ext cx="1212933" cy="24331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631FC03-E740-405E-8993-BE9565E2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160" y="5706979"/>
            <a:ext cx="1824621" cy="506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BB13E-B09A-49A3-A10C-BD98C5D10819}"/>
              </a:ext>
            </a:extLst>
          </p:cNvPr>
          <p:cNvSpPr txBox="1"/>
          <p:nvPr/>
        </p:nvSpPr>
        <p:spPr>
          <a:xfrm rot="21111538">
            <a:off x="2524245" y="4710041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get_price</a:t>
            </a:r>
            <a:r>
              <a:rPr lang="en-US" sz="1050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21C7D-06E1-4033-82BC-4FFA2E0A8039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2’</a:t>
            </a:r>
          </a:p>
        </p:txBody>
      </p:sp>
    </p:spTree>
    <p:extLst>
      <p:ext uri="{BB962C8B-B14F-4D97-AF65-F5344CB8AC3E}">
        <p14:creationId xmlns:p14="http://schemas.microsoft.com/office/powerpoint/2010/main" val="15513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2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-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18923"/>
            <a:ext cx="5710967" cy="435471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Erster Ansatz: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mit Textblob das Sentiment von Tweets zu bestimmen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Sentiment Analyse basiert auf lexikalischen Einträgen: daher müssen die Tweets zuerst stark preprocessed werden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Wir verwenden die tweet-preprocessor library (Ausfiltern von allen Sonderzeichen)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Sprache der Tweets bestimmen / auf Englisch filtern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Tweets zum Thema Bitcoin sind stark mit Emojis und Sonderzeichen durchsetzt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Durch das Preprocessing geht solche Information verloren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Formatierungsprobleme auf Spark zwangen uns zudem die neutralen Tweets zu eliminieren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7D3F9-BE54-4232-9268-99996E6B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0" y="1747319"/>
            <a:ext cx="3148453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D7E3B-75E7-465F-A87D-D24C4DB2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26" y="2661794"/>
            <a:ext cx="2851048" cy="17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99123-04F0-4104-B798-AC85D3CC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26" y="4584663"/>
            <a:ext cx="5217127" cy="184950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621F3C-84F7-48D9-8878-4391B115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128" y="3651855"/>
            <a:ext cx="4075251" cy="222713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A1F73-21B9-43A9-90C6-AC5C5CFDC4BC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2’</a:t>
            </a:r>
          </a:p>
        </p:txBody>
      </p:sp>
    </p:spTree>
    <p:extLst>
      <p:ext uri="{BB962C8B-B14F-4D97-AF65-F5344CB8AC3E}">
        <p14:creationId xmlns:p14="http://schemas.microsoft.com/office/powerpoint/2010/main" val="315631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 &amp; Bitcoin </a:t>
            </a:r>
            <a:r>
              <a:rPr lang="en-US" dirty="0" err="1"/>
              <a:t>Preis</a:t>
            </a:r>
            <a:r>
              <a:rPr lang="en-US" dirty="0"/>
              <a:t> </a:t>
            </a:r>
            <a:r>
              <a:rPr lang="en-US" dirty="0" err="1"/>
              <a:t>scrapen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3019144" cy="4199964"/>
          </a:xfrm>
        </p:spPr>
        <p:txBody>
          <a:bodyPr anchor="t">
            <a:noAutofit/>
          </a:bodyPr>
          <a:lstStyle/>
          <a:p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Textblob performed überraschend gut</a:t>
            </a:r>
          </a:p>
          <a:p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Problem ist oft, dass wir nur den Tweet Text aber nicht den Retweet-Verlauf betrachten</a:t>
            </a:r>
          </a:p>
          <a:p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Oft haben die Tweets gar nicht ein spezifisches Sentiment (eher Informationscharakter)</a:t>
            </a:r>
          </a:p>
          <a:p>
            <a:endParaRPr lang="de-CH" sz="16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Preis von der Webpage CoinMarketCap aus JSON Struktur scrapen mit Beautifulsoup (6’’ Fenster)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BC675-2892-45E0-ADBF-4E57FE27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87" y="1832704"/>
            <a:ext cx="7752848" cy="3677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5BABFF-0BAA-4959-BF2C-E6D9BAEEE5AC}"/>
              </a:ext>
            </a:extLst>
          </p:cNvPr>
          <p:cNvSpPr/>
          <p:nvPr/>
        </p:nvSpPr>
        <p:spPr>
          <a:xfrm>
            <a:off x="8171848" y="2011680"/>
            <a:ext cx="712270" cy="161996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D4947-3FB8-428C-A817-0B60716AE9EA}"/>
              </a:ext>
            </a:extLst>
          </p:cNvPr>
          <p:cNvSpPr/>
          <p:nvPr/>
        </p:nvSpPr>
        <p:spPr>
          <a:xfrm>
            <a:off x="5318496" y="2357985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532D2-EA67-47DB-9E4C-CF4224A5AB9F}"/>
              </a:ext>
            </a:extLst>
          </p:cNvPr>
          <p:cNvSpPr/>
          <p:nvPr/>
        </p:nvSpPr>
        <p:spPr>
          <a:xfrm>
            <a:off x="5468840" y="2538876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DBA73-3A77-4942-A0B1-A26B91B12359}"/>
              </a:ext>
            </a:extLst>
          </p:cNvPr>
          <p:cNvSpPr/>
          <p:nvPr/>
        </p:nvSpPr>
        <p:spPr>
          <a:xfrm>
            <a:off x="4100261" y="269127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AEC8B-CA5E-4EB7-B389-0B73039376E3}"/>
              </a:ext>
            </a:extLst>
          </p:cNvPr>
          <p:cNvSpPr/>
          <p:nvPr/>
        </p:nvSpPr>
        <p:spPr>
          <a:xfrm>
            <a:off x="4450995" y="284252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4311-E2DE-411F-B361-B8A2C589E93E}"/>
              </a:ext>
            </a:extLst>
          </p:cNvPr>
          <p:cNvSpPr/>
          <p:nvPr/>
        </p:nvSpPr>
        <p:spPr>
          <a:xfrm>
            <a:off x="5992584" y="299909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FD3AA-73D3-46E9-B7BB-7B51ED97DF86}"/>
              </a:ext>
            </a:extLst>
          </p:cNvPr>
          <p:cNvSpPr/>
          <p:nvPr/>
        </p:nvSpPr>
        <p:spPr>
          <a:xfrm>
            <a:off x="5992584" y="337676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1E6C9-3F29-4641-8DBE-3EBAFA958BBD}"/>
              </a:ext>
            </a:extLst>
          </p:cNvPr>
          <p:cNvSpPr/>
          <p:nvPr/>
        </p:nvSpPr>
        <p:spPr>
          <a:xfrm>
            <a:off x="4491472" y="369168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6260F-1EB4-404F-BFA8-8F875FCD9070}"/>
              </a:ext>
            </a:extLst>
          </p:cNvPr>
          <p:cNvSpPr/>
          <p:nvPr/>
        </p:nvSpPr>
        <p:spPr>
          <a:xfrm>
            <a:off x="4636280" y="389178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43E89-11C4-4FFC-989C-7C08D9B3A9C6}"/>
              </a:ext>
            </a:extLst>
          </p:cNvPr>
          <p:cNvSpPr/>
          <p:nvPr/>
        </p:nvSpPr>
        <p:spPr>
          <a:xfrm>
            <a:off x="4089642" y="437000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F6BEE-0B36-49EB-8C03-7820B698F728}"/>
              </a:ext>
            </a:extLst>
          </p:cNvPr>
          <p:cNvSpPr/>
          <p:nvPr/>
        </p:nvSpPr>
        <p:spPr>
          <a:xfrm>
            <a:off x="5065915" y="436052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A9FE6-84CE-4821-8E02-6750C392EBD0}"/>
              </a:ext>
            </a:extLst>
          </p:cNvPr>
          <p:cNvSpPr/>
          <p:nvPr/>
        </p:nvSpPr>
        <p:spPr>
          <a:xfrm>
            <a:off x="7482933" y="436810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61EEA-CFAF-4644-8E83-CF886F1AF979}"/>
              </a:ext>
            </a:extLst>
          </p:cNvPr>
          <p:cNvSpPr/>
          <p:nvPr/>
        </p:nvSpPr>
        <p:spPr>
          <a:xfrm>
            <a:off x="4224799" y="4535938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D9520-162F-47EB-BF7E-98D97F4CBF14}"/>
              </a:ext>
            </a:extLst>
          </p:cNvPr>
          <p:cNvSpPr/>
          <p:nvPr/>
        </p:nvSpPr>
        <p:spPr>
          <a:xfrm>
            <a:off x="4152180" y="5031965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0DA3D-63AB-4388-9E7B-C8BD0E4E65AC}"/>
              </a:ext>
            </a:extLst>
          </p:cNvPr>
          <p:cNvSpPr/>
          <p:nvPr/>
        </p:nvSpPr>
        <p:spPr>
          <a:xfrm>
            <a:off x="7517205" y="5213441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C69C-7118-455D-ABEB-2670942D37C7}"/>
              </a:ext>
            </a:extLst>
          </p:cNvPr>
          <p:cNvSpPr/>
          <p:nvPr/>
        </p:nvSpPr>
        <p:spPr>
          <a:xfrm>
            <a:off x="6468049" y="5378165"/>
            <a:ext cx="1920240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8C7E59C-86B0-49D1-98FE-68FE62280B93}"/>
              </a:ext>
            </a:extLst>
          </p:cNvPr>
          <p:cNvSpPr/>
          <p:nvPr/>
        </p:nvSpPr>
        <p:spPr>
          <a:xfrm>
            <a:off x="3694740" y="3757539"/>
            <a:ext cx="310130" cy="168299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2CECC68-FBFC-4020-A8E4-05917AACE633}"/>
              </a:ext>
            </a:extLst>
          </p:cNvPr>
          <p:cNvSpPr/>
          <p:nvPr/>
        </p:nvSpPr>
        <p:spPr>
          <a:xfrm rot="10800000">
            <a:off x="3680847" y="1915636"/>
            <a:ext cx="310130" cy="1682997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A72C-59D9-4B0D-B760-E6002A3D3BCB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1’</a:t>
            </a:r>
          </a:p>
        </p:txBody>
      </p:sp>
    </p:spTree>
    <p:extLst>
      <p:ext uri="{BB962C8B-B14F-4D97-AF65-F5344CB8AC3E}">
        <p14:creationId xmlns:p14="http://schemas.microsoft.com/office/powerpoint/2010/main" val="34751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CNN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3230318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Alternativer Ansatz: Sentimentanalyse auf CNN basieren statt Textblob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Supervized data erstellt mit twython API Stream und via Textblob gelabled (25000 Tweets gespeichert auf Github)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Eigenes CNN </a:t>
            </a:r>
            <a:r>
              <a:rPr lang="de-CH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auf Colab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erstellt und traininert (Transfer auf Databricks hat zeitlich nicht mehr gereicht)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347A2-D10F-48C8-A533-37C0008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8" y="1884347"/>
            <a:ext cx="2400986" cy="1180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62A16-040E-4DF8-AB01-FA1C300B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04" y="3201567"/>
            <a:ext cx="3041956" cy="333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32941B-0F1C-48DC-8FFC-97AE56B1A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91" y="1734830"/>
            <a:ext cx="4075575" cy="1585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3D4C10-7D5D-49BE-8832-CF23AECD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263" y="3605544"/>
            <a:ext cx="3906303" cy="126380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6ED38BC-6244-46C2-9728-EB90E1C44E6B}"/>
              </a:ext>
            </a:extLst>
          </p:cNvPr>
          <p:cNvSpPr/>
          <p:nvPr/>
        </p:nvSpPr>
        <p:spPr>
          <a:xfrm>
            <a:off x="9026294" y="3905965"/>
            <a:ext cx="548640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82EF8F-7112-41EC-9F43-2633B39779AF}"/>
              </a:ext>
            </a:extLst>
          </p:cNvPr>
          <p:cNvGrpSpPr/>
          <p:nvPr/>
        </p:nvGrpSpPr>
        <p:grpSpPr>
          <a:xfrm>
            <a:off x="9200244" y="5065557"/>
            <a:ext cx="2321267" cy="1235655"/>
            <a:chOff x="9200244" y="5065557"/>
            <a:chExt cx="2321267" cy="123565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8C05D2-A69F-4C53-8F71-B4405E084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671"/>
            <a:stretch/>
          </p:blipFill>
          <p:spPr>
            <a:xfrm>
              <a:off x="9461854" y="5303566"/>
              <a:ext cx="2059657" cy="89796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D45BE6-7138-4F4D-AC20-0D1E6B0FF693}"/>
                </a:ext>
              </a:extLst>
            </p:cNvPr>
            <p:cNvSpPr txBox="1"/>
            <p:nvPr/>
          </p:nvSpPr>
          <p:spPr>
            <a:xfrm>
              <a:off x="10409833" y="5065557"/>
              <a:ext cx="890350" cy="2616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100" b="1" dirty="0"/>
                <a:t>True label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591AD6-362D-4B81-ACAA-0DD011DF1A54}"/>
                </a:ext>
              </a:extLst>
            </p:cNvPr>
            <p:cNvSpPr txBox="1"/>
            <p:nvPr/>
          </p:nvSpPr>
          <p:spPr>
            <a:xfrm rot="16200000">
              <a:off x="8922088" y="5761446"/>
              <a:ext cx="817922" cy="2616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100" b="1" dirty="0"/>
                <a:t>Prediction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25E198-15CE-42EA-A07C-769F6306CAD4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9494588" y="4062063"/>
            <a:ext cx="742873" cy="1949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B8BC2C-6CC4-49E8-A572-C9FB0AB9EF75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34949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- Learnings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5240186" cy="3520954"/>
          </a:xfrm>
        </p:spPr>
        <p:txBody>
          <a:bodyPr anchor="t">
            <a:normAutofit/>
          </a:bodyPr>
          <a:lstStyle/>
          <a:p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Learnings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Textblob performed überraschend gut auch in streaming Kontext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Sehr Zeitintensiv um Trainingdaten für CNN zu generieren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"gelabelte" Daten nur so gut wie Textblob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Precision für negative Tweets ungenau gegenüber positiven Tweets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Vermutlich unbalancierte Daten, viel mehr positive Tweets</a:t>
            </a:r>
          </a:p>
          <a:p>
            <a:pPr lvl="1"/>
            <a:endParaRPr lang="de-CH" sz="16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77F08BE-4255-4ED0-8F1B-8B0D77A227EF}"/>
              </a:ext>
            </a:extLst>
          </p:cNvPr>
          <p:cNvSpPr txBox="1">
            <a:spLocks/>
          </p:cNvSpPr>
          <p:nvPr/>
        </p:nvSpPr>
        <p:spPr>
          <a:xfrm>
            <a:off x="6370624" y="2173677"/>
            <a:ext cx="5083259" cy="3520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Next Steps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Mehr Zeit investieren um Daten herunterladen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Transfer des CNN-Models nach Databricks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Weiter Hyperparameter optimieren 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...oder pre-trained word-embeddings einsetzen (Word2Vec, FastText)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Vergleich von CNN Performance mit Textblob auf frischen Testdaten ohne Label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D6C9-FAAD-4058-AFC0-A684EFC00EAA}"/>
              </a:ext>
            </a:extLst>
          </p:cNvPr>
          <p:cNvSpPr txBox="1"/>
          <p:nvPr/>
        </p:nvSpPr>
        <p:spPr>
          <a:xfrm>
            <a:off x="11610807" y="102749"/>
            <a:ext cx="490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275739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mit</a:t>
            </a:r>
            <a:r>
              <a:rPr lang="en-US" dirty="0"/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27199652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{46884E20-D95B-4E9E-8219-BF3F1513C2A4}tf33552983_win32</Template>
  <TotalTime>2328</TotalTime>
  <Words>855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 2</vt:lpstr>
      <vt:lpstr>DividendVTI</vt:lpstr>
      <vt:lpstr>Bitcoin Preis und Tweets</vt:lpstr>
      <vt:lpstr>Bitcoin Preis und Tweets: ein zusammenhang?</vt:lpstr>
      <vt:lpstr>System Übersicht</vt:lpstr>
      <vt:lpstr>Sentiment Analyse</vt:lpstr>
      <vt:lpstr>Vorbereitung der Daten - Preprocessing</vt:lpstr>
      <vt:lpstr>Analyse mit textblob &amp; Bitcoin Preis scrapen</vt:lpstr>
      <vt:lpstr>Sentiment Analyse mit CNN </vt:lpstr>
      <vt:lpstr>Zusammenfassung - Learnings</vt:lpstr>
      <vt:lpstr>Streaming mit spark</vt:lpstr>
      <vt:lpstr>Der Producer</vt:lpstr>
      <vt:lpstr>Der Consumer</vt:lpstr>
      <vt:lpstr>Daten Visualisieren</vt:lpstr>
      <vt:lpstr>Probleme – Grenzen – Learnings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Alexander Furrer</dc:creator>
  <cp:lastModifiedBy>Alexander Furrer</cp:lastModifiedBy>
  <cp:revision>45</cp:revision>
  <dcterms:created xsi:type="dcterms:W3CDTF">2021-06-03T18:29:10Z</dcterms:created>
  <dcterms:modified xsi:type="dcterms:W3CDTF">2021-06-20T09:55:07Z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