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8" r:id="rId6"/>
    <p:sldId id="259" r:id="rId7"/>
    <p:sldId id="261" r:id="rId8"/>
    <p:sldId id="263" r:id="rId9"/>
    <p:sldId id="264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19" autoAdjust="0"/>
  </p:normalViewPr>
  <p:slideViewPr>
    <p:cSldViewPr snapToGrid="0">
      <p:cViewPr varScale="1">
        <p:scale>
          <a:sx n="106" d="100"/>
          <a:sy n="106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13-Jun-21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13-Jun-21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13-Jun-21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13-Jun-21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13-Jun-21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13-Jun-21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13-Jun-21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13-Jun-21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13-Jun-21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13-Jun-21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13-Jun-21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13-Jun-21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ox.com/recode/2021/5/18/22441831/elon-musk-bitcoin-dogecoin-crypto-prices-tesla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Bitcoin </a:t>
            </a:r>
            <a:r>
              <a:rPr lang="en-US" dirty="0" err="1"/>
              <a:t>Preis</a:t>
            </a:r>
            <a:r>
              <a:rPr lang="en-US" dirty="0"/>
              <a:t> und Tweets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Christian Cuppone, Alexander Furrer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45163"/>
          </a:xfrm>
        </p:spPr>
        <p:txBody>
          <a:bodyPr/>
          <a:lstStyle/>
          <a:p>
            <a:r>
              <a:rPr lang="en-US" dirty="0"/>
              <a:t>Der Producer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AD8255-5471-499B-AB5E-62EE4E0A3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73676"/>
            <a:ext cx="4655346" cy="4199964"/>
          </a:xfrm>
        </p:spPr>
        <p:txBody>
          <a:bodyPr anchor="t">
            <a:normAutofit lnSpcReduction="10000"/>
          </a:bodyPr>
          <a:lstStyle/>
          <a:p>
            <a:r>
              <a:rPr lang="de-CH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Twitter Developper Account benötigt</a:t>
            </a:r>
          </a:p>
          <a:p>
            <a:r>
              <a:rPr lang="de-CH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Tweepy library hat relativ einfaches API </a:t>
            </a:r>
          </a:p>
          <a:p>
            <a:r>
              <a:rPr lang="de-CH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Senden auf TCP IP socket</a:t>
            </a:r>
          </a:p>
          <a:p>
            <a:r>
              <a:rPr lang="de-CH" sz="18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Hat aber euch ein paar undokumentierte Eigenschaften</a:t>
            </a:r>
            <a:r>
              <a:rPr lang="de-CH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:</a:t>
            </a:r>
          </a:p>
          <a:p>
            <a:pPr lvl="1"/>
            <a:r>
              <a:rPr lang="de-CH" sz="15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Socket.send() verschluckt den den Linefeed am Ende der Zeile </a:t>
            </a:r>
            <a:r>
              <a:rPr lang="de-CH" sz="15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  <a:sym typeface="Wingdings" panose="05000000000000000000" pitchFamily="2" charset="2"/>
              </a:rPr>
              <a:t> alle Tweets werden in einen string geschrieben</a:t>
            </a:r>
          </a:p>
          <a:p>
            <a:pPr lvl="1"/>
            <a:r>
              <a:rPr lang="de-CH" sz="15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  <a:sym typeface="Wingdings" panose="05000000000000000000" pitchFamily="2" charset="2"/>
              </a:rPr>
              <a:t>Der Timestamp musste manuell eingefügt werden</a:t>
            </a:r>
          </a:p>
          <a:p>
            <a:pPr lvl="1"/>
            <a:r>
              <a:rPr lang="de-CH" sz="15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sym typeface="Wingdings" panose="05000000000000000000" pitchFamily="2" charset="2"/>
              </a:rPr>
              <a:t>Tweets beinhalten alle möglichen Sonderzeichen die ein Processing error generieren können  preprocessing war schon hier nötig</a:t>
            </a:r>
          </a:p>
          <a:p>
            <a:pPr lvl="1"/>
            <a:endParaRPr lang="de-CH" sz="1500" dirty="0">
              <a:solidFill>
                <a:srgbClr val="222222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CC4339-CDA5-445F-B006-BF5533B13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6538" y="1556887"/>
            <a:ext cx="6555783" cy="454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203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45163"/>
          </a:xfrm>
        </p:spPr>
        <p:txBody>
          <a:bodyPr/>
          <a:lstStyle/>
          <a:p>
            <a:r>
              <a:rPr lang="en-US" dirty="0"/>
              <a:t>Der Consumer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AD8255-5471-499B-AB5E-62EE4E0A3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73676"/>
            <a:ext cx="4878048" cy="4199964"/>
          </a:xfrm>
        </p:spPr>
        <p:txBody>
          <a:bodyPr anchor="t">
            <a:normAutofit fontScale="92500" lnSpcReduction="20000"/>
          </a:bodyPr>
          <a:lstStyle/>
          <a:p>
            <a:r>
              <a:rPr lang="de-CH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Laden und Preprocessing der Daten (je nach Tageszeit zwischen 6 bis 12 Tweets / sec)</a:t>
            </a:r>
          </a:p>
          <a:p>
            <a:r>
              <a:rPr lang="de-CH" sz="18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Anfügen von Sentiment</a:t>
            </a:r>
          </a:p>
          <a:p>
            <a:r>
              <a:rPr lang="de-CH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Window von 6 </a:t>
            </a:r>
            <a:r>
              <a:rPr lang="de-CH" sz="18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S</a:t>
            </a:r>
            <a:r>
              <a:rPr lang="de-CH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</a:t>
            </a:r>
            <a:r>
              <a:rPr lang="de-CH" sz="18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kunden erstellen und Bitcoin Preis anfügen</a:t>
            </a:r>
            <a:endParaRPr lang="de-CH" sz="1800" dirty="0">
              <a:solidFill>
                <a:srgbClr val="222222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de-CH" sz="18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Aggregation machen mit Durchschnitts Sentiment und Preis und speichern im DBFS</a:t>
            </a:r>
          </a:p>
          <a:p>
            <a:r>
              <a:rPr lang="de-CH" sz="18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Issues:</a:t>
            </a:r>
          </a:p>
          <a:p>
            <a:pPr lvl="1"/>
            <a:r>
              <a:rPr lang="de-CH" sz="15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Types! ‘0’ switched automatisch auf Integer...</a:t>
            </a:r>
          </a:p>
          <a:p>
            <a:pPr lvl="1"/>
            <a:r>
              <a:rPr lang="de-CH" sz="15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Aggregierte Tables persistent speichern</a:t>
            </a:r>
          </a:p>
          <a:p>
            <a:pPr lvl="1"/>
            <a:r>
              <a:rPr lang="de-CH" sz="15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Textblob language detection: wirft «</a:t>
            </a:r>
            <a:r>
              <a:rPr lang="en-US" sz="15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HTTP Error 429: Too Many Requests” </a:t>
            </a:r>
            <a:r>
              <a:rPr lang="en-US" sz="1500" dirty="0" err="1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wegen</a:t>
            </a:r>
            <a:r>
              <a:rPr lang="en-US" sz="15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Limit</a:t>
            </a:r>
          </a:p>
          <a:p>
            <a:pPr lvl="1"/>
            <a:r>
              <a:rPr lang="en-US" sz="1500" dirty="0" err="1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Preis-Änderung</a:t>
            </a:r>
            <a:r>
              <a:rPr lang="en-US" sz="15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immer</a:t>
            </a:r>
            <a:r>
              <a:rPr lang="en-US" sz="15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auf alle </a:t>
            </a:r>
            <a:r>
              <a:rPr lang="en-US" sz="1500" dirty="0" err="1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Einträge</a:t>
            </a:r>
            <a:r>
              <a:rPr lang="en-US" sz="15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angepasst</a:t>
            </a:r>
            <a:endParaRPr lang="en-US" sz="1500" dirty="0">
              <a:solidFill>
                <a:srgbClr val="222222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lvl="1"/>
            <a:r>
              <a:rPr lang="en-US" sz="15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Stream </a:t>
            </a:r>
            <a:r>
              <a:rPr lang="en-US" sz="1500" dirty="0" err="1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bricht</a:t>
            </a:r>
            <a:r>
              <a:rPr lang="en-US" sz="15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nach</a:t>
            </a:r>
            <a:r>
              <a:rPr lang="en-US" sz="15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ca 10 min ab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E207CD-26D3-4702-AF35-BA26F3D3F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740" y="824536"/>
            <a:ext cx="6380068" cy="18455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F0F28F4-426C-42E8-8A63-40581AFD1B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1571"/>
          <a:stretch/>
        </p:blipFill>
        <p:spPr>
          <a:xfrm>
            <a:off x="5622074" y="2866788"/>
            <a:ext cx="6231143" cy="18455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0D60B9E-29D4-4FE6-91AB-072D908EBA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7141" y="3818994"/>
            <a:ext cx="4448908" cy="255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019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45163"/>
          </a:xfrm>
        </p:spPr>
        <p:txBody>
          <a:bodyPr/>
          <a:lstStyle/>
          <a:p>
            <a:r>
              <a:rPr lang="en-US" dirty="0" err="1"/>
              <a:t>Daten</a:t>
            </a:r>
            <a:r>
              <a:rPr lang="en-US" dirty="0"/>
              <a:t> </a:t>
            </a:r>
            <a:r>
              <a:rPr lang="en-US" dirty="0" err="1"/>
              <a:t>Visualisieren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AD8255-5471-499B-AB5E-62EE4E0A3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73676"/>
            <a:ext cx="4878048" cy="4199964"/>
          </a:xfrm>
        </p:spPr>
        <p:txBody>
          <a:bodyPr anchor="t">
            <a:normAutofit lnSpcReduction="10000"/>
          </a:bodyPr>
          <a:lstStyle/>
          <a:p>
            <a:r>
              <a:rPr lang="de-CH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Daten aus Parquet lesen</a:t>
            </a:r>
          </a:p>
          <a:p>
            <a:r>
              <a:rPr lang="de-CH" sz="18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Dataframe können einfach mit Koalas bearbeitet werden</a:t>
            </a:r>
          </a:p>
          <a:p>
            <a:r>
              <a:rPr lang="de-CH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Sentiment k</a:t>
            </a:r>
            <a:r>
              <a:rPr lang="de-CH" sz="18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ummulieren und Preise Indexieren</a:t>
            </a:r>
            <a:endParaRPr lang="de-CH" sz="1800" dirty="0">
              <a:solidFill>
                <a:srgbClr val="222222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de-CH" sz="18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Issues:</a:t>
            </a:r>
          </a:p>
          <a:p>
            <a:pPr lvl="1"/>
            <a:r>
              <a:rPr lang="de-CH" sz="15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Beim auslesen aus Parquet fehlt noch eine </a:t>
            </a:r>
            <a:r>
              <a:rPr lang="de-CH" sz="15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Schlaufe um immer die neusten Zahlen darzustellen</a:t>
            </a:r>
          </a:p>
          <a:p>
            <a:pPr lvl="1"/>
            <a:r>
              <a:rPr lang="de-CH" sz="15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Streaming fähige grafiken haben wir nicht zum Laufen gebracht (stream_engine)</a:t>
            </a:r>
          </a:p>
          <a:p>
            <a:pPr lvl="1"/>
            <a:r>
              <a:rPr lang="de-CH" sz="15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Kumulierung der Sentiment Daten noch zu grob/ zu ‘steil’ (allenfalls geometisch verknüpfen, oder dämpfen)</a:t>
            </a:r>
          </a:p>
          <a:p>
            <a:pPr lvl="1"/>
            <a:r>
              <a:rPr lang="de-CH" sz="15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Problem mit Preis bereits angesprochen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D289B3-B51B-4043-8C67-7ECCCC0E3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0476" y="1004194"/>
            <a:ext cx="2333653" cy="25562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160640-C35E-4EAA-B24D-9FAB69555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9240" y="3058996"/>
            <a:ext cx="6411883" cy="309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220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45163"/>
          </a:xfrm>
        </p:spPr>
        <p:txBody>
          <a:bodyPr/>
          <a:lstStyle/>
          <a:p>
            <a:r>
              <a:rPr lang="en-US" dirty="0" err="1"/>
              <a:t>Mit</a:t>
            </a:r>
            <a:r>
              <a:rPr lang="en-US" dirty="0"/>
              <a:t> CNN </a:t>
            </a:r>
            <a:r>
              <a:rPr lang="en-US" dirty="0" err="1"/>
              <a:t>arbeiten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AD8255-5471-499B-AB5E-62EE4E0A3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73676"/>
            <a:ext cx="4878048" cy="4199964"/>
          </a:xfrm>
        </p:spPr>
        <p:txBody>
          <a:bodyPr anchor="t">
            <a:normAutofit/>
          </a:bodyPr>
          <a:lstStyle/>
          <a:p>
            <a:r>
              <a:rPr lang="de-CH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Beschaffen der gelabelten Daten</a:t>
            </a:r>
          </a:p>
          <a:p>
            <a:r>
              <a:rPr lang="de-CH" sz="18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Hochladen der Daten auf Databricks ist eine Herausforderung</a:t>
            </a:r>
            <a:endParaRPr lang="de-CH" sz="1800" dirty="0">
              <a:solidFill>
                <a:srgbClr val="222222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de-CH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Google Colab scheint einfacher in der Handhabung</a:t>
            </a:r>
          </a:p>
          <a:p>
            <a:r>
              <a:rPr lang="de-CH" sz="18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Issues:</a:t>
            </a:r>
          </a:p>
          <a:p>
            <a:pPr lvl="1"/>
            <a:r>
              <a:rPr lang="de-CH" sz="15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Xxx</a:t>
            </a:r>
          </a:p>
          <a:p>
            <a:pPr lvl="1"/>
            <a:r>
              <a:rPr lang="de-CH" sz="15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xxx</a:t>
            </a:r>
            <a:endParaRPr lang="de-CH" sz="1500" dirty="0">
              <a:solidFill>
                <a:srgbClr val="222222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F39087-AF73-4C79-924A-4DB10AC57CF7}"/>
              </a:ext>
            </a:extLst>
          </p:cNvPr>
          <p:cNvSpPr/>
          <p:nvPr/>
        </p:nvSpPr>
        <p:spPr>
          <a:xfrm rot="20612290">
            <a:off x="5697647" y="3360776"/>
            <a:ext cx="3750644" cy="644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Diese slide löschen?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556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45163"/>
          </a:xfrm>
        </p:spPr>
        <p:txBody>
          <a:bodyPr/>
          <a:lstStyle/>
          <a:p>
            <a:r>
              <a:rPr lang="en-US" dirty="0" err="1"/>
              <a:t>Probleme</a:t>
            </a:r>
            <a:r>
              <a:rPr lang="en-US" dirty="0"/>
              <a:t> – </a:t>
            </a:r>
            <a:r>
              <a:rPr lang="en-US" dirty="0" err="1"/>
              <a:t>Grenzen</a:t>
            </a:r>
            <a:r>
              <a:rPr lang="en-US" dirty="0"/>
              <a:t> – Learnings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AD8255-5471-499B-AB5E-62EE4E0A3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173676"/>
            <a:ext cx="11029615" cy="4199964"/>
          </a:xfrm>
        </p:spPr>
        <p:txBody>
          <a:bodyPr anchor="t">
            <a:normAutofit/>
          </a:bodyPr>
          <a:lstStyle/>
          <a:p>
            <a:r>
              <a:rPr lang="de-CH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Databricks Community Edition: manchmal ist der Fehler auch nicht bei uns... Und manchmal muss man minutenlang auf Resultate vom Cluster warten</a:t>
            </a:r>
          </a:p>
          <a:p>
            <a:r>
              <a:rPr lang="de-CH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Aggregated Windows auf praquet: Beschreibung im Spark streaming API 3.1 ist rudimentär</a:t>
            </a:r>
          </a:p>
          <a:p>
            <a:r>
              <a:rPr lang="de-CH" sz="18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Timestamp formats: sicherstellen dass der Timestamp über die verschiedenen Stationen im richtigen Format ist/bleibt</a:t>
            </a:r>
          </a:p>
          <a:p>
            <a:r>
              <a:rPr lang="de-CH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lines.select(split()) ist alergisch auf Linefeeds innerhalb der Texts. Aber Achtung: nicht alle entfernen: am Ende des Tweets muss er stehen bleiben.</a:t>
            </a:r>
          </a:p>
          <a:p>
            <a:r>
              <a:rPr lang="de-CH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Unbedingt einfach starten und zuerst ein E2E laufenden Stream herstellen (ohne weitere Bearbeitung). Erst wenn das </a:t>
            </a:r>
            <a:r>
              <a:rPr lang="de-CH" sz="18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läuft</a:t>
            </a:r>
            <a:r>
              <a:rPr lang="de-CH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Schritt für Schritt Funktionen einfügen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794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45163"/>
          </a:xfrm>
        </p:spPr>
        <p:txBody>
          <a:bodyPr/>
          <a:lstStyle/>
          <a:p>
            <a:r>
              <a:rPr lang="en-US" dirty="0"/>
              <a:t>Bitcoin </a:t>
            </a:r>
            <a:r>
              <a:rPr lang="en-US" dirty="0" err="1"/>
              <a:t>Preis</a:t>
            </a:r>
            <a:r>
              <a:rPr lang="en-US" dirty="0"/>
              <a:t> und Tweets: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zusammenhang</a:t>
            </a:r>
            <a:r>
              <a:rPr lang="en-US" dirty="0"/>
              <a:t>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AD8255-5471-499B-AB5E-62EE4E0A3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73676"/>
            <a:ext cx="4878048" cy="411848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CH" sz="1800" b="1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Bitcoin ist hoch spekulativ:</a:t>
            </a:r>
          </a:p>
          <a:p>
            <a:r>
              <a:rPr lang="de-CH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Bitcoin Gewinnmargen p.a.: &gt; 500%  </a:t>
            </a:r>
          </a:p>
          <a:p>
            <a:r>
              <a:rPr lang="de-CH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Kurs ist extrem volatil </a:t>
            </a:r>
          </a:p>
          <a:p>
            <a:r>
              <a:rPr lang="de-CH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Keine offizielle Aufsicht</a:t>
            </a:r>
          </a:p>
          <a:p>
            <a:r>
              <a:rPr lang="de-CH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Nach negativem Tweet von Elon Musk im Mai: 10% Kurseinbruch innert Minuten</a:t>
            </a:r>
          </a:p>
          <a:p>
            <a:pPr marL="0" indent="0">
              <a:buNone/>
            </a:pPr>
            <a:endParaRPr lang="de-CH" sz="1800" dirty="0">
              <a:solidFill>
                <a:srgbClr val="222222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de-CH" sz="1800" b="1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Analyse-Idee:</a:t>
            </a:r>
          </a:p>
          <a:p>
            <a:r>
              <a:rPr lang="de-CH" sz="18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Kann ein Zusammenhang festgestellt werden zwischen </a:t>
            </a:r>
            <a:r>
              <a:rPr lang="de-CH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der Stimmung aller Tweets zu Bitcoin und der effektiven Kursveränderung?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633BC2-C559-43D4-8756-8AFEC6AEA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73676"/>
            <a:ext cx="5362591" cy="29203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2E7543-A039-4238-B6C7-ADD9716463CB}"/>
              </a:ext>
            </a:extLst>
          </p:cNvPr>
          <p:cNvSpPr txBox="1"/>
          <p:nvPr/>
        </p:nvSpPr>
        <p:spPr>
          <a:xfrm>
            <a:off x="6185970" y="5222938"/>
            <a:ext cx="5424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/>
              <a:t>Aus</a:t>
            </a:r>
            <a:r>
              <a:rPr lang="en-US" sz="700" dirty="0"/>
              <a:t> online </a:t>
            </a:r>
            <a:r>
              <a:rPr lang="en-US" sz="700" dirty="0" err="1"/>
              <a:t>Beitrag</a:t>
            </a:r>
            <a:r>
              <a:rPr lang="en-US" sz="700" dirty="0"/>
              <a:t> auf Vox: </a:t>
            </a:r>
            <a:r>
              <a:rPr lang="en-US" sz="700" dirty="0">
                <a:hlinkClick r:id="rId3"/>
              </a:rPr>
              <a:t>https://www.vox.com/recode/2021/5/18/22441831/elon-musk-bitcoin-dogecoin-crypto-prices-tesla</a:t>
            </a:r>
            <a:endParaRPr lang="en-US" sz="700" dirty="0"/>
          </a:p>
          <a:p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12452-8BD4-4E74-BEB4-A5356D20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</a:t>
            </a:r>
            <a:r>
              <a:rPr lang="en-US" dirty="0" err="1"/>
              <a:t>Übersicht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96FA9D-7240-454C-869F-4CCBC100B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97" y="2098384"/>
            <a:ext cx="988333" cy="988333"/>
          </a:xfrm>
          <a:prstGeom prst="rect">
            <a:avLst/>
          </a:prstGeom>
        </p:spPr>
      </p:pic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EE79394-11D4-46A3-9F44-90F7ED0BDA69}"/>
              </a:ext>
            </a:extLst>
          </p:cNvPr>
          <p:cNvCxnSpPr>
            <a:stCxn id="7" idx="2"/>
            <a:endCxn id="16" idx="0"/>
          </p:cNvCxnSpPr>
          <p:nvPr/>
        </p:nvCxnSpPr>
        <p:spPr>
          <a:xfrm rot="16200000" flipH="1">
            <a:off x="1581581" y="2733399"/>
            <a:ext cx="444553" cy="11511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7525915-76CF-49C4-A526-605BEB06927F}"/>
              </a:ext>
            </a:extLst>
          </p:cNvPr>
          <p:cNvSpPr/>
          <p:nvPr/>
        </p:nvSpPr>
        <p:spPr>
          <a:xfrm>
            <a:off x="3247894" y="2426332"/>
            <a:ext cx="1744663" cy="334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B7FDDB-5081-4E4B-AF86-ED93D09183EC}"/>
              </a:ext>
            </a:extLst>
          </p:cNvPr>
          <p:cNvSpPr/>
          <p:nvPr/>
        </p:nvSpPr>
        <p:spPr>
          <a:xfrm>
            <a:off x="5307418" y="2869934"/>
            <a:ext cx="2476864" cy="332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2CD857-1085-44B9-9D6B-4C9A00374910}"/>
              </a:ext>
            </a:extLst>
          </p:cNvPr>
          <p:cNvSpPr/>
          <p:nvPr/>
        </p:nvSpPr>
        <p:spPr>
          <a:xfrm>
            <a:off x="2048329" y="2258539"/>
            <a:ext cx="8084745" cy="40327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1472FDA-5BF5-4404-8F05-155C95F22865}"/>
              </a:ext>
            </a:extLst>
          </p:cNvPr>
          <p:cNvCxnSpPr>
            <a:cxnSpLocks/>
            <a:stCxn id="23" idx="2"/>
            <a:endCxn id="10" idx="1"/>
          </p:cNvCxnSpPr>
          <p:nvPr/>
        </p:nvCxnSpPr>
        <p:spPr>
          <a:xfrm rot="16200000" flipH="1">
            <a:off x="3782040" y="4651068"/>
            <a:ext cx="1268574" cy="6003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0693EA5-36D6-40A6-9529-AF8E5CADCAC0}"/>
              </a:ext>
            </a:extLst>
          </p:cNvPr>
          <p:cNvSpPr/>
          <p:nvPr/>
        </p:nvSpPr>
        <p:spPr>
          <a:xfrm>
            <a:off x="4716526" y="5360300"/>
            <a:ext cx="1248863" cy="4505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TCP_IP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Localhost: 9997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DFB87C49-0FCF-4FA2-975E-29830F0F45C5}"/>
              </a:ext>
            </a:extLst>
          </p:cNvPr>
          <p:cNvCxnSpPr>
            <a:cxnSpLocks/>
            <a:stCxn id="10" idx="3"/>
            <a:endCxn id="33" idx="2"/>
          </p:cNvCxnSpPr>
          <p:nvPr/>
        </p:nvCxnSpPr>
        <p:spPr>
          <a:xfrm flipV="1">
            <a:off x="5965389" y="4850979"/>
            <a:ext cx="581830" cy="7345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1F9DD82-AEAC-4B8B-A955-ED75C7489507}"/>
              </a:ext>
            </a:extLst>
          </p:cNvPr>
          <p:cNvSpPr/>
          <p:nvPr/>
        </p:nvSpPr>
        <p:spPr>
          <a:xfrm rot="16200000">
            <a:off x="2089707" y="3326848"/>
            <a:ext cx="988331" cy="4088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Tweepy</a:t>
            </a:r>
            <a:r>
              <a:rPr lang="en-US" sz="1200" dirty="0">
                <a:solidFill>
                  <a:schemeClr val="tx1"/>
                </a:solidFill>
              </a:rPr>
              <a:t>: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Twitter API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5A071E1-0D35-4768-97CC-95847C707D56}"/>
              </a:ext>
            </a:extLst>
          </p:cNvPr>
          <p:cNvCxnSpPr>
            <a:cxnSpLocks/>
            <a:stCxn id="16" idx="2"/>
            <a:endCxn id="23" idx="1"/>
          </p:cNvCxnSpPr>
          <p:nvPr/>
        </p:nvCxnSpPr>
        <p:spPr>
          <a:xfrm>
            <a:off x="2788295" y="3531270"/>
            <a:ext cx="455501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6CEE5D3-D783-4F00-8BC5-4D5D29F658FE}"/>
              </a:ext>
            </a:extLst>
          </p:cNvPr>
          <p:cNvSpPr/>
          <p:nvPr/>
        </p:nvSpPr>
        <p:spPr>
          <a:xfrm>
            <a:off x="3243796" y="2745562"/>
            <a:ext cx="1744663" cy="15714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Consume Tweets over </a:t>
            </a:r>
            <a:r>
              <a:rPr lang="en-US" sz="1100" dirty="0" err="1">
                <a:solidFill>
                  <a:schemeClr val="tx1"/>
                </a:solidFill>
              </a:rPr>
              <a:t>Tweepy</a:t>
            </a:r>
            <a:r>
              <a:rPr lang="en-US" sz="1100" dirty="0">
                <a:solidFill>
                  <a:schemeClr val="tx1"/>
                </a:solidFill>
              </a:rPr>
              <a:t> as json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Clean messages 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Filter on ‘bitcoin’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Add timestamp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Send to TCP_IP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1D118F3-8140-433A-B451-4E0DF4DF763D}"/>
              </a:ext>
            </a:extLst>
          </p:cNvPr>
          <p:cNvSpPr/>
          <p:nvPr/>
        </p:nvSpPr>
        <p:spPr>
          <a:xfrm>
            <a:off x="5308787" y="3206974"/>
            <a:ext cx="2476864" cy="16440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Read from TCP_IP, preprocess and create </a:t>
            </a:r>
            <a:r>
              <a:rPr lang="en-US" sz="1100" dirty="0" err="1">
                <a:solidFill>
                  <a:schemeClr val="tx1"/>
                </a:solidFill>
              </a:rPr>
              <a:t>dataframe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Apply Sentiment analysis (</a:t>
            </a:r>
            <a:r>
              <a:rPr lang="en-US" sz="1100" dirty="0" err="1">
                <a:solidFill>
                  <a:schemeClr val="tx1"/>
                </a:solidFill>
              </a:rPr>
              <a:t>Textblob</a:t>
            </a:r>
            <a:r>
              <a:rPr lang="en-US" sz="1100" dirty="0">
                <a:solidFill>
                  <a:schemeClr val="tx1"/>
                </a:solidFill>
              </a:rPr>
              <a:t> and/or trained CNN)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Create aggregated window and add Bitcoin price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Save to memory and parquet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123746-1A27-4E12-B52C-60B13759E373}"/>
              </a:ext>
            </a:extLst>
          </p:cNvPr>
          <p:cNvSpPr/>
          <p:nvPr/>
        </p:nvSpPr>
        <p:spPr>
          <a:xfrm>
            <a:off x="8057584" y="3213458"/>
            <a:ext cx="1679744" cy="332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069D217-81E1-474C-B394-D3ECD621C5A5}"/>
              </a:ext>
            </a:extLst>
          </p:cNvPr>
          <p:cNvSpPr/>
          <p:nvPr/>
        </p:nvSpPr>
        <p:spPr>
          <a:xfrm>
            <a:off x="8057584" y="3555742"/>
            <a:ext cx="1679744" cy="14864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Read </a:t>
            </a:r>
            <a:r>
              <a:rPr lang="en-US" sz="1100" dirty="0" err="1">
                <a:solidFill>
                  <a:schemeClr val="tx1"/>
                </a:solidFill>
              </a:rPr>
              <a:t>Dataframe</a:t>
            </a:r>
            <a:r>
              <a:rPr lang="en-US" sz="1100" dirty="0">
                <a:solidFill>
                  <a:schemeClr val="tx1"/>
                </a:solidFill>
              </a:rPr>
              <a:t> from DBFS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Normalize values and cumulate sentiment 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Plot index graph with sentiment and bitcoin price per time unit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40FC6E3-8CE5-46DF-80C9-14FD746AB038}"/>
              </a:ext>
            </a:extLst>
          </p:cNvPr>
          <p:cNvSpPr/>
          <p:nvPr/>
        </p:nvSpPr>
        <p:spPr>
          <a:xfrm>
            <a:off x="2048329" y="1889998"/>
            <a:ext cx="8084745" cy="3680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                                 </a:t>
            </a:r>
            <a:r>
              <a:rPr lang="en-US" sz="1000" dirty="0">
                <a:solidFill>
                  <a:schemeClr val="tx1"/>
                </a:solidFill>
              </a:rPr>
              <a:t>Community Edition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3395AFC-B0BF-41B5-99F7-E25AEDE1AF86}"/>
              </a:ext>
            </a:extLst>
          </p:cNvPr>
          <p:cNvSpPr/>
          <p:nvPr/>
        </p:nvSpPr>
        <p:spPr>
          <a:xfrm>
            <a:off x="7129049" y="5360300"/>
            <a:ext cx="1248863" cy="4505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Databricks DBFS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FFE6CF07-1AD0-4A95-AAD4-E97E2F91F579}"/>
              </a:ext>
            </a:extLst>
          </p:cNvPr>
          <p:cNvCxnSpPr>
            <a:cxnSpLocks/>
            <a:endCxn id="44" idx="1"/>
          </p:cNvCxnSpPr>
          <p:nvPr/>
        </p:nvCxnSpPr>
        <p:spPr>
          <a:xfrm rot="16200000" flipH="1">
            <a:off x="6569656" y="5026160"/>
            <a:ext cx="734573" cy="3842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61FF5425-7089-47B8-BCCE-33658BEF650E}"/>
              </a:ext>
            </a:extLst>
          </p:cNvPr>
          <p:cNvCxnSpPr>
            <a:cxnSpLocks/>
            <a:stCxn id="44" idx="3"/>
            <a:endCxn id="40" idx="2"/>
          </p:cNvCxnSpPr>
          <p:nvPr/>
        </p:nvCxnSpPr>
        <p:spPr>
          <a:xfrm flipV="1">
            <a:off x="8377912" y="5042175"/>
            <a:ext cx="519544" cy="5433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>
            <a:extLst>
              <a:ext uri="{FF2B5EF4-FFF2-40B4-BE49-F238E27FC236}">
                <a16:creationId xmlns:a16="http://schemas.microsoft.com/office/drawing/2014/main" id="{F9AA9C5F-7694-4AA1-9B98-EC7A575BA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7775" y="3755981"/>
            <a:ext cx="1383546" cy="108595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29349D72-238B-437D-8613-439EC71F4A8E}"/>
              </a:ext>
            </a:extLst>
          </p:cNvPr>
          <p:cNvCxnSpPr>
            <a:cxnSpLocks/>
            <a:stCxn id="40" idx="3"/>
            <a:endCxn id="59" idx="1"/>
          </p:cNvCxnSpPr>
          <p:nvPr/>
        </p:nvCxnSpPr>
        <p:spPr>
          <a:xfrm flipV="1">
            <a:off x="9737328" y="4298958"/>
            <a:ext cx="650447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:a16="http://schemas.microsoft.com/office/drawing/2014/main" id="{FBC2D9B2-5CE6-45F7-8966-5706F86FA5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999" y="4670341"/>
            <a:ext cx="1539038" cy="361276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A1E55D8-7C7B-4DF0-9A5B-551DB09220E7}"/>
              </a:ext>
            </a:extLst>
          </p:cNvPr>
          <p:cNvCxnSpPr>
            <a:cxnSpLocks/>
            <a:stCxn id="73" idx="3"/>
          </p:cNvCxnSpPr>
          <p:nvPr/>
        </p:nvCxnSpPr>
        <p:spPr>
          <a:xfrm flipV="1">
            <a:off x="1916037" y="4352607"/>
            <a:ext cx="3555930" cy="498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22439AFA-2F29-4993-B2AD-6BE81933E9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8715" y="1949296"/>
            <a:ext cx="1212933" cy="243313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F631FC03-E740-405E-8993-BE9565E2BE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42160" y="5706979"/>
            <a:ext cx="1824621" cy="50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390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4CF7E-A072-4155-B582-8CECEBE13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</a:t>
            </a:r>
            <a:r>
              <a:rPr lang="en-US" dirty="0" err="1"/>
              <a:t>Analyse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026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45163"/>
          </a:xfrm>
        </p:spPr>
        <p:txBody>
          <a:bodyPr/>
          <a:lstStyle/>
          <a:p>
            <a:r>
              <a:rPr lang="en-US" dirty="0" err="1"/>
              <a:t>Vorbereitung</a:t>
            </a:r>
            <a:r>
              <a:rPr lang="en-US" dirty="0"/>
              <a:t> der </a:t>
            </a:r>
            <a:r>
              <a:rPr lang="en-US" dirty="0" err="1"/>
              <a:t>Daten</a:t>
            </a:r>
            <a:r>
              <a:rPr lang="en-US" dirty="0"/>
              <a:t> - Preprocessing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AD8255-5471-499B-AB5E-62EE4E0A3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173676"/>
            <a:ext cx="5103283" cy="4199964"/>
          </a:xfrm>
        </p:spPr>
        <p:txBody>
          <a:bodyPr anchor="t">
            <a:normAutofit fontScale="92500" lnSpcReduction="10000"/>
          </a:bodyPr>
          <a:lstStyle/>
          <a:p>
            <a:r>
              <a:rPr lang="de-CH" sz="1800" b="1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Erster Ansatz: </a:t>
            </a:r>
            <a:r>
              <a:rPr lang="de-CH" sz="18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mit Textblob das Sentiment von Tweets zu bestimmen</a:t>
            </a:r>
          </a:p>
          <a:p>
            <a:r>
              <a:rPr lang="de-CH" sz="18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Textblob Sentiment Analyse basiert auf lexikalischen Einträgen: daher müssen die Tweets zuerst stark preprocessed werden</a:t>
            </a:r>
          </a:p>
          <a:p>
            <a:r>
              <a:rPr lang="de-CH" sz="18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Wir verwenden die tweet-preprocessor library (Ausfiltern von allen Sonderzeichen)</a:t>
            </a:r>
          </a:p>
          <a:p>
            <a:r>
              <a:rPr lang="de-CH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Issue:</a:t>
            </a:r>
          </a:p>
          <a:p>
            <a:pPr lvl="1"/>
            <a:r>
              <a:rPr lang="de-CH" sz="15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Tweets zum Thema Bitcoin sind stark mit Emojis und Sonderzeichen durchsetzt</a:t>
            </a:r>
          </a:p>
          <a:p>
            <a:pPr lvl="1"/>
            <a:r>
              <a:rPr lang="de-CH" sz="15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Durch das Preprocessing geht solche Information verloren</a:t>
            </a:r>
          </a:p>
          <a:p>
            <a:pPr lvl="1"/>
            <a:r>
              <a:rPr lang="de-CH" sz="15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Formatierungsprobleme auf Spark zwangen uns zudem die neutralen Tweets zu eliminieren</a:t>
            </a:r>
          </a:p>
          <a:p>
            <a:pPr lvl="1"/>
            <a:endParaRPr lang="de-CH" sz="1800" dirty="0">
              <a:solidFill>
                <a:srgbClr val="222222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F7D3F9-BE54-4232-9268-99996E6B2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3050" y="1747319"/>
            <a:ext cx="3148453" cy="15242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8D7E3B-75E7-465F-A87D-D24C4DB25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526" y="2616529"/>
            <a:ext cx="2851048" cy="17001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1499123-04F0-4104-B798-AC85D3CCB1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4376" y="4697018"/>
            <a:ext cx="5217127" cy="1849505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C621F3C-84F7-48D9-8878-4391B115AA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7128" y="3651855"/>
            <a:ext cx="4075251" cy="222713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56319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45163"/>
          </a:xfrm>
        </p:spPr>
        <p:txBody>
          <a:bodyPr/>
          <a:lstStyle/>
          <a:p>
            <a:r>
              <a:rPr lang="en-US" dirty="0" err="1"/>
              <a:t>Analyse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textblob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AD8255-5471-499B-AB5E-62EE4E0A3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73676"/>
            <a:ext cx="3019144" cy="4199964"/>
          </a:xfrm>
        </p:spPr>
        <p:txBody>
          <a:bodyPr anchor="t">
            <a:normAutofit/>
          </a:bodyPr>
          <a:lstStyle/>
          <a:p>
            <a:r>
              <a:rPr lang="de-CH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Textblob performed überraschend gut</a:t>
            </a:r>
          </a:p>
          <a:p>
            <a:r>
              <a:rPr lang="de-CH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Problem ist oft, dass wir nur den Tweet Text aber nicht den Retweet-Verlauf betrachten</a:t>
            </a:r>
          </a:p>
          <a:p>
            <a:r>
              <a:rPr lang="de-CH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Oft haben die Tweets gar nicht ein spezifisches Sentiment (eher Informationscharakter) 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9BC675-2892-45E0-ADBF-4E57FE279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487" y="1832704"/>
            <a:ext cx="7752848" cy="367720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D5BABFF-0BAA-4959-BF2C-E6D9BAEEE5AC}"/>
              </a:ext>
            </a:extLst>
          </p:cNvPr>
          <p:cNvSpPr/>
          <p:nvPr/>
        </p:nvSpPr>
        <p:spPr>
          <a:xfrm>
            <a:off x="8171848" y="2011680"/>
            <a:ext cx="712270" cy="161996"/>
          </a:xfrm>
          <a:prstGeom prst="rect">
            <a:avLst/>
          </a:prstGeom>
          <a:solidFill>
            <a:srgbClr val="FFFF0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9D4947-3FB8-428C-A817-0B60716AE9EA}"/>
              </a:ext>
            </a:extLst>
          </p:cNvPr>
          <p:cNvSpPr/>
          <p:nvPr/>
        </p:nvSpPr>
        <p:spPr>
          <a:xfrm>
            <a:off x="5318496" y="2357985"/>
            <a:ext cx="1254319" cy="131718"/>
          </a:xfrm>
          <a:prstGeom prst="rect">
            <a:avLst/>
          </a:prstGeom>
          <a:solidFill>
            <a:srgbClr val="FFFF0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C532D2-EA67-47DB-9E4C-CF4224A5AB9F}"/>
              </a:ext>
            </a:extLst>
          </p:cNvPr>
          <p:cNvSpPr/>
          <p:nvPr/>
        </p:nvSpPr>
        <p:spPr>
          <a:xfrm>
            <a:off x="5468840" y="2538876"/>
            <a:ext cx="1254319" cy="131718"/>
          </a:xfrm>
          <a:prstGeom prst="rect">
            <a:avLst/>
          </a:prstGeom>
          <a:solidFill>
            <a:srgbClr val="FFFF0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7DBA73-3A77-4942-A0B1-A26B91B12359}"/>
              </a:ext>
            </a:extLst>
          </p:cNvPr>
          <p:cNvSpPr/>
          <p:nvPr/>
        </p:nvSpPr>
        <p:spPr>
          <a:xfrm>
            <a:off x="4100261" y="2691276"/>
            <a:ext cx="822960" cy="131718"/>
          </a:xfrm>
          <a:prstGeom prst="rect">
            <a:avLst/>
          </a:prstGeom>
          <a:solidFill>
            <a:srgbClr val="FFFF0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4AEC8B-CA5E-4EB7-B389-0B73039376E3}"/>
              </a:ext>
            </a:extLst>
          </p:cNvPr>
          <p:cNvSpPr/>
          <p:nvPr/>
        </p:nvSpPr>
        <p:spPr>
          <a:xfrm>
            <a:off x="4450995" y="2842520"/>
            <a:ext cx="822960" cy="131718"/>
          </a:xfrm>
          <a:prstGeom prst="rect">
            <a:avLst/>
          </a:prstGeom>
          <a:solidFill>
            <a:srgbClr val="FFFF0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074311-E2DE-411F-B361-B8A2C589E93E}"/>
              </a:ext>
            </a:extLst>
          </p:cNvPr>
          <p:cNvSpPr/>
          <p:nvPr/>
        </p:nvSpPr>
        <p:spPr>
          <a:xfrm>
            <a:off x="5992584" y="2999094"/>
            <a:ext cx="822960" cy="131718"/>
          </a:xfrm>
          <a:prstGeom prst="rect">
            <a:avLst/>
          </a:prstGeom>
          <a:solidFill>
            <a:srgbClr val="FFFF0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DFD3AA-73D3-46E9-B7BB-7B51ED97DF86}"/>
              </a:ext>
            </a:extLst>
          </p:cNvPr>
          <p:cNvSpPr/>
          <p:nvPr/>
        </p:nvSpPr>
        <p:spPr>
          <a:xfrm>
            <a:off x="5992584" y="3376766"/>
            <a:ext cx="822960" cy="131718"/>
          </a:xfrm>
          <a:prstGeom prst="rect">
            <a:avLst/>
          </a:prstGeom>
          <a:solidFill>
            <a:srgbClr val="FFFF0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21E6C9-3F29-4641-8DBE-3EBAFA958BBD}"/>
              </a:ext>
            </a:extLst>
          </p:cNvPr>
          <p:cNvSpPr/>
          <p:nvPr/>
        </p:nvSpPr>
        <p:spPr>
          <a:xfrm>
            <a:off x="4491472" y="3691680"/>
            <a:ext cx="822960" cy="131718"/>
          </a:xfrm>
          <a:prstGeom prst="rect">
            <a:avLst/>
          </a:prstGeom>
          <a:solidFill>
            <a:srgbClr val="FFFF0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06260F-1EB4-404F-BFA8-8F875FCD9070}"/>
              </a:ext>
            </a:extLst>
          </p:cNvPr>
          <p:cNvSpPr/>
          <p:nvPr/>
        </p:nvSpPr>
        <p:spPr>
          <a:xfrm>
            <a:off x="4636280" y="3891782"/>
            <a:ext cx="822960" cy="131718"/>
          </a:xfrm>
          <a:prstGeom prst="rect">
            <a:avLst/>
          </a:prstGeom>
          <a:solidFill>
            <a:srgbClr val="FFFF0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E43E89-11C4-4FFC-989C-7C08D9B3A9C6}"/>
              </a:ext>
            </a:extLst>
          </p:cNvPr>
          <p:cNvSpPr/>
          <p:nvPr/>
        </p:nvSpPr>
        <p:spPr>
          <a:xfrm>
            <a:off x="4089642" y="4370000"/>
            <a:ext cx="822960" cy="131718"/>
          </a:xfrm>
          <a:prstGeom prst="rect">
            <a:avLst/>
          </a:prstGeom>
          <a:solidFill>
            <a:srgbClr val="FFFF0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84F6BEE-0B36-49EB-8C03-7820B698F728}"/>
              </a:ext>
            </a:extLst>
          </p:cNvPr>
          <p:cNvSpPr/>
          <p:nvPr/>
        </p:nvSpPr>
        <p:spPr>
          <a:xfrm>
            <a:off x="5065915" y="4360524"/>
            <a:ext cx="822960" cy="131718"/>
          </a:xfrm>
          <a:prstGeom prst="rect">
            <a:avLst/>
          </a:prstGeom>
          <a:solidFill>
            <a:srgbClr val="FFFF0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FA9FE6-84CE-4821-8E02-6750C392EBD0}"/>
              </a:ext>
            </a:extLst>
          </p:cNvPr>
          <p:cNvSpPr/>
          <p:nvPr/>
        </p:nvSpPr>
        <p:spPr>
          <a:xfrm>
            <a:off x="7482933" y="4368102"/>
            <a:ext cx="822960" cy="131718"/>
          </a:xfrm>
          <a:prstGeom prst="rect">
            <a:avLst/>
          </a:prstGeom>
          <a:solidFill>
            <a:srgbClr val="FFFF0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361EEA-CFAF-4644-8E83-CF886F1AF979}"/>
              </a:ext>
            </a:extLst>
          </p:cNvPr>
          <p:cNvSpPr/>
          <p:nvPr/>
        </p:nvSpPr>
        <p:spPr>
          <a:xfrm>
            <a:off x="4224799" y="4535938"/>
            <a:ext cx="1049155" cy="128230"/>
          </a:xfrm>
          <a:prstGeom prst="rect">
            <a:avLst/>
          </a:prstGeom>
          <a:solidFill>
            <a:srgbClr val="FFFF0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D9520-162F-47EB-BF7E-98D97F4CBF14}"/>
              </a:ext>
            </a:extLst>
          </p:cNvPr>
          <p:cNvSpPr/>
          <p:nvPr/>
        </p:nvSpPr>
        <p:spPr>
          <a:xfrm>
            <a:off x="4152180" y="5031965"/>
            <a:ext cx="1049155" cy="128230"/>
          </a:xfrm>
          <a:prstGeom prst="rect">
            <a:avLst/>
          </a:prstGeom>
          <a:solidFill>
            <a:srgbClr val="FFFF0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E0DA3D-63AB-4388-9E7B-C8BD0E4E65AC}"/>
              </a:ext>
            </a:extLst>
          </p:cNvPr>
          <p:cNvSpPr/>
          <p:nvPr/>
        </p:nvSpPr>
        <p:spPr>
          <a:xfrm>
            <a:off x="7517205" y="5213441"/>
            <a:ext cx="1049155" cy="128230"/>
          </a:xfrm>
          <a:prstGeom prst="rect">
            <a:avLst/>
          </a:prstGeom>
          <a:solidFill>
            <a:srgbClr val="FFFF0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12C69C-7118-455D-ABEB-2670942D37C7}"/>
              </a:ext>
            </a:extLst>
          </p:cNvPr>
          <p:cNvSpPr/>
          <p:nvPr/>
        </p:nvSpPr>
        <p:spPr>
          <a:xfrm>
            <a:off x="6468049" y="5378165"/>
            <a:ext cx="1920240" cy="128230"/>
          </a:xfrm>
          <a:prstGeom prst="rect">
            <a:avLst/>
          </a:prstGeom>
          <a:solidFill>
            <a:srgbClr val="FFFF0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18C7E59C-86B0-49D1-98FE-68FE62280B93}"/>
              </a:ext>
            </a:extLst>
          </p:cNvPr>
          <p:cNvSpPr/>
          <p:nvPr/>
        </p:nvSpPr>
        <p:spPr>
          <a:xfrm>
            <a:off x="3694740" y="3757539"/>
            <a:ext cx="310130" cy="1682997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52CECC68-FBFC-4020-A8E4-05917AACE633}"/>
              </a:ext>
            </a:extLst>
          </p:cNvPr>
          <p:cNvSpPr/>
          <p:nvPr/>
        </p:nvSpPr>
        <p:spPr>
          <a:xfrm rot="10800000">
            <a:off x="3680847" y="1915636"/>
            <a:ext cx="310130" cy="1682997"/>
          </a:xfrm>
          <a:prstGeom prst="down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93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45163"/>
          </a:xfrm>
        </p:spPr>
        <p:txBody>
          <a:bodyPr/>
          <a:lstStyle/>
          <a:p>
            <a:r>
              <a:rPr lang="en-US" dirty="0"/>
              <a:t>Sentiment </a:t>
            </a:r>
            <a:r>
              <a:rPr lang="en-US" dirty="0" err="1"/>
              <a:t>Analyse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CNN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AD8255-5471-499B-AB5E-62EE4E0A3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173676"/>
            <a:ext cx="5180815" cy="4199964"/>
          </a:xfrm>
        </p:spPr>
        <p:txBody>
          <a:bodyPr anchor="t">
            <a:normAutofit lnSpcReduction="10000"/>
          </a:bodyPr>
          <a:lstStyle/>
          <a:p>
            <a:r>
              <a:rPr lang="de-CH" sz="18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Alternativer Ansatz: Sentimentanalyse auf CNN basieren statt Textblob</a:t>
            </a:r>
          </a:p>
          <a:p>
            <a:r>
              <a:rPr lang="de-CH" sz="18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Supervized data erstellt mit lokalem twython API Stream und via Textblob gelabled (5000 Tweets auf Google Drive)</a:t>
            </a:r>
            <a:endParaRPr lang="de-CH" sz="1800" dirty="0">
              <a:solidFill>
                <a:srgbClr val="222222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de-CH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Eigenes CNN </a:t>
            </a:r>
            <a:r>
              <a:rPr lang="de-CH" sz="1800" i="1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auf Colab </a:t>
            </a:r>
            <a:r>
              <a:rPr lang="de-CH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erstellt und traininert (Transfer auf Databricks hat zeitlich nicht mehr gereicht)</a:t>
            </a:r>
          </a:p>
          <a:p>
            <a:r>
              <a:rPr lang="de-CH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Issue/Learnings: </a:t>
            </a:r>
          </a:p>
          <a:p>
            <a:pPr lvl="1"/>
            <a:r>
              <a:rPr lang="de-CH" sz="15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Erstellen der Trainingsdaten ist nur so gut wie Textblob...</a:t>
            </a:r>
          </a:p>
          <a:p>
            <a:pPr lvl="1"/>
            <a:r>
              <a:rPr lang="de-CH" sz="15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Zu kleiner Trainingssatz - </a:t>
            </a:r>
          </a:p>
          <a:p>
            <a:pPr lvl="1"/>
            <a:r>
              <a:rPr lang="de-CH" sz="15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Fehler im CNN Design: 1 ausgang statt 3...</a:t>
            </a:r>
          </a:p>
          <a:p>
            <a:pPr lvl="1"/>
            <a:endParaRPr lang="de-CH" sz="1500" dirty="0">
              <a:solidFill>
                <a:srgbClr val="222222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74982A-CBF7-4233-963A-EB906EA9C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168" y="4537078"/>
            <a:ext cx="3381233" cy="13257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1D3619-631D-4CFE-B283-FE10A82D7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7562" y="5173674"/>
            <a:ext cx="2213246" cy="9821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7DB2B5-D33F-44E4-A962-5DB2506E1E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9605" y="962966"/>
            <a:ext cx="3631203" cy="348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971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45163"/>
          </a:xfrm>
        </p:spPr>
        <p:txBody>
          <a:bodyPr/>
          <a:lstStyle/>
          <a:p>
            <a:r>
              <a:rPr lang="en-US" dirty="0" err="1"/>
              <a:t>Zusammenfassung</a:t>
            </a:r>
            <a:r>
              <a:rPr lang="en-US" dirty="0"/>
              <a:t> - Learnings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AD8255-5471-499B-AB5E-62EE4E0A3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73676"/>
            <a:ext cx="4878048" cy="4199964"/>
          </a:xfrm>
        </p:spPr>
        <p:txBody>
          <a:bodyPr anchor="t">
            <a:normAutofit/>
          </a:bodyPr>
          <a:lstStyle/>
          <a:p>
            <a:r>
              <a:rPr lang="de-CH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text</a:t>
            </a:r>
          </a:p>
          <a:p>
            <a:r>
              <a:rPr lang="de-CH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text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391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4CF7E-A072-4155-B582-8CECEBE13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Streaming </a:t>
            </a:r>
            <a:r>
              <a:rPr lang="en-US" dirty="0" err="1"/>
              <a:t>mit</a:t>
            </a:r>
            <a:r>
              <a:rPr lang="en-US" dirty="0"/>
              <a:t> spark</a:t>
            </a:r>
          </a:p>
        </p:txBody>
      </p:sp>
    </p:spTree>
    <p:extLst>
      <p:ext uri="{BB962C8B-B14F-4D97-AF65-F5344CB8AC3E}">
        <p14:creationId xmlns:p14="http://schemas.microsoft.com/office/powerpoint/2010/main" val="271996520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{46884E20-D95B-4E9E-8219-BF3F1513C2A4}tf33552983_win32</Template>
  <TotalTime>769</TotalTime>
  <Words>750</Words>
  <Application>Microsoft Office PowerPoint</Application>
  <PresentationFormat>Widescreen</PresentationFormat>
  <Paragraphs>101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Franklin Gothic Book</vt:lpstr>
      <vt:lpstr>Franklin Gothic Demi</vt:lpstr>
      <vt:lpstr>Wingdings 2</vt:lpstr>
      <vt:lpstr>DividendVTI</vt:lpstr>
      <vt:lpstr>Bitcoin Preis und Tweets</vt:lpstr>
      <vt:lpstr>Bitcoin Preis und Tweets: ein zusammenhang?</vt:lpstr>
      <vt:lpstr>System Übersicht</vt:lpstr>
      <vt:lpstr>Sentiment Analyse</vt:lpstr>
      <vt:lpstr>Vorbereitung der Daten - Preprocessing</vt:lpstr>
      <vt:lpstr>Analyse mit textblob</vt:lpstr>
      <vt:lpstr>Sentiment Analyse mit CNN </vt:lpstr>
      <vt:lpstr>Zusammenfassung - Learnings</vt:lpstr>
      <vt:lpstr>Streaming mit spark</vt:lpstr>
      <vt:lpstr>Der Producer</vt:lpstr>
      <vt:lpstr>Der Consumer</vt:lpstr>
      <vt:lpstr>Daten Visualisieren</vt:lpstr>
      <vt:lpstr>Mit CNN arbeiten</vt:lpstr>
      <vt:lpstr>Probleme – Grenzen – Learnings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Alexander Furrer</dc:creator>
  <cp:lastModifiedBy>Alexander Furrer</cp:lastModifiedBy>
  <cp:revision>24</cp:revision>
  <dcterms:created xsi:type="dcterms:W3CDTF">2021-06-03T18:29:10Z</dcterms:created>
  <dcterms:modified xsi:type="dcterms:W3CDTF">2021-06-13T14:49:09Z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