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71"/>
  </p:normalViewPr>
  <p:slideViewPr>
    <p:cSldViewPr snapToGrid="0" snapToObjects="1">
      <p:cViewPr varScale="1">
        <p:scale>
          <a:sx n="107" d="100"/>
          <a:sy n="107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69F62-70CC-AA4C-BF82-2DA2C2E104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FPGA Development in VHDL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E728BC-7E27-A641-A918-A9DD91901B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Practicals</a:t>
            </a:r>
          </a:p>
        </p:txBody>
      </p:sp>
    </p:spTree>
    <p:extLst>
      <p:ext uri="{BB962C8B-B14F-4D97-AF65-F5344CB8AC3E}">
        <p14:creationId xmlns:p14="http://schemas.microsoft.com/office/powerpoint/2010/main" val="155700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A9AE8-6C4C-A742-AFE4-531F86164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9: Counter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FAD57-4F2D-2548-BF1A-9EC7C4EF8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 counter, generate a 1 cycle pulse that occurs every N (power of 2) clock cycles. Make N generic.</a:t>
            </a:r>
          </a:p>
          <a:p>
            <a:r>
              <a:rPr lang="en-US" dirty="0"/>
              <a:t>Use the pulse to toggle an LED.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269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A9AE8-6C4C-A742-AFE4-531F86164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9: Counter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FAD57-4F2D-2548-BF1A-9EC7C4EF8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 counter, generate a 1 cycle pulse that occurs every N (power of 2) clock cycles. Make N generic.</a:t>
            </a:r>
          </a:p>
          <a:p>
            <a:r>
              <a:rPr lang="en-US" dirty="0"/>
              <a:t>Use the pulse to toggle an LED.</a:t>
            </a:r>
          </a:p>
          <a:p>
            <a:r>
              <a:rPr lang="en-US" dirty="0"/>
              <a:t>Now implement without comparing all the bits of the counter.</a:t>
            </a:r>
          </a:p>
        </p:txBody>
      </p:sp>
    </p:spTree>
    <p:extLst>
      <p:ext uri="{BB962C8B-B14F-4D97-AF65-F5344CB8AC3E}">
        <p14:creationId xmlns:p14="http://schemas.microsoft.com/office/powerpoint/2010/main" val="1000676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5AD1F-DF8C-D749-8362-21411804C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10: DSP Multipliers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EBCA5-5328-F844-8A8D-E5AC2A324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VHDL to infer a DSP slice to perform a multiply. Use switches as input and LEDs as output. Use the DSP48E1 user manual for reference.</a:t>
            </a:r>
          </a:p>
          <a:p>
            <a:r>
              <a:rPr lang="en-US" dirty="0"/>
              <a:t>Produce the same implementation by instantiating a DSP48E1 primitive directly.</a:t>
            </a:r>
          </a:p>
        </p:txBody>
      </p:sp>
    </p:spTree>
    <p:extLst>
      <p:ext uri="{BB962C8B-B14F-4D97-AF65-F5344CB8AC3E}">
        <p14:creationId xmlns:p14="http://schemas.microsoft.com/office/powerpoint/2010/main" val="465101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A8876-1EE5-8D46-AA28-0D3BF74FD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11: ROM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A5C9A-339D-2842-8785-3AF2784C7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VHDL to infer a ROM.</a:t>
            </a:r>
          </a:p>
          <a:p>
            <a:r>
              <a:rPr lang="en-US" dirty="0"/>
              <a:t>Use the ROM to generate a pattern on the LEDs.</a:t>
            </a:r>
          </a:p>
          <a:p>
            <a:r>
              <a:rPr lang="en-US" dirty="0"/>
              <a:t>Change the </a:t>
            </a:r>
            <a:r>
              <a:rPr lang="en-US" dirty="0" err="1"/>
              <a:t>ram_style</a:t>
            </a:r>
            <a:r>
              <a:rPr lang="en-US" dirty="0"/>
              <a:t> attribute to try distributed and block RAMs.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548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25BB6-57E5-4943-9BB2-881BD0B15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12: 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FB57B-EC2D-CF4A-86C9-DAF1DB9F7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VHDL to infer a RAM.</a:t>
            </a:r>
          </a:p>
          <a:p>
            <a:r>
              <a:rPr lang="en-US" dirty="0"/>
              <a:t>Use switches for the address and data input. Use buttons for write enable. Use LEDs for data output.</a:t>
            </a:r>
          </a:p>
          <a:p>
            <a:r>
              <a:rPr lang="en-US" dirty="0"/>
              <a:t>Change the </a:t>
            </a:r>
            <a:r>
              <a:rPr lang="en-US" dirty="0" err="1"/>
              <a:t>ram_style</a:t>
            </a:r>
            <a:r>
              <a:rPr lang="en-US" dirty="0"/>
              <a:t> attribute to try distributed and block RAMs.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479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2AD81-0D2F-A246-BE27-018B05FB6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13: FIFO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5F3DA-0526-8948-A3FE-0DA34AC01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Vivado IP generator to create a custom FIFO.</a:t>
            </a:r>
          </a:p>
          <a:p>
            <a:r>
              <a:rPr lang="en-US" dirty="0"/>
              <a:t>Use switches as the input, LEDs as the output and buttons for write, read and reset.</a:t>
            </a:r>
          </a:p>
          <a:p>
            <a:r>
              <a:rPr lang="en-US" dirty="0"/>
              <a:t>Does it work reliably as intended? If not, why not?</a:t>
            </a:r>
          </a:p>
        </p:txBody>
      </p:sp>
    </p:spTree>
    <p:extLst>
      <p:ext uri="{BB962C8B-B14F-4D97-AF65-F5344CB8AC3E}">
        <p14:creationId xmlns:p14="http://schemas.microsoft.com/office/powerpoint/2010/main" val="150543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42EEB-40A1-214C-8C6C-89324CBED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14: FSM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E0B9B-D8BA-B947-BB5F-79AB17FCF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an FSM implement a combination lock.</a:t>
            </a:r>
          </a:p>
          <a:p>
            <a:r>
              <a:rPr lang="en-US" dirty="0"/>
              <a:t>Use the four direction buttons as code input and the middle button a ‘clear’.</a:t>
            </a:r>
          </a:p>
          <a:p>
            <a:r>
              <a:rPr lang="en-US" dirty="0"/>
              <a:t>Use an LED to indicate if the lock is open or closed.</a:t>
            </a:r>
          </a:p>
          <a:p>
            <a:r>
              <a:rPr lang="en-US" dirty="0"/>
              <a:t>Extensions:</a:t>
            </a:r>
          </a:p>
          <a:p>
            <a:pPr lvl="1"/>
            <a:r>
              <a:rPr lang="en-US" dirty="0"/>
              <a:t>Set a new code. Timeout. Use LEDs to indicate time remaining.</a:t>
            </a:r>
          </a:p>
        </p:txBody>
      </p:sp>
    </p:spTree>
    <p:extLst>
      <p:ext uri="{BB962C8B-B14F-4D97-AF65-F5344CB8AC3E}">
        <p14:creationId xmlns:p14="http://schemas.microsoft.com/office/powerpoint/2010/main" val="4268680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8C9E2-1DE7-4E42-96FE-444181C8E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1: hello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A81BE-87DE-CE43-9240-14C9C97EF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Wire LED 0 to switch 0.</a:t>
            </a:r>
          </a:p>
          <a:p>
            <a:r>
              <a:rPr lang="en-US" dirty="0"/>
              <a:t>Wire LED 0 to switch 0 and LED 1 to switch 1.</a:t>
            </a:r>
          </a:p>
          <a:p>
            <a:r>
              <a:rPr lang="en-US" dirty="0"/>
              <a:t>Wire LED 0 to switch 0 and LED 1 to switch 1 using a std_logic_vector.</a:t>
            </a:r>
          </a:p>
          <a:p>
            <a:r>
              <a:rPr lang="en-US" dirty="0"/>
              <a:t>Wire LED 0 to switch 1 and LED 1 to switch 0 using a std_logic_vector.</a:t>
            </a:r>
          </a:p>
        </p:txBody>
      </p:sp>
    </p:spTree>
    <p:extLst>
      <p:ext uri="{BB962C8B-B14F-4D97-AF65-F5344CB8AC3E}">
        <p14:creationId xmlns:p14="http://schemas.microsoft.com/office/powerpoint/2010/main" val="3951289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F2BA0-16B2-ED44-92BD-333EBC26D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2: Asynchronous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7E419-FD9E-4741-8E5F-4C08EDBFB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the following logic functions using switches as the input and an LED as the output:</a:t>
            </a:r>
          </a:p>
          <a:p>
            <a:pPr lvl="1"/>
            <a:r>
              <a:rPr lang="en-US" dirty="0"/>
              <a:t>a XOR b</a:t>
            </a:r>
          </a:p>
          <a:p>
            <a:pPr lvl="1"/>
            <a:r>
              <a:rPr lang="en-US" dirty="0"/>
              <a:t>The following Karnaugh maps: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F8A4E58-49D3-1242-894A-69D066553C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839121"/>
              </p:ext>
            </p:extLst>
          </p:nvPr>
        </p:nvGraphicFramePr>
        <p:xfrm>
          <a:off x="2291937" y="4246176"/>
          <a:ext cx="286854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709">
                  <a:extLst>
                    <a:ext uri="{9D8B030D-6E8A-4147-A177-3AD203B41FA5}">
                      <a16:colId xmlns:a16="http://schemas.microsoft.com/office/drawing/2014/main" val="4254209278"/>
                    </a:ext>
                  </a:extLst>
                </a:gridCol>
                <a:gridCol w="573709">
                  <a:extLst>
                    <a:ext uri="{9D8B030D-6E8A-4147-A177-3AD203B41FA5}">
                      <a16:colId xmlns:a16="http://schemas.microsoft.com/office/drawing/2014/main" val="1724946874"/>
                    </a:ext>
                  </a:extLst>
                </a:gridCol>
                <a:gridCol w="573709">
                  <a:extLst>
                    <a:ext uri="{9D8B030D-6E8A-4147-A177-3AD203B41FA5}">
                      <a16:colId xmlns:a16="http://schemas.microsoft.com/office/drawing/2014/main" val="521981630"/>
                    </a:ext>
                  </a:extLst>
                </a:gridCol>
                <a:gridCol w="573709">
                  <a:extLst>
                    <a:ext uri="{9D8B030D-6E8A-4147-A177-3AD203B41FA5}">
                      <a16:colId xmlns:a16="http://schemas.microsoft.com/office/drawing/2014/main" val="3032920035"/>
                    </a:ext>
                  </a:extLst>
                </a:gridCol>
                <a:gridCol w="573709">
                  <a:extLst>
                    <a:ext uri="{9D8B030D-6E8A-4147-A177-3AD203B41FA5}">
                      <a16:colId xmlns:a16="http://schemas.microsoft.com/office/drawing/2014/main" val="2150380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280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133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20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298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89827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04D46C5-F548-6D4A-949A-493AB02E3C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464392"/>
              </p:ext>
            </p:extLst>
          </p:nvPr>
        </p:nvGraphicFramePr>
        <p:xfrm>
          <a:off x="6311007" y="4246176"/>
          <a:ext cx="286854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709">
                  <a:extLst>
                    <a:ext uri="{9D8B030D-6E8A-4147-A177-3AD203B41FA5}">
                      <a16:colId xmlns:a16="http://schemas.microsoft.com/office/drawing/2014/main" val="4254209278"/>
                    </a:ext>
                  </a:extLst>
                </a:gridCol>
                <a:gridCol w="573709">
                  <a:extLst>
                    <a:ext uri="{9D8B030D-6E8A-4147-A177-3AD203B41FA5}">
                      <a16:colId xmlns:a16="http://schemas.microsoft.com/office/drawing/2014/main" val="1724946874"/>
                    </a:ext>
                  </a:extLst>
                </a:gridCol>
                <a:gridCol w="573709">
                  <a:extLst>
                    <a:ext uri="{9D8B030D-6E8A-4147-A177-3AD203B41FA5}">
                      <a16:colId xmlns:a16="http://schemas.microsoft.com/office/drawing/2014/main" val="521981630"/>
                    </a:ext>
                  </a:extLst>
                </a:gridCol>
                <a:gridCol w="573709">
                  <a:extLst>
                    <a:ext uri="{9D8B030D-6E8A-4147-A177-3AD203B41FA5}">
                      <a16:colId xmlns:a16="http://schemas.microsoft.com/office/drawing/2014/main" val="3032920035"/>
                    </a:ext>
                  </a:extLst>
                </a:gridCol>
                <a:gridCol w="573709">
                  <a:extLst>
                    <a:ext uri="{9D8B030D-6E8A-4147-A177-3AD203B41FA5}">
                      <a16:colId xmlns:a16="http://schemas.microsoft.com/office/drawing/2014/main" val="2150380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280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133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20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298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898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540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22084-2F4F-F44D-B40B-BF49E55DB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3: Muxes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71436-E1E9-8847-BEE8-0DB058B50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mux to select between switch 1 and switch 2 using switch 0 with LED 0 as the output using:</a:t>
            </a:r>
          </a:p>
          <a:p>
            <a:pPr lvl="1"/>
            <a:r>
              <a:rPr lang="en-US" dirty="0"/>
              <a:t>A) a when-else statement</a:t>
            </a:r>
          </a:p>
          <a:p>
            <a:pPr lvl="1"/>
            <a:r>
              <a:rPr lang="en-US" dirty="0"/>
              <a:t>B) a with-select statement</a:t>
            </a:r>
          </a:p>
          <a:p>
            <a:r>
              <a:rPr lang="en-US" dirty="0"/>
              <a:t>Implement the last logic function in Practical 2 using a with-select statement.</a:t>
            </a:r>
          </a:p>
        </p:txBody>
      </p:sp>
    </p:spTree>
    <p:extLst>
      <p:ext uri="{BB962C8B-B14F-4D97-AF65-F5344CB8AC3E}">
        <p14:creationId xmlns:p14="http://schemas.microsoft.com/office/powerpoint/2010/main" val="1723256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075EE-597A-D64F-A2D6-ED8EB96F5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4: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D46C0-A371-B344-9EA5-3538208F2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Wire the LEDs to the switches using a process.</a:t>
            </a:r>
          </a:p>
          <a:p>
            <a:r>
              <a:rPr lang="en-US" dirty="0"/>
              <a:t>Experiment with assignment order.</a:t>
            </a:r>
          </a:p>
          <a:p>
            <a:r>
              <a:rPr lang="en-US" dirty="0"/>
              <a:t>Adapt the example so the LEDs are all off unless a button is pressed.</a:t>
            </a:r>
          </a:p>
          <a:p>
            <a:r>
              <a:rPr lang="en-US" dirty="0"/>
              <a:t>Implement a rising edge triggered flip flop using a button as the clock.</a:t>
            </a:r>
          </a:p>
          <a:p>
            <a:r>
              <a:rPr lang="en-US" dirty="0"/>
              <a:t>Implement the last logic function from Practical 2 with a flip flop.</a:t>
            </a:r>
          </a:p>
          <a:p>
            <a:r>
              <a:rPr lang="en-US" dirty="0"/>
              <a:t>Implement the same logic function using a case statement.</a:t>
            </a:r>
          </a:p>
        </p:txBody>
      </p:sp>
    </p:spTree>
    <p:extLst>
      <p:ext uri="{BB962C8B-B14F-4D97-AF65-F5344CB8AC3E}">
        <p14:creationId xmlns:p14="http://schemas.microsoft.com/office/powerpoint/2010/main" val="2474290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19D7C-87FA-F24F-92F8-0B6200A56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5: Flip Flops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AFFAB-16AD-0A41-BF57-6D434B17A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a flip flop with a synchronous set and reset. Use buttons for the clock, set and reset. Use a switch for the input and an LED for the output.</a:t>
            </a:r>
          </a:p>
          <a:p>
            <a:r>
              <a:rPr lang="en-US" dirty="0"/>
              <a:t>Implement the same without using ‘elsif’ or ‘else’.</a:t>
            </a:r>
          </a:p>
          <a:p>
            <a:r>
              <a:rPr lang="en-US" dirty="0"/>
              <a:t>Implement an asynchronous reset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182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93552-4BCC-EA4A-8E36-03E281E64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6: schematics and timing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AC8C8-B56E-F74F-9E09-1C6E8F196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two flip flops chained together.</a:t>
            </a:r>
          </a:p>
          <a:p>
            <a:r>
              <a:rPr lang="en-US" dirty="0"/>
              <a:t>In Vivado, view the synthesised schematic and timing report.</a:t>
            </a:r>
          </a:p>
        </p:txBody>
      </p:sp>
    </p:spTree>
    <p:extLst>
      <p:ext uri="{BB962C8B-B14F-4D97-AF65-F5344CB8AC3E}">
        <p14:creationId xmlns:p14="http://schemas.microsoft.com/office/powerpoint/2010/main" val="4264005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E79DD-C5BB-C745-94CE-9C2BBDFF4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7: half/full adder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8961C-97C3-D74E-B5A2-22BFE65B6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a half adder component and instantiate it in a top level VHDL file.</a:t>
            </a:r>
          </a:p>
          <a:p>
            <a:r>
              <a:rPr lang="en-US" dirty="0"/>
              <a:t>Implement a self-checking test bench for the half adder.</a:t>
            </a:r>
          </a:p>
          <a:p>
            <a:r>
              <a:rPr lang="en-US" dirty="0"/>
              <a:t>Repeat with a full adder.</a:t>
            </a:r>
          </a:p>
        </p:txBody>
      </p:sp>
    </p:spTree>
    <p:extLst>
      <p:ext uri="{BB962C8B-B14F-4D97-AF65-F5344CB8AC3E}">
        <p14:creationId xmlns:p14="http://schemas.microsoft.com/office/powerpoint/2010/main" val="907374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CA060-62E7-F646-B3C8-0A368D956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8: multi-bit adder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E820C-F9D5-FC45-8617-03013871E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a generic-width adder using the full adder component from Practical 7 and a generate statement.</a:t>
            </a:r>
          </a:p>
          <a:p>
            <a:r>
              <a:rPr lang="en-US" dirty="0"/>
              <a:t>Verify with a self-checking test bench.</a:t>
            </a:r>
          </a:p>
          <a:p>
            <a:r>
              <a:rPr lang="en-US" dirty="0"/>
              <a:t>Implement the same functionality using the ‘+’ operator.</a:t>
            </a:r>
          </a:p>
          <a:p>
            <a:r>
              <a:rPr lang="en-US" dirty="0"/>
              <a:t>Investigate bit-growth and build an adder using ‘+’ that doesn’t overflow.</a:t>
            </a:r>
          </a:p>
        </p:txBody>
      </p:sp>
    </p:spTree>
    <p:extLst>
      <p:ext uri="{BB962C8B-B14F-4D97-AF65-F5344CB8AC3E}">
        <p14:creationId xmlns:p14="http://schemas.microsoft.com/office/powerpoint/2010/main" val="20870577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930</TotalTime>
  <Words>750</Words>
  <Application>Microsoft Macintosh PowerPoint</Application>
  <PresentationFormat>Widescreen</PresentationFormat>
  <Paragraphs>115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Tw Cen MT</vt:lpstr>
      <vt:lpstr>Circuit</vt:lpstr>
      <vt:lpstr>FPGA Development in VHDL</vt:lpstr>
      <vt:lpstr>Practical 1: hello world</vt:lpstr>
      <vt:lpstr>Practical 2: Asynchronous logic</vt:lpstr>
      <vt:lpstr>Practical 3: Muxes</vt:lpstr>
      <vt:lpstr>Practical 4: Processes</vt:lpstr>
      <vt:lpstr>Practical 5: Flip Flops</vt:lpstr>
      <vt:lpstr>Practical 6: schematics and timing report</vt:lpstr>
      <vt:lpstr>Practical 7: half/full adder</vt:lpstr>
      <vt:lpstr>Practical 8: multi-bit adder</vt:lpstr>
      <vt:lpstr>Practical 9: Counter</vt:lpstr>
      <vt:lpstr>Practical 9: Counter</vt:lpstr>
      <vt:lpstr>Practical 10: DSP Multipliers</vt:lpstr>
      <vt:lpstr>Practical 11: ROM</vt:lpstr>
      <vt:lpstr>Practical 12: RAM</vt:lpstr>
      <vt:lpstr>Practical 13: FIFO</vt:lpstr>
      <vt:lpstr>practical 14: FSM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FPGA Development in VHDL</dc:title>
  <dc:creator>David Lomax</dc:creator>
  <cp:lastModifiedBy>David Lomax</cp:lastModifiedBy>
  <cp:revision>14</cp:revision>
  <cp:lastPrinted>2018-07-29T21:49:24Z</cp:lastPrinted>
  <dcterms:created xsi:type="dcterms:W3CDTF">2018-07-29T19:38:34Z</dcterms:created>
  <dcterms:modified xsi:type="dcterms:W3CDTF">2018-07-30T11:08:35Z</dcterms:modified>
</cp:coreProperties>
</file>