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56" r:id="rId2"/>
    <p:sldId id="257" r:id="rId3"/>
    <p:sldId id="266" r:id="rId4"/>
    <p:sldId id="259" r:id="rId5"/>
    <p:sldId id="263" r:id="rId6"/>
    <p:sldId id="260" r:id="rId7"/>
    <p:sldId id="265"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5731" autoAdjust="0"/>
  </p:normalViewPr>
  <p:slideViewPr>
    <p:cSldViewPr snapToGrid="0">
      <p:cViewPr varScale="1">
        <p:scale>
          <a:sx n="88" d="100"/>
          <a:sy n="88" d="100"/>
        </p:scale>
        <p:origin x="127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61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10E9F-DB29-47FA-91D4-407C4FAA2D19}"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3B915-D30C-4235-8716-7306EA14E874}" type="slidenum">
              <a:rPr lang="en-US" smtClean="0"/>
              <a:t>‹#›</a:t>
            </a:fld>
            <a:endParaRPr lang="en-US"/>
          </a:p>
        </p:txBody>
      </p:sp>
    </p:spTree>
    <p:extLst>
      <p:ext uri="{BB962C8B-B14F-4D97-AF65-F5344CB8AC3E}">
        <p14:creationId xmlns:p14="http://schemas.microsoft.com/office/powerpoint/2010/main" val="410966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Today I will present my abstract for my thesis.</a:t>
            </a:r>
          </a:p>
          <a:p>
            <a:endParaRPr lang="en-US" dirty="0"/>
          </a:p>
          <a:p>
            <a:r>
              <a:rPr lang="en-US" dirty="0"/>
              <a:t>From the beginning, we can see that the </a:t>
            </a:r>
            <a:r>
              <a:rPr lang="en-US" b="0" i="0" dirty="0">
                <a:solidFill>
                  <a:srgbClr val="414141"/>
                </a:solidFill>
                <a:effectLst/>
                <a:latin typeface="Arial" panose="020B0604020202020204" pitchFamily="34" charset="0"/>
              </a:rPr>
              <a:t>main topic is regarding QBFs.</a:t>
            </a:r>
            <a:endParaRPr lang="en-US" dirty="0"/>
          </a:p>
        </p:txBody>
      </p:sp>
      <p:sp>
        <p:nvSpPr>
          <p:cNvPr id="4" name="Slide Number Placeholder 3"/>
          <p:cNvSpPr>
            <a:spLocks noGrp="1"/>
          </p:cNvSpPr>
          <p:nvPr>
            <p:ph type="sldNum" sz="quarter" idx="5"/>
          </p:nvPr>
        </p:nvSpPr>
        <p:spPr/>
        <p:txBody>
          <a:bodyPr/>
          <a:lstStyle/>
          <a:p>
            <a:fld id="{33D3B915-D30C-4235-8716-7306EA14E874}" type="slidenum">
              <a:rPr lang="en-US" smtClean="0"/>
              <a:t>1</a:t>
            </a:fld>
            <a:endParaRPr lang="en-US"/>
          </a:p>
        </p:txBody>
      </p:sp>
    </p:spTree>
    <p:extLst>
      <p:ext uri="{BB962C8B-B14F-4D97-AF65-F5344CB8AC3E}">
        <p14:creationId xmlns:p14="http://schemas.microsoft.com/office/powerpoint/2010/main" val="420634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question that comes is for definition of a QBF. So, what are QBFs?</a:t>
            </a:r>
          </a:p>
          <a:p>
            <a:endParaRPr lang="en-US" dirty="0"/>
          </a:p>
          <a:p>
            <a:r>
              <a:rPr lang="en-US" dirty="0"/>
              <a:t>Well, the last two letters stand for Boolean Formulas, these are, basically, variables connected by Booleans operators, and each of this variable can be assigned a true of false value in order to evaluate its value.</a:t>
            </a:r>
          </a:p>
          <a:p>
            <a:endParaRPr lang="en-US" dirty="0"/>
          </a:p>
          <a:p>
            <a:r>
              <a:rPr lang="en-US" dirty="0"/>
              <a:t>(Click) And Q stands for the Quantified version of Boolean Formulas. So, for each variable we can add an existential or a universal quantifier.</a:t>
            </a:r>
          </a:p>
          <a:p>
            <a:endParaRPr lang="en-US" dirty="0"/>
          </a:p>
          <a:p>
            <a:r>
              <a:rPr lang="en-US" dirty="0"/>
              <a:t>(Click) With the syntax in mind, let’s see why we QBFs are interesting in contrast with simple Boolean formulas. First, we can see that Boolean formulas are just a restricted form of a QBFs, where all the variables are existential quantified. Second, a quantified Boolean formula can be transform in logical equivalent Boolean formula, by talking all the cases for variables in quantified version, but this will end up in a huge formula.</a:t>
            </a:r>
          </a:p>
          <a:p>
            <a:endParaRPr lang="en-US" dirty="0"/>
          </a:p>
          <a:p>
            <a:r>
              <a:rPr lang="en-US" dirty="0"/>
              <a:t>For applications, we keep it briefly, we all know the application for a SAT solver where we can encode an NP hard problem and use it a SAT solver instead, due to their ongoing improvements. In a similar way we can encode problems in QBF form and use its solver. The complexity for the decision problem in QBF is in PSPACE in contrast with SAT that is in NP.</a:t>
            </a:r>
          </a:p>
        </p:txBody>
      </p:sp>
      <p:sp>
        <p:nvSpPr>
          <p:cNvPr id="4" name="Slide Number Placeholder 3"/>
          <p:cNvSpPr>
            <a:spLocks noGrp="1"/>
          </p:cNvSpPr>
          <p:nvPr>
            <p:ph type="sldNum" sz="quarter" idx="5"/>
          </p:nvPr>
        </p:nvSpPr>
        <p:spPr/>
        <p:txBody>
          <a:bodyPr/>
          <a:lstStyle/>
          <a:p>
            <a:fld id="{33D3B915-D30C-4235-8716-7306EA14E874}" type="slidenum">
              <a:rPr lang="en-US" smtClean="0"/>
              <a:t>2</a:t>
            </a:fld>
            <a:endParaRPr lang="en-US"/>
          </a:p>
        </p:txBody>
      </p:sp>
    </p:spTree>
    <p:extLst>
      <p:ext uri="{BB962C8B-B14F-4D97-AF65-F5344CB8AC3E}">
        <p14:creationId xmlns:p14="http://schemas.microsoft.com/office/powerpoint/2010/main" val="150695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us to use a QBF as an input to a solver, we need to provide it in a specific format accepted by the solver.  </a:t>
            </a:r>
          </a:p>
          <a:p>
            <a:r>
              <a:rPr lang="en-US" dirty="0"/>
              <a:t>Again, due to the interest in SAT, where formulas can be encoded in a CNF form (with </a:t>
            </a:r>
            <a:r>
              <a:rPr lang="en-US" dirty="0" err="1"/>
              <a:t>Tseitin</a:t>
            </a:r>
            <a:r>
              <a:rPr lang="en-US" dirty="0"/>
              <a:t> transform that takes a general formula and give a logical equivalent CNF form), and written in a text file for the computer to understand the CNF. This format is called DIMACS, (show pointer) and we can see here 1 is variable 1 and -2 negation of variable 2. In a similar way, we can encode </a:t>
            </a:r>
            <a:r>
              <a:rPr lang="en-US" dirty="0" err="1"/>
              <a:t>Prenex</a:t>
            </a:r>
            <a:r>
              <a:rPr lang="en-US" dirty="0"/>
              <a:t> CNF for QBFs, and the format will be QDIMACS, and do not differ much, (show pointer) we can see that, we are just adding the quantifier for each variable.</a:t>
            </a:r>
          </a:p>
          <a:p>
            <a:endParaRPr lang="en-US" dirty="0"/>
          </a:p>
          <a:p>
            <a:r>
              <a:rPr lang="en-US" dirty="0"/>
              <a:t>(click) </a:t>
            </a:r>
            <a:r>
              <a:rPr lang="en-US" dirty="0" err="1"/>
              <a:t>Tseitin</a:t>
            </a:r>
            <a:r>
              <a:rPr lang="en-US" dirty="0"/>
              <a:t> transform have some drawbacks for QBFs, sometimes a formula that is trivially provable by the solver, can take exponential time due to simple </a:t>
            </a:r>
            <a:r>
              <a:rPr lang="en-US" dirty="0" err="1"/>
              <a:t>Tseitin</a:t>
            </a:r>
            <a:r>
              <a:rPr lang="en-US" dirty="0"/>
              <a:t> transform. So, a circuit form as input is defined to be use by solvers. Here, (show pointer) we can see that, again we quantify before each variable, but we make use of gates (show pointer), and have a much more flexible syntax.</a:t>
            </a:r>
          </a:p>
        </p:txBody>
      </p:sp>
      <p:sp>
        <p:nvSpPr>
          <p:cNvPr id="4" name="Slide Number Placeholder 3"/>
          <p:cNvSpPr>
            <a:spLocks noGrp="1"/>
          </p:cNvSpPr>
          <p:nvPr>
            <p:ph type="sldNum" sz="quarter" idx="5"/>
          </p:nvPr>
        </p:nvSpPr>
        <p:spPr/>
        <p:txBody>
          <a:bodyPr/>
          <a:lstStyle/>
          <a:p>
            <a:fld id="{33D3B915-D30C-4235-8716-7306EA14E874}" type="slidenum">
              <a:rPr lang="en-US" smtClean="0"/>
              <a:t>3</a:t>
            </a:fld>
            <a:endParaRPr lang="en-US"/>
          </a:p>
        </p:txBody>
      </p:sp>
    </p:spTree>
    <p:extLst>
      <p:ext uri="{BB962C8B-B14F-4D97-AF65-F5344CB8AC3E}">
        <p14:creationId xmlns:p14="http://schemas.microsoft.com/office/powerpoint/2010/main" val="297946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are we interested in a QBF solver to do. Basically, we need it to tell us if the input formula can respect every existential and universal symbol, so the validity of the formula. In case of Boolean formulas, where every variable is existential quantified, in the case it was valid, a simple assignment for variables was enough, but in the case of </a:t>
            </a:r>
            <a:r>
              <a:rPr lang="en-US" dirty="0" err="1"/>
              <a:t>unsat</a:t>
            </a:r>
            <a:r>
              <a:rPr lang="en-US" dirty="0"/>
              <a:t>, we needed to have a proof that can derive empty </a:t>
            </a:r>
            <a:r>
              <a:rPr lang="en-US" dirty="0" err="1"/>
              <a:t>caluse</a:t>
            </a:r>
            <a:r>
              <a:rPr lang="en-US" dirty="0"/>
              <a:t>. Similarly, for QBFs that are not valid provide a refutation proof, so a step by step usage of a proof system rules to derive empty clause. But for the validity it’s a bit tricky because of the </a:t>
            </a:r>
            <a:r>
              <a:rPr lang="en-US" dirty="0" err="1"/>
              <a:t>univerisal</a:t>
            </a:r>
            <a:r>
              <a:rPr lang="en-US" dirty="0"/>
              <a:t> quantifier, it will be require also to output a satisfaction proof, that can derive empty set of clauses using a proof system. So having a solution, yay we can tell if its valid or not, but this proof can be huge to check by hand to check if its really a proof for the input.</a:t>
            </a:r>
          </a:p>
          <a:p>
            <a:endParaRPr lang="en-US" dirty="0"/>
          </a:p>
          <a:p>
            <a:r>
              <a:rPr lang="en-US" dirty="0"/>
              <a:t>(click) So, let’s make a checker that do it for us, problem solved. Not, really. (click) Can we really trust the checker? </a:t>
            </a:r>
          </a:p>
          <a:p>
            <a:endParaRPr lang="en-US" dirty="0"/>
          </a:p>
          <a:p>
            <a:r>
              <a:rPr lang="en-US" dirty="0"/>
              <a:t>(click) To solve this problem, people started to certify, basically rigorously validate some steps of the process. Some example, are those 2 for SAT (click). Where people implemented some checker in proof assistant and make it trusted code (click).</a:t>
            </a:r>
          </a:p>
        </p:txBody>
      </p:sp>
      <p:sp>
        <p:nvSpPr>
          <p:cNvPr id="4" name="Slide Number Placeholder 3"/>
          <p:cNvSpPr>
            <a:spLocks noGrp="1"/>
          </p:cNvSpPr>
          <p:nvPr>
            <p:ph type="sldNum" sz="quarter" idx="5"/>
          </p:nvPr>
        </p:nvSpPr>
        <p:spPr/>
        <p:txBody>
          <a:bodyPr/>
          <a:lstStyle/>
          <a:p>
            <a:fld id="{33D3B915-D30C-4235-8716-7306EA14E874}" type="slidenum">
              <a:rPr lang="en-US" smtClean="0"/>
              <a:t>4</a:t>
            </a:fld>
            <a:endParaRPr lang="en-US"/>
          </a:p>
        </p:txBody>
      </p:sp>
    </p:spTree>
    <p:extLst>
      <p:ext uri="{BB962C8B-B14F-4D97-AF65-F5344CB8AC3E}">
        <p14:creationId xmlns:p14="http://schemas.microsoft.com/office/powerpoint/2010/main" val="365513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some background in place, let’s see the motivation of my thesis.</a:t>
            </a:r>
          </a:p>
          <a:p>
            <a:r>
              <a:rPr lang="en-US" dirty="0"/>
              <a:t>(click) Based on this particular benchmark we can that, QCIR format can perform better than QDIMACS. This makes us think, there are some particular cases where circuit based solver is preferable.</a:t>
            </a:r>
          </a:p>
          <a:p>
            <a:r>
              <a:rPr lang="en-US" dirty="0"/>
              <a:t>(click) So, the first thing we can do, it’s to make a transformation of a QDIMACS to a QCIR, which is available in literature, and make use of a circuit based solver.</a:t>
            </a:r>
          </a:p>
          <a:p>
            <a:r>
              <a:rPr lang="en-US" dirty="0"/>
              <a:t>(click) This, can leads us to possible speed up in proof. But the main contribution of my thesis will be the second point, that is, giving extra way to certify the transformation of CNF for to a circuit form.</a:t>
            </a:r>
          </a:p>
        </p:txBody>
      </p:sp>
      <p:sp>
        <p:nvSpPr>
          <p:cNvPr id="4" name="Slide Number Placeholder 3"/>
          <p:cNvSpPr>
            <a:spLocks noGrp="1"/>
          </p:cNvSpPr>
          <p:nvPr>
            <p:ph type="sldNum" sz="quarter" idx="5"/>
          </p:nvPr>
        </p:nvSpPr>
        <p:spPr/>
        <p:txBody>
          <a:bodyPr/>
          <a:lstStyle/>
          <a:p>
            <a:fld id="{33D3B915-D30C-4235-8716-7306EA14E874}" type="slidenum">
              <a:rPr lang="en-US" smtClean="0"/>
              <a:t>5</a:t>
            </a:fld>
            <a:endParaRPr lang="en-US"/>
          </a:p>
        </p:txBody>
      </p:sp>
    </p:spTree>
    <p:extLst>
      <p:ext uri="{BB962C8B-B14F-4D97-AF65-F5344CB8AC3E}">
        <p14:creationId xmlns:p14="http://schemas.microsoft.com/office/powerpoint/2010/main" val="340375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 to present a rough sketch of the process I am aiming to.</a:t>
            </a:r>
          </a:p>
        </p:txBody>
      </p:sp>
      <p:sp>
        <p:nvSpPr>
          <p:cNvPr id="4" name="Slide Number Placeholder 3"/>
          <p:cNvSpPr>
            <a:spLocks noGrp="1"/>
          </p:cNvSpPr>
          <p:nvPr>
            <p:ph type="sldNum" sz="quarter" idx="5"/>
          </p:nvPr>
        </p:nvSpPr>
        <p:spPr/>
        <p:txBody>
          <a:bodyPr/>
          <a:lstStyle/>
          <a:p>
            <a:fld id="{33D3B915-D30C-4235-8716-7306EA14E874}" type="slidenum">
              <a:rPr lang="en-US" smtClean="0"/>
              <a:t>6</a:t>
            </a:fld>
            <a:endParaRPr lang="en-US"/>
          </a:p>
        </p:txBody>
      </p:sp>
    </p:spTree>
    <p:extLst>
      <p:ext uri="{BB962C8B-B14F-4D97-AF65-F5344CB8AC3E}">
        <p14:creationId xmlns:p14="http://schemas.microsoft.com/office/powerpoint/2010/main" val="3446677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output of the previous slide, the QRAT proof for the original input can be use in a checker together with the first QDIMACS, and if this proof is correct, we can be confident that, the transformation of QDIMACS to QCIR program was correct.</a:t>
            </a:r>
          </a:p>
        </p:txBody>
      </p:sp>
      <p:sp>
        <p:nvSpPr>
          <p:cNvPr id="4" name="Slide Number Placeholder 3"/>
          <p:cNvSpPr>
            <a:spLocks noGrp="1"/>
          </p:cNvSpPr>
          <p:nvPr>
            <p:ph type="sldNum" sz="quarter" idx="5"/>
          </p:nvPr>
        </p:nvSpPr>
        <p:spPr/>
        <p:txBody>
          <a:bodyPr/>
          <a:lstStyle/>
          <a:p>
            <a:fld id="{33D3B915-D30C-4235-8716-7306EA14E874}" type="slidenum">
              <a:rPr lang="en-US" smtClean="0"/>
              <a:t>7</a:t>
            </a:fld>
            <a:endParaRPr lang="en-US"/>
          </a:p>
        </p:txBody>
      </p:sp>
    </p:spTree>
    <p:extLst>
      <p:ext uri="{BB962C8B-B14F-4D97-AF65-F5344CB8AC3E}">
        <p14:creationId xmlns:p14="http://schemas.microsoft.com/office/powerpoint/2010/main" val="318168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D3B915-D30C-4235-8716-7306EA14E874}" type="slidenum">
              <a:rPr lang="en-US" smtClean="0"/>
              <a:t>8</a:t>
            </a:fld>
            <a:endParaRPr lang="en-US"/>
          </a:p>
        </p:txBody>
      </p:sp>
    </p:spTree>
    <p:extLst>
      <p:ext uri="{BB962C8B-B14F-4D97-AF65-F5344CB8AC3E}">
        <p14:creationId xmlns:p14="http://schemas.microsoft.com/office/powerpoint/2010/main" val="306593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D3B915-D30C-4235-8716-7306EA14E874}" type="slidenum">
              <a:rPr lang="en-US" smtClean="0"/>
              <a:t>9</a:t>
            </a:fld>
            <a:endParaRPr lang="en-US"/>
          </a:p>
        </p:txBody>
      </p:sp>
    </p:spTree>
    <p:extLst>
      <p:ext uri="{BB962C8B-B14F-4D97-AF65-F5344CB8AC3E}">
        <p14:creationId xmlns:p14="http://schemas.microsoft.com/office/powerpoint/2010/main" val="38516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7DD30-6BAB-4877-A24D-C335FFE8AB34}"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133017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B819F-7FB9-46AF-A58D-7DCE76DADB6E}"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216076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46D0-062E-4C8E-B1A6-E3DD7C2039CF}"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377789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CEFEB-A912-453C-B32F-E58E62E0E23B}"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306142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40947-04F3-4565-8012-A362CDD19998}" type="datetime1">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2620250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AA6AF-610F-48BA-9A22-68F90C1F5C61}" type="datetime1">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171861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E98145-DBC1-4A2A-9613-12338CCE78D3}" type="datetime1">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108949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6BA59-460D-41ED-AEB1-DB07457D6BD3}" type="datetime1">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403665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C37DF-B2C9-4827-AB9F-AF8279CBFA55}" type="datetime1">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407784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E6933-F7CA-4DB4-A0CB-8A707030C933}" type="datetime1">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425617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27496C-0DED-4DC7-9B11-370CC4ED2F17}" type="datetime1">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49D00-36DD-4634-A05C-5AE7EBC335EA}" type="slidenum">
              <a:rPr lang="en-US" smtClean="0"/>
              <a:t>‹#›</a:t>
            </a:fld>
            <a:endParaRPr lang="en-US"/>
          </a:p>
        </p:txBody>
      </p:sp>
    </p:spTree>
    <p:extLst>
      <p:ext uri="{BB962C8B-B14F-4D97-AF65-F5344CB8AC3E}">
        <p14:creationId xmlns:p14="http://schemas.microsoft.com/office/powerpoint/2010/main" val="417308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477DE-BD2A-466C-8AE5-6133D04AFBC0}" type="datetime1">
              <a:rPr lang="en-US" smtClean="0"/>
              <a:t>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49D00-36DD-4634-A05C-5AE7EBC335EA}" type="slidenum">
              <a:rPr lang="en-US" smtClean="0"/>
              <a:t>‹#›</a:t>
            </a:fld>
            <a:endParaRPr lang="en-US"/>
          </a:p>
        </p:txBody>
      </p:sp>
    </p:spTree>
    <p:extLst>
      <p:ext uri="{BB962C8B-B14F-4D97-AF65-F5344CB8AC3E}">
        <p14:creationId xmlns:p14="http://schemas.microsoft.com/office/powerpoint/2010/main" val="180587216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688D-9E6A-08E7-E3FC-57C44D9B626A}"/>
              </a:ext>
            </a:extLst>
          </p:cNvPr>
          <p:cNvSpPr>
            <a:spLocks noGrp="1"/>
          </p:cNvSpPr>
          <p:nvPr>
            <p:ph type="ctrTitle"/>
          </p:nvPr>
        </p:nvSpPr>
        <p:spPr>
          <a:xfrm>
            <a:off x="783771" y="3670663"/>
            <a:ext cx="10965407" cy="1711233"/>
          </a:xfrm>
        </p:spPr>
        <p:txBody>
          <a:bodyPr>
            <a:normAutofit fontScale="90000"/>
          </a:bodyPr>
          <a:lstStyle/>
          <a:p>
            <a:pPr algn="r"/>
            <a:r>
              <a:rPr lang="en-US" dirty="0"/>
              <a:t>Certified Circuit Reconstruction for QBF</a:t>
            </a:r>
          </a:p>
        </p:txBody>
      </p:sp>
      <p:sp>
        <p:nvSpPr>
          <p:cNvPr id="3" name="Subtitle 2">
            <a:extLst>
              <a:ext uri="{FF2B5EF4-FFF2-40B4-BE49-F238E27FC236}">
                <a16:creationId xmlns:a16="http://schemas.microsoft.com/office/drawing/2014/main" id="{75A7A029-6E8B-7F71-3C81-62B91473127A}"/>
              </a:ext>
            </a:extLst>
          </p:cNvPr>
          <p:cNvSpPr>
            <a:spLocks noGrp="1"/>
          </p:cNvSpPr>
          <p:nvPr>
            <p:ph type="subTitle" idx="1"/>
          </p:nvPr>
        </p:nvSpPr>
        <p:spPr>
          <a:xfrm>
            <a:off x="6176513" y="5666567"/>
            <a:ext cx="5572665" cy="794618"/>
          </a:xfrm>
        </p:spPr>
        <p:txBody>
          <a:bodyPr>
            <a:normAutofit fontScale="92500" lnSpcReduction="10000"/>
          </a:bodyPr>
          <a:lstStyle/>
          <a:p>
            <a:pPr algn="r"/>
            <a:r>
              <a:rPr lang="en-US" dirty="0"/>
              <a:t>Supervisor: Dr. Friedrich </a:t>
            </a:r>
            <a:r>
              <a:rPr lang="en-US" dirty="0" err="1"/>
              <a:t>Slivovsky</a:t>
            </a:r>
            <a:endParaRPr lang="en-US" dirty="0"/>
          </a:p>
          <a:p>
            <a:pPr algn="r"/>
            <a:r>
              <a:rPr lang="en-US" dirty="0"/>
              <a:t>Student: Weng Mihai-Alexandru</a:t>
            </a:r>
          </a:p>
        </p:txBody>
      </p:sp>
    </p:spTree>
    <p:extLst>
      <p:ext uri="{BB962C8B-B14F-4D97-AF65-F5344CB8AC3E}">
        <p14:creationId xmlns:p14="http://schemas.microsoft.com/office/powerpoint/2010/main" val="33121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24BF-80C2-6210-ED22-B8AE658A3D1F}"/>
              </a:ext>
            </a:extLst>
          </p:cNvPr>
          <p:cNvSpPr>
            <a:spLocks noGrp="1"/>
          </p:cNvSpPr>
          <p:nvPr>
            <p:ph type="title"/>
          </p:nvPr>
        </p:nvSpPr>
        <p:spPr/>
        <p:txBody>
          <a:bodyPr/>
          <a:lstStyle/>
          <a:p>
            <a:r>
              <a:rPr lang="en-US" dirty="0"/>
              <a:t>What are QBFs?</a:t>
            </a:r>
          </a:p>
        </p:txBody>
      </p:sp>
      <p:sp>
        <p:nvSpPr>
          <p:cNvPr id="7" name="Slide Number Placeholder 6">
            <a:extLst>
              <a:ext uri="{FF2B5EF4-FFF2-40B4-BE49-F238E27FC236}">
                <a16:creationId xmlns:a16="http://schemas.microsoft.com/office/drawing/2014/main" id="{87BB81FD-55C5-188E-3139-FDEA978D7AEA}"/>
              </a:ext>
            </a:extLst>
          </p:cNvPr>
          <p:cNvSpPr>
            <a:spLocks noGrp="1"/>
          </p:cNvSpPr>
          <p:nvPr>
            <p:ph type="sldNum" sz="quarter" idx="12"/>
          </p:nvPr>
        </p:nvSpPr>
        <p:spPr/>
        <p:txBody>
          <a:bodyPr/>
          <a:lstStyle/>
          <a:p>
            <a:fld id="{B5949D00-36DD-4634-A05C-5AE7EBC335EA}" type="slidenum">
              <a:rPr lang="en-US" smtClean="0"/>
              <a:t>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33F4AD-7D2C-CA87-BE1F-967D539901DF}"/>
                  </a:ext>
                </a:extLst>
              </p:cNvPr>
              <p:cNvSpPr txBox="1"/>
              <p:nvPr/>
            </p:nvSpPr>
            <p:spPr>
              <a:xfrm>
                <a:off x="4467494" y="3150659"/>
                <a:ext cx="8713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𝑥</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𝑦𝑧</m:t>
                      </m:r>
                    </m:oMath>
                  </m:oMathPara>
                </a14:m>
                <a:endParaRPr lang="en-US" dirty="0"/>
              </a:p>
            </p:txBody>
          </p:sp>
        </mc:Choice>
        <mc:Fallback xmlns="">
          <p:sp>
            <p:nvSpPr>
              <p:cNvPr id="4" name="TextBox 3">
                <a:extLst>
                  <a:ext uri="{FF2B5EF4-FFF2-40B4-BE49-F238E27FC236}">
                    <a16:creationId xmlns:a16="http://schemas.microsoft.com/office/drawing/2014/main" id="{D033F4AD-7D2C-CA87-BE1F-967D539901DF}"/>
                  </a:ext>
                </a:extLst>
              </p:cNvPr>
              <p:cNvSpPr txBox="1">
                <a:spLocks noRot="1" noChangeAspect="1" noMove="1" noResize="1" noEditPoints="1" noAdjustHandles="1" noChangeArrowheads="1" noChangeShapeType="1" noTextEdit="1"/>
              </p:cNvSpPr>
              <p:nvPr/>
            </p:nvSpPr>
            <p:spPr>
              <a:xfrm>
                <a:off x="4467494" y="3150659"/>
                <a:ext cx="871311" cy="276999"/>
              </a:xfrm>
              <a:prstGeom prst="rect">
                <a:avLst/>
              </a:prstGeom>
              <a:blipFill>
                <a:blip r:embed="rId3"/>
                <a:stretch>
                  <a:fillRect b="-2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2506455-4561-2E18-9257-E142BCB58409}"/>
              </a:ext>
            </a:extLst>
          </p:cNvPr>
          <p:cNvSpPr txBox="1"/>
          <p:nvPr/>
        </p:nvSpPr>
        <p:spPr>
          <a:xfrm>
            <a:off x="4568536" y="2305258"/>
            <a:ext cx="1185720" cy="369332"/>
          </a:xfrm>
          <a:prstGeom prst="rect">
            <a:avLst/>
          </a:prstGeom>
          <a:noFill/>
        </p:spPr>
        <p:txBody>
          <a:bodyPr wrap="square" rtlCol="0">
            <a:spAutoFit/>
          </a:bodyPr>
          <a:lstStyle/>
          <a:p>
            <a:r>
              <a:rPr lang="en-US" dirty="0">
                <a:solidFill>
                  <a:srgbClr val="0070C0"/>
                </a:solidFill>
              </a:rPr>
              <a:t>Quantified</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CF638B-3076-0A87-DFC6-10347ACCC974}"/>
                  </a:ext>
                </a:extLst>
              </p:cNvPr>
              <p:cNvSpPr txBox="1"/>
              <p:nvPr/>
            </p:nvSpPr>
            <p:spPr>
              <a:xfrm>
                <a:off x="5338805" y="3150659"/>
                <a:ext cx="23826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AFCF638B-3076-0A87-DFC6-10347ACCC974}"/>
                  </a:ext>
                </a:extLst>
              </p:cNvPr>
              <p:cNvSpPr txBox="1">
                <a:spLocks noRot="1" noChangeAspect="1" noMove="1" noResize="1" noEditPoints="1" noAdjustHandles="1" noChangeArrowheads="1" noChangeShapeType="1" noTextEdit="1"/>
              </p:cNvSpPr>
              <p:nvPr/>
            </p:nvSpPr>
            <p:spPr>
              <a:xfrm>
                <a:off x="5338805" y="3150659"/>
                <a:ext cx="2382612" cy="276999"/>
              </a:xfrm>
              <a:prstGeom prst="rect">
                <a:avLst/>
              </a:prstGeom>
              <a:blipFill>
                <a:blip r:embed="rId4"/>
                <a:stretch>
                  <a:fillRect l="-3069" t="-2222" r="-3069" b="-3555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38B7372-6A84-ACA5-0EF9-240BCF6622C9}"/>
              </a:ext>
            </a:extLst>
          </p:cNvPr>
          <p:cNvSpPr txBox="1"/>
          <p:nvPr/>
        </p:nvSpPr>
        <p:spPr>
          <a:xfrm>
            <a:off x="5612638" y="2305258"/>
            <a:ext cx="2108779" cy="369332"/>
          </a:xfrm>
          <a:prstGeom prst="rect">
            <a:avLst/>
          </a:prstGeom>
          <a:noFill/>
        </p:spPr>
        <p:txBody>
          <a:bodyPr wrap="square" rtlCol="0">
            <a:spAutoFit/>
          </a:bodyPr>
          <a:lstStyle/>
          <a:p>
            <a:r>
              <a:rPr lang="en-US" dirty="0"/>
              <a:t>Boolean Formulas</a:t>
            </a:r>
          </a:p>
        </p:txBody>
      </p:sp>
      <p:sp>
        <p:nvSpPr>
          <p:cNvPr id="11" name="Title 1">
            <a:extLst>
              <a:ext uri="{FF2B5EF4-FFF2-40B4-BE49-F238E27FC236}">
                <a16:creationId xmlns:a16="http://schemas.microsoft.com/office/drawing/2014/main" id="{26E79B17-82AD-5997-5B73-28C8047E34BD}"/>
              </a:ext>
            </a:extLst>
          </p:cNvPr>
          <p:cNvSpPr txBox="1">
            <a:spLocks/>
          </p:cNvSpPr>
          <p:nvPr/>
        </p:nvSpPr>
        <p:spPr>
          <a:xfrm>
            <a:off x="834736" y="39037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are QBFs interesting?</a:t>
            </a:r>
          </a:p>
        </p:txBody>
      </p:sp>
      <p:sp>
        <p:nvSpPr>
          <p:cNvPr id="13" name="TextBox 12">
            <a:extLst>
              <a:ext uri="{FF2B5EF4-FFF2-40B4-BE49-F238E27FC236}">
                <a16:creationId xmlns:a16="http://schemas.microsoft.com/office/drawing/2014/main" id="{25F0B9F8-6380-FF51-DA7C-8C6EC56705B6}"/>
              </a:ext>
            </a:extLst>
          </p:cNvPr>
          <p:cNvSpPr txBox="1"/>
          <p:nvPr/>
        </p:nvSpPr>
        <p:spPr>
          <a:xfrm>
            <a:off x="942110" y="5309819"/>
            <a:ext cx="8894617" cy="369332"/>
          </a:xfrm>
          <a:prstGeom prst="rect">
            <a:avLst/>
          </a:prstGeom>
          <a:noFill/>
        </p:spPr>
        <p:txBody>
          <a:bodyPr wrap="square" rtlCol="0">
            <a:spAutoFit/>
          </a:bodyPr>
          <a:lstStyle/>
          <a:p>
            <a:r>
              <a:rPr lang="en-US" dirty="0"/>
              <a:t>QBF solvers can be seen as a universal PSPACE solver. (where SAT solvers are for NP problems)</a:t>
            </a:r>
          </a:p>
        </p:txBody>
      </p:sp>
    </p:spTree>
    <p:extLst>
      <p:ext uri="{BB962C8B-B14F-4D97-AF65-F5344CB8AC3E}">
        <p14:creationId xmlns:p14="http://schemas.microsoft.com/office/powerpoint/2010/main" val="124893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3320-218B-77A6-E6FD-0D72C0524CCE}"/>
              </a:ext>
            </a:extLst>
          </p:cNvPr>
          <p:cNvSpPr>
            <a:spLocks noGrp="1"/>
          </p:cNvSpPr>
          <p:nvPr>
            <p:ph type="title"/>
          </p:nvPr>
        </p:nvSpPr>
        <p:spPr/>
        <p:txBody>
          <a:bodyPr/>
          <a:lstStyle/>
          <a:p>
            <a:r>
              <a:rPr lang="en-US" dirty="0"/>
              <a:t>QBF formats</a:t>
            </a:r>
          </a:p>
        </p:txBody>
      </p:sp>
      <p:sp>
        <p:nvSpPr>
          <p:cNvPr id="4" name="Slide Number Placeholder 3">
            <a:extLst>
              <a:ext uri="{FF2B5EF4-FFF2-40B4-BE49-F238E27FC236}">
                <a16:creationId xmlns:a16="http://schemas.microsoft.com/office/drawing/2014/main" id="{19ABC298-3C97-9655-343A-0D2E2CE6D2C6}"/>
              </a:ext>
            </a:extLst>
          </p:cNvPr>
          <p:cNvSpPr>
            <a:spLocks noGrp="1"/>
          </p:cNvSpPr>
          <p:nvPr>
            <p:ph type="sldNum" sz="quarter" idx="12"/>
          </p:nvPr>
        </p:nvSpPr>
        <p:spPr/>
        <p:txBody>
          <a:bodyPr/>
          <a:lstStyle/>
          <a:p>
            <a:fld id="{B5949D00-36DD-4634-A05C-5AE7EBC335EA}" type="slidenum">
              <a:rPr lang="en-US" smtClean="0"/>
              <a:t>3</a:t>
            </a:fld>
            <a:endParaRPr lang="en-US"/>
          </a:p>
        </p:txBody>
      </p:sp>
      <p:pic>
        <p:nvPicPr>
          <p:cNvPr id="6" name="Picture 5">
            <a:extLst>
              <a:ext uri="{FF2B5EF4-FFF2-40B4-BE49-F238E27FC236}">
                <a16:creationId xmlns:a16="http://schemas.microsoft.com/office/drawing/2014/main" id="{60E9DE9A-5E6B-657C-144B-C55259AEF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280" y="2455817"/>
            <a:ext cx="2876323" cy="3900533"/>
          </a:xfrm>
          <a:prstGeom prst="rect">
            <a:avLst/>
          </a:prstGeom>
        </p:spPr>
      </p:pic>
      <p:pic>
        <p:nvPicPr>
          <p:cNvPr id="8" name="Picture 7">
            <a:extLst>
              <a:ext uri="{FF2B5EF4-FFF2-40B4-BE49-F238E27FC236}">
                <a16:creationId xmlns:a16="http://schemas.microsoft.com/office/drawing/2014/main" id="{051FEAF3-F844-E03F-7896-7FA459144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57978"/>
            <a:ext cx="4724714" cy="3698372"/>
          </a:xfrm>
          <a:prstGeom prst="rect">
            <a:avLst/>
          </a:prstGeom>
        </p:spPr>
      </p:pic>
      <p:sp>
        <p:nvSpPr>
          <p:cNvPr id="9" name="TextBox 8">
            <a:extLst>
              <a:ext uri="{FF2B5EF4-FFF2-40B4-BE49-F238E27FC236}">
                <a16:creationId xmlns:a16="http://schemas.microsoft.com/office/drawing/2014/main" id="{C6FBB744-BC82-6B2B-7266-7725D202084E}"/>
              </a:ext>
            </a:extLst>
          </p:cNvPr>
          <p:cNvSpPr txBox="1"/>
          <p:nvPr/>
        </p:nvSpPr>
        <p:spPr>
          <a:xfrm>
            <a:off x="2033144" y="1811642"/>
            <a:ext cx="1766593" cy="523220"/>
          </a:xfrm>
          <a:prstGeom prst="rect">
            <a:avLst/>
          </a:prstGeom>
          <a:noFill/>
        </p:spPr>
        <p:txBody>
          <a:bodyPr wrap="square" rtlCol="0">
            <a:spAutoFit/>
          </a:bodyPr>
          <a:lstStyle/>
          <a:p>
            <a:r>
              <a:rPr lang="en-US" sz="2800" dirty="0"/>
              <a:t>QDIMACS</a:t>
            </a:r>
            <a:endParaRPr lang="en-US" dirty="0"/>
          </a:p>
        </p:txBody>
      </p:sp>
      <p:sp>
        <p:nvSpPr>
          <p:cNvPr id="10" name="TextBox 9">
            <a:extLst>
              <a:ext uri="{FF2B5EF4-FFF2-40B4-BE49-F238E27FC236}">
                <a16:creationId xmlns:a16="http://schemas.microsoft.com/office/drawing/2014/main" id="{C1C6B92A-E6A0-214A-00F2-586DD18C03A7}"/>
              </a:ext>
            </a:extLst>
          </p:cNvPr>
          <p:cNvSpPr txBox="1"/>
          <p:nvPr/>
        </p:nvSpPr>
        <p:spPr>
          <a:xfrm>
            <a:off x="7575060" y="1769633"/>
            <a:ext cx="1766593" cy="523220"/>
          </a:xfrm>
          <a:prstGeom prst="rect">
            <a:avLst/>
          </a:prstGeom>
          <a:noFill/>
        </p:spPr>
        <p:txBody>
          <a:bodyPr wrap="square" rtlCol="0">
            <a:spAutoFit/>
          </a:bodyPr>
          <a:lstStyle/>
          <a:p>
            <a:pPr algn="ctr"/>
            <a:r>
              <a:rPr lang="en-US" sz="2800" dirty="0"/>
              <a:t>QCIR</a:t>
            </a:r>
            <a:endParaRPr lang="en-US" dirty="0"/>
          </a:p>
        </p:txBody>
      </p:sp>
    </p:spTree>
    <p:extLst>
      <p:ext uri="{BB962C8B-B14F-4D97-AF65-F5344CB8AC3E}">
        <p14:creationId xmlns:p14="http://schemas.microsoft.com/office/powerpoint/2010/main" val="334518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337D116-ADDE-3895-D669-65C21B65085B}"/>
              </a:ext>
            </a:extLst>
          </p:cNvPr>
          <p:cNvSpPr/>
          <p:nvPr/>
        </p:nvSpPr>
        <p:spPr>
          <a:xfrm>
            <a:off x="6964680" y="2068095"/>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QBF Proof</a:t>
            </a:r>
          </a:p>
          <a:p>
            <a:pPr algn="ctr"/>
            <a:r>
              <a:rPr lang="en-US" dirty="0"/>
              <a:t>(valid / not)</a:t>
            </a:r>
          </a:p>
        </p:txBody>
      </p:sp>
      <p:sp>
        <p:nvSpPr>
          <p:cNvPr id="2" name="Title 1">
            <a:extLst>
              <a:ext uri="{FF2B5EF4-FFF2-40B4-BE49-F238E27FC236}">
                <a16:creationId xmlns:a16="http://schemas.microsoft.com/office/drawing/2014/main" id="{D5F07339-288E-533E-F746-AD3F636E0C42}"/>
              </a:ext>
            </a:extLst>
          </p:cNvPr>
          <p:cNvSpPr>
            <a:spLocks noGrp="1"/>
          </p:cNvSpPr>
          <p:nvPr>
            <p:ph type="title"/>
          </p:nvPr>
        </p:nvSpPr>
        <p:spPr/>
        <p:txBody>
          <a:bodyPr/>
          <a:lstStyle/>
          <a:p>
            <a:r>
              <a:rPr lang="en-US" dirty="0"/>
              <a:t>Verification tools</a:t>
            </a:r>
          </a:p>
        </p:txBody>
      </p:sp>
      <p:sp>
        <p:nvSpPr>
          <p:cNvPr id="4" name="Slide Number Placeholder 3">
            <a:extLst>
              <a:ext uri="{FF2B5EF4-FFF2-40B4-BE49-F238E27FC236}">
                <a16:creationId xmlns:a16="http://schemas.microsoft.com/office/drawing/2014/main" id="{4E9E94A6-8FD0-4560-EC29-80465847FE4D}"/>
              </a:ext>
            </a:extLst>
          </p:cNvPr>
          <p:cNvSpPr>
            <a:spLocks noGrp="1"/>
          </p:cNvSpPr>
          <p:nvPr>
            <p:ph type="sldNum" sz="quarter" idx="12"/>
          </p:nvPr>
        </p:nvSpPr>
        <p:spPr/>
        <p:txBody>
          <a:bodyPr/>
          <a:lstStyle/>
          <a:p>
            <a:fld id="{B5949D00-36DD-4634-A05C-5AE7EBC335EA}" type="slidenum">
              <a:rPr lang="en-US" smtClean="0"/>
              <a:t>4</a:t>
            </a:fld>
            <a:endParaRPr lang="en-US"/>
          </a:p>
        </p:txBody>
      </p:sp>
      <p:sp>
        <p:nvSpPr>
          <p:cNvPr id="5" name="Rectangle 4">
            <a:extLst>
              <a:ext uri="{FF2B5EF4-FFF2-40B4-BE49-F238E27FC236}">
                <a16:creationId xmlns:a16="http://schemas.microsoft.com/office/drawing/2014/main" id="{933F6FD9-F1D3-23CF-1796-0BFB9684C6A8}"/>
              </a:ext>
            </a:extLst>
          </p:cNvPr>
          <p:cNvSpPr/>
          <p:nvPr/>
        </p:nvSpPr>
        <p:spPr>
          <a:xfrm>
            <a:off x="4977474" y="1976655"/>
            <a:ext cx="164592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QBF Solver</a:t>
            </a:r>
          </a:p>
        </p:txBody>
      </p:sp>
      <p:sp>
        <p:nvSpPr>
          <p:cNvPr id="6" name="Rectangle: Rounded Corners 5">
            <a:extLst>
              <a:ext uri="{FF2B5EF4-FFF2-40B4-BE49-F238E27FC236}">
                <a16:creationId xmlns:a16="http://schemas.microsoft.com/office/drawing/2014/main" id="{CB8A72B6-9010-E609-429A-BD071E611573}"/>
              </a:ext>
            </a:extLst>
          </p:cNvPr>
          <p:cNvSpPr/>
          <p:nvPr/>
        </p:nvSpPr>
        <p:spPr>
          <a:xfrm>
            <a:off x="2861886" y="2068095"/>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QBF</a:t>
            </a:r>
          </a:p>
        </p:txBody>
      </p:sp>
      <p:cxnSp>
        <p:nvCxnSpPr>
          <p:cNvPr id="8" name="Straight Arrow Connector 7">
            <a:extLst>
              <a:ext uri="{FF2B5EF4-FFF2-40B4-BE49-F238E27FC236}">
                <a16:creationId xmlns:a16="http://schemas.microsoft.com/office/drawing/2014/main" id="{F03DEAA2-98FA-9F4D-3EA3-7AE53734A44E}"/>
              </a:ext>
            </a:extLst>
          </p:cNvPr>
          <p:cNvCxnSpPr>
            <a:stCxn id="6" idx="3"/>
            <a:endCxn id="5" idx="1"/>
          </p:cNvCxnSpPr>
          <p:nvPr/>
        </p:nvCxnSpPr>
        <p:spPr>
          <a:xfrm>
            <a:off x="4507806" y="2433855"/>
            <a:ext cx="4696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4112EDA-5D79-84E6-8CC1-9CA43C5D9680}"/>
              </a:ext>
            </a:extLst>
          </p:cNvPr>
          <p:cNvCxnSpPr>
            <a:stCxn id="5" idx="3"/>
            <a:endCxn id="7" idx="1"/>
          </p:cNvCxnSpPr>
          <p:nvPr/>
        </p:nvCxnSpPr>
        <p:spPr>
          <a:xfrm>
            <a:off x="6623394" y="2433855"/>
            <a:ext cx="341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8EC7828-BCA3-14B3-66C7-19338856DBF8}"/>
              </a:ext>
            </a:extLst>
          </p:cNvPr>
          <p:cNvSpPr/>
          <p:nvPr/>
        </p:nvSpPr>
        <p:spPr>
          <a:xfrm>
            <a:off x="3919680" y="3393795"/>
            <a:ext cx="164592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Checker</a:t>
            </a:r>
          </a:p>
        </p:txBody>
      </p:sp>
      <p:sp>
        <p:nvSpPr>
          <p:cNvPr id="20" name="Rectangle: Rounded Corners 19">
            <a:extLst>
              <a:ext uri="{FF2B5EF4-FFF2-40B4-BE49-F238E27FC236}">
                <a16:creationId xmlns:a16="http://schemas.microsoft.com/office/drawing/2014/main" id="{9BDB1D99-06B9-D80C-5948-3A8C9BE21536}"/>
              </a:ext>
            </a:extLst>
          </p:cNvPr>
          <p:cNvSpPr/>
          <p:nvPr/>
        </p:nvSpPr>
        <p:spPr>
          <a:xfrm>
            <a:off x="6311668" y="3485235"/>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Is the proof correct?</a:t>
            </a:r>
          </a:p>
        </p:txBody>
      </p:sp>
      <p:sp>
        <p:nvSpPr>
          <p:cNvPr id="10" name="Rectangle 9">
            <a:extLst>
              <a:ext uri="{FF2B5EF4-FFF2-40B4-BE49-F238E27FC236}">
                <a16:creationId xmlns:a16="http://schemas.microsoft.com/office/drawing/2014/main" id="{903E7781-46F6-FCC8-77AF-A0B9F274B7C2}"/>
              </a:ext>
            </a:extLst>
          </p:cNvPr>
          <p:cNvSpPr/>
          <p:nvPr/>
        </p:nvSpPr>
        <p:spPr>
          <a:xfrm>
            <a:off x="3454400" y="3238625"/>
            <a:ext cx="5156200" cy="16751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BF4D1A2-F105-1ABC-08AD-6D6528D03D74}"/>
              </a:ext>
            </a:extLst>
          </p:cNvPr>
          <p:cNvSpPr txBox="1"/>
          <p:nvPr/>
        </p:nvSpPr>
        <p:spPr>
          <a:xfrm>
            <a:off x="3454400" y="4539286"/>
            <a:ext cx="3603413" cy="369332"/>
          </a:xfrm>
          <a:prstGeom prst="rect">
            <a:avLst/>
          </a:prstGeom>
          <a:noFill/>
        </p:spPr>
        <p:txBody>
          <a:bodyPr wrap="square" rtlCol="0">
            <a:spAutoFit/>
          </a:bodyPr>
          <a:lstStyle/>
          <a:p>
            <a:r>
              <a:rPr lang="en-US" dirty="0">
                <a:solidFill>
                  <a:srgbClr val="FF0000"/>
                </a:solidFill>
              </a:rPr>
              <a:t>Can we trust the output?</a:t>
            </a:r>
          </a:p>
        </p:txBody>
      </p:sp>
      <p:cxnSp>
        <p:nvCxnSpPr>
          <p:cNvPr id="24" name="Connector: Elbow 23">
            <a:extLst>
              <a:ext uri="{FF2B5EF4-FFF2-40B4-BE49-F238E27FC236}">
                <a16:creationId xmlns:a16="http://schemas.microsoft.com/office/drawing/2014/main" id="{E92A5536-48A6-F29C-FD8B-C6E97DD1ADD3}"/>
              </a:ext>
            </a:extLst>
          </p:cNvPr>
          <p:cNvCxnSpPr>
            <a:stCxn id="6" idx="2"/>
            <a:endCxn id="12" idx="1"/>
          </p:cNvCxnSpPr>
          <p:nvPr/>
        </p:nvCxnSpPr>
        <p:spPr>
          <a:xfrm rot="16200000" flipH="1">
            <a:off x="3276573" y="3207888"/>
            <a:ext cx="1051380" cy="23483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CBC14687-511F-34D5-B29A-4ABA9EFAA847}"/>
              </a:ext>
            </a:extLst>
          </p:cNvPr>
          <p:cNvCxnSpPr>
            <a:stCxn id="7" idx="2"/>
            <a:endCxn id="12" idx="0"/>
          </p:cNvCxnSpPr>
          <p:nvPr/>
        </p:nvCxnSpPr>
        <p:spPr>
          <a:xfrm rot="5400000">
            <a:off x="5968050" y="1574205"/>
            <a:ext cx="594180" cy="3045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24859BA-2E00-CD42-EC75-29B7A8F71034}"/>
              </a:ext>
            </a:extLst>
          </p:cNvPr>
          <p:cNvCxnSpPr>
            <a:stCxn id="12" idx="3"/>
            <a:endCxn id="20" idx="1"/>
          </p:cNvCxnSpPr>
          <p:nvPr/>
        </p:nvCxnSpPr>
        <p:spPr>
          <a:xfrm>
            <a:off x="5565600" y="3850995"/>
            <a:ext cx="7460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24D888CA-8C5A-73E9-3061-135CB805E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41906">
            <a:off x="747772" y="1719675"/>
            <a:ext cx="7478644" cy="3531120"/>
          </a:xfrm>
          <a:prstGeom prst="rect">
            <a:avLst/>
          </a:prstGeom>
        </p:spPr>
      </p:pic>
      <p:sp>
        <p:nvSpPr>
          <p:cNvPr id="39" name="Rectangle 38">
            <a:extLst>
              <a:ext uri="{FF2B5EF4-FFF2-40B4-BE49-F238E27FC236}">
                <a16:creationId xmlns:a16="http://schemas.microsoft.com/office/drawing/2014/main" id="{CF57E577-0378-3E22-ADF6-2080DD4DAA79}"/>
              </a:ext>
            </a:extLst>
          </p:cNvPr>
          <p:cNvSpPr/>
          <p:nvPr/>
        </p:nvSpPr>
        <p:spPr>
          <a:xfrm>
            <a:off x="923175" y="6264910"/>
            <a:ext cx="182880" cy="18288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459C753-8984-AF72-6673-44BF5E28B1F2}"/>
              </a:ext>
            </a:extLst>
          </p:cNvPr>
          <p:cNvSpPr txBox="1"/>
          <p:nvPr/>
        </p:nvSpPr>
        <p:spPr>
          <a:xfrm>
            <a:off x="1126375" y="6233239"/>
            <a:ext cx="434570" cy="246221"/>
          </a:xfrm>
          <a:prstGeom prst="rect">
            <a:avLst/>
          </a:prstGeom>
          <a:noFill/>
        </p:spPr>
        <p:txBody>
          <a:bodyPr wrap="square" rtlCol="0">
            <a:spAutoFit/>
          </a:bodyPr>
          <a:lstStyle/>
          <a:p>
            <a:r>
              <a:rPr lang="en-US" sz="1000" dirty="0"/>
              <a:t>File</a:t>
            </a:r>
          </a:p>
        </p:txBody>
      </p:sp>
      <p:sp>
        <p:nvSpPr>
          <p:cNvPr id="41" name="Rectangle 40">
            <a:extLst>
              <a:ext uri="{FF2B5EF4-FFF2-40B4-BE49-F238E27FC236}">
                <a16:creationId xmlns:a16="http://schemas.microsoft.com/office/drawing/2014/main" id="{06CA3BD0-BDA4-21E4-4B7F-3766C6D5C939}"/>
              </a:ext>
            </a:extLst>
          </p:cNvPr>
          <p:cNvSpPr/>
          <p:nvPr/>
        </p:nvSpPr>
        <p:spPr>
          <a:xfrm>
            <a:off x="1581265" y="6259642"/>
            <a:ext cx="182880" cy="18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0E1C896-F361-758A-2D77-14291CB17D64}"/>
              </a:ext>
            </a:extLst>
          </p:cNvPr>
          <p:cNvSpPr txBox="1"/>
          <p:nvPr/>
        </p:nvSpPr>
        <p:spPr>
          <a:xfrm>
            <a:off x="1770380" y="6227972"/>
            <a:ext cx="1267690" cy="246221"/>
          </a:xfrm>
          <a:prstGeom prst="rect">
            <a:avLst/>
          </a:prstGeom>
          <a:noFill/>
        </p:spPr>
        <p:txBody>
          <a:bodyPr wrap="square" rtlCol="0">
            <a:spAutoFit/>
          </a:bodyPr>
          <a:lstStyle/>
          <a:p>
            <a:r>
              <a:rPr lang="en-US" sz="1000" dirty="0"/>
              <a:t>Program</a:t>
            </a:r>
          </a:p>
        </p:txBody>
      </p:sp>
      <p:pic>
        <p:nvPicPr>
          <p:cNvPr id="34" name="Picture 33">
            <a:extLst>
              <a:ext uri="{FF2B5EF4-FFF2-40B4-BE49-F238E27FC236}">
                <a16:creationId xmlns:a16="http://schemas.microsoft.com/office/drawing/2014/main" id="{793780B6-D8BB-D7ED-C708-A4F396F0D2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063" y="1690688"/>
            <a:ext cx="7092147" cy="3662338"/>
          </a:xfrm>
          <a:prstGeom prst="rect">
            <a:avLst/>
          </a:prstGeom>
        </p:spPr>
      </p:pic>
      <p:sp>
        <p:nvSpPr>
          <p:cNvPr id="43" name="Oval 42">
            <a:extLst>
              <a:ext uri="{FF2B5EF4-FFF2-40B4-BE49-F238E27FC236}">
                <a16:creationId xmlns:a16="http://schemas.microsoft.com/office/drawing/2014/main" id="{30BCED86-621B-DA24-8837-21975F52DC2C}"/>
              </a:ext>
            </a:extLst>
          </p:cNvPr>
          <p:cNvSpPr/>
          <p:nvPr/>
        </p:nvSpPr>
        <p:spPr>
          <a:xfrm>
            <a:off x="6964680" y="2799614"/>
            <a:ext cx="3685609" cy="255339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19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10" grpId="0" animBg="1"/>
      <p:bldP spid="10" grpId="1" animBg="1"/>
      <p:bldP spid="11" grpId="0"/>
      <p:bldP spid="11" grpId="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59DE-E947-5173-B69E-3B5B94CFBFF1}"/>
              </a:ext>
            </a:extLst>
          </p:cNvPr>
          <p:cNvSpPr>
            <a:spLocks noGrp="1"/>
          </p:cNvSpPr>
          <p:nvPr>
            <p:ph type="title"/>
          </p:nvPr>
        </p:nvSpPr>
        <p:spPr/>
        <p:txBody>
          <a:bodyPr/>
          <a:lstStyle/>
          <a:p>
            <a:r>
              <a:rPr lang="en-US" dirty="0"/>
              <a:t>Motivation</a:t>
            </a:r>
          </a:p>
        </p:txBody>
      </p:sp>
      <p:pic>
        <p:nvPicPr>
          <p:cNvPr id="6" name="Content Placeholder 5">
            <a:extLst>
              <a:ext uri="{FF2B5EF4-FFF2-40B4-BE49-F238E27FC236}">
                <a16:creationId xmlns:a16="http://schemas.microsoft.com/office/drawing/2014/main" id="{71CF4800-27A1-CC75-15DB-56E9B77CAC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739" y="1941668"/>
            <a:ext cx="4728593" cy="2974664"/>
          </a:xfrm>
        </p:spPr>
      </p:pic>
      <p:sp>
        <p:nvSpPr>
          <p:cNvPr id="4" name="Slide Number Placeholder 3">
            <a:extLst>
              <a:ext uri="{FF2B5EF4-FFF2-40B4-BE49-F238E27FC236}">
                <a16:creationId xmlns:a16="http://schemas.microsoft.com/office/drawing/2014/main" id="{5EC80A34-9324-EC56-7110-4E3BC3119BC2}"/>
              </a:ext>
            </a:extLst>
          </p:cNvPr>
          <p:cNvSpPr>
            <a:spLocks noGrp="1"/>
          </p:cNvSpPr>
          <p:nvPr>
            <p:ph type="sldNum" sz="quarter" idx="12"/>
          </p:nvPr>
        </p:nvSpPr>
        <p:spPr/>
        <p:txBody>
          <a:bodyPr/>
          <a:lstStyle/>
          <a:p>
            <a:fld id="{B5949D00-36DD-4634-A05C-5AE7EBC335EA}" type="slidenum">
              <a:rPr lang="en-US" smtClean="0"/>
              <a:t>5</a:t>
            </a:fld>
            <a:endParaRPr lang="en-US" dirty="0"/>
          </a:p>
        </p:txBody>
      </p:sp>
      <p:sp>
        <p:nvSpPr>
          <p:cNvPr id="7" name="TextBox 6">
            <a:extLst>
              <a:ext uri="{FF2B5EF4-FFF2-40B4-BE49-F238E27FC236}">
                <a16:creationId xmlns:a16="http://schemas.microsoft.com/office/drawing/2014/main" id="{CDC7F124-B2D4-DDF0-AE70-E138CF108D09}"/>
              </a:ext>
            </a:extLst>
          </p:cNvPr>
          <p:cNvSpPr txBox="1"/>
          <p:nvPr/>
        </p:nvSpPr>
        <p:spPr>
          <a:xfrm>
            <a:off x="6040581" y="2177184"/>
            <a:ext cx="4498110" cy="649143"/>
          </a:xfrm>
          <a:prstGeom prst="rect">
            <a:avLst/>
          </a:prstGeom>
          <a:noFill/>
        </p:spPr>
        <p:txBody>
          <a:bodyPr wrap="square" rtlCol="0">
            <a:spAutoFit/>
          </a:bodyPr>
          <a:lstStyle/>
          <a:p>
            <a:r>
              <a:rPr lang="en-US" dirty="0"/>
              <a:t>On this benchmark, QBF solver performed better for inputs in QCIR than QDIMACS. </a:t>
            </a:r>
          </a:p>
        </p:txBody>
      </p:sp>
      <p:sp>
        <p:nvSpPr>
          <p:cNvPr id="10" name="Arrow: Down 9">
            <a:extLst>
              <a:ext uri="{FF2B5EF4-FFF2-40B4-BE49-F238E27FC236}">
                <a16:creationId xmlns:a16="http://schemas.microsoft.com/office/drawing/2014/main" id="{127F1543-867A-24C1-BA65-7A05A03C057C}"/>
              </a:ext>
            </a:extLst>
          </p:cNvPr>
          <p:cNvSpPr/>
          <p:nvPr/>
        </p:nvSpPr>
        <p:spPr>
          <a:xfrm>
            <a:off x="7703127" y="2872797"/>
            <a:ext cx="526473" cy="6026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8C6F8B-FB02-A463-4AB7-D6EB3F9B57FB}"/>
              </a:ext>
            </a:extLst>
          </p:cNvPr>
          <p:cNvSpPr txBox="1"/>
          <p:nvPr/>
        </p:nvSpPr>
        <p:spPr>
          <a:xfrm>
            <a:off x="6040580" y="3621842"/>
            <a:ext cx="4498109" cy="923330"/>
          </a:xfrm>
          <a:prstGeom prst="rect">
            <a:avLst/>
          </a:prstGeom>
          <a:noFill/>
        </p:spPr>
        <p:txBody>
          <a:bodyPr wrap="square" rtlCol="0">
            <a:spAutoFit/>
          </a:bodyPr>
          <a:lstStyle/>
          <a:p>
            <a:r>
              <a:rPr lang="en-US" dirty="0"/>
              <a:t>Let’s transform a proof for QCIR into one for QDIMACS, thus using the solver only on QCIR inputs.</a:t>
            </a:r>
          </a:p>
        </p:txBody>
      </p:sp>
      <p:sp>
        <p:nvSpPr>
          <p:cNvPr id="12" name="TextBox 11">
            <a:extLst>
              <a:ext uri="{FF2B5EF4-FFF2-40B4-BE49-F238E27FC236}">
                <a16:creationId xmlns:a16="http://schemas.microsoft.com/office/drawing/2014/main" id="{19B5E13E-EC13-B781-0674-3222466217E4}"/>
              </a:ext>
            </a:extLst>
          </p:cNvPr>
          <p:cNvSpPr txBox="1"/>
          <p:nvPr/>
        </p:nvSpPr>
        <p:spPr>
          <a:xfrm>
            <a:off x="6095999" y="4719782"/>
            <a:ext cx="4442689" cy="1200329"/>
          </a:xfrm>
          <a:prstGeom prst="rect">
            <a:avLst/>
          </a:prstGeom>
          <a:noFill/>
        </p:spPr>
        <p:txBody>
          <a:bodyPr wrap="square" rtlCol="0">
            <a:spAutoFit/>
          </a:bodyPr>
          <a:lstStyle/>
          <a:p>
            <a:pPr marL="342900" indent="-342900">
              <a:buFont typeface="+mj-lt"/>
              <a:buAutoNum type="arabicPeriod"/>
            </a:pPr>
            <a:r>
              <a:rPr lang="en-US" dirty="0"/>
              <a:t>A possible </a:t>
            </a:r>
            <a:r>
              <a:rPr lang="en-US" dirty="0">
                <a:solidFill>
                  <a:srgbClr val="00B050"/>
                </a:solidFill>
              </a:rPr>
              <a:t>speed up </a:t>
            </a:r>
            <a:r>
              <a:rPr lang="en-US" dirty="0"/>
              <a:t>for a proof in QDIMACS.</a:t>
            </a:r>
          </a:p>
          <a:p>
            <a:pPr marL="342900" indent="-342900">
              <a:buFont typeface="+mj-lt"/>
              <a:buAutoNum type="arabicPeriod"/>
            </a:pPr>
            <a:r>
              <a:rPr lang="en-US" dirty="0"/>
              <a:t>Extra assurance for </a:t>
            </a:r>
            <a:r>
              <a:rPr lang="en-US" dirty="0">
                <a:solidFill>
                  <a:srgbClr val="00B050"/>
                </a:solidFill>
              </a:rPr>
              <a:t>correctness</a:t>
            </a:r>
            <a:r>
              <a:rPr lang="en-US" dirty="0"/>
              <a:t> in format transformation.</a:t>
            </a:r>
          </a:p>
        </p:txBody>
      </p:sp>
      <p:sp>
        <p:nvSpPr>
          <p:cNvPr id="13" name="Sun 12">
            <a:extLst>
              <a:ext uri="{FF2B5EF4-FFF2-40B4-BE49-F238E27FC236}">
                <a16:creationId xmlns:a16="http://schemas.microsoft.com/office/drawing/2014/main" id="{4B4A12AE-0E4F-E7E6-0C48-C81AF9641027}"/>
              </a:ext>
            </a:extLst>
          </p:cNvPr>
          <p:cNvSpPr/>
          <p:nvPr/>
        </p:nvSpPr>
        <p:spPr>
          <a:xfrm>
            <a:off x="5611089" y="4916332"/>
            <a:ext cx="429491" cy="415637"/>
          </a:xfrm>
          <a:prstGeom prst="su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06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C8DC-B512-0FA9-4006-B57081A24224}"/>
              </a:ext>
            </a:extLst>
          </p:cNvPr>
          <p:cNvSpPr>
            <a:spLocks noGrp="1"/>
          </p:cNvSpPr>
          <p:nvPr>
            <p:ph type="title"/>
          </p:nvPr>
        </p:nvSpPr>
        <p:spPr/>
        <p:txBody>
          <a:bodyPr/>
          <a:lstStyle/>
          <a:p>
            <a:r>
              <a:rPr lang="en-US" dirty="0"/>
              <a:t>QDIMACS Proof Reconstruction - Workflow</a:t>
            </a:r>
          </a:p>
        </p:txBody>
      </p:sp>
      <p:sp>
        <p:nvSpPr>
          <p:cNvPr id="4" name="Slide Number Placeholder 3">
            <a:extLst>
              <a:ext uri="{FF2B5EF4-FFF2-40B4-BE49-F238E27FC236}">
                <a16:creationId xmlns:a16="http://schemas.microsoft.com/office/drawing/2014/main" id="{AE7D81C1-C712-9694-AF08-221C8D6F52E2}"/>
              </a:ext>
            </a:extLst>
          </p:cNvPr>
          <p:cNvSpPr>
            <a:spLocks noGrp="1"/>
          </p:cNvSpPr>
          <p:nvPr>
            <p:ph type="sldNum" sz="quarter" idx="12"/>
          </p:nvPr>
        </p:nvSpPr>
        <p:spPr/>
        <p:txBody>
          <a:bodyPr/>
          <a:lstStyle/>
          <a:p>
            <a:fld id="{B5949D00-36DD-4634-A05C-5AE7EBC335EA}" type="slidenum">
              <a:rPr lang="en-US" smtClean="0"/>
              <a:t>6</a:t>
            </a:fld>
            <a:endParaRPr lang="en-US"/>
          </a:p>
        </p:txBody>
      </p:sp>
      <p:sp>
        <p:nvSpPr>
          <p:cNvPr id="5" name="Rectangle: Rounded Corners 4">
            <a:extLst>
              <a:ext uri="{FF2B5EF4-FFF2-40B4-BE49-F238E27FC236}">
                <a16:creationId xmlns:a16="http://schemas.microsoft.com/office/drawing/2014/main" id="{E101B700-B1CC-4FB4-C096-F662AD8E7BB1}"/>
              </a:ext>
            </a:extLst>
          </p:cNvPr>
          <p:cNvSpPr/>
          <p:nvPr/>
        </p:nvSpPr>
        <p:spPr>
          <a:xfrm>
            <a:off x="1764145" y="1782128"/>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QBF in QDIMACS format</a:t>
            </a:r>
          </a:p>
        </p:txBody>
      </p:sp>
      <p:sp>
        <p:nvSpPr>
          <p:cNvPr id="6" name="Rectangle 5">
            <a:extLst>
              <a:ext uri="{FF2B5EF4-FFF2-40B4-BE49-F238E27FC236}">
                <a16:creationId xmlns:a16="http://schemas.microsoft.com/office/drawing/2014/main" id="{704781DF-ED7C-835A-7D8F-276358804C95}"/>
              </a:ext>
            </a:extLst>
          </p:cNvPr>
          <p:cNvSpPr/>
          <p:nvPr/>
        </p:nvSpPr>
        <p:spPr>
          <a:xfrm>
            <a:off x="3879733" y="1690688"/>
            <a:ext cx="164592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QDIMACS to QCIR</a:t>
            </a:r>
          </a:p>
        </p:txBody>
      </p:sp>
      <p:sp>
        <p:nvSpPr>
          <p:cNvPr id="7" name="Rectangle 6">
            <a:extLst>
              <a:ext uri="{FF2B5EF4-FFF2-40B4-BE49-F238E27FC236}">
                <a16:creationId xmlns:a16="http://schemas.microsoft.com/office/drawing/2014/main" id="{60AF6430-AF5E-58E6-C4A6-A98C911409D9}"/>
              </a:ext>
            </a:extLst>
          </p:cNvPr>
          <p:cNvSpPr/>
          <p:nvPr/>
        </p:nvSpPr>
        <p:spPr>
          <a:xfrm>
            <a:off x="5618016" y="3184806"/>
            <a:ext cx="3870037" cy="11152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QCIR proof (in QRAT)</a:t>
            </a:r>
          </a:p>
          <a:p>
            <a:pPr algn="ctr"/>
            <a:r>
              <a:rPr lang="en-US" dirty="0"/>
              <a:t>to</a:t>
            </a:r>
          </a:p>
          <a:p>
            <a:pPr algn="ctr"/>
            <a:r>
              <a:rPr lang="en-US" dirty="0"/>
              <a:t>QDIMACS proof (in QRAT)</a:t>
            </a:r>
          </a:p>
        </p:txBody>
      </p:sp>
      <p:sp>
        <p:nvSpPr>
          <p:cNvPr id="8" name="Rectangle 7">
            <a:extLst>
              <a:ext uri="{FF2B5EF4-FFF2-40B4-BE49-F238E27FC236}">
                <a16:creationId xmlns:a16="http://schemas.microsoft.com/office/drawing/2014/main" id="{107F4CF0-A2BF-AA0C-6108-700D3CD64E84}"/>
              </a:ext>
            </a:extLst>
          </p:cNvPr>
          <p:cNvSpPr/>
          <p:nvPr/>
        </p:nvSpPr>
        <p:spPr>
          <a:xfrm>
            <a:off x="8110909" y="1690688"/>
            <a:ext cx="164592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QBF solver</a:t>
            </a:r>
          </a:p>
          <a:p>
            <a:pPr algn="ctr"/>
            <a:r>
              <a:rPr lang="en-US" dirty="0"/>
              <a:t>(QCIR)</a:t>
            </a:r>
          </a:p>
        </p:txBody>
      </p:sp>
      <p:sp>
        <p:nvSpPr>
          <p:cNvPr id="14" name="Rectangle: Rounded Corners 13">
            <a:extLst>
              <a:ext uri="{FF2B5EF4-FFF2-40B4-BE49-F238E27FC236}">
                <a16:creationId xmlns:a16="http://schemas.microsoft.com/office/drawing/2014/main" id="{51AB5414-6075-0459-CC1A-F6F382211F26}"/>
              </a:ext>
            </a:extLst>
          </p:cNvPr>
          <p:cNvSpPr/>
          <p:nvPr/>
        </p:nvSpPr>
        <p:spPr>
          <a:xfrm>
            <a:off x="5995321" y="1782128"/>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QBF in QCIR format</a:t>
            </a:r>
          </a:p>
        </p:txBody>
      </p:sp>
      <p:sp>
        <p:nvSpPr>
          <p:cNvPr id="15" name="Rectangle: Rounded Corners 14">
            <a:extLst>
              <a:ext uri="{FF2B5EF4-FFF2-40B4-BE49-F238E27FC236}">
                <a16:creationId xmlns:a16="http://schemas.microsoft.com/office/drawing/2014/main" id="{6A22CC1B-1BAE-D51A-EE6C-86DA27FDB759}"/>
              </a:ext>
            </a:extLst>
          </p:cNvPr>
          <p:cNvSpPr/>
          <p:nvPr/>
        </p:nvSpPr>
        <p:spPr>
          <a:xfrm>
            <a:off x="1998979" y="3296550"/>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Q-Resolution proof</a:t>
            </a:r>
          </a:p>
        </p:txBody>
      </p:sp>
      <p:sp>
        <p:nvSpPr>
          <p:cNvPr id="16" name="Rectangle: Rounded Corners 15">
            <a:extLst>
              <a:ext uri="{FF2B5EF4-FFF2-40B4-BE49-F238E27FC236}">
                <a16:creationId xmlns:a16="http://schemas.microsoft.com/office/drawing/2014/main" id="{FAE22711-6C2F-AE14-C298-0D2EF688D9F5}"/>
              </a:ext>
            </a:extLst>
          </p:cNvPr>
          <p:cNvSpPr/>
          <p:nvPr/>
        </p:nvSpPr>
        <p:spPr>
          <a:xfrm>
            <a:off x="6730074" y="4940185"/>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QRAT proof for original input</a:t>
            </a:r>
          </a:p>
        </p:txBody>
      </p:sp>
      <p:cxnSp>
        <p:nvCxnSpPr>
          <p:cNvPr id="18" name="Straight Arrow Connector 17">
            <a:extLst>
              <a:ext uri="{FF2B5EF4-FFF2-40B4-BE49-F238E27FC236}">
                <a16:creationId xmlns:a16="http://schemas.microsoft.com/office/drawing/2014/main" id="{B0D644BF-F440-770F-06AD-CA2FC5EDABB1}"/>
              </a:ext>
            </a:extLst>
          </p:cNvPr>
          <p:cNvCxnSpPr>
            <a:cxnSpLocks/>
            <a:stCxn id="5" idx="3"/>
            <a:endCxn id="6" idx="1"/>
          </p:cNvCxnSpPr>
          <p:nvPr/>
        </p:nvCxnSpPr>
        <p:spPr>
          <a:xfrm>
            <a:off x="3410065" y="2147888"/>
            <a:ext cx="4696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CABC584-6B96-0449-95C3-9B767E0B9B51}"/>
              </a:ext>
            </a:extLst>
          </p:cNvPr>
          <p:cNvCxnSpPr>
            <a:cxnSpLocks/>
            <a:stCxn id="6" idx="3"/>
            <a:endCxn id="14" idx="1"/>
          </p:cNvCxnSpPr>
          <p:nvPr/>
        </p:nvCxnSpPr>
        <p:spPr>
          <a:xfrm>
            <a:off x="5525653" y="2147888"/>
            <a:ext cx="4696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29D45E4-FD77-5A3B-1043-344F7D2999E4}"/>
              </a:ext>
            </a:extLst>
          </p:cNvPr>
          <p:cNvCxnSpPr>
            <a:stCxn id="14" idx="3"/>
            <a:endCxn id="8" idx="1"/>
          </p:cNvCxnSpPr>
          <p:nvPr/>
        </p:nvCxnSpPr>
        <p:spPr>
          <a:xfrm>
            <a:off x="7641241" y="2147888"/>
            <a:ext cx="4696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E3CBA7E5-7720-B867-3CB6-11570F7FBBB6}"/>
              </a:ext>
            </a:extLst>
          </p:cNvPr>
          <p:cNvCxnSpPr>
            <a:cxnSpLocks/>
            <a:stCxn id="15" idx="3"/>
          </p:cNvCxnSpPr>
          <p:nvPr/>
        </p:nvCxnSpPr>
        <p:spPr>
          <a:xfrm flipV="1">
            <a:off x="3644899" y="3486316"/>
            <a:ext cx="1973117" cy="1759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6D5702B-EAF6-A725-5304-C1325A327026}"/>
              </a:ext>
            </a:extLst>
          </p:cNvPr>
          <p:cNvCxnSpPr>
            <a:stCxn id="7" idx="2"/>
            <a:endCxn id="16" idx="0"/>
          </p:cNvCxnSpPr>
          <p:nvPr/>
        </p:nvCxnSpPr>
        <p:spPr>
          <a:xfrm flipH="1">
            <a:off x="7553034" y="4300097"/>
            <a:ext cx="1" cy="640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8D9CA017-7915-3A0F-0B91-1C726CA62DE9}"/>
              </a:ext>
            </a:extLst>
          </p:cNvPr>
          <p:cNvSpPr/>
          <p:nvPr/>
        </p:nvSpPr>
        <p:spPr>
          <a:xfrm>
            <a:off x="923175" y="6264910"/>
            <a:ext cx="182880" cy="18288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425BC31-6A11-230A-1FFB-5A1D4D0A3333}"/>
              </a:ext>
            </a:extLst>
          </p:cNvPr>
          <p:cNvSpPr txBox="1"/>
          <p:nvPr/>
        </p:nvSpPr>
        <p:spPr>
          <a:xfrm>
            <a:off x="1126375" y="6233239"/>
            <a:ext cx="434570" cy="246221"/>
          </a:xfrm>
          <a:prstGeom prst="rect">
            <a:avLst/>
          </a:prstGeom>
          <a:noFill/>
        </p:spPr>
        <p:txBody>
          <a:bodyPr wrap="square" rtlCol="0">
            <a:spAutoFit/>
          </a:bodyPr>
          <a:lstStyle/>
          <a:p>
            <a:r>
              <a:rPr lang="en-US" sz="1000" dirty="0"/>
              <a:t>File</a:t>
            </a:r>
          </a:p>
        </p:txBody>
      </p:sp>
      <p:sp>
        <p:nvSpPr>
          <p:cNvPr id="33" name="Rectangle 32">
            <a:extLst>
              <a:ext uri="{FF2B5EF4-FFF2-40B4-BE49-F238E27FC236}">
                <a16:creationId xmlns:a16="http://schemas.microsoft.com/office/drawing/2014/main" id="{13F5BBAE-D1D3-5A00-9215-9AEA0C79D7A4}"/>
              </a:ext>
            </a:extLst>
          </p:cNvPr>
          <p:cNvSpPr/>
          <p:nvPr/>
        </p:nvSpPr>
        <p:spPr>
          <a:xfrm>
            <a:off x="1581265" y="6259642"/>
            <a:ext cx="182880" cy="18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ED0F1F0-2042-751C-3C53-FFE7DEE76BD0}"/>
              </a:ext>
            </a:extLst>
          </p:cNvPr>
          <p:cNvSpPr txBox="1"/>
          <p:nvPr/>
        </p:nvSpPr>
        <p:spPr>
          <a:xfrm>
            <a:off x="1770380" y="6227972"/>
            <a:ext cx="1267690" cy="246221"/>
          </a:xfrm>
          <a:prstGeom prst="rect">
            <a:avLst/>
          </a:prstGeom>
          <a:noFill/>
        </p:spPr>
        <p:txBody>
          <a:bodyPr wrap="square" rtlCol="0">
            <a:spAutoFit/>
          </a:bodyPr>
          <a:lstStyle/>
          <a:p>
            <a:r>
              <a:rPr lang="en-US" sz="1000" dirty="0"/>
              <a:t>Program</a:t>
            </a:r>
          </a:p>
        </p:txBody>
      </p:sp>
      <p:cxnSp>
        <p:nvCxnSpPr>
          <p:cNvPr id="23" name="Connector: Elbow 22">
            <a:extLst>
              <a:ext uri="{FF2B5EF4-FFF2-40B4-BE49-F238E27FC236}">
                <a16:creationId xmlns:a16="http://schemas.microsoft.com/office/drawing/2014/main" id="{DEE92706-DBB7-D366-BEC8-37D4C8CA714F}"/>
              </a:ext>
            </a:extLst>
          </p:cNvPr>
          <p:cNvCxnSpPr>
            <a:stCxn id="8" idx="3"/>
            <a:endCxn id="15" idx="1"/>
          </p:cNvCxnSpPr>
          <p:nvPr/>
        </p:nvCxnSpPr>
        <p:spPr>
          <a:xfrm flipH="1">
            <a:off x="1998979" y="2147888"/>
            <a:ext cx="7757850" cy="1514422"/>
          </a:xfrm>
          <a:prstGeom prst="bentConnector5">
            <a:avLst>
              <a:gd name="adj1" fmla="val -2947"/>
              <a:gd name="adj2" fmla="val 53019"/>
              <a:gd name="adj3" fmla="val 102947"/>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180CC3AE-747D-7B78-EDF7-779E5FD586C0}"/>
              </a:ext>
            </a:extLst>
          </p:cNvPr>
          <p:cNvSpPr/>
          <p:nvPr/>
        </p:nvSpPr>
        <p:spPr>
          <a:xfrm>
            <a:off x="1560945" y="4208665"/>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CNF encoding</a:t>
            </a:r>
          </a:p>
        </p:txBody>
      </p:sp>
      <p:cxnSp>
        <p:nvCxnSpPr>
          <p:cNvPr id="41" name="Connector: Elbow 40">
            <a:extLst>
              <a:ext uri="{FF2B5EF4-FFF2-40B4-BE49-F238E27FC236}">
                <a16:creationId xmlns:a16="http://schemas.microsoft.com/office/drawing/2014/main" id="{1DEDF8B6-A891-3520-5B5D-FF65D7E54265}"/>
              </a:ext>
            </a:extLst>
          </p:cNvPr>
          <p:cNvCxnSpPr>
            <a:stCxn id="8" idx="0"/>
            <a:endCxn id="37" idx="1"/>
          </p:cNvCxnSpPr>
          <p:nvPr/>
        </p:nvCxnSpPr>
        <p:spPr>
          <a:xfrm rot="16200000" flipH="1" flipV="1">
            <a:off x="3805538" y="-553906"/>
            <a:ext cx="2883737" cy="7372924"/>
          </a:xfrm>
          <a:prstGeom prst="bentConnector4">
            <a:avLst>
              <a:gd name="adj1" fmla="val -7927"/>
              <a:gd name="adj2" fmla="val 10310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BDFD1662-BA4D-BEB7-59A9-67E4201A0C19}"/>
              </a:ext>
            </a:extLst>
          </p:cNvPr>
          <p:cNvCxnSpPr>
            <a:stCxn id="37" idx="3"/>
          </p:cNvCxnSpPr>
          <p:nvPr/>
        </p:nvCxnSpPr>
        <p:spPr>
          <a:xfrm flipV="1">
            <a:off x="3206865" y="3989215"/>
            <a:ext cx="2411151" cy="5852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B605311D-34F6-019E-D58B-ADE2A695AE08}"/>
              </a:ext>
            </a:extLst>
          </p:cNvPr>
          <p:cNvCxnSpPr>
            <a:stCxn id="5" idx="2"/>
          </p:cNvCxnSpPr>
          <p:nvPr/>
        </p:nvCxnSpPr>
        <p:spPr>
          <a:xfrm rot="16200000" flipH="1">
            <a:off x="3726945" y="1373807"/>
            <a:ext cx="751231" cy="30309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975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animBg="1"/>
      <p:bldP spid="15" grpId="0" animBg="1"/>
      <p:bldP spid="1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C8DC-B512-0FA9-4006-B57081A24224}"/>
              </a:ext>
            </a:extLst>
          </p:cNvPr>
          <p:cNvSpPr>
            <a:spLocks noGrp="1"/>
          </p:cNvSpPr>
          <p:nvPr>
            <p:ph type="title"/>
          </p:nvPr>
        </p:nvSpPr>
        <p:spPr/>
        <p:txBody>
          <a:bodyPr/>
          <a:lstStyle/>
          <a:p>
            <a:r>
              <a:rPr lang="en-US" dirty="0"/>
              <a:t>QDIMACS Proof Reconstruction - Verification</a:t>
            </a:r>
          </a:p>
        </p:txBody>
      </p:sp>
      <p:sp>
        <p:nvSpPr>
          <p:cNvPr id="4" name="Slide Number Placeholder 3">
            <a:extLst>
              <a:ext uri="{FF2B5EF4-FFF2-40B4-BE49-F238E27FC236}">
                <a16:creationId xmlns:a16="http://schemas.microsoft.com/office/drawing/2014/main" id="{AE7D81C1-C712-9694-AF08-221C8D6F52E2}"/>
              </a:ext>
            </a:extLst>
          </p:cNvPr>
          <p:cNvSpPr>
            <a:spLocks noGrp="1"/>
          </p:cNvSpPr>
          <p:nvPr>
            <p:ph type="sldNum" sz="quarter" idx="12"/>
          </p:nvPr>
        </p:nvSpPr>
        <p:spPr/>
        <p:txBody>
          <a:bodyPr/>
          <a:lstStyle/>
          <a:p>
            <a:fld id="{B5949D00-36DD-4634-A05C-5AE7EBC335EA}" type="slidenum">
              <a:rPr lang="en-US" smtClean="0"/>
              <a:t>7</a:t>
            </a:fld>
            <a:endParaRPr lang="en-US"/>
          </a:p>
        </p:txBody>
      </p:sp>
      <p:sp>
        <p:nvSpPr>
          <p:cNvPr id="5" name="Rectangle: Rounded Corners 4">
            <a:extLst>
              <a:ext uri="{FF2B5EF4-FFF2-40B4-BE49-F238E27FC236}">
                <a16:creationId xmlns:a16="http://schemas.microsoft.com/office/drawing/2014/main" id="{E101B700-B1CC-4FB4-C096-F662AD8E7BB1}"/>
              </a:ext>
            </a:extLst>
          </p:cNvPr>
          <p:cNvSpPr/>
          <p:nvPr/>
        </p:nvSpPr>
        <p:spPr>
          <a:xfrm>
            <a:off x="2667000" y="2642934"/>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QBF in QDIMACS format</a:t>
            </a:r>
          </a:p>
        </p:txBody>
      </p:sp>
      <p:sp>
        <p:nvSpPr>
          <p:cNvPr id="16" name="Rectangle: Rounded Corners 15">
            <a:extLst>
              <a:ext uri="{FF2B5EF4-FFF2-40B4-BE49-F238E27FC236}">
                <a16:creationId xmlns:a16="http://schemas.microsoft.com/office/drawing/2014/main" id="{FAE22711-6C2F-AE14-C298-0D2EF688D9F5}"/>
              </a:ext>
            </a:extLst>
          </p:cNvPr>
          <p:cNvSpPr/>
          <p:nvPr/>
        </p:nvSpPr>
        <p:spPr>
          <a:xfrm>
            <a:off x="2667000" y="3665676"/>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QRAT proof for original input</a:t>
            </a:r>
          </a:p>
        </p:txBody>
      </p:sp>
      <p:sp>
        <p:nvSpPr>
          <p:cNvPr id="31" name="Rectangle 30">
            <a:extLst>
              <a:ext uri="{FF2B5EF4-FFF2-40B4-BE49-F238E27FC236}">
                <a16:creationId xmlns:a16="http://schemas.microsoft.com/office/drawing/2014/main" id="{8D9CA017-7915-3A0F-0B91-1C726CA62DE9}"/>
              </a:ext>
            </a:extLst>
          </p:cNvPr>
          <p:cNvSpPr/>
          <p:nvPr/>
        </p:nvSpPr>
        <p:spPr>
          <a:xfrm>
            <a:off x="923175" y="6264910"/>
            <a:ext cx="182880" cy="18288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425BC31-6A11-230A-1FFB-5A1D4D0A3333}"/>
              </a:ext>
            </a:extLst>
          </p:cNvPr>
          <p:cNvSpPr txBox="1"/>
          <p:nvPr/>
        </p:nvSpPr>
        <p:spPr>
          <a:xfrm>
            <a:off x="1126375" y="6233239"/>
            <a:ext cx="434570" cy="246221"/>
          </a:xfrm>
          <a:prstGeom prst="rect">
            <a:avLst/>
          </a:prstGeom>
          <a:noFill/>
        </p:spPr>
        <p:txBody>
          <a:bodyPr wrap="square" rtlCol="0">
            <a:spAutoFit/>
          </a:bodyPr>
          <a:lstStyle/>
          <a:p>
            <a:r>
              <a:rPr lang="en-US" sz="1000" dirty="0"/>
              <a:t>File</a:t>
            </a:r>
          </a:p>
        </p:txBody>
      </p:sp>
      <p:sp>
        <p:nvSpPr>
          <p:cNvPr id="33" name="Rectangle 32">
            <a:extLst>
              <a:ext uri="{FF2B5EF4-FFF2-40B4-BE49-F238E27FC236}">
                <a16:creationId xmlns:a16="http://schemas.microsoft.com/office/drawing/2014/main" id="{13F5BBAE-D1D3-5A00-9215-9AEA0C79D7A4}"/>
              </a:ext>
            </a:extLst>
          </p:cNvPr>
          <p:cNvSpPr/>
          <p:nvPr/>
        </p:nvSpPr>
        <p:spPr>
          <a:xfrm>
            <a:off x="1581265" y="6259642"/>
            <a:ext cx="182880" cy="18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ED0F1F0-2042-751C-3C53-FFE7DEE76BD0}"/>
              </a:ext>
            </a:extLst>
          </p:cNvPr>
          <p:cNvSpPr txBox="1"/>
          <p:nvPr/>
        </p:nvSpPr>
        <p:spPr>
          <a:xfrm>
            <a:off x="1770380" y="6227972"/>
            <a:ext cx="1267690" cy="246221"/>
          </a:xfrm>
          <a:prstGeom prst="rect">
            <a:avLst/>
          </a:prstGeom>
          <a:noFill/>
        </p:spPr>
        <p:txBody>
          <a:bodyPr wrap="square" rtlCol="0">
            <a:spAutoFit/>
          </a:bodyPr>
          <a:lstStyle/>
          <a:p>
            <a:r>
              <a:rPr lang="en-US" sz="1000" dirty="0"/>
              <a:t>Program</a:t>
            </a:r>
          </a:p>
        </p:txBody>
      </p:sp>
      <p:sp>
        <p:nvSpPr>
          <p:cNvPr id="9" name="Rectangle 8">
            <a:extLst>
              <a:ext uri="{FF2B5EF4-FFF2-40B4-BE49-F238E27FC236}">
                <a16:creationId xmlns:a16="http://schemas.microsoft.com/office/drawing/2014/main" id="{4DA8BF67-07F4-4D36-85D7-B01EF923C731}"/>
              </a:ext>
            </a:extLst>
          </p:cNvPr>
          <p:cNvSpPr/>
          <p:nvPr/>
        </p:nvSpPr>
        <p:spPr>
          <a:xfrm>
            <a:off x="5142805" y="3049704"/>
            <a:ext cx="164592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Checker</a:t>
            </a:r>
          </a:p>
        </p:txBody>
      </p:sp>
      <p:sp>
        <p:nvSpPr>
          <p:cNvPr id="10" name="Rectangle: Rounded Corners 9">
            <a:extLst>
              <a:ext uri="{FF2B5EF4-FFF2-40B4-BE49-F238E27FC236}">
                <a16:creationId xmlns:a16="http://schemas.microsoft.com/office/drawing/2014/main" id="{666A3174-8474-ED02-7739-F6965C9D3B2C}"/>
              </a:ext>
            </a:extLst>
          </p:cNvPr>
          <p:cNvSpPr/>
          <p:nvPr/>
        </p:nvSpPr>
        <p:spPr>
          <a:xfrm>
            <a:off x="7428346" y="3141144"/>
            <a:ext cx="1645920" cy="731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Is the proof correct?</a:t>
            </a:r>
          </a:p>
        </p:txBody>
      </p:sp>
      <p:cxnSp>
        <p:nvCxnSpPr>
          <p:cNvPr id="19" name="Straight Arrow Connector 18">
            <a:extLst>
              <a:ext uri="{FF2B5EF4-FFF2-40B4-BE49-F238E27FC236}">
                <a16:creationId xmlns:a16="http://schemas.microsoft.com/office/drawing/2014/main" id="{5B2903A7-0FED-8530-484E-5BE352E6DC85}"/>
              </a:ext>
            </a:extLst>
          </p:cNvPr>
          <p:cNvCxnSpPr>
            <a:stCxn id="5" idx="3"/>
          </p:cNvCxnSpPr>
          <p:nvPr/>
        </p:nvCxnSpPr>
        <p:spPr>
          <a:xfrm>
            <a:off x="4312920" y="3008694"/>
            <a:ext cx="829885" cy="27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D9436E8-278B-F73B-99A2-A721C4760022}"/>
              </a:ext>
            </a:extLst>
          </p:cNvPr>
          <p:cNvCxnSpPr>
            <a:stCxn id="16" idx="3"/>
            <a:endCxn id="9" idx="1"/>
          </p:cNvCxnSpPr>
          <p:nvPr/>
        </p:nvCxnSpPr>
        <p:spPr>
          <a:xfrm flipV="1">
            <a:off x="4312920" y="3506904"/>
            <a:ext cx="829885" cy="524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5D54F66-810D-FF00-3489-52DFAEF4BB75}"/>
              </a:ext>
            </a:extLst>
          </p:cNvPr>
          <p:cNvCxnSpPr>
            <a:stCxn id="9" idx="3"/>
            <a:endCxn id="10" idx="1"/>
          </p:cNvCxnSpPr>
          <p:nvPr/>
        </p:nvCxnSpPr>
        <p:spPr>
          <a:xfrm>
            <a:off x="6788725" y="3506904"/>
            <a:ext cx="639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119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0EDC-7D60-5147-0A90-EF499D5CB7F9}"/>
              </a:ext>
            </a:extLst>
          </p:cNvPr>
          <p:cNvSpPr>
            <a:spLocks noGrp="1"/>
          </p:cNvSpPr>
          <p:nvPr>
            <p:ph type="title"/>
          </p:nvPr>
        </p:nvSpPr>
        <p:spPr/>
        <p:txBody>
          <a:bodyPr/>
          <a:lstStyle/>
          <a:p>
            <a:r>
              <a:rPr lang="en-US" dirty="0"/>
              <a:t>Plan</a:t>
            </a:r>
          </a:p>
        </p:txBody>
      </p:sp>
      <p:sp>
        <p:nvSpPr>
          <p:cNvPr id="6" name="Slide Number Placeholder 5">
            <a:extLst>
              <a:ext uri="{FF2B5EF4-FFF2-40B4-BE49-F238E27FC236}">
                <a16:creationId xmlns:a16="http://schemas.microsoft.com/office/drawing/2014/main" id="{FC2F8030-70FC-15F0-8BE6-77C1A9222720}"/>
              </a:ext>
            </a:extLst>
          </p:cNvPr>
          <p:cNvSpPr>
            <a:spLocks noGrp="1"/>
          </p:cNvSpPr>
          <p:nvPr>
            <p:ph type="sldNum" sz="quarter" idx="12"/>
          </p:nvPr>
        </p:nvSpPr>
        <p:spPr/>
        <p:txBody>
          <a:bodyPr/>
          <a:lstStyle/>
          <a:p>
            <a:fld id="{B5949D00-36DD-4634-A05C-5AE7EBC335EA}" type="slidenum">
              <a:rPr lang="en-US" smtClean="0"/>
              <a:t>8</a:t>
            </a:fld>
            <a:endParaRPr lang="en-US"/>
          </a:p>
        </p:txBody>
      </p:sp>
      <p:sp>
        <p:nvSpPr>
          <p:cNvPr id="10" name="TextBox 9">
            <a:extLst>
              <a:ext uri="{FF2B5EF4-FFF2-40B4-BE49-F238E27FC236}">
                <a16:creationId xmlns:a16="http://schemas.microsoft.com/office/drawing/2014/main" id="{7720BB88-03C2-030C-40FB-5368BD9A0456}"/>
              </a:ext>
            </a:extLst>
          </p:cNvPr>
          <p:cNvSpPr txBox="1"/>
          <p:nvPr/>
        </p:nvSpPr>
        <p:spPr>
          <a:xfrm>
            <a:off x="838200" y="2274838"/>
            <a:ext cx="10515600" cy="3416320"/>
          </a:xfrm>
          <a:prstGeom prst="rect">
            <a:avLst/>
          </a:prstGeom>
          <a:noFill/>
        </p:spPr>
        <p:txBody>
          <a:bodyPr wrap="square" rtlCol="0">
            <a:spAutoFit/>
          </a:bodyPr>
          <a:lstStyle/>
          <a:p>
            <a:pPr marL="342900" indent="-342900">
              <a:buFont typeface="+mj-lt"/>
              <a:buAutoNum type="arabicPeriod"/>
            </a:pPr>
            <a:r>
              <a:rPr lang="en-US" sz="2400" dirty="0"/>
              <a:t>Better understanding of the tools involved in the process.</a:t>
            </a:r>
          </a:p>
          <a:p>
            <a:pPr marL="342900" indent="-342900">
              <a:buFont typeface="+mj-lt"/>
              <a:buAutoNum type="arabicPeriod"/>
            </a:pPr>
            <a:r>
              <a:rPr lang="en-US" sz="2400" dirty="0"/>
              <a:t>Devise test samples for checking various edge cases.</a:t>
            </a:r>
          </a:p>
          <a:p>
            <a:pPr marL="342900" indent="-342900">
              <a:buFont typeface="+mj-lt"/>
              <a:buAutoNum type="arabicPeriod"/>
            </a:pPr>
            <a:r>
              <a:rPr lang="en-US" sz="2400" dirty="0"/>
              <a:t>Automate the workflow.</a:t>
            </a:r>
          </a:p>
          <a:p>
            <a:pPr marL="342900" indent="-342900">
              <a:buFont typeface="+mj-lt"/>
              <a:buAutoNum type="arabicPeriod"/>
            </a:pPr>
            <a:r>
              <a:rPr lang="en-US" sz="2400" dirty="0"/>
              <a:t>Modify a QCIR QBF (QCDCL) solver to output the CNF encoding.</a:t>
            </a:r>
          </a:p>
          <a:p>
            <a:pPr marL="342900" indent="-342900">
              <a:buFont typeface="+mj-lt"/>
              <a:buAutoNum type="arabicPeriod"/>
            </a:pPr>
            <a:r>
              <a:rPr lang="en-US" sz="2400" dirty="0"/>
              <a:t>Implement conversion from Q-resolution proof to QRAT.</a:t>
            </a:r>
          </a:p>
          <a:p>
            <a:pPr marL="342900" indent="-342900">
              <a:buFont typeface="+mj-lt"/>
              <a:buAutoNum type="arabicPeriod"/>
            </a:pPr>
            <a:r>
              <a:rPr lang="en-US" sz="2400" dirty="0"/>
              <a:t>Implement a program for getting a (Q)RAT derivation of the CNF encoding using a SAT solver.</a:t>
            </a:r>
          </a:p>
          <a:p>
            <a:pPr marL="342900" indent="-342900">
              <a:buFont typeface="+mj-lt"/>
              <a:buAutoNum type="arabicPeriod"/>
            </a:pPr>
            <a:r>
              <a:rPr lang="en-US" sz="2400" dirty="0"/>
              <a:t>Verify against the test sample.</a:t>
            </a:r>
          </a:p>
          <a:p>
            <a:pPr marL="342900" indent="-342900">
              <a:buFont typeface="+mj-lt"/>
              <a:buAutoNum type="arabicPeriod"/>
            </a:pPr>
            <a:r>
              <a:rPr lang="en-US" sz="2400" dirty="0"/>
              <a:t>Using common benchmarks for testing.</a:t>
            </a:r>
          </a:p>
        </p:txBody>
      </p:sp>
    </p:spTree>
    <p:extLst>
      <p:ext uri="{BB962C8B-B14F-4D97-AF65-F5344CB8AC3E}">
        <p14:creationId xmlns:p14="http://schemas.microsoft.com/office/powerpoint/2010/main" val="347982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3E98-7780-AF22-8DFB-E3EDEA6C9D13}"/>
              </a:ext>
            </a:extLst>
          </p:cNvPr>
          <p:cNvSpPr>
            <a:spLocks noGrp="1"/>
          </p:cNvSpPr>
          <p:nvPr>
            <p:ph type="title"/>
          </p:nvPr>
        </p:nvSpPr>
        <p:spPr>
          <a:xfrm>
            <a:off x="838200" y="5248160"/>
            <a:ext cx="10515600" cy="1325563"/>
          </a:xfrm>
        </p:spPr>
        <p:txBody>
          <a:bodyPr/>
          <a:lstStyle/>
          <a:p>
            <a:pPr algn="r"/>
            <a:r>
              <a:rPr lang="en-US" dirty="0"/>
              <a:t>Thank you!</a:t>
            </a:r>
          </a:p>
        </p:txBody>
      </p:sp>
    </p:spTree>
    <p:extLst>
      <p:ext uri="{BB962C8B-B14F-4D97-AF65-F5344CB8AC3E}">
        <p14:creationId xmlns:p14="http://schemas.microsoft.com/office/powerpoint/2010/main" val="8542916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944</TotalTime>
  <Words>1292</Words>
  <Application>Microsoft Office PowerPoint</Application>
  <PresentationFormat>Widescreen</PresentationFormat>
  <Paragraphs>102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Certified Circuit Reconstruction for QBF</vt:lpstr>
      <vt:lpstr>What are QBFs?</vt:lpstr>
      <vt:lpstr>QBF formats</vt:lpstr>
      <vt:lpstr>Verification tools</vt:lpstr>
      <vt:lpstr>Motivation</vt:lpstr>
      <vt:lpstr>QDIMACS Proof Reconstruction - Workflow</vt:lpstr>
      <vt:lpstr>QDIMACS Proof Reconstruction - Verification</vt:lpstr>
      <vt:lpstr>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QDIMACS Proof Reconstruction</dc:title>
  <dc:creator>Alex Weng</dc:creator>
  <cp:lastModifiedBy>Alex Weng</cp:lastModifiedBy>
  <cp:revision>14</cp:revision>
  <dcterms:created xsi:type="dcterms:W3CDTF">2024-01-07T11:29:38Z</dcterms:created>
  <dcterms:modified xsi:type="dcterms:W3CDTF">2024-01-10T11:45:18Z</dcterms:modified>
</cp:coreProperties>
</file>