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412" r:id="rId12"/>
    <p:sldId id="411" r:id="rId13"/>
    <p:sldId id="413" r:id="rId14"/>
    <p:sldId id="414" r:id="rId15"/>
    <p:sldId id="415" r:id="rId16"/>
    <p:sldId id="416" r:id="rId17"/>
    <p:sldId id="371" r:id="rId18"/>
    <p:sldId id="372" r:id="rId19"/>
    <p:sldId id="408" r:id="rId20"/>
    <p:sldId id="409" r:id="rId21"/>
    <p:sldId id="410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4" r:id="rId51"/>
    <p:sldId id="402" r:id="rId52"/>
    <p:sldId id="403" r:id="rId53"/>
    <p:sldId id="40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8F9F22-8875-4394-BCCD-6AEC1DD6EE86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12"/>
            <p14:sldId id="411"/>
            <p14:sldId id="413"/>
            <p14:sldId id="414"/>
            <p14:sldId id="415"/>
            <p14:sldId id="416"/>
            <p14:sldId id="371"/>
            <p14:sldId id="372"/>
            <p14:sldId id="408"/>
            <p14:sldId id="409"/>
            <p14:sldId id="41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4"/>
            <p14:sldId id="402"/>
            <p14:sldId id="40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6980" autoAdjust="0"/>
    <p:restoredTop sz="94660"/>
  </p:normalViewPr>
  <p:slideViewPr>
    <p:cSldViewPr>
      <p:cViewPr varScale="1">
        <p:scale>
          <a:sx n="62" d="100"/>
          <a:sy n="62" d="100"/>
        </p:scale>
        <p:origin x="2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25F0-7E0A-4DAA-B088-749B8B7C5BE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B9D7-33F0-488C-8425-2FF77BC4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ADD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EB9D7-33F0-488C-8425-2FF77BC497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LC-3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05767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Operate </a:t>
            </a:r>
            <a:r>
              <a:rPr lang="en-US" dirty="0" smtClean="0"/>
              <a:t>Instructions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 LC3 all operate instructions use register or immediate addressing mode. 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219200" y="2438400"/>
          <a:ext cx="5852160" cy="3782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Add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7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Immediate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 gridSpan="16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Immediate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Not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 LC3 all operate instructions use register or immediate addressing mode. 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219200" y="2438400"/>
          <a:ext cx="5852160" cy="3782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Add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7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Immediate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 gridSpan="16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Immediate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 gridSpan="16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Not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4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&amp; NOT are bitwise operations</a:t>
            </a:r>
          </a:p>
          <a:p>
            <a:r>
              <a:rPr lang="en-US" dirty="0" smtClean="0"/>
              <a:t>Bitwise means it applies the operations </a:t>
            </a:r>
            <a:r>
              <a:rPr lang="en-US" smtClean="0"/>
              <a:t>you expect </a:t>
            </a:r>
            <a:r>
              <a:rPr lang="en-US" dirty="0" smtClean="0"/>
              <a:t>but applies the operation on each bit of a binary number.</a:t>
            </a:r>
          </a:p>
          <a:p>
            <a:r>
              <a:rPr lang="en-US" dirty="0" smtClean="0"/>
              <a:t>Bitwise operators ARE NOT logical.  They DO NOT use Boolean argument.</a:t>
            </a:r>
          </a:p>
          <a:p>
            <a:r>
              <a:rPr lang="en-US" dirty="0" smtClean="0"/>
              <a:t>Bitwise AND uses single ampersand (&amp;)</a:t>
            </a:r>
          </a:p>
          <a:p>
            <a:r>
              <a:rPr lang="en-US" dirty="0" smtClean="0"/>
              <a:t>Bitwise NOT uses the tilde (~)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four bit unsigned numbers.</a:t>
            </a:r>
          </a:p>
          <a:p>
            <a:r>
              <a:rPr lang="en-US" dirty="0" smtClean="0"/>
              <a:t>Each pair of bits from the two different values have the AND operator applied.</a:t>
            </a:r>
          </a:p>
          <a:p>
            <a:r>
              <a:rPr lang="en-US" dirty="0" smtClean="0"/>
              <a:t>For bitwise operations, 1 is true and 0 is false.</a:t>
            </a:r>
          </a:p>
          <a:p>
            <a:r>
              <a:rPr lang="en-US" dirty="0" smtClean="0"/>
              <a:t>And means they both have to be true for the output to be true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1001          0011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&amp;1100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&amp;0101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Assume four-bit unsigned numbers</a:t>
            </a:r>
          </a:p>
          <a:p>
            <a:r>
              <a:rPr lang="en-US" dirty="0" smtClean="0"/>
              <a:t>Each pair of bits from the two different values have the AND operator applied.</a:t>
            </a:r>
          </a:p>
          <a:p>
            <a:r>
              <a:rPr lang="en-US" dirty="0" smtClean="0"/>
              <a:t>For bitwise operations 1 is true and 0 is false.</a:t>
            </a:r>
          </a:p>
          <a:p>
            <a:r>
              <a:rPr lang="en-US" dirty="0"/>
              <a:t>And means they both have to be true for the </a:t>
            </a:r>
            <a:r>
              <a:rPr lang="en-US" dirty="0" smtClean="0"/>
              <a:t>result </a:t>
            </a:r>
            <a:r>
              <a:rPr lang="en-US" dirty="0"/>
              <a:t>to be true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(9)         0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(5)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&amp;1</a:t>
            </a:r>
            <a:r>
              <a:rPr lang="en-US" u="sng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u="sng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(12)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&amp;0</a:t>
            </a:r>
            <a:r>
              <a:rPr lang="en-US" u="sng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u="sng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(8)         0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Try it in java: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(9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&amp; 12);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(5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&amp; 1);</a:t>
            </a:r>
          </a:p>
        </p:txBody>
      </p:sp>
    </p:spTree>
    <p:extLst>
      <p:ext uri="{BB962C8B-B14F-4D97-AF65-F5344CB8AC3E}">
        <p14:creationId xmlns:p14="http://schemas.microsoft.com/office/powerpoint/2010/main" val="130827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NOT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is a complement.  ALL bits are inverted.</a:t>
            </a:r>
          </a:p>
          <a:p>
            <a:r>
              <a:rPr lang="en-US" dirty="0" smtClean="0"/>
              <a:t>Assuming 4-bit unsigned numbers.</a:t>
            </a:r>
          </a:p>
          <a:p>
            <a:r>
              <a:rPr lang="en-US" dirty="0" smtClean="0"/>
              <a:t>~1001 (~9) becomes 0110 (6)</a:t>
            </a:r>
          </a:p>
          <a:p>
            <a:r>
              <a:rPr lang="en-US" dirty="0" smtClean="0"/>
              <a:t>What about Java?  What would the following print?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(~9);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8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5229225" cy="3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2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With only ADD, AND, NOT…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dirty="0"/>
              <a:t>R1 = 5, R2 = 3, R3 = 0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dirty="0"/>
              <a:t>Perform the following (write the code in hex)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dirty="0"/>
              <a:t>	R1 &lt;- R2 – R1 	(Subtraction)</a:t>
            </a:r>
          </a:p>
          <a:p>
            <a:pPr marL="457200" lvl="1" indent="0">
              <a:buNone/>
            </a:pPr>
            <a:r>
              <a:rPr lang="en-US" altLang="en-US" dirty="0"/>
              <a:t>	R1 &lt;- R2 | R1 	(Bitwise or)</a:t>
            </a:r>
          </a:p>
          <a:p>
            <a:pPr marL="457200" lvl="1" indent="0">
              <a:buNone/>
            </a:pPr>
            <a:r>
              <a:rPr lang="en-US" altLang="en-US" dirty="0"/>
              <a:t>	R1 &lt;- R2 		(Transfer)</a:t>
            </a:r>
          </a:p>
          <a:p>
            <a:pPr marL="457200" lvl="1" indent="0">
              <a:buNone/>
            </a:pPr>
            <a:r>
              <a:rPr lang="en-US" altLang="en-US" dirty="0"/>
              <a:t>	R1 &lt;- 0 		(Clear)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8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Moving data from</a:t>
            </a:r>
          </a:p>
          <a:p>
            <a:pPr lvl="1"/>
            <a:r>
              <a:rPr lang="en-US" dirty="0"/>
              <a:t>Register to memory</a:t>
            </a:r>
          </a:p>
          <a:p>
            <a:pPr lvl="1"/>
            <a:r>
              <a:rPr lang="en-US" dirty="0"/>
              <a:t>Memory to register</a:t>
            </a:r>
          </a:p>
          <a:p>
            <a:pPr lvl="1"/>
            <a:r>
              <a:rPr lang="en-US" sz="2600" dirty="0"/>
              <a:t>(Register to register is covered under operate instructions)</a:t>
            </a:r>
            <a:endParaRPr lang="en-US" dirty="0"/>
          </a:p>
          <a:p>
            <a:r>
              <a:rPr lang="en-US" dirty="0"/>
              <a:t>Addressing modes </a:t>
            </a:r>
          </a:p>
          <a:p>
            <a:pPr lvl="1"/>
            <a:r>
              <a:rPr lang="en-US" dirty="0"/>
              <a:t>Immediate</a:t>
            </a:r>
          </a:p>
          <a:p>
            <a:pPr lvl="1"/>
            <a:r>
              <a:rPr lang="en-US" dirty="0"/>
              <a:t>PC-Relative </a:t>
            </a:r>
          </a:p>
          <a:p>
            <a:pPr lvl="1"/>
            <a:r>
              <a:rPr lang="en-US" dirty="0"/>
              <a:t>Indirect</a:t>
            </a:r>
          </a:p>
          <a:p>
            <a:pPr lvl="1"/>
            <a:r>
              <a:rPr lang="en-US" dirty="0"/>
              <a:t>Base + offset</a:t>
            </a:r>
          </a:p>
        </p:txBody>
      </p:sp>
    </p:spTree>
    <p:extLst>
      <p:ext uri="{BB962C8B-B14F-4D97-AF65-F5344CB8AC3E}">
        <p14:creationId xmlns:p14="http://schemas.microsoft.com/office/powerpoint/2010/main" val="304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2's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Allows both positive and negative numbers</a:t>
            </a:r>
          </a:p>
          <a:p>
            <a:r>
              <a:rPr lang="en-US" dirty="0"/>
              <a:t>Works because of a fixed number of bits</a:t>
            </a:r>
          </a:p>
          <a:p>
            <a:r>
              <a:rPr lang="en-US" dirty="0"/>
              <a:t>Assume you have only 5 bits to work with</a:t>
            </a:r>
          </a:p>
          <a:p>
            <a:r>
              <a:rPr lang="en-US" dirty="0"/>
              <a:t>You can store 00000 to 11111</a:t>
            </a:r>
          </a:p>
          <a:p>
            <a:r>
              <a:rPr lang="en-US" dirty="0"/>
              <a:t>Adding a number to its additive identity should give zero so 7 + (-7) =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00111 (7)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+11001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(?)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00000 (0)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11001 must be -7</a:t>
            </a:r>
          </a:p>
        </p:txBody>
      </p:sp>
    </p:spTree>
    <p:extLst>
      <p:ext uri="{BB962C8B-B14F-4D97-AF65-F5344CB8AC3E}">
        <p14:creationId xmlns:p14="http://schemas.microsoft.com/office/powerpoint/2010/main" val="2057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Machine Language (object code) – The series of binary numbers that the computer can understand directly.  May or may not be ready to run for various reasons.</a:t>
            </a:r>
          </a:p>
          <a:p>
            <a:r>
              <a:rPr lang="en-US" dirty="0"/>
              <a:t>Assembly Language - A human readable (sort of) way to write code that the computer can easily turn into machine language.</a:t>
            </a:r>
          </a:p>
          <a:p>
            <a:r>
              <a:rPr lang="en-US" dirty="0"/>
              <a:t>High Level Language – A MORE human readable (sort of) way to write assembly language. </a:t>
            </a:r>
          </a:p>
          <a:p>
            <a:pPr lvl="1"/>
            <a:r>
              <a:rPr lang="en-US" dirty="0"/>
              <a:t>GCC converts C and C++ to assembly then to object code.  </a:t>
            </a:r>
          </a:p>
          <a:p>
            <a:pPr lvl="1"/>
            <a:r>
              <a:rPr lang="en-US" dirty="0"/>
              <a:t>Java does something a little different (</a:t>
            </a:r>
            <a:r>
              <a:rPr lang="en-US" dirty="0" err="1"/>
              <a:t>bytecode</a:t>
            </a:r>
            <a:r>
              <a:rPr lang="en-US" dirty="0"/>
              <a:t> and JRE)</a:t>
            </a:r>
          </a:p>
          <a:p>
            <a:r>
              <a:rPr lang="en-US" dirty="0"/>
              <a:t>Executable Image – The machine language program AFTER it has been finished and is ready to run on the processor.</a:t>
            </a:r>
          </a:p>
        </p:txBody>
      </p:sp>
    </p:spTree>
    <p:extLst>
      <p:ext uri="{BB962C8B-B14F-4D97-AF65-F5344CB8AC3E}">
        <p14:creationId xmlns:p14="http://schemas.microsoft.com/office/powerpoint/2010/main" val="248207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2's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is positive </a:t>
            </a:r>
          </a:p>
          <a:p>
            <a:pPr lvl="1"/>
            <a:r>
              <a:rPr lang="en-US" dirty="0"/>
              <a:t>Treat as unsigned binary</a:t>
            </a:r>
          </a:p>
          <a:p>
            <a:r>
              <a:rPr lang="en-US" dirty="0"/>
              <a:t>If the number is negative </a:t>
            </a:r>
          </a:p>
          <a:p>
            <a:pPr lvl="1"/>
            <a:r>
              <a:rPr lang="en-US" dirty="0"/>
              <a:t>Convert as unsigned</a:t>
            </a:r>
          </a:p>
          <a:p>
            <a:pPr lvl="1"/>
            <a:r>
              <a:rPr lang="en-US" dirty="0"/>
              <a:t>Invert all bits and add 1</a:t>
            </a:r>
          </a:p>
          <a:p>
            <a:r>
              <a:rPr lang="en-US" dirty="0"/>
              <a:t>Convert 17 and -23 to 6 bit 2's complement</a:t>
            </a:r>
          </a:p>
        </p:txBody>
      </p:sp>
    </p:spTree>
    <p:extLst>
      <p:ext uri="{BB962C8B-B14F-4D97-AF65-F5344CB8AC3E}">
        <p14:creationId xmlns:p14="http://schemas.microsoft.com/office/powerpoint/2010/main" val="130147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Decimal to 2's Complement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Convert 17 and -23 to 6 bit 2's complement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17 (Positive so treat as unsigned binary and done)</a:t>
            </a:r>
          </a:p>
          <a:p>
            <a:pPr marL="457200" lvl="1" indent="0">
              <a:buNone/>
            </a:pPr>
            <a:r>
              <a:rPr lang="en-US" dirty="0"/>
              <a:t>	17 = 16 + 1 = 010001 </a:t>
            </a:r>
            <a:r>
              <a:rPr lang="en-US" sz="2600" dirty="0"/>
              <a:t>(make sure to write the number as six bits)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Answer: 010001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-23 (negative so convert as unsigned then do the following)</a:t>
            </a:r>
          </a:p>
          <a:p>
            <a:pPr marL="457200" lvl="1" indent="0">
              <a:buNone/>
            </a:pPr>
            <a:r>
              <a:rPr lang="en-US" dirty="0"/>
              <a:t>	23 = 16 + 4 + 2 + 1 = 010111 (</a:t>
            </a:r>
            <a:r>
              <a:rPr lang="en-US" sz="2600" dirty="0"/>
              <a:t>six bits is important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101000 (invert all bits)</a:t>
            </a:r>
          </a:p>
          <a:p>
            <a:pPr marL="457200" lvl="1" indent="0">
              <a:buNone/>
            </a:pPr>
            <a:r>
              <a:rPr lang="en-US" dirty="0"/>
              <a:t>	101001 (add 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Answer: 101001  (How can you verify this is -23?)</a:t>
            </a:r>
          </a:p>
        </p:txBody>
      </p:sp>
    </p:spTree>
    <p:extLst>
      <p:ext uri="{BB962C8B-B14F-4D97-AF65-F5344CB8AC3E}">
        <p14:creationId xmlns:p14="http://schemas.microsoft.com/office/powerpoint/2010/main" val="13778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Uses the current value of the program counter</a:t>
            </a:r>
          </a:p>
          <a:p>
            <a:r>
              <a:rPr lang="en-US" dirty="0"/>
              <a:t>Adds a value specified in the instruction.</a:t>
            </a:r>
          </a:p>
          <a:p>
            <a:pPr marL="457200" lvl="1" indent="0">
              <a:buNone/>
            </a:pPr>
            <a:r>
              <a:rPr lang="en-US" dirty="0"/>
              <a:t>LD – Load value from memory and place it into a register.</a:t>
            </a:r>
          </a:p>
          <a:p>
            <a:pPr marL="457200" lvl="1" indent="0">
              <a:buNone/>
            </a:pPr>
            <a:r>
              <a:rPr lang="en-US" dirty="0"/>
              <a:t>ST – Stores register value in memory.</a:t>
            </a:r>
          </a:p>
          <a:p>
            <a:r>
              <a:rPr lang="en-US" dirty="0"/>
              <a:t>4 bit opcode, 3 bit register, 9 bit value</a:t>
            </a:r>
          </a:p>
          <a:p>
            <a:r>
              <a:rPr lang="en-US" dirty="0"/>
              <a:t>Value is 9 bit 2's compliment (Range?)</a:t>
            </a:r>
          </a:p>
          <a:p>
            <a:r>
              <a:rPr lang="en-US" dirty="0"/>
              <a:t>Effective address – The ACTUAL address of the operand.  This is the value after all calculations and redirections have been made.</a:t>
            </a:r>
          </a:p>
        </p:txBody>
      </p:sp>
    </p:spTree>
    <p:extLst>
      <p:ext uri="{BB962C8B-B14F-4D97-AF65-F5344CB8AC3E}">
        <p14:creationId xmlns:p14="http://schemas.microsoft.com/office/powerpoint/2010/main" val="104515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64819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LD – Load value from memory and place it into a register.</a:t>
            </a:r>
          </a:p>
          <a:p>
            <a:r>
              <a:rPr lang="en-US" sz="2400" dirty="0"/>
              <a:t>ST – Save value from register to memory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Load what is stored in memory location PC + x0AF into R2</a:t>
            </a:r>
          </a:p>
          <a:p>
            <a:r>
              <a:rPr lang="en-US" sz="2400" dirty="0"/>
              <a:t>Assume this LD is stored at x3000, what is the effective address?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670560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 or 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 added to 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x0AF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5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952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LD – Load value from memory and place it into a register.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this LD is stored at x3000, what is the effective address? </a:t>
            </a:r>
            <a:r>
              <a:rPr lang="en-US" dirty="0">
                <a:solidFill>
                  <a:srgbClr val="FF0000"/>
                </a:solidFill>
              </a:rPr>
              <a:t>x30B0 </a:t>
            </a:r>
          </a:p>
          <a:p>
            <a:r>
              <a:rPr lang="en-US" dirty="0">
                <a:solidFill>
                  <a:srgbClr val="FF0000"/>
                </a:solidFill>
              </a:rPr>
              <a:t>Remember the PC is incremented after loading the instruction.</a:t>
            </a:r>
          </a:p>
          <a:p>
            <a:r>
              <a:rPr lang="en-US" dirty="0">
                <a:solidFill>
                  <a:srgbClr val="FF0000"/>
                </a:solidFill>
              </a:rPr>
              <a:t>Assume x0035 is stored at memory location x30B0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209800"/>
          <a:ext cx="670560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 or 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Gen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x0AF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4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 3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three numbers.</a:t>
            </a:r>
          </a:p>
          <a:p>
            <a:pPr lvl="1"/>
            <a:r>
              <a:rPr lang="en-US" dirty="0"/>
              <a:t>Start program at x3000</a:t>
            </a:r>
          </a:p>
          <a:p>
            <a:pPr lvl="1"/>
            <a:r>
              <a:rPr lang="en-US" dirty="0"/>
              <a:t>Values 5,7,and 17 </a:t>
            </a:r>
            <a:r>
              <a:rPr lang="en-US"/>
              <a:t>are stored at </a:t>
            </a:r>
            <a:r>
              <a:rPr lang="en-US" dirty="0"/>
              <a:t>locations x3080, x3081, and x3082.</a:t>
            </a:r>
          </a:p>
          <a:p>
            <a:pPr lvl="1"/>
            <a:r>
              <a:rPr lang="en-US" dirty="0"/>
              <a:t>The sum will be stored in x3083</a:t>
            </a:r>
          </a:p>
          <a:p>
            <a:pPr lvl="1"/>
            <a:r>
              <a:rPr lang="en-US" dirty="0"/>
              <a:t>Only use PC-Relative addressing</a:t>
            </a:r>
          </a:p>
          <a:p>
            <a:pPr lvl="2"/>
            <a:r>
              <a:rPr lang="en-US" dirty="0"/>
              <a:t>LD (0010)</a:t>
            </a:r>
          </a:p>
          <a:p>
            <a:pPr lvl="2"/>
            <a:r>
              <a:rPr lang="en-US" dirty="0"/>
              <a:t>ST (0011)</a:t>
            </a:r>
          </a:p>
          <a:p>
            <a:pPr lvl="1"/>
            <a:r>
              <a:rPr lang="en-US" dirty="0"/>
              <a:t>Will also need add (0001) (Which add?)</a:t>
            </a:r>
          </a:p>
        </p:txBody>
      </p:sp>
    </p:spTree>
    <p:extLst>
      <p:ext uri="{BB962C8B-B14F-4D97-AF65-F5344CB8AC3E}">
        <p14:creationId xmlns:p14="http://schemas.microsoft.com/office/powerpoint/2010/main" val="489215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505203"/>
            <a:ext cx="8229600" cy="2773363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add three numbers stored in memory?</a:t>
            </a:r>
          </a:p>
          <a:p>
            <a:r>
              <a:rPr lang="en-US" dirty="0"/>
              <a:t>How many registers will we need? Minimize this as much as possible.</a:t>
            </a:r>
          </a:p>
          <a:p>
            <a:r>
              <a:rPr lang="en-US" dirty="0"/>
              <a:t>I recommend zeroing registers before use.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1219200"/>
          <a:ext cx="67056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LD (0010)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 added to 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 (0011)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 added to 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 (0001)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And(0101)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2's comp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6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762001"/>
          <a:ext cx="723900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19400" y="3810000"/>
            <a:ext cx="5592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get the sum of these three numbers stored</a:t>
            </a:r>
          </a:p>
          <a:p>
            <a:r>
              <a:rPr lang="en-US" dirty="0"/>
              <a:t>in memory location x3083?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You can only do one of the following:</a:t>
            </a:r>
          </a:p>
          <a:p>
            <a:r>
              <a:rPr lang="en-US" dirty="0"/>
              <a:t>	-Move memory to register</a:t>
            </a:r>
          </a:p>
          <a:p>
            <a:r>
              <a:rPr lang="en-US" dirty="0"/>
              <a:t>	-Move register to memory</a:t>
            </a:r>
          </a:p>
          <a:p>
            <a:r>
              <a:rPr lang="en-US" dirty="0"/>
              <a:t>	-Add two registers and store in a register</a:t>
            </a:r>
          </a:p>
        </p:txBody>
      </p:sp>
    </p:spTree>
    <p:extLst>
      <p:ext uri="{BB962C8B-B14F-4D97-AF65-F5344CB8AC3E}">
        <p14:creationId xmlns:p14="http://schemas.microsoft.com/office/powerpoint/2010/main" val="3543106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533400"/>
          <a:ext cx="723900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86203"/>
            <a:ext cx="29535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R0</a:t>
            </a:r>
          </a:p>
          <a:p>
            <a:r>
              <a:rPr lang="en-US" dirty="0"/>
              <a:t>Load R1 with first number.</a:t>
            </a:r>
          </a:p>
          <a:p>
            <a:r>
              <a:rPr lang="en-US" dirty="0"/>
              <a:t>Add R0 to R1 and store in R0</a:t>
            </a:r>
          </a:p>
          <a:p>
            <a:r>
              <a:rPr lang="en-US" dirty="0"/>
              <a:t>Load R1 with second number.</a:t>
            </a:r>
          </a:p>
          <a:p>
            <a:r>
              <a:rPr lang="en-US" dirty="0"/>
              <a:t>Add R0 to R1 and store in R0</a:t>
            </a:r>
          </a:p>
          <a:p>
            <a:r>
              <a:rPr lang="en-US" dirty="0"/>
              <a:t>Load R1 with third number.</a:t>
            </a:r>
          </a:p>
          <a:p>
            <a:r>
              <a:rPr lang="en-US" dirty="0"/>
              <a:t>Add R0 to R1 and store in R0</a:t>
            </a:r>
          </a:p>
          <a:p>
            <a:r>
              <a:rPr lang="en-US" dirty="0"/>
              <a:t>Store R0 to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14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F53-1817-4C3C-A7D5-1DFFCEC8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1 &amp;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100-3C34-400A-A3BF-73F7D5AC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USE THE DOCUMENTS ON ASULEARN FOR DETAILS ABOUT THESE ASSIGNEMNTS</a:t>
            </a:r>
          </a:p>
          <a:p>
            <a:r>
              <a:rPr lang="en-US" dirty="0" smtClean="0"/>
              <a:t>Homework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three </a:t>
            </a:r>
            <a:r>
              <a:rPr lang="en-US" dirty="0" smtClean="0"/>
              <a:t>numbers.</a:t>
            </a:r>
          </a:p>
          <a:p>
            <a:pPr lvl="1"/>
            <a:r>
              <a:rPr lang="en-US" dirty="0" smtClean="0"/>
              <a:t>The first homework is to get the previous problem working in the LC3.</a:t>
            </a:r>
          </a:p>
          <a:p>
            <a:r>
              <a:rPr lang="en-US" dirty="0" smtClean="0"/>
              <a:t>Homework 2</a:t>
            </a:r>
          </a:p>
          <a:p>
            <a:pPr lvl="1"/>
            <a:r>
              <a:rPr lang="en-US" dirty="0" smtClean="0"/>
              <a:t>Modify the previous assignment</a:t>
            </a:r>
          </a:p>
          <a:p>
            <a:pPr lvl="1"/>
            <a:r>
              <a:rPr lang="en-US" dirty="0" smtClean="0"/>
              <a:t>Add 4 numbers and subtract a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31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instruction has two parts:</a:t>
            </a:r>
          </a:p>
          <a:p>
            <a:pPr lvl="1"/>
            <a:r>
              <a:rPr lang="en-US" dirty="0"/>
              <a:t>opcode : The operation being performed.</a:t>
            </a:r>
          </a:p>
          <a:p>
            <a:pPr lvl="2"/>
            <a:r>
              <a:rPr lang="en-US" dirty="0"/>
              <a:t>These are divided into three categories: Operate, Data Movement, and Control</a:t>
            </a:r>
          </a:p>
          <a:p>
            <a:pPr lvl="2"/>
            <a:r>
              <a:rPr lang="en-US" dirty="0"/>
              <a:t>LC3 has 15 opcodes (ADD, AND, BR, JMP, JSR, JSRR, LD, LDI, LDR, LEA, NOT, RET, RTI, ST, STI, STR, TRAP)</a:t>
            </a:r>
          </a:p>
          <a:p>
            <a:pPr lvl="1"/>
            <a:r>
              <a:rPr lang="en-US" dirty="0"/>
              <a:t>operands : The data to use in the operation.</a:t>
            </a:r>
          </a:p>
          <a:p>
            <a:pPr lvl="2"/>
            <a:r>
              <a:rPr lang="en-US" dirty="0"/>
              <a:t>This data is read from somewhere as specified by the instruction and the addressing mode</a:t>
            </a:r>
          </a:p>
          <a:p>
            <a:pPr lvl="2"/>
            <a:r>
              <a:rPr lang="en-US" dirty="0"/>
              <a:t>LC3 has 5 addressing modes (Immediate, Register, PC-Relative, Indirect, </a:t>
            </a:r>
            <a:r>
              <a:rPr lang="en-US" dirty="0" err="1"/>
              <a:t>Base+Offset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420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LDI – Load Indirect – Memory to Register</a:t>
            </a:r>
          </a:p>
          <a:p>
            <a:r>
              <a:rPr lang="en-US" dirty="0"/>
              <a:t>STI – Store Indirect – Register to Memory</a:t>
            </a:r>
          </a:p>
          <a:p>
            <a:pPr lvl="1"/>
            <a:r>
              <a:rPr lang="en-US" dirty="0"/>
              <a:t>LDI and STI are very similar to LD and ST.  </a:t>
            </a:r>
          </a:p>
          <a:p>
            <a:pPr lvl="1"/>
            <a:r>
              <a:rPr lang="en-US" dirty="0"/>
              <a:t>Memory calculation for operand is that same, however, the address calculated is NOT actually the operand.</a:t>
            </a:r>
          </a:p>
          <a:p>
            <a:pPr lvl="1"/>
            <a:r>
              <a:rPr lang="en-US" dirty="0"/>
              <a:t>The address calculated is the address of the operand. (TRICKY)  </a:t>
            </a:r>
          </a:p>
          <a:p>
            <a:pPr lvl="1"/>
            <a:r>
              <a:rPr lang="en-US" dirty="0"/>
              <a:t>Indirect has one extra step and needs an extra memory access to get the operand.</a:t>
            </a:r>
          </a:p>
        </p:txBody>
      </p:sp>
    </p:spTree>
    <p:extLst>
      <p:ext uri="{BB962C8B-B14F-4D97-AF65-F5344CB8AC3E}">
        <p14:creationId xmlns:p14="http://schemas.microsoft.com/office/powerpoint/2010/main" val="193211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502919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LDI – Load value from memory and use it as the address of the actual data to move into a register.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MAR &lt;- PC + x1AF</a:t>
            </a:r>
          </a:p>
          <a:p>
            <a:r>
              <a:rPr lang="en-US" sz="2400" dirty="0"/>
              <a:t>MDR &lt;- MEM[MAR] </a:t>
            </a:r>
          </a:p>
          <a:p>
            <a:r>
              <a:rPr lang="en-US" sz="2400" dirty="0"/>
              <a:t>MAR &lt;- MDR</a:t>
            </a:r>
          </a:p>
          <a:p>
            <a:r>
              <a:rPr lang="en-US" sz="2400" dirty="0"/>
              <a:t>R2 &lt;- MEM[MAR]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2362200"/>
          <a:ext cx="670560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 or 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 added to 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x1AF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3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6481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STI – Save value from register to address specified in memory location.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MAR &lt;- PC + x1AF</a:t>
            </a:r>
          </a:p>
          <a:p>
            <a:r>
              <a:rPr lang="en-US" sz="2400" dirty="0"/>
              <a:t>MAR &lt;- MEM[MAR] (Can this be done in one cycle?)</a:t>
            </a:r>
          </a:p>
          <a:p>
            <a:r>
              <a:rPr lang="en-US" sz="2400" dirty="0"/>
              <a:t>MDR &lt;- MEM[MAR]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438400"/>
          <a:ext cx="670560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 or 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 added to 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x1AF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95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066800"/>
          <a:ext cx="70104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LDI R2, #3 (1010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010</a:t>
                      </a:r>
                      <a:r>
                        <a:rPr lang="en-US" dirty="0"/>
                        <a:t>0 0000 0011)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14A1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address</a:t>
                      </a:r>
                      <a:r>
                        <a:rPr lang="en-US" baseline="0" dirty="0"/>
                        <a:t> is PC + 3 = 3001 + 3 = 3004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B402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in address 3004?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577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066800"/>
          <a:ext cx="70104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LDI R2, 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14A1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address</a:t>
                      </a:r>
                      <a:r>
                        <a:rPr lang="en-US" baseline="0" dirty="0"/>
                        <a:t> is PC + 3 = 3001 + 3 = 3004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B402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in address 3004?</a:t>
                      </a:r>
                      <a:r>
                        <a:rPr lang="en-US" baseline="0" dirty="0"/>
                        <a:t> 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300A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300A</a:t>
                      </a:r>
                      <a:r>
                        <a:rPr lang="en-US" baseline="0" dirty="0"/>
                        <a:t> is the Effective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operand is stored in 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in address 300A?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9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066800"/>
          <a:ext cx="70104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LDI R2, 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14A1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The address</a:t>
                      </a:r>
                      <a:r>
                        <a:rPr lang="en-US" baseline="0" dirty="0"/>
                        <a:t> is PC + 3 = 3001 + 3 = 3004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B402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in address 3004?</a:t>
                      </a:r>
                      <a:r>
                        <a:rPr lang="en-US" baseline="0" dirty="0"/>
                        <a:t> 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300A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300A</a:t>
                      </a:r>
                      <a:r>
                        <a:rPr lang="en-US" baseline="0" dirty="0"/>
                        <a:t> is the Effective Address.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operand is stored in 300A.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in address 300A?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r>
                        <a:rPr lang="en-US" baseline="0" dirty="0"/>
                        <a:t> will be loaded with 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Arc 1"/>
          <p:cNvSpPr/>
          <p:nvPr/>
        </p:nvSpPr>
        <p:spPr>
          <a:xfrm>
            <a:off x="3048000" y="1981200"/>
            <a:ext cx="609600" cy="1143000"/>
          </a:xfrm>
          <a:prstGeom prst="arc">
            <a:avLst>
              <a:gd name="adj1" fmla="val 16200000"/>
              <a:gd name="adj2" fmla="val 5141038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2362200" y="3124200"/>
            <a:ext cx="762000" cy="2209800"/>
          </a:xfrm>
          <a:prstGeom prst="arc">
            <a:avLst>
              <a:gd name="adj1" fmla="val 5523489"/>
              <a:gd name="adj2" fmla="val 1599801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2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066800"/>
          <a:ext cx="70104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14A1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   ADD</a:t>
                      </a:r>
                      <a:r>
                        <a:rPr lang="en-US" baseline="0" dirty="0"/>
                        <a:t> R2, R2, #1 (0001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010</a:t>
                      </a:r>
                      <a:r>
                        <a:rPr lang="en-US" baseline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0 10</a:t>
                      </a:r>
                      <a:r>
                        <a:rPr lang="en-US" baseline="0" dirty="0">
                          <a:solidFill>
                            <a:srgbClr val="92D050"/>
                          </a:solidFill>
                        </a:rPr>
                        <a:t>1</a:t>
                      </a:r>
                      <a:r>
                        <a:rPr lang="en-US" baseline="0" dirty="0"/>
                        <a:t>0 0001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B402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R2 &lt;-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R2 + 1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066800"/>
          <a:ext cx="70104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14A1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B402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STI R2,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#2 (1011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010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0 0000 0010)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R2 somewhere.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What is the address</a:t>
                      </a:r>
                      <a:r>
                        <a:rPr lang="en-US" baseline="0" dirty="0"/>
                        <a:t> from the instruction?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is the effective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address?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What gets</a:t>
                      </a:r>
                      <a:r>
                        <a:rPr lang="en-US" baseline="0" dirty="0"/>
                        <a:t> stored where?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9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066800"/>
          <a:ext cx="70104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14A1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B402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STI R2,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#2 (1011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010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0 0000 0010)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R2 somewhere.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What is the address</a:t>
                      </a:r>
                      <a:r>
                        <a:rPr lang="en-US" baseline="0" dirty="0"/>
                        <a:t> from the instruction?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3003 + 2 = 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is the effective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address?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What gets</a:t>
                      </a:r>
                      <a:r>
                        <a:rPr lang="en-US" baseline="0" dirty="0"/>
                        <a:t> stored where?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MEM[300C]</a:t>
                      </a:r>
                      <a:r>
                        <a:rPr lang="en-US" baseline="0" dirty="0"/>
                        <a:t> &lt;- 6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Arc 1"/>
          <p:cNvSpPr/>
          <p:nvPr/>
        </p:nvSpPr>
        <p:spPr>
          <a:xfrm>
            <a:off x="3048000" y="2758440"/>
            <a:ext cx="609600" cy="762000"/>
          </a:xfrm>
          <a:prstGeom prst="arc">
            <a:avLst>
              <a:gd name="adj1" fmla="val 16200000"/>
              <a:gd name="adj2" fmla="val 532527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2404872" y="3520440"/>
            <a:ext cx="609600" cy="2499360"/>
          </a:xfrm>
          <a:prstGeom prst="arc">
            <a:avLst>
              <a:gd name="adj1" fmla="val 5468746"/>
              <a:gd name="adj2" fmla="val 1620000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Register + 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 an immediate offset to some register.</a:t>
            </a:r>
          </a:p>
          <a:p>
            <a:r>
              <a:rPr lang="en-US" sz="2800" dirty="0"/>
              <a:t>Easier to calculate for humans.</a:t>
            </a:r>
          </a:p>
          <a:p>
            <a:r>
              <a:rPr lang="en-US" sz="2800" dirty="0"/>
              <a:t>LDR and STR</a:t>
            </a:r>
          </a:p>
          <a:p>
            <a:r>
              <a:rPr lang="en-US" sz="2800" dirty="0"/>
              <a:t>Often a register will be dedicated being the memory base.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4191000"/>
          <a:ext cx="6705600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OpCode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 or SR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Base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04802"/>
            <a:ext cx="3404819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92786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appendix A</a:t>
            </a:r>
          </a:p>
        </p:txBody>
      </p:sp>
    </p:spTree>
    <p:extLst>
      <p:ext uri="{BB962C8B-B14F-4D97-AF65-F5344CB8AC3E}">
        <p14:creationId xmlns:p14="http://schemas.microsoft.com/office/powerpoint/2010/main" val="793350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and Immediate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Load Effective Address (LEA) – Puts an address into a register instead of data.</a:t>
            </a:r>
          </a:p>
          <a:p>
            <a:r>
              <a:rPr lang="en-US" sz="2400" dirty="0"/>
              <a:t>Immediate because it doesn't access memory.</a:t>
            </a:r>
          </a:p>
          <a:p>
            <a:r>
              <a:rPr lang="en-US" sz="2400" dirty="0"/>
              <a:t>Add 8 bit 2's complement immediate (part of the instruction) data to PC and store in </a:t>
            </a:r>
            <a:r>
              <a:rPr lang="en-US" dirty="0"/>
              <a:t>register.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3886200"/>
          <a:ext cx="6705600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OpCode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1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Immediate – Data in instruction.</a:t>
            </a:r>
          </a:p>
          <a:p>
            <a:r>
              <a:rPr lang="en-US" dirty="0"/>
              <a:t>Register – Data is in register.</a:t>
            </a:r>
          </a:p>
          <a:p>
            <a:r>
              <a:rPr lang="en-US" dirty="0"/>
              <a:t>PC-Relative – Add immediate value to PC to get address of data.</a:t>
            </a:r>
          </a:p>
          <a:p>
            <a:r>
              <a:rPr lang="en-US" dirty="0"/>
              <a:t>Indirect – PC-Relative gives address of the address of the data and NOT the data directly.</a:t>
            </a:r>
          </a:p>
          <a:p>
            <a:r>
              <a:rPr lang="en-US" dirty="0"/>
              <a:t>Base + offset – Immediate value is added to an address from a register.</a:t>
            </a:r>
          </a:p>
        </p:txBody>
      </p:sp>
    </p:spTree>
    <p:extLst>
      <p:ext uri="{BB962C8B-B14F-4D97-AF65-F5344CB8AC3E}">
        <p14:creationId xmlns:p14="http://schemas.microsoft.com/office/powerpoint/2010/main" val="2945987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Branch (BR) – Changes execution order if conditions are met.</a:t>
            </a:r>
          </a:p>
          <a:p>
            <a:r>
              <a:rPr lang="en-US" sz="2000" dirty="0"/>
              <a:t>Detects Negative, Positive, and Zero</a:t>
            </a:r>
          </a:p>
          <a:p>
            <a:r>
              <a:rPr lang="en-US" sz="2000" dirty="0"/>
              <a:t>Works in conjunction with one of the following instructions.</a:t>
            </a:r>
          </a:p>
          <a:p>
            <a:pPr marL="400050" lvl="2" indent="0">
              <a:buNone/>
            </a:pPr>
            <a:r>
              <a:rPr lang="en-US" sz="1800" dirty="0"/>
              <a:t>	ADD, AND, NOT, LD, LDI, LDR, LEA</a:t>
            </a:r>
            <a:endParaRPr lang="en-US" dirty="0"/>
          </a:p>
          <a:p>
            <a:r>
              <a:rPr lang="en-US" sz="2000" dirty="0"/>
              <a:t>If one of the above instructions results in a negative, positive, or zero value being written to a register, the appropriate flag (N, P, Z) will be set.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3886200"/>
          <a:ext cx="6705600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OpCode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2's</a:t>
                      </a:r>
                      <a:r>
                        <a:rPr lang="en-US" sz="1800" baseline="0" dirty="0"/>
                        <a:t> comp value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952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R0, R0, #0  (</a:t>
            </a:r>
            <a:r>
              <a:rPr lang="en-US" sz="2800" dirty="0"/>
              <a:t>The # lets you know it is immediate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AND R1, R1, #0</a:t>
            </a:r>
          </a:p>
          <a:p>
            <a:pPr marL="0" indent="0">
              <a:buNone/>
            </a:pPr>
            <a:r>
              <a:rPr lang="en-US" dirty="0"/>
              <a:t>ADD R0, R0, #6</a:t>
            </a:r>
          </a:p>
          <a:p>
            <a:pPr marL="0" indent="0">
              <a:buNone/>
            </a:pPr>
            <a:r>
              <a:rPr lang="en-US" dirty="0"/>
              <a:t>ADD R1, R1, R0</a:t>
            </a:r>
          </a:p>
          <a:p>
            <a:pPr marL="0" indent="0">
              <a:buNone/>
            </a:pPr>
            <a:r>
              <a:rPr lang="en-US" dirty="0"/>
              <a:t>ADD R0, R0, #-1</a:t>
            </a:r>
          </a:p>
          <a:p>
            <a:pPr marL="0" indent="0">
              <a:buNone/>
            </a:pPr>
            <a:r>
              <a:rPr lang="en-US" dirty="0"/>
              <a:t>BRP #-3</a:t>
            </a:r>
          </a:p>
          <a:p>
            <a:pPr marL="0" indent="0">
              <a:buNone/>
            </a:pPr>
            <a:r>
              <a:rPr lang="en-US" dirty="0"/>
              <a:t>TRAP HALT   (What is stored in R1?)</a:t>
            </a:r>
          </a:p>
        </p:txBody>
      </p:sp>
    </p:spTree>
    <p:extLst>
      <p:ext uri="{BB962C8B-B14F-4D97-AF65-F5344CB8AC3E}">
        <p14:creationId xmlns:p14="http://schemas.microsoft.com/office/powerpoint/2010/main" val="1070779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and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if (R2 &gt; R1)</a:t>
            </a:r>
            <a:r>
              <a:rPr lang="en-US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R2 &lt;- R2 + R1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dirty="0"/>
              <a:t>We have to translate if(R2 &gt; R1) into a BRNZP.</a:t>
            </a:r>
          </a:p>
          <a:p>
            <a:pPr marL="0" indent="0">
              <a:buNone/>
            </a:pPr>
            <a:r>
              <a:rPr lang="en-US" dirty="0"/>
              <a:t>How?  Subtraction.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In assembly language, it is easier to think of this as: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"IF THE CONDITION IS FALSE, JUMP OVER THE BLOCK OF CODE"</a:t>
            </a:r>
          </a:p>
        </p:txBody>
      </p:sp>
    </p:spTree>
    <p:extLst>
      <p:ext uri="{BB962C8B-B14F-4D97-AF65-F5344CB8AC3E}">
        <p14:creationId xmlns:p14="http://schemas.microsoft.com/office/powerpoint/2010/main" val="721560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Subtraction To Set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if(R2 &gt; R1) {R2 &lt;- R2 + R1}</a:t>
            </a:r>
          </a:p>
          <a:p>
            <a:pPr marL="0" indent="0">
              <a:buNone/>
            </a:pPr>
            <a:r>
              <a:rPr lang="en-US" sz="3400" dirty="0"/>
              <a:t>Subtract R2 from R1. (R1 – R2)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What is the result if R2 &lt; R1?  N, Z, or P?</a:t>
            </a:r>
          </a:p>
          <a:p>
            <a:pPr marL="0" indent="0">
              <a:buNone/>
            </a:pPr>
            <a:r>
              <a:rPr lang="en-US" sz="3400" dirty="0"/>
              <a:t>What is the result if R2 = R1?  N, Z, or P</a:t>
            </a:r>
          </a:p>
          <a:p>
            <a:pPr marL="0" indent="0">
              <a:buNone/>
            </a:pPr>
            <a:r>
              <a:rPr lang="en-US" sz="3400" dirty="0"/>
              <a:t>What is the result if R2 &gt; R1?  N, Z, or P?</a:t>
            </a:r>
          </a:p>
          <a:p>
            <a:pPr marL="0" indent="0">
              <a:buNone/>
            </a:pPr>
            <a:r>
              <a:rPr lang="en-US" dirty="0"/>
              <a:t>If R2 &lt; R1 (P)  or  R2 = R1  (Z) skip the add code.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600" dirty="0"/>
              <a:t>NOT 	R3, R2		(Invert R2 and put in R3)</a:t>
            </a:r>
          </a:p>
          <a:p>
            <a:pPr marL="400050" lvl="1" indent="0">
              <a:buNone/>
            </a:pPr>
            <a:r>
              <a:rPr lang="en-US" sz="2600" dirty="0"/>
              <a:t>ADD 	R3, R3, #1	(Add 1 to R3, R3 is now –R2)</a:t>
            </a:r>
          </a:p>
          <a:p>
            <a:pPr marL="400050" lvl="1" indent="0">
              <a:buNone/>
            </a:pPr>
            <a:r>
              <a:rPr lang="en-US" sz="2600" dirty="0"/>
              <a:t>ADD 	R3, R1, R3	(Add R3 to R1.  Same as R1 – R2)</a:t>
            </a:r>
          </a:p>
          <a:p>
            <a:pPr marL="400050" lvl="1" indent="0">
              <a:buNone/>
            </a:pPr>
            <a:r>
              <a:rPr lang="en-US" sz="2600" dirty="0"/>
              <a:t>BR_ _ _ #____		(Jump over add if R2 &lt;= R1)</a:t>
            </a:r>
          </a:p>
          <a:p>
            <a:pPr marL="400050" lvl="1" indent="0">
              <a:buNone/>
            </a:pPr>
            <a:r>
              <a:rPr lang="en-US" sz="2600" dirty="0"/>
              <a:t>ADD R2, R2, R1</a:t>
            </a:r>
          </a:p>
          <a:p>
            <a:pPr marL="40005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6611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/>
              <a:t>if(R2 &gt; R1) {R2 &lt;- R2 + R1}</a:t>
            </a:r>
          </a:p>
          <a:p>
            <a:pPr marL="0" indent="0">
              <a:buNone/>
            </a:pPr>
            <a:r>
              <a:rPr lang="en-US" sz="3400" dirty="0"/>
              <a:t>Subtract R2 from R1. (R1 – R2)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What is the result if R2 &lt; R1?  N, Z, or </a:t>
            </a:r>
            <a:r>
              <a:rPr lang="en-US" sz="3400" dirty="0">
                <a:solidFill>
                  <a:srgbClr val="FF0000"/>
                </a:solidFill>
              </a:rPr>
              <a:t>P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r>
              <a:rPr lang="en-US" sz="3400" dirty="0"/>
              <a:t>What is the result if R2 = R1?  N, </a:t>
            </a:r>
            <a:r>
              <a:rPr lang="en-US" sz="3400" dirty="0">
                <a:solidFill>
                  <a:srgbClr val="FF0000"/>
                </a:solidFill>
              </a:rPr>
              <a:t>Z</a:t>
            </a:r>
            <a:r>
              <a:rPr lang="en-US" sz="3400" dirty="0"/>
              <a:t>, or P</a:t>
            </a:r>
          </a:p>
          <a:p>
            <a:pPr marL="0" indent="0">
              <a:buNone/>
            </a:pPr>
            <a:r>
              <a:rPr lang="en-US" sz="3400" dirty="0"/>
              <a:t>What is the result if R2 &gt; R1?  </a:t>
            </a:r>
            <a:r>
              <a:rPr lang="en-US" sz="3400" dirty="0">
                <a:solidFill>
                  <a:srgbClr val="FF0000"/>
                </a:solidFill>
              </a:rPr>
              <a:t>N</a:t>
            </a:r>
            <a:r>
              <a:rPr lang="en-US" sz="3400" dirty="0"/>
              <a:t>, Z, or P?</a:t>
            </a:r>
          </a:p>
          <a:p>
            <a:pPr marL="0" indent="0">
              <a:buNone/>
            </a:pPr>
            <a:r>
              <a:rPr lang="en-US" dirty="0"/>
              <a:t>If R2 &lt; R1 (P)  or  R2 = R1  (Z)skip the add.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900" dirty="0"/>
              <a:t>NOT 	R3, R2		(Invert R2 and put in R3)</a:t>
            </a:r>
          </a:p>
          <a:p>
            <a:pPr marL="400050" lvl="1" indent="0">
              <a:buNone/>
            </a:pPr>
            <a:r>
              <a:rPr lang="en-US" sz="2900" dirty="0"/>
              <a:t>ADD 	R3, R3, #1	(Add 1 to R3, R3 is now –R2)</a:t>
            </a:r>
          </a:p>
          <a:p>
            <a:pPr marL="400050" lvl="1" indent="0">
              <a:buNone/>
            </a:pPr>
            <a:r>
              <a:rPr lang="en-US" sz="2900" dirty="0"/>
              <a:t>ADD 	R3, R1, R3	(Add R3 to R1.  Same as R1 – R2)</a:t>
            </a:r>
          </a:p>
          <a:p>
            <a:pPr marL="400050" lvl="1" indent="0">
              <a:buNone/>
            </a:pPr>
            <a:r>
              <a:rPr lang="en-US" sz="2900" dirty="0"/>
              <a:t>BR</a:t>
            </a:r>
            <a:r>
              <a:rPr lang="en-US" sz="2900" dirty="0">
                <a:solidFill>
                  <a:srgbClr val="FF0000"/>
                </a:solidFill>
              </a:rPr>
              <a:t>PZ </a:t>
            </a:r>
            <a:r>
              <a:rPr lang="en-US" sz="2900" dirty="0"/>
              <a:t>#</a:t>
            </a:r>
            <a:r>
              <a:rPr lang="en-US" sz="2900" dirty="0">
                <a:solidFill>
                  <a:srgbClr val="FF0000"/>
                </a:solidFill>
              </a:rPr>
              <a:t>1</a:t>
            </a:r>
            <a:r>
              <a:rPr lang="en-US" sz="2900" dirty="0"/>
              <a:t>		(Jump over add if R2 &gt; R1)</a:t>
            </a:r>
          </a:p>
          <a:p>
            <a:pPr marL="400050" lvl="1" indent="0">
              <a:buNone/>
            </a:pPr>
            <a:r>
              <a:rPr lang="en-US" sz="2900" dirty="0"/>
              <a:t>ADD R2, R2, R1</a:t>
            </a:r>
          </a:p>
          <a:p>
            <a:pPr marL="40005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4014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/>
              <a:t>IF CONDITION FALSE BRANCH TO BLOCK 2</a:t>
            </a:r>
          </a:p>
          <a:p>
            <a:pPr marL="0" indent="0">
              <a:buNone/>
            </a:pPr>
            <a:r>
              <a:rPr lang="en-US" sz="3400" dirty="0"/>
              <a:t>	BLOCK1</a:t>
            </a:r>
          </a:p>
          <a:p>
            <a:pPr marL="0" indent="0">
              <a:buNone/>
            </a:pPr>
            <a:r>
              <a:rPr lang="en-US" sz="3400" dirty="0"/>
              <a:t>UNCONDITIONAL BRANCH (BRNZP or BR) OVER BLOCK2 SINCE BLOCK 1 WAS RUN 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BLOCK2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(R1 &gt; R2)				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R1 = R1 – R2  //Block 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R1 = R2 – R1  //Block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58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CONDITION FALSE BRANCH TO BLOCK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BLOCK1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UNCONDITIONAL BRANCH OVER BLOCK2 SINCE BLOCK 1 WAS RUN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BLOCK2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(R1 &gt; R2)				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R1 = R1 – R2  //Block 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R1 = R2 – R1  //Block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76800" y="3124200"/>
          <a:ext cx="2743200" cy="311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BLOCK 1 (R1</a:t>
                      </a:r>
                      <a:r>
                        <a:rPr lang="en-US" baseline="0" dirty="0"/>
                        <a:t> &lt;- R1 – R2)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R2, R2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R2, R2, #1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R1, R2,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r>
                        <a:rPr lang="en-US" baseline="0" dirty="0"/>
                        <a:t> 2(R1 &lt;- R2 – R1)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R1, R1</a:t>
                      </a:r>
                    </a:p>
                    <a:p>
                      <a:r>
                        <a:rPr lang="en-US" dirty="0"/>
                        <a:t>ADD R1, R1,</a:t>
                      </a:r>
                      <a:r>
                        <a:rPr lang="en-US" baseline="0" dirty="0"/>
                        <a:t> #1</a:t>
                      </a:r>
                    </a:p>
                    <a:p>
                      <a:r>
                        <a:rPr lang="en-US" baseline="0" dirty="0"/>
                        <a:t>ADD R1, R2, R1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24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3" y="16329"/>
            <a:ext cx="8229600" cy="1143000"/>
          </a:xfrm>
        </p:spPr>
        <p:txBody>
          <a:bodyPr/>
          <a:lstStyle/>
          <a:p>
            <a:r>
              <a:rPr lang="en-US" dirty="0"/>
              <a:t>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3" y="990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CONDITION FALSE BRANCH TO BLOCK 2</a:t>
            </a:r>
          </a:p>
          <a:p>
            <a:pPr marL="0" indent="0">
              <a:buNone/>
            </a:pPr>
            <a:r>
              <a:rPr lang="en-US" sz="2000" dirty="0"/>
              <a:t>BLOCK1</a:t>
            </a:r>
          </a:p>
          <a:p>
            <a:pPr marL="0" indent="0">
              <a:buNone/>
            </a:pPr>
            <a:r>
              <a:rPr lang="en-US" sz="2000" dirty="0"/>
              <a:t>UNCONDITIONAL BRANCH OVER BLOCK2 SINCE BLOCK 1 WAS RUN </a:t>
            </a:r>
          </a:p>
          <a:p>
            <a:pPr marL="0" indent="0">
              <a:buNone/>
            </a:pPr>
            <a:r>
              <a:rPr lang="en-US" sz="2000" dirty="0"/>
              <a:t>BLOCK2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1303" y="2741794"/>
          <a:ext cx="68580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Level Language (Java or 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4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if (R1 &gt; R2)				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	R1 = R1 – R2  //Block 1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else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	R1 = R2 – R1  //Block 2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}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R1 &lt; R2 </a:t>
                      </a:r>
                    </a:p>
                    <a:p>
                      <a:pPr algn="l"/>
                      <a:r>
                        <a:rPr lang="en-US" baseline="0" dirty="0"/>
                        <a:t>or R1 = R2 </a:t>
                      </a:r>
                    </a:p>
                    <a:p>
                      <a:pPr algn="l"/>
                      <a:r>
                        <a:rPr lang="en-US" baseline="0" dirty="0"/>
                        <a:t>skip to BLOCK2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R3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R2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ADD R3, R3, #1</a:t>
                      </a:r>
                    </a:p>
                    <a:p>
                      <a:r>
                        <a:rPr lang="en-US" baseline="0" dirty="0"/>
                        <a:t>ADD R3, R1, R3</a:t>
                      </a:r>
                      <a:endParaRPr lang="en-US" dirty="0"/>
                    </a:p>
                    <a:p>
                      <a:r>
                        <a:rPr lang="en-US" dirty="0"/>
                        <a:t>BRNZ 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R2, R2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R2, R2, #1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R1, R2,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skip</a:t>
                      </a:r>
                      <a:r>
                        <a:rPr lang="en-US" baseline="0" dirty="0"/>
                        <a:t> BLOCK2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BRNZP 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R1, R1</a:t>
                      </a:r>
                    </a:p>
                    <a:p>
                      <a:r>
                        <a:rPr lang="en-US" dirty="0"/>
                        <a:t>ADD R1, R1,</a:t>
                      </a:r>
                      <a:r>
                        <a:rPr lang="en-US" baseline="0" dirty="0"/>
                        <a:t> #1</a:t>
                      </a:r>
                    </a:p>
                    <a:p>
                      <a:r>
                        <a:rPr lang="en-US" baseline="0" dirty="0"/>
                        <a:t>ADD R1, R2, R1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1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Add -  ADD value in a register to a value in a register.  Store result in a register.</a:t>
            </a:r>
          </a:p>
          <a:p>
            <a:r>
              <a:rPr lang="en-US" dirty="0"/>
              <a:t>Add -  ADD value in a register to a number.  Store result in a register.</a:t>
            </a:r>
          </a:p>
          <a:p>
            <a:r>
              <a:rPr lang="en-US" dirty="0"/>
              <a:t>And -  Bitwise AND value in a register to a value in a register.  Store result in a register</a:t>
            </a:r>
            <a:r>
              <a:rPr lang="en-US" dirty="0" smtClean="0"/>
              <a:t>. (The term BITWISE is explained when we discuss AND.)</a:t>
            </a:r>
            <a:endParaRPr lang="en-US" dirty="0"/>
          </a:p>
          <a:p>
            <a:r>
              <a:rPr lang="en-US" dirty="0"/>
              <a:t>And -  Bitwise AND value in a register to a number.  Store result in a register.</a:t>
            </a:r>
          </a:p>
          <a:p>
            <a:r>
              <a:rPr lang="en-US" dirty="0"/>
              <a:t>Not – Invert all of the bits in a register and store the result in a register.</a:t>
            </a:r>
          </a:p>
          <a:p>
            <a:r>
              <a:rPr lang="en-US" dirty="0"/>
              <a:t>BR, BRNZP – Conditional branch.  Like if statement.</a:t>
            </a:r>
          </a:p>
          <a:p>
            <a:r>
              <a:rPr lang="en-US" dirty="0"/>
              <a:t>LD, LDR, LDI – Load register with a value from memory</a:t>
            </a:r>
          </a:p>
          <a:p>
            <a:r>
              <a:rPr lang="en-US" dirty="0"/>
              <a:t>ST, STR, STI – Store register value somewhere in memory.</a:t>
            </a:r>
          </a:p>
          <a:p>
            <a:r>
              <a:rPr lang="en-US" dirty="0"/>
              <a:t>LEA – Load an address into a register and not the data.</a:t>
            </a:r>
          </a:p>
          <a:p>
            <a:r>
              <a:rPr lang="en-US" dirty="0"/>
              <a:t>JMP – Jump execution to some other place in memory.</a:t>
            </a:r>
          </a:p>
          <a:p>
            <a:r>
              <a:rPr lang="en-US" dirty="0"/>
              <a:t>JSR, JSRR – Jump to a subroutine similar to a function or method.</a:t>
            </a:r>
          </a:p>
          <a:p>
            <a:r>
              <a:rPr lang="en-US" dirty="0"/>
              <a:t>RET – Return from the subroutine</a:t>
            </a:r>
          </a:p>
          <a:p>
            <a:r>
              <a:rPr lang="en-US" dirty="0"/>
              <a:t>RTI – Return from interrupt, restores process information.</a:t>
            </a:r>
          </a:p>
          <a:p>
            <a:r>
              <a:rPr lang="en-US" dirty="0"/>
              <a:t>TRAP – System call.  Like an operating system.  Handles input and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54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E127-5252-4037-8854-B35745AD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  <a:r>
              <a:rPr lang="en-US" dirty="0" smtClean="0"/>
              <a:t> &amp;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07D2-938C-4505-A014-58563121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THE DOCUMENTS ON ASULEARN FOR DETAILS ABOUT THESE ASSIGNEMNTS</a:t>
            </a:r>
          </a:p>
          <a:p>
            <a:r>
              <a:rPr lang="en-US" dirty="0" smtClean="0"/>
              <a:t>Homework 3</a:t>
            </a:r>
          </a:p>
          <a:p>
            <a:pPr lvl="1"/>
            <a:r>
              <a:rPr lang="en-US" dirty="0" smtClean="0"/>
              <a:t>Print big then small</a:t>
            </a:r>
            <a:endParaRPr lang="en-US" dirty="0"/>
          </a:p>
          <a:p>
            <a:pPr lvl="1"/>
            <a:r>
              <a:rPr lang="en-US" dirty="0" smtClean="0"/>
              <a:t>Get two characters from the user using GETC</a:t>
            </a:r>
          </a:p>
          <a:p>
            <a:pPr lvl="1"/>
            <a:r>
              <a:rPr lang="en-US" dirty="0" smtClean="0"/>
              <a:t>Print the biggest character then the smallest character in that order as determined by their ASCII codes</a:t>
            </a:r>
          </a:p>
          <a:p>
            <a:r>
              <a:rPr lang="en-US" dirty="0" smtClean="0"/>
              <a:t>Homework 4</a:t>
            </a:r>
          </a:p>
          <a:p>
            <a:pPr lvl="1"/>
            <a:r>
              <a:rPr lang="en-US" dirty="0" smtClean="0"/>
              <a:t>Print N digits</a:t>
            </a:r>
          </a:p>
          <a:p>
            <a:pPr lvl="1"/>
            <a:r>
              <a:rPr lang="en-US" dirty="0" smtClean="0"/>
              <a:t>Print 0 through some specified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84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JSR – Jump to Subroutine or Jump Save Return. </a:t>
            </a:r>
          </a:p>
          <a:p>
            <a:pPr lvl="1"/>
            <a:r>
              <a:rPr lang="en-US" dirty="0"/>
              <a:t>Return address (PC) saved in R7.</a:t>
            </a:r>
          </a:p>
          <a:p>
            <a:pPr lvl="1"/>
            <a:r>
              <a:rPr lang="en-US" dirty="0"/>
              <a:t>11-Bit PC relative addressing.</a:t>
            </a:r>
          </a:p>
          <a:p>
            <a:r>
              <a:rPr lang="en-US" dirty="0"/>
              <a:t>JSRR – Jump to Subroutine</a:t>
            </a:r>
          </a:p>
          <a:p>
            <a:pPr lvl="1"/>
            <a:r>
              <a:rPr lang="en-US" dirty="0"/>
              <a:t>Base register addressing.</a:t>
            </a:r>
          </a:p>
          <a:p>
            <a:r>
              <a:rPr lang="en-US" dirty="0"/>
              <a:t>JMP – Jump without saving return. </a:t>
            </a:r>
          </a:p>
          <a:p>
            <a:pPr lvl="1"/>
            <a:r>
              <a:rPr lang="en-US" dirty="0"/>
              <a:t>Base register addressing.</a:t>
            </a:r>
          </a:p>
          <a:p>
            <a:r>
              <a:rPr lang="en-US" dirty="0"/>
              <a:t>RET – Special form of JMP </a:t>
            </a:r>
          </a:p>
          <a:p>
            <a:pPr lvl="1"/>
            <a:r>
              <a:rPr lang="en-US" dirty="0"/>
              <a:t>Base register is always register R7.</a:t>
            </a:r>
          </a:p>
          <a:p>
            <a:r>
              <a:rPr lang="en-US" dirty="0"/>
              <a:t>BRNZP – Unconditional branch</a:t>
            </a:r>
          </a:p>
          <a:p>
            <a:pPr lvl="1"/>
            <a:r>
              <a:rPr lang="en-US" dirty="0"/>
              <a:t>9-Bit PC relative addressing.</a:t>
            </a:r>
          </a:p>
        </p:txBody>
      </p:sp>
    </p:spTree>
    <p:extLst>
      <p:ext uri="{BB962C8B-B14F-4D97-AF65-F5344CB8AC3E}">
        <p14:creationId xmlns:p14="http://schemas.microsoft.com/office/powerpoint/2010/main" val="3453841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GETC - Get a character from keyboard (TRAP x20).</a:t>
            </a:r>
          </a:p>
          <a:p>
            <a:pPr lvl="1"/>
            <a:r>
              <a:rPr lang="en-US" dirty="0"/>
              <a:t>No prompt is printed.</a:t>
            </a:r>
          </a:p>
          <a:p>
            <a:pPr lvl="1"/>
            <a:r>
              <a:rPr lang="en-US" dirty="0"/>
              <a:t>Execution stops and waits for a key to be pressed.</a:t>
            </a:r>
          </a:p>
          <a:p>
            <a:pPr lvl="1"/>
            <a:r>
              <a:rPr lang="en-US" dirty="0"/>
              <a:t>Store the ASCII code in R0. </a:t>
            </a:r>
          </a:p>
          <a:p>
            <a:r>
              <a:rPr lang="en-US" dirty="0"/>
              <a:t>OUT - Send a single character to output (TRAPx21).</a:t>
            </a:r>
          </a:p>
          <a:p>
            <a:pPr lvl="1"/>
            <a:r>
              <a:rPr lang="en-US" dirty="0"/>
              <a:t>ASCII character must be stored in R0.</a:t>
            </a:r>
          </a:p>
          <a:p>
            <a:r>
              <a:rPr lang="en-US" dirty="0"/>
              <a:t>PUTS - Print null terminated string to the output (TRAP x22).</a:t>
            </a:r>
          </a:p>
          <a:p>
            <a:pPr lvl="1"/>
            <a:r>
              <a:rPr lang="en-US" dirty="0"/>
              <a:t>ADDRESS of string must be stored in R0.</a:t>
            </a:r>
          </a:p>
          <a:p>
            <a:r>
              <a:rPr lang="en-US" dirty="0"/>
              <a:t>IN - Get character from keyboard (TRAP x23)</a:t>
            </a:r>
          </a:p>
          <a:p>
            <a:pPr lvl="1"/>
            <a:r>
              <a:rPr lang="en-US" dirty="0"/>
              <a:t>Print prompt "Input a character&gt;"</a:t>
            </a:r>
          </a:p>
          <a:p>
            <a:pPr lvl="1"/>
            <a:r>
              <a:rPr lang="en-US" dirty="0"/>
              <a:t>Stop and wait for a key to be pressed</a:t>
            </a:r>
          </a:p>
          <a:p>
            <a:pPr lvl="1"/>
            <a:r>
              <a:rPr lang="en-US" dirty="0"/>
              <a:t>Store the ASCII code in R0.</a:t>
            </a:r>
          </a:p>
          <a:p>
            <a:pPr lvl="1"/>
            <a:r>
              <a:rPr lang="en-US" dirty="0"/>
              <a:t>Prints the character to the display.</a:t>
            </a:r>
          </a:p>
          <a:p>
            <a:r>
              <a:rPr lang="en-US" dirty="0"/>
              <a:t>PUTSP – Print null terminated string to the output (TRAP x24)</a:t>
            </a:r>
          </a:p>
          <a:p>
            <a:pPr lvl="1"/>
            <a:r>
              <a:rPr lang="en-US" dirty="0"/>
              <a:t>Same as PUTS but assumes two characters per word.  </a:t>
            </a:r>
          </a:p>
          <a:p>
            <a:pPr lvl="1"/>
            <a:r>
              <a:rPr lang="en-US" dirty="0"/>
              <a:t>Address of string must be stored in R0.</a:t>
            </a:r>
          </a:p>
          <a:p>
            <a:r>
              <a:rPr lang="en-US" dirty="0"/>
              <a:t>HALT – Stop execution of the processor (TRAP x25).</a:t>
            </a:r>
          </a:p>
        </p:txBody>
      </p:sp>
    </p:spTree>
    <p:extLst>
      <p:ext uri="{BB962C8B-B14F-4D97-AF65-F5344CB8AC3E}">
        <p14:creationId xmlns:p14="http://schemas.microsoft.com/office/powerpoint/2010/main" val="662171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F3CC-EB86-4773-9FA0-7E2E4AD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Hello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930EB9-C411-4A89-BE0A-9114E85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73650"/>
              </p:ext>
            </p:extLst>
          </p:nvPr>
        </p:nvGraphicFramePr>
        <p:xfrm>
          <a:off x="457200" y="1600200"/>
          <a:ext cx="7543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115282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3028563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86424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6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;Where the program starts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 R0,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;R0 &lt;- Address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5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;DISPLAY &lt;- String starting at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2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;Stop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;The string one character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4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006C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4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006C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006F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;NULL termination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0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9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9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6C6-58B6-4CB4-B709-492BFE56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4" y="4354"/>
            <a:ext cx="8229600" cy="1143000"/>
          </a:xfrm>
        </p:spPr>
        <p:txBody>
          <a:bodyPr/>
          <a:lstStyle/>
          <a:p>
            <a:r>
              <a:rPr lang="en-US" dirty="0"/>
              <a:t>Simple Example Program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49D779-05FE-42B2-8C33-2DCFA53A8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36983"/>
              </p:ext>
            </p:extLst>
          </p:nvPr>
        </p:nvGraphicFramePr>
        <p:xfrm>
          <a:off x="457200" y="965200"/>
          <a:ext cx="8330248" cy="556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320619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004707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1187933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361424502"/>
                    </a:ext>
                  </a:extLst>
                </a:gridCol>
                <a:gridCol w="1548448">
                  <a:extLst>
                    <a:ext uri="{9D8B030D-6E8A-4147-A177-3AD203B41FA5}">
                      <a16:colId xmlns:a16="http://schemas.microsoft.com/office/drawing/2014/main" val="176120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3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orig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;Specify starting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1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;R0 &lt;- Keyboard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2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R3</a:t>
                      </a:r>
                      <a:r>
                        <a:rPr lang="en-US" dirty="0"/>
                        <a:t>, 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;</a:t>
                      </a:r>
                      <a:r>
                        <a:rPr lang="en-US" smtClean="0"/>
                        <a:t>R3 </a:t>
                      </a:r>
                      <a:r>
                        <a:rPr lang="en-US" dirty="0"/>
                        <a:t>&lt;-  -48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30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R1, R0,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;R1 &lt;- R0 +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7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;R0 &lt;- Keyboard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4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R2</a:t>
                      </a:r>
                      <a:r>
                        <a:rPr lang="en-US" dirty="0"/>
                        <a:t>, R0,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  <a:r>
                        <a:rPr lang="en-US" dirty="0" err="1"/>
                        <a:t>R2</a:t>
                      </a:r>
                      <a:r>
                        <a:rPr lang="en-US" dirty="0"/>
                        <a:t> &lt;- R0 +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8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R0, R1, </a:t>
                      </a:r>
                      <a:r>
                        <a:rPr lang="en-US" dirty="0" err="1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 R0 &lt;- R1 + </a:t>
                      </a:r>
                      <a:r>
                        <a:rPr lang="en-US" dirty="0" err="1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0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R3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 </a:t>
                      </a:r>
                      <a:r>
                        <a:rPr lang="en-US" dirty="0" err="1"/>
                        <a:t>R3</a:t>
                      </a:r>
                      <a:r>
                        <a:rPr lang="en-US" dirty="0"/>
                        <a:t> &lt;- ~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96FF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R3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R3</a:t>
                      </a:r>
                      <a:r>
                        <a:rPr lang="en-US" dirty="0"/>
                        <a:t>,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  <a:r>
                        <a:rPr lang="en-US" dirty="0" err="1"/>
                        <a:t>R3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R3</a:t>
                      </a:r>
                      <a:r>
                        <a:rPr lang="en-US" dirty="0"/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16E1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4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R0, R0,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;R0  &lt;- R0 + </a:t>
                      </a:r>
                      <a:r>
                        <a:rPr lang="en-US" dirty="0" err="1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;Display &lt;-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;End of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7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.fill 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FFD0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4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;End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9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54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C66-51FE-4C3C-8BE9-8E87FA1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08F4-5DA7-4C0E-A5FA-B42C1160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 is loaded into memory at </a:t>
            </a:r>
            <a:r>
              <a:rPr lang="en-US" dirty="0" err="1"/>
              <a:t>x3000</a:t>
            </a:r>
            <a:endParaRPr lang="en-US" dirty="0"/>
          </a:p>
          <a:p>
            <a:r>
              <a:rPr lang="en-US" dirty="0"/>
              <a:t>Program Counter (PC) is set to </a:t>
            </a:r>
            <a:r>
              <a:rPr lang="en-US" dirty="0" err="1"/>
              <a:t>x3000</a:t>
            </a:r>
            <a:endParaRPr lang="en-US" dirty="0"/>
          </a:p>
          <a:p>
            <a:r>
              <a:rPr lang="en-US" dirty="0"/>
              <a:t>The instruction pointed to by the PC is loaded into the Instruction Register (IR).</a:t>
            </a:r>
          </a:p>
          <a:p>
            <a:r>
              <a:rPr lang="en-US" dirty="0"/>
              <a:t>The PC is incremented at the same time as the loading of the IR.</a:t>
            </a:r>
          </a:p>
          <a:p>
            <a:r>
              <a:rPr lang="en-US" dirty="0"/>
              <a:t>The instruction is processed and executed.</a:t>
            </a:r>
          </a:p>
          <a:p>
            <a:r>
              <a:rPr lang="en-US" dirty="0"/>
              <a:t>Repeat until halt is reached.</a:t>
            </a:r>
          </a:p>
          <a:p>
            <a:r>
              <a:rPr lang="en-US" dirty="0"/>
              <a:t>Note that some instructions change the PC which causes branching.</a:t>
            </a:r>
          </a:p>
        </p:txBody>
      </p:sp>
    </p:spTree>
    <p:extLst>
      <p:ext uri="{BB962C8B-B14F-4D97-AF65-F5344CB8AC3E}">
        <p14:creationId xmlns:p14="http://schemas.microsoft.com/office/powerpoint/2010/main" val="1404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ISA can have different data types.</a:t>
            </a:r>
          </a:p>
          <a:p>
            <a:pPr lvl="1"/>
            <a:r>
              <a:rPr lang="en-US" dirty="0"/>
              <a:t>LC3 uses 2's complement </a:t>
            </a:r>
            <a:r>
              <a:rPr lang="en-US" dirty="0" smtClean="0"/>
              <a:t>numbers (Review of 2s complement below.)</a:t>
            </a:r>
            <a:endParaRPr lang="en-US" dirty="0"/>
          </a:p>
          <a:p>
            <a:r>
              <a:rPr lang="en-US" dirty="0"/>
              <a:t>Condition codes are special flags that get set when certain operations occur.  </a:t>
            </a:r>
          </a:p>
          <a:p>
            <a:pPr lvl="1"/>
            <a:r>
              <a:rPr lang="en-US" dirty="0"/>
              <a:t>LC3 uses N, P, and Z</a:t>
            </a:r>
          </a:p>
          <a:p>
            <a:pPr lvl="2"/>
            <a:r>
              <a:rPr lang="en-US" dirty="0"/>
              <a:t>N – is set if the result of an operation is negative.</a:t>
            </a:r>
          </a:p>
          <a:p>
            <a:pPr lvl="2"/>
            <a:r>
              <a:rPr lang="en-US" dirty="0"/>
              <a:t>P – is set if the result of an operation is positive (</a:t>
            </a:r>
            <a:r>
              <a:rPr lang="en-US" sz="2200" dirty="0"/>
              <a:t>redundant?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Z – is set if the result of an operation is zero.</a:t>
            </a:r>
          </a:p>
          <a:p>
            <a:pPr lvl="1"/>
            <a:r>
              <a:rPr lang="en-US" dirty="0"/>
              <a:t>Other common flags (that are not in the LC3)</a:t>
            </a:r>
          </a:p>
          <a:p>
            <a:pPr lvl="2"/>
            <a:r>
              <a:rPr lang="en-US" dirty="0"/>
              <a:t>C – the result of the carry out of an add operation</a:t>
            </a:r>
          </a:p>
          <a:p>
            <a:pPr lvl="2"/>
            <a:r>
              <a:rPr lang="en-US" dirty="0"/>
              <a:t>v – set in the even of an overflow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Eight general purpose registers (R0 – R7).</a:t>
            </a:r>
          </a:p>
          <a:p>
            <a:r>
              <a:rPr lang="en-US" dirty="0"/>
              <a:t>Instruction Register (IR)– Holds the instruction in the microprocessor so it can be interpreted.</a:t>
            </a:r>
          </a:p>
          <a:p>
            <a:r>
              <a:rPr lang="en-US" dirty="0"/>
              <a:t>Program Counter (PC) – Holds the address of the next program step.  Looping is accomplished by changing the value of the PC.</a:t>
            </a:r>
          </a:p>
          <a:p>
            <a:r>
              <a:rPr lang="en-US" dirty="0"/>
              <a:t>Memory Address Register (MAR) – When transferring to/from memory, this will hold the address of the memory unit to be written or read.</a:t>
            </a:r>
          </a:p>
          <a:p>
            <a:r>
              <a:rPr lang="en-US" dirty="0"/>
              <a:t>Memory Data Register (MDR) – When transferring to memory, this holds the value to save.  When transferring from memory, this holds the value read.</a:t>
            </a:r>
          </a:p>
          <a:p>
            <a:r>
              <a:rPr lang="en-US" dirty="0" err="1"/>
              <a:t>KeyBoard</a:t>
            </a:r>
            <a:r>
              <a:rPr lang="en-US" dirty="0"/>
              <a:t> Data Register (KBDR)  – Holds the ASCII character of the key after it has been typed.</a:t>
            </a:r>
          </a:p>
          <a:p>
            <a:r>
              <a:rPr lang="en-US" dirty="0" err="1"/>
              <a:t>KeyBoard</a:t>
            </a:r>
            <a:r>
              <a:rPr lang="en-US" dirty="0"/>
              <a:t> Status Register (KBSR) – Status information that lets the microprocessor know a key has been typed and is ready to be read.</a:t>
            </a:r>
          </a:p>
          <a:p>
            <a:r>
              <a:rPr lang="en-US" dirty="0"/>
              <a:t>Display Data Register (DDR) – Holds the ASCII character to display on the screen.</a:t>
            </a:r>
          </a:p>
          <a:p>
            <a:r>
              <a:rPr lang="en-US" dirty="0"/>
              <a:t>Display Status Register (DSR) – Status information.  Use this to tell the display you are ready to write the character from the DDR to the screen.</a:t>
            </a:r>
          </a:p>
          <a:p>
            <a:r>
              <a:rPr lang="en-US" dirty="0"/>
              <a:t>Process State Register (PSR) – Information about the current state of the current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2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3853</Words>
  <Application>Microsoft Office PowerPoint</Application>
  <PresentationFormat>On-screen Show (4:3)</PresentationFormat>
  <Paragraphs>1205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LC-3 Assembly Language</vt:lpstr>
      <vt:lpstr>Programming</vt:lpstr>
      <vt:lpstr>Instructions</vt:lpstr>
      <vt:lpstr>PowerPoint Presentation</vt:lpstr>
      <vt:lpstr>Opcode Summary</vt:lpstr>
      <vt:lpstr>Simple Example Program</vt:lpstr>
      <vt:lpstr>Running a program</vt:lpstr>
      <vt:lpstr>Data Types and Condition Codes</vt:lpstr>
      <vt:lpstr>Registers</vt:lpstr>
      <vt:lpstr>Operate Instructions </vt:lpstr>
      <vt:lpstr>Operate Instructions</vt:lpstr>
      <vt:lpstr>Bitwise</vt:lpstr>
      <vt:lpstr>AND Example</vt:lpstr>
      <vt:lpstr>AND Example</vt:lpstr>
      <vt:lpstr>NOT Example</vt:lpstr>
      <vt:lpstr>PowerPoint Presentation</vt:lpstr>
      <vt:lpstr>Operate Instructions</vt:lpstr>
      <vt:lpstr>Data Movement Instructions</vt:lpstr>
      <vt:lpstr>2's Complement</vt:lpstr>
      <vt:lpstr>Decimal to 2's Complement</vt:lpstr>
      <vt:lpstr>Decimal to 2's Complement Example</vt:lpstr>
      <vt:lpstr>PC Relative</vt:lpstr>
      <vt:lpstr>PC Relative</vt:lpstr>
      <vt:lpstr>PC Relative</vt:lpstr>
      <vt:lpstr>Example: Add 3 Numbers</vt:lpstr>
      <vt:lpstr>Formats</vt:lpstr>
      <vt:lpstr>PowerPoint Presentation</vt:lpstr>
      <vt:lpstr>PowerPoint Presentation</vt:lpstr>
      <vt:lpstr>Homework 1 &amp; 2</vt:lpstr>
      <vt:lpstr>Indirect Addressing</vt:lpstr>
      <vt:lpstr>Load Indirect</vt:lpstr>
      <vt:lpstr>Store Indirect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Register + Offset</vt:lpstr>
      <vt:lpstr>LEA and Immediate Mode</vt:lpstr>
      <vt:lpstr>Addressing Modes Summary</vt:lpstr>
      <vt:lpstr>Branching</vt:lpstr>
      <vt:lpstr>What does this do?</vt:lpstr>
      <vt:lpstr>Looping and Branching</vt:lpstr>
      <vt:lpstr>Using Subtraction To Set Flags</vt:lpstr>
      <vt:lpstr>Results</vt:lpstr>
      <vt:lpstr>If - Else</vt:lpstr>
      <vt:lpstr>If - Else</vt:lpstr>
      <vt:lpstr>If - Else</vt:lpstr>
      <vt:lpstr>Homework 3 &amp; 4</vt:lpstr>
      <vt:lpstr>Jumping Around</vt:lpstr>
      <vt:lpstr>TRAP</vt:lpstr>
      <vt:lpstr>Printing 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LC-3</dc:title>
  <dc:creator>Joel</dc:creator>
  <cp:lastModifiedBy>Swanson, Joel Anthony</cp:lastModifiedBy>
  <cp:revision>163</cp:revision>
  <dcterms:created xsi:type="dcterms:W3CDTF">2006-08-16T00:00:00Z</dcterms:created>
  <dcterms:modified xsi:type="dcterms:W3CDTF">2019-02-11T17:27:57Z</dcterms:modified>
</cp:coreProperties>
</file>