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25" r:id="rId3"/>
    <p:sldId id="330" r:id="rId4"/>
    <p:sldId id="327" r:id="rId5"/>
    <p:sldId id="332" r:id="rId6"/>
    <p:sldId id="329" r:id="rId7"/>
    <p:sldId id="352" r:id="rId8"/>
    <p:sldId id="353" r:id="rId9"/>
    <p:sldId id="363" r:id="rId10"/>
    <p:sldId id="364" r:id="rId11"/>
    <p:sldId id="365" r:id="rId12"/>
    <p:sldId id="366" r:id="rId13"/>
    <p:sldId id="362" r:id="rId14"/>
    <p:sldId id="355" r:id="rId15"/>
    <p:sldId id="338" r:id="rId16"/>
    <p:sldId id="339" r:id="rId17"/>
    <p:sldId id="359" r:id="rId18"/>
    <p:sldId id="340" r:id="rId19"/>
    <p:sldId id="348" r:id="rId20"/>
    <p:sldId id="349" r:id="rId21"/>
    <p:sldId id="351" r:id="rId22"/>
    <p:sldId id="350" r:id="rId23"/>
    <p:sldId id="367" r:id="rId24"/>
    <p:sldId id="356" r:id="rId25"/>
    <p:sldId id="344" r:id="rId26"/>
    <p:sldId id="346" r:id="rId27"/>
    <p:sldId id="345" r:id="rId28"/>
    <p:sldId id="347" r:id="rId29"/>
    <p:sldId id="3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8F9F22-8875-4394-BCCD-6AEC1DD6EE86}">
          <p14:sldIdLst>
            <p14:sldId id="361"/>
            <p14:sldId id="325"/>
            <p14:sldId id="330"/>
            <p14:sldId id="327"/>
            <p14:sldId id="332"/>
            <p14:sldId id="329"/>
            <p14:sldId id="352"/>
            <p14:sldId id="353"/>
            <p14:sldId id="363"/>
            <p14:sldId id="364"/>
            <p14:sldId id="365"/>
            <p14:sldId id="366"/>
            <p14:sldId id="362"/>
            <p14:sldId id="355"/>
            <p14:sldId id="338"/>
            <p14:sldId id="339"/>
            <p14:sldId id="359"/>
            <p14:sldId id="340"/>
            <p14:sldId id="348"/>
            <p14:sldId id="349"/>
            <p14:sldId id="351"/>
            <p14:sldId id="350"/>
            <p14:sldId id="367"/>
            <p14:sldId id="356"/>
            <p14:sldId id="344"/>
            <p14:sldId id="346"/>
            <p14:sldId id="345"/>
            <p14:sldId id="34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4660"/>
  </p:normalViewPr>
  <p:slideViewPr>
    <p:cSldViewPr>
      <p:cViewPr varScale="1">
        <p:scale>
          <a:sx n="96" d="100"/>
          <a:sy n="96" d="100"/>
        </p:scale>
        <p:origin x="14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s.appstate.edu/~jas/2450/registers.as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LC-3 Assembly Language </a:t>
            </a:r>
            <a:br>
              <a:rPr lang="en-US" dirty="0"/>
            </a:br>
            <a:r>
              <a:rPr lang="en-US" dirty="0"/>
              <a:t>and the </a:t>
            </a:r>
            <a:br>
              <a:rPr lang="en-US" dirty="0"/>
            </a:br>
            <a:r>
              <a:rPr lang="en-US" dirty="0"/>
              <a:t>Assembler</a:t>
            </a:r>
          </a:p>
        </p:txBody>
      </p:sp>
    </p:spTree>
    <p:extLst>
      <p:ext uri="{BB962C8B-B14F-4D97-AF65-F5344CB8AC3E}">
        <p14:creationId xmlns:p14="http://schemas.microsoft.com/office/powerpoint/2010/main" val="305767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 Modification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work, MULT probably needs to use multiple registers.</a:t>
            </a:r>
          </a:p>
          <a:p>
            <a:r>
              <a:rPr lang="en-US" dirty="0"/>
              <a:t>But what if the code that needs to USE </a:t>
            </a:r>
            <a:r>
              <a:rPr lang="en-US" dirty="0" err="1"/>
              <a:t>mult</a:t>
            </a:r>
            <a:r>
              <a:rPr lang="en-US" dirty="0"/>
              <a:t> is using the same registers?  </a:t>
            </a:r>
          </a:p>
          <a:p>
            <a:r>
              <a:rPr lang="en-US" dirty="0"/>
              <a:t>What if MULT overwrites an important value in a register that the original code needed? </a:t>
            </a:r>
          </a:p>
          <a:p>
            <a:r>
              <a:rPr lang="en-US" dirty="0"/>
              <a:t>The code that needs to use MULT is known as the  </a:t>
            </a:r>
            <a:r>
              <a:rPr lang="en-US" b="1" i="1" dirty="0"/>
              <a:t>CALLER.</a:t>
            </a:r>
          </a:p>
          <a:p>
            <a:r>
              <a:rPr lang="en-US" dirty="0"/>
              <a:t>The code that is getting called (MULT in this case) is known as the</a:t>
            </a:r>
            <a:r>
              <a:rPr lang="en-US" b="1" i="1" dirty="0"/>
              <a:t> CALLEE.</a:t>
            </a:r>
            <a:r>
              <a:rPr lang="en-US" dirty="0"/>
              <a:t> </a:t>
            </a:r>
          </a:p>
          <a:p>
            <a:r>
              <a:rPr lang="en-US" dirty="0"/>
              <a:t>To prevent register overwriting either the </a:t>
            </a:r>
            <a:r>
              <a:rPr lang="en-US" dirty="0" err="1"/>
              <a:t>callee</a:t>
            </a:r>
            <a:r>
              <a:rPr lang="en-US" dirty="0"/>
              <a:t> or the caller must save the registers and restore them.</a:t>
            </a:r>
          </a:p>
        </p:txBody>
      </p:sp>
    </p:spTree>
    <p:extLst>
      <p:ext uri="{BB962C8B-B14F-4D97-AF65-F5344CB8AC3E}">
        <p14:creationId xmlns:p14="http://schemas.microsoft.com/office/powerpoint/2010/main" val="93292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CALLEE vs CALLER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334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caller may not know exactly what registers the </a:t>
            </a:r>
            <a:r>
              <a:rPr lang="en-US" dirty="0" err="1"/>
              <a:t>callee</a:t>
            </a:r>
            <a:r>
              <a:rPr lang="en-US" dirty="0"/>
              <a:t> will be using.  Therefore, to be safe, the caller would have to save ALL important registers.</a:t>
            </a:r>
          </a:p>
          <a:p>
            <a:r>
              <a:rPr lang="en-US" dirty="0"/>
              <a:t>The </a:t>
            </a:r>
            <a:r>
              <a:rPr lang="en-US" dirty="0" err="1"/>
              <a:t>callee</a:t>
            </a:r>
            <a:r>
              <a:rPr lang="en-US" dirty="0"/>
              <a:t>, however, knows exactly what registers it needs to perform its function.  Therefore the </a:t>
            </a:r>
            <a:r>
              <a:rPr lang="en-US" dirty="0" err="1"/>
              <a:t>callee</a:t>
            </a:r>
            <a:r>
              <a:rPr lang="en-US" dirty="0"/>
              <a:t> knows exactly which registers to save and restore. </a:t>
            </a:r>
          </a:p>
          <a:p>
            <a:r>
              <a:rPr lang="en-US" dirty="0"/>
              <a:t>In general, the </a:t>
            </a:r>
            <a:r>
              <a:rPr lang="en-US" dirty="0" err="1"/>
              <a:t>callee</a:t>
            </a:r>
            <a:r>
              <a:rPr lang="en-US" dirty="0"/>
              <a:t> saving registers is most commonly used and should be used in this class. </a:t>
            </a:r>
          </a:p>
          <a:p>
            <a:r>
              <a:rPr lang="en-US" dirty="0"/>
              <a:t>If you are calling a </a:t>
            </a:r>
            <a:r>
              <a:rPr lang="en-US" dirty="0" err="1"/>
              <a:t>callee</a:t>
            </a:r>
            <a:r>
              <a:rPr lang="en-US" dirty="0"/>
              <a:t> and it specifically modifies a register for returning results, it is up to the caller to save the register BEFORE calling the </a:t>
            </a:r>
            <a:r>
              <a:rPr lang="en-US" dirty="0" err="1"/>
              <a:t>callee</a:t>
            </a:r>
            <a:r>
              <a:rPr lang="en-US" dirty="0"/>
              <a:t>.</a:t>
            </a:r>
          </a:p>
          <a:p>
            <a:r>
              <a:rPr lang="en-US" dirty="0"/>
              <a:t>FOLLOW THESE RULES</a:t>
            </a:r>
          </a:p>
          <a:p>
            <a:pPr lvl="1"/>
            <a:r>
              <a:rPr lang="en-US" dirty="0"/>
              <a:t>Anytime you write a subroutine, the FIRST THING you should do inside of that subroutine is to save (store) the initial value of any register you will be using.</a:t>
            </a:r>
          </a:p>
          <a:p>
            <a:pPr lvl="1"/>
            <a:r>
              <a:rPr lang="en-US" dirty="0"/>
              <a:t>Anytime you write a subroutine, that last thing you should do before returning (RET) is to restore ALL of the registers that you saved.</a:t>
            </a:r>
          </a:p>
          <a:p>
            <a:pPr lvl="1"/>
            <a:r>
              <a:rPr lang="en-US" dirty="0"/>
              <a:t>You should NOT save or restore any register that you are using to pass a result back to the caller.</a:t>
            </a:r>
          </a:p>
          <a:p>
            <a:pPr lvl="1"/>
            <a:r>
              <a:rPr lang="en-US" dirty="0"/>
              <a:t>Anytime you CALL a subroutine,  the CALLER must save any registers that it knows will be overwritten by the subroutine.</a:t>
            </a:r>
          </a:p>
          <a:p>
            <a:pPr lvl="1"/>
            <a:r>
              <a:rPr lang="en-US" dirty="0"/>
              <a:t>If you wish to call a subroutine or use a TRAP from inside of a subroutine, the inner subroutine will modify R7 and the outer subroutine will not be able to return properly.  ANYTIME you use a subroutine or trap from inside of another subroutine or trap you must save R7 and restore R7 before returning.</a:t>
            </a:r>
          </a:p>
        </p:txBody>
      </p:sp>
    </p:spTree>
    <p:extLst>
      <p:ext uri="{BB962C8B-B14F-4D97-AF65-F5344CB8AC3E}">
        <p14:creationId xmlns:p14="http://schemas.microsoft.com/office/powerpoint/2010/main" val="336830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59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MULT</a:t>
            </a:r>
          </a:p>
          <a:p>
            <a:pPr marL="0" indent="0">
              <a:buNone/>
            </a:pPr>
            <a:r>
              <a:rPr lang="en-US" dirty="0"/>
              <a:t>	;Save registers.  </a:t>
            </a:r>
          </a:p>
          <a:p>
            <a:pPr marL="0" indent="0">
              <a:buNone/>
            </a:pPr>
            <a:r>
              <a:rPr lang="en-US" dirty="0"/>
              <a:t>	;If I am using R0, R1, and R2, I need to save the original</a:t>
            </a:r>
          </a:p>
          <a:p>
            <a:pPr marL="0" indent="0">
              <a:buNone/>
            </a:pPr>
            <a:r>
              <a:rPr lang="en-US" dirty="0"/>
              <a:t>	;values.  I DON’T need to save R0 because that is where</a:t>
            </a:r>
          </a:p>
          <a:p>
            <a:pPr marL="0" indent="0">
              <a:buNone/>
            </a:pPr>
            <a:r>
              <a:rPr lang="en-US" dirty="0"/>
              <a:t>	;the result of my MULT will be stored.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</a:t>
            </a:r>
            <a:r>
              <a:rPr lang="en-US" dirty="0"/>
              <a:t>	R1, SAVE_R1	;Save R1 so it can be restored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</a:t>
            </a:r>
            <a:r>
              <a:rPr lang="en-US" dirty="0"/>
              <a:t>	R2, SAVE_R2	;Save R2 so it can be restored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;Do any code 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;Restore registers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ld</a:t>
            </a:r>
            <a:r>
              <a:rPr lang="en-US" dirty="0"/>
              <a:t> 	R1, SAVE_R1	;Restore R1 before returning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ld</a:t>
            </a:r>
            <a:r>
              <a:rPr lang="en-US" dirty="0"/>
              <a:t>	R2, SAVE_R2	;Restore R2 before returning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;Only return after restoring the registers.</a:t>
            </a:r>
          </a:p>
          <a:p>
            <a:pPr marL="0" indent="0">
              <a:buNone/>
            </a:pPr>
            <a:r>
              <a:rPr lang="en-US" dirty="0"/>
              <a:t>	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SAVE_R1	.fill	0</a:t>
            </a:r>
          </a:p>
          <a:p>
            <a:pPr marL="0" indent="0">
              <a:buNone/>
            </a:pPr>
            <a:r>
              <a:rPr lang="en-US" dirty="0"/>
              <a:t>SAVE_R2	.fill	0</a:t>
            </a:r>
          </a:p>
          <a:p>
            <a:pPr marL="0" indent="0">
              <a:buNone/>
            </a:pPr>
            <a:r>
              <a:rPr lang="en-US" dirty="0"/>
              <a:t>	;Later we will see how to use a stack to save registers.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6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551656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	.</a:t>
            </a:r>
            <a:r>
              <a:rPr lang="en-US" dirty="0" err="1"/>
              <a:t>orig</a:t>
            </a:r>
            <a:r>
              <a:rPr lang="en-US" dirty="0"/>
              <a:t> x3000</a:t>
            </a:r>
          </a:p>
          <a:p>
            <a:pPr marL="0" indent="0">
              <a:buNone/>
            </a:pPr>
            <a:r>
              <a:rPr lang="en-US" dirty="0"/>
              <a:t>	JSR	TEST</a:t>
            </a:r>
          </a:p>
          <a:p>
            <a:pPr marL="0" indent="0">
              <a:buNone/>
            </a:pPr>
            <a:r>
              <a:rPr lang="en-US" dirty="0"/>
              <a:t>	HALT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;Describe TEST</a:t>
            </a:r>
          </a:p>
          <a:p>
            <a:pPr marL="0" indent="0">
              <a:buNone/>
            </a:pPr>
            <a:r>
              <a:rPr lang="en-US" dirty="0"/>
              <a:t>TEST</a:t>
            </a:r>
          </a:p>
          <a:p>
            <a:pPr marL="0" indent="0">
              <a:buNone/>
            </a:pPr>
            <a:r>
              <a:rPr lang="en-US" dirty="0"/>
              <a:t>	ST  R1, T_SR1</a:t>
            </a:r>
          </a:p>
          <a:p>
            <a:pPr marL="0" indent="0">
              <a:buNone/>
            </a:pPr>
            <a:r>
              <a:rPr lang="en-US" dirty="0"/>
              <a:t>	ST  R2, T_SR2</a:t>
            </a:r>
          </a:p>
          <a:p>
            <a:pPr marL="0" indent="0">
              <a:buNone/>
            </a:pPr>
            <a:r>
              <a:rPr lang="en-US" dirty="0"/>
              <a:t>	ST  R7, T_SR7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;Code</a:t>
            </a:r>
          </a:p>
          <a:p>
            <a:pPr marL="0" indent="0">
              <a:buNone/>
            </a:pPr>
            <a:r>
              <a:rPr lang="en-US" dirty="0"/>
              <a:t>	OUT</a:t>
            </a:r>
          </a:p>
          <a:p>
            <a:pPr marL="0" indent="0">
              <a:buNone/>
            </a:pPr>
            <a:r>
              <a:rPr lang="en-US" dirty="0"/>
              <a:t>	BRNZP T_END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T_END	LD R1, T_SR1</a:t>
            </a:r>
          </a:p>
          <a:p>
            <a:pPr marL="0" indent="0">
              <a:buNone/>
            </a:pPr>
            <a:r>
              <a:rPr lang="en-US" dirty="0"/>
              <a:t>	LD R2, T_SR2</a:t>
            </a:r>
          </a:p>
          <a:p>
            <a:pPr marL="0" indent="0">
              <a:buNone/>
            </a:pPr>
            <a:r>
              <a:rPr lang="en-US" dirty="0"/>
              <a:t>	LD R7, T_SR7</a:t>
            </a:r>
          </a:p>
          <a:p>
            <a:pPr marL="0" indent="0">
              <a:buNone/>
            </a:pPr>
            <a:r>
              <a:rPr lang="en-US" dirty="0"/>
              <a:t>	RET</a:t>
            </a:r>
          </a:p>
          <a:p>
            <a:pPr marL="0" indent="0">
              <a:buNone/>
            </a:pPr>
            <a:r>
              <a:rPr lang="en-US" dirty="0"/>
              <a:t>T_SR1	.fill	0</a:t>
            </a:r>
          </a:p>
          <a:p>
            <a:pPr marL="0" indent="0">
              <a:buNone/>
            </a:pPr>
            <a:r>
              <a:rPr lang="en-US" dirty="0"/>
              <a:t>T_SR2	.fill	0</a:t>
            </a:r>
          </a:p>
          <a:p>
            <a:pPr marL="0" indent="0">
              <a:buNone/>
            </a:pPr>
            <a:r>
              <a:rPr lang="en-US" dirty="0"/>
              <a:t>T_SR7	.fill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;</a:t>
            </a:r>
            <a:r>
              <a:rPr lang="en-US" dirty="0">
                <a:hlinkClick r:id="rId2"/>
              </a:rPr>
              <a:t>A longer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16002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and restore ANY register that gets used in your subroutine.</a:t>
            </a:r>
          </a:p>
          <a:p>
            <a:r>
              <a:rPr lang="en-US" sz="1600" dirty="0"/>
              <a:t>DON’T save any register that is designated a return register.</a:t>
            </a:r>
          </a:p>
          <a:p>
            <a:r>
              <a:rPr lang="en-US" sz="1600" dirty="0"/>
              <a:t>Register save labels must be unique to each subroutine.</a:t>
            </a:r>
          </a:p>
        </p:txBody>
      </p:sp>
    </p:spTree>
    <p:extLst>
      <p:ext uri="{BB962C8B-B14F-4D97-AF65-F5344CB8AC3E}">
        <p14:creationId xmlns:p14="http://schemas.microsoft.com/office/powerpoint/2010/main" val="177431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Assembly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Here are some rules I am going to require.  These are not necessarily always true for assembly programming, but I want you to follow them for easier grading and problem detecting.  The tests will be looking for these.</a:t>
            </a:r>
          </a:p>
          <a:p>
            <a:pPr lvl="1"/>
            <a:r>
              <a:rPr lang="en-US" dirty="0"/>
              <a:t>Your program must have </a:t>
            </a:r>
            <a:r>
              <a:rPr lang="en-US" b="1" dirty="0"/>
              <a:t>exactly</a:t>
            </a:r>
            <a:r>
              <a:rPr lang="en-US" dirty="0"/>
              <a:t> one </a:t>
            </a:r>
            <a:r>
              <a:rPr lang="en-US" b="1" dirty="0"/>
              <a:t>HALT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HALT MUST be reached.  If your program goes into an infinite loop, it will fail the tests.  Run the simulator until HALT is reached.</a:t>
            </a:r>
          </a:p>
          <a:p>
            <a:pPr lvl="1"/>
            <a:r>
              <a:rPr lang="en-US" dirty="0"/>
              <a:t>Each JSR or JSRR should have </a:t>
            </a:r>
            <a:r>
              <a:rPr lang="en-US" b="1" dirty="0"/>
              <a:t>exactly</a:t>
            </a:r>
            <a:r>
              <a:rPr lang="en-US" dirty="0"/>
              <a:t> one </a:t>
            </a:r>
            <a:r>
              <a:rPr lang="en-US" b="1" dirty="0"/>
              <a:t>RET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Any call to a subroutine must NOT modify any registers other than stated return registers.  You can use any register as long as you save and restore it.</a:t>
            </a:r>
          </a:p>
        </p:txBody>
      </p:sp>
    </p:spTree>
    <p:extLst>
      <p:ext uri="{BB962C8B-B14F-4D97-AF65-F5344CB8AC3E}">
        <p14:creationId xmlns:p14="http://schemas.microsoft.com/office/powerpoint/2010/main" val="408861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Pass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3429000" cy="4525963"/>
          </a:xfrm>
        </p:spPr>
        <p:txBody>
          <a:bodyPr/>
          <a:lstStyle/>
          <a:p>
            <a:r>
              <a:rPr lang="en-US" dirty="0"/>
              <a:t>Pass 1 </a:t>
            </a:r>
          </a:p>
          <a:p>
            <a:pPr lvl="1"/>
            <a:r>
              <a:rPr lang="en-US" dirty="0"/>
              <a:t>Read the code and determine addresses.</a:t>
            </a:r>
          </a:p>
          <a:p>
            <a:pPr lvl="1"/>
            <a:r>
              <a:rPr lang="en-US" dirty="0"/>
              <a:t>Associate labels with addresses.</a:t>
            </a:r>
          </a:p>
          <a:p>
            <a:pPr lvl="1"/>
            <a:r>
              <a:rPr lang="en-US" dirty="0"/>
              <a:t>assign5.sym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981200"/>
            <a:ext cx="46089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//Symbol Name		Page Address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	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	A                    3006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	B                    3007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	C                    3008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	MTOP                 300D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	MULT                 3009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	SAVE_R1              3013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	SAVE_R2              3014</a:t>
            </a:r>
          </a:p>
        </p:txBody>
      </p:sp>
    </p:spTree>
    <p:extLst>
      <p:ext uri="{BB962C8B-B14F-4D97-AF65-F5344CB8AC3E}">
        <p14:creationId xmlns:p14="http://schemas.microsoft.com/office/powerpoint/2010/main" val="276225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List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2133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assign5.lst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905000"/>
            <a:ext cx="65998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(0000) 3000  0011000000000000 (   2)                 .ORIG x3000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(3000) 2005  0010000000000101 (   3)                 LD    R0 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(3001) 2205  0010001000000101 (   4)                 LD    R1 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(3002) 4806  0100100000000110 (   5)                 JSR   MULT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(3003) F021  1111000000100001 (   6)                 TRAP  x21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(3004) 3003  0011000000000011 (   7)                 ST    R0 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(3005) F025  1111000000100101 (   8)                 TRAP  x25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(3006) 0008  0000000000001000 (   9) A               .FILL x0008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(3007) 0009  0000000000001001 (  10) B               .FILL x0009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(3008) 0000  0000000000000000 (  11) C               .FILL x0000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(3009) 3209  0011001000001001 (  22) MULT            ST    R1 SAVE_R1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(300A) 3409  0011010000001001 (  23)                 ST    R2 SAVE_R2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(300B) 1420  0001010000100000 (  26)                 ADD   R2 R0 #0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(300C) 5020  0101000000100000 (  27)                 AND   R0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(300D) 1040  0001000001000000 (  33) MTOP            ADD   R0 R1 R0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(300E) 14BF  0001010010111111 (  34)                 ADD   R2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#-1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(300F) 03FD  0000001111111101 (  35)                 BRP   MTOP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(3010) 2202  0010001000000010 (  38)                 LD    R1 SAVE_R1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(3011) 2402  0010010000000010 (  39)                 LD    R2 SAVE_R2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(3012) C1C0  1100000111000000 (  40)                 RET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(3013) 0000  0000000000000000 (  51) SAVE_R1         .FILL x0000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(3014) 0000  0000000000000000 (  52) SAVE_R2         .FILL x0000</a:t>
            </a:r>
          </a:p>
        </p:txBody>
      </p:sp>
    </p:spTree>
    <p:extLst>
      <p:ext uri="{BB962C8B-B14F-4D97-AF65-F5344CB8AC3E}">
        <p14:creationId xmlns:p14="http://schemas.microsoft.com/office/powerpoint/2010/main" val="165158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Print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already a print string TRAP.</a:t>
            </a:r>
          </a:p>
          <a:p>
            <a:r>
              <a:rPr lang="en-US" dirty="0"/>
              <a:t>We are going to make our own for practice using OUT which prints on character at a time.</a:t>
            </a:r>
          </a:p>
          <a:p>
            <a:r>
              <a:rPr lang="en-US" dirty="0"/>
              <a:t>What do we need to do (outline)?  </a:t>
            </a:r>
          </a:p>
          <a:p>
            <a:r>
              <a:rPr lang="en-US" dirty="0"/>
              <a:t>Think in terms of what the LC3 is capable of doing.</a:t>
            </a:r>
          </a:p>
        </p:txBody>
      </p:sp>
    </p:spTree>
    <p:extLst>
      <p:ext uri="{BB962C8B-B14F-4D97-AF65-F5344CB8AC3E}">
        <p14:creationId xmlns:p14="http://schemas.microsoft.com/office/powerpoint/2010/main" val="11861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Print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.</a:t>
            </a:r>
            <a:r>
              <a:rPr lang="en-US" dirty="0" err="1"/>
              <a:t>orig</a:t>
            </a:r>
            <a:r>
              <a:rPr lang="en-US" dirty="0"/>
              <a:t> x3000</a:t>
            </a:r>
          </a:p>
          <a:p>
            <a:pPr marL="0" indent="0">
              <a:buNone/>
            </a:pPr>
            <a:r>
              <a:rPr lang="en-US" dirty="0"/>
              <a:t>____	________________ ; load first character into R0</a:t>
            </a:r>
          </a:p>
          <a:p>
            <a:pPr marL="0" indent="0">
              <a:buNone/>
            </a:pPr>
            <a:r>
              <a:rPr lang="en-US" dirty="0"/>
              <a:t>____	________________ ; if zero jump to end</a:t>
            </a:r>
          </a:p>
          <a:p>
            <a:pPr marL="0" indent="0">
              <a:buNone/>
            </a:pPr>
            <a:r>
              <a:rPr lang="en-US" dirty="0"/>
              <a:t>____	________________ ; print character</a:t>
            </a:r>
          </a:p>
          <a:p>
            <a:pPr marL="0" indent="0">
              <a:buNone/>
            </a:pPr>
            <a:r>
              <a:rPr lang="en-US" dirty="0"/>
              <a:t>____	________________ ; load next character</a:t>
            </a:r>
          </a:p>
          <a:p>
            <a:pPr marL="0" indent="0">
              <a:buNone/>
            </a:pPr>
            <a:r>
              <a:rPr lang="en-US" dirty="0"/>
              <a:t>____	________________ ; jump to "if" above</a:t>
            </a:r>
          </a:p>
          <a:p>
            <a:pPr marL="0" indent="0">
              <a:buNone/>
            </a:pPr>
            <a:r>
              <a:rPr lang="en-US" dirty="0"/>
              <a:t>____	________________ ; end of program</a:t>
            </a:r>
          </a:p>
          <a:p>
            <a:pPr marL="0" indent="0">
              <a:buNone/>
            </a:pPr>
            <a:r>
              <a:rPr lang="en-US"/>
              <a:t>STR1</a:t>
            </a:r>
            <a:r>
              <a:rPr lang="en-US" dirty="0"/>
              <a:t>	.STRINGZ "Hello World!"</a:t>
            </a:r>
          </a:p>
          <a:p>
            <a:pPr marL="0" indent="0">
              <a:buNone/>
            </a:pPr>
            <a:r>
              <a:rPr lang="en-US" dirty="0"/>
              <a:t>	.end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steps may actually require more than one instruction.</a:t>
            </a:r>
          </a:p>
          <a:p>
            <a:pPr marL="0" indent="0">
              <a:buNone/>
            </a:pPr>
            <a:r>
              <a:rPr lang="en-US" dirty="0"/>
              <a:t>Type this in and get it working.  </a:t>
            </a:r>
          </a:p>
          <a:p>
            <a:pPr marL="0" indent="0">
              <a:buNone/>
            </a:pPr>
            <a:r>
              <a:rPr lang="en-US" dirty="0"/>
              <a:t>Make it a subroutine where you pass the address in R0.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6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 and Simulate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Windows – Use the following programs.  Simply download and run.</a:t>
            </a:r>
          </a:p>
          <a:p>
            <a:pPr lvl="1"/>
            <a:r>
              <a:rPr lang="en-US" dirty="0"/>
              <a:t>Assemble with </a:t>
            </a:r>
            <a:r>
              <a:rPr lang="en-US" b="1" i="1" dirty="0"/>
              <a:t>lc3edit.exe</a:t>
            </a:r>
          </a:p>
          <a:p>
            <a:pPr lvl="1"/>
            <a:r>
              <a:rPr lang="en-US" dirty="0"/>
              <a:t>Simulate with </a:t>
            </a:r>
            <a:r>
              <a:rPr lang="en-US" b="1" i="1" dirty="0"/>
              <a:t>simulate.exe</a:t>
            </a:r>
          </a:p>
          <a:p>
            <a:r>
              <a:rPr lang="en-US" dirty="0"/>
              <a:t>Linux or MAC - You can install the Unix version of the software on your local computer.  </a:t>
            </a:r>
          </a:p>
          <a:p>
            <a:pPr lvl="1"/>
            <a:r>
              <a:rPr lang="en-US" dirty="0"/>
              <a:t>Assemble with lc3as</a:t>
            </a:r>
          </a:p>
          <a:p>
            <a:pPr lvl="1"/>
            <a:r>
              <a:rPr lang="en-US" dirty="0"/>
              <a:t>Simulate</a:t>
            </a:r>
          </a:p>
          <a:p>
            <a:pPr lvl="2"/>
            <a:r>
              <a:rPr lang="en-US" dirty="0"/>
              <a:t>Text based with </a:t>
            </a:r>
            <a:r>
              <a:rPr lang="en-US" b="1" i="1" dirty="0"/>
              <a:t>lc3sim</a:t>
            </a:r>
          </a:p>
          <a:p>
            <a:pPr lvl="2"/>
            <a:r>
              <a:rPr lang="en-US" dirty="0"/>
              <a:t>Graphical with </a:t>
            </a:r>
            <a:r>
              <a:rPr lang="en-US" b="1" i="1" dirty="0"/>
              <a:t>lc3sim-tk  </a:t>
            </a:r>
          </a:p>
          <a:p>
            <a:pPr lvl="3"/>
            <a:r>
              <a:rPr lang="en-US" dirty="0"/>
              <a:t>Open terminal</a:t>
            </a:r>
          </a:p>
          <a:p>
            <a:pPr lvl="3"/>
            <a:r>
              <a:rPr lang="en-US" dirty="0"/>
              <a:t>Mac only, start X11 with the following command:  </a:t>
            </a:r>
            <a:r>
              <a:rPr lang="en-US" b="1" i="1" dirty="0" err="1"/>
              <a:t>startx</a:t>
            </a:r>
            <a:endParaRPr lang="en-US" b="1" i="1" dirty="0"/>
          </a:p>
          <a:p>
            <a:pPr lvl="3"/>
            <a:r>
              <a:rPr lang="en-US" dirty="0"/>
              <a:t>Connect to student with </a:t>
            </a:r>
            <a:r>
              <a:rPr lang="en-US" dirty="0" err="1"/>
              <a:t>ssh</a:t>
            </a:r>
            <a:r>
              <a:rPr lang="en-US" dirty="0"/>
              <a:t> like this :    </a:t>
            </a:r>
            <a:r>
              <a:rPr lang="en-US" b="1" i="1" dirty="0" err="1"/>
              <a:t>ssh</a:t>
            </a:r>
            <a:r>
              <a:rPr lang="en-US" b="1" i="1" dirty="0"/>
              <a:t>   -X   student.cs.appstate.edu</a:t>
            </a:r>
          </a:p>
          <a:p>
            <a:pPr lvl="3"/>
            <a:r>
              <a:rPr lang="en-US" dirty="0"/>
              <a:t>Run   </a:t>
            </a:r>
            <a:r>
              <a:rPr lang="en-US" b="1" i="1" dirty="0"/>
              <a:t>lc3sim-tk</a:t>
            </a:r>
          </a:p>
          <a:p>
            <a:r>
              <a:rPr lang="en-US" dirty="0"/>
              <a:t>Java simulator on AsULearn should work for any OS.  I would recommend trying to use it because the processor simulator it uses is the same one that the Web-CAT tests use.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5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Assembling with an Assembler</a:t>
            </a:r>
          </a:p>
          <a:p>
            <a:r>
              <a:rPr lang="en-US" dirty="0"/>
              <a:t>Coding is exactly what we have been doing so far with a few additions.</a:t>
            </a:r>
          </a:p>
          <a:p>
            <a:pPr lvl="1"/>
            <a:r>
              <a:rPr lang="en-US" dirty="0"/>
              <a:t>Instructions: add, and, not, </a:t>
            </a:r>
            <a:r>
              <a:rPr lang="en-US" dirty="0" err="1"/>
              <a:t>ld</a:t>
            </a:r>
            <a:r>
              <a:rPr lang="en-US" dirty="0"/>
              <a:t>, </a:t>
            </a:r>
            <a:r>
              <a:rPr lang="en-US" dirty="0" err="1"/>
              <a:t>st</a:t>
            </a:r>
            <a:r>
              <a:rPr lang="en-US" dirty="0"/>
              <a:t>, </a:t>
            </a:r>
            <a:r>
              <a:rPr lang="en-US" dirty="0" err="1"/>
              <a:t>ldr</a:t>
            </a:r>
            <a:r>
              <a:rPr lang="en-US" dirty="0"/>
              <a:t>,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Pseudo-ops: .</a:t>
            </a:r>
            <a:r>
              <a:rPr lang="en-US" dirty="0" err="1"/>
              <a:t>orig</a:t>
            </a:r>
            <a:r>
              <a:rPr lang="en-US" dirty="0"/>
              <a:t>, .fill, .</a:t>
            </a:r>
            <a:r>
              <a:rPr lang="en-US" dirty="0" err="1"/>
              <a:t>blkw</a:t>
            </a:r>
            <a:r>
              <a:rPr lang="en-US" dirty="0"/>
              <a:t>, .</a:t>
            </a:r>
            <a:r>
              <a:rPr lang="en-US" dirty="0" err="1"/>
              <a:t>stringz</a:t>
            </a:r>
            <a:r>
              <a:rPr lang="en-US" dirty="0"/>
              <a:t>, .end</a:t>
            </a:r>
          </a:p>
          <a:p>
            <a:pPr lvl="1"/>
            <a:r>
              <a:rPr lang="en-US" dirty="0"/>
              <a:t>Labels</a:t>
            </a:r>
          </a:p>
          <a:p>
            <a:r>
              <a:rPr lang="en-US" dirty="0"/>
              <a:t>Much easier for humans.</a:t>
            </a:r>
          </a:p>
          <a:p>
            <a:r>
              <a:rPr lang="en-US" dirty="0"/>
              <a:t>Addresses are often calculated automatically.</a:t>
            </a:r>
          </a:p>
          <a:p>
            <a:r>
              <a:rPr lang="en-US" dirty="0"/>
              <a:t>Computer does more work in the background.</a:t>
            </a:r>
          </a:p>
          <a:p>
            <a:r>
              <a:rPr lang="en-US" dirty="0"/>
              <a:t>;  begins a comment</a:t>
            </a:r>
          </a:p>
          <a:p>
            <a:r>
              <a:rPr lang="en-US" dirty="0"/>
              <a:t># is used to mean immediate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40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 and Simulate on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cant get the software from the previous slide to work, I EXPECT YOU TO USE THE COMMAND LINE TOOLS ON STUDENT.</a:t>
            </a:r>
          </a:p>
          <a:p>
            <a:r>
              <a:rPr lang="en-US" dirty="0"/>
              <a:t>Not being able to assemble or simulate is not an excuse.</a:t>
            </a:r>
          </a:p>
          <a:p>
            <a:r>
              <a:rPr lang="en-US" dirty="0"/>
              <a:t>Read the next slide for help with the text </a:t>
            </a:r>
            <a:r>
              <a:rPr lang="en-US"/>
              <a:t>bases simulator.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2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92162"/>
          </a:xfrm>
        </p:spPr>
        <p:txBody>
          <a:bodyPr>
            <a:noAutofit/>
          </a:bodyPr>
          <a:lstStyle/>
          <a:p>
            <a:r>
              <a:rPr lang="en-US" sz="3200" dirty="0"/>
              <a:t>Run Graphical Simulator through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connect to student through a text based means (</a:t>
            </a:r>
            <a:r>
              <a:rPr lang="en-US" dirty="0" err="1"/>
              <a:t>ssh</a:t>
            </a:r>
            <a:r>
              <a:rPr lang="en-US" dirty="0"/>
              <a:t> or putty) and still run the graphical simulator (lc3sim-tk) as long as you have an X11 client running on your local computer.</a:t>
            </a:r>
          </a:p>
          <a:p>
            <a:pPr lvl="1"/>
            <a:r>
              <a:rPr lang="en-US" dirty="0"/>
              <a:t>Windows </a:t>
            </a:r>
          </a:p>
          <a:p>
            <a:pPr lvl="2"/>
            <a:r>
              <a:rPr lang="en-US" dirty="0"/>
              <a:t>Download and install </a:t>
            </a:r>
            <a:r>
              <a:rPr lang="en-US" dirty="0" err="1"/>
              <a:t>XMing</a:t>
            </a:r>
            <a:r>
              <a:rPr lang="en-US" dirty="0"/>
              <a:t>.  </a:t>
            </a:r>
          </a:p>
          <a:p>
            <a:pPr lvl="2"/>
            <a:r>
              <a:rPr lang="en-US" dirty="0"/>
              <a:t>Run </a:t>
            </a:r>
            <a:r>
              <a:rPr lang="en-US" dirty="0" err="1"/>
              <a:t>XMing</a:t>
            </a:r>
            <a:r>
              <a:rPr lang="en-US" dirty="0"/>
              <a:t> and make sure the icon is present in your task bar.</a:t>
            </a:r>
          </a:p>
          <a:p>
            <a:pPr lvl="2"/>
            <a:r>
              <a:rPr lang="en-US" dirty="0"/>
              <a:t>Open putty and do the following BEFORE connecting.  </a:t>
            </a:r>
          </a:p>
          <a:p>
            <a:pPr lvl="3"/>
            <a:r>
              <a:rPr lang="en-US" dirty="0"/>
              <a:t>Choose SSH -&gt; X11 and check the box for "Enable X11 forwarding".</a:t>
            </a:r>
          </a:p>
          <a:p>
            <a:pPr lvl="2"/>
            <a:r>
              <a:rPr lang="en-US" dirty="0"/>
              <a:t>Connect and type:	</a:t>
            </a:r>
            <a:r>
              <a:rPr lang="en-US" b="1" i="1" dirty="0"/>
              <a:t>lc3sim-tk </a:t>
            </a:r>
          </a:p>
          <a:p>
            <a:pPr lvl="1"/>
            <a:r>
              <a:rPr lang="en-US" dirty="0"/>
              <a:t>MAC </a:t>
            </a:r>
          </a:p>
          <a:p>
            <a:pPr lvl="2"/>
            <a:r>
              <a:rPr lang="en-US" dirty="0"/>
              <a:t>Open a terminal</a:t>
            </a:r>
          </a:p>
          <a:p>
            <a:pPr lvl="2"/>
            <a:r>
              <a:rPr lang="en-US" dirty="0"/>
              <a:t>Type:		</a:t>
            </a:r>
            <a:r>
              <a:rPr lang="en-US" b="1" i="1" dirty="0" err="1"/>
              <a:t>startx</a:t>
            </a:r>
            <a:endParaRPr lang="en-US" b="1" i="1" dirty="0"/>
          </a:p>
          <a:p>
            <a:pPr lvl="2"/>
            <a:r>
              <a:rPr lang="en-US" dirty="0"/>
              <a:t>Type: 		</a:t>
            </a:r>
            <a:r>
              <a:rPr lang="en-US" b="1" i="1" dirty="0" err="1"/>
              <a:t>ssh</a:t>
            </a:r>
            <a:r>
              <a:rPr lang="en-US" b="1" i="1" dirty="0"/>
              <a:t>   -X   student.cs.appstate.edu</a:t>
            </a:r>
          </a:p>
          <a:p>
            <a:pPr lvl="2"/>
            <a:r>
              <a:rPr lang="en-US" dirty="0"/>
              <a:t>Type: 		</a:t>
            </a:r>
            <a:r>
              <a:rPr lang="en-US" b="1" i="1" dirty="0"/>
              <a:t>lc3sim-tk</a:t>
            </a:r>
          </a:p>
          <a:p>
            <a:pPr lvl="2"/>
            <a:endParaRPr lang="en-US" b="1" i="1" dirty="0"/>
          </a:p>
          <a:p>
            <a:pPr lvl="1"/>
            <a:r>
              <a:rPr lang="en-US" dirty="0"/>
              <a:t>Linux</a:t>
            </a:r>
          </a:p>
          <a:p>
            <a:pPr lvl="2"/>
            <a:r>
              <a:rPr lang="en-US" dirty="0"/>
              <a:t>Open a terminal</a:t>
            </a:r>
          </a:p>
          <a:p>
            <a:pPr lvl="2"/>
            <a:r>
              <a:rPr lang="en-US" dirty="0"/>
              <a:t>Type: 		</a:t>
            </a:r>
            <a:r>
              <a:rPr lang="en-US" b="1" i="1" dirty="0" err="1"/>
              <a:t>ssh</a:t>
            </a:r>
            <a:r>
              <a:rPr lang="en-US" b="1" i="1" dirty="0"/>
              <a:t>   -X   student.cs.appstate.edu</a:t>
            </a:r>
          </a:p>
          <a:p>
            <a:pPr lvl="2"/>
            <a:r>
              <a:rPr lang="en-US" dirty="0"/>
              <a:t>Type: 		</a:t>
            </a:r>
            <a:r>
              <a:rPr lang="en-US" b="1" i="1" dirty="0"/>
              <a:t>lc3sim-tk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1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from the 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These commands are from the text based simulator (lc3sim) on student.  But these ideas are common to debuggers in many languages and IDEs.  </a:t>
            </a:r>
          </a:p>
          <a:p>
            <a:r>
              <a:rPr lang="en-US" dirty="0"/>
              <a:t>The graphical based simulators have buttons which do the same things as the following commands.</a:t>
            </a:r>
          </a:p>
          <a:p>
            <a:r>
              <a:rPr lang="en-US" dirty="0"/>
              <a:t>Type </a:t>
            </a:r>
            <a:r>
              <a:rPr lang="en-US" b="1" i="1" dirty="0"/>
              <a:t>help</a:t>
            </a:r>
            <a:r>
              <a:rPr lang="en-US" dirty="0"/>
              <a:t> from within </a:t>
            </a:r>
            <a:r>
              <a:rPr lang="en-US" b="1" i="1" dirty="0"/>
              <a:t>lc3sim</a:t>
            </a:r>
            <a:r>
              <a:rPr lang="en-US" dirty="0"/>
              <a:t> get a list of the commands.</a:t>
            </a:r>
          </a:p>
          <a:p>
            <a:pPr marL="457200" lvl="1" indent="0">
              <a:buNone/>
            </a:pPr>
            <a:r>
              <a:rPr lang="en-US" b="1" i="1" dirty="0"/>
              <a:t>step</a:t>
            </a:r>
            <a:r>
              <a:rPr lang="en-US" dirty="0"/>
              <a:t> - Execute 1 program step at a time.  Will go into subroutines.</a:t>
            </a:r>
          </a:p>
          <a:p>
            <a:pPr marL="457200" lvl="1" indent="0">
              <a:buNone/>
            </a:pPr>
            <a:r>
              <a:rPr lang="en-US" b="1" i="1" dirty="0"/>
              <a:t>next</a:t>
            </a:r>
            <a:r>
              <a:rPr lang="en-US" dirty="0"/>
              <a:t> - Execute 1 program step at a time.  Will run subroutines and return without stepping through them.  Treats JSR like a single step.</a:t>
            </a:r>
          </a:p>
          <a:p>
            <a:pPr marL="457200" lvl="1" indent="0">
              <a:buNone/>
            </a:pPr>
            <a:r>
              <a:rPr lang="en-US" b="1" i="1" dirty="0"/>
              <a:t>finish</a:t>
            </a:r>
            <a:r>
              <a:rPr lang="en-US" dirty="0"/>
              <a:t> - If you are in a subroutine will execute until the subroutine finishes then go back to step mode.</a:t>
            </a:r>
          </a:p>
          <a:p>
            <a:pPr marL="457200" lvl="1" indent="0">
              <a:buNone/>
            </a:pPr>
            <a:r>
              <a:rPr lang="en-US" b="1" i="1" dirty="0"/>
              <a:t>continue</a:t>
            </a:r>
            <a:r>
              <a:rPr lang="en-US" dirty="0"/>
              <a:t> - Will run to the end of the program with no more stepping.</a:t>
            </a:r>
          </a:p>
          <a:p>
            <a:pPr marL="457200" lvl="1" indent="0">
              <a:buNone/>
            </a:pPr>
            <a:r>
              <a:rPr lang="en-US" b="1" i="1" dirty="0" err="1"/>
              <a:t>printregs</a:t>
            </a:r>
            <a:r>
              <a:rPr lang="en-US" dirty="0"/>
              <a:t> - Lists all of your registers and values on the screen.</a:t>
            </a:r>
          </a:p>
          <a:p>
            <a:pPr marL="457200" lvl="1" indent="0">
              <a:buNone/>
            </a:pPr>
            <a:r>
              <a:rPr lang="en-US" b="1" i="1" dirty="0"/>
              <a:t>dump</a:t>
            </a:r>
            <a:r>
              <a:rPr lang="en-US" dirty="0"/>
              <a:t> - Lists memory and values on the screen.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5284" y="3244334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5284" y="3244334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1852517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E127-5252-4037-8854-B35745AD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07D2-938C-4505-A014-58563121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 THE ASSIGNMENT DOCUMENT ON ASULEARN FOR DETAILS ON THIS ASSIGNMENT.</a:t>
            </a:r>
          </a:p>
          <a:p>
            <a:r>
              <a:rPr lang="en-US" dirty="0"/>
              <a:t>Write a subroutine named GETNUM which gets a single number from the user.</a:t>
            </a:r>
          </a:p>
          <a:p>
            <a:r>
              <a:rPr lang="en-US" dirty="0"/>
              <a:t>When you call the subroutine, it should not return until the user has pressed a key which is a numeric digit.  </a:t>
            </a:r>
          </a:p>
          <a:p>
            <a:r>
              <a:rPr lang="en-US" dirty="0"/>
              <a:t>If the user presses ‘A’ for example the routine should ignore it and get another character.</a:t>
            </a:r>
          </a:p>
          <a:p>
            <a:r>
              <a:rPr lang="en-US" dirty="0"/>
              <a:t>Convert the character from ASCII to the corresponding number and store that value in R0.  That is if the user presses 5 the value in R0 should be 5 and not the ASCII code for the character 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88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GETNUM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.</a:t>
            </a:r>
            <a:r>
              <a:rPr lang="en-US" dirty="0" err="1"/>
              <a:t>orig</a:t>
            </a:r>
            <a:r>
              <a:rPr lang="en-US" dirty="0"/>
              <a:t> x3000</a:t>
            </a:r>
          </a:p>
          <a:p>
            <a:pPr marL="0" indent="0">
              <a:buNone/>
            </a:pPr>
            <a:r>
              <a:rPr lang="en-US" dirty="0"/>
              <a:t>	JSR	GETNUM</a:t>
            </a:r>
          </a:p>
          <a:p>
            <a:pPr marL="0" indent="0">
              <a:buNone/>
            </a:pPr>
            <a:r>
              <a:rPr lang="en-US" dirty="0"/>
              <a:t>	JSR	GETNUM</a:t>
            </a:r>
          </a:p>
          <a:p>
            <a:pPr marL="0" indent="0">
              <a:buNone/>
            </a:pPr>
            <a:r>
              <a:rPr lang="en-US" dirty="0"/>
              <a:t>	HALT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GETNUM</a:t>
            </a:r>
          </a:p>
          <a:p>
            <a:pPr marL="0" indent="0">
              <a:buNone/>
            </a:pPr>
            <a:r>
              <a:rPr lang="en-US" dirty="0"/>
              <a:t>	//Program code here</a:t>
            </a:r>
          </a:p>
          <a:p>
            <a:pPr marL="0" indent="0">
              <a:buNone/>
            </a:pPr>
            <a:r>
              <a:rPr lang="en-US" dirty="0"/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860485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/>
              <a:t>if (A&gt;B &amp;&amp; A&gt;C)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print(A)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Booleans are positional.  Must PASS all tests.</a:t>
            </a:r>
          </a:p>
          <a:p>
            <a:pPr lvl="1"/>
            <a:r>
              <a:rPr lang="en-US" sz="1800" dirty="0"/>
              <a:t>If first test fails jump to end of </a:t>
            </a:r>
            <a:r>
              <a:rPr lang="en-US" sz="1800" b="1" i="1" dirty="0"/>
              <a:t>if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If second test fails skip to end of </a:t>
            </a:r>
            <a:r>
              <a:rPr lang="en-US" sz="1800" b="1" i="1" dirty="0"/>
              <a:t>if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Print A</a:t>
            </a:r>
          </a:p>
          <a:p>
            <a:pPr lvl="1"/>
            <a:r>
              <a:rPr lang="en-US" sz="1800" dirty="0"/>
              <a:t>End of </a:t>
            </a:r>
            <a:r>
              <a:rPr lang="en-US" sz="1800" b="1" i="1" dirty="0"/>
              <a:t>if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06515"/>
              </p:ext>
            </p:extLst>
          </p:nvPr>
        </p:nvGraphicFramePr>
        <p:xfrm>
          <a:off x="1676400" y="3810000"/>
          <a:ext cx="5638800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Assume R0&lt;-A, R1&lt;-B, R2&lt;-C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  <a:r>
                        <a:rPr lang="en-US" sz="1600" baseline="0" dirty="0"/>
                        <a:t> R3, R0</a:t>
                      </a:r>
                    </a:p>
                    <a:p>
                      <a:r>
                        <a:rPr lang="en-US" sz="1600" baseline="0" dirty="0"/>
                        <a:t>Add R3, R3, #1</a:t>
                      </a:r>
                    </a:p>
                    <a:p>
                      <a:r>
                        <a:rPr lang="en-US" sz="1600" baseline="0" dirty="0"/>
                        <a:t>Add R4, R3, R1</a:t>
                      </a:r>
                    </a:p>
                    <a:p>
                      <a:r>
                        <a:rPr lang="en-US" sz="1600" dirty="0"/>
                        <a:t>BRZP 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;Compare A &gt; B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;leave -A in R3</a:t>
                      </a:r>
                    </a:p>
                    <a:p>
                      <a:r>
                        <a:rPr lang="en-US" sz="1600" dirty="0"/>
                        <a:t>;if</a:t>
                      </a:r>
                      <a:r>
                        <a:rPr lang="en-US" sz="1600" baseline="0" dirty="0"/>
                        <a:t> A&lt;B || A==B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Add R4, R3, R2</a:t>
                      </a:r>
                    </a:p>
                    <a:p>
                      <a:r>
                        <a:rPr lang="en-US" sz="1600" baseline="0" dirty="0"/>
                        <a:t>BRZP 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;Compare A&gt;C</a:t>
                      </a:r>
                    </a:p>
                    <a:p>
                      <a:r>
                        <a:rPr lang="en-US" sz="1600" dirty="0"/>
                        <a:t>;if A&lt;C</a:t>
                      </a:r>
                      <a:r>
                        <a:rPr lang="en-US" sz="1600" baseline="0" dirty="0"/>
                        <a:t> || A==C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Trap</a:t>
                      </a:r>
                      <a:r>
                        <a:rPr lang="en-US" sz="1600" baseline="0" dirty="0"/>
                        <a:t> x21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;Print R0(A)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Trap</a:t>
                      </a:r>
                      <a:r>
                        <a:rPr lang="en-US" sz="1600" baseline="0" dirty="0"/>
                        <a:t> x25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3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(test1 &amp;&amp; test2 &amp;&amp; test3 &amp;&amp; … &amp;&amp; </a:t>
            </a:r>
            <a:r>
              <a:rPr lang="en-US" sz="2800" dirty="0" err="1"/>
              <a:t>testn</a:t>
            </a:r>
            <a:r>
              <a:rPr lang="en-US" sz="2800" dirty="0"/>
              <a:t>) {BLOCK}</a:t>
            </a:r>
          </a:p>
          <a:p>
            <a:pPr marL="0" indent="0">
              <a:buNone/>
            </a:pPr>
            <a:r>
              <a:rPr lang="en-US" sz="2800" dirty="0"/>
              <a:t>	if test1 fails jump to END</a:t>
            </a:r>
          </a:p>
          <a:p>
            <a:pPr marL="0" indent="0">
              <a:buNone/>
            </a:pPr>
            <a:r>
              <a:rPr lang="en-US" sz="2800" dirty="0"/>
              <a:t>	if test2 fails jump to END</a:t>
            </a:r>
          </a:p>
          <a:p>
            <a:pPr marL="0" indent="0">
              <a:buNone/>
            </a:pPr>
            <a:r>
              <a:rPr lang="en-US" sz="2800" dirty="0"/>
              <a:t>	if test3 fails jump to END</a:t>
            </a:r>
          </a:p>
          <a:p>
            <a:pPr marL="0" indent="0">
              <a:buNone/>
            </a:pPr>
            <a:r>
              <a:rPr lang="en-US" sz="2800" dirty="0"/>
              <a:t>	if …</a:t>
            </a:r>
          </a:p>
          <a:p>
            <a:pPr marL="0" indent="0">
              <a:buNone/>
            </a:pPr>
            <a:r>
              <a:rPr lang="en-US" sz="2800" dirty="0"/>
              <a:t>	if </a:t>
            </a:r>
            <a:r>
              <a:rPr lang="en-US" sz="2800" dirty="0" err="1"/>
              <a:t>testn</a:t>
            </a:r>
            <a:r>
              <a:rPr lang="en-US" sz="2800" dirty="0"/>
              <a:t> fails jump to END</a:t>
            </a:r>
          </a:p>
          <a:p>
            <a:pPr marL="0" indent="0">
              <a:buNone/>
            </a:pPr>
            <a:r>
              <a:rPr lang="en-US" sz="2800" dirty="0"/>
              <a:t>	//Execute the BLOCK of code here</a:t>
            </a:r>
          </a:p>
          <a:p>
            <a:pPr marL="0" indent="0">
              <a:buNone/>
            </a:pPr>
            <a:r>
              <a:rPr lang="en-US" sz="2800" dirty="0"/>
              <a:t>END   //Move on</a:t>
            </a:r>
          </a:p>
        </p:txBody>
      </p:sp>
    </p:spTree>
    <p:extLst>
      <p:ext uri="{BB962C8B-B14F-4D97-AF65-F5344CB8AC3E}">
        <p14:creationId xmlns:p14="http://schemas.microsoft.com/office/powerpoint/2010/main" val="3185278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/>
              <a:t>if (A&gt;B || A&gt;C)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print(A)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Booleans are positional. Must pass either test.</a:t>
            </a:r>
          </a:p>
          <a:p>
            <a:pPr lvl="1"/>
            <a:r>
              <a:rPr lang="en-US" sz="1800" dirty="0"/>
              <a:t>If first test passes jump to </a:t>
            </a:r>
            <a:r>
              <a:rPr lang="en-US" sz="1800" b="1" i="1" dirty="0"/>
              <a:t>Print A.</a:t>
            </a:r>
            <a:endParaRPr lang="en-US" sz="1800" dirty="0"/>
          </a:p>
          <a:p>
            <a:pPr lvl="1"/>
            <a:r>
              <a:rPr lang="en-US" sz="1800" dirty="0"/>
              <a:t>If second test fails skip to end of </a:t>
            </a:r>
            <a:r>
              <a:rPr lang="en-US" sz="1800" b="1" i="1" dirty="0"/>
              <a:t>if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Print A</a:t>
            </a:r>
          </a:p>
          <a:p>
            <a:pPr lvl="1"/>
            <a:r>
              <a:rPr lang="en-US" sz="1800" dirty="0"/>
              <a:t>End of </a:t>
            </a:r>
            <a:r>
              <a:rPr lang="en-US" sz="1800" b="1" i="1" dirty="0"/>
              <a:t>if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47171"/>
              </p:ext>
            </p:extLst>
          </p:nvPr>
        </p:nvGraphicFramePr>
        <p:xfrm>
          <a:off x="1676400" y="3810000"/>
          <a:ext cx="5638800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Assume R0&lt;-A, R1&lt;-B, R2&lt;-C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  <a:r>
                        <a:rPr lang="en-US" sz="1600" baseline="0" dirty="0"/>
                        <a:t> R3, R0</a:t>
                      </a:r>
                    </a:p>
                    <a:p>
                      <a:r>
                        <a:rPr lang="en-US" sz="1600" baseline="0" dirty="0"/>
                        <a:t>Add R3, R3, #1</a:t>
                      </a:r>
                    </a:p>
                    <a:p>
                      <a:r>
                        <a:rPr lang="en-US" sz="1600" baseline="0" dirty="0"/>
                        <a:t>Add R4, R3, R1</a:t>
                      </a:r>
                    </a:p>
                    <a:p>
                      <a:r>
                        <a:rPr lang="en-US" sz="1600" dirty="0"/>
                        <a:t>BRN PRINTA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;Compare A &gt; B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;leave -A in R3</a:t>
                      </a:r>
                    </a:p>
                    <a:p>
                      <a:r>
                        <a:rPr lang="en-US" sz="1600" dirty="0"/>
                        <a:t>;if</a:t>
                      </a:r>
                      <a:r>
                        <a:rPr lang="en-US" sz="1600" baseline="0" dirty="0"/>
                        <a:t> A&gt;B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Add R4, R3, R2</a:t>
                      </a:r>
                    </a:p>
                    <a:p>
                      <a:r>
                        <a:rPr lang="en-US" sz="1600" baseline="0" dirty="0"/>
                        <a:t>BRZP 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;Compare A&gt;C</a:t>
                      </a:r>
                    </a:p>
                    <a:p>
                      <a:r>
                        <a:rPr lang="en-US" sz="1600" dirty="0"/>
                        <a:t>;if A&lt;C</a:t>
                      </a:r>
                      <a:r>
                        <a:rPr lang="en-US" sz="1600" baseline="0" dirty="0"/>
                        <a:t> || A==C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PRINTA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Trap</a:t>
                      </a:r>
                      <a:r>
                        <a:rPr lang="en-US" sz="1600" baseline="0" dirty="0"/>
                        <a:t> x21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;Print R0(A)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Trap</a:t>
                      </a:r>
                      <a:r>
                        <a:rPr lang="en-US" sz="1600" baseline="0" dirty="0"/>
                        <a:t> x25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97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(test1 || test2 || test3 || … || </a:t>
            </a:r>
            <a:r>
              <a:rPr lang="en-US" dirty="0" err="1"/>
              <a:t>testn</a:t>
            </a:r>
            <a:r>
              <a:rPr lang="en-US" dirty="0"/>
              <a:t>) {BLOCK}</a:t>
            </a:r>
          </a:p>
          <a:p>
            <a:pPr marL="0" indent="0">
              <a:buNone/>
            </a:pPr>
            <a:r>
              <a:rPr lang="en-US" dirty="0"/>
              <a:t>	if test1 passes jump to CODE</a:t>
            </a:r>
          </a:p>
          <a:p>
            <a:pPr marL="0" indent="0">
              <a:buNone/>
            </a:pPr>
            <a:r>
              <a:rPr lang="en-US" dirty="0"/>
              <a:t>	if test2 passes jump to CODE</a:t>
            </a:r>
          </a:p>
          <a:p>
            <a:pPr marL="0" indent="0">
              <a:buNone/>
            </a:pPr>
            <a:r>
              <a:rPr lang="en-US" dirty="0"/>
              <a:t>	if test3 passes jump to CODE</a:t>
            </a:r>
          </a:p>
          <a:p>
            <a:pPr marL="0" indent="0">
              <a:buNone/>
            </a:pPr>
            <a:r>
              <a:rPr lang="en-US" dirty="0"/>
              <a:t>	if …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testn</a:t>
            </a:r>
            <a:r>
              <a:rPr lang="en-US" dirty="0"/>
              <a:t> passes jump to CODE</a:t>
            </a:r>
          </a:p>
          <a:p>
            <a:pPr marL="0" indent="0">
              <a:buNone/>
            </a:pPr>
            <a:r>
              <a:rPr lang="en-US" dirty="0"/>
              <a:t>	BRNZP END</a:t>
            </a:r>
          </a:p>
          <a:p>
            <a:pPr marL="0" indent="0">
              <a:buNone/>
            </a:pPr>
            <a:r>
              <a:rPr lang="en-US" dirty="0"/>
              <a:t>CODE	</a:t>
            </a:r>
          </a:p>
          <a:p>
            <a:pPr marL="0" indent="0">
              <a:buNone/>
            </a:pPr>
            <a:r>
              <a:rPr lang="en-US" dirty="0"/>
              <a:t>	// Execute BLOCK of code here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98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ANDs / 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(test1 &amp;&amp; test2 || test3) {BLOCK}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if test1 fails branch to T3</a:t>
            </a:r>
          </a:p>
          <a:p>
            <a:pPr marL="0" indent="0">
              <a:buNone/>
            </a:pPr>
            <a:r>
              <a:rPr lang="en-US" dirty="0"/>
              <a:t>	if test2 fails branch to T3</a:t>
            </a:r>
          </a:p>
          <a:p>
            <a:pPr marL="0" indent="0">
              <a:buNone/>
            </a:pPr>
            <a:r>
              <a:rPr lang="en-US" dirty="0"/>
              <a:t>	BRNZP CODE</a:t>
            </a:r>
          </a:p>
          <a:p>
            <a:pPr marL="0" indent="0">
              <a:buNone/>
            </a:pPr>
            <a:r>
              <a:rPr lang="en-US" dirty="0"/>
              <a:t>T3	</a:t>
            </a:r>
          </a:p>
          <a:p>
            <a:pPr marL="0" indent="0">
              <a:buNone/>
            </a:pPr>
            <a:r>
              <a:rPr lang="en-US"/>
              <a:t>	if </a:t>
            </a:r>
            <a:r>
              <a:rPr lang="en-US" dirty="0"/>
              <a:t>test3 fails jump to ENDIF</a:t>
            </a:r>
          </a:p>
          <a:p>
            <a:pPr marL="0" indent="0">
              <a:buNone/>
            </a:pPr>
            <a:r>
              <a:rPr lang="en-US" dirty="0"/>
              <a:t>CODE	</a:t>
            </a:r>
          </a:p>
          <a:p>
            <a:pPr marL="0" indent="0">
              <a:buNone/>
            </a:pPr>
            <a:r>
              <a:rPr lang="en-US" dirty="0"/>
              <a:t>	// Execute BLOCK of code here</a:t>
            </a:r>
          </a:p>
          <a:p>
            <a:pPr marL="0" indent="0">
              <a:buNone/>
            </a:pPr>
            <a:r>
              <a:rPr lang="en-US" dirty="0"/>
              <a:t>ENDIF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2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first column in an assembly program is used for labels.</a:t>
            </a:r>
          </a:p>
          <a:p>
            <a:r>
              <a:rPr lang="en-US" dirty="0"/>
              <a:t>A label is simply a way of telling the assembler to remember a specific memory location.</a:t>
            </a:r>
          </a:p>
          <a:p>
            <a:r>
              <a:rPr lang="en-US" dirty="0"/>
              <a:t>Labels can be used as positions for branching and jumping to subroutines (BR and JSR).</a:t>
            </a:r>
          </a:p>
          <a:p>
            <a:r>
              <a:rPr lang="en-US" dirty="0"/>
              <a:t>Labels can be used like variable names for loading and storing (LD, LDI, LEA, ST, STI).</a:t>
            </a:r>
          </a:p>
          <a:p>
            <a:r>
              <a:rPr lang="en-US" dirty="0"/>
              <a:t>The assembler will calculate the proper offsets for you using the label addresses. This only works for </a:t>
            </a:r>
            <a:r>
              <a:rPr lang="en-US" dirty="0" err="1"/>
              <a:t>PCOffset</a:t>
            </a:r>
            <a:r>
              <a:rPr lang="en-US"/>
              <a:t> instructions.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2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Ops – Assembler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These are special instructions to the assembler, not part of the ISA.</a:t>
            </a:r>
          </a:p>
          <a:p>
            <a:r>
              <a:rPr lang="en-US" dirty="0"/>
              <a:t>.ORIG </a:t>
            </a:r>
          </a:p>
          <a:p>
            <a:pPr lvl="1"/>
            <a:r>
              <a:rPr lang="en-US" dirty="0"/>
              <a:t>specify the starting address</a:t>
            </a:r>
          </a:p>
          <a:p>
            <a:r>
              <a:rPr lang="en-US" dirty="0"/>
              <a:t>.FILL </a:t>
            </a:r>
          </a:p>
          <a:p>
            <a:pPr lvl="1"/>
            <a:r>
              <a:rPr lang="en-US" dirty="0"/>
              <a:t>Initialize a single memory location to some value</a:t>
            </a:r>
          </a:p>
          <a:p>
            <a:r>
              <a:rPr lang="en-US" dirty="0"/>
              <a:t>.BLKW -  </a:t>
            </a:r>
            <a:r>
              <a:rPr lang="en-US" dirty="0" err="1"/>
              <a:t>BLocK</a:t>
            </a:r>
            <a:r>
              <a:rPr lang="en-US" dirty="0"/>
              <a:t> of Words </a:t>
            </a:r>
          </a:p>
          <a:p>
            <a:pPr lvl="1"/>
            <a:r>
              <a:rPr lang="en-US" dirty="0"/>
              <a:t>Reserve a block of memory locations</a:t>
            </a:r>
          </a:p>
          <a:p>
            <a:r>
              <a:rPr lang="en-US" dirty="0"/>
              <a:t>.STRINGZ </a:t>
            </a:r>
          </a:p>
          <a:p>
            <a:pPr lvl="1"/>
            <a:r>
              <a:rPr lang="en-US" dirty="0"/>
              <a:t>Reserve character memory as a string</a:t>
            </a:r>
          </a:p>
          <a:p>
            <a:pPr lvl="1"/>
            <a:r>
              <a:rPr lang="en-US" dirty="0"/>
              <a:t>Will be null terminated</a:t>
            </a:r>
          </a:p>
          <a:p>
            <a:r>
              <a:rPr lang="en-US" dirty="0"/>
              <a:t>.END</a:t>
            </a:r>
          </a:p>
          <a:p>
            <a:pPr lvl="1"/>
            <a:r>
              <a:rPr lang="en-US" dirty="0"/>
              <a:t>Tells the assembler where the program ends</a:t>
            </a:r>
          </a:p>
        </p:txBody>
      </p:sp>
    </p:spTree>
    <p:extLst>
      <p:ext uri="{BB962C8B-B14F-4D97-AF65-F5344CB8AC3E}">
        <p14:creationId xmlns:p14="http://schemas.microsoft.com/office/powerpoint/2010/main" val="59761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.BLKW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Save  a whole range of memory.  </a:t>
            </a:r>
          </a:p>
          <a:p>
            <a:r>
              <a:rPr lang="en-US" dirty="0"/>
              <a:t>Affects the next memory location.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x3000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LEA R6, C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LD R0, A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STR R0, R6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#2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TRAP	x25	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	.fill 65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	.fill 66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	.BLKW 5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	.fill 68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.end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62576"/>
              </p:ext>
            </p:extLst>
          </p:nvPr>
        </p:nvGraphicFramePr>
        <p:xfrm>
          <a:off x="5791200" y="2895600"/>
          <a:ext cx="17526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58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.STRINGZ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.ORIG x3000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	.STRINGZ "Hello, World!"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	.fill 5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25073"/>
              </p:ext>
            </p:extLst>
          </p:nvPr>
        </p:nvGraphicFramePr>
        <p:xfrm>
          <a:off x="5791200" y="838200"/>
          <a:ext cx="24384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X0065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X006C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x006C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X006C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7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JSR and JSRR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Jump Save Return (JSR)</a:t>
            </a:r>
          </a:p>
          <a:p>
            <a:r>
              <a:rPr lang="en-US" dirty="0"/>
              <a:t>Jump Save Return Register (JSRR)</a:t>
            </a:r>
          </a:p>
          <a:p>
            <a:r>
              <a:rPr lang="en-US" dirty="0"/>
              <a:t>BOTH SAVE THE RETURN ADDRESS!</a:t>
            </a:r>
          </a:p>
          <a:p>
            <a:r>
              <a:rPr lang="en-US" b="1" i="1" dirty="0"/>
              <a:t>JSR</a:t>
            </a:r>
            <a:r>
              <a:rPr lang="en-US" dirty="0"/>
              <a:t> and </a:t>
            </a:r>
            <a:r>
              <a:rPr lang="en-US" b="1" i="1" dirty="0"/>
              <a:t>JSRR </a:t>
            </a:r>
            <a:r>
              <a:rPr lang="en-US" dirty="0"/>
              <a:t>should ONLY be used if you plan on running a subroutine and RETURNING from that subroutine.  </a:t>
            </a:r>
          </a:p>
          <a:p>
            <a:r>
              <a:rPr lang="en-US" dirty="0"/>
              <a:t>A subroutine is like a method or function.  You jump away to do some code, then return.</a:t>
            </a:r>
          </a:p>
          <a:p>
            <a:r>
              <a:rPr lang="en-US" dirty="0"/>
              <a:t>If you just want to jump somewhere and maybe not return, use </a:t>
            </a:r>
            <a:r>
              <a:rPr lang="en-US" b="1" i="1" dirty="0"/>
              <a:t>JMP or BRNZP</a:t>
            </a:r>
            <a:r>
              <a:rPr lang="en-US" dirty="0"/>
              <a:t> instead of </a:t>
            </a:r>
            <a:r>
              <a:rPr lang="en-US" b="1" i="1" dirty="0"/>
              <a:t>JSR</a:t>
            </a:r>
            <a:r>
              <a:rPr lang="en-US" dirty="0"/>
              <a:t> or </a:t>
            </a:r>
            <a:r>
              <a:rPr lang="en-US" b="1" i="1" dirty="0"/>
              <a:t>JSRR</a:t>
            </a:r>
            <a:r>
              <a:rPr lang="en-US" dirty="0"/>
              <a:t>.</a:t>
            </a:r>
          </a:p>
          <a:p>
            <a:r>
              <a:rPr lang="en-US" b="1" i="1" dirty="0"/>
              <a:t>JSR</a:t>
            </a:r>
            <a:r>
              <a:rPr lang="en-US" dirty="0"/>
              <a:t> AND </a:t>
            </a:r>
            <a:r>
              <a:rPr lang="en-US" b="1" i="1" dirty="0"/>
              <a:t>JSRR</a:t>
            </a:r>
            <a:r>
              <a:rPr lang="en-US" dirty="0"/>
              <a:t> SHOULD ALWAYS BE USED IN CONJUNCTION WITH THE </a:t>
            </a:r>
            <a:r>
              <a:rPr lang="en-US" b="1" i="1" dirty="0"/>
              <a:t>RET</a:t>
            </a:r>
            <a:r>
              <a:rPr lang="en-US" dirty="0"/>
              <a:t> instruction.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0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read about subroutines </a:t>
            </a:r>
            <a:r>
              <a:rPr lang="en-US"/>
              <a:t>in chapter 9.</a:t>
            </a:r>
          </a:p>
          <a:p>
            <a:r>
              <a:rPr lang="en-US" dirty="0"/>
              <a:t>A subroutine is like a function or method.</a:t>
            </a:r>
          </a:p>
          <a:p>
            <a:r>
              <a:rPr lang="en-US" dirty="0"/>
              <a:t>Pass parameters using registers.</a:t>
            </a:r>
          </a:p>
          <a:p>
            <a:r>
              <a:rPr lang="en-US" dirty="0"/>
              <a:t>Return values using registers.</a:t>
            </a:r>
          </a:p>
          <a:p>
            <a:r>
              <a:rPr lang="en-US" dirty="0"/>
              <a:t>When using a subroutine, ALWAYS save and restore any registers that you use in the subroutine.</a:t>
            </a:r>
          </a:p>
          <a:p>
            <a:pPr lvl="1"/>
            <a:r>
              <a:rPr lang="en-US" dirty="0"/>
              <a:t>At the beginning of the subroutine save all registers.</a:t>
            </a:r>
          </a:p>
          <a:p>
            <a:pPr lvl="1"/>
            <a:r>
              <a:rPr lang="en-US" dirty="0"/>
              <a:t>At the end of the subroutine, before the RET, restore the registers to their original value.</a:t>
            </a:r>
          </a:p>
          <a:p>
            <a:pPr lvl="1"/>
            <a:r>
              <a:rPr lang="en-US" dirty="0"/>
              <a:t>DON’T SAVE OR RESTORE THE RETURN REGISTER.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9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Arguments to Subroutines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solutions</a:t>
            </a:r>
          </a:p>
          <a:p>
            <a:pPr lvl="1"/>
            <a:r>
              <a:rPr lang="en-US" dirty="0"/>
              <a:t>Store arguments in memory (preferred but a bit complicated).</a:t>
            </a:r>
          </a:p>
          <a:p>
            <a:pPr lvl="1"/>
            <a:r>
              <a:rPr lang="en-US" dirty="0"/>
              <a:t>Store arguments in registers (easy but has drawbacks).</a:t>
            </a:r>
          </a:p>
          <a:p>
            <a:r>
              <a:rPr lang="en-US" dirty="0"/>
              <a:t>For now we will assume Registers have the arguments.</a:t>
            </a:r>
          </a:p>
          <a:p>
            <a:r>
              <a:rPr lang="en-US" dirty="0"/>
              <a:t>Most high level languages store arguments in memory on the stack.</a:t>
            </a:r>
          </a:p>
        </p:txBody>
      </p:sp>
    </p:spTree>
    <p:extLst>
      <p:ext uri="{BB962C8B-B14F-4D97-AF65-F5344CB8AC3E}">
        <p14:creationId xmlns:p14="http://schemas.microsoft.com/office/powerpoint/2010/main" val="30326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2116</Words>
  <Application>Microsoft Office PowerPoint</Application>
  <PresentationFormat>On-screen Show (4:3)</PresentationFormat>
  <Paragraphs>418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LC-3 Assembly Language  and the  Assembler</vt:lpstr>
      <vt:lpstr>Assembly Language</vt:lpstr>
      <vt:lpstr>Assembly Code Label</vt:lpstr>
      <vt:lpstr>Pseudo Ops – Assembler Directives</vt:lpstr>
      <vt:lpstr>.BLKW</vt:lpstr>
      <vt:lpstr>.STRINGZ</vt:lpstr>
      <vt:lpstr>JSR and JSRR</vt:lpstr>
      <vt:lpstr>Subroutines</vt:lpstr>
      <vt:lpstr>Passing Arguments to Subroutines</vt:lpstr>
      <vt:lpstr>The Register Modification Problem</vt:lpstr>
      <vt:lpstr>CALLEE vs CALLER</vt:lpstr>
      <vt:lpstr>How to save Registers</vt:lpstr>
      <vt:lpstr>PowerPoint Presentation</vt:lpstr>
      <vt:lpstr>Rules For Assembly Programs</vt:lpstr>
      <vt:lpstr>2 Pass Assembly</vt:lpstr>
      <vt:lpstr>Assembly List file</vt:lpstr>
      <vt:lpstr>Example Print A String</vt:lpstr>
      <vt:lpstr>Example – Print String</vt:lpstr>
      <vt:lpstr>Assemble and Simulate</vt:lpstr>
      <vt:lpstr>Assemble and Simulate on Student</vt:lpstr>
      <vt:lpstr>Run Graphical Simulator through Student</vt:lpstr>
      <vt:lpstr>Concepts from the Simulator</vt:lpstr>
      <vt:lpstr>Homework 5</vt:lpstr>
      <vt:lpstr>Create GETNUM</vt:lpstr>
      <vt:lpstr>Boolean AND</vt:lpstr>
      <vt:lpstr>Multiple ANDs</vt:lpstr>
      <vt:lpstr>Boolean OR</vt:lpstr>
      <vt:lpstr>Multiple ORs</vt:lpstr>
      <vt:lpstr>Mixed ANDs / 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LC-3</dc:title>
  <dc:creator>Joel</dc:creator>
  <cp:lastModifiedBy>Joel</cp:lastModifiedBy>
  <cp:revision>161</cp:revision>
  <dcterms:created xsi:type="dcterms:W3CDTF">2006-08-16T00:00:00Z</dcterms:created>
  <dcterms:modified xsi:type="dcterms:W3CDTF">2019-03-12T13:33:26Z</dcterms:modified>
</cp:coreProperties>
</file>