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6" r:id="rId3"/>
    <p:sldId id="257" r:id="rId4"/>
    <p:sldId id="258" r:id="rId5"/>
    <p:sldId id="259" r:id="rId6"/>
    <p:sldId id="260" r:id="rId7"/>
    <p:sldId id="265" r:id="rId8"/>
    <p:sldId id="266" r:id="rId9"/>
    <p:sldId id="261" r:id="rId10"/>
    <p:sldId id="262" r:id="rId11"/>
    <p:sldId id="263" r:id="rId12"/>
    <p:sldId id="264" r:id="rId13"/>
    <p:sldId id="267" r:id="rId14"/>
    <p:sldId id="307" r:id="rId15"/>
    <p:sldId id="308" r:id="rId16"/>
    <p:sldId id="309" r:id="rId17"/>
    <p:sldId id="271" r:id="rId18"/>
    <p:sldId id="272" r:id="rId19"/>
    <p:sldId id="268" r:id="rId20"/>
    <p:sldId id="312" r:id="rId21"/>
    <p:sldId id="281" r:id="rId22"/>
    <p:sldId id="282" r:id="rId23"/>
    <p:sldId id="283" r:id="rId24"/>
    <p:sldId id="270" r:id="rId25"/>
    <p:sldId id="273" r:id="rId26"/>
    <p:sldId id="274" r:id="rId27"/>
    <p:sldId id="279" r:id="rId28"/>
    <p:sldId id="280" r:id="rId29"/>
    <p:sldId id="275" r:id="rId30"/>
    <p:sldId id="310" r:id="rId31"/>
    <p:sldId id="311" r:id="rId32"/>
    <p:sldId id="347" r:id="rId33"/>
    <p:sldId id="348" r:id="rId34"/>
    <p:sldId id="313" r:id="rId35"/>
    <p:sldId id="284" r:id="rId36"/>
    <p:sldId id="285" r:id="rId37"/>
    <p:sldId id="286" r:id="rId38"/>
    <p:sldId id="287" r:id="rId39"/>
    <p:sldId id="289" r:id="rId40"/>
    <p:sldId id="290" r:id="rId41"/>
    <p:sldId id="295" r:id="rId42"/>
    <p:sldId id="296" r:id="rId43"/>
    <p:sldId id="297" r:id="rId44"/>
    <p:sldId id="299" r:id="rId45"/>
    <p:sldId id="300" r:id="rId46"/>
    <p:sldId id="301" r:id="rId47"/>
    <p:sldId id="302" r:id="rId48"/>
    <p:sldId id="349" r:id="rId49"/>
    <p:sldId id="350" r:id="rId50"/>
    <p:sldId id="351" r:id="rId51"/>
    <p:sldId id="352" r:id="rId52"/>
    <p:sldId id="330" r:id="rId53"/>
    <p:sldId id="327" r:id="rId54"/>
    <p:sldId id="329" r:id="rId55"/>
    <p:sldId id="328" r:id="rId56"/>
    <p:sldId id="303" r:id="rId57"/>
    <p:sldId id="304" r:id="rId58"/>
    <p:sldId id="305" r:id="rId59"/>
    <p:sldId id="314" r:id="rId60"/>
    <p:sldId id="318" r:id="rId61"/>
    <p:sldId id="315" r:id="rId62"/>
    <p:sldId id="316" r:id="rId63"/>
    <p:sldId id="321" r:id="rId64"/>
    <p:sldId id="322" r:id="rId65"/>
    <p:sldId id="325" r:id="rId66"/>
    <p:sldId id="324" r:id="rId67"/>
    <p:sldId id="319" r:id="rId68"/>
    <p:sldId id="320" r:id="rId69"/>
    <p:sldId id="334" r:id="rId70"/>
    <p:sldId id="326" r:id="rId71"/>
    <p:sldId id="337" r:id="rId72"/>
    <p:sldId id="335" r:id="rId73"/>
    <p:sldId id="336" r:id="rId74"/>
    <p:sldId id="338" r:id="rId75"/>
    <p:sldId id="332" r:id="rId76"/>
    <p:sldId id="333" r:id="rId77"/>
    <p:sldId id="339" r:id="rId78"/>
    <p:sldId id="340" r:id="rId79"/>
    <p:sldId id="346" r:id="rId80"/>
    <p:sldId id="343" r:id="rId81"/>
    <p:sldId id="344" r:id="rId82"/>
    <p:sldId id="345" r:id="rId83"/>
    <p:sldId id="341" r:id="rId84"/>
    <p:sldId id="342"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21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1F7CFA4-451B-4E13-B287-ADD1BCC0F583}" type="datetimeFigureOut">
              <a:rPr lang="en-US" smtClean="0"/>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86B9-89E0-4E13-B85B-3C76FF0F66E1}" type="slidenum">
              <a:rPr lang="en-US" smtClean="0"/>
              <a:t>‹#›</a:t>
            </a:fld>
            <a:endParaRPr lang="en-US"/>
          </a:p>
        </p:txBody>
      </p:sp>
    </p:spTree>
    <p:extLst>
      <p:ext uri="{BB962C8B-B14F-4D97-AF65-F5344CB8AC3E}">
        <p14:creationId xmlns:p14="http://schemas.microsoft.com/office/powerpoint/2010/main" val="378316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F7CFA4-451B-4E13-B287-ADD1BCC0F583}" type="datetimeFigureOut">
              <a:rPr lang="en-US" smtClean="0"/>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86B9-89E0-4E13-B85B-3C76FF0F66E1}" type="slidenum">
              <a:rPr lang="en-US" smtClean="0"/>
              <a:t>‹#›</a:t>
            </a:fld>
            <a:endParaRPr lang="en-US"/>
          </a:p>
        </p:txBody>
      </p:sp>
    </p:spTree>
    <p:extLst>
      <p:ext uri="{BB962C8B-B14F-4D97-AF65-F5344CB8AC3E}">
        <p14:creationId xmlns:p14="http://schemas.microsoft.com/office/powerpoint/2010/main" val="243464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F7CFA4-451B-4E13-B287-ADD1BCC0F583}" type="datetimeFigureOut">
              <a:rPr lang="en-US" smtClean="0"/>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86B9-89E0-4E13-B85B-3C76FF0F66E1}" type="slidenum">
              <a:rPr lang="en-US" smtClean="0"/>
              <a:t>‹#›</a:t>
            </a:fld>
            <a:endParaRPr lang="en-US"/>
          </a:p>
        </p:txBody>
      </p:sp>
    </p:spTree>
    <p:extLst>
      <p:ext uri="{BB962C8B-B14F-4D97-AF65-F5344CB8AC3E}">
        <p14:creationId xmlns:p14="http://schemas.microsoft.com/office/powerpoint/2010/main" val="215436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F7CFA4-451B-4E13-B287-ADD1BCC0F583}" type="datetimeFigureOut">
              <a:rPr lang="en-US" smtClean="0"/>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86B9-89E0-4E13-B85B-3C76FF0F66E1}" type="slidenum">
              <a:rPr lang="en-US" smtClean="0"/>
              <a:t>‹#›</a:t>
            </a:fld>
            <a:endParaRPr lang="en-US"/>
          </a:p>
        </p:txBody>
      </p:sp>
    </p:spTree>
    <p:extLst>
      <p:ext uri="{BB962C8B-B14F-4D97-AF65-F5344CB8AC3E}">
        <p14:creationId xmlns:p14="http://schemas.microsoft.com/office/powerpoint/2010/main" val="3947717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7CFA4-451B-4E13-B287-ADD1BCC0F583}" type="datetimeFigureOut">
              <a:rPr lang="en-US" smtClean="0"/>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86B9-89E0-4E13-B85B-3C76FF0F66E1}" type="slidenum">
              <a:rPr lang="en-US" smtClean="0"/>
              <a:t>‹#›</a:t>
            </a:fld>
            <a:endParaRPr lang="en-US"/>
          </a:p>
        </p:txBody>
      </p:sp>
    </p:spTree>
    <p:extLst>
      <p:ext uri="{BB962C8B-B14F-4D97-AF65-F5344CB8AC3E}">
        <p14:creationId xmlns:p14="http://schemas.microsoft.com/office/powerpoint/2010/main" val="218995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F7CFA4-451B-4E13-B287-ADD1BCC0F583}" type="datetimeFigureOut">
              <a:rPr lang="en-US" smtClean="0"/>
              <a:t>8/27/2018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386B9-89E0-4E13-B85B-3C76FF0F66E1}" type="slidenum">
              <a:rPr lang="en-US" smtClean="0"/>
              <a:t>‹#›</a:t>
            </a:fld>
            <a:endParaRPr lang="en-US"/>
          </a:p>
        </p:txBody>
      </p:sp>
    </p:spTree>
    <p:extLst>
      <p:ext uri="{BB962C8B-B14F-4D97-AF65-F5344CB8AC3E}">
        <p14:creationId xmlns:p14="http://schemas.microsoft.com/office/powerpoint/2010/main" val="282597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F7CFA4-451B-4E13-B287-ADD1BCC0F583}" type="datetimeFigureOut">
              <a:rPr lang="en-US" smtClean="0"/>
              <a:t>8/27/2018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5386B9-89E0-4E13-B85B-3C76FF0F66E1}" type="slidenum">
              <a:rPr lang="en-US" smtClean="0"/>
              <a:t>‹#›</a:t>
            </a:fld>
            <a:endParaRPr lang="en-US"/>
          </a:p>
        </p:txBody>
      </p:sp>
    </p:spTree>
    <p:extLst>
      <p:ext uri="{BB962C8B-B14F-4D97-AF65-F5344CB8AC3E}">
        <p14:creationId xmlns:p14="http://schemas.microsoft.com/office/powerpoint/2010/main" val="2110015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F7CFA4-451B-4E13-B287-ADD1BCC0F583}" type="datetimeFigureOut">
              <a:rPr lang="en-US" smtClean="0"/>
              <a:t>8/27/2018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5386B9-89E0-4E13-B85B-3C76FF0F66E1}" type="slidenum">
              <a:rPr lang="en-US" smtClean="0"/>
              <a:t>‹#›</a:t>
            </a:fld>
            <a:endParaRPr lang="en-US"/>
          </a:p>
        </p:txBody>
      </p:sp>
    </p:spTree>
    <p:extLst>
      <p:ext uri="{BB962C8B-B14F-4D97-AF65-F5344CB8AC3E}">
        <p14:creationId xmlns:p14="http://schemas.microsoft.com/office/powerpoint/2010/main" val="55444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7CFA4-451B-4E13-B287-ADD1BCC0F583}" type="datetimeFigureOut">
              <a:rPr lang="en-US" smtClean="0"/>
              <a:t>8/27/2018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5386B9-89E0-4E13-B85B-3C76FF0F66E1}" type="slidenum">
              <a:rPr lang="en-US" smtClean="0"/>
              <a:t>‹#›</a:t>
            </a:fld>
            <a:endParaRPr lang="en-US"/>
          </a:p>
        </p:txBody>
      </p:sp>
    </p:spTree>
    <p:extLst>
      <p:ext uri="{BB962C8B-B14F-4D97-AF65-F5344CB8AC3E}">
        <p14:creationId xmlns:p14="http://schemas.microsoft.com/office/powerpoint/2010/main" val="609621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F7CFA4-451B-4E13-B287-ADD1BCC0F583}" type="datetimeFigureOut">
              <a:rPr lang="en-US" smtClean="0"/>
              <a:t>8/27/2018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386B9-89E0-4E13-B85B-3C76FF0F66E1}" type="slidenum">
              <a:rPr lang="en-US" smtClean="0"/>
              <a:t>‹#›</a:t>
            </a:fld>
            <a:endParaRPr lang="en-US"/>
          </a:p>
        </p:txBody>
      </p:sp>
    </p:spTree>
    <p:extLst>
      <p:ext uri="{BB962C8B-B14F-4D97-AF65-F5344CB8AC3E}">
        <p14:creationId xmlns:p14="http://schemas.microsoft.com/office/powerpoint/2010/main" val="35657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F7CFA4-451B-4E13-B287-ADD1BCC0F583}" type="datetimeFigureOut">
              <a:rPr lang="en-US" smtClean="0"/>
              <a:t>8/27/2018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386B9-89E0-4E13-B85B-3C76FF0F66E1}" type="slidenum">
              <a:rPr lang="en-US" smtClean="0"/>
              <a:t>‹#›</a:t>
            </a:fld>
            <a:endParaRPr lang="en-US"/>
          </a:p>
        </p:txBody>
      </p:sp>
    </p:spTree>
    <p:extLst>
      <p:ext uri="{BB962C8B-B14F-4D97-AF65-F5344CB8AC3E}">
        <p14:creationId xmlns:p14="http://schemas.microsoft.com/office/powerpoint/2010/main" val="377042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7CFA4-451B-4E13-B287-ADD1BCC0F583}" type="datetimeFigureOut">
              <a:rPr lang="en-US" smtClean="0"/>
              <a:t>8/27/2018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5386B9-89E0-4E13-B85B-3C76FF0F66E1}" type="slidenum">
              <a:rPr lang="en-US" smtClean="0"/>
              <a:t>‹#›</a:t>
            </a:fld>
            <a:endParaRPr lang="en-US"/>
          </a:p>
        </p:txBody>
      </p:sp>
    </p:spTree>
    <p:extLst>
      <p:ext uri="{BB962C8B-B14F-4D97-AF65-F5344CB8AC3E}">
        <p14:creationId xmlns:p14="http://schemas.microsoft.com/office/powerpoint/2010/main" val="536365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Number Systems</a:t>
            </a:r>
          </a:p>
        </p:txBody>
      </p:sp>
    </p:spTree>
    <p:extLst>
      <p:ext uri="{BB962C8B-B14F-4D97-AF65-F5344CB8AC3E}">
        <p14:creationId xmlns:p14="http://schemas.microsoft.com/office/powerpoint/2010/main" val="2495761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to 2's Complement</a:t>
            </a:r>
          </a:p>
        </p:txBody>
      </p:sp>
      <p:sp>
        <p:nvSpPr>
          <p:cNvPr id="3" name="Content Placeholder 2"/>
          <p:cNvSpPr>
            <a:spLocks noGrp="1"/>
          </p:cNvSpPr>
          <p:nvPr>
            <p:ph idx="1"/>
          </p:nvPr>
        </p:nvSpPr>
        <p:spPr/>
        <p:txBody>
          <a:bodyPr/>
          <a:lstStyle/>
          <a:p>
            <a:r>
              <a:rPr lang="en-US" dirty="0"/>
              <a:t>If the number is positive </a:t>
            </a:r>
          </a:p>
          <a:p>
            <a:pPr lvl="1"/>
            <a:r>
              <a:rPr lang="en-US" dirty="0"/>
              <a:t>Treat as unsigned binary</a:t>
            </a:r>
          </a:p>
          <a:p>
            <a:r>
              <a:rPr lang="en-US" dirty="0"/>
              <a:t>If the number is negative </a:t>
            </a:r>
          </a:p>
          <a:p>
            <a:pPr lvl="1"/>
            <a:r>
              <a:rPr lang="en-US" dirty="0"/>
              <a:t>Convert as unsigned</a:t>
            </a:r>
          </a:p>
          <a:p>
            <a:pPr lvl="1"/>
            <a:r>
              <a:rPr lang="en-US" dirty="0"/>
              <a:t>Invert all bits and add 1</a:t>
            </a:r>
          </a:p>
          <a:p>
            <a:r>
              <a:rPr lang="en-US" dirty="0"/>
              <a:t>Convert 17 and -23 to 6 bit 2's complement</a:t>
            </a:r>
          </a:p>
        </p:txBody>
      </p:sp>
    </p:spTree>
    <p:extLst>
      <p:ext uri="{BB962C8B-B14F-4D97-AF65-F5344CB8AC3E}">
        <p14:creationId xmlns:p14="http://schemas.microsoft.com/office/powerpoint/2010/main" val="3265439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Decimal to 2's Complement Example</a:t>
            </a:r>
          </a:p>
        </p:txBody>
      </p:sp>
      <p:sp>
        <p:nvSpPr>
          <p:cNvPr id="3" name="Content Placeholder 2"/>
          <p:cNvSpPr>
            <a:spLocks noGrp="1"/>
          </p:cNvSpPr>
          <p:nvPr>
            <p:ph idx="1"/>
          </p:nvPr>
        </p:nvSpPr>
        <p:spPr/>
        <p:txBody>
          <a:bodyPr>
            <a:normAutofit fontScale="77500" lnSpcReduction="20000"/>
          </a:bodyPr>
          <a:lstStyle/>
          <a:p>
            <a:r>
              <a:rPr lang="en-US" dirty="0"/>
              <a:t>Convert 17 and -23 to 6 bit 2's complement</a:t>
            </a:r>
          </a:p>
          <a:p>
            <a:endParaRPr lang="en-US" dirty="0"/>
          </a:p>
          <a:p>
            <a:pPr marL="457200" lvl="1" indent="0">
              <a:buNone/>
            </a:pPr>
            <a:r>
              <a:rPr lang="en-US" dirty="0"/>
              <a:t>	17 (Positive so treat as unsigned binary and done)</a:t>
            </a:r>
          </a:p>
          <a:p>
            <a:pPr marL="457200" lvl="1" indent="0">
              <a:buNone/>
            </a:pPr>
            <a:r>
              <a:rPr lang="en-US" dirty="0"/>
              <a:t>	17 = 16 + 1 = 010001 </a:t>
            </a:r>
            <a:r>
              <a:rPr lang="en-US" sz="2600" dirty="0"/>
              <a:t>(make sure to write the number as six bits)</a:t>
            </a:r>
            <a:endParaRPr lang="en-US" dirty="0"/>
          </a:p>
          <a:p>
            <a:pPr marL="457200" lvl="1" indent="0">
              <a:buNone/>
            </a:pPr>
            <a:endParaRPr lang="en-US" dirty="0"/>
          </a:p>
          <a:p>
            <a:pPr marL="457200" lvl="1" indent="0">
              <a:buNone/>
            </a:pPr>
            <a:r>
              <a:rPr lang="en-US" dirty="0"/>
              <a:t>Answer: 010001</a:t>
            </a:r>
          </a:p>
          <a:p>
            <a:pPr marL="457200" lvl="1" indent="0">
              <a:buNone/>
            </a:pPr>
            <a:endParaRPr lang="en-US" dirty="0"/>
          </a:p>
          <a:p>
            <a:pPr marL="457200" lvl="1" indent="0">
              <a:buNone/>
            </a:pPr>
            <a:r>
              <a:rPr lang="en-US" dirty="0"/>
              <a:t>	-23 (negative so convert as unsigned then do the following)</a:t>
            </a:r>
          </a:p>
          <a:p>
            <a:pPr marL="457200" lvl="1" indent="0">
              <a:buNone/>
            </a:pPr>
            <a:r>
              <a:rPr lang="en-US" dirty="0"/>
              <a:t>	23 = 16 + 4 + 2 + 1 = 010111 (</a:t>
            </a:r>
            <a:r>
              <a:rPr lang="en-US" sz="2600" dirty="0"/>
              <a:t>six bits is important</a:t>
            </a:r>
            <a:r>
              <a:rPr lang="en-US" dirty="0"/>
              <a:t>)</a:t>
            </a:r>
          </a:p>
          <a:p>
            <a:pPr marL="457200" lvl="1" indent="0">
              <a:buNone/>
            </a:pPr>
            <a:r>
              <a:rPr lang="en-US" dirty="0"/>
              <a:t>	101000 (invert all bits)</a:t>
            </a:r>
          </a:p>
          <a:p>
            <a:pPr marL="457200" lvl="1" indent="0">
              <a:buNone/>
            </a:pPr>
            <a:r>
              <a:rPr lang="en-US" dirty="0"/>
              <a:t>	101001 (add 1)</a:t>
            </a:r>
          </a:p>
          <a:p>
            <a:pPr marL="457200" lvl="1" indent="0">
              <a:buNone/>
            </a:pPr>
            <a:endParaRPr lang="en-US" dirty="0"/>
          </a:p>
          <a:p>
            <a:pPr marL="457200" lvl="1" indent="0">
              <a:buNone/>
            </a:pPr>
            <a:r>
              <a:rPr lang="en-US" dirty="0"/>
              <a:t>Answer: 101001  (How can you verify this is -23?)</a:t>
            </a:r>
          </a:p>
        </p:txBody>
      </p:sp>
    </p:spTree>
    <p:extLst>
      <p:ext uri="{BB962C8B-B14F-4D97-AF65-F5344CB8AC3E}">
        <p14:creationId xmlns:p14="http://schemas.microsoft.com/office/powerpoint/2010/main" val="48857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Bit Comparison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6022333"/>
              </p:ext>
            </p:extLst>
          </p:nvPr>
        </p:nvGraphicFramePr>
        <p:xfrm>
          <a:off x="457200" y="1371600"/>
          <a:ext cx="8229600" cy="5191760"/>
        </p:xfrm>
        <a:graphic>
          <a:graphicData uri="http://schemas.openxmlformats.org/drawingml/2006/table">
            <a:tbl>
              <a:tblPr firstRow="1" bandRow="1">
                <a:tableStyleId>{2D5ABB26-0587-4C30-8999-92F81FD0307C}</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pPr algn="ctr"/>
                      <a:r>
                        <a:rPr lang="en-US" dirty="0"/>
                        <a:t>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Signed Magnitude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1's Complement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2's Complement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00000 or 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00000 or 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pPr algn="ctr"/>
                      <a:r>
                        <a:rPr lang="en-US"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70840">
                <a:tc>
                  <a:txBody>
                    <a:bodyPr/>
                    <a:lstStyle/>
                    <a:p>
                      <a:pPr algn="ctr"/>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70840">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70840">
                <a:tc gridSpan="4">
                  <a:txBody>
                    <a:bodyPr/>
                    <a:lstStyle/>
                    <a:p>
                      <a:r>
                        <a:rPr lang="en-US" dirty="0"/>
                        <a:t>See Figure</a:t>
                      </a:r>
                      <a:r>
                        <a:rPr lang="en-US" baseline="0" dirty="0"/>
                        <a:t> 2.1 in book</a:t>
                      </a:r>
                      <a:endParaRPr lang="en-US" dirty="0"/>
                    </a:p>
                  </a:txBody>
                  <a:tcPr>
                    <a:lnT w="12700" cap="flat" cmpd="sng" algn="ctr">
                      <a:solidFill>
                        <a:schemeClr val="tx1"/>
                      </a:solidFill>
                      <a:prstDash val="solid"/>
                      <a:round/>
                      <a:headEnd type="none" w="med" len="med"/>
                      <a:tailEnd type="none" w="med" len="med"/>
                    </a:lnT>
                  </a:tcPr>
                </a:tc>
                <a:tc hMerge="1">
                  <a:txBody>
                    <a:bodyPr/>
                    <a:lstStyle/>
                    <a:p>
                      <a:endParaRPr lang="en-US" dirty="0"/>
                    </a:p>
                  </a:txBody>
                  <a:tcPr>
                    <a:lnT w="12700" cap="flat" cmpd="sng" algn="ctr">
                      <a:solidFill>
                        <a:schemeClr val="tx1"/>
                      </a:solidFill>
                      <a:prstDash val="solid"/>
                      <a:round/>
                      <a:headEnd type="none" w="med" len="med"/>
                      <a:tailEnd type="none" w="med" len="med"/>
                    </a:lnT>
                  </a:tcPr>
                </a:tc>
                <a:tc hMerge="1">
                  <a:txBody>
                    <a:bodyPr/>
                    <a:lstStyle/>
                    <a:p>
                      <a:endParaRPr lang="en-US" dirty="0"/>
                    </a:p>
                  </a:txBody>
                  <a:tcPr>
                    <a:lnT w="12700" cap="flat" cmpd="sng" algn="ctr">
                      <a:solidFill>
                        <a:schemeClr val="tx1"/>
                      </a:solidFill>
                      <a:prstDash val="solid"/>
                      <a:round/>
                      <a:headEnd type="none" w="med" len="med"/>
                      <a:tailEnd type="none" w="med" len="med"/>
                    </a:lnT>
                  </a:tcPr>
                </a:tc>
                <a:tc hMerge="1">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397702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2's Complement Notes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4089603"/>
              </p:ext>
            </p:extLst>
          </p:nvPr>
        </p:nvGraphicFramePr>
        <p:xfrm>
          <a:off x="5029200" y="1295400"/>
          <a:ext cx="3505200" cy="5181600"/>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274320">
                <a:tc>
                  <a:txBody>
                    <a:bodyPr/>
                    <a:lstStyle/>
                    <a:p>
                      <a:pPr algn="ctr"/>
                      <a:r>
                        <a:rPr lang="en-US" sz="1400" dirty="0"/>
                        <a:t>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Unsigned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2's Complement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4320">
                <a:tc>
                  <a:txBody>
                    <a:bodyPr/>
                    <a:lstStyle/>
                    <a:p>
                      <a:pPr algn="ctr"/>
                      <a:r>
                        <a:rPr lang="en-US" sz="1400" dirty="0"/>
                        <a:t>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4320">
                <a:tc>
                  <a:txBody>
                    <a:bodyPr/>
                    <a:lstStyle/>
                    <a:p>
                      <a:pPr algn="ctr"/>
                      <a:r>
                        <a:rPr lang="en-US" sz="1400" dirty="0"/>
                        <a:t>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4320">
                <a:tc>
                  <a:txBody>
                    <a:bodyPr/>
                    <a:lstStyle/>
                    <a:p>
                      <a:pPr algn="ctr"/>
                      <a:r>
                        <a:rPr lang="en-US" sz="1400" dirty="0"/>
                        <a:t>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74320">
                <a:tc>
                  <a:txBody>
                    <a:bodyPr/>
                    <a:lstStyle/>
                    <a:p>
                      <a:pPr algn="ctr"/>
                      <a:r>
                        <a:rPr lang="en-US" sz="1400" dirty="0"/>
                        <a:t>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4320">
                <a:tc>
                  <a:txBody>
                    <a:bodyPr/>
                    <a:lstStyle/>
                    <a:p>
                      <a:pPr algn="ctr"/>
                      <a:r>
                        <a:rPr lang="en-US" sz="1400" dirty="0"/>
                        <a:t>0100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74320">
                <a:tc>
                  <a:txBody>
                    <a:bodyPr/>
                    <a:lstStyle/>
                    <a:p>
                      <a:pPr algn="ctr"/>
                      <a:r>
                        <a:rPr lang="en-US" sz="1400" dirty="0"/>
                        <a:t>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4320">
                <a:tc>
                  <a:txBody>
                    <a:bodyPr/>
                    <a:lstStyle/>
                    <a:p>
                      <a:pPr algn="ctr"/>
                      <a:r>
                        <a:rPr lang="en-US" sz="1400" dirty="0"/>
                        <a:t>0110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74320">
                <a:tc>
                  <a:txBody>
                    <a:bodyPr/>
                    <a:lstStyle/>
                    <a:p>
                      <a:pPr algn="ctr"/>
                      <a:r>
                        <a:rPr lang="en-US" sz="1400" dirty="0"/>
                        <a:t>0111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74320">
                <a:tc>
                  <a:txBody>
                    <a:bodyPr/>
                    <a:lstStyle/>
                    <a:p>
                      <a:pPr algn="ctr"/>
                      <a:r>
                        <a:rPr lang="en-US" sz="1400"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74320">
                <a:tc>
                  <a:txBody>
                    <a:bodyPr/>
                    <a:lstStyle/>
                    <a:p>
                      <a:pPr algn="ctr"/>
                      <a:r>
                        <a:rPr lang="en-US" sz="1400" dirty="0"/>
                        <a:t>1001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74320">
                <a:tc>
                  <a:txBody>
                    <a:bodyPr/>
                    <a:lstStyle/>
                    <a:p>
                      <a:pPr algn="ctr"/>
                      <a:r>
                        <a:rPr lang="en-US" sz="1400" dirty="0"/>
                        <a:t>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74320">
                <a:tc>
                  <a:txBody>
                    <a:bodyPr/>
                    <a:lstStyle/>
                    <a:p>
                      <a:pPr algn="ctr"/>
                      <a:r>
                        <a:rPr lang="en-US" sz="1400" dirty="0"/>
                        <a:t>1011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74320">
                <a:tc>
                  <a:txBody>
                    <a:bodyPr/>
                    <a:lstStyle/>
                    <a:p>
                      <a:pPr algn="ctr"/>
                      <a:r>
                        <a:rPr lang="en-US" sz="1400" dirty="0"/>
                        <a:t>1100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74320">
                <a:tc>
                  <a:txBody>
                    <a:bodyPr/>
                    <a:lstStyle/>
                    <a:p>
                      <a:pPr algn="ctr"/>
                      <a:r>
                        <a:rPr lang="en-US" sz="1400" dirty="0"/>
                        <a:t>1101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74320">
                <a:tc>
                  <a:txBody>
                    <a:bodyPr/>
                    <a:lstStyle/>
                    <a:p>
                      <a:pPr algn="ctr"/>
                      <a:r>
                        <a:rPr lang="en-US" sz="1400" dirty="0"/>
                        <a:t>1110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74320">
                <a:tc>
                  <a:txBody>
                    <a:bodyPr/>
                    <a:lstStyle/>
                    <a:p>
                      <a:pPr algn="ctr"/>
                      <a:r>
                        <a:rPr lang="en-US" sz="1400" dirty="0"/>
                        <a:t>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5" name="TextBox 4"/>
          <p:cNvSpPr txBox="1"/>
          <p:nvPr/>
        </p:nvSpPr>
        <p:spPr>
          <a:xfrm>
            <a:off x="533400" y="1371600"/>
            <a:ext cx="43434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Positive numbers are exactly the same</a:t>
            </a:r>
          </a:p>
          <a:p>
            <a:pPr marL="285750" indent="-285750">
              <a:buFont typeface="Arial" panose="020B0604020202020204" pitchFamily="34" charset="0"/>
              <a:buChar char="•"/>
            </a:pPr>
            <a:r>
              <a:rPr lang="en-US" dirty="0"/>
              <a:t>Half as many non-negative integers as unsigned</a:t>
            </a:r>
          </a:p>
          <a:p>
            <a:pPr marL="285750" indent="-285750">
              <a:buFont typeface="Arial" panose="020B0604020202020204" pitchFamily="34" charset="0"/>
              <a:buChar char="•"/>
            </a:pPr>
            <a:r>
              <a:rPr lang="en-US" dirty="0"/>
              <a:t>-1 is always all 1s no matter how many bits </a:t>
            </a:r>
          </a:p>
          <a:p>
            <a:r>
              <a:rPr lang="en-US" dirty="0"/>
              <a:t>	(111111 = -1 with six bits)</a:t>
            </a:r>
          </a:p>
          <a:p>
            <a:pPr marL="285750" indent="-285750">
              <a:buFont typeface="Arial" panose="020B0604020202020204" pitchFamily="34" charset="0"/>
              <a:buChar char="•"/>
            </a:pPr>
            <a:r>
              <a:rPr lang="en-US" dirty="0"/>
              <a:t>The most negative number is always leading 1 followed by zeros </a:t>
            </a:r>
          </a:p>
          <a:p>
            <a:r>
              <a:rPr lang="en-US" dirty="0"/>
              <a:t>	(100000 is -32 with six bits)</a:t>
            </a:r>
          </a:p>
          <a:p>
            <a:pPr marL="285750" indent="-285750">
              <a:buFont typeface="Arial" panose="020B0604020202020204" pitchFamily="34" charset="0"/>
              <a:buChar char="•"/>
            </a:pPr>
            <a:r>
              <a:rPr lang="en-US" dirty="0"/>
              <a:t>There are the same number of negative and non-negative values</a:t>
            </a:r>
          </a:p>
          <a:p>
            <a:pPr marL="285750" indent="-285750">
              <a:buFont typeface="Arial" panose="020B0604020202020204" pitchFamily="34" charset="0"/>
              <a:buChar char="•"/>
            </a:pPr>
            <a:r>
              <a:rPr lang="en-US" dirty="0"/>
              <a:t>The range is (+2</a:t>
            </a:r>
            <a:r>
              <a:rPr lang="en-US" baseline="30000" dirty="0"/>
              <a:t>k-1</a:t>
            </a:r>
            <a:r>
              <a:rPr lang="en-US" dirty="0"/>
              <a:t>-1) to (-2</a:t>
            </a:r>
            <a:r>
              <a:rPr lang="en-US" baseline="30000" dirty="0"/>
              <a:t>k-1</a:t>
            </a:r>
            <a:r>
              <a:rPr lang="en-US" dirty="0"/>
              <a:t>)</a:t>
            </a:r>
          </a:p>
          <a:p>
            <a:pPr marL="285750" indent="-285750">
              <a:buFont typeface="Arial" panose="020B0604020202020204" pitchFamily="34" charset="0"/>
              <a:buChar char="•"/>
            </a:pPr>
            <a:r>
              <a:rPr lang="en-US" dirty="0"/>
              <a:t>What is the range for 8 bits?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872998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2's Complement Shortcut</a:t>
            </a:r>
          </a:p>
        </p:txBody>
      </p:sp>
      <p:sp>
        <p:nvSpPr>
          <p:cNvPr id="3" name="Content Placeholder 2"/>
          <p:cNvSpPr>
            <a:spLocks noGrp="1"/>
          </p:cNvSpPr>
          <p:nvPr>
            <p:ph idx="1"/>
          </p:nvPr>
        </p:nvSpPr>
        <p:spPr/>
        <p:txBody>
          <a:bodyPr>
            <a:normAutofit fontScale="92500" lnSpcReduction="20000"/>
          </a:bodyPr>
          <a:lstStyle/>
          <a:p>
            <a:r>
              <a:rPr lang="en-US" dirty="0"/>
              <a:t>Invert all bits and add 1</a:t>
            </a:r>
          </a:p>
          <a:p>
            <a:r>
              <a:rPr lang="en-US" dirty="0"/>
              <a:t>The following number does something special</a:t>
            </a:r>
          </a:p>
          <a:p>
            <a:pPr marL="0" indent="0">
              <a:buNone/>
            </a:pPr>
            <a:r>
              <a:rPr lang="en-US" dirty="0"/>
              <a:t>	10</a:t>
            </a:r>
            <a:r>
              <a:rPr lang="en-US" sz="3500" b="1" dirty="0">
                <a:solidFill>
                  <a:srgbClr val="FF0000"/>
                </a:solidFill>
              </a:rPr>
              <a:t>100000</a:t>
            </a:r>
            <a:r>
              <a:rPr lang="en-US" dirty="0"/>
              <a:t> Decimal</a:t>
            </a:r>
          </a:p>
          <a:p>
            <a:pPr marL="0" indent="0">
              <a:buNone/>
            </a:pPr>
            <a:r>
              <a:rPr lang="en-US" dirty="0"/>
              <a:t>	01011111 Invert all bits.  </a:t>
            </a:r>
          </a:p>
          <a:p>
            <a:pPr marL="0" indent="0">
              <a:buNone/>
            </a:pPr>
            <a:r>
              <a:rPr lang="en-US" dirty="0"/>
              <a:t>	01</a:t>
            </a:r>
            <a:r>
              <a:rPr lang="en-US" sz="3500" b="1" dirty="0">
                <a:solidFill>
                  <a:srgbClr val="FF0000"/>
                </a:solidFill>
              </a:rPr>
              <a:t>100000</a:t>
            </a:r>
            <a:r>
              <a:rPr lang="en-US" dirty="0"/>
              <a:t> Add 1</a:t>
            </a:r>
          </a:p>
          <a:p>
            <a:r>
              <a:rPr lang="en-US" dirty="0"/>
              <a:t>When we invert and add 1 we get the same pattern in the red bits above as we started with.</a:t>
            </a:r>
          </a:p>
          <a:p>
            <a:r>
              <a:rPr lang="en-US" dirty="0"/>
              <a:t>Shortcut – Keep zero bits from right to left up to, and including the first 1.  Invert everything else.</a:t>
            </a:r>
          </a:p>
          <a:p>
            <a:r>
              <a:rPr lang="en-US" dirty="0"/>
              <a:t>Note that you don’t add 1 if you use this shortcut.</a:t>
            </a:r>
          </a:p>
        </p:txBody>
      </p:sp>
    </p:spTree>
    <p:extLst>
      <p:ext uri="{BB962C8B-B14F-4D97-AF65-F5344CB8AC3E}">
        <p14:creationId xmlns:p14="http://schemas.microsoft.com/office/powerpoint/2010/main" val="3872265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2s Complement Shortcut Practice</a:t>
            </a:r>
          </a:p>
        </p:txBody>
      </p:sp>
      <p:sp>
        <p:nvSpPr>
          <p:cNvPr id="3" name="Content Placeholder 2"/>
          <p:cNvSpPr>
            <a:spLocks noGrp="1"/>
          </p:cNvSpPr>
          <p:nvPr>
            <p:ph idx="1"/>
          </p:nvPr>
        </p:nvSpPr>
        <p:spPr/>
        <p:txBody>
          <a:bodyPr/>
          <a:lstStyle/>
          <a:p>
            <a:r>
              <a:rPr lang="en-US" dirty="0"/>
              <a:t>Convert these to decimal using the shortcut</a:t>
            </a:r>
          </a:p>
          <a:p>
            <a:pPr marL="0" indent="0">
              <a:buNone/>
            </a:pPr>
            <a:r>
              <a:rPr lang="en-US" dirty="0"/>
              <a:t>	10100000</a:t>
            </a:r>
          </a:p>
          <a:p>
            <a:pPr marL="0" indent="0">
              <a:buNone/>
            </a:pPr>
            <a:r>
              <a:rPr lang="en-US" dirty="0"/>
              <a:t>	10001100</a:t>
            </a:r>
          </a:p>
          <a:p>
            <a:pPr marL="0" indent="0">
              <a:buNone/>
            </a:pPr>
            <a:r>
              <a:rPr lang="en-US" dirty="0"/>
              <a:t>	00110000</a:t>
            </a:r>
          </a:p>
          <a:p>
            <a:pPr marL="0" indent="0">
              <a:buNone/>
            </a:pPr>
            <a:r>
              <a:rPr lang="en-US" dirty="0"/>
              <a:t>	11111101</a:t>
            </a:r>
          </a:p>
        </p:txBody>
      </p:sp>
    </p:spTree>
    <p:extLst>
      <p:ext uri="{BB962C8B-B14F-4D97-AF65-F5344CB8AC3E}">
        <p14:creationId xmlns:p14="http://schemas.microsoft.com/office/powerpoint/2010/main" val="3979587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2s Complement Shortcut Practice</a:t>
            </a:r>
          </a:p>
        </p:txBody>
      </p:sp>
      <p:sp>
        <p:nvSpPr>
          <p:cNvPr id="3" name="Content Placeholder 2"/>
          <p:cNvSpPr>
            <a:spLocks noGrp="1"/>
          </p:cNvSpPr>
          <p:nvPr>
            <p:ph idx="1"/>
          </p:nvPr>
        </p:nvSpPr>
        <p:spPr/>
        <p:txBody>
          <a:bodyPr/>
          <a:lstStyle/>
          <a:p>
            <a:r>
              <a:rPr lang="en-US" dirty="0"/>
              <a:t>Convert these to decimal using the shortcut</a:t>
            </a:r>
          </a:p>
          <a:p>
            <a:pPr marL="0" indent="0">
              <a:buNone/>
            </a:pPr>
            <a:r>
              <a:rPr lang="en-US" dirty="0"/>
              <a:t>	</a:t>
            </a:r>
            <a:r>
              <a:rPr lang="en-US" i="1" dirty="0">
                <a:solidFill>
                  <a:srgbClr val="FF0000"/>
                </a:solidFill>
              </a:rPr>
              <a:t>10</a:t>
            </a:r>
            <a:r>
              <a:rPr lang="en-US" b="1" dirty="0">
                <a:solidFill>
                  <a:schemeClr val="tx1">
                    <a:lumMod val="95000"/>
                    <a:lumOff val="5000"/>
                  </a:schemeClr>
                </a:solidFill>
              </a:rPr>
              <a:t>100000</a:t>
            </a:r>
            <a:r>
              <a:rPr lang="en-US" dirty="0">
                <a:solidFill>
                  <a:schemeClr val="tx1">
                    <a:lumMod val="95000"/>
                    <a:lumOff val="5000"/>
                  </a:schemeClr>
                </a:solidFill>
              </a:rPr>
              <a:t> </a:t>
            </a:r>
            <a:r>
              <a:rPr lang="en-US" dirty="0"/>
              <a:t>= </a:t>
            </a:r>
            <a:r>
              <a:rPr lang="en-US" i="1" dirty="0">
                <a:solidFill>
                  <a:srgbClr val="FF0000"/>
                </a:solidFill>
              </a:rPr>
              <a:t>01</a:t>
            </a:r>
            <a:r>
              <a:rPr lang="en-US" b="1" dirty="0">
                <a:solidFill>
                  <a:schemeClr val="tx1">
                    <a:lumMod val="95000"/>
                    <a:lumOff val="5000"/>
                  </a:schemeClr>
                </a:solidFill>
              </a:rPr>
              <a:t>100000</a:t>
            </a:r>
            <a:r>
              <a:rPr lang="en-US" dirty="0">
                <a:solidFill>
                  <a:srgbClr val="FF0000"/>
                </a:solidFill>
              </a:rPr>
              <a:t> </a:t>
            </a:r>
            <a:r>
              <a:rPr lang="en-US" dirty="0"/>
              <a:t>= -96</a:t>
            </a:r>
          </a:p>
          <a:p>
            <a:pPr marL="0" indent="0">
              <a:buNone/>
            </a:pPr>
            <a:r>
              <a:rPr lang="en-US" dirty="0"/>
              <a:t>	</a:t>
            </a:r>
            <a:r>
              <a:rPr lang="en-US" i="1" dirty="0">
                <a:solidFill>
                  <a:srgbClr val="FF0000"/>
                </a:solidFill>
              </a:rPr>
              <a:t>10001</a:t>
            </a:r>
            <a:r>
              <a:rPr lang="en-US" b="1" dirty="0">
                <a:solidFill>
                  <a:schemeClr val="tx1">
                    <a:lumMod val="95000"/>
                    <a:lumOff val="5000"/>
                  </a:schemeClr>
                </a:solidFill>
              </a:rPr>
              <a:t>100</a:t>
            </a:r>
            <a:r>
              <a:rPr lang="en-US" dirty="0"/>
              <a:t> = </a:t>
            </a:r>
            <a:r>
              <a:rPr lang="en-US" i="1" dirty="0">
                <a:solidFill>
                  <a:srgbClr val="FF0000"/>
                </a:solidFill>
              </a:rPr>
              <a:t>01110</a:t>
            </a:r>
            <a:r>
              <a:rPr lang="en-US" b="1" dirty="0">
                <a:solidFill>
                  <a:schemeClr val="tx1">
                    <a:lumMod val="95000"/>
                    <a:lumOff val="5000"/>
                  </a:schemeClr>
                </a:solidFill>
              </a:rPr>
              <a:t>100</a:t>
            </a:r>
            <a:r>
              <a:rPr lang="en-US" dirty="0"/>
              <a:t> = -116</a:t>
            </a:r>
          </a:p>
          <a:p>
            <a:pPr marL="0" indent="0">
              <a:buNone/>
            </a:pPr>
            <a:r>
              <a:rPr lang="en-US" dirty="0"/>
              <a:t>	</a:t>
            </a:r>
            <a:r>
              <a:rPr lang="en-US" b="1" dirty="0">
                <a:solidFill>
                  <a:schemeClr val="tx1">
                    <a:lumMod val="95000"/>
                    <a:lumOff val="5000"/>
                  </a:schemeClr>
                </a:solidFill>
              </a:rPr>
              <a:t>00110000</a:t>
            </a:r>
            <a:r>
              <a:rPr lang="en-US" dirty="0">
                <a:solidFill>
                  <a:srgbClr val="FF0000"/>
                </a:solidFill>
              </a:rPr>
              <a:t> </a:t>
            </a:r>
            <a:r>
              <a:rPr lang="en-US" dirty="0"/>
              <a:t>= </a:t>
            </a:r>
            <a:r>
              <a:rPr lang="en-US" b="1" dirty="0">
                <a:solidFill>
                  <a:schemeClr val="tx1">
                    <a:lumMod val="95000"/>
                    <a:lumOff val="5000"/>
                  </a:schemeClr>
                </a:solidFill>
              </a:rPr>
              <a:t>00110000</a:t>
            </a:r>
            <a:r>
              <a:rPr lang="en-US" dirty="0"/>
              <a:t> = +48 (Positive)</a:t>
            </a:r>
          </a:p>
          <a:p>
            <a:pPr marL="0" indent="0">
              <a:buNone/>
            </a:pPr>
            <a:r>
              <a:rPr lang="en-US" dirty="0"/>
              <a:t>	</a:t>
            </a:r>
            <a:r>
              <a:rPr lang="en-US" i="1" dirty="0">
                <a:solidFill>
                  <a:srgbClr val="FF0000"/>
                </a:solidFill>
              </a:rPr>
              <a:t>1111110</a:t>
            </a:r>
            <a:r>
              <a:rPr lang="en-US" b="1" dirty="0">
                <a:solidFill>
                  <a:schemeClr val="tx1">
                    <a:lumMod val="95000"/>
                    <a:lumOff val="5000"/>
                  </a:schemeClr>
                </a:solidFill>
              </a:rPr>
              <a:t>1</a:t>
            </a:r>
            <a:r>
              <a:rPr lang="en-US" dirty="0">
                <a:solidFill>
                  <a:srgbClr val="FF0000"/>
                </a:solidFill>
              </a:rPr>
              <a:t> </a:t>
            </a:r>
            <a:r>
              <a:rPr lang="en-US" dirty="0"/>
              <a:t>= 00000011 = -3</a:t>
            </a:r>
          </a:p>
          <a:p>
            <a:pPr marL="0" indent="0">
              <a:buNone/>
            </a:pPr>
            <a:r>
              <a:rPr lang="en-US" sz="2800" dirty="0"/>
              <a:t>Bold, Black bits are kept : Red, italic bits are inverted.</a:t>
            </a:r>
            <a:endParaRPr lang="en-US" dirty="0"/>
          </a:p>
        </p:txBody>
      </p:sp>
    </p:spTree>
    <p:extLst>
      <p:ext uri="{BB962C8B-B14F-4D97-AF65-F5344CB8AC3E}">
        <p14:creationId xmlns:p14="http://schemas.microsoft.com/office/powerpoint/2010/main" val="3623946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Biggest and smallest number</a:t>
            </a:r>
          </a:p>
        </p:txBody>
      </p:sp>
      <p:sp>
        <p:nvSpPr>
          <p:cNvPr id="3" name="Content Placeholder 2"/>
          <p:cNvSpPr>
            <a:spLocks noGrp="1"/>
          </p:cNvSpPr>
          <p:nvPr>
            <p:ph idx="1"/>
          </p:nvPr>
        </p:nvSpPr>
        <p:spPr/>
        <p:txBody>
          <a:bodyPr>
            <a:normAutofit fontScale="62500" lnSpcReduction="20000"/>
          </a:bodyPr>
          <a:lstStyle/>
          <a:p>
            <a:r>
              <a:rPr lang="en-US" dirty="0"/>
              <a:t>What is the biggest number you can store using unsigned binary and 12 bits? </a:t>
            </a:r>
          </a:p>
          <a:p>
            <a:pPr marL="457200" lvl="1" indent="0">
              <a:buNone/>
            </a:pPr>
            <a:r>
              <a:rPr lang="en-US" dirty="0"/>
              <a:t>	2</a:t>
            </a:r>
            <a:r>
              <a:rPr lang="en-US" baseline="30000" dirty="0"/>
              <a:t>n</a:t>
            </a:r>
            <a:r>
              <a:rPr lang="en-US" dirty="0"/>
              <a:t>-1 	</a:t>
            </a:r>
            <a:r>
              <a:rPr lang="en-US" sz="2200" dirty="0"/>
              <a:t>(where n = number of bits)</a:t>
            </a:r>
          </a:p>
          <a:p>
            <a:pPr marL="457200" lvl="1" indent="0">
              <a:buNone/>
            </a:pPr>
            <a:endParaRPr lang="en-US" dirty="0"/>
          </a:p>
          <a:p>
            <a:r>
              <a:rPr lang="en-US" dirty="0"/>
              <a:t>What is the biggest number you can store using 2's complement binary and 12 bits?  Why n-1 below?</a:t>
            </a:r>
          </a:p>
          <a:p>
            <a:pPr marL="457200" lvl="1" indent="0">
              <a:buNone/>
            </a:pPr>
            <a:r>
              <a:rPr lang="en-US" dirty="0"/>
              <a:t>	2</a:t>
            </a:r>
            <a:r>
              <a:rPr lang="en-US" baseline="30000" dirty="0"/>
              <a:t>(n-1)</a:t>
            </a:r>
            <a:r>
              <a:rPr lang="en-US" dirty="0"/>
              <a:t>-1 	</a:t>
            </a:r>
            <a:r>
              <a:rPr lang="en-US" sz="2200" dirty="0"/>
              <a:t>(where n = number of bits)</a:t>
            </a:r>
          </a:p>
          <a:p>
            <a:pPr marL="457200" lvl="1" indent="0">
              <a:buNone/>
            </a:pPr>
            <a:endParaRPr lang="en-US" dirty="0"/>
          </a:p>
          <a:p>
            <a:r>
              <a:rPr lang="en-US" dirty="0"/>
              <a:t>What is the smallest number you can store using unsigned binary and 12 bits? </a:t>
            </a:r>
          </a:p>
          <a:p>
            <a:pPr marL="457200" lvl="1" indent="0">
              <a:buNone/>
            </a:pPr>
            <a:r>
              <a:rPr lang="en-US" dirty="0"/>
              <a:t>	Always 0</a:t>
            </a:r>
          </a:p>
          <a:p>
            <a:pPr marL="457200" lvl="1" indent="0">
              <a:buNone/>
            </a:pPr>
            <a:endParaRPr lang="en-US" dirty="0"/>
          </a:p>
          <a:p>
            <a:r>
              <a:rPr lang="en-US" dirty="0"/>
              <a:t>What is the smallest number you can store using 2's complement binary and 12 bits?</a:t>
            </a:r>
          </a:p>
          <a:p>
            <a:pPr marL="457200" lvl="1" indent="0">
              <a:buNone/>
            </a:pPr>
            <a:r>
              <a:rPr lang="en-US" dirty="0"/>
              <a:t>	</a:t>
            </a:r>
            <a:r>
              <a:rPr lang="en-US"/>
              <a:t>-2</a:t>
            </a:r>
            <a:r>
              <a:rPr lang="en-US" baseline="30000"/>
              <a:t>(n-1) </a:t>
            </a:r>
            <a:r>
              <a:rPr lang="en-US" baseline="30000" dirty="0"/>
              <a:t>	</a:t>
            </a:r>
            <a:r>
              <a:rPr lang="en-US" sz="2200" dirty="0"/>
              <a:t>(where n = number of bits)</a:t>
            </a:r>
          </a:p>
          <a:p>
            <a:pPr marL="457200" lvl="1" indent="0">
              <a:buNone/>
            </a:pPr>
            <a:endParaRPr lang="en-US" baseline="30000" dirty="0"/>
          </a:p>
          <a:p>
            <a:endParaRPr lang="en-US" dirty="0"/>
          </a:p>
        </p:txBody>
      </p:sp>
    </p:spTree>
    <p:extLst>
      <p:ext uri="{BB962C8B-B14F-4D97-AF65-F5344CB8AC3E}">
        <p14:creationId xmlns:p14="http://schemas.microsoft.com/office/powerpoint/2010/main" val="4064074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Biggest and smallest number</a:t>
            </a:r>
          </a:p>
        </p:txBody>
      </p:sp>
      <p:sp>
        <p:nvSpPr>
          <p:cNvPr id="3" name="Content Placeholder 2"/>
          <p:cNvSpPr>
            <a:spLocks noGrp="1"/>
          </p:cNvSpPr>
          <p:nvPr>
            <p:ph idx="1"/>
          </p:nvPr>
        </p:nvSpPr>
        <p:spPr/>
        <p:txBody>
          <a:bodyPr>
            <a:normAutofit fontScale="70000" lnSpcReduction="20000"/>
          </a:bodyPr>
          <a:lstStyle/>
          <a:p>
            <a:r>
              <a:rPr lang="en-US" dirty="0"/>
              <a:t>What is the biggest number you can store using unsigned binary and 12 bits? </a:t>
            </a:r>
          </a:p>
          <a:p>
            <a:pPr marL="0" indent="0">
              <a:buNone/>
            </a:pPr>
            <a:r>
              <a:rPr lang="en-US" dirty="0"/>
              <a:t>	</a:t>
            </a:r>
            <a:r>
              <a:rPr lang="en-US" b="1" dirty="0"/>
              <a:t>2</a:t>
            </a:r>
            <a:r>
              <a:rPr lang="en-US" b="1" baseline="30000" dirty="0"/>
              <a:t>12</a:t>
            </a:r>
            <a:r>
              <a:rPr lang="en-US" b="1" dirty="0"/>
              <a:t>-1 = 4095</a:t>
            </a:r>
          </a:p>
          <a:p>
            <a:pPr marL="0" indent="0">
              <a:buNone/>
            </a:pPr>
            <a:endParaRPr lang="en-US" dirty="0">
              <a:solidFill>
                <a:srgbClr val="FF0000"/>
              </a:solidFill>
            </a:endParaRPr>
          </a:p>
          <a:p>
            <a:r>
              <a:rPr lang="en-US" dirty="0"/>
              <a:t>What is the biggest number you can store using 2's complement binary and 12 bits?</a:t>
            </a:r>
          </a:p>
          <a:p>
            <a:pPr marL="0" indent="0">
              <a:buNone/>
            </a:pPr>
            <a:r>
              <a:rPr lang="en-US" dirty="0">
                <a:solidFill>
                  <a:srgbClr val="FF0000"/>
                </a:solidFill>
              </a:rPr>
              <a:t>	</a:t>
            </a:r>
            <a:r>
              <a:rPr lang="en-US" b="1" dirty="0"/>
              <a:t>2</a:t>
            </a:r>
            <a:r>
              <a:rPr lang="en-US" b="1" baseline="30000" dirty="0"/>
              <a:t>(12-1)</a:t>
            </a:r>
            <a:r>
              <a:rPr lang="en-US" b="1" dirty="0"/>
              <a:t>-1 = 2</a:t>
            </a:r>
            <a:r>
              <a:rPr lang="en-US" b="1" baseline="30000" dirty="0"/>
              <a:t>(11)</a:t>
            </a:r>
            <a:r>
              <a:rPr lang="en-US" b="1" dirty="0"/>
              <a:t>-1 = 2047</a:t>
            </a:r>
          </a:p>
          <a:p>
            <a:pPr marL="0" indent="0">
              <a:buNone/>
            </a:pPr>
            <a:endParaRPr lang="en-US" dirty="0"/>
          </a:p>
          <a:p>
            <a:r>
              <a:rPr lang="en-US" dirty="0"/>
              <a:t>What is the smallest number you can store using unsigned binary and 12 bits?  Smallest will always be zero.</a:t>
            </a:r>
          </a:p>
          <a:p>
            <a:pPr marL="0" indent="0">
              <a:buNone/>
            </a:pPr>
            <a:r>
              <a:rPr lang="en-US" dirty="0">
                <a:solidFill>
                  <a:srgbClr val="FF0000"/>
                </a:solidFill>
              </a:rPr>
              <a:t>	</a:t>
            </a:r>
            <a:r>
              <a:rPr lang="en-US" b="1" dirty="0"/>
              <a:t>0</a:t>
            </a:r>
          </a:p>
          <a:p>
            <a:r>
              <a:rPr lang="en-US" dirty="0"/>
              <a:t>What is the smallest number you can store using 2's complement binary and 12 bits?  Smallest is -2n.</a:t>
            </a:r>
          </a:p>
          <a:p>
            <a:pPr marL="0" indent="0">
              <a:buNone/>
            </a:pPr>
            <a:r>
              <a:rPr lang="en-US" dirty="0">
                <a:solidFill>
                  <a:srgbClr val="FF0000"/>
                </a:solidFill>
              </a:rPr>
              <a:t>	</a:t>
            </a:r>
            <a:r>
              <a:rPr lang="en-US" b="1" dirty="0"/>
              <a:t>-2</a:t>
            </a:r>
            <a:r>
              <a:rPr lang="en-US" b="1" baseline="30000" dirty="0"/>
              <a:t>(12-1)</a:t>
            </a:r>
            <a:r>
              <a:rPr lang="en-US" b="1" dirty="0"/>
              <a:t> = -2</a:t>
            </a:r>
            <a:r>
              <a:rPr lang="en-US" b="1" baseline="30000" dirty="0"/>
              <a:t>(11)</a:t>
            </a:r>
            <a:r>
              <a:rPr lang="en-US" b="1" dirty="0"/>
              <a:t> = -2048</a:t>
            </a:r>
          </a:p>
          <a:p>
            <a:endParaRPr lang="en-US" dirty="0"/>
          </a:p>
        </p:txBody>
      </p:sp>
    </p:spTree>
    <p:extLst>
      <p:ext uri="{BB962C8B-B14F-4D97-AF65-F5344CB8AC3E}">
        <p14:creationId xmlns:p14="http://schemas.microsoft.com/office/powerpoint/2010/main" val="3843627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many bits to represent a number?</a:t>
            </a:r>
          </a:p>
        </p:txBody>
      </p:sp>
      <p:sp>
        <p:nvSpPr>
          <p:cNvPr id="3" name="Content Placeholder 2"/>
          <p:cNvSpPr>
            <a:spLocks noGrp="1"/>
          </p:cNvSpPr>
          <p:nvPr>
            <p:ph idx="1"/>
          </p:nvPr>
        </p:nvSpPr>
        <p:spPr/>
        <p:txBody>
          <a:bodyPr>
            <a:normAutofit/>
          </a:bodyPr>
          <a:lstStyle/>
          <a:p>
            <a:r>
              <a:rPr lang="en-US" dirty="0"/>
              <a:t>How many bits do you need to represent +111 in unsigned numbers?</a:t>
            </a:r>
          </a:p>
          <a:p>
            <a:r>
              <a:rPr lang="en-US" dirty="0"/>
              <a:t>How many bits do you need to represent -111 in unsigned numbers?</a:t>
            </a:r>
          </a:p>
          <a:p>
            <a:r>
              <a:rPr lang="en-US" dirty="0"/>
              <a:t>How many bits do you need to represent +111 in 2's complement numbers?</a:t>
            </a:r>
          </a:p>
          <a:p>
            <a:r>
              <a:rPr lang="en-US" dirty="0"/>
              <a:t>How many bits do you need to represent -111 in 2's complement numbers?</a:t>
            </a:r>
          </a:p>
          <a:p>
            <a:endParaRPr lang="en-US" dirty="0"/>
          </a:p>
          <a:p>
            <a:endParaRPr lang="en-US" dirty="0"/>
          </a:p>
        </p:txBody>
      </p:sp>
    </p:spTree>
    <p:extLst>
      <p:ext uri="{BB962C8B-B14F-4D97-AF65-F5344CB8AC3E}">
        <p14:creationId xmlns:p14="http://schemas.microsoft.com/office/powerpoint/2010/main" val="263880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Bits and Bytes</a:t>
            </a:r>
          </a:p>
        </p:txBody>
      </p:sp>
      <p:sp>
        <p:nvSpPr>
          <p:cNvPr id="3" name="Content Placeholder 2"/>
          <p:cNvSpPr>
            <a:spLocks noGrp="1"/>
          </p:cNvSpPr>
          <p:nvPr>
            <p:ph idx="1"/>
          </p:nvPr>
        </p:nvSpPr>
        <p:spPr/>
        <p:txBody>
          <a:bodyPr>
            <a:normAutofit fontScale="92500" lnSpcReduction="20000"/>
          </a:bodyPr>
          <a:lstStyle/>
          <a:p>
            <a:r>
              <a:rPr lang="en-US" dirty="0"/>
              <a:t>Computers use 1s and 0s in a form called binary</a:t>
            </a:r>
          </a:p>
          <a:p>
            <a:r>
              <a:rPr lang="en-US" dirty="0"/>
              <a:t>10010011 &lt;- binary number</a:t>
            </a:r>
          </a:p>
          <a:p>
            <a:r>
              <a:rPr lang="en-US" dirty="0"/>
              <a:t>Each digit is a </a:t>
            </a:r>
            <a:r>
              <a:rPr lang="en-US" b="1" dirty="0"/>
              <a:t>B</a:t>
            </a:r>
            <a:r>
              <a:rPr lang="en-US" dirty="0"/>
              <a:t>inary </a:t>
            </a:r>
            <a:r>
              <a:rPr lang="en-US" dirty="0" err="1"/>
              <a:t>dig</a:t>
            </a:r>
            <a:r>
              <a:rPr lang="en-US" b="1" dirty="0" err="1"/>
              <a:t>IT</a:t>
            </a:r>
            <a:r>
              <a:rPr lang="en-US" dirty="0"/>
              <a:t> or</a:t>
            </a:r>
            <a:r>
              <a:rPr lang="en-US" b="1" dirty="0"/>
              <a:t> BIT</a:t>
            </a:r>
          </a:p>
          <a:p>
            <a:r>
              <a:rPr lang="en-US" dirty="0"/>
              <a:t>1s and 0s are represented by voltage levels</a:t>
            </a:r>
          </a:p>
          <a:p>
            <a:r>
              <a:rPr lang="en-US" dirty="0"/>
              <a:t>Typically: 1 is 5v, 0 = 0v</a:t>
            </a:r>
          </a:p>
          <a:p>
            <a:r>
              <a:rPr lang="en-US" dirty="0"/>
              <a:t>Zero is NOT an absence of voltage it is a connection to the circuit ground.</a:t>
            </a:r>
          </a:p>
          <a:p>
            <a:r>
              <a:rPr lang="en-US" dirty="0"/>
              <a:t>Different voltage levels can be used (3v, 12v, …)</a:t>
            </a:r>
          </a:p>
          <a:p>
            <a:r>
              <a:rPr lang="en-US" dirty="0"/>
              <a:t>There are ranges to voltage levels</a:t>
            </a:r>
          </a:p>
          <a:p>
            <a:pPr marL="457200" lvl="1" indent="0">
              <a:buNone/>
            </a:pPr>
            <a:r>
              <a:rPr lang="en-US" dirty="0"/>
              <a:t>	0 = 0v to .5v		1 = 4.5v to 5.5v</a:t>
            </a:r>
          </a:p>
          <a:p>
            <a:endParaRPr lang="en-US" b="1" dirty="0"/>
          </a:p>
        </p:txBody>
      </p:sp>
    </p:spTree>
    <p:extLst>
      <p:ext uri="{BB962C8B-B14F-4D97-AF65-F5344CB8AC3E}">
        <p14:creationId xmlns:p14="http://schemas.microsoft.com/office/powerpoint/2010/main" val="1523206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many bits to represent a number?</a:t>
            </a:r>
          </a:p>
        </p:txBody>
      </p:sp>
      <p:sp>
        <p:nvSpPr>
          <p:cNvPr id="3" name="Content Placeholder 2"/>
          <p:cNvSpPr>
            <a:spLocks noGrp="1"/>
          </p:cNvSpPr>
          <p:nvPr>
            <p:ph idx="1"/>
          </p:nvPr>
        </p:nvSpPr>
        <p:spPr/>
        <p:txBody>
          <a:bodyPr>
            <a:normAutofit fontScale="55000" lnSpcReduction="20000"/>
          </a:bodyPr>
          <a:lstStyle/>
          <a:p>
            <a:r>
              <a:rPr lang="en-US" dirty="0"/>
              <a:t>How many bits do you need to represent +111 in unsigned numbers?</a:t>
            </a:r>
          </a:p>
          <a:p>
            <a:pPr marL="457200" lvl="1" indent="0">
              <a:buNone/>
            </a:pPr>
            <a:r>
              <a:rPr lang="en-US" dirty="0"/>
              <a:t>	Next higher power of 2 = 128 = 2</a:t>
            </a:r>
            <a:r>
              <a:rPr lang="en-US" b="1" baseline="30000" dirty="0"/>
              <a:t>7</a:t>
            </a:r>
            <a:r>
              <a:rPr lang="en-US" i="1" dirty="0"/>
              <a:t> </a:t>
            </a:r>
            <a:r>
              <a:rPr lang="en-US" dirty="0"/>
              <a:t>= </a:t>
            </a:r>
            <a:r>
              <a:rPr lang="en-US" b="1" dirty="0"/>
              <a:t>7</a:t>
            </a:r>
          </a:p>
          <a:p>
            <a:pPr marL="457200" lvl="1" indent="0">
              <a:buNone/>
            </a:pPr>
            <a:endParaRPr lang="en-US" dirty="0">
              <a:solidFill>
                <a:srgbClr val="FF0000"/>
              </a:solidFill>
            </a:endParaRPr>
          </a:p>
          <a:p>
            <a:r>
              <a:rPr lang="en-US" dirty="0"/>
              <a:t>How many bits do you need to represent -111 in unsigned numbers?</a:t>
            </a:r>
          </a:p>
          <a:p>
            <a:pPr marL="0" indent="0">
              <a:buNone/>
            </a:pPr>
            <a:r>
              <a:rPr lang="en-US" dirty="0"/>
              <a:t>	You cant.</a:t>
            </a:r>
          </a:p>
          <a:p>
            <a:pPr marL="0" indent="0">
              <a:buNone/>
            </a:pPr>
            <a:endParaRPr lang="en-US" dirty="0"/>
          </a:p>
          <a:p>
            <a:r>
              <a:rPr lang="en-US" dirty="0"/>
              <a:t>How many bits do you need to represent +111 in 2's complement numbers?</a:t>
            </a:r>
          </a:p>
          <a:p>
            <a:pPr marL="457200" lvl="1" indent="0">
              <a:buNone/>
            </a:pPr>
            <a:r>
              <a:rPr lang="en-US" dirty="0"/>
              <a:t>Next higher power of 2 = 128 = 2</a:t>
            </a:r>
            <a:r>
              <a:rPr lang="en-US" baseline="30000" dirty="0"/>
              <a:t>7</a:t>
            </a:r>
            <a:r>
              <a:rPr lang="en-US" dirty="0"/>
              <a:t> = 2's comp always needs 1 more =</a:t>
            </a:r>
            <a:r>
              <a:rPr lang="en-US" sz="2500" dirty="0">
                <a:solidFill>
                  <a:srgbClr val="FF0000"/>
                </a:solidFill>
              </a:rPr>
              <a:t> </a:t>
            </a:r>
            <a:r>
              <a:rPr lang="en-US" sz="3300" b="1" dirty="0"/>
              <a:t>8</a:t>
            </a:r>
            <a:endParaRPr lang="en-US" sz="2500" b="1" dirty="0"/>
          </a:p>
          <a:p>
            <a:pPr lvl="1"/>
            <a:endParaRPr lang="en-US" dirty="0"/>
          </a:p>
          <a:p>
            <a:r>
              <a:rPr lang="en-US" dirty="0"/>
              <a:t>How many bits do you need to represent -111 in 2's complement numbers?</a:t>
            </a:r>
          </a:p>
          <a:p>
            <a:pPr marL="457200" lvl="1" indent="0">
              <a:buNone/>
            </a:pPr>
            <a:r>
              <a:rPr lang="en-US" dirty="0"/>
              <a:t>Next higher power of 2 = 128 = 2</a:t>
            </a:r>
            <a:r>
              <a:rPr lang="en-US" baseline="30000" dirty="0"/>
              <a:t>7</a:t>
            </a:r>
            <a:r>
              <a:rPr lang="en-US" dirty="0"/>
              <a:t> = 2's comp always needs 1 more =</a:t>
            </a:r>
            <a:r>
              <a:rPr lang="en-US" dirty="0">
                <a:solidFill>
                  <a:srgbClr val="FF0000"/>
                </a:solidFill>
              </a:rPr>
              <a:t> </a:t>
            </a:r>
            <a:r>
              <a:rPr lang="en-US" sz="3300" b="1" dirty="0"/>
              <a:t>8</a:t>
            </a:r>
            <a:endParaRPr lang="en-US" b="1" dirty="0"/>
          </a:p>
          <a:p>
            <a:pPr marL="457200" lvl="1" indent="0">
              <a:buNone/>
            </a:pPr>
            <a:endParaRPr lang="en-US" dirty="0">
              <a:solidFill>
                <a:srgbClr val="FF0000"/>
              </a:solidFill>
            </a:endParaRPr>
          </a:p>
          <a:p>
            <a:pPr marL="457200" lvl="1" indent="0">
              <a:buNone/>
            </a:pPr>
            <a:r>
              <a:rPr lang="en-US" dirty="0"/>
              <a:t>It doesn’t matter if the number you want to represent is + or - , 2's comp always needs one more.</a:t>
            </a:r>
          </a:p>
        </p:txBody>
      </p:sp>
    </p:spTree>
    <p:extLst>
      <p:ext uri="{BB962C8B-B14F-4D97-AF65-F5344CB8AC3E}">
        <p14:creationId xmlns:p14="http://schemas.microsoft.com/office/powerpoint/2010/main" val="1855802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Metric Prefixes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7289787"/>
              </p:ext>
            </p:extLst>
          </p:nvPr>
        </p:nvGraphicFramePr>
        <p:xfrm>
          <a:off x="533400" y="1600200"/>
          <a:ext cx="7848600" cy="2595880"/>
        </p:xfrm>
        <a:graphic>
          <a:graphicData uri="http://schemas.openxmlformats.org/drawingml/2006/table">
            <a:tbl>
              <a:tblPr firstRow="1" bandRow="1">
                <a:tableStyleId>{2D5ABB26-0587-4C30-8999-92F81FD0307C}</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4724400">
                  <a:extLst>
                    <a:ext uri="{9D8B030D-6E8A-4147-A177-3AD203B41FA5}">
                      <a16:colId xmlns:a16="http://schemas.microsoft.com/office/drawing/2014/main" val="20003"/>
                    </a:ext>
                  </a:extLst>
                </a:gridCol>
              </a:tblGrid>
              <a:tr h="370840">
                <a:tc>
                  <a:txBody>
                    <a:bodyPr/>
                    <a:lstStyle/>
                    <a:p>
                      <a:pPr algn="ctr"/>
                      <a:r>
                        <a:rPr lang="en-US" dirty="0"/>
                        <a:t>Power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Prefix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Approximate</a:t>
                      </a:r>
                      <a:r>
                        <a:rPr lang="en-US" baseline="0" dirty="0"/>
                        <a:t>  Decimal value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2</a:t>
                      </a:r>
                      <a:r>
                        <a:rPr lang="en-US" baseline="300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Kilo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~1,000 (~</a:t>
                      </a:r>
                      <a:r>
                        <a:rPr lang="en-US" baseline="0" dirty="0"/>
                        <a:t> a thousand)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2</a:t>
                      </a:r>
                      <a:r>
                        <a:rPr lang="en-US" baseline="30000"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Mega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~1,000,000 (~a </a:t>
                      </a:r>
                      <a:r>
                        <a:rPr lang="en-US" baseline="0" dirty="0"/>
                        <a:t>million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2</a:t>
                      </a:r>
                      <a:r>
                        <a:rPr lang="en-US" baseline="300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Giga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~1,000,000,000 (~a </a:t>
                      </a:r>
                      <a:r>
                        <a:rPr lang="en-US" baseline="0" dirty="0"/>
                        <a:t>billion)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2</a:t>
                      </a:r>
                      <a:r>
                        <a:rPr lang="en-US" baseline="30000"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Tera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~1,000,000,000,000 (~</a:t>
                      </a:r>
                      <a:r>
                        <a:rPr lang="en-US" baseline="0" dirty="0"/>
                        <a:t>a trillion)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dirty="0"/>
                        <a:t>2</a:t>
                      </a:r>
                      <a:r>
                        <a:rPr lang="en-US" baseline="30000"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Peta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~1,000,000,000,000,000 (~</a:t>
                      </a:r>
                      <a:r>
                        <a:rPr lang="en-US" baseline="0" dirty="0"/>
                        <a:t> a quadrillion)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dirty="0"/>
                        <a:t>2</a:t>
                      </a:r>
                      <a:r>
                        <a:rPr lang="en-US" baseline="30000"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Exa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~1,000,000,000,000,000,000 (~a quintillion?)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TextBox 4"/>
          <p:cNvSpPr txBox="1"/>
          <p:nvPr/>
        </p:nvSpPr>
        <p:spPr>
          <a:xfrm>
            <a:off x="533400" y="4495800"/>
            <a:ext cx="7848600" cy="1200329"/>
          </a:xfrm>
          <a:prstGeom prst="rect">
            <a:avLst/>
          </a:prstGeom>
          <a:noFill/>
        </p:spPr>
        <p:txBody>
          <a:bodyPr wrap="square" rtlCol="0">
            <a:spAutoFit/>
          </a:bodyPr>
          <a:lstStyle/>
          <a:p>
            <a:r>
              <a:rPr lang="en-US" sz="2400" dirty="0"/>
              <a:t>How many bits would you need to store 50,000,000,000 using unsigned numbers?</a:t>
            </a:r>
          </a:p>
          <a:p>
            <a:r>
              <a:rPr lang="en-US" sz="2400" dirty="0"/>
              <a:t>The exponent on the next higher power of two is?</a:t>
            </a:r>
          </a:p>
        </p:txBody>
      </p:sp>
    </p:spTree>
    <p:extLst>
      <p:ext uri="{BB962C8B-B14F-4D97-AF65-F5344CB8AC3E}">
        <p14:creationId xmlns:p14="http://schemas.microsoft.com/office/powerpoint/2010/main" val="1611787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Metric Prefixes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4427304"/>
              </p:ext>
            </p:extLst>
          </p:nvPr>
        </p:nvGraphicFramePr>
        <p:xfrm>
          <a:off x="533400" y="1600200"/>
          <a:ext cx="7848600" cy="2595880"/>
        </p:xfrm>
        <a:graphic>
          <a:graphicData uri="http://schemas.openxmlformats.org/drawingml/2006/table">
            <a:tbl>
              <a:tblPr firstRow="1" bandRow="1">
                <a:tableStyleId>{2D5ABB26-0587-4C30-8999-92F81FD0307C}</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4724400">
                  <a:extLst>
                    <a:ext uri="{9D8B030D-6E8A-4147-A177-3AD203B41FA5}">
                      <a16:colId xmlns:a16="http://schemas.microsoft.com/office/drawing/2014/main" val="20003"/>
                    </a:ext>
                  </a:extLst>
                </a:gridCol>
              </a:tblGrid>
              <a:tr h="370840">
                <a:tc>
                  <a:txBody>
                    <a:bodyPr/>
                    <a:lstStyle/>
                    <a:p>
                      <a:pPr algn="ctr"/>
                      <a:r>
                        <a:rPr lang="en-US" dirty="0"/>
                        <a:t>Power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Prefix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Approximate</a:t>
                      </a:r>
                      <a:r>
                        <a:rPr lang="en-US" baseline="0" dirty="0"/>
                        <a:t>  Decimal value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2</a:t>
                      </a:r>
                      <a:r>
                        <a:rPr lang="en-US" baseline="300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Kilo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~1,000 (~</a:t>
                      </a:r>
                      <a:r>
                        <a:rPr lang="en-US" baseline="0" dirty="0"/>
                        <a:t> a thousand)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2</a:t>
                      </a:r>
                      <a:r>
                        <a:rPr lang="en-US" baseline="30000"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Mega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~1,000,000 (~a </a:t>
                      </a:r>
                      <a:r>
                        <a:rPr lang="en-US" baseline="0" dirty="0"/>
                        <a:t>million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2</a:t>
                      </a:r>
                      <a:r>
                        <a:rPr lang="en-US" baseline="300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Giga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~1,000,000,000 (~a </a:t>
                      </a:r>
                      <a:r>
                        <a:rPr lang="en-US" baseline="0" dirty="0"/>
                        <a:t>billion)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2</a:t>
                      </a:r>
                      <a:r>
                        <a:rPr lang="en-US" baseline="30000"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Tera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~1,000,000,000,000 (~</a:t>
                      </a:r>
                      <a:r>
                        <a:rPr lang="en-US" baseline="0" dirty="0"/>
                        <a:t>a trillion)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dirty="0"/>
                        <a:t>2</a:t>
                      </a:r>
                      <a:r>
                        <a:rPr lang="en-US" baseline="30000"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Peta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~1,000,000,000,000,000 (~</a:t>
                      </a:r>
                      <a:r>
                        <a:rPr lang="en-US" baseline="0" dirty="0"/>
                        <a:t> a quadrillion)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dirty="0"/>
                        <a:t>2</a:t>
                      </a:r>
                      <a:r>
                        <a:rPr lang="en-US" baseline="30000"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Exa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~1,000,000,000,000,000,000 (~a quintillion?)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TextBox 4"/>
          <p:cNvSpPr txBox="1"/>
          <p:nvPr/>
        </p:nvSpPr>
        <p:spPr>
          <a:xfrm>
            <a:off x="577702" y="4495800"/>
            <a:ext cx="7772400" cy="1631216"/>
          </a:xfrm>
          <a:prstGeom prst="rect">
            <a:avLst/>
          </a:prstGeom>
          <a:noFill/>
        </p:spPr>
        <p:txBody>
          <a:bodyPr wrap="square" rtlCol="0">
            <a:spAutoFit/>
          </a:bodyPr>
          <a:lstStyle/>
          <a:p>
            <a:r>
              <a:rPr lang="en-US" sz="2400" dirty="0"/>
              <a:t>How many bits would you need to store 50,000,000,000 using unsigned numbers?</a:t>
            </a:r>
          </a:p>
          <a:p>
            <a:r>
              <a:rPr lang="en-US" sz="2400" dirty="0"/>
              <a:t>The exponent on the next higher power of two is? </a:t>
            </a:r>
            <a:r>
              <a:rPr lang="en-US" sz="2800" b="1" dirty="0"/>
              <a:t>64G</a:t>
            </a:r>
          </a:p>
          <a:p>
            <a:r>
              <a:rPr lang="en-US" sz="2400" dirty="0"/>
              <a:t>What is the exponent?</a:t>
            </a:r>
          </a:p>
        </p:txBody>
      </p:sp>
    </p:spTree>
    <p:extLst>
      <p:ext uri="{BB962C8B-B14F-4D97-AF65-F5344CB8AC3E}">
        <p14:creationId xmlns:p14="http://schemas.microsoft.com/office/powerpoint/2010/main" val="898916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Metric Prefixes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628900"/>
              </p:ext>
            </p:extLst>
          </p:nvPr>
        </p:nvGraphicFramePr>
        <p:xfrm>
          <a:off x="533400" y="1600200"/>
          <a:ext cx="7848600" cy="2595880"/>
        </p:xfrm>
        <a:graphic>
          <a:graphicData uri="http://schemas.openxmlformats.org/drawingml/2006/table">
            <a:tbl>
              <a:tblPr firstRow="1" bandRow="1">
                <a:tableStyleId>{2D5ABB26-0587-4C30-8999-92F81FD0307C}</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4724400">
                  <a:extLst>
                    <a:ext uri="{9D8B030D-6E8A-4147-A177-3AD203B41FA5}">
                      <a16:colId xmlns:a16="http://schemas.microsoft.com/office/drawing/2014/main" val="20003"/>
                    </a:ext>
                  </a:extLst>
                </a:gridCol>
              </a:tblGrid>
              <a:tr h="370840">
                <a:tc>
                  <a:txBody>
                    <a:bodyPr/>
                    <a:lstStyle/>
                    <a:p>
                      <a:pPr algn="ctr"/>
                      <a:r>
                        <a:rPr lang="en-US" dirty="0"/>
                        <a:t>Power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Prefix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Approximate</a:t>
                      </a:r>
                      <a:r>
                        <a:rPr lang="en-US" baseline="0" dirty="0"/>
                        <a:t>  Decimal value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2</a:t>
                      </a:r>
                      <a:r>
                        <a:rPr lang="en-US" baseline="300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Kilo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~1,000 (~</a:t>
                      </a:r>
                      <a:r>
                        <a:rPr lang="en-US" baseline="0" dirty="0"/>
                        <a:t> a thousand)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2</a:t>
                      </a:r>
                      <a:r>
                        <a:rPr lang="en-US" baseline="30000"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Mega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~1,000,000 (~a </a:t>
                      </a:r>
                      <a:r>
                        <a:rPr lang="en-US" baseline="0" dirty="0"/>
                        <a:t>million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2</a:t>
                      </a:r>
                      <a:r>
                        <a:rPr lang="en-US" baseline="300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Giga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~1,000,000,000 (~a </a:t>
                      </a:r>
                      <a:r>
                        <a:rPr lang="en-US" baseline="0" dirty="0"/>
                        <a:t>billion)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2</a:t>
                      </a:r>
                      <a:r>
                        <a:rPr lang="en-US" baseline="30000"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Tera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~1,000,000,000,000 (~</a:t>
                      </a:r>
                      <a:r>
                        <a:rPr lang="en-US" baseline="0" dirty="0"/>
                        <a:t>a trillion)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dirty="0"/>
                        <a:t>2</a:t>
                      </a:r>
                      <a:r>
                        <a:rPr lang="en-US" baseline="30000"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Peta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~1,000,000,000,000,000 (~</a:t>
                      </a:r>
                      <a:r>
                        <a:rPr lang="en-US" baseline="0" dirty="0"/>
                        <a:t> a quadrillion)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dirty="0"/>
                        <a:t>2</a:t>
                      </a:r>
                      <a:r>
                        <a:rPr lang="en-US" baseline="30000"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Exa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~1,000,000,000,000,000,000 (~a quintillion?)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TextBox 4"/>
          <p:cNvSpPr txBox="1"/>
          <p:nvPr/>
        </p:nvSpPr>
        <p:spPr>
          <a:xfrm>
            <a:off x="457200" y="4343400"/>
            <a:ext cx="8258478" cy="2000548"/>
          </a:xfrm>
          <a:prstGeom prst="rect">
            <a:avLst/>
          </a:prstGeom>
          <a:noFill/>
        </p:spPr>
        <p:txBody>
          <a:bodyPr wrap="square" rtlCol="0">
            <a:spAutoFit/>
          </a:bodyPr>
          <a:lstStyle/>
          <a:p>
            <a:r>
              <a:rPr lang="en-US" sz="2400" dirty="0"/>
              <a:t>How many bits would you need to store 50,000,000,000 using unsigned numbers?</a:t>
            </a:r>
          </a:p>
          <a:p>
            <a:r>
              <a:rPr lang="en-US" sz="2400" dirty="0"/>
              <a:t>The exponent on the next higher power of two is? </a:t>
            </a:r>
            <a:r>
              <a:rPr lang="en-US" sz="2800" b="1" dirty="0"/>
              <a:t>64G</a:t>
            </a:r>
          </a:p>
          <a:p>
            <a:r>
              <a:rPr lang="en-US" sz="2400" dirty="0"/>
              <a:t>What is the exponent? </a:t>
            </a:r>
            <a:r>
              <a:rPr lang="en-US" sz="2400" b="1" dirty="0"/>
              <a:t>64 * 1G = 2</a:t>
            </a:r>
            <a:r>
              <a:rPr lang="en-US" sz="2400" b="1" baseline="30000" dirty="0"/>
              <a:t>6</a:t>
            </a:r>
            <a:r>
              <a:rPr lang="en-US" sz="2400" b="1" dirty="0"/>
              <a:t> * 2</a:t>
            </a:r>
            <a:r>
              <a:rPr lang="en-US" sz="2400" b="1" baseline="30000" dirty="0"/>
              <a:t>30</a:t>
            </a:r>
            <a:r>
              <a:rPr lang="en-US" sz="2400" b="1" dirty="0"/>
              <a:t>= 2</a:t>
            </a:r>
            <a:r>
              <a:rPr lang="en-US" sz="2400" b="1" baseline="30000" dirty="0"/>
              <a:t>36</a:t>
            </a:r>
            <a:r>
              <a:rPr lang="en-US" sz="2400" b="1" dirty="0"/>
              <a:t> = 36 bits</a:t>
            </a:r>
          </a:p>
          <a:p>
            <a:r>
              <a:rPr lang="en-US" sz="2400" dirty="0"/>
              <a:t>What about in 2's complement?</a:t>
            </a:r>
          </a:p>
        </p:txBody>
      </p:sp>
    </p:spTree>
    <p:extLst>
      <p:ext uri="{BB962C8B-B14F-4D97-AF65-F5344CB8AC3E}">
        <p14:creationId xmlns:p14="http://schemas.microsoft.com/office/powerpoint/2010/main" val="749314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extension +</a:t>
            </a:r>
          </a:p>
        </p:txBody>
      </p:sp>
      <p:sp>
        <p:nvSpPr>
          <p:cNvPr id="3" name="Content Placeholder 2"/>
          <p:cNvSpPr>
            <a:spLocks noGrp="1"/>
          </p:cNvSpPr>
          <p:nvPr>
            <p:ph idx="1"/>
          </p:nvPr>
        </p:nvSpPr>
        <p:spPr/>
        <p:txBody>
          <a:bodyPr/>
          <a:lstStyle/>
          <a:p>
            <a:r>
              <a:rPr lang="en-US" dirty="0"/>
              <a:t>+5 in 4-bit 2's complement is  </a:t>
            </a:r>
          </a:p>
          <a:p>
            <a:pPr marL="0" indent="0">
              <a:buNone/>
            </a:pPr>
            <a:r>
              <a:rPr lang="en-US" dirty="0"/>
              <a:t>	0101</a:t>
            </a:r>
          </a:p>
          <a:p>
            <a:r>
              <a:rPr lang="en-US" dirty="0"/>
              <a:t>+5 in 8 bit 2's complement is </a:t>
            </a:r>
          </a:p>
          <a:p>
            <a:pPr marL="0" indent="0">
              <a:buNone/>
            </a:pPr>
            <a:r>
              <a:rPr lang="en-US" dirty="0"/>
              <a:t>	00000101</a:t>
            </a:r>
          </a:p>
          <a:p>
            <a:r>
              <a:rPr lang="en-US" dirty="0"/>
              <a:t>+5 in 16 bit 2's complement is 	0000000000000101</a:t>
            </a:r>
          </a:p>
          <a:p>
            <a:r>
              <a:rPr lang="en-US" dirty="0"/>
              <a:t>What about 32Bit 2's complement?</a:t>
            </a:r>
          </a:p>
        </p:txBody>
      </p:sp>
    </p:spTree>
    <p:extLst>
      <p:ext uri="{BB962C8B-B14F-4D97-AF65-F5344CB8AC3E}">
        <p14:creationId xmlns:p14="http://schemas.microsoft.com/office/powerpoint/2010/main" val="1807531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extension -</a:t>
            </a:r>
          </a:p>
        </p:txBody>
      </p:sp>
      <p:sp>
        <p:nvSpPr>
          <p:cNvPr id="3" name="Content Placeholder 2"/>
          <p:cNvSpPr>
            <a:spLocks noGrp="1"/>
          </p:cNvSpPr>
          <p:nvPr>
            <p:ph idx="1"/>
          </p:nvPr>
        </p:nvSpPr>
        <p:spPr/>
        <p:txBody>
          <a:bodyPr>
            <a:normAutofit/>
          </a:bodyPr>
          <a:lstStyle/>
          <a:p>
            <a:r>
              <a:rPr lang="en-US" dirty="0"/>
              <a:t>-5 in 4-bit 2's complement is  </a:t>
            </a:r>
          </a:p>
          <a:p>
            <a:pPr marL="0" indent="0">
              <a:buNone/>
            </a:pPr>
            <a:r>
              <a:rPr lang="en-US" dirty="0"/>
              <a:t>	1011</a:t>
            </a:r>
          </a:p>
          <a:p>
            <a:r>
              <a:rPr lang="en-US" dirty="0"/>
              <a:t>-5 in 8 bit 2's complement is </a:t>
            </a:r>
          </a:p>
          <a:p>
            <a:pPr marL="0" indent="0">
              <a:buNone/>
            </a:pPr>
            <a:r>
              <a:rPr lang="en-US" dirty="0"/>
              <a:t>	11111011</a:t>
            </a:r>
          </a:p>
          <a:p>
            <a:r>
              <a:rPr lang="en-US" dirty="0"/>
              <a:t>-5 in 16 bit 2's complement is 	</a:t>
            </a:r>
          </a:p>
          <a:p>
            <a:pPr marL="0" indent="0">
              <a:buNone/>
            </a:pPr>
            <a:r>
              <a:rPr lang="en-US" dirty="0"/>
              <a:t>	1111111111111011</a:t>
            </a:r>
          </a:p>
          <a:p>
            <a:r>
              <a:rPr lang="en-US" dirty="0"/>
              <a:t>What about 32Bit 2's complement?</a:t>
            </a:r>
          </a:p>
        </p:txBody>
      </p:sp>
    </p:spTree>
    <p:extLst>
      <p:ext uri="{BB962C8B-B14F-4D97-AF65-F5344CB8AC3E}">
        <p14:creationId xmlns:p14="http://schemas.microsoft.com/office/powerpoint/2010/main" val="2832554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Extension</a:t>
            </a:r>
          </a:p>
        </p:txBody>
      </p:sp>
      <p:sp>
        <p:nvSpPr>
          <p:cNvPr id="3" name="Content Placeholder 2"/>
          <p:cNvSpPr>
            <a:spLocks noGrp="1"/>
          </p:cNvSpPr>
          <p:nvPr>
            <p:ph idx="1"/>
          </p:nvPr>
        </p:nvSpPr>
        <p:spPr/>
        <p:txBody>
          <a:bodyPr/>
          <a:lstStyle/>
          <a:p>
            <a:r>
              <a:rPr lang="en-US" dirty="0"/>
              <a:t>When expanding a signed value into a larger storage size, the sign must be extended.</a:t>
            </a:r>
          </a:p>
          <a:p>
            <a:r>
              <a:rPr lang="en-US" dirty="0"/>
              <a:t>Whatever the old sign bit was must fill all of the new empty bits in the bigger number</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0560496"/>
              </p:ext>
            </p:extLst>
          </p:nvPr>
        </p:nvGraphicFramePr>
        <p:xfrm>
          <a:off x="1143000" y="4114800"/>
          <a:ext cx="6096000" cy="148336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gridSpan="4">
                  <a:txBody>
                    <a:bodyPr/>
                    <a:lstStyle/>
                    <a:p>
                      <a:pPr algn="l"/>
                      <a:r>
                        <a:rPr lang="en-US" dirty="0"/>
                        <a:t>Expand  4 bits to 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gridSpan="4">
                  <a:txBody>
                    <a:bodyPr/>
                    <a:lstStyle/>
                    <a:p>
                      <a:pPr algn="l"/>
                      <a:r>
                        <a:rPr lang="en-US" dirty="0"/>
                        <a:t>Fill sign bits here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6" name="Straight Arrow Connector 5"/>
          <p:cNvCxnSpPr/>
          <p:nvPr/>
        </p:nvCxnSpPr>
        <p:spPr>
          <a:xfrm flipH="1">
            <a:off x="1676400" y="4343400"/>
            <a:ext cx="2819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438400" y="4343400"/>
            <a:ext cx="2057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124200" y="4343400"/>
            <a:ext cx="1371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886200" y="4343400"/>
            <a:ext cx="609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858000" y="44196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096000" y="4413398"/>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334000" y="44196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572000" y="4413398"/>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034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Extension</a:t>
            </a:r>
          </a:p>
        </p:txBody>
      </p:sp>
      <p:sp>
        <p:nvSpPr>
          <p:cNvPr id="3" name="Content Placeholder 2"/>
          <p:cNvSpPr>
            <a:spLocks noGrp="1"/>
          </p:cNvSpPr>
          <p:nvPr>
            <p:ph idx="1"/>
          </p:nvPr>
        </p:nvSpPr>
        <p:spPr/>
        <p:txBody>
          <a:bodyPr/>
          <a:lstStyle/>
          <a:p>
            <a:r>
              <a:rPr lang="en-US" dirty="0"/>
              <a:t>When expanding a signed value into a larger storage size, the sign must be extended.</a:t>
            </a:r>
          </a:p>
          <a:p>
            <a:r>
              <a:rPr lang="en-US" dirty="0"/>
              <a:t>Whatever the old sign bit was must fill all of the new empty bits in the bigger number</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37362166"/>
              </p:ext>
            </p:extLst>
          </p:nvPr>
        </p:nvGraphicFramePr>
        <p:xfrm>
          <a:off x="1143000" y="4114800"/>
          <a:ext cx="6096000" cy="165608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gridSpan="4">
                  <a:txBody>
                    <a:bodyPr/>
                    <a:lstStyle/>
                    <a:p>
                      <a:pPr algn="l"/>
                      <a:r>
                        <a:rPr lang="en-US" dirty="0"/>
                        <a:t>Expand  4 bits to 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gridSpan="4">
                  <a:txBody>
                    <a:bodyPr/>
                    <a:lstStyle/>
                    <a:p>
                      <a:pPr algn="l"/>
                      <a:r>
                        <a:rPr lang="en-US" dirty="0"/>
                        <a:t>Fill sign bits here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US" sz="24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6" name="Straight Arrow Connector 5"/>
          <p:cNvCxnSpPr/>
          <p:nvPr/>
        </p:nvCxnSpPr>
        <p:spPr>
          <a:xfrm flipH="1">
            <a:off x="1676400" y="4343400"/>
            <a:ext cx="2819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438400" y="4343400"/>
            <a:ext cx="2057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124200" y="4343400"/>
            <a:ext cx="1371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886200" y="4343400"/>
            <a:ext cx="609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858000" y="44196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096000" y="4413398"/>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334000" y="44196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572000" y="4413398"/>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844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Extension</a:t>
            </a:r>
          </a:p>
        </p:txBody>
      </p:sp>
      <p:sp>
        <p:nvSpPr>
          <p:cNvPr id="3" name="Content Placeholder 2"/>
          <p:cNvSpPr>
            <a:spLocks noGrp="1"/>
          </p:cNvSpPr>
          <p:nvPr>
            <p:ph idx="1"/>
          </p:nvPr>
        </p:nvSpPr>
        <p:spPr/>
        <p:txBody>
          <a:bodyPr/>
          <a:lstStyle/>
          <a:p>
            <a:r>
              <a:rPr lang="en-US" dirty="0"/>
              <a:t>Zero extension is placing zeros in the new expanded bits regardless of sign.</a:t>
            </a:r>
          </a:p>
          <a:p>
            <a:r>
              <a:rPr lang="en-US" dirty="0"/>
              <a:t>Unsigned numbers are always zero extended.</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8715614"/>
              </p:ext>
            </p:extLst>
          </p:nvPr>
        </p:nvGraphicFramePr>
        <p:xfrm>
          <a:off x="1143000" y="3886200"/>
          <a:ext cx="6096000" cy="156972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gridSpan="4">
                  <a:txBody>
                    <a:bodyPr/>
                    <a:lstStyle/>
                    <a:p>
                      <a:pPr algn="l"/>
                      <a:r>
                        <a:rPr lang="en-US" dirty="0"/>
                        <a:t>Expand  4 bits to 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gridSpan="4">
                  <a:txBody>
                    <a:bodyPr/>
                    <a:lstStyle/>
                    <a:p>
                      <a:pPr algn="ctr"/>
                      <a:r>
                        <a:rPr lang="en-US" dirty="0"/>
                        <a:t>Zero</a:t>
                      </a:r>
                      <a:r>
                        <a:rPr lang="en-US" baseline="0" dirty="0"/>
                        <a:t> fill here</a:t>
                      </a:r>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dirty="0">
                          <a:sym typeface="Symbol"/>
                        </a:rPr>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ym typeface="Symbol"/>
                        </a:rPr>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ym typeface="Symbol"/>
                        </a:rPr>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ym typeface="Symbol"/>
                        </a:rPr>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US" sz="24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44263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Unsigned Overflow</a:t>
            </a:r>
          </a:p>
        </p:txBody>
      </p:sp>
      <p:sp>
        <p:nvSpPr>
          <p:cNvPr id="3" name="Content Placeholder 2"/>
          <p:cNvSpPr>
            <a:spLocks noGrp="1"/>
          </p:cNvSpPr>
          <p:nvPr>
            <p:ph idx="1"/>
          </p:nvPr>
        </p:nvSpPr>
        <p:spPr/>
        <p:txBody>
          <a:bodyPr/>
          <a:lstStyle/>
          <a:p>
            <a:r>
              <a:rPr lang="en-US" dirty="0"/>
              <a:t>Adding 4 bit unsigned numbers</a:t>
            </a:r>
          </a:p>
          <a:p>
            <a:endParaRPr lang="en-US" dirty="0"/>
          </a:p>
          <a:p>
            <a:endParaRPr lang="en-US" dirty="0"/>
          </a:p>
          <a:p>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16333825"/>
              </p:ext>
            </p:extLst>
          </p:nvPr>
        </p:nvGraphicFramePr>
        <p:xfrm>
          <a:off x="838200" y="2286000"/>
          <a:ext cx="6781800" cy="1483360"/>
        </p:xfrm>
        <a:graphic>
          <a:graphicData uri="http://schemas.openxmlformats.org/drawingml/2006/table">
            <a:tbl>
              <a:tblPr firstRow="1" bandRow="1">
                <a:tableStyleId>{2D5ABB26-0587-4C30-8999-92F81FD0307C}</a:tableStyleId>
              </a:tblPr>
              <a:tblGrid>
                <a:gridCol w="2438400">
                  <a:extLst>
                    <a:ext uri="{9D8B030D-6E8A-4147-A177-3AD203B41FA5}">
                      <a16:colId xmlns:a16="http://schemas.microsoft.com/office/drawing/2014/main" val="20000"/>
                    </a:ext>
                  </a:extLst>
                </a:gridCol>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gridCol w="411480">
                  <a:extLst>
                    <a:ext uri="{9D8B030D-6E8A-4147-A177-3AD203B41FA5}">
                      <a16:colId xmlns:a16="http://schemas.microsoft.com/office/drawing/2014/main" val="20003"/>
                    </a:ext>
                  </a:extLst>
                </a:gridCol>
                <a:gridCol w="411480">
                  <a:extLst>
                    <a:ext uri="{9D8B030D-6E8A-4147-A177-3AD203B41FA5}">
                      <a16:colId xmlns:a16="http://schemas.microsoft.com/office/drawing/2014/main" val="20004"/>
                    </a:ext>
                  </a:extLst>
                </a:gridCol>
                <a:gridCol w="411480">
                  <a:extLst>
                    <a:ext uri="{9D8B030D-6E8A-4147-A177-3AD203B41FA5}">
                      <a16:colId xmlns:a16="http://schemas.microsoft.com/office/drawing/2014/main" val="20005"/>
                    </a:ext>
                  </a:extLst>
                </a:gridCol>
                <a:gridCol w="2286000">
                  <a:extLst>
                    <a:ext uri="{9D8B030D-6E8A-4147-A177-3AD203B41FA5}">
                      <a16:colId xmlns:a16="http://schemas.microsoft.com/office/drawing/2014/main" val="20006"/>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Can't</a:t>
                      </a:r>
                      <a:r>
                        <a:rPr lang="en-US" baseline="0" dirty="0">
                          <a:solidFill>
                            <a:srgbClr val="FF0000"/>
                          </a:solidFill>
                        </a:rPr>
                        <a:t> store carry out-&gt;</a:t>
                      </a:r>
                      <a:endParaRPr 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FF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t>&lt;-Carry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a:r>
                        <a:rPr lang="en-US" dirty="0"/>
                        <a:t>(5)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a:r>
                        <a:rPr lang="en-US" dirty="0"/>
                        <a:t>(6)</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a:r>
                        <a:rPr lang="en-US" dirty="0"/>
                        <a:t>(11)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47307314"/>
              </p:ext>
            </p:extLst>
          </p:nvPr>
        </p:nvGraphicFramePr>
        <p:xfrm>
          <a:off x="838200" y="4038600"/>
          <a:ext cx="6781800" cy="1483360"/>
        </p:xfrm>
        <a:graphic>
          <a:graphicData uri="http://schemas.openxmlformats.org/drawingml/2006/table">
            <a:tbl>
              <a:tblPr firstRow="1" bandRow="1">
                <a:tableStyleId>{2D5ABB26-0587-4C30-8999-92F81FD0307C}</a:tableStyleId>
              </a:tblPr>
              <a:tblGrid>
                <a:gridCol w="2438400">
                  <a:extLst>
                    <a:ext uri="{9D8B030D-6E8A-4147-A177-3AD203B41FA5}">
                      <a16:colId xmlns:a16="http://schemas.microsoft.com/office/drawing/2014/main" val="20000"/>
                    </a:ext>
                  </a:extLst>
                </a:gridCol>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gridCol w="411480">
                  <a:extLst>
                    <a:ext uri="{9D8B030D-6E8A-4147-A177-3AD203B41FA5}">
                      <a16:colId xmlns:a16="http://schemas.microsoft.com/office/drawing/2014/main" val="20003"/>
                    </a:ext>
                  </a:extLst>
                </a:gridCol>
                <a:gridCol w="411480">
                  <a:extLst>
                    <a:ext uri="{9D8B030D-6E8A-4147-A177-3AD203B41FA5}">
                      <a16:colId xmlns:a16="http://schemas.microsoft.com/office/drawing/2014/main" val="20004"/>
                    </a:ext>
                  </a:extLst>
                </a:gridCol>
                <a:gridCol w="411480">
                  <a:extLst>
                    <a:ext uri="{9D8B030D-6E8A-4147-A177-3AD203B41FA5}">
                      <a16:colId xmlns:a16="http://schemas.microsoft.com/office/drawing/2014/main" val="20005"/>
                    </a:ext>
                  </a:extLst>
                </a:gridCol>
                <a:gridCol w="2286000">
                  <a:extLst>
                    <a:ext uri="{9D8B030D-6E8A-4147-A177-3AD203B41FA5}">
                      <a16:colId xmlns:a16="http://schemas.microsoft.com/office/drawing/2014/main" val="20006"/>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Can't</a:t>
                      </a:r>
                      <a:r>
                        <a:rPr lang="en-US" baseline="0" dirty="0">
                          <a:solidFill>
                            <a:srgbClr val="FF0000"/>
                          </a:solidFill>
                        </a:rPr>
                        <a:t> store carry out-&gt;</a:t>
                      </a:r>
                      <a:endParaRPr 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FF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t>&lt;-Carry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a:r>
                        <a:rPr lang="en-US" dirty="0"/>
                        <a:t>(12)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a:r>
                        <a:rPr lang="en-US" dirty="0"/>
                        <a:t>(7)</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a:r>
                        <a:rPr lang="en-US" dirty="0"/>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54762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Representations</a:t>
            </a:r>
          </a:p>
        </p:txBody>
      </p:sp>
      <p:sp>
        <p:nvSpPr>
          <p:cNvPr id="3" name="Content Placeholder 2"/>
          <p:cNvSpPr>
            <a:spLocks noGrp="1"/>
          </p:cNvSpPr>
          <p:nvPr>
            <p:ph idx="1"/>
          </p:nvPr>
        </p:nvSpPr>
        <p:spPr/>
        <p:txBody>
          <a:bodyPr/>
          <a:lstStyle/>
          <a:p>
            <a:r>
              <a:rPr lang="en-US" dirty="0"/>
              <a:t>Decimal – normal base 10</a:t>
            </a:r>
          </a:p>
          <a:p>
            <a:r>
              <a:rPr lang="en-US" dirty="0"/>
              <a:t>Binary – unsigned base 2</a:t>
            </a:r>
          </a:p>
          <a:p>
            <a:r>
              <a:rPr lang="en-US" dirty="0"/>
              <a:t>2's Complement – signed base 2</a:t>
            </a:r>
          </a:p>
          <a:p>
            <a:r>
              <a:rPr lang="en-US" dirty="0"/>
              <a:t>Hexadecimal – base 16</a:t>
            </a:r>
          </a:p>
          <a:p>
            <a:r>
              <a:rPr lang="en-US" dirty="0"/>
              <a:t>ASCII (UNICODE) – text</a:t>
            </a:r>
          </a:p>
          <a:p>
            <a:r>
              <a:rPr lang="en-US" dirty="0"/>
              <a:t>Floating point – fractions or numbers with decimal points</a:t>
            </a:r>
          </a:p>
          <a:p>
            <a:endParaRPr lang="en-US" dirty="0"/>
          </a:p>
        </p:txBody>
      </p:sp>
    </p:spTree>
    <p:extLst>
      <p:ext uri="{BB962C8B-B14F-4D97-AF65-F5344CB8AC3E}">
        <p14:creationId xmlns:p14="http://schemas.microsoft.com/office/powerpoint/2010/main" val="2601270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Overflow Positive</a:t>
            </a:r>
          </a:p>
        </p:txBody>
      </p:sp>
      <p:sp>
        <p:nvSpPr>
          <p:cNvPr id="3" name="Content Placeholder 2"/>
          <p:cNvSpPr>
            <a:spLocks noGrp="1"/>
          </p:cNvSpPr>
          <p:nvPr>
            <p:ph idx="1"/>
          </p:nvPr>
        </p:nvSpPr>
        <p:spPr/>
        <p:txBody>
          <a:bodyPr/>
          <a:lstStyle/>
          <a:p>
            <a:r>
              <a:rPr lang="en-US" dirty="0"/>
              <a:t>Adding 4 bit signed numbers</a:t>
            </a:r>
          </a:p>
          <a:p>
            <a:pPr marL="0" indent="0">
              <a:buNone/>
            </a:pPr>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226233"/>
              </p:ext>
            </p:extLst>
          </p:nvPr>
        </p:nvGraphicFramePr>
        <p:xfrm>
          <a:off x="838200" y="2286000"/>
          <a:ext cx="6781800" cy="1483360"/>
        </p:xfrm>
        <a:graphic>
          <a:graphicData uri="http://schemas.openxmlformats.org/drawingml/2006/table">
            <a:tbl>
              <a:tblPr firstRow="1" bandRow="1">
                <a:tableStyleId>{2D5ABB26-0587-4C30-8999-92F81FD0307C}</a:tableStyleId>
              </a:tblPr>
              <a:tblGrid>
                <a:gridCol w="2438400">
                  <a:extLst>
                    <a:ext uri="{9D8B030D-6E8A-4147-A177-3AD203B41FA5}">
                      <a16:colId xmlns:a16="http://schemas.microsoft.com/office/drawing/2014/main" val="20000"/>
                    </a:ext>
                  </a:extLst>
                </a:gridCol>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gridCol w="411480">
                  <a:extLst>
                    <a:ext uri="{9D8B030D-6E8A-4147-A177-3AD203B41FA5}">
                      <a16:colId xmlns:a16="http://schemas.microsoft.com/office/drawing/2014/main" val="20003"/>
                    </a:ext>
                  </a:extLst>
                </a:gridCol>
                <a:gridCol w="411480">
                  <a:extLst>
                    <a:ext uri="{9D8B030D-6E8A-4147-A177-3AD203B41FA5}">
                      <a16:colId xmlns:a16="http://schemas.microsoft.com/office/drawing/2014/main" val="20004"/>
                    </a:ext>
                  </a:extLst>
                </a:gridCol>
                <a:gridCol w="411480">
                  <a:extLst>
                    <a:ext uri="{9D8B030D-6E8A-4147-A177-3AD203B41FA5}">
                      <a16:colId xmlns:a16="http://schemas.microsoft.com/office/drawing/2014/main" val="20005"/>
                    </a:ext>
                  </a:extLst>
                </a:gridCol>
                <a:gridCol w="2286000">
                  <a:extLst>
                    <a:ext uri="{9D8B030D-6E8A-4147-A177-3AD203B41FA5}">
                      <a16:colId xmlns:a16="http://schemas.microsoft.com/office/drawing/2014/main" val="20006"/>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Can't</a:t>
                      </a:r>
                      <a:r>
                        <a:rPr lang="en-US" baseline="0" dirty="0">
                          <a:solidFill>
                            <a:srgbClr val="FF0000"/>
                          </a:solidFill>
                        </a:rPr>
                        <a:t> store carry out-&gt;</a:t>
                      </a:r>
                      <a:endParaRPr 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FF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t>&lt;-Carry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a:r>
                        <a:rPr lang="en-US" dirty="0"/>
                        <a:t>(3)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a:r>
                        <a:rPr lang="en-US" dirty="0"/>
                        <a:t>(4)</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a:r>
                        <a:rPr lang="en-US" dirty="0"/>
                        <a:t>(7)</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82893573"/>
              </p:ext>
            </p:extLst>
          </p:nvPr>
        </p:nvGraphicFramePr>
        <p:xfrm>
          <a:off x="838200" y="4038600"/>
          <a:ext cx="6781800" cy="1483360"/>
        </p:xfrm>
        <a:graphic>
          <a:graphicData uri="http://schemas.openxmlformats.org/drawingml/2006/table">
            <a:tbl>
              <a:tblPr firstRow="1" bandRow="1">
                <a:tableStyleId>{2D5ABB26-0587-4C30-8999-92F81FD0307C}</a:tableStyleId>
              </a:tblPr>
              <a:tblGrid>
                <a:gridCol w="2438400">
                  <a:extLst>
                    <a:ext uri="{9D8B030D-6E8A-4147-A177-3AD203B41FA5}">
                      <a16:colId xmlns:a16="http://schemas.microsoft.com/office/drawing/2014/main" val="20000"/>
                    </a:ext>
                  </a:extLst>
                </a:gridCol>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gridCol w="411480">
                  <a:extLst>
                    <a:ext uri="{9D8B030D-6E8A-4147-A177-3AD203B41FA5}">
                      <a16:colId xmlns:a16="http://schemas.microsoft.com/office/drawing/2014/main" val="20003"/>
                    </a:ext>
                  </a:extLst>
                </a:gridCol>
                <a:gridCol w="411480">
                  <a:extLst>
                    <a:ext uri="{9D8B030D-6E8A-4147-A177-3AD203B41FA5}">
                      <a16:colId xmlns:a16="http://schemas.microsoft.com/office/drawing/2014/main" val="20004"/>
                    </a:ext>
                  </a:extLst>
                </a:gridCol>
                <a:gridCol w="411480">
                  <a:extLst>
                    <a:ext uri="{9D8B030D-6E8A-4147-A177-3AD203B41FA5}">
                      <a16:colId xmlns:a16="http://schemas.microsoft.com/office/drawing/2014/main" val="20005"/>
                    </a:ext>
                  </a:extLst>
                </a:gridCol>
                <a:gridCol w="2286000">
                  <a:extLst>
                    <a:ext uri="{9D8B030D-6E8A-4147-A177-3AD203B41FA5}">
                      <a16:colId xmlns:a16="http://schemas.microsoft.com/office/drawing/2014/main" val="20006"/>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Can't</a:t>
                      </a:r>
                      <a:r>
                        <a:rPr lang="en-US" baseline="0" dirty="0">
                          <a:solidFill>
                            <a:srgbClr val="FF0000"/>
                          </a:solidFill>
                        </a:rPr>
                        <a:t> store carry out-&gt;</a:t>
                      </a:r>
                      <a:endParaRPr 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FF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t>&lt;-Carry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a:r>
                        <a:rPr lang="en-US" dirty="0"/>
                        <a:t>(5)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a:r>
                        <a:rPr lang="en-US" dirty="0"/>
                        <a:t>(6)</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a:r>
                        <a:rPr lang="en-US" dirty="0"/>
                        <a:t>(-5)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61796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Overflow Negative</a:t>
            </a:r>
          </a:p>
        </p:txBody>
      </p:sp>
      <p:sp>
        <p:nvSpPr>
          <p:cNvPr id="3" name="Content Placeholder 2"/>
          <p:cNvSpPr>
            <a:spLocks noGrp="1"/>
          </p:cNvSpPr>
          <p:nvPr>
            <p:ph idx="1"/>
          </p:nvPr>
        </p:nvSpPr>
        <p:spPr/>
        <p:txBody>
          <a:bodyPr/>
          <a:lstStyle/>
          <a:p>
            <a:r>
              <a:rPr lang="en-US" dirty="0"/>
              <a:t>Adding 4 bit signed numbers</a:t>
            </a:r>
          </a:p>
          <a:p>
            <a:endParaRPr lang="en-US" dirty="0"/>
          </a:p>
          <a:p>
            <a:endParaRPr lang="en-US" dirty="0"/>
          </a:p>
          <a:p>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24362051"/>
              </p:ext>
            </p:extLst>
          </p:nvPr>
        </p:nvGraphicFramePr>
        <p:xfrm>
          <a:off x="838200" y="2286000"/>
          <a:ext cx="6781800" cy="1483360"/>
        </p:xfrm>
        <a:graphic>
          <a:graphicData uri="http://schemas.openxmlformats.org/drawingml/2006/table">
            <a:tbl>
              <a:tblPr firstRow="1" bandRow="1">
                <a:tableStyleId>{2D5ABB26-0587-4C30-8999-92F81FD0307C}</a:tableStyleId>
              </a:tblPr>
              <a:tblGrid>
                <a:gridCol w="2438400">
                  <a:extLst>
                    <a:ext uri="{9D8B030D-6E8A-4147-A177-3AD203B41FA5}">
                      <a16:colId xmlns:a16="http://schemas.microsoft.com/office/drawing/2014/main" val="20000"/>
                    </a:ext>
                  </a:extLst>
                </a:gridCol>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gridCol w="411480">
                  <a:extLst>
                    <a:ext uri="{9D8B030D-6E8A-4147-A177-3AD203B41FA5}">
                      <a16:colId xmlns:a16="http://schemas.microsoft.com/office/drawing/2014/main" val="20003"/>
                    </a:ext>
                  </a:extLst>
                </a:gridCol>
                <a:gridCol w="411480">
                  <a:extLst>
                    <a:ext uri="{9D8B030D-6E8A-4147-A177-3AD203B41FA5}">
                      <a16:colId xmlns:a16="http://schemas.microsoft.com/office/drawing/2014/main" val="20004"/>
                    </a:ext>
                  </a:extLst>
                </a:gridCol>
                <a:gridCol w="411480">
                  <a:extLst>
                    <a:ext uri="{9D8B030D-6E8A-4147-A177-3AD203B41FA5}">
                      <a16:colId xmlns:a16="http://schemas.microsoft.com/office/drawing/2014/main" val="20005"/>
                    </a:ext>
                  </a:extLst>
                </a:gridCol>
                <a:gridCol w="2286000">
                  <a:extLst>
                    <a:ext uri="{9D8B030D-6E8A-4147-A177-3AD203B41FA5}">
                      <a16:colId xmlns:a16="http://schemas.microsoft.com/office/drawing/2014/main" val="20006"/>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Can't</a:t>
                      </a:r>
                      <a:r>
                        <a:rPr lang="en-US" baseline="0" dirty="0">
                          <a:solidFill>
                            <a:srgbClr val="FF0000"/>
                          </a:solidFill>
                        </a:rPr>
                        <a:t> store carry out-&gt;</a:t>
                      </a:r>
                      <a:endParaRPr 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FF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t>&lt;-Carry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a:r>
                        <a:rPr lang="en-US" dirty="0"/>
                        <a:t>(-3)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a:r>
                        <a:rPr lang="en-US" dirty="0"/>
                        <a:t>(-2)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a:r>
                        <a:rPr lang="en-US" dirty="0"/>
                        <a:t>(-5)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82354968"/>
              </p:ext>
            </p:extLst>
          </p:nvPr>
        </p:nvGraphicFramePr>
        <p:xfrm>
          <a:off x="838200" y="4038600"/>
          <a:ext cx="6781800" cy="1483360"/>
        </p:xfrm>
        <a:graphic>
          <a:graphicData uri="http://schemas.openxmlformats.org/drawingml/2006/table">
            <a:tbl>
              <a:tblPr firstRow="1" bandRow="1">
                <a:tableStyleId>{2D5ABB26-0587-4C30-8999-92F81FD0307C}</a:tableStyleId>
              </a:tblPr>
              <a:tblGrid>
                <a:gridCol w="2438400">
                  <a:extLst>
                    <a:ext uri="{9D8B030D-6E8A-4147-A177-3AD203B41FA5}">
                      <a16:colId xmlns:a16="http://schemas.microsoft.com/office/drawing/2014/main" val="20000"/>
                    </a:ext>
                  </a:extLst>
                </a:gridCol>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gridCol w="411480">
                  <a:extLst>
                    <a:ext uri="{9D8B030D-6E8A-4147-A177-3AD203B41FA5}">
                      <a16:colId xmlns:a16="http://schemas.microsoft.com/office/drawing/2014/main" val="20003"/>
                    </a:ext>
                  </a:extLst>
                </a:gridCol>
                <a:gridCol w="411480">
                  <a:extLst>
                    <a:ext uri="{9D8B030D-6E8A-4147-A177-3AD203B41FA5}">
                      <a16:colId xmlns:a16="http://schemas.microsoft.com/office/drawing/2014/main" val="20004"/>
                    </a:ext>
                  </a:extLst>
                </a:gridCol>
                <a:gridCol w="411480">
                  <a:extLst>
                    <a:ext uri="{9D8B030D-6E8A-4147-A177-3AD203B41FA5}">
                      <a16:colId xmlns:a16="http://schemas.microsoft.com/office/drawing/2014/main" val="20005"/>
                    </a:ext>
                  </a:extLst>
                </a:gridCol>
                <a:gridCol w="2286000">
                  <a:extLst>
                    <a:ext uri="{9D8B030D-6E8A-4147-A177-3AD203B41FA5}">
                      <a16:colId xmlns:a16="http://schemas.microsoft.com/office/drawing/2014/main" val="20006"/>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Can't</a:t>
                      </a:r>
                      <a:r>
                        <a:rPr lang="en-US" baseline="0" dirty="0">
                          <a:solidFill>
                            <a:srgbClr val="FF0000"/>
                          </a:solidFill>
                        </a:rPr>
                        <a:t> store carry out-&gt;</a:t>
                      </a:r>
                      <a:endParaRPr 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FF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t>&lt;-Carry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a:r>
                        <a:rPr lang="en-US" dirty="0"/>
                        <a:t>(-5)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a:r>
                        <a:rPr lang="en-US" dirty="0"/>
                        <a:t>(-6)</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a:r>
                        <a:rPr lang="en-US" dirty="0"/>
                        <a:t>(+5)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33132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Overflow Negative</a:t>
            </a:r>
          </a:p>
        </p:txBody>
      </p:sp>
      <p:sp>
        <p:nvSpPr>
          <p:cNvPr id="3" name="Content Placeholder 2"/>
          <p:cNvSpPr>
            <a:spLocks noGrp="1"/>
          </p:cNvSpPr>
          <p:nvPr>
            <p:ph idx="1"/>
          </p:nvPr>
        </p:nvSpPr>
        <p:spPr/>
        <p:txBody>
          <a:bodyPr/>
          <a:lstStyle/>
          <a:p>
            <a:r>
              <a:rPr lang="en-US" sz="2400" dirty="0"/>
              <a:t>Many processors don't have a subtraction operation.  They simply add a negative.</a:t>
            </a:r>
          </a:p>
          <a:p>
            <a:endParaRPr lang="en-US" dirty="0"/>
          </a:p>
          <a:p>
            <a:endParaRPr lang="en-US" dirty="0"/>
          </a:p>
          <a:p>
            <a:endParaRPr lang="en-US" dirty="0"/>
          </a:p>
          <a:p>
            <a:r>
              <a:rPr lang="en-US" sz="2400" dirty="0"/>
              <a:t>Subtracting -2 is the same as adding +2.</a:t>
            </a:r>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31747620"/>
              </p:ext>
            </p:extLst>
          </p:nvPr>
        </p:nvGraphicFramePr>
        <p:xfrm>
          <a:off x="838199" y="2514600"/>
          <a:ext cx="7315203" cy="1483360"/>
        </p:xfrm>
        <a:graphic>
          <a:graphicData uri="http://schemas.openxmlformats.org/drawingml/2006/table">
            <a:tbl>
              <a:tblPr firstRow="1" bandRow="1">
                <a:tableStyleId>{2D5ABB26-0587-4C30-8999-92F81FD0307C}</a:tableStyleId>
              </a:tblPr>
              <a:tblGrid>
                <a:gridCol w="381001">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4495802">
                  <a:extLst>
                    <a:ext uri="{9D8B030D-6E8A-4147-A177-3AD203B41FA5}">
                      <a16:colId xmlns:a16="http://schemas.microsoft.com/office/drawing/2014/main" val="20005"/>
                    </a:ext>
                  </a:extLst>
                </a:gridCol>
              </a:tblGrid>
              <a:tr h="370840">
                <a:tc>
                  <a:txBody>
                    <a:bodyPr/>
                    <a:lstStyle/>
                    <a:p>
                      <a:pPr algn="ctr"/>
                      <a:endParaRPr 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t>&lt;-Carry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a:r>
                        <a:rPr lang="en-US" dirty="0"/>
                        <a:t>(5)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dirty="0"/>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a:r>
                        <a:rPr lang="en-US" dirty="0"/>
                        <a:t>(3)   (subtracting 3 is same as adding</a:t>
                      </a:r>
                      <a:r>
                        <a:rPr lang="en-US" baseline="0" dirty="0"/>
                        <a:t> -3)</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a:r>
                        <a:rPr lang="en-US" dirty="0"/>
                        <a:t>(2)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24710378"/>
              </p:ext>
            </p:extLst>
          </p:nvPr>
        </p:nvGraphicFramePr>
        <p:xfrm>
          <a:off x="914400" y="4724400"/>
          <a:ext cx="7315203" cy="1483360"/>
        </p:xfrm>
        <a:graphic>
          <a:graphicData uri="http://schemas.openxmlformats.org/drawingml/2006/table">
            <a:tbl>
              <a:tblPr firstRow="1" bandRow="1">
                <a:tableStyleId>{2D5ABB26-0587-4C30-8999-92F81FD0307C}</a:tableStyleId>
              </a:tblPr>
              <a:tblGrid>
                <a:gridCol w="381001">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4495802">
                  <a:extLst>
                    <a:ext uri="{9D8B030D-6E8A-4147-A177-3AD203B41FA5}">
                      <a16:colId xmlns:a16="http://schemas.microsoft.com/office/drawing/2014/main" val="20005"/>
                    </a:ext>
                  </a:extLst>
                </a:gridCol>
              </a:tblGrid>
              <a:tr h="370840">
                <a:tc>
                  <a:txBody>
                    <a:bodyPr/>
                    <a:lstStyle/>
                    <a:p>
                      <a:pPr algn="ctr"/>
                      <a:endParaRPr 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t>&lt;-Carry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a:r>
                        <a:rPr lang="en-US" dirty="0"/>
                        <a:t>(5)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dirty="0"/>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a:r>
                        <a:rPr lang="en-US" dirty="0"/>
                        <a:t>(-3)   (subtracting 3 is same as adding</a:t>
                      </a:r>
                      <a:r>
                        <a:rPr lang="en-US" baseline="0" dirty="0"/>
                        <a:t> -3)</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a:r>
                        <a:rPr lang="en-US" dirty="0"/>
                        <a:t>(2)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2842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Overflow Negative</a:t>
            </a:r>
          </a:p>
        </p:txBody>
      </p:sp>
      <p:sp>
        <p:nvSpPr>
          <p:cNvPr id="3" name="Content Placeholder 2"/>
          <p:cNvSpPr>
            <a:spLocks noGrp="1"/>
          </p:cNvSpPr>
          <p:nvPr>
            <p:ph idx="1"/>
          </p:nvPr>
        </p:nvSpPr>
        <p:spPr/>
        <p:txBody>
          <a:bodyPr/>
          <a:lstStyle/>
          <a:p>
            <a:r>
              <a:rPr lang="en-US" sz="2400" dirty="0"/>
              <a:t>Many processors don't have a subtraction operation.  They simply add a negative.</a:t>
            </a:r>
          </a:p>
          <a:p>
            <a:endParaRPr lang="en-US" dirty="0"/>
          </a:p>
          <a:p>
            <a:endParaRPr lang="en-US" dirty="0"/>
          </a:p>
          <a:p>
            <a:endParaRPr lang="en-US" dirty="0"/>
          </a:p>
          <a:p>
            <a:r>
              <a:rPr lang="en-US" sz="2400" dirty="0"/>
              <a:t>Determine overflow by converting subtraction to addition.</a:t>
            </a:r>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78133900"/>
              </p:ext>
            </p:extLst>
          </p:nvPr>
        </p:nvGraphicFramePr>
        <p:xfrm>
          <a:off x="838199" y="2514600"/>
          <a:ext cx="7315203" cy="1483360"/>
        </p:xfrm>
        <a:graphic>
          <a:graphicData uri="http://schemas.openxmlformats.org/drawingml/2006/table">
            <a:tbl>
              <a:tblPr firstRow="1" bandRow="1">
                <a:tableStyleId>{2D5ABB26-0587-4C30-8999-92F81FD0307C}</a:tableStyleId>
              </a:tblPr>
              <a:tblGrid>
                <a:gridCol w="381001">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4495802">
                  <a:extLst>
                    <a:ext uri="{9D8B030D-6E8A-4147-A177-3AD203B41FA5}">
                      <a16:colId xmlns:a16="http://schemas.microsoft.com/office/drawing/2014/main" val="20005"/>
                    </a:ext>
                  </a:extLst>
                </a:gridCol>
              </a:tblGrid>
              <a:tr h="370840">
                <a:tc>
                  <a:txBody>
                    <a:bodyPr/>
                    <a:lstStyle/>
                    <a:p>
                      <a:pPr algn="ctr"/>
                      <a:endParaRPr 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t>&lt;-Carry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a:r>
                        <a:rPr lang="en-US" dirty="0"/>
                        <a:t>(-5)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dirty="0"/>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a:r>
                        <a:rPr lang="en-US" dirty="0"/>
                        <a:t>(4)   (subtracting 4 is same as adding</a:t>
                      </a:r>
                      <a:r>
                        <a:rPr lang="en-US" baseline="0" dirty="0"/>
                        <a:t> -4)</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a:r>
                        <a:rPr lang="en-US" dirty="0"/>
                        <a:t>(2)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858397615"/>
              </p:ext>
            </p:extLst>
          </p:nvPr>
        </p:nvGraphicFramePr>
        <p:xfrm>
          <a:off x="914400" y="4724400"/>
          <a:ext cx="7315203" cy="1483360"/>
        </p:xfrm>
        <a:graphic>
          <a:graphicData uri="http://schemas.openxmlformats.org/drawingml/2006/table">
            <a:tbl>
              <a:tblPr firstRow="1" bandRow="1">
                <a:tableStyleId>{2D5ABB26-0587-4C30-8999-92F81FD0307C}</a:tableStyleId>
              </a:tblPr>
              <a:tblGrid>
                <a:gridCol w="381001">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4495802">
                  <a:extLst>
                    <a:ext uri="{9D8B030D-6E8A-4147-A177-3AD203B41FA5}">
                      <a16:colId xmlns:a16="http://schemas.microsoft.com/office/drawing/2014/main" val="20005"/>
                    </a:ext>
                  </a:extLst>
                </a:gridCol>
              </a:tblGrid>
              <a:tr h="370840">
                <a:tc>
                  <a:txBody>
                    <a:bodyPr/>
                    <a:lstStyle/>
                    <a:p>
                      <a:pPr algn="ctr"/>
                      <a:endParaRPr 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t>&lt;-Carry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a:r>
                        <a:rPr lang="en-US" dirty="0"/>
                        <a:t>(-5)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dirty="0"/>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a:r>
                        <a:rPr lang="en-US" dirty="0"/>
                        <a:t>(-4)   (subtracting 3 is same as adding</a:t>
                      </a:r>
                      <a:r>
                        <a:rPr lang="en-US" baseline="0" dirty="0"/>
                        <a:t> -3)</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a:r>
                        <a:rPr lang="en-US" dirty="0"/>
                        <a:t> Negative</a:t>
                      </a:r>
                      <a:r>
                        <a:rPr lang="en-US" baseline="0" dirty="0"/>
                        <a:t> + Negative = Positive </a:t>
                      </a:r>
                      <a:r>
                        <a:rPr lang="en-US" baseline="0"/>
                        <a:t>= Overflow</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63625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overflow</a:t>
            </a:r>
          </a:p>
        </p:txBody>
      </p:sp>
      <p:sp>
        <p:nvSpPr>
          <p:cNvPr id="3" name="Content Placeholder 2"/>
          <p:cNvSpPr>
            <a:spLocks noGrp="1"/>
          </p:cNvSpPr>
          <p:nvPr>
            <p:ph idx="1"/>
          </p:nvPr>
        </p:nvSpPr>
        <p:spPr/>
        <p:txBody>
          <a:bodyPr>
            <a:normAutofit fontScale="92500" lnSpcReduction="10000"/>
          </a:bodyPr>
          <a:lstStyle/>
          <a:p>
            <a:r>
              <a:rPr lang="en-US" dirty="0"/>
              <a:t>Unsigned: A carry out of 1 is always an overflow.</a:t>
            </a:r>
          </a:p>
          <a:p>
            <a:r>
              <a:rPr lang="en-US" dirty="0"/>
              <a:t>Signed – Computer: If the carry in and the carry out of the most significant bit are different, overflow has occurred.</a:t>
            </a:r>
          </a:p>
          <a:p>
            <a:r>
              <a:rPr lang="en-US" dirty="0"/>
              <a:t>Signed – Human: If you add two positive numbers and get a negative result or you add two negative numbers and you get a positive result, overflow </a:t>
            </a:r>
            <a:r>
              <a:rPr lang="en-US"/>
              <a:t>has occurred</a:t>
            </a:r>
            <a:r>
              <a:rPr lang="en-US" dirty="0"/>
              <a:t>.</a:t>
            </a:r>
          </a:p>
          <a:p>
            <a:r>
              <a:rPr lang="en-US" dirty="0"/>
              <a:t>Note: You can never have overflow when adding a negative and a positive number.</a:t>
            </a:r>
          </a:p>
          <a:p>
            <a:pPr marL="0" indent="0">
              <a:buNone/>
            </a:pPr>
            <a:endParaRPr lang="en-US" dirty="0"/>
          </a:p>
        </p:txBody>
      </p:sp>
    </p:spTree>
    <p:extLst>
      <p:ext uri="{BB962C8B-B14F-4D97-AF65-F5344CB8AC3E}">
        <p14:creationId xmlns:p14="http://schemas.microsoft.com/office/powerpoint/2010/main" val="510325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Twiddling</a:t>
            </a:r>
          </a:p>
        </p:txBody>
      </p:sp>
      <p:sp>
        <p:nvSpPr>
          <p:cNvPr id="3" name="Content Placeholder 2"/>
          <p:cNvSpPr>
            <a:spLocks noGrp="1"/>
          </p:cNvSpPr>
          <p:nvPr>
            <p:ph idx="1"/>
          </p:nvPr>
        </p:nvSpPr>
        <p:spPr/>
        <p:txBody>
          <a:bodyPr>
            <a:normAutofit/>
          </a:bodyPr>
          <a:lstStyle/>
          <a:p>
            <a:r>
              <a:rPr lang="en-US" dirty="0"/>
              <a:t>Sometimes you want to set specific bits inside of a binary number.</a:t>
            </a:r>
          </a:p>
          <a:p>
            <a:r>
              <a:rPr lang="en-US" dirty="0"/>
              <a:t>Sometimes you want to examine specific bits inside of a binary number.</a:t>
            </a:r>
          </a:p>
          <a:p>
            <a:r>
              <a:rPr lang="en-US" dirty="0"/>
              <a:t>Bitwise operators allow manipulation and examination of specific bits.</a:t>
            </a:r>
          </a:p>
          <a:p>
            <a:r>
              <a:rPr lang="en-US" dirty="0"/>
              <a:t>Operators are: and, or, </a:t>
            </a:r>
            <a:r>
              <a:rPr lang="en-US" dirty="0" err="1"/>
              <a:t>xor</a:t>
            </a:r>
            <a:r>
              <a:rPr lang="en-US" dirty="0"/>
              <a:t>, not, shift left, shift right.</a:t>
            </a:r>
          </a:p>
        </p:txBody>
      </p:sp>
    </p:spTree>
    <p:extLst>
      <p:ext uri="{BB962C8B-B14F-4D97-AF65-F5344CB8AC3E}">
        <p14:creationId xmlns:p14="http://schemas.microsoft.com/office/powerpoint/2010/main" val="2020793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dirty="0"/>
              <a:t>Operators</a:t>
            </a:r>
          </a:p>
        </p:txBody>
      </p:sp>
      <p:graphicFrame>
        <p:nvGraphicFramePr>
          <p:cNvPr id="4" name="Table 3"/>
          <p:cNvGraphicFramePr>
            <a:graphicFrameLocks noGrp="1"/>
          </p:cNvGraphicFramePr>
          <p:nvPr>
            <p:extLst>
              <p:ext uri="{D42A27DB-BD31-4B8C-83A1-F6EECF244321}">
                <p14:modId xmlns:p14="http://schemas.microsoft.com/office/powerpoint/2010/main" val="3757954898"/>
              </p:ext>
            </p:extLst>
          </p:nvPr>
        </p:nvGraphicFramePr>
        <p:xfrm>
          <a:off x="1143000" y="762000"/>
          <a:ext cx="6781800" cy="5857240"/>
        </p:xfrm>
        <a:graphic>
          <a:graphicData uri="http://schemas.openxmlformats.org/drawingml/2006/table">
            <a:tbl>
              <a:tblPr firstRow="1" bandRow="1">
                <a:tableStyleId>{2D5ABB26-0587-4C30-8999-92F81FD0307C}</a:tableStyleId>
              </a:tblPr>
              <a:tblGrid>
                <a:gridCol w="1143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4572000">
                  <a:extLst>
                    <a:ext uri="{9D8B030D-6E8A-4147-A177-3AD203B41FA5}">
                      <a16:colId xmlns:a16="http://schemas.microsoft.com/office/drawing/2014/main" val="20002"/>
                    </a:ext>
                  </a:extLst>
                </a:gridCol>
              </a:tblGrid>
              <a:tr h="370840">
                <a:tc>
                  <a:txBody>
                    <a:bodyPr/>
                    <a:lstStyle/>
                    <a:p>
                      <a:r>
                        <a:rPr lang="en-US" b="1" dirty="0"/>
                        <a:t>Operator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Symbol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And each bit:   </a:t>
                      </a:r>
                    </a:p>
                    <a:p>
                      <a:r>
                        <a:rPr lang="en-US" dirty="0"/>
                        <a:t>1010 &amp; 1100 = 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Or each bit: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1010 | 1100 = 1110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err="1"/>
                        <a:t>Xor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Xor</a:t>
                      </a:r>
                      <a:r>
                        <a:rPr lang="en-US" dirty="0"/>
                        <a:t> each bit:     </a:t>
                      </a:r>
                    </a:p>
                    <a:p>
                      <a:r>
                        <a:rPr lang="en-US" dirty="0"/>
                        <a:t>1011 ^ 1001 = 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Right Shift</a:t>
                      </a:r>
                    </a:p>
                    <a:p>
                      <a:pPr algn="ctr"/>
                      <a:r>
                        <a:rPr lang="en-US" sz="1200" dirty="0"/>
                        <a:t>(Sign</a:t>
                      </a:r>
                      <a:r>
                        <a:rPr lang="en-US" sz="1200" baseline="0" dirty="0"/>
                        <a:t> Extends for signed numbers.  Zero extends unsigned numbers)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&gt;&gt;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Shift all bits to the right a given number of bits</a:t>
                      </a:r>
                    </a:p>
                    <a:p>
                      <a:r>
                        <a:rPr lang="en-US" baseline="0" dirty="0"/>
                        <a:t>0100 &gt;&gt; 1 = 0010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0100 &gt;&gt; 2 = 0001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0110 &gt;&gt; 2 = 0001 (bits fall off end)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1100</a:t>
                      </a:r>
                      <a:r>
                        <a:rPr lang="en-US" baseline="0" dirty="0"/>
                        <a:t> &gt;&gt; 2 = 1111 (signed numbers)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1100</a:t>
                      </a:r>
                      <a:r>
                        <a:rPr lang="en-US" baseline="0" dirty="0"/>
                        <a:t> &gt;&gt; 2 = 0011 </a:t>
                      </a:r>
                      <a:r>
                        <a:rPr lang="en-US" baseline="0"/>
                        <a:t>(unsigned numbers)</a:t>
                      </a:r>
                      <a:endParaRPr lang="en-US"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dirty="0"/>
                        <a:t>Left Shift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&lt;&lt;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Shift all bits to the left a given number of bits</a:t>
                      </a:r>
                    </a:p>
                    <a:p>
                      <a:r>
                        <a:rPr lang="en-US" baseline="0" dirty="0"/>
                        <a:t>0011 &lt;&lt; 1 = 0110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0011 &lt;&lt; 2 = 1100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1011 &lt;&lt; 2 = 1100 (bits fall off 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dirty="0"/>
                        <a:t>Not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Invert all bits</a:t>
                      </a:r>
                    </a:p>
                    <a:p>
                      <a:r>
                        <a:rPr lang="en-US" dirty="0"/>
                        <a:t>~1010 = 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42226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Tables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1284524"/>
              </p:ext>
            </p:extLst>
          </p:nvPr>
        </p:nvGraphicFramePr>
        <p:xfrm>
          <a:off x="1600200" y="2133600"/>
          <a:ext cx="1295400" cy="1854200"/>
        </p:xfrm>
        <a:graphic>
          <a:graphicData uri="http://schemas.openxmlformats.org/drawingml/2006/table">
            <a:tbl>
              <a:tblPr firstRow="1" bandRow="1">
                <a:tableStyleId>{2D5ABB26-0587-4C30-8999-92F81FD0307C}</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878343408"/>
              </p:ext>
            </p:extLst>
          </p:nvPr>
        </p:nvGraphicFramePr>
        <p:xfrm>
          <a:off x="3200400" y="2133600"/>
          <a:ext cx="1295400" cy="1854200"/>
        </p:xfrm>
        <a:graphic>
          <a:graphicData uri="http://schemas.openxmlformats.org/drawingml/2006/table">
            <a:tbl>
              <a:tblPr firstRow="1" bandRow="1">
                <a:tableStyleId>{2D5ABB26-0587-4C30-8999-92F81FD0307C}</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225258030"/>
              </p:ext>
            </p:extLst>
          </p:nvPr>
        </p:nvGraphicFramePr>
        <p:xfrm>
          <a:off x="4800600" y="2133600"/>
          <a:ext cx="1295400" cy="1854200"/>
        </p:xfrm>
        <a:graphic>
          <a:graphicData uri="http://schemas.openxmlformats.org/drawingml/2006/table">
            <a:tbl>
              <a:tblPr firstRow="1" bandRow="1">
                <a:tableStyleId>{2D5ABB26-0587-4C30-8999-92F81FD0307C}</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XOR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586931959"/>
              </p:ext>
            </p:extLst>
          </p:nvPr>
        </p:nvGraphicFramePr>
        <p:xfrm>
          <a:off x="6400800" y="2133600"/>
          <a:ext cx="990600" cy="1112520"/>
        </p:xfrm>
        <a:graphic>
          <a:graphicData uri="http://schemas.openxmlformats.org/drawingml/2006/table">
            <a:tbl>
              <a:tblPr firstRow="1" bandRow="1">
                <a:tableStyleId>{2D5ABB26-0587-4C30-8999-92F81FD0307C}</a:tableStyleId>
              </a:tblPr>
              <a:tblGrid>
                <a:gridCol w="304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26914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Clearing bits with AND</a:t>
            </a:r>
          </a:p>
        </p:txBody>
      </p:sp>
      <p:sp>
        <p:nvSpPr>
          <p:cNvPr id="3" name="Content Placeholder 2"/>
          <p:cNvSpPr>
            <a:spLocks noGrp="1"/>
          </p:cNvSpPr>
          <p:nvPr>
            <p:ph idx="1"/>
          </p:nvPr>
        </p:nvSpPr>
        <p:spPr/>
        <p:txBody>
          <a:bodyPr>
            <a:normAutofit fontScale="92500" lnSpcReduction="20000"/>
          </a:bodyPr>
          <a:lstStyle/>
          <a:p>
            <a:r>
              <a:rPr lang="en-US" dirty="0"/>
              <a:t>0110100</a:t>
            </a:r>
            <a:r>
              <a:rPr lang="en-US" dirty="0">
                <a:solidFill>
                  <a:srgbClr val="FF0000"/>
                </a:solidFill>
              </a:rPr>
              <a:t>1010</a:t>
            </a:r>
            <a:r>
              <a:rPr lang="en-US" dirty="0"/>
              <a:t>01000</a:t>
            </a:r>
          </a:p>
          <a:p>
            <a:r>
              <a:rPr lang="en-US" dirty="0"/>
              <a:t>Set the red bits to all zeros.</a:t>
            </a:r>
          </a:p>
          <a:p>
            <a:r>
              <a:rPr lang="en-US" dirty="0"/>
              <a:t>Boolean laws</a:t>
            </a:r>
          </a:p>
          <a:p>
            <a:pPr marL="0" indent="0">
              <a:buNone/>
            </a:pPr>
            <a:r>
              <a:rPr lang="en-US" dirty="0"/>
              <a:t>	x &amp; 0 = 0</a:t>
            </a:r>
          </a:p>
          <a:p>
            <a:pPr marL="0" indent="0">
              <a:buNone/>
            </a:pPr>
            <a:r>
              <a:rPr lang="en-US" dirty="0"/>
              <a:t>	x &amp; 1 = x</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0110100</a:t>
            </a:r>
            <a:r>
              <a:rPr lang="en-US" dirty="0">
                <a:solidFill>
                  <a:srgbClr val="FF0000"/>
                </a:solidFill>
                <a:latin typeface="Courier New" panose="02070309020205020404" pitchFamily="49" charset="0"/>
                <a:cs typeface="Courier New" panose="02070309020205020404" pitchFamily="49" charset="0"/>
              </a:rPr>
              <a:t>1010</a:t>
            </a:r>
            <a:r>
              <a:rPr lang="en-US" dirty="0">
                <a:latin typeface="Courier New" panose="02070309020205020404" pitchFamily="49" charset="0"/>
                <a:cs typeface="Courier New" panose="02070309020205020404" pitchFamily="49" charset="0"/>
              </a:rPr>
              <a:t>01000</a:t>
            </a:r>
          </a:p>
          <a:p>
            <a:pPr marL="0" indent="0">
              <a:buNone/>
            </a:pPr>
            <a:r>
              <a:rPr lang="en-US" dirty="0">
                <a:latin typeface="Courier New" panose="02070309020205020404" pitchFamily="49" charset="0"/>
                <a:cs typeface="Courier New" panose="02070309020205020404" pitchFamily="49" charset="0"/>
              </a:rPr>
              <a:t>&amp; </a:t>
            </a:r>
            <a:r>
              <a:rPr lang="en-US" u="sng" dirty="0">
                <a:latin typeface="Courier New" panose="02070309020205020404" pitchFamily="49" charset="0"/>
                <a:cs typeface="Courier New" panose="02070309020205020404" pitchFamily="49" charset="0"/>
              </a:rPr>
              <a:t>1111111</a:t>
            </a:r>
            <a:r>
              <a:rPr lang="en-US" u="sng" dirty="0">
                <a:solidFill>
                  <a:srgbClr val="FF0000"/>
                </a:solidFill>
                <a:latin typeface="Courier New" panose="02070309020205020404" pitchFamily="49" charset="0"/>
                <a:cs typeface="Courier New" panose="02070309020205020404" pitchFamily="49" charset="0"/>
              </a:rPr>
              <a:t>0000</a:t>
            </a:r>
            <a:r>
              <a:rPr lang="en-US" u="sng" dirty="0">
                <a:latin typeface="Courier New" panose="02070309020205020404" pitchFamily="49" charset="0"/>
                <a:cs typeface="Courier New" panose="02070309020205020404" pitchFamily="49" charset="0"/>
              </a:rPr>
              <a:t>11111</a:t>
            </a:r>
          </a:p>
          <a:p>
            <a:pPr marL="0" indent="0">
              <a:buNone/>
            </a:pPr>
            <a:r>
              <a:rPr lang="en-US" dirty="0">
                <a:latin typeface="Courier New" panose="02070309020205020404" pitchFamily="49" charset="0"/>
                <a:cs typeface="Courier New" panose="02070309020205020404" pitchFamily="49" charset="0"/>
              </a:rPr>
              <a:t>  0110100000001000</a:t>
            </a:r>
          </a:p>
        </p:txBody>
      </p:sp>
      <p:graphicFrame>
        <p:nvGraphicFramePr>
          <p:cNvPr id="4" name="Content Placeholder 3"/>
          <p:cNvGraphicFramePr>
            <a:graphicFrameLocks/>
          </p:cNvGraphicFramePr>
          <p:nvPr>
            <p:extLst>
              <p:ext uri="{D42A27DB-BD31-4B8C-83A1-F6EECF244321}">
                <p14:modId xmlns:p14="http://schemas.microsoft.com/office/powerpoint/2010/main" val="808850034"/>
              </p:ext>
            </p:extLst>
          </p:nvPr>
        </p:nvGraphicFramePr>
        <p:xfrm>
          <a:off x="5943600" y="2438400"/>
          <a:ext cx="1295400" cy="1854200"/>
        </p:xfrm>
        <a:graphic>
          <a:graphicData uri="http://schemas.openxmlformats.org/drawingml/2006/table">
            <a:tbl>
              <a:tblPr firstRow="1" bandRow="1">
                <a:tableStyleId>{2D5ABB26-0587-4C30-8999-92F81FD0307C}</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51552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Clearing Bits Practice</a:t>
            </a: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Show how to clear the red bits.  </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0110100</a:t>
            </a:r>
            <a:r>
              <a:rPr lang="en-US" dirty="0">
                <a:solidFill>
                  <a:srgbClr val="FF0000"/>
                </a:solidFill>
                <a:latin typeface="Courier New" panose="02070309020205020404" pitchFamily="49" charset="0"/>
                <a:cs typeface="Courier New" panose="02070309020205020404" pitchFamily="49" charset="0"/>
              </a:rPr>
              <a:t>101</a:t>
            </a:r>
            <a:r>
              <a:rPr lang="en-US" dirty="0">
                <a:latin typeface="Courier New" panose="02070309020205020404" pitchFamily="49" charset="0"/>
                <a:cs typeface="Courier New" panose="02070309020205020404" pitchFamily="49" charset="0"/>
              </a:rPr>
              <a:t>011000</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01101001</a:t>
            </a:r>
            <a:r>
              <a:rPr lang="en-US" dirty="0">
                <a:latin typeface="Courier New" panose="02070309020205020404" pitchFamily="49" charset="0"/>
                <a:cs typeface="Courier New" panose="02070309020205020404" pitchFamily="49" charset="0"/>
              </a:rPr>
              <a:t>01011000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01</a:t>
            </a:r>
            <a:r>
              <a:rPr lang="en-US" dirty="0">
                <a:solidFill>
                  <a:srgbClr val="FF0000"/>
                </a:solidFill>
                <a:latin typeface="Courier New" panose="02070309020205020404" pitchFamily="49" charset="0"/>
                <a:cs typeface="Courier New" panose="02070309020205020404" pitchFamily="49" charset="0"/>
              </a:rPr>
              <a:t>10</a:t>
            </a:r>
            <a:r>
              <a:rPr lang="en-US" dirty="0">
                <a:latin typeface="Courier New" panose="02070309020205020404" pitchFamily="49" charset="0"/>
                <a:cs typeface="Courier New" panose="02070309020205020404" pitchFamily="49" charset="0"/>
              </a:rPr>
              <a:t>1001010</a:t>
            </a:r>
            <a:r>
              <a:rPr lang="en-US" dirty="0">
                <a:solidFill>
                  <a:srgbClr val="FF0000"/>
                </a:solidFill>
                <a:latin typeface="Courier New" panose="02070309020205020404" pitchFamily="49" charset="0"/>
                <a:cs typeface="Courier New" panose="02070309020205020404" pitchFamily="49" charset="0"/>
              </a:rPr>
              <a:t>11</a:t>
            </a:r>
            <a:r>
              <a:rPr lang="en-US" dirty="0">
                <a:latin typeface="Courier New" panose="02070309020205020404" pitchFamily="49" charset="0"/>
                <a:cs typeface="Courier New" panose="02070309020205020404" pitchFamily="49" charset="0"/>
              </a:rPr>
              <a:t>000</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p:txBody>
      </p:sp>
      <p:graphicFrame>
        <p:nvGraphicFramePr>
          <p:cNvPr id="4" name="Content Placeholder 3"/>
          <p:cNvGraphicFramePr>
            <a:graphicFrameLocks/>
          </p:cNvGraphicFramePr>
          <p:nvPr>
            <p:extLst>
              <p:ext uri="{D42A27DB-BD31-4B8C-83A1-F6EECF244321}">
                <p14:modId xmlns:p14="http://schemas.microsoft.com/office/powerpoint/2010/main" val="817879549"/>
              </p:ext>
            </p:extLst>
          </p:nvPr>
        </p:nvGraphicFramePr>
        <p:xfrm>
          <a:off x="6629400" y="2514600"/>
          <a:ext cx="1295400" cy="1854200"/>
        </p:xfrm>
        <a:graphic>
          <a:graphicData uri="http://schemas.openxmlformats.org/drawingml/2006/table">
            <a:tbl>
              <a:tblPr firstRow="1" bandRow="1">
                <a:tableStyleId>{2D5ABB26-0587-4C30-8999-92F81FD0307C}</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45114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a:t>
            </a:r>
          </a:p>
        </p:txBody>
      </p:sp>
      <p:sp>
        <p:nvSpPr>
          <p:cNvPr id="3" name="Content Placeholder 2"/>
          <p:cNvSpPr>
            <a:spLocks noGrp="1"/>
          </p:cNvSpPr>
          <p:nvPr>
            <p:ph idx="1"/>
          </p:nvPr>
        </p:nvSpPr>
        <p:spPr/>
        <p:txBody>
          <a:bodyPr>
            <a:normAutofit/>
          </a:bodyPr>
          <a:lstStyle/>
          <a:p>
            <a:r>
              <a:rPr lang="en-US" dirty="0"/>
              <a:t>Convert decimal to binary.</a:t>
            </a:r>
          </a:p>
          <a:p>
            <a:pPr lvl="1"/>
            <a:r>
              <a:rPr lang="en-US" dirty="0"/>
              <a:t>Small numbers convert to groups of powers of 2</a:t>
            </a:r>
          </a:p>
          <a:p>
            <a:pPr marL="914400" lvl="2" indent="0">
              <a:buNone/>
            </a:pPr>
            <a:r>
              <a:rPr lang="en-US" dirty="0"/>
              <a:t>55 = 32 + 16 + 4 + 2 + 1</a:t>
            </a:r>
          </a:p>
          <a:p>
            <a:endParaRPr lang="en-US" dirty="0"/>
          </a:p>
          <a:p>
            <a:endParaRPr lang="en-US" dirty="0"/>
          </a:p>
          <a:p>
            <a:pPr lvl="1"/>
            <a:r>
              <a:rPr lang="en-US" dirty="0"/>
              <a:t>Large numbers repeatedly divide by 2 and note remainder.</a:t>
            </a:r>
          </a:p>
          <a:p>
            <a:pPr marL="914400" lvl="2" indent="0">
              <a:buNone/>
            </a:pPr>
            <a:r>
              <a:rPr lang="en-US" dirty="0"/>
              <a:t>1134</a:t>
            </a:r>
          </a:p>
        </p:txBody>
      </p:sp>
      <p:graphicFrame>
        <p:nvGraphicFramePr>
          <p:cNvPr id="4" name="Table 3"/>
          <p:cNvGraphicFramePr>
            <a:graphicFrameLocks noGrp="1"/>
          </p:cNvGraphicFramePr>
          <p:nvPr>
            <p:extLst>
              <p:ext uri="{D42A27DB-BD31-4B8C-83A1-F6EECF244321}">
                <p14:modId xmlns:p14="http://schemas.microsoft.com/office/powerpoint/2010/main" val="2554860845"/>
              </p:ext>
            </p:extLst>
          </p:nvPr>
        </p:nvGraphicFramePr>
        <p:xfrm>
          <a:off x="1676400" y="3276600"/>
          <a:ext cx="5225142" cy="741680"/>
        </p:xfrm>
        <a:graphic>
          <a:graphicData uri="http://schemas.openxmlformats.org/drawingml/2006/table">
            <a:tbl>
              <a:tblPr firstRow="1" bandRow="1">
                <a:tableStyleId>{2D5ABB26-0587-4C30-8999-92F81FD0307C}</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tblGrid>
              <a:tr h="370840">
                <a:tc>
                  <a:txBody>
                    <a:bodyPr/>
                    <a:lstStyle/>
                    <a:p>
                      <a:pPr algn="ctr"/>
                      <a:r>
                        <a:rPr lang="en-US"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1203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Masking</a:t>
            </a:r>
          </a:p>
        </p:txBody>
      </p:sp>
      <p:sp>
        <p:nvSpPr>
          <p:cNvPr id="3" name="Content Placeholder 2"/>
          <p:cNvSpPr>
            <a:spLocks noGrp="1"/>
          </p:cNvSpPr>
          <p:nvPr>
            <p:ph idx="1"/>
          </p:nvPr>
        </p:nvSpPr>
        <p:spPr/>
        <p:txBody>
          <a:bodyPr/>
          <a:lstStyle/>
          <a:p>
            <a:r>
              <a:rPr lang="en-US" dirty="0"/>
              <a:t>Sometimes you want to just look at a subset of bits.  </a:t>
            </a:r>
          </a:p>
          <a:p>
            <a:r>
              <a:rPr lang="en-US" dirty="0"/>
              <a:t>A MASK allows filtering out unwanted bits.</a:t>
            </a:r>
          </a:p>
          <a:p>
            <a:r>
              <a:rPr lang="en-US" dirty="0"/>
              <a:t>If I want to look only at the bits in red I can create a mask and use the AND operation</a:t>
            </a:r>
          </a:p>
          <a:p>
            <a:pPr marL="0" indent="0">
              <a:buNone/>
            </a:pPr>
            <a:r>
              <a:rPr lang="en-US" dirty="0">
                <a:latin typeface="Courier New" panose="02070309020205020404" pitchFamily="49" charset="0"/>
                <a:cs typeface="Courier New" panose="02070309020205020404" pitchFamily="49" charset="0"/>
              </a:rPr>
              <a:t>	 0110100</a:t>
            </a:r>
            <a:r>
              <a:rPr lang="en-US" dirty="0">
                <a:solidFill>
                  <a:srgbClr val="FF0000"/>
                </a:solidFill>
                <a:latin typeface="Courier New" panose="02070309020205020404" pitchFamily="49" charset="0"/>
                <a:cs typeface="Courier New" panose="02070309020205020404" pitchFamily="49" charset="0"/>
              </a:rPr>
              <a:t>1010</a:t>
            </a:r>
            <a:r>
              <a:rPr lang="en-US" dirty="0">
                <a:latin typeface="Courier New" panose="02070309020205020404" pitchFamily="49" charset="0"/>
                <a:cs typeface="Courier New" panose="02070309020205020404" pitchFamily="49" charset="0"/>
              </a:rPr>
              <a:t>11000(Number)</a:t>
            </a:r>
          </a:p>
          <a:p>
            <a:pPr marL="0" indent="0">
              <a:buNone/>
            </a:pPr>
            <a:r>
              <a:rPr lang="en-US" dirty="0">
                <a:latin typeface="Courier New" panose="02070309020205020404" pitchFamily="49" charset="0"/>
                <a:cs typeface="Courier New" panose="02070309020205020404" pitchFamily="49" charset="0"/>
              </a:rPr>
              <a:t>	</a:t>
            </a:r>
            <a:r>
              <a:rPr lang="en-US" u="sng" dirty="0">
                <a:latin typeface="Courier New" panose="02070309020205020404" pitchFamily="49" charset="0"/>
                <a:cs typeface="Courier New" panose="02070309020205020404" pitchFamily="49" charset="0"/>
              </a:rPr>
              <a:t>&amp;0000000111100000</a:t>
            </a:r>
            <a:r>
              <a:rPr lang="en-US" dirty="0">
                <a:latin typeface="Courier New" panose="02070309020205020404" pitchFamily="49" charset="0"/>
                <a:cs typeface="Courier New" panose="02070309020205020404" pitchFamily="49" charset="0"/>
              </a:rPr>
              <a:t>(Mask)</a:t>
            </a:r>
          </a:p>
          <a:p>
            <a:pPr marL="0" indent="0">
              <a:buNone/>
            </a:pPr>
            <a:r>
              <a:rPr lang="en-US" dirty="0">
                <a:latin typeface="Courier New" panose="02070309020205020404" pitchFamily="49" charset="0"/>
                <a:cs typeface="Courier New" panose="02070309020205020404" pitchFamily="49" charset="0"/>
              </a:rPr>
              <a:t>	 0000000</a:t>
            </a:r>
            <a:r>
              <a:rPr lang="en-US" dirty="0">
                <a:solidFill>
                  <a:srgbClr val="FF0000"/>
                </a:solidFill>
                <a:latin typeface="Courier New" panose="02070309020205020404" pitchFamily="49" charset="0"/>
                <a:cs typeface="Courier New" panose="02070309020205020404" pitchFamily="49" charset="0"/>
              </a:rPr>
              <a:t>1010</a:t>
            </a:r>
            <a:r>
              <a:rPr lang="en-US" dirty="0">
                <a:latin typeface="Courier New" panose="02070309020205020404" pitchFamily="49" charset="0"/>
                <a:cs typeface="Courier New" panose="02070309020205020404" pitchFamily="49" charset="0"/>
              </a:rPr>
              <a:t>00000(Result)</a:t>
            </a:r>
            <a:endParaRPr lang="en-US" u="sng"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28611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bits with OR</a:t>
            </a:r>
          </a:p>
        </p:txBody>
      </p:sp>
      <p:sp>
        <p:nvSpPr>
          <p:cNvPr id="3" name="Content Placeholder 2"/>
          <p:cNvSpPr>
            <a:spLocks noGrp="1"/>
          </p:cNvSpPr>
          <p:nvPr>
            <p:ph idx="1"/>
          </p:nvPr>
        </p:nvSpPr>
        <p:spPr/>
        <p:txBody>
          <a:bodyPr>
            <a:normAutofit fontScale="92500" lnSpcReduction="20000"/>
          </a:bodyPr>
          <a:lstStyle/>
          <a:p>
            <a:r>
              <a:rPr lang="en-US" dirty="0"/>
              <a:t>0110100</a:t>
            </a:r>
            <a:r>
              <a:rPr lang="en-US" dirty="0">
                <a:solidFill>
                  <a:srgbClr val="FF0000"/>
                </a:solidFill>
              </a:rPr>
              <a:t>1010</a:t>
            </a:r>
            <a:r>
              <a:rPr lang="en-US" dirty="0"/>
              <a:t>01000</a:t>
            </a:r>
          </a:p>
          <a:p>
            <a:r>
              <a:rPr lang="en-US" dirty="0"/>
              <a:t>Set the red bits to all ones.</a:t>
            </a:r>
          </a:p>
          <a:p>
            <a:r>
              <a:rPr lang="en-US" dirty="0"/>
              <a:t>Boolean laws</a:t>
            </a:r>
          </a:p>
          <a:p>
            <a:pPr marL="0" indent="0">
              <a:buNone/>
            </a:pPr>
            <a:r>
              <a:rPr lang="en-US" dirty="0"/>
              <a:t>	x | 0 = x</a:t>
            </a:r>
          </a:p>
          <a:p>
            <a:pPr marL="0" indent="0">
              <a:buNone/>
            </a:pPr>
            <a:r>
              <a:rPr lang="en-US" dirty="0"/>
              <a:t>	x | 1 = 1</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0110100</a:t>
            </a:r>
            <a:r>
              <a:rPr lang="en-US" dirty="0">
                <a:solidFill>
                  <a:srgbClr val="FF0000"/>
                </a:solidFill>
                <a:latin typeface="Courier New" panose="02070309020205020404" pitchFamily="49" charset="0"/>
                <a:cs typeface="Courier New" panose="02070309020205020404" pitchFamily="49" charset="0"/>
              </a:rPr>
              <a:t>1010</a:t>
            </a:r>
            <a:r>
              <a:rPr lang="en-US" dirty="0">
                <a:latin typeface="Courier New" panose="02070309020205020404" pitchFamily="49" charset="0"/>
                <a:cs typeface="Courier New" panose="02070309020205020404" pitchFamily="49" charset="0"/>
              </a:rPr>
              <a:t>11000</a:t>
            </a:r>
          </a:p>
          <a:p>
            <a:pPr marL="0" indent="0">
              <a:buNone/>
            </a:pPr>
            <a:r>
              <a:rPr lang="en-US" dirty="0">
                <a:latin typeface="Courier New" panose="02070309020205020404" pitchFamily="49" charset="0"/>
                <a:cs typeface="Courier New" panose="02070309020205020404" pitchFamily="49" charset="0"/>
              </a:rPr>
              <a:t>| </a:t>
            </a:r>
            <a:r>
              <a:rPr lang="en-US" u="sng" dirty="0">
                <a:latin typeface="Courier New" panose="02070309020205020404" pitchFamily="49" charset="0"/>
                <a:cs typeface="Courier New" panose="02070309020205020404" pitchFamily="49" charset="0"/>
              </a:rPr>
              <a:t>0000000111100000</a:t>
            </a:r>
          </a:p>
          <a:p>
            <a:pPr marL="0" indent="0">
              <a:buNone/>
            </a:pPr>
            <a:r>
              <a:rPr lang="en-US" dirty="0">
                <a:latin typeface="Courier New" panose="02070309020205020404" pitchFamily="49" charset="0"/>
                <a:cs typeface="Courier New" panose="02070309020205020404" pitchFamily="49" charset="0"/>
              </a:rPr>
              <a:t>  0110100111111000</a:t>
            </a:r>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614415690"/>
              </p:ext>
            </p:extLst>
          </p:nvPr>
        </p:nvGraphicFramePr>
        <p:xfrm>
          <a:off x="6400800" y="2209800"/>
          <a:ext cx="1295400" cy="1854200"/>
        </p:xfrm>
        <a:graphic>
          <a:graphicData uri="http://schemas.openxmlformats.org/drawingml/2006/table">
            <a:tbl>
              <a:tblPr firstRow="1" bandRow="1">
                <a:tableStyleId>{2D5ABB26-0587-4C30-8999-92F81FD0307C}</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7477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Bits Practice</a:t>
            </a: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Show how to set the red bits.  </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0110100</a:t>
            </a:r>
            <a:r>
              <a:rPr lang="en-US" dirty="0">
                <a:solidFill>
                  <a:srgbClr val="FF0000"/>
                </a:solidFill>
                <a:latin typeface="Courier New" panose="02070309020205020404" pitchFamily="49" charset="0"/>
                <a:cs typeface="Courier New" panose="02070309020205020404" pitchFamily="49" charset="0"/>
              </a:rPr>
              <a:t>101</a:t>
            </a:r>
            <a:r>
              <a:rPr lang="en-US" dirty="0">
                <a:latin typeface="Courier New" panose="02070309020205020404" pitchFamily="49" charset="0"/>
                <a:cs typeface="Courier New" panose="02070309020205020404" pitchFamily="49" charset="0"/>
              </a:rPr>
              <a:t>011000</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01101001</a:t>
            </a:r>
            <a:r>
              <a:rPr lang="en-US" dirty="0">
                <a:latin typeface="Courier New" panose="02070309020205020404" pitchFamily="49" charset="0"/>
                <a:cs typeface="Courier New" panose="02070309020205020404" pitchFamily="49" charset="0"/>
              </a:rPr>
              <a:t>01011000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01</a:t>
            </a:r>
            <a:r>
              <a:rPr lang="en-US" dirty="0">
                <a:solidFill>
                  <a:srgbClr val="FF0000"/>
                </a:solidFill>
                <a:latin typeface="Courier New" panose="02070309020205020404" pitchFamily="49" charset="0"/>
                <a:cs typeface="Courier New" panose="02070309020205020404" pitchFamily="49" charset="0"/>
              </a:rPr>
              <a:t>10</a:t>
            </a:r>
            <a:r>
              <a:rPr lang="en-US" dirty="0">
                <a:latin typeface="Courier New" panose="02070309020205020404" pitchFamily="49" charset="0"/>
                <a:cs typeface="Courier New" panose="02070309020205020404" pitchFamily="49" charset="0"/>
              </a:rPr>
              <a:t>1001010</a:t>
            </a:r>
            <a:r>
              <a:rPr lang="en-US" dirty="0">
                <a:solidFill>
                  <a:srgbClr val="FF0000"/>
                </a:solidFill>
                <a:latin typeface="Courier New" panose="02070309020205020404" pitchFamily="49" charset="0"/>
                <a:cs typeface="Courier New" panose="02070309020205020404" pitchFamily="49" charset="0"/>
              </a:rPr>
              <a:t>11</a:t>
            </a:r>
            <a:r>
              <a:rPr lang="en-US" dirty="0">
                <a:latin typeface="Courier New" panose="02070309020205020404" pitchFamily="49" charset="0"/>
                <a:cs typeface="Courier New" panose="02070309020205020404" pitchFamily="49" charset="0"/>
              </a:rPr>
              <a:t>000</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p:txBody>
      </p:sp>
      <p:graphicFrame>
        <p:nvGraphicFramePr>
          <p:cNvPr id="5" name="Content Placeholder 3"/>
          <p:cNvGraphicFramePr>
            <a:graphicFrameLocks/>
          </p:cNvGraphicFramePr>
          <p:nvPr>
            <p:extLst>
              <p:ext uri="{D42A27DB-BD31-4B8C-83A1-F6EECF244321}">
                <p14:modId xmlns:p14="http://schemas.microsoft.com/office/powerpoint/2010/main" val="4288239224"/>
              </p:ext>
            </p:extLst>
          </p:nvPr>
        </p:nvGraphicFramePr>
        <p:xfrm>
          <a:off x="6477000" y="2057400"/>
          <a:ext cx="1295400" cy="1854200"/>
        </p:xfrm>
        <a:graphic>
          <a:graphicData uri="http://schemas.openxmlformats.org/drawingml/2006/table">
            <a:tbl>
              <a:tblPr firstRow="1" bandRow="1">
                <a:tableStyleId>{2D5ABB26-0587-4C30-8999-92F81FD0307C}</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552791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Vector Example</a:t>
            </a:r>
          </a:p>
        </p:txBody>
      </p:sp>
      <p:sp>
        <p:nvSpPr>
          <p:cNvPr id="3" name="Content Placeholder 2"/>
          <p:cNvSpPr>
            <a:spLocks noGrp="1"/>
          </p:cNvSpPr>
          <p:nvPr>
            <p:ph idx="1"/>
          </p:nvPr>
        </p:nvSpPr>
        <p:spPr/>
        <p:txBody>
          <a:bodyPr>
            <a:normAutofit fontScale="92500" lnSpcReduction="20000"/>
          </a:bodyPr>
          <a:lstStyle/>
          <a:p>
            <a:r>
              <a:rPr lang="en-US" dirty="0"/>
              <a:t>Each bit represents the presence or absence of an item.</a:t>
            </a:r>
          </a:p>
          <a:p>
            <a:r>
              <a:rPr lang="en-US" dirty="0"/>
              <a:t>A = { b, d, m, z}</a:t>
            </a:r>
          </a:p>
          <a:p>
            <a:r>
              <a:rPr lang="en-US" dirty="0"/>
              <a:t>Represent A as a bit vector where the domain is all letters.</a:t>
            </a:r>
          </a:p>
          <a:p>
            <a:r>
              <a:rPr lang="en-US" dirty="0"/>
              <a:t>Assume each letter is positional a=1, b=2, c=3, etc.</a:t>
            </a:r>
          </a:p>
          <a:p>
            <a:r>
              <a:rPr lang="en-US" dirty="0"/>
              <a:t>How many bits will we need?</a:t>
            </a:r>
          </a:p>
          <a:p>
            <a:r>
              <a:rPr lang="en-US" dirty="0"/>
              <a:t>How many bytes?</a:t>
            </a:r>
          </a:p>
          <a:p>
            <a:r>
              <a:rPr lang="en-US" dirty="0"/>
              <a:t>What data type to use in Java?</a:t>
            </a:r>
          </a:p>
        </p:txBody>
      </p:sp>
    </p:spTree>
    <p:extLst>
      <p:ext uri="{BB962C8B-B14F-4D97-AF65-F5344CB8AC3E}">
        <p14:creationId xmlns:p14="http://schemas.microsoft.com/office/powerpoint/2010/main" val="885933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Vector Solution</a:t>
            </a:r>
          </a:p>
        </p:txBody>
      </p:sp>
      <p:sp>
        <p:nvSpPr>
          <p:cNvPr id="3" name="Content Placeholder 2"/>
          <p:cNvSpPr>
            <a:spLocks noGrp="1"/>
          </p:cNvSpPr>
          <p:nvPr>
            <p:ph idx="1"/>
          </p:nvPr>
        </p:nvSpPr>
        <p:spPr/>
        <p:txBody>
          <a:bodyPr>
            <a:normAutofit fontScale="77500" lnSpcReduction="20000"/>
          </a:bodyPr>
          <a:lstStyle/>
          <a:p>
            <a:r>
              <a:rPr lang="en-US" dirty="0"/>
              <a:t>Each bit represents the presence or absence of an item.</a:t>
            </a:r>
          </a:p>
          <a:p>
            <a:r>
              <a:rPr lang="en-US" dirty="0"/>
              <a:t>A = { </a:t>
            </a:r>
            <a:r>
              <a:rPr lang="en-US" i="1" dirty="0"/>
              <a:t>b, d, m, z</a:t>
            </a:r>
            <a:r>
              <a:rPr lang="en-US" dirty="0"/>
              <a:t>}</a:t>
            </a:r>
          </a:p>
          <a:p>
            <a:r>
              <a:rPr lang="en-US" dirty="0"/>
              <a:t>Represent A as a bit vector where the domain is all letters.</a:t>
            </a:r>
          </a:p>
          <a:p>
            <a:r>
              <a:rPr lang="en-US" dirty="0"/>
              <a:t>Assume each letter is positional </a:t>
            </a:r>
            <a:r>
              <a:rPr lang="en-US" i="1" dirty="0"/>
              <a:t>a=1, b=2, c=3</a:t>
            </a:r>
            <a:r>
              <a:rPr lang="en-US" dirty="0"/>
              <a:t>, etc.</a:t>
            </a:r>
          </a:p>
          <a:p>
            <a:r>
              <a:rPr lang="en-US" dirty="0"/>
              <a:t>How many bits will we need? </a:t>
            </a:r>
            <a:r>
              <a:rPr lang="en-US" dirty="0">
                <a:solidFill>
                  <a:srgbClr val="FF0000"/>
                </a:solidFill>
              </a:rPr>
              <a:t>26</a:t>
            </a:r>
          </a:p>
          <a:p>
            <a:r>
              <a:rPr lang="en-US" dirty="0"/>
              <a:t>How many bytes? </a:t>
            </a:r>
            <a:r>
              <a:rPr lang="en-US" dirty="0">
                <a:solidFill>
                  <a:srgbClr val="FF0000"/>
                </a:solidFill>
              </a:rPr>
              <a:t>4</a:t>
            </a:r>
          </a:p>
          <a:p>
            <a:r>
              <a:rPr lang="en-US" dirty="0"/>
              <a:t>What data type to use in Java? </a:t>
            </a:r>
            <a:r>
              <a:rPr lang="en-US" dirty="0" err="1">
                <a:solidFill>
                  <a:srgbClr val="FF0000"/>
                </a:solidFill>
              </a:rPr>
              <a:t>int</a:t>
            </a:r>
            <a:endParaRPr lang="en-US" dirty="0">
              <a:solidFill>
                <a:srgbClr val="FF0000"/>
              </a:solidFill>
            </a:endParaRP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abcdefghijklmnopqrstuvwxyz</a:t>
            </a:r>
            <a:r>
              <a:rPr lang="en-US" i="1"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01010000000010000000000001000000</a:t>
            </a:r>
            <a:endParaRPr lang="en-US" dirty="0">
              <a:solidFill>
                <a:srgbClr val="FF0000"/>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455138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Vector Practice</a:t>
            </a:r>
          </a:p>
        </p:txBody>
      </p:sp>
      <p:sp>
        <p:nvSpPr>
          <p:cNvPr id="3" name="Content Placeholder 2"/>
          <p:cNvSpPr>
            <a:spLocks noGrp="1"/>
          </p:cNvSpPr>
          <p:nvPr>
            <p:ph idx="1"/>
          </p:nvPr>
        </p:nvSpPr>
        <p:spPr/>
        <p:txBody>
          <a:bodyPr>
            <a:normAutofit lnSpcReduction="10000"/>
          </a:bodyPr>
          <a:lstStyle/>
          <a:p>
            <a:r>
              <a:rPr lang="en-US" dirty="0"/>
              <a:t>Assuming the letters bit vector what set would the following represent?</a:t>
            </a:r>
          </a:p>
          <a:p>
            <a:pPr marL="0" indent="0">
              <a:buNone/>
            </a:pPr>
            <a:r>
              <a:rPr lang="en-US" sz="2800" dirty="0">
                <a:latin typeface="Courier New" panose="02070309020205020404" pitchFamily="49" charset="0"/>
                <a:cs typeface="Courier New" panose="02070309020205020404" pitchFamily="49" charset="0"/>
              </a:rPr>
              <a:t>A=11010001000000000000000000000000</a:t>
            </a:r>
            <a:endParaRPr lang="en-US" sz="2800" dirty="0"/>
          </a:p>
          <a:p>
            <a:pPr marL="0" indent="0">
              <a:buNone/>
            </a:pPr>
            <a:endParaRPr lang="en-US" sz="2800" dirty="0">
              <a:latin typeface="Courier New" panose="02070309020205020404" pitchFamily="49" charset="0"/>
              <a:cs typeface="Courier New" panose="02070309020205020404" pitchFamily="49" charset="0"/>
            </a:endParaRPr>
          </a:p>
          <a:p>
            <a:pPr marL="0" indent="0">
              <a:buNone/>
            </a:pPr>
            <a:r>
              <a:rPr lang="en-US" sz="2800" dirty="0">
                <a:latin typeface="Courier New" panose="02070309020205020404" pitchFamily="49" charset="0"/>
                <a:cs typeface="Courier New" panose="02070309020205020404" pitchFamily="49" charset="0"/>
              </a:rPr>
              <a:t>B=10000101001000000000000000000000</a:t>
            </a:r>
            <a:endParaRPr lang="en-US" sz="2800" dirty="0"/>
          </a:p>
          <a:p>
            <a:endParaRPr lang="en-US" dirty="0"/>
          </a:p>
          <a:p>
            <a:r>
              <a:rPr lang="en-US" dirty="0"/>
              <a:t>How could we calculate C if C= A </a:t>
            </a:r>
            <a:r>
              <a:rPr lang="en-US" dirty="0">
                <a:sym typeface="Symbol"/>
              </a:rPr>
              <a:t></a:t>
            </a:r>
            <a:r>
              <a:rPr lang="en-US" dirty="0"/>
              <a:t> B</a:t>
            </a:r>
          </a:p>
          <a:p>
            <a:r>
              <a:rPr lang="en-US" dirty="0"/>
              <a:t>How could we remove element </a:t>
            </a:r>
            <a:r>
              <a:rPr lang="en-US" i="1" dirty="0"/>
              <a:t>a</a:t>
            </a:r>
            <a:r>
              <a:rPr lang="en-US" dirty="0"/>
              <a:t> from B?</a:t>
            </a:r>
          </a:p>
          <a:p>
            <a:r>
              <a:rPr lang="en-US" dirty="0"/>
              <a:t>How could we add </a:t>
            </a:r>
            <a:r>
              <a:rPr lang="en-US" i="1" dirty="0"/>
              <a:t>y</a:t>
            </a:r>
            <a:r>
              <a:rPr lang="en-US" dirty="0"/>
              <a:t> and </a:t>
            </a:r>
            <a:r>
              <a:rPr lang="en-US" i="1" dirty="0"/>
              <a:t>z</a:t>
            </a:r>
            <a:r>
              <a:rPr lang="en-US" dirty="0"/>
              <a:t> to B?</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6323282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Clearing all bits with XOR</a:t>
            </a:r>
          </a:p>
        </p:txBody>
      </p:sp>
      <p:sp>
        <p:nvSpPr>
          <p:cNvPr id="3" name="Content Placeholder 2"/>
          <p:cNvSpPr>
            <a:spLocks noGrp="1"/>
          </p:cNvSpPr>
          <p:nvPr>
            <p:ph idx="1"/>
          </p:nvPr>
        </p:nvSpPr>
        <p:spPr/>
        <p:txBody>
          <a:bodyPr>
            <a:normAutofit/>
          </a:bodyPr>
          <a:lstStyle/>
          <a:p>
            <a:pPr marL="0" indent="0">
              <a:buNone/>
            </a:pPr>
            <a:r>
              <a:rPr lang="en-US" sz="2800" dirty="0">
                <a:latin typeface="+mj-lt"/>
                <a:cs typeface="Courier New" panose="02070309020205020404" pitchFamily="49" charset="0"/>
              </a:rPr>
              <a:t> What is the result?</a:t>
            </a:r>
          </a:p>
          <a:p>
            <a:pPr marL="0" indent="0">
              <a:buNone/>
            </a:pPr>
            <a:r>
              <a:rPr lang="en-US" sz="2800" dirty="0">
                <a:latin typeface="Courier New" panose="02070309020205020404" pitchFamily="49" charset="0"/>
                <a:cs typeface="Courier New" panose="02070309020205020404" pitchFamily="49" charset="0"/>
              </a:rPr>
              <a:t> 00010010000100010011100010100100</a:t>
            </a:r>
          </a:p>
          <a:p>
            <a:pPr marL="0" indent="0">
              <a:buNone/>
            </a:pPr>
            <a:r>
              <a:rPr lang="en-US" sz="2800" dirty="0">
                <a:latin typeface="Courier New" panose="02070309020205020404" pitchFamily="49" charset="0"/>
                <a:cs typeface="Courier New" panose="02070309020205020404" pitchFamily="49" charset="0"/>
              </a:rPr>
              <a:t>^</a:t>
            </a:r>
            <a:r>
              <a:rPr lang="en-US" sz="2800" u="sng" dirty="0">
                <a:latin typeface="Courier New" panose="02070309020205020404" pitchFamily="49" charset="0"/>
                <a:cs typeface="Courier New" panose="02070309020205020404" pitchFamily="49" charset="0"/>
              </a:rPr>
              <a:t>00010010000100010011100010100100</a:t>
            </a:r>
          </a:p>
          <a:p>
            <a:pPr marL="0" indent="0">
              <a:buNone/>
            </a:pPr>
            <a:endParaRPr lang="en-US" sz="2800" dirty="0">
              <a:latin typeface="Courier New" panose="02070309020205020404" pitchFamily="49" charset="0"/>
              <a:cs typeface="Courier New" panose="02070309020205020404" pitchFamily="49" charset="0"/>
            </a:endParaRPr>
          </a:p>
          <a:p>
            <a:pPr marL="0" indent="0">
              <a:buNone/>
            </a:pPr>
            <a:r>
              <a:rPr lang="en-US" sz="2800" dirty="0">
                <a:latin typeface="Courier New" panose="02070309020205020404" pitchFamily="49" charset="0"/>
                <a:cs typeface="Courier New" panose="02070309020205020404" pitchFamily="49" charset="0"/>
              </a:rPr>
              <a:t>	</a:t>
            </a:r>
            <a:r>
              <a:rPr lang="en-US" sz="2800" dirty="0" err="1">
                <a:cs typeface="Courier New" panose="02070309020205020404" pitchFamily="49" charset="0"/>
              </a:rPr>
              <a:t>int</a:t>
            </a:r>
            <a:r>
              <a:rPr lang="en-US" sz="2800" dirty="0">
                <a:cs typeface="Courier New" panose="02070309020205020404" pitchFamily="49" charset="0"/>
              </a:rPr>
              <a:t> a = 25;</a:t>
            </a:r>
          </a:p>
          <a:p>
            <a:pPr marL="0" indent="0">
              <a:buNone/>
            </a:pPr>
            <a:r>
              <a:rPr lang="en-US" sz="2800" dirty="0">
                <a:cs typeface="Courier New" panose="02070309020205020404" pitchFamily="49" charset="0"/>
              </a:rPr>
              <a:t>	a = a ^ a;</a:t>
            </a:r>
            <a:endParaRPr lang="en-US" sz="2800" b="1" dirty="0">
              <a:cs typeface="Courier New" panose="02070309020205020404" pitchFamily="49" charset="0"/>
            </a:endParaRPr>
          </a:p>
        </p:txBody>
      </p:sp>
      <p:graphicFrame>
        <p:nvGraphicFramePr>
          <p:cNvPr id="4" name="Content Placeholder 3"/>
          <p:cNvGraphicFramePr>
            <a:graphicFrameLocks/>
          </p:cNvGraphicFramePr>
          <p:nvPr>
            <p:extLst>
              <p:ext uri="{D42A27DB-BD31-4B8C-83A1-F6EECF244321}">
                <p14:modId xmlns:p14="http://schemas.microsoft.com/office/powerpoint/2010/main" val="3852205013"/>
              </p:ext>
            </p:extLst>
          </p:nvPr>
        </p:nvGraphicFramePr>
        <p:xfrm>
          <a:off x="6629400" y="3962400"/>
          <a:ext cx="1295400" cy="1854200"/>
        </p:xfrm>
        <a:graphic>
          <a:graphicData uri="http://schemas.openxmlformats.org/drawingml/2006/table">
            <a:tbl>
              <a:tblPr firstRow="1" bandRow="1">
                <a:tableStyleId>{2D5ABB26-0587-4C30-8999-92F81FD0307C}</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XOR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705424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equality with XOR</a:t>
            </a:r>
          </a:p>
        </p:txBody>
      </p:sp>
      <p:sp>
        <p:nvSpPr>
          <p:cNvPr id="3" name="Content Placeholder 2"/>
          <p:cNvSpPr>
            <a:spLocks noGrp="1"/>
          </p:cNvSpPr>
          <p:nvPr>
            <p:ph idx="1"/>
          </p:nvPr>
        </p:nvSpPr>
        <p:spPr/>
        <p:txBody>
          <a:bodyPr>
            <a:normAutofit/>
          </a:bodyPr>
          <a:lstStyle/>
          <a:p>
            <a:pPr marL="0" indent="0">
              <a:buNone/>
            </a:pPr>
            <a:r>
              <a:rPr lang="en-US" sz="2800" dirty="0">
                <a:latin typeface="+mj-lt"/>
                <a:cs typeface="Courier New" panose="02070309020205020404" pitchFamily="49" charset="0"/>
              </a:rPr>
              <a:t> What is the result?</a:t>
            </a:r>
          </a:p>
          <a:p>
            <a:pPr marL="0" indent="0">
              <a:buNone/>
            </a:pPr>
            <a:r>
              <a:rPr lang="en-US" sz="2800" dirty="0">
                <a:latin typeface="Courier New" panose="02070309020205020404" pitchFamily="49" charset="0"/>
                <a:cs typeface="Courier New" panose="02070309020205020404" pitchFamily="49" charset="0"/>
              </a:rPr>
              <a:t>a = 00000000000000000000000000000100</a:t>
            </a:r>
          </a:p>
          <a:p>
            <a:pPr marL="0" indent="0">
              <a:buNone/>
            </a:pPr>
            <a:r>
              <a:rPr lang="en-US" sz="2800" dirty="0">
                <a:latin typeface="Courier New" panose="02070309020205020404" pitchFamily="49" charset="0"/>
                <a:cs typeface="Courier New" panose="02070309020205020404" pitchFamily="49" charset="0"/>
              </a:rPr>
              <a:t>b = 00000000000000000000000000000111</a:t>
            </a:r>
          </a:p>
          <a:p>
            <a:pPr marL="0" indent="0">
              <a:buNone/>
            </a:pPr>
            <a:r>
              <a:rPr lang="en-US" sz="2800" dirty="0">
                <a:latin typeface="Courier New" panose="02070309020205020404" pitchFamily="49" charset="0"/>
                <a:cs typeface="Courier New" panose="02070309020205020404" pitchFamily="49" charset="0"/>
              </a:rPr>
              <a:t>a ^ b = ?</a:t>
            </a:r>
          </a:p>
          <a:p>
            <a:pPr marL="0" indent="0">
              <a:buNone/>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lda</a:t>
            </a:r>
            <a:r>
              <a:rPr lang="en-US" sz="2800" dirty="0">
                <a:latin typeface="Courier New" panose="02070309020205020404" pitchFamily="49" charset="0"/>
                <a:cs typeface="Courier New" panose="02070309020205020404" pitchFamily="49" charset="0"/>
              </a:rPr>
              <a:t> a</a:t>
            </a:r>
            <a:endParaRPr lang="en-US" sz="2800" dirty="0">
              <a:cs typeface="Courier New" panose="02070309020205020404" pitchFamily="49" charset="0"/>
            </a:endParaRPr>
          </a:p>
          <a:p>
            <a:pPr marL="0" indent="0">
              <a:buNone/>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xor</a:t>
            </a:r>
            <a:r>
              <a:rPr lang="en-US" sz="2800" dirty="0">
                <a:latin typeface="Courier New" panose="02070309020205020404" pitchFamily="49" charset="0"/>
                <a:cs typeface="Courier New" panose="02070309020205020404" pitchFamily="49" charset="0"/>
              </a:rPr>
              <a:t> b</a:t>
            </a:r>
          </a:p>
          <a:p>
            <a:pPr marL="0" indent="0">
              <a:buNone/>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bz</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addr</a:t>
            </a:r>
            <a:endParaRPr lang="en-US" sz="2800" dirty="0">
              <a:cs typeface="Courier New" panose="02070309020205020404" pitchFamily="49" charset="0"/>
            </a:endParaRPr>
          </a:p>
        </p:txBody>
      </p:sp>
      <p:graphicFrame>
        <p:nvGraphicFramePr>
          <p:cNvPr id="4" name="Content Placeholder 3"/>
          <p:cNvGraphicFramePr>
            <a:graphicFrameLocks/>
          </p:cNvGraphicFramePr>
          <p:nvPr>
            <p:extLst>
              <p:ext uri="{D42A27DB-BD31-4B8C-83A1-F6EECF244321}">
                <p14:modId xmlns:p14="http://schemas.microsoft.com/office/powerpoint/2010/main" val="2189050110"/>
              </p:ext>
            </p:extLst>
          </p:nvPr>
        </p:nvGraphicFramePr>
        <p:xfrm>
          <a:off x="6629400" y="3962400"/>
          <a:ext cx="1295400" cy="1854200"/>
        </p:xfrm>
        <a:graphic>
          <a:graphicData uri="http://schemas.openxmlformats.org/drawingml/2006/table">
            <a:tbl>
              <a:tblPr firstRow="1" bandRow="1">
                <a:tableStyleId>{2D5ABB26-0587-4C30-8999-92F81FD0307C}</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XOR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65529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Extension Example</a:t>
            </a:r>
          </a:p>
        </p:txBody>
      </p:sp>
      <p:graphicFrame>
        <p:nvGraphicFramePr>
          <p:cNvPr id="10" name="Table 9"/>
          <p:cNvGraphicFramePr>
            <a:graphicFrameLocks noGrp="1"/>
          </p:cNvGraphicFramePr>
          <p:nvPr>
            <p:extLst>
              <p:ext uri="{D42A27DB-BD31-4B8C-83A1-F6EECF244321}">
                <p14:modId xmlns:p14="http://schemas.microsoft.com/office/powerpoint/2010/main" val="3687624792"/>
              </p:ext>
            </p:extLst>
          </p:nvPr>
        </p:nvGraphicFramePr>
        <p:xfrm>
          <a:off x="976439" y="3124200"/>
          <a:ext cx="6705600" cy="1651000"/>
        </p:xfrm>
        <a:graphic>
          <a:graphicData uri="http://schemas.openxmlformats.org/drawingml/2006/table">
            <a:tbl>
              <a:tblPr firstRow="1" bandRow="1">
                <a:tableStyleId>{2D5ABB26-0587-4C30-8999-92F81FD0307C}</a:tableStyleId>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19100">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gridCol w="419100">
                  <a:extLst>
                    <a:ext uri="{9D8B030D-6E8A-4147-A177-3AD203B41FA5}">
                      <a16:colId xmlns:a16="http://schemas.microsoft.com/office/drawing/2014/main" val="20004"/>
                    </a:ext>
                  </a:extLst>
                </a:gridCol>
                <a:gridCol w="419100">
                  <a:extLst>
                    <a:ext uri="{9D8B030D-6E8A-4147-A177-3AD203B41FA5}">
                      <a16:colId xmlns:a16="http://schemas.microsoft.com/office/drawing/2014/main" val="20005"/>
                    </a:ext>
                  </a:extLst>
                </a:gridCol>
                <a:gridCol w="419100">
                  <a:extLst>
                    <a:ext uri="{9D8B030D-6E8A-4147-A177-3AD203B41FA5}">
                      <a16:colId xmlns:a16="http://schemas.microsoft.com/office/drawing/2014/main" val="20006"/>
                    </a:ext>
                  </a:extLst>
                </a:gridCol>
                <a:gridCol w="419100">
                  <a:extLst>
                    <a:ext uri="{9D8B030D-6E8A-4147-A177-3AD203B41FA5}">
                      <a16:colId xmlns:a16="http://schemas.microsoft.com/office/drawing/2014/main" val="20007"/>
                    </a:ext>
                  </a:extLst>
                </a:gridCol>
                <a:gridCol w="419100">
                  <a:extLst>
                    <a:ext uri="{9D8B030D-6E8A-4147-A177-3AD203B41FA5}">
                      <a16:colId xmlns:a16="http://schemas.microsoft.com/office/drawing/2014/main" val="20008"/>
                    </a:ext>
                  </a:extLst>
                </a:gridCol>
                <a:gridCol w="419100">
                  <a:extLst>
                    <a:ext uri="{9D8B030D-6E8A-4147-A177-3AD203B41FA5}">
                      <a16:colId xmlns:a16="http://schemas.microsoft.com/office/drawing/2014/main" val="20009"/>
                    </a:ext>
                  </a:extLst>
                </a:gridCol>
                <a:gridCol w="419100">
                  <a:extLst>
                    <a:ext uri="{9D8B030D-6E8A-4147-A177-3AD203B41FA5}">
                      <a16:colId xmlns:a16="http://schemas.microsoft.com/office/drawing/2014/main" val="20010"/>
                    </a:ext>
                  </a:extLst>
                </a:gridCol>
                <a:gridCol w="419100">
                  <a:extLst>
                    <a:ext uri="{9D8B030D-6E8A-4147-A177-3AD203B41FA5}">
                      <a16:colId xmlns:a16="http://schemas.microsoft.com/office/drawing/2014/main" val="20011"/>
                    </a:ext>
                  </a:extLst>
                </a:gridCol>
                <a:gridCol w="419100">
                  <a:extLst>
                    <a:ext uri="{9D8B030D-6E8A-4147-A177-3AD203B41FA5}">
                      <a16:colId xmlns:a16="http://schemas.microsoft.com/office/drawing/2014/main" val="20012"/>
                    </a:ext>
                  </a:extLst>
                </a:gridCol>
                <a:gridCol w="419100">
                  <a:extLst>
                    <a:ext uri="{9D8B030D-6E8A-4147-A177-3AD203B41FA5}">
                      <a16:colId xmlns:a16="http://schemas.microsoft.com/office/drawing/2014/main" val="20013"/>
                    </a:ext>
                  </a:extLst>
                </a:gridCol>
                <a:gridCol w="419100">
                  <a:extLst>
                    <a:ext uri="{9D8B030D-6E8A-4147-A177-3AD203B41FA5}">
                      <a16:colId xmlns:a16="http://schemas.microsoft.com/office/drawing/2014/main" val="20014"/>
                    </a:ext>
                  </a:extLst>
                </a:gridCol>
                <a:gridCol w="419100">
                  <a:extLst>
                    <a:ext uri="{9D8B030D-6E8A-4147-A177-3AD203B41FA5}">
                      <a16:colId xmlns:a16="http://schemas.microsoft.com/office/drawing/2014/main" val="20015"/>
                    </a:ext>
                  </a:extLst>
                </a:gridCol>
              </a:tblGrid>
              <a:tr h="640080">
                <a:tc>
                  <a:txBody>
                    <a:bodyPr/>
                    <a:lstStyle/>
                    <a:p>
                      <a:pPr algn="ctr"/>
                      <a:r>
                        <a:rPr lang="en-US" sz="18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40080">
                <a:tc gridSpan="4">
                  <a:txBody>
                    <a:bodyPr/>
                    <a:lstStyle/>
                    <a:p>
                      <a:pPr algn="ctr"/>
                      <a:r>
                        <a:rPr lang="en-US" sz="1800" dirty="0"/>
                        <a:t>Opcode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800" dirty="0"/>
                        <a:t>DR or 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9">
                  <a:txBody>
                    <a:bodyPr/>
                    <a:lstStyle/>
                    <a:p>
                      <a:pPr algn="ctr"/>
                      <a:r>
                        <a:rPr lang="en-US" sz="1800" dirty="0"/>
                        <a:t>2's</a:t>
                      </a:r>
                      <a:r>
                        <a:rPr lang="en-US" sz="1800" baseline="0" dirty="0"/>
                        <a:t> comp value added to PC</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bl>
          </a:graphicData>
        </a:graphic>
      </p:graphicFrame>
      <p:sp>
        <p:nvSpPr>
          <p:cNvPr id="11" name="TextBox 10"/>
          <p:cNvSpPr txBox="1"/>
          <p:nvPr/>
        </p:nvSpPr>
        <p:spPr>
          <a:xfrm>
            <a:off x="976439" y="1524000"/>
            <a:ext cx="6826484" cy="1200329"/>
          </a:xfrm>
          <a:prstGeom prst="rect">
            <a:avLst/>
          </a:prstGeom>
          <a:noFill/>
        </p:spPr>
        <p:txBody>
          <a:bodyPr wrap="none" rtlCol="0">
            <a:spAutoFit/>
          </a:bodyPr>
          <a:lstStyle/>
          <a:p>
            <a:r>
              <a:rPr lang="en-US" sz="2400" dirty="0"/>
              <a:t>This is an example of an LC3 instruction.</a:t>
            </a:r>
          </a:p>
          <a:p>
            <a:r>
              <a:rPr lang="en-US" sz="2400" dirty="0"/>
              <a:t>Bits 0 through 8 represent a 2's complement number.</a:t>
            </a:r>
          </a:p>
          <a:p>
            <a:r>
              <a:rPr lang="en-US" sz="2400" dirty="0"/>
              <a:t>What is that 2's complement number?</a:t>
            </a:r>
          </a:p>
        </p:txBody>
      </p:sp>
    </p:spTree>
    <p:extLst>
      <p:ext uri="{BB962C8B-B14F-4D97-AF65-F5344CB8AC3E}">
        <p14:creationId xmlns:p14="http://schemas.microsoft.com/office/powerpoint/2010/main" val="30899318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Extension Example</a:t>
            </a:r>
          </a:p>
        </p:txBody>
      </p:sp>
      <p:graphicFrame>
        <p:nvGraphicFramePr>
          <p:cNvPr id="10" name="Table 9"/>
          <p:cNvGraphicFramePr>
            <a:graphicFrameLocks noGrp="1"/>
          </p:cNvGraphicFramePr>
          <p:nvPr>
            <p:extLst>
              <p:ext uri="{D42A27DB-BD31-4B8C-83A1-F6EECF244321}">
                <p14:modId xmlns:p14="http://schemas.microsoft.com/office/powerpoint/2010/main" val="1771357610"/>
              </p:ext>
            </p:extLst>
          </p:nvPr>
        </p:nvGraphicFramePr>
        <p:xfrm>
          <a:off x="944745" y="2286000"/>
          <a:ext cx="6705600" cy="1651000"/>
        </p:xfrm>
        <a:graphic>
          <a:graphicData uri="http://schemas.openxmlformats.org/drawingml/2006/table">
            <a:tbl>
              <a:tblPr firstRow="1" bandRow="1">
                <a:tableStyleId>{2D5ABB26-0587-4C30-8999-92F81FD0307C}</a:tableStyleId>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19100">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gridCol w="419100">
                  <a:extLst>
                    <a:ext uri="{9D8B030D-6E8A-4147-A177-3AD203B41FA5}">
                      <a16:colId xmlns:a16="http://schemas.microsoft.com/office/drawing/2014/main" val="20004"/>
                    </a:ext>
                  </a:extLst>
                </a:gridCol>
                <a:gridCol w="419100">
                  <a:extLst>
                    <a:ext uri="{9D8B030D-6E8A-4147-A177-3AD203B41FA5}">
                      <a16:colId xmlns:a16="http://schemas.microsoft.com/office/drawing/2014/main" val="20005"/>
                    </a:ext>
                  </a:extLst>
                </a:gridCol>
                <a:gridCol w="419100">
                  <a:extLst>
                    <a:ext uri="{9D8B030D-6E8A-4147-A177-3AD203B41FA5}">
                      <a16:colId xmlns:a16="http://schemas.microsoft.com/office/drawing/2014/main" val="20006"/>
                    </a:ext>
                  </a:extLst>
                </a:gridCol>
                <a:gridCol w="419100">
                  <a:extLst>
                    <a:ext uri="{9D8B030D-6E8A-4147-A177-3AD203B41FA5}">
                      <a16:colId xmlns:a16="http://schemas.microsoft.com/office/drawing/2014/main" val="20007"/>
                    </a:ext>
                  </a:extLst>
                </a:gridCol>
                <a:gridCol w="419100">
                  <a:extLst>
                    <a:ext uri="{9D8B030D-6E8A-4147-A177-3AD203B41FA5}">
                      <a16:colId xmlns:a16="http://schemas.microsoft.com/office/drawing/2014/main" val="20008"/>
                    </a:ext>
                  </a:extLst>
                </a:gridCol>
                <a:gridCol w="419100">
                  <a:extLst>
                    <a:ext uri="{9D8B030D-6E8A-4147-A177-3AD203B41FA5}">
                      <a16:colId xmlns:a16="http://schemas.microsoft.com/office/drawing/2014/main" val="20009"/>
                    </a:ext>
                  </a:extLst>
                </a:gridCol>
                <a:gridCol w="419100">
                  <a:extLst>
                    <a:ext uri="{9D8B030D-6E8A-4147-A177-3AD203B41FA5}">
                      <a16:colId xmlns:a16="http://schemas.microsoft.com/office/drawing/2014/main" val="20010"/>
                    </a:ext>
                  </a:extLst>
                </a:gridCol>
                <a:gridCol w="419100">
                  <a:extLst>
                    <a:ext uri="{9D8B030D-6E8A-4147-A177-3AD203B41FA5}">
                      <a16:colId xmlns:a16="http://schemas.microsoft.com/office/drawing/2014/main" val="20011"/>
                    </a:ext>
                  </a:extLst>
                </a:gridCol>
                <a:gridCol w="419100">
                  <a:extLst>
                    <a:ext uri="{9D8B030D-6E8A-4147-A177-3AD203B41FA5}">
                      <a16:colId xmlns:a16="http://schemas.microsoft.com/office/drawing/2014/main" val="20012"/>
                    </a:ext>
                  </a:extLst>
                </a:gridCol>
                <a:gridCol w="419100">
                  <a:extLst>
                    <a:ext uri="{9D8B030D-6E8A-4147-A177-3AD203B41FA5}">
                      <a16:colId xmlns:a16="http://schemas.microsoft.com/office/drawing/2014/main" val="20013"/>
                    </a:ext>
                  </a:extLst>
                </a:gridCol>
                <a:gridCol w="419100">
                  <a:extLst>
                    <a:ext uri="{9D8B030D-6E8A-4147-A177-3AD203B41FA5}">
                      <a16:colId xmlns:a16="http://schemas.microsoft.com/office/drawing/2014/main" val="20014"/>
                    </a:ext>
                  </a:extLst>
                </a:gridCol>
                <a:gridCol w="419100">
                  <a:extLst>
                    <a:ext uri="{9D8B030D-6E8A-4147-A177-3AD203B41FA5}">
                      <a16:colId xmlns:a16="http://schemas.microsoft.com/office/drawing/2014/main" val="20015"/>
                    </a:ext>
                  </a:extLst>
                </a:gridCol>
              </a:tblGrid>
              <a:tr h="640080">
                <a:tc>
                  <a:txBody>
                    <a:bodyPr/>
                    <a:lstStyle/>
                    <a:p>
                      <a:pPr algn="ctr"/>
                      <a:r>
                        <a:rPr lang="en-US" sz="18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40080">
                <a:tc gridSpan="4">
                  <a:txBody>
                    <a:bodyPr/>
                    <a:lstStyle/>
                    <a:p>
                      <a:pPr algn="ctr"/>
                      <a:r>
                        <a:rPr lang="en-US" sz="1800" dirty="0"/>
                        <a:t>Opcode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800" dirty="0"/>
                        <a:t>DR or 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9">
                  <a:txBody>
                    <a:bodyPr/>
                    <a:lstStyle/>
                    <a:p>
                      <a:pPr algn="ctr"/>
                      <a:r>
                        <a:rPr lang="en-US" sz="1800" dirty="0"/>
                        <a:t>2's</a:t>
                      </a:r>
                      <a:r>
                        <a:rPr lang="en-US" sz="1800" baseline="0" dirty="0"/>
                        <a:t> comp value added to PC</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bl>
          </a:graphicData>
        </a:graphic>
      </p:graphicFrame>
      <p:sp>
        <p:nvSpPr>
          <p:cNvPr id="11" name="TextBox 10"/>
          <p:cNvSpPr txBox="1"/>
          <p:nvPr/>
        </p:nvSpPr>
        <p:spPr>
          <a:xfrm>
            <a:off x="976439" y="1524000"/>
            <a:ext cx="2523448" cy="461665"/>
          </a:xfrm>
          <a:prstGeom prst="rect">
            <a:avLst/>
          </a:prstGeom>
          <a:noFill/>
        </p:spPr>
        <p:txBody>
          <a:bodyPr wrap="none" rtlCol="0">
            <a:spAutoFit/>
          </a:bodyPr>
          <a:lstStyle/>
          <a:p>
            <a:r>
              <a:rPr lang="en-US" sz="2400" dirty="0"/>
              <a:t>The number is -12.</a:t>
            </a:r>
          </a:p>
        </p:txBody>
      </p:sp>
      <p:sp>
        <p:nvSpPr>
          <p:cNvPr id="3" name="TextBox 2"/>
          <p:cNvSpPr txBox="1"/>
          <p:nvPr/>
        </p:nvSpPr>
        <p:spPr>
          <a:xfrm>
            <a:off x="1066800" y="4191000"/>
            <a:ext cx="5562600" cy="1077218"/>
          </a:xfrm>
          <a:prstGeom prst="rect">
            <a:avLst/>
          </a:prstGeom>
          <a:noFill/>
        </p:spPr>
        <p:txBody>
          <a:bodyPr wrap="square" rtlCol="0">
            <a:spAutoFit/>
          </a:bodyPr>
          <a:lstStyle/>
          <a:p>
            <a:r>
              <a:rPr lang="en-US" sz="2400" dirty="0"/>
              <a:t>Which of these will give the correct value?</a:t>
            </a:r>
          </a:p>
          <a:p>
            <a:r>
              <a:rPr lang="en-US" sz="2000" dirty="0"/>
              <a:t>	</a:t>
            </a:r>
            <a:r>
              <a:rPr lang="en-US" sz="2000" dirty="0" err="1"/>
              <a:t>offset_value</a:t>
            </a:r>
            <a:r>
              <a:rPr lang="en-US" sz="2000" dirty="0"/>
              <a:t> = instruction &amp; 0x01FF</a:t>
            </a:r>
          </a:p>
          <a:p>
            <a:r>
              <a:rPr lang="en-US" sz="2000" dirty="0"/>
              <a:t>	</a:t>
            </a:r>
            <a:r>
              <a:rPr lang="en-US" sz="2000" dirty="0" err="1"/>
              <a:t>offset_value</a:t>
            </a:r>
            <a:r>
              <a:rPr lang="en-US" sz="2000" dirty="0"/>
              <a:t> = instruction | 0xFE00</a:t>
            </a:r>
          </a:p>
        </p:txBody>
      </p:sp>
    </p:spTree>
    <p:extLst>
      <p:ext uri="{BB962C8B-B14F-4D97-AF65-F5344CB8AC3E}">
        <p14:creationId xmlns:p14="http://schemas.microsoft.com/office/powerpoint/2010/main" val="3820669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decimal to binary</a:t>
            </a:r>
          </a:p>
        </p:txBody>
      </p:sp>
      <p:sp>
        <p:nvSpPr>
          <p:cNvPr id="3" name="Content Placeholder 2"/>
          <p:cNvSpPr>
            <a:spLocks noGrp="1"/>
          </p:cNvSpPr>
          <p:nvPr>
            <p:ph idx="1"/>
          </p:nvPr>
        </p:nvSpPr>
        <p:spPr/>
        <p:txBody>
          <a:bodyPr>
            <a:normAutofit fontScale="85000" lnSpcReduction="20000"/>
          </a:bodyPr>
          <a:lstStyle/>
          <a:p>
            <a:r>
              <a:rPr lang="en-US" dirty="0"/>
              <a:t>Large numbers repeatedly divide by 2 and note remainder.</a:t>
            </a:r>
          </a:p>
          <a:p>
            <a:pPr marL="914400" lvl="2" indent="0">
              <a:buNone/>
            </a:pPr>
            <a:r>
              <a:rPr lang="en-US" dirty="0"/>
              <a:t>1134 / 2 = 567 r 0</a:t>
            </a:r>
          </a:p>
          <a:p>
            <a:pPr marL="914400" lvl="2" indent="0">
              <a:buNone/>
            </a:pPr>
            <a:r>
              <a:rPr lang="en-US" dirty="0"/>
              <a:t>567 / 2 = 283 r 1</a:t>
            </a:r>
          </a:p>
          <a:p>
            <a:pPr marL="914400" lvl="2" indent="0">
              <a:buNone/>
            </a:pPr>
            <a:r>
              <a:rPr lang="en-US" dirty="0"/>
              <a:t>283 / 2 = 141 r 1</a:t>
            </a:r>
          </a:p>
          <a:p>
            <a:pPr marL="914400" lvl="2" indent="0">
              <a:buNone/>
            </a:pPr>
            <a:r>
              <a:rPr lang="en-US" dirty="0"/>
              <a:t>141 / 2 = 70 r 1</a:t>
            </a:r>
          </a:p>
          <a:p>
            <a:pPr marL="914400" lvl="2" indent="0">
              <a:buNone/>
            </a:pPr>
            <a:r>
              <a:rPr lang="en-US" dirty="0"/>
              <a:t>70 / 2 = 35 r 0</a:t>
            </a:r>
          </a:p>
          <a:p>
            <a:pPr marL="914400" lvl="2" indent="0">
              <a:buNone/>
            </a:pPr>
            <a:r>
              <a:rPr lang="en-US" dirty="0"/>
              <a:t>35 / 2 = 17 r 1</a:t>
            </a:r>
          </a:p>
          <a:p>
            <a:pPr marL="914400" lvl="2" indent="0">
              <a:buNone/>
            </a:pPr>
            <a:r>
              <a:rPr lang="en-US" dirty="0"/>
              <a:t>17 / 2 = 8 r 1</a:t>
            </a:r>
          </a:p>
          <a:p>
            <a:pPr marL="914400" lvl="2" indent="0">
              <a:buNone/>
            </a:pPr>
            <a:r>
              <a:rPr lang="en-US" dirty="0"/>
              <a:t>8 / 2 = 4 r 0</a:t>
            </a:r>
          </a:p>
          <a:p>
            <a:pPr marL="914400" lvl="2" indent="0">
              <a:buNone/>
            </a:pPr>
            <a:r>
              <a:rPr lang="en-US" dirty="0"/>
              <a:t>4 / 2 = 2 r 0</a:t>
            </a:r>
          </a:p>
          <a:p>
            <a:pPr marL="914400" lvl="2" indent="0">
              <a:buNone/>
            </a:pPr>
            <a:r>
              <a:rPr lang="en-US" dirty="0"/>
              <a:t>2 / 2 = 1 r 0</a:t>
            </a:r>
          </a:p>
          <a:p>
            <a:pPr marL="914400" lvl="2" indent="0">
              <a:buNone/>
            </a:pPr>
            <a:r>
              <a:rPr lang="en-US" dirty="0"/>
              <a:t>1 / 2 = </a:t>
            </a:r>
            <a:r>
              <a:rPr lang="en-US" sz="2800" b="1" dirty="0">
                <a:solidFill>
                  <a:srgbClr val="FF0000"/>
                </a:solidFill>
              </a:rPr>
              <a:t>0</a:t>
            </a:r>
            <a:r>
              <a:rPr lang="en-US" dirty="0"/>
              <a:t> r 1   &lt;- </a:t>
            </a:r>
            <a:r>
              <a:rPr lang="en-US" b="1" dirty="0">
                <a:solidFill>
                  <a:srgbClr val="FF0000"/>
                </a:solidFill>
              </a:rPr>
              <a:t>keep going until answer is zero</a:t>
            </a:r>
          </a:p>
          <a:p>
            <a:pPr marL="914400" lvl="2" indent="0">
              <a:buNone/>
            </a:pPr>
            <a:r>
              <a:rPr lang="en-US" dirty="0"/>
              <a:t>Answer is remainders starting at bottom: 10001101110</a:t>
            </a:r>
          </a:p>
          <a:p>
            <a:endParaRPr lang="en-US" dirty="0"/>
          </a:p>
          <a:p>
            <a:endParaRPr lang="en-US" dirty="0"/>
          </a:p>
        </p:txBody>
      </p:sp>
    </p:spTree>
    <p:extLst>
      <p:ext uri="{BB962C8B-B14F-4D97-AF65-F5344CB8AC3E}">
        <p14:creationId xmlns:p14="http://schemas.microsoft.com/office/powerpoint/2010/main" val="23146980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Extension Example</a:t>
            </a:r>
          </a:p>
        </p:txBody>
      </p:sp>
      <p:graphicFrame>
        <p:nvGraphicFramePr>
          <p:cNvPr id="10" name="Table 9"/>
          <p:cNvGraphicFramePr>
            <a:graphicFrameLocks noGrp="1"/>
          </p:cNvGraphicFramePr>
          <p:nvPr>
            <p:extLst>
              <p:ext uri="{D42A27DB-BD31-4B8C-83A1-F6EECF244321}">
                <p14:modId xmlns:p14="http://schemas.microsoft.com/office/powerpoint/2010/main" val="335725264"/>
              </p:ext>
            </p:extLst>
          </p:nvPr>
        </p:nvGraphicFramePr>
        <p:xfrm>
          <a:off x="944745" y="2286000"/>
          <a:ext cx="6705600" cy="1651000"/>
        </p:xfrm>
        <a:graphic>
          <a:graphicData uri="http://schemas.openxmlformats.org/drawingml/2006/table">
            <a:tbl>
              <a:tblPr firstRow="1" bandRow="1">
                <a:tableStyleId>{2D5ABB26-0587-4C30-8999-92F81FD0307C}</a:tableStyleId>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19100">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gridCol w="419100">
                  <a:extLst>
                    <a:ext uri="{9D8B030D-6E8A-4147-A177-3AD203B41FA5}">
                      <a16:colId xmlns:a16="http://schemas.microsoft.com/office/drawing/2014/main" val="20004"/>
                    </a:ext>
                  </a:extLst>
                </a:gridCol>
                <a:gridCol w="419100">
                  <a:extLst>
                    <a:ext uri="{9D8B030D-6E8A-4147-A177-3AD203B41FA5}">
                      <a16:colId xmlns:a16="http://schemas.microsoft.com/office/drawing/2014/main" val="20005"/>
                    </a:ext>
                  </a:extLst>
                </a:gridCol>
                <a:gridCol w="419100">
                  <a:extLst>
                    <a:ext uri="{9D8B030D-6E8A-4147-A177-3AD203B41FA5}">
                      <a16:colId xmlns:a16="http://schemas.microsoft.com/office/drawing/2014/main" val="20006"/>
                    </a:ext>
                  </a:extLst>
                </a:gridCol>
                <a:gridCol w="419100">
                  <a:extLst>
                    <a:ext uri="{9D8B030D-6E8A-4147-A177-3AD203B41FA5}">
                      <a16:colId xmlns:a16="http://schemas.microsoft.com/office/drawing/2014/main" val="20007"/>
                    </a:ext>
                  </a:extLst>
                </a:gridCol>
                <a:gridCol w="419100">
                  <a:extLst>
                    <a:ext uri="{9D8B030D-6E8A-4147-A177-3AD203B41FA5}">
                      <a16:colId xmlns:a16="http://schemas.microsoft.com/office/drawing/2014/main" val="20008"/>
                    </a:ext>
                  </a:extLst>
                </a:gridCol>
                <a:gridCol w="419100">
                  <a:extLst>
                    <a:ext uri="{9D8B030D-6E8A-4147-A177-3AD203B41FA5}">
                      <a16:colId xmlns:a16="http://schemas.microsoft.com/office/drawing/2014/main" val="20009"/>
                    </a:ext>
                  </a:extLst>
                </a:gridCol>
                <a:gridCol w="419100">
                  <a:extLst>
                    <a:ext uri="{9D8B030D-6E8A-4147-A177-3AD203B41FA5}">
                      <a16:colId xmlns:a16="http://schemas.microsoft.com/office/drawing/2014/main" val="20010"/>
                    </a:ext>
                  </a:extLst>
                </a:gridCol>
                <a:gridCol w="419100">
                  <a:extLst>
                    <a:ext uri="{9D8B030D-6E8A-4147-A177-3AD203B41FA5}">
                      <a16:colId xmlns:a16="http://schemas.microsoft.com/office/drawing/2014/main" val="20011"/>
                    </a:ext>
                  </a:extLst>
                </a:gridCol>
                <a:gridCol w="419100">
                  <a:extLst>
                    <a:ext uri="{9D8B030D-6E8A-4147-A177-3AD203B41FA5}">
                      <a16:colId xmlns:a16="http://schemas.microsoft.com/office/drawing/2014/main" val="20012"/>
                    </a:ext>
                  </a:extLst>
                </a:gridCol>
                <a:gridCol w="419100">
                  <a:extLst>
                    <a:ext uri="{9D8B030D-6E8A-4147-A177-3AD203B41FA5}">
                      <a16:colId xmlns:a16="http://schemas.microsoft.com/office/drawing/2014/main" val="20013"/>
                    </a:ext>
                  </a:extLst>
                </a:gridCol>
                <a:gridCol w="419100">
                  <a:extLst>
                    <a:ext uri="{9D8B030D-6E8A-4147-A177-3AD203B41FA5}">
                      <a16:colId xmlns:a16="http://schemas.microsoft.com/office/drawing/2014/main" val="20014"/>
                    </a:ext>
                  </a:extLst>
                </a:gridCol>
                <a:gridCol w="419100">
                  <a:extLst>
                    <a:ext uri="{9D8B030D-6E8A-4147-A177-3AD203B41FA5}">
                      <a16:colId xmlns:a16="http://schemas.microsoft.com/office/drawing/2014/main" val="20015"/>
                    </a:ext>
                  </a:extLst>
                </a:gridCol>
              </a:tblGrid>
              <a:tr h="640080">
                <a:tc>
                  <a:txBody>
                    <a:bodyPr/>
                    <a:lstStyle/>
                    <a:p>
                      <a:pPr algn="ctr"/>
                      <a:r>
                        <a:rPr lang="en-US" sz="18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40080">
                <a:tc gridSpan="4">
                  <a:txBody>
                    <a:bodyPr/>
                    <a:lstStyle/>
                    <a:p>
                      <a:pPr algn="ctr"/>
                      <a:r>
                        <a:rPr lang="en-US" sz="1800" dirty="0"/>
                        <a:t>Opcode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800" dirty="0"/>
                        <a:t>DR or 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9">
                  <a:txBody>
                    <a:bodyPr/>
                    <a:lstStyle/>
                    <a:p>
                      <a:pPr algn="ctr"/>
                      <a:r>
                        <a:rPr lang="en-US" sz="1800" dirty="0"/>
                        <a:t>2's</a:t>
                      </a:r>
                      <a:r>
                        <a:rPr lang="en-US" sz="1800" baseline="0" dirty="0"/>
                        <a:t> comp value added to PC</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bl>
          </a:graphicData>
        </a:graphic>
      </p:graphicFrame>
      <p:sp>
        <p:nvSpPr>
          <p:cNvPr id="11" name="TextBox 10"/>
          <p:cNvSpPr txBox="1"/>
          <p:nvPr/>
        </p:nvSpPr>
        <p:spPr>
          <a:xfrm>
            <a:off x="976439" y="1524000"/>
            <a:ext cx="2582758" cy="461665"/>
          </a:xfrm>
          <a:prstGeom prst="rect">
            <a:avLst/>
          </a:prstGeom>
          <a:noFill/>
        </p:spPr>
        <p:txBody>
          <a:bodyPr wrap="none" rtlCol="0">
            <a:spAutoFit/>
          </a:bodyPr>
          <a:lstStyle/>
          <a:p>
            <a:r>
              <a:rPr lang="en-US" sz="2400" dirty="0"/>
              <a:t>The number is +12.</a:t>
            </a:r>
          </a:p>
        </p:txBody>
      </p:sp>
      <p:sp>
        <p:nvSpPr>
          <p:cNvPr id="3" name="TextBox 2"/>
          <p:cNvSpPr txBox="1"/>
          <p:nvPr/>
        </p:nvSpPr>
        <p:spPr>
          <a:xfrm>
            <a:off x="1066800" y="4191000"/>
            <a:ext cx="5562600" cy="1077218"/>
          </a:xfrm>
          <a:prstGeom prst="rect">
            <a:avLst/>
          </a:prstGeom>
          <a:noFill/>
        </p:spPr>
        <p:txBody>
          <a:bodyPr wrap="square" rtlCol="0">
            <a:spAutoFit/>
          </a:bodyPr>
          <a:lstStyle/>
          <a:p>
            <a:r>
              <a:rPr lang="en-US" sz="2400" dirty="0"/>
              <a:t>Which of these will give the correct value?</a:t>
            </a:r>
          </a:p>
          <a:p>
            <a:r>
              <a:rPr lang="en-US" sz="2000" dirty="0"/>
              <a:t>	</a:t>
            </a:r>
            <a:r>
              <a:rPr lang="en-US" sz="2000" dirty="0" err="1"/>
              <a:t>offset_value</a:t>
            </a:r>
            <a:r>
              <a:rPr lang="en-US" sz="2000" dirty="0"/>
              <a:t> = instruction &amp; 0x01FF</a:t>
            </a:r>
          </a:p>
          <a:p>
            <a:r>
              <a:rPr lang="en-US" sz="2000" dirty="0"/>
              <a:t>	</a:t>
            </a:r>
            <a:r>
              <a:rPr lang="en-US" sz="2000" dirty="0" err="1"/>
              <a:t>offset_value</a:t>
            </a:r>
            <a:r>
              <a:rPr lang="en-US" sz="2000" dirty="0"/>
              <a:t> = instruction | 0xFE00</a:t>
            </a:r>
          </a:p>
        </p:txBody>
      </p:sp>
    </p:spTree>
    <p:extLst>
      <p:ext uri="{BB962C8B-B14F-4D97-AF65-F5344CB8AC3E}">
        <p14:creationId xmlns:p14="http://schemas.microsoft.com/office/powerpoint/2010/main" val="37482579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Extension Example</a:t>
            </a:r>
          </a:p>
        </p:txBody>
      </p:sp>
      <p:graphicFrame>
        <p:nvGraphicFramePr>
          <p:cNvPr id="10" name="Table 9"/>
          <p:cNvGraphicFramePr>
            <a:graphicFrameLocks noGrp="1"/>
          </p:cNvGraphicFramePr>
          <p:nvPr>
            <p:extLst>
              <p:ext uri="{D42A27DB-BD31-4B8C-83A1-F6EECF244321}">
                <p14:modId xmlns:p14="http://schemas.microsoft.com/office/powerpoint/2010/main" val="1211167629"/>
              </p:ext>
            </p:extLst>
          </p:nvPr>
        </p:nvGraphicFramePr>
        <p:xfrm>
          <a:off x="944745" y="2286000"/>
          <a:ext cx="6705600" cy="1651000"/>
        </p:xfrm>
        <a:graphic>
          <a:graphicData uri="http://schemas.openxmlformats.org/drawingml/2006/table">
            <a:tbl>
              <a:tblPr firstRow="1" bandRow="1">
                <a:tableStyleId>{2D5ABB26-0587-4C30-8999-92F81FD0307C}</a:tableStyleId>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19100">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gridCol w="419100">
                  <a:extLst>
                    <a:ext uri="{9D8B030D-6E8A-4147-A177-3AD203B41FA5}">
                      <a16:colId xmlns:a16="http://schemas.microsoft.com/office/drawing/2014/main" val="20004"/>
                    </a:ext>
                  </a:extLst>
                </a:gridCol>
                <a:gridCol w="419100">
                  <a:extLst>
                    <a:ext uri="{9D8B030D-6E8A-4147-A177-3AD203B41FA5}">
                      <a16:colId xmlns:a16="http://schemas.microsoft.com/office/drawing/2014/main" val="20005"/>
                    </a:ext>
                  </a:extLst>
                </a:gridCol>
                <a:gridCol w="419100">
                  <a:extLst>
                    <a:ext uri="{9D8B030D-6E8A-4147-A177-3AD203B41FA5}">
                      <a16:colId xmlns:a16="http://schemas.microsoft.com/office/drawing/2014/main" val="20006"/>
                    </a:ext>
                  </a:extLst>
                </a:gridCol>
                <a:gridCol w="419100">
                  <a:extLst>
                    <a:ext uri="{9D8B030D-6E8A-4147-A177-3AD203B41FA5}">
                      <a16:colId xmlns:a16="http://schemas.microsoft.com/office/drawing/2014/main" val="20007"/>
                    </a:ext>
                  </a:extLst>
                </a:gridCol>
                <a:gridCol w="419100">
                  <a:extLst>
                    <a:ext uri="{9D8B030D-6E8A-4147-A177-3AD203B41FA5}">
                      <a16:colId xmlns:a16="http://schemas.microsoft.com/office/drawing/2014/main" val="20008"/>
                    </a:ext>
                  </a:extLst>
                </a:gridCol>
                <a:gridCol w="419100">
                  <a:extLst>
                    <a:ext uri="{9D8B030D-6E8A-4147-A177-3AD203B41FA5}">
                      <a16:colId xmlns:a16="http://schemas.microsoft.com/office/drawing/2014/main" val="20009"/>
                    </a:ext>
                  </a:extLst>
                </a:gridCol>
                <a:gridCol w="419100">
                  <a:extLst>
                    <a:ext uri="{9D8B030D-6E8A-4147-A177-3AD203B41FA5}">
                      <a16:colId xmlns:a16="http://schemas.microsoft.com/office/drawing/2014/main" val="20010"/>
                    </a:ext>
                  </a:extLst>
                </a:gridCol>
                <a:gridCol w="419100">
                  <a:extLst>
                    <a:ext uri="{9D8B030D-6E8A-4147-A177-3AD203B41FA5}">
                      <a16:colId xmlns:a16="http://schemas.microsoft.com/office/drawing/2014/main" val="20011"/>
                    </a:ext>
                  </a:extLst>
                </a:gridCol>
                <a:gridCol w="419100">
                  <a:extLst>
                    <a:ext uri="{9D8B030D-6E8A-4147-A177-3AD203B41FA5}">
                      <a16:colId xmlns:a16="http://schemas.microsoft.com/office/drawing/2014/main" val="20012"/>
                    </a:ext>
                  </a:extLst>
                </a:gridCol>
                <a:gridCol w="419100">
                  <a:extLst>
                    <a:ext uri="{9D8B030D-6E8A-4147-A177-3AD203B41FA5}">
                      <a16:colId xmlns:a16="http://schemas.microsoft.com/office/drawing/2014/main" val="20013"/>
                    </a:ext>
                  </a:extLst>
                </a:gridCol>
                <a:gridCol w="419100">
                  <a:extLst>
                    <a:ext uri="{9D8B030D-6E8A-4147-A177-3AD203B41FA5}">
                      <a16:colId xmlns:a16="http://schemas.microsoft.com/office/drawing/2014/main" val="20014"/>
                    </a:ext>
                  </a:extLst>
                </a:gridCol>
                <a:gridCol w="419100">
                  <a:extLst>
                    <a:ext uri="{9D8B030D-6E8A-4147-A177-3AD203B41FA5}">
                      <a16:colId xmlns:a16="http://schemas.microsoft.com/office/drawing/2014/main" val="20015"/>
                    </a:ext>
                  </a:extLst>
                </a:gridCol>
              </a:tblGrid>
              <a:tr h="640080">
                <a:tc>
                  <a:txBody>
                    <a:bodyPr/>
                    <a:lstStyle/>
                    <a:p>
                      <a:pPr algn="ctr"/>
                      <a:r>
                        <a:rPr lang="en-US" sz="18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40080">
                <a:tc gridSpan="4">
                  <a:txBody>
                    <a:bodyPr/>
                    <a:lstStyle/>
                    <a:p>
                      <a:pPr algn="ctr"/>
                      <a:r>
                        <a:rPr lang="en-US" sz="1800" dirty="0"/>
                        <a:t>Opcode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800" dirty="0"/>
                        <a:t>DR or 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9">
                  <a:txBody>
                    <a:bodyPr/>
                    <a:lstStyle/>
                    <a:p>
                      <a:pPr algn="ctr"/>
                      <a:r>
                        <a:rPr lang="en-US" sz="1800" dirty="0"/>
                        <a:t>2's</a:t>
                      </a:r>
                      <a:r>
                        <a:rPr lang="en-US" sz="1800" baseline="0" dirty="0"/>
                        <a:t> comp value added to PC</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bl>
          </a:graphicData>
        </a:graphic>
      </p:graphicFrame>
      <p:sp>
        <p:nvSpPr>
          <p:cNvPr id="11" name="TextBox 10"/>
          <p:cNvSpPr txBox="1"/>
          <p:nvPr/>
        </p:nvSpPr>
        <p:spPr>
          <a:xfrm>
            <a:off x="976439" y="1524000"/>
            <a:ext cx="2582758" cy="461665"/>
          </a:xfrm>
          <a:prstGeom prst="rect">
            <a:avLst/>
          </a:prstGeom>
          <a:noFill/>
        </p:spPr>
        <p:txBody>
          <a:bodyPr wrap="none" rtlCol="0">
            <a:spAutoFit/>
          </a:bodyPr>
          <a:lstStyle/>
          <a:p>
            <a:r>
              <a:rPr lang="en-US" sz="2400" dirty="0"/>
              <a:t>The number is +12.</a:t>
            </a:r>
          </a:p>
        </p:txBody>
      </p:sp>
      <p:sp>
        <p:nvSpPr>
          <p:cNvPr id="3" name="TextBox 2"/>
          <p:cNvSpPr txBox="1"/>
          <p:nvPr/>
        </p:nvSpPr>
        <p:spPr>
          <a:xfrm>
            <a:off x="1066800" y="4191001"/>
            <a:ext cx="6400800" cy="2154436"/>
          </a:xfrm>
          <a:prstGeom prst="rect">
            <a:avLst/>
          </a:prstGeom>
          <a:noFill/>
        </p:spPr>
        <p:txBody>
          <a:bodyPr wrap="square" rtlCol="0">
            <a:spAutoFit/>
          </a:bodyPr>
          <a:lstStyle/>
          <a:p>
            <a:r>
              <a:rPr lang="en-US" sz="2400" dirty="0"/>
              <a:t>To be able to sign extend you must check the high order bit.</a:t>
            </a:r>
            <a:endParaRPr lang="en-US" sz="2000" dirty="0"/>
          </a:p>
          <a:p>
            <a:endParaRPr lang="en-US" sz="1400" dirty="0"/>
          </a:p>
          <a:p>
            <a:r>
              <a:rPr lang="en-US" dirty="0"/>
              <a:t>if (instruction &amp; 0x0100 == 0) </a:t>
            </a:r>
          </a:p>
          <a:p>
            <a:r>
              <a:rPr lang="en-US" dirty="0"/>
              <a:t>	</a:t>
            </a:r>
            <a:r>
              <a:rPr lang="en-US" dirty="0" err="1"/>
              <a:t>offset_value</a:t>
            </a:r>
            <a:r>
              <a:rPr lang="en-US" dirty="0"/>
              <a:t> = instruction &amp; 0x01FF</a:t>
            </a:r>
          </a:p>
          <a:p>
            <a:r>
              <a:rPr lang="en-US" dirty="0"/>
              <a:t>else</a:t>
            </a:r>
          </a:p>
          <a:p>
            <a:r>
              <a:rPr lang="en-US" dirty="0"/>
              <a:t>	</a:t>
            </a:r>
            <a:r>
              <a:rPr lang="en-US" dirty="0" err="1"/>
              <a:t>offset_value</a:t>
            </a:r>
            <a:r>
              <a:rPr lang="en-US" dirty="0"/>
              <a:t> = instruction | 0xFE00</a:t>
            </a:r>
          </a:p>
        </p:txBody>
      </p:sp>
    </p:spTree>
    <p:extLst>
      <p:ext uri="{BB962C8B-B14F-4D97-AF65-F5344CB8AC3E}">
        <p14:creationId xmlns:p14="http://schemas.microsoft.com/office/powerpoint/2010/main" val="18926449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Octal – Base 8</a:t>
            </a:r>
          </a:p>
        </p:txBody>
      </p:sp>
      <p:sp>
        <p:nvSpPr>
          <p:cNvPr id="3" name="Content Placeholder 2"/>
          <p:cNvSpPr>
            <a:spLocks noGrp="1"/>
          </p:cNvSpPr>
          <p:nvPr>
            <p:ph idx="1"/>
          </p:nvPr>
        </p:nvSpPr>
        <p:spPr/>
        <p:txBody>
          <a:bodyPr>
            <a:normAutofit lnSpcReduction="10000"/>
          </a:bodyPr>
          <a:lstStyle/>
          <a:p>
            <a:r>
              <a:rPr lang="en-US" dirty="0"/>
              <a:t>Convert decimal to octal</a:t>
            </a:r>
          </a:p>
          <a:p>
            <a:pPr lvl="1"/>
            <a:r>
              <a:rPr lang="en-US" dirty="0"/>
              <a:t>Repeatedly divide by 8.</a:t>
            </a:r>
          </a:p>
          <a:p>
            <a:r>
              <a:rPr lang="en-US" dirty="0"/>
              <a:t>Convert octal to decimal</a:t>
            </a:r>
          </a:p>
          <a:p>
            <a:pPr lvl="1"/>
            <a:r>
              <a:rPr lang="en-US" dirty="0"/>
              <a:t>Sum of column digits x column values.</a:t>
            </a:r>
          </a:p>
          <a:p>
            <a:r>
              <a:rPr lang="en-US" dirty="0"/>
              <a:t>Convert octal to binary</a:t>
            </a:r>
          </a:p>
          <a:p>
            <a:pPr lvl="1"/>
            <a:r>
              <a:rPr lang="en-US" dirty="0"/>
              <a:t>Write each digit as 3 bit binary</a:t>
            </a:r>
          </a:p>
          <a:p>
            <a:r>
              <a:rPr lang="en-US" dirty="0"/>
              <a:t>Convert binary to octal</a:t>
            </a:r>
          </a:p>
          <a:p>
            <a:pPr lvl="1"/>
            <a:r>
              <a:rPr lang="en-US" dirty="0"/>
              <a:t>Convert each group of three bits, starting from least significant, to a single octal digit.</a:t>
            </a:r>
          </a:p>
        </p:txBody>
      </p:sp>
    </p:spTree>
    <p:extLst>
      <p:ext uri="{BB962C8B-B14F-4D97-AF65-F5344CB8AC3E}">
        <p14:creationId xmlns:p14="http://schemas.microsoft.com/office/powerpoint/2010/main" val="28116859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Hexadecimal – base 16</a:t>
            </a:r>
          </a:p>
        </p:txBody>
      </p:sp>
      <p:sp>
        <p:nvSpPr>
          <p:cNvPr id="3" name="Content Placeholder 2"/>
          <p:cNvSpPr>
            <a:spLocks noGrp="1"/>
          </p:cNvSpPr>
          <p:nvPr>
            <p:ph idx="1"/>
          </p:nvPr>
        </p:nvSpPr>
        <p:spPr/>
        <p:txBody>
          <a:bodyPr>
            <a:normAutofit fontScale="92500" lnSpcReduction="20000"/>
          </a:bodyPr>
          <a:lstStyle/>
          <a:p>
            <a:r>
              <a:rPr lang="en-US"/>
              <a:t>Sometimes </a:t>
            </a:r>
            <a:r>
              <a:rPr lang="en-US" dirty="0"/>
              <a:t>called simply Hex</a:t>
            </a:r>
          </a:p>
          <a:p>
            <a:r>
              <a:rPr lang="en-US" dirty="0"/>
              <a:t>Convert decimal to hexadecimal</a:t>
            </a:r>
          </a:p>
          <a:p>
            <a:pPr lvl="1"/>
            <a:r>
              <a:rPr lang="en-US" dirty="0"/>
              <a:t>Repeatedly divide by 16.</a:t>
            </a:r>
          </a:p>
          <a:p>
            <a:r>
              <a:rPr lang="en-US" dirty="0"/>
              <a:t>Convert hexadecimal to decimal</a:t>
            </a:r>
          </a:p>
          <a:p>
            <a:pPr lvl="1"/>
            <a:r>
              <a:rPr lang="en-US" dirty="0"/>
              <a:t>Sum of column digits x column values.</a:t>
            </a:r>
          </a:p>
          <a:p>
            <a:r>
              <a:rPr lang="en-US" dirty="0"/>
              <a:t>Convert hexadecimal to binary</a:t>
            </a:r>
          </a:p>
          <a:p>
            <a:pPr lvl="1"/>
            <a:r>
              <a:rPr lang="en-US" dirty="0"/>
              <a:t>Write each digit as 4 bit binary</a:t>
            </a:r>
          </a:p>
          <a:p>
            <a:r>
              <a:rPr lang="en-US" dirty="0"/>
              <a:t>Convert binary to hexadecimal</a:t>
            </a:r>
          </a:p>
          <a:p>
            <a:pPr lvl="1"/>
            <a:r>
              <a:rPr lang="en-US" dirty="0"/>
              <a:t>Convert each group of four bits, starting from least significant, to a single hex digit.</a:t>
            </a:r>
          </a:p>
        </p:txBody>
      </p:sp>
    </p:spTree>
    <p:extLst>
      <p:ext uri="{BB962C8B-B14F-4D97-AF65-F5344CB8AC3E}">
        <p14:creationId xmlns:p14="http://schemas.microsoft.com/office/powerpoint/2010/main" val="34897932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the following</a:t>
            </a:r>
          </a:p>
        </p:txBody>
      </p:sp>
      <p:sp>
        <p:nvSpPr>
          <p:cNvPr id="3" name="Content Placeholder 2"/>
          <p:cNvSpPr>
            <a:spLocks noGrp="1"/>
          </p:cNvSpPr>
          <p:nvPr>
            <p:ph idx="1"/>
          </p:nvPr>
        </p:nvSpPr>
        <p:spPr/>
        <p:txBody>
          <a:bodyPr>
            <a:normAutofit fontScale="92500" lnSpcReduction="20000"/>
          </a:bodyPr>
          <a:lstStyle/>
          <a:p>
            <a:r>
              <a:rPr lang="en-US" dirty="0"/>
              <a:t>456</a:t>
            </a:r>
            <a:r>
              <a:rPr lang="en-US" baseline="-25000" dirty="0"/>
              <a:t>10</a:t>
            </a:r>
            <a:r>
              <a:rPr lang="en-US" dirty="0"/>
              <a:t> to octal.</a:t>
            </a:r>
          </a:p>
          <a:p>
            <a:r>
              <a:rPr lang="en-US" dirty="0"/>
              <a:t>274</a:t>
            </a:r>
            <a:r>
              <a:rPr lang="en-US" baseline="-25000" dirty="0"/>
              <a:t>8</a:t>
            </a:r>
            <a:r>
              <a:rPr lang="en-US" dirty="0"/>
              <a:t> to decimal.</a:t>
            </a:r>
          </a:p>
          <a:p>
            <a:r>
              <a:rPr lang="en-US" dirty="0"/>
              <a:t>101010001010 to octal.</a:t>
            </a:r>
          </a:p>
          <a:p>
            <a:r>
              <a:rPr lang="en-US"/>
              <a:t>274</a:t>
            </a:r>
            <a:r>
              <a:rPr lang="en-US" baseline="-25000"/>
              <a:t>8</a:t>
            </a:r>
            <a:r>
              <a:rPr lang="en-US"/>
              <a:t> </a:t>
            </a:r>
            <a:r>
              <a:rPr lang="en-US" dirty="0"/>
              <a:t>to binary.</a:t>
            </a:r>
            <a:endParaRPr lang="en-US" baseline="-25000" dirty="0"/>
          </a:p>
          <a:p>
            <a:pPr marL="0" indent="0">
              <a:buNone/>
            </a:pPr>
            <a:endParaRPr lang="en-US" dirty="0"/>
          </a:p>
          <a:p>
            <a:r>
              <a:rPr lang="en-US" dirty="0"/>
              <a:t>5126</a:t>
            </a:r>
            <a:r>
              <a:rPr lang="en-US" baseline="-25000" dirty="0"/>
              <a:t>10</a:t>
            </a:r>
            <a:r>
              <a:rPr lang="en-US" dirty="0"/>
              <a:t> to hexadecimal.</a:t>
            </a:r>
          </a:p>
          <a:p>
            <a:r>
              <a:rPr lang="en-US" dirty="0"/>
              <a:t>AB4</a:t>
            </a:r>
            <a:r>
              <a:rPr lang="en-US" baseline="-25000" dirty="0"/>
              <a:t>16</a:t>
            </a:r>
            <a:r>
              <a:rPr lang="en-US" dirty="0"/>
              <a:t> to decimal.</a:t>
            </a:r>
          </a:p>
          <a:p>
            <a:r>
              <a:rPr lang="en-US" dirty="0"/>
              <a:t>101010001010 to hexadecimal.</a:t>
            </a:r>
          </a:p>
          <a:p>
            <a:r>
              <a:rPr lang="en-US" dirty="0"/>
              <a:t>AB4</a:t>
            </a:r>
            <a:r>
              <a:rPr lang="en-US" baseline="-25000" dirty="0"/>
              <a:t>16</a:t>
            </a:r>
            <a:r>
              <a:rPr lang="en-US" dirty="0"/>
              <a:t> to binary.</a:t>
            </a:r>
            <a:endParaRPr lang="en-US" baseline="-25000" dirty="0"/>
          </a:p>
        </p:txBody>
      </p:sp>
    </p:spTree>
    <p:extLst>
      <p:ext uri="{BB962C8B-B14F-4D97-AF65-F5344CB8AC3E}">
        <p14:creationId xmlns:p14="http://schemas.microsoft.com/office/powerpoint/2010/main" val="39444654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Hexadecimal</a:t>
            </a:r>
          </a:p>
        </p:txBody>
      </p:sp>
      <p:sp>
        <p:nvSpPr>
          <p:cNvPr id="3" name="Content Placeholder 2"/>
          <p:cNvSpPr>
            <a:spLocks noGrp="1"/>
          </p:cNvSpPr>
          <p:nvPr>
            <p:ph idx="1"/>
          </p:nvPr>
        </p:nvSpPr>
        <p:spPr/>
        <p:txBody>
          <a:bodyPr>
            <a:normAutofit fontScale="55000" lnSpcReduction="20000"/>
          </a:bodyPr>
          <a:lstStyle/>
          <a:p>
            <a:r>
              <a:rPr lang="en-US" dirty="0"/>
              <a:t>In many programming languages, hex values are preceded by 0x</a:t>
            </a:r>
          </a:p>
          <a:p>
            <a:pPr marL="457200" lvl="1" indent="0">
              <a:buNone/>
            </a:pPr>
            <a:r>
              <a:rPr lang="en-US" dirty="0"/>
              <a:t>	0x123		or  	0X123</a:t>
            </a:r>
          </a:p>
          <a:p>
            <a:endParaRPr lang="en-US" dirty="0"/>
          </a:p>
          <a:p>
            <a:r>
              <a:rPr lang="en-US" dirty="0"/>
              <a:t>Your book simply uses an x</a:t>
            </a:r>
          </a:p>
          <a:p>
            <a:pPr marL="457200" lvl="1" indent="0">
              <a:buNone/>
            </a:pPr>
            <a:r>
              <a:rPr lang="en-US" dirty="0"/>
              <a:t>	x123		or 	X123</a:t>
            </a:r>
          </a:p>
          <a:p>
            <a:pPr marL="457200" lvl="1" indent="0">
              <a:buNone/>
            </a:pPr>
            <a:endParaRPr lang="en-US" dirty="0"/>
          </a:p>
          <a:p>
            <a:r>
              <a:rPr lang="en-US" dirty="0"/>
              <a:t>Hexadecimal is a convenient way of representing binary information, not just binary numbers.</a:t>
            </a:r>
          </a:p>
          <a:p>
            <a:endParaRPr lang="en-US" dirty="0"/>
          </a:p>
          <a:p>
            <a:r>
              <a:rPr lang="en-US" dirty="0"/>
              <a:t>For example, the following binary could represent pixel data, part of an integer,  a 16 bit floating point number, or the word Hi in </a:t>
            </a:r>
            <a:r>
              <a:rPr lang="en-US" dirty="0" err="1"/>
              <a:t>ascii</a:t>
            </a:r>
            <a:r>
              <a:rPr lang="en-US" dirty="0"/>
              <a:t>.  </a:t>
            </a:r>
          </a:p>
          <a:p>
            <a:pPr marL="0" indent="0">
              <a:buNone/>
            </a:pPr>
            <a:r>
              <a:rPr lang="en-US" dirty="0"/>
              <a:t>	0100100001101001 </a:t>
            </a:r>
          </a:p>
          <a:p>
            <a:pPr marL="0" indent="0">
              <a:buNone/>
            </a:pPr>
            <a:endParaRPr lang="en-US" dirty="0"/>
          </a:p>
          <a:p>
            <a:r>
              <a:rPr lang="en-US" dirty="0"/>
              <a:t>Regardless of its meaning, the value can still be stored for convenience as hexadecimal as the value</a:t>
            </a:r>
          </a:p>
          <a:p>
            <a:pPr marL="0" indent="0">
              <a:buNone/>
            </a:pPr>
            <a:r>
              <a:rPr lang="en-US" dirty="0"/>
              <a:t>	x4869</a:t>
            </a:r>
          </a:p>
          <a:p>
            <a:pPr marL="457200" lvl="1" indent="0">
              <a:buNone/>
            </a:pPr>
            <a:endParaRPr lang="en-US" dirty="0"/>
          </a:p>
        </p:txBody>
      </p:sp>
    </p:spTree>
    <p:extLst>
      <p:ext uri="{BB962C8B-B14F-4D97-AF65-F5344CB8AC3E}">
        <p14:creationId xmlns:p14="http://schemas.microsoft.com/office/powerpoint/2010/main" val="35743637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Fractions</a:t>
            </a:r>
          </a:p>
        </p:txBody>
      </p:sp>
      <p:sp>
        <p:nvSpPr>
          <p:cNvPr id="3" name="Content Placeholder 2"/>
          <p:cNvSpPr>
            <a:spLocks noGrp="1"/>
          </p:cNvSpPr>
          <p:nvPr>
            <p:ph idx="1"/>
          </p:nvPr>
        </p:nvSpPr>
        <p:spPr/>
        <p:txBody>
          <a:bodyPr/>
          <a:lstStyle/>
          <a:p>
            <a:r>
              <a:rPr lang="en-US" dirty="0"/>
              <a:t>What does .3 mean in a number like 1.3?</a:t>
            </a:r>
          </a:p>
          <a:p>
            <a:r>
              <a:rPr lang="en-US" dirty="0"/>
              <a:t>Why?</a:t>
            </a:r>
          </a:p>
          <a:p>
            <a:pPr marL="0" indent="0">
              <a:buNone/>
            </a:pPr>
            <a:endParaRPr lang="en-US" dirty="0"/>
          </a:p>
        </p:txBody>
      </p:sp>
    </p:spTree>
    <p:extLst>
      <p:ext uri="{BB962C8B-B14F-4D97-AF65-F5344CB8AC3E}">
        <p14:creationId xmlns:p14="http://schemas.microsoft.com/office/powerpoint/2010/main" val="34135886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Fractions</a:t>
            </a:r>
          </a:p>
        </p:txBody>
      </p:sp>
      <p:sp>
        <p:nvSpPr>
          <p:cNvPr id="3" name="Content Placeholder 2"/>
          <p:cNvSpPr>
            <a:spLocks noGrp="1"/>
          </p:cNvSpPr>
          <p:nvPr>
            <p:ph idx="1"/>
          </p:nvPr>
        </p:nvSpPr>
        <p:spPr/>
        <p:txBody>
          <a:bodyPr/>
          <a:lstStyle/>
          <a:p>
            <a:r>
              <a:rPr lang="en-US" dirty="0"/>
              <a:t>What does .3 mean in a number like 1.3?</a:t>
            </a:r>
          </a:p>
          <a:p>
            <a:endParaRPr lang="en-US" dirty="0"/>
          </a:p>
          <a:p>
            <a:endParaRPr lang="en-US" dirty="0"/>
          </a:p>
          <a:p>
            <a:endParaRPr lang="en-US" dirty="0"/>
          </a:p>
          <a:p>
            <a:r>
              <a:rPr lang="en-US" dirty="0"/>
              <a:t>It means 3/10</a:t>
            </a:r>
          </a:p>
          <a:p>
            <a:r>
              <a:rPr lang="en-US" dirty="0"/>
              <a:t>So what would 11.11 mean in binary?</a:t>
            </a:r>
          </a:p>
          <a:p>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84640481"/>
              </p:ext>
            </p:extLst>
          </p:nvPr>
        </p:nvGraphicFramePr>
        <p:xfrm>
          <a:off x="1676400" y="2895600"/>
          <a:ext cx="6095999" cy="741680"/>
        </p:xfrm>
        <a:graphic>
          <a:graphicData uri="http://schemas.openxmlformats.org/drawingml/2006/table">
            <a:tbl>
              <a:tblPr firstRow="1" bandRow="1">
                <a:tableStyleId>{2D5ABB26-0587-4C30-8999-92F81FD0307C}</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pPr algn="ctr"/>
                      <a:r>
                        <a:rPr lang="en-US" dirty="0"/>
                        <a:t>100s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579255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Fractions</a:t>
            </a:r>
          </a:p>
        </p:txBody>
      </p:sp>
      <p:sp>
        <p:nvSpPr>
          <p:cNvPr id="3" name="Content Placeholder 2"/>
          <p:cNvSpPr>
            <a:spLocks noGrp="1"/>
          </p:cNvSpPr>
          <p:nvPr>
            <p:ph idx="1"/>
          </p:nvPr>
        </p:nvSpPr>
        <p:spPr/>
        <p:txBody>
          <a:bodyPr/>
          <a:lstStyle/>
          <a:p>
            <a:r>
              <a:rPr lang="en-US" dirty="0"/>
              <a:t>What does 11.11 mean in binary?</a:t>
            </a:r>
          </a:p>
          <a:p>
            <a:endParaRPr lang="en-US" dirty="0"/>
          </a:p>
          <a:p>
            <a:endParaRPr lang="en-US" dirty="0"/>
          </a:p>
          <a:p>
            <a:endParaRPr lang="en-US" dirty="0"/>
          </a:p>
          <a:p>
            <a:r>
              <a:rPr lang="en-US" dirty="0"/>
              <a:t>It means 2 + 1 + ½ + ¼ = 3¾ or 3.75</a:t>
            </a:r>
          </a:p>
          <a:p>
            <a:endParaRPr lang="en-US" dirty="0"/>
          </a:p>
          <a:p>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01096470"/>
              </p:ext>
            </p:extLst>
          </p:nvPr>
        </p:nvGraphicFramePr>
        <p:xfrm>
          <a:off x="1676400" y="2895600"/>
          <a:ext cx="6095999" cy="741680"/>
        </p:xfrm>
        <a:graphic>
          <a:graphicData uri="http://schemas.openxmlformats.org/drawingml/2006/table">
            <a:tbl>
              <a:tblPr firstRow="1" bandRow="1">
                <a:tableStyleId>{2D5ABB26-0587-4C30-8999-92F81FD0307C}</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pPr algn="ctr"/>
                      <a:r>
                        <a:rPr lang="en-US" dirty="0"/>
                        <a:t>4s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496113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Fractional Binary to Decimal</a:t>
            </a:r>
          </a:p>
        </p:txBody>
      </p:sp>
      <p:sp>
        <p:nvSpPr>
          <p:cNvPr id="3" name="Content Placeholder 2"/>
          <p:cNvSpPr>
            <a:spLocks noGrp="1"/>
          </p:cNvSpPr>
          <p:nvPr>
            <p:ph idx="1"/>
          </p:nvPr>
        </p:nvSpPr>
        <p:spPr/>
        <p:txBody>
          <a:bodyPr/>
          <a:lstStyle/>
          <a:p>
            <a:r>
              <a:rPr lang="en-US" dirty="0"/>
              <a:t>The same as non-fractional numbers.  </a:t>
            </a:r>
          </a:p>
          <a:p>
            <a:r>
              <a:rPr lang="en-US" dirty="0"/>
              <a:t>Add up the column values where a 1 is the digit.</a:t>
            </a:r>
          </a:p>
          <a:p>
            <a:endParaRPr lang="en-US" dirty="0"/>
          </a:p>
          <a:p>
            <a:pPr marL="0" indent="0">
              <a:buNone/>
            </a:pPr>
            <a:r>
              <a:rPr lang="en-US" dirty="0"/>
              <a:t>Convert 1011.1101</a:t>
            </a:r>
          </a:p>
          <a:p>
            <a:pPr marL="0" indent="0">
              <a:buNone/>
            </a:pPr>
            <a:endParaRPr lang="en-US" dirty="0"/>
          </a:p>
          <a:p>
            <a:pPr marL="0" indent="0">
              <a:buNone/>
            </a:pPr>
            <a:r>
              <a:rPr lang="en-US" dirty="0"/>
              <a:t>8 + 2 + 1 + ½ + ¼ + 1/16 = 11 &amp; 13/16</a:t>
            </a:r>
          </a:p>
        </p:txBody>
      </p:sp>
    </p:spTree>
    <p:extLst>
      <p:ext uri="{BB962C8B-B14F-4D97-AF65-F5344CB8AC3E}">
        <p14:creationId xmlns:p14="http://schemas.microsoft.com/office/powerpoint/2010/main" val="3921002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to Decimal</a:t>
            </a:r>
          </a:p>
        </p:txBody>
      </p:sp>
      <p:sp>
        <p:nvSpPr>
          <p:cNvPr id="3" name="Content Placeholder 2"/>
          <p:cNvSpPr>
            <a:spLocks noGrp="1"/>
          </p:cNvSpPr>
          <p:nvPr>
            <p:ph idx="1"/>
          </p:nvPr>
        </p:nvSpPr>
        <p:spPr/>
        <p:txBody>
          <a:bodyPr/>
          <a:lstStyle/>
          <a:p>
            <a:r>
              <a:rPr lang="en-US" dirty="0"/>
              <a:t>Add up the column values</a:t>
            </a:r>
          </a:p>
          <a:p>
            <a:pPr marL="457200" lvl="1" indent="0">
              <a:buNone/>
            </a:pPr>
            <a:r>
              <a:rPr lang="en-US" dirty="0"/>
              <a:t>10010110</a:t>
            </a:r>
          </a:p>
          <a:p>
            <a:endParaRPr lang="en-US" dirty="0"/>
          </a:p>
          <a:p>
            <a:endParaRPr lang="en-US" dirty="0"/>
          </a:p>
          <a:p>
            <a:pPr marL="457200" lvl="1" indent="0">
              <a:buNone/>
            </a:pPr>
            <a:r>
              <a:rPr lang="en-US" dirty="0"/>
              <a:t>128 + 16 + 4 + 2 = 150</a:t>
            </a:r>
          </a:p>
        </p:txBody>
      </p:sp>
      <p:graphicFrame>
        <p:nvGraphicFramePr>
          <p:cNvPr id="4" name="Table 3"/>
          <p:cNvGraphicFramePr>
            <a:graphicFrameLocks noGrp="1"/>
          </p:cNvGraphicFramePr>
          <p:nvPr>
            <p:extLst>
              <p:ext uri="{D42A27DB-BD31-4B8C-83A1-F6EECF244321}">
                <p14:modId xmlns:p14="http://schemas.microsoft.com/office/powerpoint/2010/main" val="2571205458"/>
              </p:ext>
            </p:extLst>
          </p:nvPr>
        </p:nvGraphicFramePr>
        <p:xfrm>
          <a:off x="1143000" y="3048000"/>
          <a:ext cx="6096000" cy="74168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pPr algn="ctr"/>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80200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Fractional Binary to Decimal (Easy)</a:t>
            </a:r>
          </a:p>
        </p:txBody>
      </p:sp>
      <p:sp>
        <p:nvSpPr>
          <p:cNvPr id="3" name="Content Placeholder 2"/>
          <p:cNvSpPr>
            <a:spLocks noGrp="1"/>
          </p:cNvSpPr>
          <p:nvPr>
            <p:ph idx="1"/>
          </p:nvPr>
        </p:nvSpPr>
        <p:spPr/>
        <p:txBody>
          <a:bodyPr>
            <a:normAutofit fontScale="92500" lnSpcReduction="10000"/>
          </a:bodyPr>
          <a:lstStyle/>
          <a:p>
            <a:r>
              <a:rPr lang="en-US" dirty="0"/>
              <a:t>Whole part same as non-fractional numbers.  </a:t>
            </a:r>
          </a:p>
          <a:p>
            <a:r>
              <a:rPr lang="en-US" dirty="0"/>
              <a:t>Numerator for fraction will be the binary number to the right of radix.</a:t>
            </a:r>
          </a:p>
          <a:p>
            <a:r>
              <a:rPr lang="en-US" dirty="0"/>
              <a:t>Denominator for fraction will be the least column value.</a:t>
            </a:r>
          </a:p>
          <a:p>
            <a:endParaRPr lang="en-US" dirty="0"/>
          </a:p>
          <a:p>
            <a:pPr marL="0" indent="0">
              <a:buNone/>
            </a:pPr>
            <a:r>
              <a:rPr lang="en-US" dirty="0"/>
              <a:t>Convert </a:t>
            </a:r>
            <a:r>
              <a:rPr lang="en-US" dirty="0">
                <a:solidFill>
                  <a:schemeClr val="accent1">
                    <a:lumMod val="60000"/>
                    <a:lumOff val="40000"/>
                  </a:schemeClr>
                </a:solidFill>
              </a:rPr>
              <a:t>1011</a:t>
            </a:r>
            <a:r>
              <a:rPr lang="en-US" dirty="0"/>
              <a:t>.</a:t>
            </a:r>
            <a:r>
              <a:rPr lang="en-US" dirty="0">
                <a:solidFill>
                  <a:srgbClr val="FF0000"/>
                </a:solidFill>
              </a:rPr>
              <a:t>1101 = Decimal part is 13</a:t>
            </a:r>
          </a:p>
          <a:p>
            <a:pPr marL="0" indent="0">
              <a:buNone/>
            </a:pPr>
            <a:r>
              <a:rPr lang="en-US" dirty="0"/>
              <a:t>Convert </a:t>
            </a:r>
            <a:r>
              <a:rPr lang="en-US" dirty="0">
                <a:solidFill>
                  <a:schemeClr val="accent1">
                    <a:lumMod val="60000"/>
                    <a:lumOff val="40000"/>
                  </a:schemeClr>
                </a:solidFill>
              </a:rPr>
              <a:t>1011</a:t>
            </a:r>
            <a:r>
              <a:rPr lang="en-US" dirty="0"/>
              <a:t>.110</a:t>
            </a:r>
            <a:r>
              <a:rPr lang="en-US" dirty="0">
                <a:solidFill>
                  <a:srgbClr val="00B050"/>
                </a:solidFill>
              </a:rPr>
              <a:t>1 = column value is 1/16</a:t>
            </a:r>
          </a:p>
          <a:p>
            <a:pPr marL="0" indent="0">
              <a:buNone/>
            </a:pPr>
            <a:r>
              <a:rPr lang="en-US" dirty="0"/>
              <a:t>Answer is </a:t>
            </a:r>
            <a:r>
              <a:rPr lang="en-US" dirty="0">
                <a:solidFill>
                  <a:schemeClr val="accent1">
                    <a:lumMod val="60000"/>
                    <a:lumOff val="40000"/>
                  </a:schemeClr>
                </a:solidFill>
              </a:rPr>
              <a:t>11</a:t>
            </a:r>
            <a:r>
              <a:rPr lang="en-US" dirty="0">
                <a:solidFill>
                  <a:srgbClr val="00B050"/>
                </a:solidFill>
              </a:rPr>
              <a:t> </a:t>
            </a:r>
            <a:r>
              <a:rPr lang="en-US" dirty="0"/>
              <a:t>&amp;</a:t>
            </a:r>
            <a:r>
              <a:rPr lang="en-US" dirty="0">
                <a:solidFill>
                  <a:srgbClr val="00B050"/>
                </a:solidFill>
              </a:rPr>
              <a:t> </a:t>
            </a:r>
            <a:r>
              <a:rPr lang="en-US" dirty="0">
                <a:solidFill>
                  <a:srgbClr val="FF0000"/>
                </a:solidFill>
              </a:rPr>
              <a:t>13</a:t>
            </a:r>
            <a:r>
              <a:rPr lang="en-US" dirty="0"/>
              <a:t>/</a:t>
            </a:r>
            <a:r>
              <a:rPr lang="en-US" dirty="0">
                <a:solidFill>
                  <a:srgbClr val="00B050"/>
                </a:solidFill>
              </a:rPr>
              <a:t>16</a:t>
            </a:r>
            <a:endParaRPr lang="en-US" dirty="0"/>
          </a:p>
          <a:p>
            <a:pPr marL="0" indent="0">
              <a:buNone/>
            </a:pPr>
            <a:endParaRPr lang="en-US" dirty="0">
              <a:solidFill>
                <a:srgbClr val="FF0000"/>
              </a:solidFill>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281456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to Fractional Binary</a:t>
            </a:r>
          </a:p>
        </p:txBody>
      </p:sp>
      <p:sp>
        <p:nvSpPr>
          <p:cNvPr id="3" name="Content Placeholder 2"/>
          <p:cNvSpPr>
            <a:spLocks noGrp="1"/>
          </p:cNvSpPr>
          <p:nvPr>
            <p:ph idx="1"/>
          </p:nvPr>
        </p:nvSpPr>
        <p:spPr/>
        <p:txBody>
          <a:bodyPr>
            <a:normAutofit/>
          </a:bodyPr>
          <a:lstStyle/>
          <a:p>
            <a:r>
              <a:rPr lang="en-US" sz="2400" dirty="0"/>
              <a:t>Convert whole part as learned earlier.  </a:t>
            </a:r>
          </a:p>
          <a:p>
            <a:pPr lvl="1"/>
            <a:r>
              <a:rPr lang="en-US" sz="2000" dirty="0"/>
              <a:t>That is repeatedly divide by 2.</a:t>
            </a:r>
          </a:p>
          <a:p>
            <a:r>
              <a:rPr lang="en-US" sz="2400" dirty="0"/>
              <a:t>Convert fractional part by repeatedly multiplying by 2.</a:t>
            </a:r>
          </a:p>
          <a:p>
            <a:pPr marL="0" indent="0">
              <a:buNone/>
            </a:pPr>
            <a:r>
              <a:rPr lang="en-US" sz="2000" dirty="0"/>
              <a:t>	</a:t>
            </a:r>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a:t>
            </a:r>
          </a:p>
        </p:txBody>
      </p:sp>
      <p:graphicFrame>
        <p:nvGraphicFramePr>
          <p:cNvPr id="4" name="Table 3"/>
          <p:cNvGraphicFramePr>
            <a:graphicFrameLocks noGrp="1"/>
          </p:cNvGraphicFramePr>
          <p:nvPr>
            <p:extLst>
              <p:ext uri="{D42A27DB-BD31-4B8C-83A1-F6EECF244321}">
                <p14:modId xmlns:p14="http://schemas.microsoft.com/office/powerpoint/2010/main" val="1773220793"/>
              </p:ext>
            </p:extLst>
          </p:nvPr>
        </p:nvGraphicFramePr>
        <p:xfrm>
          <a:off x="1219200" y="2971800"/>
          <a:ext cx="4800600" cy="3108960"/>
        </p:xfrm>
        <a:graphic>
          <a:graphicData uri="http://schemas.openxmlformats.org/drawingml/2006/table">
            <a:tbl>
              <a:tblPr firstRow="1" bandRow="1">
                <a:tableStyleId>{2D5ABB26-0587-4C30-8999-92F81FD0307C}</a:tableStyleId>
              </a:tblPr>
              <a:tblGrid>
                <a:gridCol w="24384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tblGrid>
              <a:tr h="137160">
                <a:tc gridSpan="2">
                  <a:txBody>
                    <a:bodyPr/>
                    <a:lstStyle/>
                    <a:p>
                      <a:r>
                        <a:rPr lang="en-US" sz="1600" dirty="0"/>
                        <a:t>Convert 12.3 to fractional 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3520">
                <a:tc>
                  <a:txBody>
                    <a:bodyPr/>
                    <a:lstStyle/>
                    <a:p>
                      <a:r>
                        <a:rPr lang="en-US" sz="1600" dirty="0"/>
                        <a:t>Convert whole part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Convert fraction (0.3)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sz="1400" dirty="0"/>
                        <a:t>12 / 2 = 6r</a:t>
                      </a:r>
                      <a:r>
                        <a:rPr lang="en-US" sz="1400"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0.3</a:t>
                      </a:r>
                      <a:r>
                        <a:rPr lang="en-US" sz="1400" baseline="0" dirty="0"/>
                        <a:t> * 2 = </a:t>
                      </a:r>
                      <a:r>
                        <a:rPr lang="en-US" sz="1400" baseline="0" dirty="0">
                          <a:solidFill>
                            <a:srgbClr val="FF0000"/>
                          </a:solidFill>
                        </a:rPr>
                        <a:t>0</a:t>
                      </a:r>
                      <a:r>
                        <a:rPr lang="en-US" sz="1400" baseline="0" dirty="0">
                          <a:solidFill>
                            <a:schemeClr val="accent3">
                              <a:lumMod val="75000"/>
                            </a:schemeClr>
                          </a:solidFill>
                        </a:rPr>
                        <a:t>.6</a:t>
                      </a:r>
                      <a:endParaRPr lang="en-US" sz="1400" dirty="0">
                        <a:solidFill>
                          <a:schemeClr val="accent3">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sz="1400" dirty="0"/>
                        <a:t>6 / 2 = 3r</a:t>
                      </a:r>
                      <a:r>
                        <a:rPr lang="en-US" sz="1400"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0</a:t>
                      </a:r>
                      <a:r>
                        <a:rPr lang="en-US" sz="1400" dirty="0">
                          <a:solidFill>
                            <a:schemeClr val="accent3">
                              <a:lumMod val="75000"/>
                            </a:schemeClr>
                          </a:solidFill>
                        </a:rPr>
                        <a:t>.6</a:t>
                      </a:r>
                      <a:r>
                        <a:rPr lang="en-US" sz="1400" dirty="0"/>
                        <a:t> * 2 = </a:t>
                      </a:r>
                      <a:r>
                        <a:rPr lang="en-US" sz="1400" dirty="0">
                          <a:solidFill>
                            <a:srgbClr val="FF0000"/>
                          </a:solidFill>
                        </a:rPr>
                        <a:t>1</a:t>
                      </a:r>
                      <a:r>
                        <a:rPr lang="en-US" sz="1400" dirty="0">
                          <a:solidFill>
                            <a:schemeClr val="accent3">
                              <a:lumMod val="75000"/>
                            </a:schemeClr>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r>
                        <a:rPr lang="en-US" sz="1400" dirty="0"/>
                        <a:t>3</a:t>
                      </a:r>
                      <a:r>
                        <a:rPr lang="en-US" sz="1400" baseline="0" dirty="0"/>
                        <a:t> / 2 = 1r</a:t>
                      </a:r>
                      <a:r>
                        <a:rPr lang="en-US" sz="1400" baseline="0" dirty="0">
                          <a:solidFill>
                            <a:srgbClr val="FF0000"/>
                          </a:solidFill>
                        </a:rPr>
                        <a:t>1</a:t>
                      </a:r>
                      <a:endParaRPr 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0</a:t>
                      </a:r>
                      <a:r>
                        <a:rPr lang="en-US" sz="1400" dirty="0">
                          <a:solidFill>
                            <a:schemeClr val="accent3">
                              <a:lumMod val="75000"/>
                            </a:schemeClr>
                          </a:solidFill>
                        </a:rPr>
                        <a:t>.2</a:t>
                      </a:r>
                      <a:r>
                        <a:rPr lang="en-US" sz="1400" dirty="0"/>
                        <a:t> * 2 = </a:t>
                      </a:r>
                      <a:r>
                        <a:rPr lang="en-US" sz="1400" dirty="0">
                          <a:solidFill>
                            <a:srgbClr val="FF0000"/>
                          </a:solidFill>
                        </a:rPr>
                        <a:t>0</a:t>
                      </a:r>
                      <a:r>
                        <a:rPr lang="en-US" sz="1400" dirty="0">
                          <a:solidFill>
                            <a:schemeClr val="accent3">
                              <a:lumMod val="75000"/>
                            </a:schemeClr>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r>
                        <a:rPr lang="en-US" sz="1400" baseline="0" dirty="0"/>
                        <a:t>1 / 2 = 0r</a:t>
                      </a:r>
                      <a:r>
                        <a:rPr lang="en-US" sz="1400" baseline="0" dirty="0">
                          <a:solidFill>
                            <a:srgbClr val="FF0000"/>
                          </a:solidFill>
                        </a:rPr>
                        <a:t>1</a:t>
                      </a:r>
                      <a:endParaRPr 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a:t>
                      </a:r>
                      <a:r>
                        <a:rPr lang="en-US" sz="1400" dirty="0">
                          <a:solidFill>
                            <a:schemeClr val="accent3">
                              <a:lumMod val="75000"/>
                            </a:schemeClr>
                          </a:solidFill>
                        </a:rPr>
                        <a:t>.4</a:t>
                      </a:r>
                      <a:r>
                        <a:rPr lang="en-US" sz="1400" dirty="0"/>
                        <a:t> * 2 = </a:t>
                      </a:r>
                      <a:r>
                        <a:rPr lang="en-US" sz="1400" dirty="0">
                          <a:solidFill>
                            <a:srgbClr val="FF0000"/>
                          </a:solidFill>
                        </a:rPr>
                        <a:t>0</a:t>
                      </a:r>
                      <a:r>
                        <a:rPr lang="en-US" sz="1400" dirty="0">
                          <a:solidFill>
                            <a:schemeClr val="accent3">
                              <a:lumMod val="75000"/>
                            </a:schemeClr>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21920">
                <a:tc>
                  <a:txBody>
                    <a:bodyPr/>
                    <a:lstStyle/>
                    <a:p>
                      <a:r>
                        <a:rPr lang="en-US" sz="1400" dirty="0">
                          <a:solidFill>
                            <a:srgbClr val="FF0000"/>
                          </a:solidFill>
                        </a:rPr>
                        <a:t>1100</a:t>
                      </a:r>
                      <a:r>
                        <a:rPr lang="en-US" sz="1400" dirty="0"/>
                        <a:t> (reverse order)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a:t>
                      </a:r>
                      <a:r>
                        <a:rPr lang="en-US" sz="1400" dirty="0">
                          <a:solidFill>
                            <a:schemeClr val="accent3">
                              <a:lumMod val="75000"/>
                            </a:schemeClr>
                          </a:solidFill>
                        </a:rPr>
                        <a:t>.8</a:t>
                      </a:r>
                      <a:r>
                        <a:rPr lang="en-US" sz="1400" dirty="0"/>
                        <a:t> * 2 = </a:t>
                      </a:r>
                      <a:r>
                        <a:rPr lang="en-US" sz="1400" dirty="0">
                          <a:solidFill>
                            <a:srgbClr val="FF0000"/>
                          </a:solidFill>
                        </a:rPr>
                        <a:t>1</a:t>
                      </a:r>
                      <a:r>
                        <a:rPr lang="en-US" sz="1400" dirty="0">
                          <a:solidFill>
                            <a:schemeClr val="accent3">
                              <a:lumMod val="75000"/>
                            </a:schemeClr>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3208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0</a:t>
                      </a:r>
                      <a:r>
                        <a:rPr lang="en-US" sz="1400" dirty="0">
                          <a:solidFill>
                            <a:schemeClr val="accent3">
                              <a:lumMod val="75000"/>
                            </a:schemeClr>
                          </a:solidFill>
                        </a:rPr>
                        <a:t>.6</a:t>
                      </a:r>
                      <a:r>
                        <a:rPr lang="en-US" sz="1400" dirty="0"/>
                        <a:t> * 2 = </a:t>
                      </a:r>
                      <a:r>
                        <a:rPr lang="en-US" sz="1400" dirty="0">
                          <a:solidFill>
                            <a:srgbClr val="FF0000"/>
                          </a:solidFill>
                        </a:rPr>
                        <a:t>1</a:t>
                      </a:r>
                      <a:r>
                        <a:rPr lang="en-US" sz="1400" dirty="0">
                          <a:solidFill>
                            <a:schemeClr val="accent3">
                              <a:lumMod val="75000"/>
                            </a:schemeClr>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22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a:t>
                      </a:r>
                      <a:r>
                        <a:rPr lang="en-US" sz="1400" dirty="0">
                          <a:solidFill>
                            <a:schemeClr val="accent3">
                              <a:lumMod val="75000"/>
                            </a:schemeClr>
                          </a:solidFill>
                        </a:rPr>
                        <a:t>.2</a:t>
                      </a:r>
                      <a:r>
                        <a:rPr lang="en-US" sz="1400" dirty="0"/>
                        <a:t> * 2 = </a:t>
                      </a:r>
                      <a:r>
                        <a:rPr lang="en-US" sz="1400" dirty="0">
                          <a:solidFill>
                            <a:srgbClr val="FF0000"/>
                          </a:solidFill>
                        </a:rPr>
                        <a:t>0</a:t>
                      </a:r>
                      <a:r>
                        <a:rPr lang="en-US" sz="1400" dirty="0">
                          <a:solidFill>
                            <a:schemeClr val="accent3">
                              <a:lumMod val="75000"/>
                            </a:schemeClr>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 When</a:t>
                      </a:r>
                      <a:r>
                        <a:rPr lang="en-US" sz="1400" baseline="0" dirty="0"/>
                        <a:t> do we quit?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2200315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to Fractional Binary</a:t>
            </a:r>
          </a:p>
        </p:txBody>
      </p:sp>
      <p:sp>
        <p:nvSpPr>
          <p:cNvPr id="3" name="Content Placeholder 2"/>
          <p:cNvSpPr>
            <a:spLocks noGrp="1"/>
          </p:cNvSpPr>
          <p:nvPr>
            <p:ph idx="1"/>
          </p:nvPr>
        </p:nvSpPr>
        <p:spPr>
          <a:xfrm>
            <a:off x="457200" y="1600200"/>
            <a:ext cx="3276600" cy="4525963"/>
          </a:xfrm>
        </p:spPr>
        <p:txBody>
          <a:bodyPr>
            <a:normAutofit/>
          </a:bodyPr>
          <a:lstStyle/>
          <a:p>
            <a:r>
              <a:rPr lang="en-US" sz="2000" dirty="0"/>
              <a:t>Done with the fractional part when:</a:t>
            </a:r>
          </a:p>
          <a:p>
            <a:pPr lvl="1"/>
            <a:r>
              <a:rPr lang="en-US" sz="1600" dirty="0"/>
              <a:t>Result becomes zero</a:t>
            </a:r>
          </a:p>
          <a:p>
            <a:pPr lvl="1"/>
            <a:r>
              <a:rPr lang="en-US" sz="1600" dirty="0"/>
              <a:t>Result repeats</a:t>
            </a:r>
          </a:p>
          <a:p>
            <a:pPr lvl="1"/>
            <a:r>
              <a:rPr lang="en-US" sz="1600" dirty="0"/>
              <a:t>We have expressed a given number of bits</a:t>
            </a:r>
          </a:p>
          <a:p>
            <a:endParaRPr lang="en-US" sz="2000" dirty="0"/>
          </a:p>
          <a:p>
            <a:r>
              <a:rPr lang="en-US" sz="2000" dirty="0"/>
              <a:t>Which should we use for the example to the right?</a:t>
            </a:r>
          </a:p>
          <a:p>
            <a:endParaRPr lang="en-US" sz="2000" dirty="0"/>
          </a:p>
          <a:p>
            <a:r>
              <a:rPr lang="en-US" sz="2000" dirty="0"/>
              <a:t>1100.01001</a:t>
            </a:r>
          </a:p>
        </p:txBody>
      </p:sp>
      <p:graphicFrame>
        <p:nvGraphicFramePr>
          <p:cNvPr id="4" name="Table 3"/>
          <p:cNvGraphicFramePr>
            <a:graphicFrameLocks noGrp="1"/>
          </p:cNvGraphicFramePr>
          <p:nvPr>
            <p:extLst>
              <p:ext uri="{D42A27DB-BD31-4B8C-83A1-F6EECF244321}">
                <p14:modId xmlns:p14="http://schemas.microsoft.com/office/powerpoint/2010/main" val="219955194"/>
              </p:ext>
            </p:extLst>
          </p:nvPr>
        </p:nvGraphicFramePr>
        <p:xfrm>
          <a:off x="3886200" y="1600200"/>
          <a:ext cx="4800600" cy="3413760"/>
        </p:xfrm>
        <a:graphic>
          <a:graphicData uri="http://schemas.openxmlformats.org/drawingml/2006/table">
            <a:tbl>
              <a:tblPr firstRow="1" bandRow="1">
                <a:tableStyleId>{2D5ABB26-0587-4C30-8999-92F81FD0307C}</a:tableStyleId>
              </a:tblPr>
              <a:tblGrid>
                <a:gridCol w="24384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tblGrid>
              <a:tr h="137160">
                <a:tc gridSpan="2">
                  <a:txBody>
                    <a:bodyPr/>
                    <a:lstStyle/>
                    <a:p>
                      <a:r>
                        <a:rPr lang="en-US" sz="1600" dirty="0"/>
                        <a:t>Convert 12.3 to fractional 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3520">
                <a:tc>
                  <a:txBody>
                    <a:bodyPr/>
                    <a:lstStyle/>
                    <a:p>
                      <a:r>
                        <a:rPr lang="en-US" sz="1600" dirty="0"/>
                        <a:t>Convert whole part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Convert fraction (0.3)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sz="1400" dirty="0"/>
                        <a:t>12 / 2 = 6r</a:t>
                      </a:r>
                      <a:r>
                        <a:rPr lang="en-US" sz="1400"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0.3</a:t>
                      </a:r>
                      <a:r>
                        <a:rPr lang="en-US" sz="1400" baseline="0" dirty="0"/>
                        <a:t> * 2 = </a:t>
                      </a:r>
                      <a:r>
                        <a:rPr lang="en-US" sz="1400" baseline="0" dirty="0">
                          <a:solidFill>
                            <a:srgbClr val="FF0000"/>
                          </a:solidFill>
                        </a:rPr>
                        <a:t>0</a:t>
                      </a:r>
                      <a:r>
                        <a:rPr lang="en-US" sz="1400" baseline="0" dirty="0">
                          <a:solidFill>
                            <a:schemeClr val="accent3">
                              <a:lumMod val="75000"/>
                            </a:schemeClr>
                          </a:solidFill>
                        </a:rPr>
                        <a:t>.6</a:t>
                      </a:r>
                      <a:endParaRPr lang="en-US" sz="1400" dirty="0">
                        <a:solidFill>
                          <a:schemeClr val="accent3">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sz="1400" dirty="0"/>
                        <a:t>6 / 2 = 3r</a:t>
                      </a:r>
                      <a:r>
                        <a:rPr lang="en-US" sz="1400"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0</a:t>
                      </a:r>
                      <a:r>
                        <a:rPr lang="en-US" sz="1400" dirty="0">
                          <a:solidFill>
                            <a:schemeClr val="accent3">
                              <a:lumMod val="75000"/>
                            </a:schemeClr>
                          </a:solidFill>
                        </a:rPr>
                        <a:t>.6</a:t>
                      </a:r>
                      <a:r>
                        <a:rPr lang="en-US" sz="1400" dirty="0"/>
                        <a:t> * 2 = </a:t>
                      </a:r>
                      <a:r>
                        <a:rPr lang="en-US" sz="1400" dirty="0">
                          <a:solidFill>
                            <a:srgbClr val="FF0000"/>
                          </a:solidFill>
                        </a:rPr>
                        <a:t>1</a:t>
                      </a:r>
                      <a:r>
                        <a:rPr lang="en-US" sz="1400" dirty="0">
                          <a:solidFill>
                            <a:schemeClr val="accent3">
                              <a:lumMod val="75000"/>
                            </a:schemeClr>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r>
                        <a:rPr lang="en-US" sz="1400" dirty="0"/>
                        <a:t>3</a:t>
                      </a:r>
                      <a:r>
                        <a:rPr lang="en-US" sz="1400" baseline="0" dirty="0"/>
                        <a:t> / 2 = 1r</a:t>
                      </a:r>
                      <a:r>
                        <a:rPr lang="en-US" sz="1400" baseline="0" dirty="0">
                          <a:solidFill>
                            <a:srgbClr val="FF0000"/>
                          </a:solidFill>
                        </a:rPr>
                        <a:t>1</a:t>
                      </a:r>
                      <a:endParaRPr 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0</a:t>
                      </a:r>
                      <a:r>
                        <a:rPr lang="en-US" sz="1400" dirty="0">
                          <a:solidFill>
                            <a:schemeClr val="accent3">
                              <a:lumMod val="75000"/>
                            </a:schemeClr>
                          </a:solidFill>
                        </a:rPr>
                        <a:t>.2</a:t>
                      </a:r>
                      <a:r>
                        <a:rPr lang="en-US" sz="1400" dirty="0"/>
                        <a:t> * 2 = </a:t>
                      </a:r>
                      <a:r>
                        <a:rPr lang="en-US" sz="1400" dirty="0">
                          <a:solidFill>
                            <a:srgbClr val="FF0000"/>
                          </a:solidFill>
                        </a:rPr>
                        <a:t>0</a:t>
                      </a:r>
                      <a:r>
                        <a:rPr lang="en-US" sz="1400" dirty="0">
                          <a:solidFill>
                            <a:schemeClr val="accent3">
                              <a:lumMod val="75000"/>
                            </a:schemeClr>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r>
                        <a:rPr lang="en-US" sz="1400" baseline="0" dirty="0"/>
                        <a:t>1 / 2 = 0r</a:t>
                      </a:r>
                      <a:r>
                        <a:rPr lang="en-US" sz="1400" baseline="0" dirty="0">
                          <a:solidFill>
                            <a:srgbClr val="FF0000"/>
                          </a:solidFill>
                        </a:rPr>
                        <a:t>1</a:t>
                      </a:r>
                      <a:endParaRPr 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a:t>
                      </a:r>
                      <a:r>
                        <a:rPr lang="en-US" sz="1400" dirty="0">
                          <a:solidFill>
                            <a:schemeClr val="accent3">
                              <a:lumMod val="75000"/>
                            </a:schemeClr>
                          </a:solidFill>
                        </a:rPr>
                        <a:t>.4</a:t>
                      </a:r>
                      <a:r>
                        <a:rPr lang="en-US" sz="1400" dirty="0"/>
                        <a:t> * 2 = </a:t>
                      </a:r>
                      <a:r>
                        <a:rPr lang="en-US" sz="1400" dirty="0">
                          <a:solidFill>
                            <a:srgbClr val="FF0000"/>
                          </a:solidFill>
                        </a:rPr>
                        <a:t>0</a:t>
                      </a:r>
                      <a:r>
                        <a:rPr lang="en-US" sz="1400" dirty="0">
                          <a:solidFill>
                            <a:schemeClr val="accent3">
                              <a:lumMod val="75000"/>
                            </a:schemeClr>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21920">
                <a:tc>
                  <a:txBody>
                    <a:bodyPr/>
                    <a:lstStyle/>
                    <a:p>
                      <a:r>
                        <a:rPr lang="en-US" sz="1400" dirty="0">
                          <a:solidFill>
                            <a:srgbClr val="FF0000"/>
                          </a:solidFill>
                        </a:rPr>
                        <a:t>1100</a:t>
                      </a:r>
                      <a:r>
                        <a:rPr lang="en-US" sz="1400" dirty="0"/>
                        <a:t> (reverse order)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a:t>
                      </a:r>
                      <a:r>
                        <a:rPr lang="en-US" sz="1400" dirty="0">
                          <a:solidFill>
                            <a:schemeClr val="accent3">
                              <a:lumMod val="75000"/>
                            </a:schemeClr>
                          </a:solidFill>
                        </a:rPr>
                        <a:t>.8</a:t>
                      </a:r>
                      <a:r>
                        <a:rPr lang="en-US" sz="1400" dirty="0"/>
                        <a:t> * 2 = </a:t>
                      </a:r>
                      <a:r>
                        <a:rPr lang="en-US" sz="1400" dirty="0">
                          <a:solidFill>
                            <a:srgbClr val="FF0000"/>
                          </a:solidFill>
                        </a:rPr>
                        <a:t>1</a:t>
                      </a:r>
                      <a:r>
                        <a:rPr lang="en-US" sz="1400" dirty="0">
                          <a:solidFill>
                            <a:schemeClr val="accent3">
                              <a:lumMod val="75000"/>
                            </a:schemeClr>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3208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0</a:t>
                      </a:r>
                      <a:r>
                        <a:rPr lang="en-US" sz="1400" dirty="0">
                          <a:solidFill>
                            <a:schemeClr val="accent3">
                              <a:lumMod val="75000"/>
                            </a:schemeClr>
                          </a:solidFill>
                        </a:rPr>
                        <a:t>.6</a:t>
                      </a:r>
                      <a:r>
                        <a:rPr lang="en-US" sz="1400" dirty="0"/>
                        <a:t> * 2 = </a:t>
                      </a:r>
                      <a:r>
                        <a:rPr lang="en-US" sz="1400" dirty="0">
                          <a:solidFill>
                            <a:srgbClr val="FF0000"/>
                          </a:solidFill>
                        </a:rPr>
                        <a:t>1</a:t>
                      </a:r>
                      <a:r>
                        <a:rPr lang="en-US" sz="1400" dirty="0">
                          <a:solidFill>
                            <a:schemeClr val="accent3">
                              <a:lumMod val="75000"/>
                            </a:schemeClr>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22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a:t>
                      </a:r>
                      <a:r>
                        <a:rPr lang="en-US" sz="1400" dirty="0">
                          <a:solidFill>
                            <a:schemeClr val="accent3">
                              <a:lumMod val="75000"/>
                            </a:schemeClr>
                          </a:solidFill>
                        </a:rPr>
                        <a:t>.2</a:t>
                      </a:r>
                      <a:r>
                        <a:rPr lang="en-US" sz="1400" dirty="0"/>
                        <a:t> * 2 = </a:t>
                      </a:r>
                      <a:r>
                        <a:rPr lang="en-US" sz="1400" dirty="0">
                          <a:solidFill>
                            <a:srgbClr val="FF0000"/>
                          </a:solidFill>
                        </a:rPr>
                        <a:t>0</a:t>
                      </a:r>
                      <a:r>
                        <a:rPr lang="en-US" sz="1400" dirty="0">
                          <a:solidFill>
                            <a:schemeClr val="accent3">
                              <a:lumMod val="75000"/>
                            </a:schemeClr>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t>
                      </a:r>
                      <a:r>
                        <a:rPr lang="en-US" sz="1400" dirty="0">
                          <a:solidFill>
                            <a:srgbClr val="FF0000"/>
                          </a:solidFill>
                        </a:rPr>
                        <a:t>0100110</a:t>
                      </a:r>
                      <a:r>
                        <a:rPr lang="en-US" sz="1400" dirty="0"/>
                        <a:t>… (in order)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 When</a:t>
                      </a:r>
                      <a:r>
                        <a:rPr lang="en-US" sz="1400" baseline="0" dirty="0"/>
                        <a:t> do we quit?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cxnSp>
        <p:nvCxnSpPr>
          <p:cNvPr id="6" name="Straight Connector 5"/>
          <p:cNvCxnSpPr/>
          <p:nvPr/>
        </p:nvCxnSpPr>
        <p:spPr>
          <a:xfrm>
            <a:off x="1624476" y="4866011"/>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3703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IEEE Floating Point Storage</a:t>
            </a:r>
          </a:p>
        </p:txBody>
      </p:sp>
      <p:sp>
        <p:nvSpPr>
          <p:cNvPr id="3" name="Content Placeholder 2"/>
          <p:cNvSpPr>
            <a:spLocks noGrp="1"/>
          </p:cNvSpPr>
          <p:nvPr>
            <p:ph idx="1"/>
          </p:nvPr>
        </p:nvSpPr>
        <p:spPr/>
        <p:txBody>
          <a:bodyPr>
            <a:normAutofit fontScale="85000" lnSpcReduction="10000"/>
          </a:bodyPr>
          <a:lstStyle/>
          <a:p>
            <a:r>
              <a:rPr lang="en-US" dirty="0"/>
              <a:t>Floating point numbers are stored as binary, normalized scientific notation.</a:t>
            </a:r>
          </a:p>
          <a:p>
            <a:r>
              <a:rPr lang="en-US" dirty="0"/>
              <a:t>Store Sign, Exponent and Mantissa in a single unit.</a:t>
            </a:r>
          </a:p>
          <a:p>
            <a:endParaRPr lang="en-US" dirty="0"/>
          </a:p>
          <a:p>
            <a:endParaRPr lang="en-US" dirty="0"/>
          </a:p>
          <a:p>
            <a:endParaRPr lang="en-US" dirty="0"/>
          </a:p>
          <a:p>
            <a:endParaRPr lang="en-US" dirty="0"/>
          </a:p>
          <a:p>
            <a:endParaRPr lang="en-US" dirty="0"/>
          </a:p>
          <a:p>
            <a:endParaRPr lang="en-US" dirty="0"/>
          </a:p>
          <a:p>
            <a:r>
              <a:rPr lang="en-US" dirty="0"/>
              <a:t>We will learn 16 and 32 bit floating point numbers.</a:t>
            </a:r>
          </a:p>
        </p:txBody>
      </p:sp>
      <p:graphicFrame>
        <p:nvGraphicFramePr>
          <p:cNvPr id="4" name="Table 3"/>
          <p:cNvGraphicFramePr>
            <a:graphicFrameLocks noGrp="1"/>
          </p:cNvGraphicFramePr>
          <p:nvPr>
            <p:extLst>
              <p:ext uri="{D42A27DB-BD31-4B8C-83A1-F6EECF244321}">
                <p14:modId xmlns:p14="http://schemas.microsoft.com/office/powerpoint/2010/main" val="3652334699"/>
              </p:ext>
            </p:extLst>
          </p:nvPr>
        </p:nvGraphicFramePr>
        <p:xfrm>
          <a:off x="1371600" y="3505200"/>
          <a:ext cx="5715000" cy="1854200"/>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70840">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Sign bits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Exponent Bits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Mantissa bits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708042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Scientific notation</a:t>
            </a:r>
          </a:p>
        </p:txBody>
      </p:sp>
      <p:sp>
        <p:nvSpPr>
          <p:cNvPr id="3" name="Content Placeholder 2"/>
          <p:cNvSpPr>
            <a:spLocks noGrp="1"/>
          </p:cNvSpPr>
          <p:nvPr>
            <p:ph idx="1"/>
          </p:nvPr>
        </p:nvSpPr>
        <p:spPr/>
        <p:txBody>
          <a:bodyPr>
            <a:normAutofit fontScale="92500" lnSpcReduction="20000"/>
          </a:bodyPr>
          <a:lstStyle/>
          <a:p>
            <a:r>
              <a:rPr lang="en-US" dirty="0"/>
              <a:t>Decimal</a:t>
            </a:r>
          </a:p>
          <a:p>
            <a:pPr marL="0" indent="0">
              <a:buNone/>
            </a:pPr>
            <a:r>
              <a:rPr lang="en-US" dirty="0"/>
              <a:t>	</a:t>
            </a:r>
            <a:r>
              <a:rPr lang="en-US" dirty="0">
                <a:solidFill>
                  <a:srgbClr val="FF0000"/>
                </a:solidFill>
              </a:rPr>
              <a:t>1.234</a:t>
            </a:r>
            <a:r>
              <a:rPr lang="en-US" dirty="0"/>
              <a:t> x 10</a:t>
            </a:r>
            <a:r>
              <a:rPr lang="en-US" baseline="30000" dirty="0">
                <a:solidFill>
                  <a:srgbClr val="92D050"/>
                </a:solidFill>
              </a:rPr>
              <a:t>2</a:t>
            </a:r>
          </a:p>
          <a:p>
            <a:endParaRPr lang="en-US" dirty="0"/>
          </a:p>
          <a:p>
            <a:r>
              <a:rPr lang="en-US" dirty="0"/>
              <a:t>Binary</a:t>
            </a:r>
          </a:p>
          <a:p>
            <a:pPr marL="0" indent="0">
              <a:buNone/>
            </a:pPr>
            <a:r>
              <a:rPr lang="en-US" dirty="0"/>
              <a:t>	</a:t>
            </a:r>
            <a:r>
              <a:rPr lang="en-US" dirty="0">
                <a:solidFill>
                  <a:srgbClr val="FF0000"/>
                </a:solidFill>
              </a:rPr>
              <a:t>1.10101</a:t>
            </a:r>
            <a:r>
              <a:rPr lang="en-US" dirty="0"/>
              <a:t> x 2</a:t>
            </a:r>
            <a:r>
              <a:rPr lang="en-US" baseline="30000" dirty="0">
                <a:solidFill>
                  <a:srgbClr val="92D050"/>
                </a:solidFill>
              </a:rPr>
              <a:t>3</a:t>
            </a:r>
          </a:p>
          <a:p>
            <a:endParaRPr lang="en-US" dirty="0"/>
          </a:p>
          <a:p>
            <a:r>
              <a:rPr lang="en-US" dirty="0"/>
              <a:t>The </a:t>
            </a:r>
            <a:r>
              <a:rPr lang="en-US" dirty="0">
                <a:solidFill>
                  <a:srgbClr val="FF0000"/>
                </a:solidFill>
              </a:rPr>
              <a:t>red</a:t>
            </a:r>
            <a:r>
              <a:rPr lang="en-US" dirty="0"/>
              <a:t> above is the </a:t>
            </a:r>
            <a:r>
              <a:rPr lang="en-US" dirty="0">
                <a:solidFill>
                  <a:srgbClr val="FF0000"/>
                </a:solidFill>
              </a:rPr>
              <a:t>mantissa</a:t>
            </a:r>
            <a:r>
              <a:rPr lang="en-US" dirty="0"/>
              <a:t>.</a:t>
            </a:r>
          </a:p>
          <a:p>
            <a:r>
              <a:rPr lang="en-US" dirty="0"/>
              <a:t>The </a:t>
            </a:r>
            <a:r>
              <a:rPr lang="en-US" dirty="0">
                <a:solidFill>
                  <a:srgbClr val="92D050"/>
                </a:solidFill>
              </a:rPr>
              <a:t>green</a:t>
            </a:r>
            <a:r>
              <a:rPr lang="en-US" dirty="0"/>
              <a:t> above is the </a:t>
            </a:r>
            <a:r>
              <a:rPr lang="en-US" dirty="0">
                <a:solidFill>
                  <a:srgbClr val="92D050"/>
                </a:solidFill>
              </a:rPr>
              <a:t>exponent</a:t>
            </a:r>
            <a:r>
              <a:rPr lang="en-US" dirty="0"/>
              <a:t>.</a:t>
            </a:r>
          </a:p>
          <a:p>
            <a:r>
              <a:rPr lang="en-US" dirty="0"/>
              <a:t>Normalized – Only one non-zero digit to the left of the radix.</a:t>
            </a:r>
          </a:p>
        </p:txBody>
      </p:sp>
    </p:spTree>
    <p:extLst>
      <p:ext uri="{BB962C8B-B14F-4D97-AF65-F5344CB8AC3E}">
        <p14:creationId xmlns:p14="http://schemas.microsoft.com/office/powerpoint/2010/main" val="6861474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Normalized SN</a:t>
            </a:r>
          </a:p>
        </p:txBody>
      </p:sp>
      <p:sp>
        <p:nvSpPr>
          <p:cNvPr id="3" name="Content Placeholder 2"/>
          <p:cNvSpPr>
            <a:spLocks noGrp="1"/>
          </p:cNvSpPr>
          <p:nvPr>
            <p:ph idx="1"/>
          </p:nvPr>
        </p:nvSpPr>
        <p:spPr/>
        <p:txBody>
          <a:bodyPr>
            <a:normAutofit fontScale="92500" lnSpcReduction="20000"/>
          </a:bodyPr>
          <a:lstStyle/>
          <a:p>
            <a:r>
              <a:rPr lang="en-US" dirty="0"/>
              <a:t>Normalize the following.</a:t>
            </a:r>
          </a:p>
          <a:p>
            <a:endParaRPr lang="en-US" dirty="0"/>
          </a:p>
          <a:p>
            <a:pPr marL="0" indent="0">
              <a:buNone/>
            </a:pPr>
            <a:r>
              <a:rPr lang="en-US" dirty="0"/>
              <a:t>	111.11101</a:t>
            </a:r>
            <a:endParaRPr lang="en-US" baseline="30000" dirty="0"/>
          </a:p>
          <a:p>
            <a:pPr marL="0" indent="0">
              <a:buNone/>
            </a:pPr>
            <a:r>
              <a:rPr lang="en-US" dirty="0"/>
              <a:t>	</a:t>
            </a:r>
          </a:p>
          <a:p>
            <a:pPr marL="0" indent="0">
              <a:buNone/>
            </a:pPr>
            <a:r>
              <a:rPr lang="en-US" dirty="0"/>
              <a:t>	0.0000110</a:t>
            </a:r>
            <a:endParaRPr lang="en-US" baseline="30000" dirty="0"/>
          </a:p>
          <a:p>
            <a:pPr marL="0" indent="0">
              <a:buNone/>
            </a:pPr>
            <a:r>
              <a:rPr lang="en-US" dirty="0"/>
              <a:t>	</a:t>
            </a:r>
          </a:p>
          <a:p>
            <a:pPr marL="0" indent="0">
              <a:buNone/>
            </a:pPr>
            <a:r>
              <a:rPr lang="en-US" dirty="0"/>
              <a:t>	1001.111 x 2</a:t>
            </a:r>
            <a:r>
              <a:rPr lang="en-US" baseline="30000" dirty="0"/>
              <a:t>2</a:t>
            </a:r>
          </a:p>
          <a:p>
            <a:pPr marL="0" indent="0">
              <a:buNone/>
            </a:pPr>
            <a:r>
              <a:rPr lang="en-US" dirty="0"/>
              <a:t>		</a:t>
            </a:r>
          </a:p>
          <a:p>
            <a:pPr marL="0" indent="0">
              <a:buNone/>
            </a:pPr>
            <a:r>
              <a:rPr lang="en-US" dirty="0"/>
              <a:t>	0.0111 x 2</a:t>
            </a:r>
            <a:r>
              <a:rPr lang="en-US" baseline="30000" dirty="0"/>
              <a:t>-4	</a:t>
            </a:r>
          </a:p>
          <a:p>
            <a:endParaRPr lang="en-US" dirty="0"/>
          </a:p>
          <a:p>
            <a:endParaRPr lang="en-US" dirty="0"/>
          </a:p>
        </p:txBody>
      </p:sp>
    </p:spTree>
    <p:extLst>
      <p:ext uri="{BB962C8B-B14F-4D97-AF65-F5344CB8AC3E}">
        <p14:creationId xmlns:p14="http://schemas.microsoft.com/office/powerpoint/2010/main" val="28884412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Normalized SN Answers</a:t>
            </a:r>
          </a:p>
        </p:txBody>
      </p:sp>
      <p:sp>
        <p:nvSpPr>
          <p:cNvPr id="3" name="Content Placeholder 2"/>
          <p:cNvSpPr>
            <a:spLocks noGrp="1"/>
          </p:cNvSpPr>
          <p:nvPr>
            <p:ph idx="1"/>
          </p:nvPr>
        </p:nvSpPr>
        <p:spPr/>
        <p:txBody>
          <a:bodyPr>
            <a:normAutofit fontScale="92500" lnSpcReduction="20000"/>
          </a:bodyPr>
          <a:lstStyle/>
          <a:p>
            <a:r>
              <a:rPr lang="en-US" dirty="0"/>
              <a:t>Normalize the following.</a:t>
            </a:r>
          </a:p>
          <a:p>
            <a:endParaRPr lang="en-US" dirty="0"/>
          </a:p>
          <a:p>
            <a:pPr marL="0" indent="0">
              <a:buNone/>
            </a:pPr>
            <a:r>
              <a:rPr lang="en-US" dirty="0"/>
              <a:t>	111.11101 = 1.1111101 x 2</a:t>
            </a:r>
            <a:r>
              <a:rPr lang="en-US" baseline="30000" dirty="0"/>
              <a:t>2</a:t>
            </a:r>
          </a:p>
          <a:p>
            <a:pPr marL="0" indent="0">
              <a:buNone/>
            </a:pPr>
            <a:r>
              <a:rPr lang="en-US" dirty="0"/>
              <a:t>	</a:t>
            </a:r>
          </a:p>
          <a:p>
            <a:pPr marL="0" indent="0">
              <a:buNone/>
            </a:pPr>
            <a:r>
              <a:rPr lang="en-US" dirty="0"/>
              <a:t>	0.0000110 = 1.10 x 2</a:t>
            </a:r>
            <a:r>
              <a:rPr lang="en-US" baseline="30000" dirty="0"/>
              <a:t>-5</a:t>
            </a:r>
          </a:p>
          <a:p>
            <a:pPr marL="0" indent="0">
              <a:buNone/>
            </a:pPr>
            <a:r>
              <a:rPr lang="en-US" dirty="0"/>
              <a:t>	</a:t>
            </a:r>
          </a:p>
          <a:p>
            <a:pPr marL="0" indent="0">
              <a:buNone/>
            </a:pPr>
            <a:r>
              <a:rPr lang="en-US" dirty="0"/>
              <a:t>	1001.111 x 2</a:t>
            </a:r>
            <a:r>
              <a:rPr lang="en-US" baseline="30000" dirty="0"/>
              <a:t>2 </a:t>
            </a:r>
            <a:r>
              <a:rPr lang="en-US" dirty="0"/>
              <a:t>= 1.001111 x 2</a:t>
            </a:r>
            <a:r>
              <a:rPr lang="en-US" baseline="30000" dirty="0"/>
              <a:t>5</a:t>
            </a:r>
          </a:p>
          <a:p>
            <a:pPr marL="0" indent="0">
              <a:buNone/>
            </a:pPr>
            <a:r>
              <a:rPr lang="en-US" dirty="0"/>
              <a:t>		</a:t>
            </a:r>
          </a:p>
          <a:p>
            <a:pPr marL="0" indent="0">
              <a:buNone/>
            </a:pPr>
            <a:r>
              <a:rPr lang="en-US" dirty="0"/>
              <a:t>	0.0111 x 2</a:t>
            </a:r>
            <a:r>
              <a:rPr lang="en-US" baseline="30000" dirty="0"/>
              <a:t>-4	</a:t>
            </a:r>
            <a:r>
              <a:rPr lang="en-US" dirty="0"/>
              <a:t>= 1.11 x 2</a:t>
            </a:r>
            <a:r>
              <a:rPr lang="en-US" baseline="30000" dirty="0"/>
              <a:t>-6</a:t>
            </a:r>
          </a:p>
          <a:p>
            <a:endParaRPr lang="en-US" dirty="0"/>
          </a:p>
          <a:p>
            <a:endParaRPr lang="en-US" dirty="0"/>
          </a:p>
        </p:txBody>
      </p:sp>
    </p:spTree>
    <p:extLst>
      <p:ext uri="{BB962C8B-B14F-4D97-AF65-F5344CB8AC3E}">
        <p14:creationId xmlns:p14="http://schemas.microsoft.com/office/powerpoint/2010/main" val="13314268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IEEE 16 Bit Floating Point</a:t>
            </a:r>
          </a:p>
        </p:txBody>
      </p:sp>
      <p:sp>
        <p:nvSpPr>
          <p:cNvPr id="3" name="Content Placeholder 2"/>
          <p:cNvSpPr>
            <a:spLocks noGrp="1"/>
          </p:cNvSpPr>
          <p:nvPr>
            <p:ph idx="1"/>
          </p:nvPr>
        </p:nvSpPr>
        <p:spPr/>
        <p:txBody>
          <a:bodyPr/>
          <a:lstStyle/>
          <a:p>
            <a:r>
              <a:rPr lang="en-US" dirty="0"/>
              <a:t>Sign 1 bit </a:t>
            </a:r>
          </a:p>
          <a:p>
            <a:pPr lvl="1"/>
            <a:r>
              <a:rPr lang="en-US" dirty="0"/>
              <a:t>0 for positive, 1 for negative</a:t>
            </a:r>
          </a:p>
          <a:p>
            <a:r>
              <a:rPr lang="en-US" dirty="0"/>
              <a:t>Exponent 5 bits </a:t>
            </a:r>
          </a:p>
          <a:p>
            <a:pPr lvl="1"/>
            <a:r>
              <a:rPr lang="en-US" dirty="0"/>
              <a:t>Stored as Excess-15</a:t>
            </a:r>
          </a:p>
          <a:p>
            <a:r>
              <a:rPr lang="en-US" dirty="0"/>
              <a:t>Mantissa 10 bits </a:t>
            </a:r>
          </a:p>
          <a:p>
            <a:pPr lvl="1"/>
            <a:r>
              <a:rPr lang="en-US" dirty="0"/>
              <a:t> Normalized – Remove leading 1</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97128481"/>
              </p:ext>
            </p:extLst>
          </p:nvPr>
        </p:nvGraphicFramePr>
        <p:xfrm>
          <a:off x="1295400" y="5029200"/>
          <a:ext cx="6096000" cy="74168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370840">
                <a:tc>
                  <a:txBody>
                    <a:bodyPr/>
                    <a:lstStyle/>
                    <a:p>
                      <a:pPr algn="ctr"/>
                      <a:r>
                        <a:rPr lang="en-US" dirty="0"/>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996679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Excess-15</a:t>
            </a:r>
          </a:p>
        </p:txBody>
      </p:sp>
      <p:sp>
        <p:nvSpPr>
          <p:cNvPr id="3" name="Content Placeholder 2"/>
          <p:cNvSpPr>
            <a:spLocks noGrp="1"/>
          </p:cNvSpPr>
          <p:nvPr>
            <p:ph idx="1"/>
          </p:nvPr>
        </p:nvSpPr>
        <p:spPr/>
        <p:txBody>
          <a:bodyPr>
            <a:normAutofit lnSpcReduction="10000"/>
          </a:bodyPr>
          <a:lstStyle/>
          <a:p>
            <a:r>
              <a:rPr lang="en-US" dirty="0"/>
              <a:t>Add excess before storing.  </a:t>
            </a:r>
          </a:p>
          <a:p>
            <a:pPr lvl="1"/>
            <a:r>
              <a:rPr lang="en-US" dirty="0"/>
              <a:t>When converting and storing in IEEE form.</a:t>
            </a:r>
          </a:p>
          <a:p>
            <a:pPr lvl="1"/>
            <a:r>
              <a:rPr lang="en-US" dirty="0"/>
              <a:t>The exponent + excess is known as the </a:t>
            </a:r>
            <a:r>
              <a:rPr lang="en-US" b="1" dirty="0"/>
              <a:t>Characteristic</a:t>
            </a:r>
          </a:p>
          <a:p>
            <a:pPr lvl="1"/>
            <a:r>
              <a:rPr lang="en-US" dirty="0"/>
              <a:t>You store the characteristic.</a:t>
            </a:r>
          </a:p>
          <a:p>
            <a:endParaRPr lang="en-US" dirty="0"/>
          </a:p>
          <a:p>
            <a:r>
              <a:rPr lang="en-US" dirty="0"/>
              <a:t>Subtract 15 after removing.</a:t>
            </a:r>
          </a:p>
          <a:p>
            <a:pPr lvl="1"/>
            <a:r>
              <a:rPr lang="en-US" dirty="0"/>
              <a:t>When removing from and interpreting IEEE form.</a:t>
            </a:r>
          </a:p>
          <a:p>
            <a:pPr lvl="1"/>
            <a:r>
              <a:rPr lang="en-US" dirty="0"/>
              <a:t>The exponent is the characteristic – 15.</a:t>
            </a:r>
          </a:p>
          <a:p>
            <a:pPr lvl="1"/>
            <a:endParaRPr lang="en-US" dirty="0"/>
          </a:p>
        </p:txBody>
      </p:sp>
    </p:spTree>
    <p:extLst>
      <p:ext uri="{BB962C8B-B14F-4D97-AF65-F5344CB8AC3E}">
        <p14:creationId xmlns:p14="http://schemas.microsoft.com/office/powerpoint/2010/main" val="12188026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Floating Point</a:t>
            </a:r>
          </a:p>
        </p:txBody>
      </p:sp>
      <p:sp>
        <p:nvSpPr>
          <p:cNvPr id="3" name="Content Placeholder 2"/>
          <p:cNvSpPr>
            <a:spLocks noGrp="1"/>
          </p:cNvSpPr>
          <p:nvPr>
            <p:ph idx="1"/>
          </p:nvPr>
        </p:nvSpPr>
        <p:spPr/>
        <p:txBody>
          <a:bodyPr>
            <a:normAutofit fontScale="85000" lnSpcReduction="20000"/>
          </a:bodyPr>
          <a:lstStyle/>
          <a:p>
            <a:r>
              <a:rPr lang="en-US" dirty="0"/>
              <a:t>Write your number in normalized binary scientific notation if not already done for you. The mantissa of this number MUST have enough bits to fill the mantissa portion of the floating point number.  (10 or 24)</a:t>
            </a:r>
          </a:p>
          <a:p>
            <a:r>
              <a:rPr lang="en-US" dirty="0"/>
              <a:t>Calculate the characteristic by adding the excess to the exponent.</a:t>
            </a:r>
          </a:p>
          <a:p>
            <a:r>
              <a:rPr lang="en-US" dirty="0"/>
              <a:t>Store the sign:  0 = Positive, 1 = Negative</a:t>
            </a:r>
          </a:p>
          <a:p>
            <a:r>
              <a:rPr lang="en-US" dirty="0"/>
              <a:t>Store the characteristic as calculated above.</a:t>
            </a:r>
          </a:p>
          <a:p>
            <a:r>
              <a:rPr lang="en-US" dirty="0"/>
              <a:t>Remove the leading 1 from the mantissa and store.</a:t>
            </a:r>
          </a:p>
          <a:p>
            <a:r>
              <a:rPr lang="en-US" dirty="0"/>
              <a:t>For most quizzes and homework write the value as a hexadecimal value.</a:t>
            </a:r>
          </a:p>
          <a:p>
            <a:endParaRPr lang="en-US" dirty="0"/>
          </a:p>
        </p:txBody>
      </p:sp>
    </p:spTree>
    <p:extLst>
      <p:ext uri="{BB962C8B-B14F-4D97-AF65-F5344CB8AC3E}">
        <p14:creationId xmlns:p14="http://schemas.microsoft.com/office/powerpoint/2010/main" val="2138304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Negative Numbers</a:t>
            </a:r>
          </a:p>
        </p:txBody>
      </p:sp>
      <p:sp>
        <p:nvSpPr>
          <p:cNvPr id="3" name="Content Placeholder 2"/>
          <p:cNvSpPr>
            <a:spLocks noGrp="1"/>
          </p:cNvSpPr>
          <p:nvPr>
            <p:ph idx="1"/>
          </p:nvPr>
        </p:nvSpPr>
        <p:spPr/>
        <p:txBody>
          <a:bodyPr>
            <a:normAutofit lnSpcReduction="10000"/>
          </a:bodyPr>
          <a:lstStyle/>
          <a:p>
            <a:r>
              <a:rPr lang="en-US" dirty="0"/>
              <a:t>Signed Magnitude </a:t>
            </a:r>
          </a:p>
          <a:p>
            <a:pPr lvl="1"/>
            <a:r>
              <a:rPr lang="en-US" dirty="0"/>
              <a:t>Set sign bit for negative values</a:t>
            </a:r>
          </a:p>
          <a:p>
            <a:pPr lvl="1"/>
            <a:r>
              <a:rPr lang="en-US" dirty="0"/>
              <a:t>Easiest for humans, not so easy for computer</a:t>
            </a:r>
          </a:p>
          <a:p>
            <a:r>
              <a:rPr lang="en-US" dirty="0"/>
              <a:t>One's Complement</a:t>
            </a:r>
          </a:p>
          <a:p>
            <a:pPr lvl="1"/>
            <a:r>
              <a:rPr lang="en-US" dirty="0"/>
              <a:t>Invert all bits for negative values</a:t>
            </a:r>
          </a:p>
          <a:p>
            <a:r>
              <a:rPr lang="en-US" dirty="0"/>
              <a:t>Two's Complement</a:t>
            </a:r>
          </a:p>
          <a:p>
            <a:pPr lvl="1"/>
            <a:r>
              <a:rPr lang="en-US" dirty="0"/>
              <a:t>Invert all bits and add 1 for negative values</a:t>
            </a:r>
          </a:p>
          <a:p>
            <a:pPr lvl="1"/>
            <a:r>
              <a:rPr lang="en-US" dirty="0"/>
              <a:t>Easiest for computers, not so easy for humans</a:t>
            </a:r>
          </a:p>
          <a:p>
            <a:pPr lvl="1"/>
            <a:r>
              <a:rPr lang="en-US" dirty="0"/>
              <a:t>Most commonly used</a:t>
            </a:r>
          </a:p>
          <a:p>
            <a:pPr marL="0" indent="0">
              <a:buNone/>
            </a:pPr>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15297087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Bit Example</a:t>
            </a:r>
          </a:p>
        </p:txBody>
      </p:sp>
      <p:sp>
        <p:nvSpPr>
          <p:cNvPr id="3" name="Content Placeholder 2"/>
          <p:cNvSpPr>
            <a:spLocks noGrp="1"/>
          </p:cNvSpPr>
          <p:nvPr>
            <p:ph idx="1"/>
          </p:nvPr>
        </p:nvSpPr>
        <p:spPr/>
        <p:txBody>
          <a:bodyPr>
            <a:normAutofit/>
          </a:bodyPr>
          <a:lstStyle/>
          <a:p>
            <a:r>
              <a:rPr lang="en-US" dirty="0"/>
              <a:t>Store 1.11100 x 2</a:t>
            </a:r>
            <a:r>
              <a:rPr lang="en-US" baseline="30000" dirty="0"/>
              <a:t>4</a:t>
            </a:r>
            <a:r>
              <a:rPr lang="en-US" dirty="0"/>
              <a:t> int 16 bit IEEE form.</a:t>
            </a:r>
          </a:p>
          <a:p>
            <a:pPr lvl="1"/>
            <a:r>
              <a:rPr lang="en-US" dirty="0"/>
              <a:t>What is the sign?</a:t>
            </a:r>
          </a:p>
          <a:p>
            <a:pPr lvl="1"/>
            <a:r>
              <a:rPr lang="en-US" dirty="0"/>
              <a:t>What is the exponent?</a:t>
            </a:r>
          </a:p>
          <a:p>
            <a:pPr lvl="1"/>
            <a:r>
              <a:rPr lang="en-US" dirty="0"/>
              <a:t>What is the mantissa?</a:t>
            </a:r>
          </a:p>
          <a:p>
            <a:endParaRPr lang="en-US" dirty="0"/>
          </a:p>
        </p:txBody>
      </p:sp>
    </p:spTree>
    <p:extLst>
      <p:ext uri="{BB962C8B-B14F-4D97-AF65-F5344CB8AC3E}">
        <p14:creationId xmlns:p14="http://schemas.microsoft.com/office/powerpoint/2010/main" val="10225903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Floating Point</a:t>
            </a:r>
          </a:p>
        </p:txBody>
      </p:sp>
      <p:sp>
        <p:nvSpPr>
          <p:cNvPr id="3" name="Content Placeholder 2"/>
          <p:cNvSpPr>
            <a:spLocks noGrp="1"/>
          </p:cNvSpPr>
          <p:nvPr>
            <p:ph idx="1"/>
          </p:nvPr>
        </p:nvSpPr>
        <p:spPr/>
        <p:txBody>
          <a:bodyPr>
            <a:normAutofit fontScale="62500" lnSpcReduction="20000"/>
          </a:bodyPr>
          <a:lstStyle/>
          <a:p>
            <a:r>
              <a:rPr lang="en-US" dirty="0"/>
              <a:t>Write your number in normalized binary scientific notation if not already done for you. The mantissa of this number MUST have enough bits to fill the mantissa portion of the floating point number.  </a:t>
            </a:r>
          </a:p>
          <a:p>
            <a:pPr marL="0" indent="0">
              <a:buNone/>
            </a:pPr>
            <a:r>
              <a:rPr lang="en-US" dirty="0"/>
              <a:t>	</a:t>
            </a:r>
            <a:r>
              <a:rPr lang="en-US" dirty="0">
                <a:solidFill>
                  <a:srgbClr val="00B0F0"/>
                </a:solidFill>
              </a:rPr>
              <a:t>+</a:t>
            </a:r>
            <a:r>
              <a:rPr lang="en-US" dirty="0"/>
              <a:t>1.</a:t>
            </a:r>
            <a:r>
              <a:rPr lang="en-US" dirty="0">
                <a:solidFill>
                  <a:srgbClr val="92D050"/>
                </a:solidFill>
              </a:rPr>
              <a:t>11100</a:t>
            </a:r>
            <a:r>
              <a:rPr lang="en-US" dirty="0"/>
              <a:t> x 2</a:t>
            </a:r>
            <a:r>
              <a:rPr lang="en-US" baseline="30000" dirty="0">
                <a:solidFill>
                  <a:srgbClr val="FF0000"/>
                </a:solidFill>
              </a:rPr>
              <a:t>4</a:t>
            </a:r>
            <a:endParaRPr lang="en-US" dirty="0">
              <a:solidFill>
                <a:srgbClr val="FF0000"/>
              </a:solidFill>
            </a:endParaRPr>
          </a:p>
          <a:p>
            <a:r>
              <a:rPr lang="en-US" dirty="0"/>
              <a:t>Calculate the characteristic by adding the excess to the exponent.</a:t>
            </a:r>
          </a:p>
          <a:p>
            <a:pPr marL="0" indent="0">
              <a:buNone/>
            </a:pPr>
            <a:r>
              <a:rPr lang="en-US" dirty="0"/>
              <a:t>	Characteristic = exponent + excess = </a:t>
            </a:r>
            <a:r>
              <a:rPr lang="en-US" dirty="0">
                <a:solidFill>
                  <a:srgbClr val="FF0000"/>
                </a:solidFill>
              </a:rPr>
              <a:t>4</a:t>
            </a:r>
            <a:r>
              <a:rPr lang="en-US" dirty="0"/>
              <a:t> + 15 = </a:t>
            </a:r>
            <a:r>
              <a:rPr lang="en-US" b="1" dirty="0">
                <a:solidFill>
                  <a:srgbClr val="FF0000"/>
                </a:solidFill>
              </a:rPr>
              <a:t>19</a:t>
            </a:r>
          </a:p>
          <a:p>
            <a:r>
              <a:rPr lang="en-US" dirty="0"/>
              <a:t>Store the sign:  0 = Positive, 1 = Negative</a:t>
            </a:r>
          </a:p>
          <a:p>
            <a:pPr marL="0" indent="0">
              <a:buNone/>
            </a:pPr>
            <a:r>
              <a:rPr lang="en-US" dirty="0"/>
              <a:t>	</a:t>
            </a:r>
            <a:r>
              <a:rPr lang="en-US" dirty="0">
                <a:solidFill>
                  <a:srgbClr val="00B0F0"/>
                </a:solidFill>
              </a:rPr>
              <a:t>0</a:t>
            </a:r>
          </a:p>
          <a:p>
            <a:r>
              <a:rPr lang="en-US" dirty="0"/>
              <a:t>Convert the characteristic to binary and store.</a:t>
            </a:r>
          </a:p>
          <a:p>
            <a:pPr marL="0" indent="0">
              <a:buNone/>
            </a:pPr>
            <a:r>
              <a:rPr lang="en-US" dirty="0"/>
              <a:t>	</a:t>
            </a:r>
            <a:r>
              <a:rPr lang="en-US" dirty="0">
                <a:solidFill>
                  <a:srgbClr val="00B0F0"/>
                </a:solidFill>
              </a:rPr>
              <a:t>0</a:t>
            </a:r>
            <a:r>
              <a:rPr lang="en-US" dirty="0">
                <a:solidFill>
                  <a:srgbClr val="FF0000"/>
                </a:solidFill>
              </a:rPr>
              <a:t>10011</a:t>
            </a:r>
          </a:p>
          <a:p>
            <a:r>
              <a:rPr lang="en-US" dirty="0"/>
              <a:t>Remove the leading 1 from the mantissa and store.  Make sure the entire area for mantissa bits is filled.</a:t>
            </a:r>
          </a:p>
          <a:p>
            <a:pPr marL="0" indent="0">
              <a:buNone/>
            </a:pPr>
            <a:r>
              <a:rPr lang="en-US" dirty="0"/>
              <a:t>	</a:t>
            </a:r>
            <a:r>
              <a:rPr lang="en-US" dirty="0">
                <a:solidFill>
                  <a:srgbClr val="00B0F0"/>
                </a:solidFill>
              </a:rPr>
              <a:t>0</a:t>
            </a:r>
            <a:r>
              <a:rPr lang="en-US" dirty="0">
                <a:solidFill>
                  <a:srgbClr val="FF0000"/>
                </a:solidFill>
              </a:rPr>
              <a:t>10011</a:t>
            </a:r>
            <a:r>
              <a:rPr lang="en-US" dirty="0">
                <a:solidFill>
                  <a:srgbClr val="92D050"/>
                </a:solidFill>
              </a:rPr>
              <a:t>11100</a:t>
            </a:r>
            <a:r>
              <a:rPr lang="en-US" dirty="0"/>
              <a:t>00000</a:t>
            </a:r>
          </a:p>
          <a:p>
            <a:r>
              <a:rPr lang="en-US" dirty="0"/>
              <a:t>For most quizzes and homework write the value as a hexadecimal value.</a:t>
            </a:r>
          </a:p>
          <a:p>
            <a:pPr marL="0" indent="0">
              <a:buNone/>
            </a:pPr>
            <a:r>
              <a:rPr lang="en-US" dirty="0">
                <a:solidFill>
                  <a:srgbClr val="00B0F0"/>
                </a:solidFill>
              </a:rPr>
              <a:t>	0</a:t>
            </a:r>
            <a:r>
              <a:rPr lang="en-US" dirty="0">
                <a:solidFill>
                  <a:srgbClr val="FF0000"/>
                </a:solidFill>
              </a:rPr>
              <a:t>100 11</a:t>
            </a:r>
            <a:r>
              <a:rPr lang="en-US" dirty="0">
                <a:solidFill>
                  <a:srgbClr val="92D050"/>
                </a:solidFill>
              </a:rPr>
              <a:t>11 100</a:t>
            </a:r>
            <a:r>
              <a:rPr lang="en-US" dirty="0"/>
              <a:t>0 0000 = 0x4F80</a:t>
            </a:r>
          </a:p>
          <a:p>
            <a:endParaRPr lang="en-US" dirty="0"/>
          </a:p>
        </p:txBody>
      </p:sp>
    </p:spTree>
    <p:extLst>
      <p:ext uri="{BB962C8B-B14F-4D97-AF65-F5344CB8AC3E}">
        <p14:creationId xmlns:p14="http://schemas.microsoft.com/office/powerpoint/2010/main" val="21813666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Convert to decimal from Floating Point</a:t>
            </a:r>
          </a:p>
        </p:txBody>
      </p:sp>
      <p:sp>
        <p:nvSpPr>
          <p:cNvPr id="3" name="Content Placeholder 2"/>
          <p:cNvSpPr>
            <a:spLocks noGrp="1"/>
          </p:cNvSpPr>
          <p:nvPr>
            <p:ph idx="1"/>
          </p:nvPr>
        </p:nvSpPr>
        <p:spPr/>
        <p:txBody>
          <a:bodyPr>
            <a:normAutofit fontScale="70000" lnSpcReduction="20000"/>
          </a:bodyPr>
          <a:lstStyle/>
          <a:p>
            <a:r>
              <a:rPr lang="en-US" dirty="0"/>
              <a:t>If the number is in hexadecimal, convert to a binary pattern.</a:t>
            </a:r>
          </a:p>
          <a:p>
            <a:r>
              <a:rPr lang="en-US" dirty="0"/>
              <a:t>Calculate the characteristic by converting the exponent bits to decimal. </a:t>
            </a:r>
          </a:p>
          <a:p>
            <a:r>
              <a:rPr lang="en-US" dirty="0"/>
              <a:t>Calculate the exponent by subtracting the excess from the characteristic.</a:t>
            </a:r>
          </a:p>
          <a:p>
            <a:r>
              <a:rPr lang="en-US" dirty="0"/>
              <a:t>Write the mantissa bits and add 1. to the beginning.</a:t>
            </a:r>
          </a:p>
          <a:p>
            <a:r>
              <a:rPr lang="en-US" dirty="0"/>
              <a:t>Write x 2</a:t>
            </a:r>
            <a:r>
              <a:rPr lang="en-US" baseline="30000" dirty="0"/>
              <a:t>exponent </a:t>
            </a:r>
            <a:r>
              <a:rPr lang="en-US" dirty="0"/>
              <a:t>using the exponent calculated above.</a:t>
            </a:r>
          </a:p>
          <a:p>
            <a:r>
              <a:rPr lang="en-US" dirty="0"/>
              <a:t>Put in the sign as determined by bit 1.</a:t>
            </a:r>
          </a:p>
          <a:p>
            <a:r>
              <a:rPr lang="en-US" dirty="0"/>
              <a:t>Convert from SN to normal fractional binary by moving the radix the required number of bits in the specified direction.</a:t>
            </a:r>
          </a:p>
          <a:p>
            <a:r>
              <a:rPr lang="en-US" dirty="0"/>
              <a:t>Convert the fractional binary to decimal as described previously.</a:t>
            </a:r>
          </a:p>
          <a:p>
            <a:endParaRPr lang="en-US" baseline="30000" dirty="0"/>
          </a:p>
        </p:txBody>
      </p:sp>
    </p:spTree>
    <p:extLst>
      <p:ext uri="{BB962C8B-B14F-4D97-AF65-F5344CB8AC3E}">
        <p14:creationId xmlns:p14="http://schemas.microsoft.com/office/powerpoint/2010/main" val="11366348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Bit Example</a:t>
            </a:r>
          </a:p>
        </p:txBody>
      </p:sp>
      <p:sp>
        <p:nvSpPr>
          <p:cNvPr id="3" name="Content Placeholder 2"/>
          <p:cNvSpPr>
            <a:spLocks noGrp="1"/>
          </p:cNvSpPr>
          <p:nvPr>
            <p:ph idx="1"/>
          </p:nvPr>
        </p:nvSpPr>
        <p:spPr/>
        <p:txBody>
          <a:bodyPr>
            <a:normAutofit/>
          </a:bodyPr>
          <a:lstStyle/>
          <a:p>
            <a:r>
              <a:rPr lang="en-US" dirty="0"/>
              <a:t>Convert 0xC640 from 16 bit IEEE to decimal</a:t>
            </a:r>
          </a:p>
          <a:p>
            <a:pPr lvl="1"/>
            <a:r>
              <a:rPr lang="en-US" dirty="0"/>
              <a:t>What is the sign?</a:t>
            </a:r>
          </a:p>
          <a:p>
            <a:pPr lvl="1"/>
            <a:r>
              <a:rPr lang="en-US" dirty="0"/>
              <a:t>What is the exponent?</a:t>
            </a:r>
          </a:p>
          <a:p>
            <a:pPr lvl="1"/>
            <a:r>
              <a:rPr lang="en-US" dirty="0"/>
              <a:t>What is the mantissa?</a:t>
            </a:r>
          </a:p>
        </p:txBody>
      </p:sp>
    </p:spTree>
    <p:extLst>
      <p:ext uri="{BB962C8B-B14F-4D97-AF65-F5344CB8AC3E}">
        <p14:creationId xmlns:p14="http://schemas.microsoft.com/office/powerpoint/2010/main" val="35773785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Convert to decimal from Floating Point</a:t>
            </a:r>
          </a:p>
        </p:txBody>
      </p:sp>
      <p:sp>
        <p:nvSpPr>
          <p:cNvPr id="3" name="Content Placeholder 2"/>
          <p:cNvSpPr>
            <a:spLocks noGrp="1"/>
          </p:cNvSpPr>
          <p:nvPr>
            <p:ph idx="1"/>
          </p:nvPr>
        </p:nvSpPr>
        <p:spPr/>
        <p:txBody>
          <a:bodyPr>
            <a:normAutofit fontScale="55000" lnSpcReduction="20000"/>
          </a:bodyPr>
          <a:lstStyle/>
          <a:p>
            <a:r>
              <a:rPr lang="en-US" dirty="0"/>
              <a:t>0xC640</a:t>
            </a:r>
          </a:p>
          <a:p>
            <a:r>
              <a:rPr lang="en-US" dirty="0"/>
              <a:t>If the number is in hexadecimal, convert to a binary pattern.</a:t>
            </a:r>
          </a:p>
          <a:p>
            <a:pPr marL="0" indent="0">
              <a:buNone/>
            </a:pPr>
            <a:r>
              <a:rPr lang="en-US" dirty="0"/>
              <a:t>	</a:t>
            </a:r>
            <a:r>
              <a:rPr lang="en-US" dirty="0">
                <a:solidFill>
                  <a:srgbClr val="00B0F0"/>
                </a:solidFill>
              </a:rPr>
              <a:t>1</a:t>
            </a:r>
            <a:r>
              <a:rPr lang="en-US" dirty="0">
                <a:solidFill>
                  <a:srgbClr val="FF0000"/>
                </a:solidFill>
              </a:rPr>
              <a:t>10001</a:t>
            </a:r>
            <a:r>
              <a:rPr lang="en-US" dirty="0">
                <a:solidFill>
                  <a:srgbClr val="00B050"/>
                </a:solidFill>
              </a:rPr>
              <a:t>1001</a:t>
            </a:r>
            <a:r>
              <a:rPr lang="en-US" dirty="0"/>
              <a:t>000000</a:t>
            </a:r>
          </a:p>
          <a:p>
            <a:r>
              <a:rPr lang="en-US" dirty="0"/>
              <a:t>Calculate the characteristic by converting the exponent bits to decimal.</a:t>
            </a:r>
          </a:p>
          <a:p>
            <a:pPr marL="0" indent="0">
              <a:buNone/>
            </a:pPr>
            <a:r>
              <a:rPr lang="en-US" dirty="0"/>
              <a:t>	</a:t>
            </a:r>
            <a:r>
              <a:rPr lang="en-US" dirty="0">
                <a:solidFill>
                  <a:srgbClr val="FF0000"/>
                </a:solidFill>
              </a:rPr>
              <a:t>10001</a:t>
            </a:r>
            <a:r>
              <a:rPr lang="en-US" dirty="0"/>
              <a:t> = </a:t>
            </a:r>
            <a:r>
              <a:rPr lang="en-US" dirty="0">
                <a:solidFill>
                  <a:srgbClr val="FF0000"/>
                </a:solidFill>
              </a:rPr>
              <a:t>17</a:t>
            </a:r>
          </a:p>
          <a:p>
            <a:r>
              <a:rPr lang="en-US" dirty="0"/>
              <a:t>Calculate the exponent by subtracting the excess from the characteristic.</a:t>
            </a:r>
          </a:p>
          <a:p>
            <a:pPr marL="0" indent="0">
              <a:buNone/>
            </a:pPr>
            <a:r>
              <a:rPr lang="en-US" dirty="0"/>
              <a:t>	</a:t>
            </a:r>
            <a:r>
              <a:rPr lang="en-US" dirty="0">
                <a:solidFill>
                  <a:srgbClr val="FF0000"/>
                </a:solidFill>
              </a:rPr>
              <a:t>17</a:t>
            </a:r>
            <a:r>
              <a:rPr lang="en-US" dirty="0"/>
              <a:t> – 15 = </a:t>
            </a:r>
            <a:r>
              <a:rPr lang="en-US" dirty="0">
                <a:solidFill>
                  <a:srgbClr val="FF0000"/>
                </a:solidFill>
              </a:rPr>
              <a:t>2</a:t>
            </a:r>
          </a:p>
          <a:p>
            <a:r>
              <a:rPr lang="en-US" dirty="0"/>
              <a:t>Write the mantissa bits and add 1. to the beginning.</a:t>
            </a:r>
          </a:p>
          <a:p>
            <a:pPr marL="0" indent="0">
              <a:buNone/>
            </a:pPr>
            <a:r>
              <a:rPr lang="en-US" dirty="0"/>
              <a:t>	1.</a:t>
            </a:r>
            <a:r>
              <a:rPr lang="en-US" dirty="0">
                <a:solidFill>
                  <a:srgbClr val="00B050"/>
                </a:solidFill>
              </a:rPr>
              <a:t>1001</a:t>
            </a:r>
          </a:p>
          <a:p>
            <a:r>
              <a:rPr lang="en-US" dirty="0"/>
              <a:t>Write x 2</a:t>
            </a:r>
            <a:r>
              <a:rPr lang="en-US" baseline="30000" dirty="0"/>
              <a:t>exponent </a:t>
            </a:r>
            <a:r>
              <a:rPr lang="en-US" dirty="0"/>
              <a:t>using the exponent calculated above.</a:t>
            </a:r>
          </a:p>
          <a:p>
            <a:pPr marL="0" indent="0">
              <a:buNone/>
            </a:pPr>
            <a:r>
              <a:rPr lang="en-US" dirty="0"/>
              <a:t>	1.</a:t>
            </a:r>
            <a:r>
              <a:rPr lang="en-US" dirty="0">
                <a:solidFill>
                  <a:srgbClr val="00B050"/>
                </a:solidFill>
              </a:rPr>
              <a:t>1001 x 2</a:t>
            </a:r>
            <a:r>
              <a:rPr lang="en-US" baseline="30000" dirty="0">
                <a:solidFill>
                  <a:srgbClr val="FF0000"/>
                </a:solidFill>
              </a:rPr>
              <a:t>2</a:t>
            </a:r>
          </a:p>
          <a:p>
            <a:r>
              <a:rPr lang="en-US" dirty="0"/>
              <a:t>Put in the sign according to bit 1.</a:t>
            </a:r>
          </a:p>
          <a:p>
            <a:r>
              <a:rPr lang="en-US" dirty="0"/>
              <a:t>Convert from SN to normal fractional binary by moving the radix the required number of bits in the specified direction.</a:t>
            </a:r>
          </a:p>
          <a:p>
            <a:r>
              <a:rPr lang="en-US" dirty="0"/>
              <a:t>Convert the fractional binary to decimal as described previously.</a:t>
            </a:r>
          </a:p>
          <a:p>
            <a:endParaRPr lang="en-US" baseline="30000" dirty="0"/>
          </a:p>
        </p:txBody>
      </p:sp>
    </p:spTree>
    <p:extLst>
      <p:ext uri="{BB962C8B-B14F-4D97-AF65-F5344CB8AC3E}">
        <p14:creationId xmlns:p14="http://schemas.microsoft.com/office/powerpoint/2010/main" val="3163842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IEEE 32 Bit Floating Point</a:t>
            </a:r>
          </a:p>
        </p:txBody>
      </p:sp>
      <p:sp>
        <p:nvSpPr>
          <p:cNvPr id="3" name="Content Placeholder 2"/>
          <p:cNvSpPr>
            <a:spLocks noGrp="1"/>
          </p:cNvSpPr>
          <p:nvPr>
            <p:ph idx="1"/>
          </p:nvPr>
        </p:nvSpPr>
        <p:spPr/>
        <p:txBody>
          <a:bodyPr/>
          <a:lstStyle/>
          <a:p>
            <a:r>
              <a:rPr lang="en-US" dirty="0"/>
              <a:t>Sign 1 bit </a:t>
            </a:r>
          </a:p>
          <a:p>
            <a:pPr lvl="1"/>
            <a:r>
              <a:rPr lang="en-US" dirty="0"/>
              <a:t>0 for positive, 1 for negative</a:t>
            </a:r>
          </a:p>
          <a:p>
            <a:r>
              <a:rPr lang="en-US" dirty="0"/>
              <a:t>Exponent 8 bits </a:t>
            </a:r>
          </a:p>
          <a:p>
            <a:pPr lvl="1"/>
            <a:r>
              <a:rPr lang="en-US" dirty="0"/>
              <a:t>Stored as Excess-___?</a:t>
            </a:r>
          </a:p>
          <a:p>
            <a:r>
              <a:rPr lang="en-US" dirty="0"/>
              <a:t>Mantissa 23 bits </a:t>
            </a:r>
          </a:p>
          <a:p>
            <a:pPr lvl="1"/>
            <a:r>
              <a:rPr lang="en-US" dirty="0"/>
              <a:t> Normalized – Remove leading 1</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2659099"/>
              </p:ext>
            </p:extLst>
          </p:nvPr>
        </p:nvGraphicFramePr>
        <p:xfrm>
          <a:off x="304800" y="5257800"/>
          <a:ext cx="8077216" cy="741680"/>
        </p:xfrm>
        <a:graphic>
          <a:graphicData uri="http://schemas.openxmlformats.org/drawingml/2006/table">
            <a:tbl>
              <a:tblPr firstRow="1" bandRow="1">
                <a:tableStyleId>{2D5ABB26-0587-4C30-8999-92F81FD0307C}</a:tableStyleId>
              </a:tblPr>
              <a:tblGrid>
                <a:gridCol w="252413">
                  <a:extLst>
                    <a:ext uri="{9D8B030D-6E8A-4147-A177-3AD203B41FA5}">
                      <a16:colId xmlns:a16="http://schemas.microsoft.com/office/drawing/2014/main" val="20000"/>
                    </a:ext>
                  </a:extLst>
                </a:gridCol>
                <a:gridCol w="252413">
                  <a:extLst>
                    <a:ext uri="{9D8B030D-6E8A-4147-A177-3AD203B41FA5}">
                      <a16:colId xmlns:a16="http://schemas.microsoft.com/office/drawing/2014/main" val="20001"/>
                    </a:ext>
                  </a:extLst>
                </a:gridCol>
                <a:gridCol w="252413">
                  <a:extLst>
                    <a:ext uri="{9D8B030D-6E8A-4147-A177-3AD203B41FA5}">
                      <a16:colId xmlns:a16="http://schemas.microsoft.com/office/drawing/2014/main" val="20002"/>
                    </a:ext>
                  </a:extLst>
                </a:gridCol>
                <a:gridCol w="252413">
                  <a:extLst>
                    <a:ext uri="{9D8B030D-6E8A-4147-A177-3AD203B41FA5}">
                      <a16:colId xmlns:a16="http://schemas.microsoft.com/office/drawing/2014/main" val="20003"/>
                    </a:ext>
                  </a:extLst>
                </a:gridCol>
                <a:gridCol w="252413">
                  <a:extLst>
                    <a:ext uri="{9D8B030D-6E8A-4147-A177-3AD203B41FA5}">
                      <a16:colId xmlns:a16="http://schemas.microsoft.com/office/drawing/2014/main" val="20004"/>
                    </a:ext>
                  </a:extLst>
                </a:gridCol>
                <a:gridCol w="252413">
                  <a:extLst>
                    <a:ext uri="{9D8B030D-6E8A-4147-A177-3AD203B41FA5}">
                      <a16:colId xmlns:a16="http://schemas.microsoft.com/office/drawing/2014/main" val="20005"/>
                    </a:ext>
                  </a:extLst>
                </a:gridCol>
                <a:gridCol w="252413">
                  <a:extLst>
                    <a:ext uri="{9D8B030D-6E8A-4147-A177-3AD203B41FA5}">
                      <a16:colId xmlns:a16="http://schemas.microsoft.com/office/drawing/2014/main" val="20006"/>
                    </a:ext>
                  </a:extLst>
                </a:gridCol>
                <a:gridCol w="252413">
                  <a:extLst>
                    <a:ext uri="{9D8B030D-6E8A-4147-A177-3AD203B41FA5}">
                      <a16:colId xmlns:a16="http://schemas.microsoft.com/office/drawing/2014/main" val="20007"/>
                    </a:ext>
                  </a:extLst>
                </a:gridCol>
                <a:gridCol w="252413">
                  <a:extLst>
                    <a:ext uri="{9D8B030D-6E8A-4147-A177-3AD203B41FA5}">
                      <a16:colId xmlns:a16="http://schemas.microsoft.com/office/drawing/2014/main" val="20008"/>
                    </a:ext>
                  </a:extLst>
                </a:gridCol>
                <a:gridCol w="252413">
                  <a:extLst>
                    <a:ext uri="{9D8B030D-6E8A-4147-A177-3AD203B41FA5}">
                      <a16:colId xmlns:a16="http://schemas.microsoft.com/office/drawing/2014/main" val="20009"/>
                    </a:ext>
                  </a:extLst>
                </a:gridCol>
                <a:gridCol w="252413">
                  <a:extLst>
                    <a:ext uri="{9D8B030D-6E8A-4147-A177-3AD203B41FA5}">
                      <a16:colId xmlns:a16="http://schemas.microsoft.com/office/drawing/2014/main" val="20010"/>
                    </a:ext>
                  </a:extLst>
                </a:gridCol>
                <a:gridCol w="252413">
                  <a:extLst>
                    <a:ext uri="{9D8B030D-6E8A-4147-A177-3AD203B41FA5}">
                      <a16:colId xmlns:a16="http://schemas.microsoft.com/office/drawing/2014/main" val="20011"/>
                    </a:ext>
                  </a:extLst>
                </a:gridCol>
                <a:gridCol w="252413">
                  <a:extLst>
                    <a:ext uri="{9D8B030D-6E8A-4147-A177-3AD203B41FA5}">
                      <a16:colId xmlns:a16="http://schemas.microsoft.com/office/drawing/2014/main" val="20012"/>
                    </a:ext>
                  </a:extLst>
                </a:gridCol>
                <a:gridCol w="252413">
                  <a:extLst>
                    <a:ext uri="{9D8B030D-6E8A-4147-A177-3AD203B41FA5}">
                      <a16:colId xmlns:a16="http://schemas.microsoft.com/office/drawing/2014/main" val="20013"/>
                    </a:ext>
                  </a:extLst>
                </a:gridCol>
                <a:gridCol w="252413">
                  <a:extLst>
                    <a:ext uri="{9D8B030D-6E8A-4147-A177-3AD203B41FA5}">
                      <a16:colId xmlns:a16="http://schemas.microsoft.com/office/drawing/2014/main" val="20014"/>
                    </a:ext>
                  </a:extLst>
                </a:gridCol>
                <a:gridCol w="252413">
                  <a:extLst>
                    <a:ext uri="{9D8B030D-6E8A-4147-A177-3AD203B41FA5}">
                      <a16:colId xmlns:a16="http://schemas.microsoft.com/office/drawing/2014/main" val="20015"/>
                    </a:ext>
                  </a:extLst>
                </a:gridCol>
                <a:gridCol w="252413">
                  <a:extLst>
                    <a:ext uri="{9D8B030D-6E8A-4147-A177-3AD203B41FA5}">
                      <a16:colId xmlns:a16="http://schemas.microsoft.com/office/drawing/2014/main" val="20016"/>
                    </a:ext>
                  </a:extLst>
                </a:gridCol>
                <a:gridCol w="252413">
                  <a:extLst>
                    <a:ext uri="{9D8B030D-6E8A-4147-A177-3AD203B41FA5}">
                      <a16:colId xmlns:a16="http://schemas.microsoft.com/office/drawing/2014/main" val="20017"/>
                    </a:ext>
                  </a:extLst>
                </a:gridCol>
                <a:gridCol w="252413">
                  <a:extLst>
                    <a:ext uri="{9D8B030D-6E8A-4147-A177-3AD203B41FA5}">
                      <a16:colId xmlns:a16="http://schemas.microsoft.com/office/drawing/2014/main" val="20018"/>
                    </a:ext>
                  </a:extLst>
                </a:gridCol>
                <a:gridCol w="252413">
                  <a:extLst>
                    <a:ext uri="{9D8B030D-6E8A-4147-A177-3AD203B41FA5}">
                      <a16:colId xmlns:a16="http://schemas.microsoft.com/office/drawing/2014/main" val="20019"/>
                    </a:ext>
                  </a:extLst>
                </a:gridCol>
                <a:gridCol w="252413">
                  <a:extLst>
                    <a:ext uri="{9D8B030D-6E8A-4147-A177-3AD203B41FA5}">
                      <a16:colId xmlns:a16="http://schemas.microsoft.com/office/drawing/2014/main" val="20020"/>
                    </a:ext>
                  </a:extLst>
                </a:gridCol>
                <a:gridCol w="252413">
                  <a:extLst>
                    <a:ext uri="{9D8B030D-6E8A-4147-A177-3AD203B41FA5}">
                      <a16:colId xmlns:a16="http://schemas.microsoft.com/office/drawing/2014/main" val="20021"/>
                    </a:ext>
                  </a:extLst>
                </a:gridCol>
                <a:gridCol w="252413">
                  <a:extLst>
                    <a:ext uri="{9D8B030D-6E8A-4147-A177-3AD203B41FA5}">
                      <a16:colId xmlns:a16="http://schemas.microsoft.com/office/drawing/2014/main" val="20022"/>
                    </a:ext>
                  </a:extLst>
                </a:gridCol>
                <a:gridCol w="252413">
                  <a:extLst>
                    <a:ext uri="{9D8B030D-6E8A-4147-A177-3AD203B41FA5}">
                      <a16:colId xmlns:a16="http://schemas.microsoft.com/office/drawing/2014/main" val="20023"/>
                    </a:ext>
                  </a:extLst>
                </a:gridCol>
                <a:gridCol w="252413">
                  <a:extLst>
                    <a:ext uri="{9D8B030D-6E8A-4147-A177-3AD203B41FA5}">
                      <a16:colId xmlns:a16="http://schemas.microsoft.com/office/drawing/2014/main" val="20024"/>
                    </a:ext>
                  </a:extLst>
                </a:gridCol>
                <a:gridCol w="252413">
                  <a:extLst>
                    <a:ext uri="{9D8B030D-6E8A-4147-A177-3AD203B41FA5}">
                      <a16:colId xmlns:a16="http://schemas.microsoft.com/office/drawing/2014/main" val="20025"/>
                    </a:ext>
                  </a:extLst>
                </a:gridCol>
                <a:gridCol w="252413">
                  <a:extLst>
                    <a:ext uri="{9D8B030D-6E8A-4147-A177-3AD203B41FA5}">
                      <a16:colId xmlns:a16="http://schemas.microsoft.com/office/drawing/2014/main" val="20026"/>
                    </a:ext>
                  </a:extLst>
                </a:gridCol>
                <a:gridCol w="252413">
                  <a:extLst>
                    <a:ext uri="{9D8B030D-6E8A-4147-A177-3AD203B41FA5}">
                      <a16:colId xmlns:a16="http://schemas.microsoft.com/office/drawing/2014/main" val="20027"/>
                    </a:ext>
                  </a:extLst>
                </a:gridCol>
                <a:gridCol w="252413">
                  <a:extLst>
                    <a:ext uri="{9D8B030D-6E8A-4147-A177-3AD203B41FA5}">
                      <a16:colId xmlns:a16="http://schemas.microsoft.com/office/drawing/2014/main" val="20028"/>
                    </a:ext>
                  </a:extLst>
                </a:gridCol>
                <a:gridCol w="252413">
                  <a:extLst>
                    <a:ext uri="{9D8B030D-6E8A-4147-A177-3AD203B41FA5}">
                      <a16:colId xmlns:a16="http://schemas.microsoft.com/office/drawing/2014/main" val="20029"/>
                    </a:ext>
                  </a:extLst>
                </a:gridCol>
                <a:gridCol w="252413">
                  <a:extLst>
                    <a:ext uri="{9D8B030D-6E8A-4147-A177-3AD203B41FA5}">
                      <a16:colId xmlns:a16="http://schemas.microsoft.com/office/drawing/2014/main" val="20030"/>
                    </a:ext>
                  </a:extLst>
                </a:gridCol>
                <a:gridCol w="252413">
                  <a:extLst>
                    <a:ext uri="{9D8B030D-6E8A-4147-A177-3AD203B41FA5}">
                      <a16:colId xmlns:a16="http://schemas.microsoft.com/office/drawing/2014/main" val="20031"/>
                    </a:ext>
                  </a:extLst>
                </a:gridCol>
              </a:tblGrid>
              <a:tr h="370840">
                <a:tc>
                  <a:txBody>
                    <a:bodyPr/>
                    <a:lstStyle/>
                    <a:p>
                      <a:pPr algn="ctr"/>
                      <a:r>
                        <a:rPr lang="en-US" sz="1600" dirty="0"/>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1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805656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Excess-127</a:t>
            </a:r>
          </a:p>
        </p:txBody>
      </p:sp>
      <p:sp>
        <p:nvSpPr>
          <p:cNvPr id="3" name="Content Placeholder 2"/>
          <p:cNvSpPr>
            <a:spLocks noGrp="1"/>
          </p:cNvSpPr>
          <p:nvPr>
            <p:ph idx="1"/>
          </p:nvPr>
        </p:nvSpPr>
        <p:spPr/>
        <p:txBody>
          <a:bodyPr>
            <a:normAutofit lnSpcReduction="10000"/>
          </a:bodyPr>
          <a:lstStyle/>
          <a:p>
            <a:r>
              <a:rPr lang="en-US" dirty="0"/>
              <a:t>Add excess (127) before storing.  </a:t>
            </a:r>
          </a:p>
          <a:p>
            <a:pPr lvl="1"/>
            <a:r>
              <a:rPr lang="en-US" dirty="0"/>
              <a:t>When converting and storing in IEEE form.</a:t>
            </a:r>
          </a:p>
          <a:p>
            <a:pPr lvl="1"/>
            <a:r>
              <a:rPr lang="en-US" dirty="0"/>
              <a:t>The exponent + excess is known as the </a:t>
            </a:r>
            <a:r>
              <a:rPr lang="en-US" b="1" dirty="0"/>
              <a:t>Characteristic</a:t>
            </a:r>
          </a:p>
          <a:p>
            <a:pPr lvl="1"/>
            <a:r>
              <a:rPr lang="en-US" dirty="0"/>
              <a:t>You store the characteristic.</a:t>
            </a:r>
          </a:p>
          <a:p>
            <a:endParaRPr lang="en-US" dirty="0"/>
          </a:p>
          <a:p>
            <a:r>
              <a:rPr lang="en-US" dirty="0"/>
              <a:t>Subtract excess (127) after removing.</a:t>
            </a:r>
          </a:p>
          <a:p>
            <a:pPr lvl="1"/>
            <a:r>
              <a:rPr lang="en-US" dirty="0"/>
              <a:t>When removing from and interpreting IEEE form.</a:t>
            </a:r>
          </a:p>
          <a:p>
            <a:pPr lvl="1"/>
            <a:r>
              <a:rPr lang="en-US" dirty="0"/>
              <a:t>The exponent is the characteristic – 127.</a:t>
            </a:r>
          </a:p>
          <a:p>
            <a:pPr lvl="1"/>
            <a:endParaRPr lang="en-US" dirty="0"/>
          </a:p>
        </p:txBody>
      </p:sp>
    </p:spTree>
    <p:extLst>
      <p:ext uri="{BB962C8B-B14F-4D97-AF65-F5344CB8AC3E}">
        <p14:creationId xmlns:p14="http://schemas.microsoft.com/office/powerpoint/2010/main" val="14707352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point conversions 16 Bit</a:t>
            </a:r>
          </a:p>
        </p:txBody>
      </p:sp>
      <p:sp>
        <p:nvSpPr>
          <p:cNvPr id="3" name="Content Placeholder 2"/>
          <p:cNvSpPr>
            <a:spLocks noGrp="1"/>
          </p:cNvSpPr>
          <p:nvPr>
            <p:ph idx="1"/>
          </p:nvPr>
        </p:nvSpPr>
        <p:spPr/>
        <p:txBody>
          <a:bodyPr/>
          <a:lstStyle/>
          <a:p>
            <a:pPr marL="0" indent="0">
              <a:buNone/>
            </a:pPr>
            <a:r>
              <a:rPr lang="en-US" dirty="0"/>
              <a:t>Convert from decimal to 16 bit floating point:</a:t>
            </a:r>
          </a:p>
          <a:p>
            <a:pPr marL="0" indent="0">
              <a:buNone/>
            </a:pPr>
            <a:r>
              <a:rPr lang="en-US" dirty="0"/>
              <a:t>	10.09375</a:t>
            </a:r>
          </a:p>
          <a:p>
            <a:pPr marL="0" indent="0">
              <a:buNone/>
            </a:pPr>
            <a:r>
              <a:rPr lang="en-US" dirty="0"/>
              <a:t>	2.71</a:t>
            </a:r>
          </a:p>
          <a:p>
            <a:pPr marL="0" indent="0">
              <a:buNone/>
            </a:pPr>
            <a:r>
              <a:rPr lang="en-US" dirty="0"/>
              <a:t>Convert from 16 bit floating point:</a:t>
            </a:r>
          </a:p>
          <a:p>
            <a:pPr marL="0" indent="0">
              <a:buNone/>
            </a:pPr>
            <a:r>
              <a:rPr lang="en-US" dirty="0"/>
              <a:t>	xCB40</a:t>
            </a:r>
          </a:p>
          <a:p>
            <a:pPr marL="0" indent="0">
              <a:buNone/>
            </a:pPr>
            <a:r>
              <a:rPr lang="en-US" dirty="0"/>
              <a:t>	x5112 </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0362097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point conversion 32 bit</a:t>
            </a:r>
          </a:p>
        </p:txBody>
      </p:sp>
      <p:sp>
        <p:nvSpPr>
          <p:cNvPr id="3" name="Content Placeholder 2"/>
          <p:cNvSpPr>
            <a:spLocks noGrp="1"/>
          </p:cNvSpPr>
          <p:nvPr>
            <p:ph idx="1"/>
          </p:nvPr>
        </p:nvSpPr>
        <p:spPr/>
        <p:txBody>
          <a:bodyPr/>
          <a:lstStyle/>
          <a:p>
            <a:pPr marL="0" indent="0">
              <a:buNone/>
            </a:pPr>
            <a:r>
              <a:rPr lang="en-US" dirty="0"/>
              <a:t>Convert from decimal to 32 bit floating point:</a:t>
            </a:r>
          </a:p>
          <a:p>
            <a:pPr marL="0" indent="0">
              <a:buNone/>
            </a:pPr>
            <a:r>
              <a:rPr lang="en-US" dirty="0"/>
              <a:t>	10.09375</a:t>
            </a:r>
          </a:p>
          <a:p>
            <a:pPr marL="0" indent="0">
              <a:buNone/>
            </a:pPr>
            <a:r>
              <a:rPr lang="en-US" dirty="0"/>
              <a:t>	2.71</a:t>
            </a:r>
          </a:p>
          <a:p>
            <a:pPr marL="0" indent="0">
              <a:buNone/>
            </a:pPr>
            <a:r>
              <a:rPr lang="en-US" dirty="0"/>
              <a:t>Convert from 32 bit floating point:</a:t>
            </a:r>
          </a:p>
          <a:p>
            <a:pPr marL="0" indent="0">
              <a:buNone/>
            </a:pPr>
            <a:r>
              <a:rPr lang="en-US" dirty="0"/>
              <a:t>	C18C0000 </a:t>
            </a:r>
          </a:p>
          <a:p>
            <a:pPr marL="0" indent="0">
              <a:buNone/>
            </a:pPr>
            <a:r>
              <a:rPr lang="en-US" dirty="0"/>
              <a:t>	BF980000 </a:t>
            </a:r>
          </a:p>
        </p:txBody>
      </p:sp>
    </p:spTree>
    <p:extLst>
      <p:ext uri="{BB962C8B-B14F-4D97-AF65-F5344CB8AC3E}">
        <p14:creationId xmlns:p14="http://schemas.microsoft.com/office/powerpoint/2010/main" val="31897781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Numbers</a:t>
            </a:r>
          </a:p>
        </p:txBody>
      </p:sp>
      <p:sp>
        <p:nvSpPr>
          <p:cNvPr id="3" name="Content Placeholder 2"/>
          <p:cNvSpPr>
            <a:spLocks noGrp="1"/>
          </p:cNvSpPr>
          <p:nvPr>
            <p:ph idx="1"/>
          </p:nvPr>
        </p:nvSpPr>
        <p:spPr/>
        <p:txBody>
          <a:bodyPr>
            <a:normAutofit fontScale="85000" lnSpcReduction="20000"/>
          </a:bodyPr>
          <a:lstStyle/>
          <a:p>
            <a:r>
              <a:rPr lang="en-US" dirty="0"/>
              <a:t>IEEE Defines certain special numbers</a:t>
            </a:r>
          </a:p>
          <a:p>
            <a:pPr lvl="1"/>
            <a:r>
              <a:rPr lang="en-US" dirty="0"/>
              <a:t>Zero (+ and -)</a:t>
            </a:r>
          </a:p>
          <a:p>
            <a:pPr lvl="1"/>
            <a:r>
              <a:rPr lang="en-US" dirty="0" err="1"/>
              <a:t>Denormalized</a:t>
            </a:r>
            <a:endParaRPr lang="en-US" dirty="0"/>
          </a:p>
          <a:p>
            <a:pPr lvl="1"/>
            <a:r>
              <a:rPr lang="en-US" dirty="0"/>
              <a:t>Infinity (+  and -)</a:t>
            </a:r>
          </a:p>
          <a:p>
            <a:pPr lvl="1"/>
            <a:r>
              <a:rPr lang="en-US" dirty="0"/>
              <a:t>Not a Number (</a:t>
            </a:r>
            <a:r>
              <a:rPr lang="en-US" dirty="0" err="1"/>
              <a:t>NaN</a:t>
            </a:r>
            <a:r>
              <a:rPr lang="en-US" dirty="0"/>
              <a:t>)</a:t>
            </a:r>
          </a:p>
          <a:p>
            <a:r>
              <a:rPr lang="en-US" dirty="0"/>
              <a:t>Special numbers use  patterns of zeros in the characteristic and mantissa field</a:t>
            </a:r>
          </a:p>
          <a:p>
            <a:r>
              <a:rPr lang="en-US" dirty="0"/>
              <a:t> For normal floating point representation</a:t>
            </a:r>
          </a:p>
          <a:p>
            <a:pPr lvl="1"/>
            <a:r>
              <a:rPr lang="en-US" dirty="0"/>
              <a:t>You cannot use all zeros in the characteristic.</a:t>
            </a:r>
          </a:p>
          <a:p>
            <a:pPr lvl="1"/>
            <a:r>
              <a:rPr lang="en-US" dirty="0"/>
              <a:t>You cannot use all zeros in the mantissa</a:t>
            </a:r>
          </a:p>
          <a:p>
            <a:r>
              <a:rPr lang="en-US" dirty="0"/>
              <a:t>For this course the only special number you need to know is how to store zero.</a:t>
            </a:r>
          </a:p>
        </p:txBody>
      </p:sp>
    </p:spTree>
    <p:extLst>
      <p:ext uri="{BB962C8B-B14F-4D97-AF65-F5344CB8AC3E}">
        <p14:creationId xmlns:p14="http://schemas.microsoft.com/office/powerpoint/2010/main" val="340794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Magnitude</a:t>
            </a:r>
          </a:p>
        </p:txBody>
      </p:sp>
      <p:sp>
        <p:nvSpPr>
          <p:cNvPr id="3" name="Content Placeholder 2"/>
          <p:cNvSpPr>
            <a:spLocks noGrp="1"/>
          </p:cNvSpPr>
          <p:nvPr>
            <p:ph idx="1"/>
          </p:nvPr>
        </p:nvSpPr>
        <p:spPr/>
        <p:txBody>
          <a:bodyPr/>
          <a:lstStyle/>
          <a:p>
            <a:r>
              <a:rPr lang="en-US" dirty="0"/>
              <a:t>Use the leading bit to indicate the sign</a:t>
            </a:r>
          </a:p>
          <a:p>
            <a:pPr marL="457200" lvl="1" indent="0">
              <a:buNone/>
            </a:pPr>
            <a:r>
              <a:rPr lang="en-US" dirty="0"/>
              <a:t>	0 means positive</a:t>
            </a:r>
          </a:p>
          <a:p>
            <a:pPr marL="457200" lvl="1" indent="0">
              <a:buNone/>
            </a:pPr>
            <a:r>
              <a:rPr lang="en-US" dirty="0"/>
              <a:t>	1 means negative </a:t>
            </a:r>
          </a:p>
          <a:p>
            <a:r>
              <a:rPr lang="en-US" dirty="0"/>
              <a:t>We need to know how many bits</a:t>
            </a:r>
          </a:p>
          <a:p>
            <a:r>
              <a:rPr lang="en-US" dirty="0"/>
              <a:t>Represent -15 as 6 bit signed magnitude</a:t>
            </a:r>
          </a:p>
          <a:p>
            <a:pPr marL="457200" lvl="1" indent="0">
              <a:buNone/>
            </a:pPr>
            <a:r>
              <a:rPr lang="en-US" dirty="0"/>
              <a:t>	15 = 8 + 4 + 2 + 1 = 1111 (convert as unsigned)</a:t>
            </a:r>
          </a:p>
          <a:p>
            <a:pPr marL="457200" lvl="1" indent="0">
              <a:buNone/>
            </a:pPr>
            <a:r>
              <a:rPr lang="en-US" dirty="0"/>
              <a:t>	001111 (write as six bits)</a:t>
            </a:r>
          </a:p>
          <a:p>
            <a:pPr marL="457200" lvl="1" indent="0">
              <a:buNone/>
            </a:pPr>
            <a:r>
              <a:rPr lang="en-US" dirty="0"/>
              <a:t>      101111 (1 in first position means negative)</a:t>
            </a:r>
          </a:p>
          <a:p>
            <a:pPr marL="457200" lvl="1" indent="0">
              <a:buNone/>
            </a:pPr>
            <a:endParaRPr lang="en-US" dirty="0"/>
          </a:p>
          <a:p>
            <a:pPr lvl="1"/>
            <a:endParaRPr lang="en-US" dirty="0"/>
          </a:p>
        </p:txBody>
      </p:sp>
    </p:spTree>
    <p:extLst>
      <p:ext uri="{BB962C8B-B14F-4D97-AF65-F5344CB8AC3E}">
        <p14:creationId xmlns:p14="http://schemas.microsoft.com/office/powerpoint/2010/main" val="27721684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and </a:t>
            </a:r>
            <a:r>
              <a:rPr lang="en-US" dirty="0" err="1"/>
              <a:t>Denormalized</a:t>
            </a:r>
            <a:endParaRPr lang="en-US" dirty="0"/>
          </a:p>
        </p:txBody>
      </p:sp>
      <p:sp>
        <p:nvSpPr>
          <p:cNvPr id="3" name="Content Placeholder 2"/>
          <p:cNvSpPr>
            <a:spLocks noGrp="1"/>
          </p:cNvSpPr>
          <p:nvPr>
            <p:ph idx="1"/>
          </p:nvPr>
        </p:nvSpPr>
        <p:spPr>
          <a:xfrm>
            <a:off x="457200" y="1295400"/>
            <a:ext cx="8229600" cy="4830763"/>
          </a:xfrm>
        </p:spPr>
        <p:txBody>
          <a:bodyPr>
            <a:normAutofit fontScale="55000" lnSpcReduction="20000"/>
          </a:bodyPr>
          <a:lstStyle/>
          <a:p>
            <a:r>
              <a:rPr lang="en-US" dirty="0"/>
              <a:t>Zero </a:t>
            </a:r>
          </a:p>
          <a:p>
            <a:pPr lvl="1"/>
            <a:r>
              <a:rPr lang="en-US" dirty="0"/>
              <a:t>We cannot represent zero in the normal floating point  representation due to the assumption of a leading 1.</a:t>
            </a:r>
          </a:p>
          <a:p>
            <a:pPr lvl="1"/>
            <a:r>
              <a:rPr lang="en-US" dirty="0"/>
              <a:t>Zero is a special value denoted with all zeros in the  characteristic  and all zeros in the mantissa.</a:t>
            </a:r>
          </a:p>
          <a:p>
            <a:pPr lvl="1"/>
            <a:r>
              <a:rPr lang="en-US" dirty="0"/>
              <a:t>Note that -0 and +0 are distinct values, though they both compare as equal. </a:t>
            </a:r>
          </a:p>
          <a:p>
            <a:pPr lvl="1"/>
            <a:endParaRPr lang="en-US" dirty="0"/>
          </a:p>
          <a:p>
            <a:pPr marL="457200" lvl="1" indent="0">
              <a:buNone/>
            </a:pPr>
            <a:r>
              <a:rPr lang="en-US" dirty="0"/>
              <a:t>	+0 = 0x00000000         	-0 = 0x80000000   	(32 bit)</a:t>
            </a:r>
          </a:p>
          <a:p>
            <a:pPr marL="457200" lvl="1" indent="0">
              <a:buNone/>
            </a:pPr>
            <a:r>
              <a:rPr lang="en-US" dirty="0"/>
              <a:t>	+0 = 0x0000	-0 = 0x8000 	(16 bit)	</a:t>
            </a:r>
          </a:p>
          <a:p>
            <a:pPr lvl="1"/>
            <a:endParaRPr lang="en-US" dirty="0"/>
          </a:p>
          <a:p>
            <a:r>
              <a:rPr lang="en-US" dirty="0" err="1"/>
              <a:t>Denormalized</a:t>
            </a:r>
            <a:r>
              <a:rPr lang="en-US" dirty="0"/>
              <a:t> </a:t>
            </a:r>
          </a:p>
          <a:p>
            <a:pPr lvl="1"/>
            <a:r>
              <a:rPr lang="en-US" dirty="0" err="1"/>
              <a:t>Denormalized</a:t>
            </a:r>
            <a:r>
              <a:rPr lang="en-US" dirty="0"/>
              <a:t> means the scientific notation has a zero to the left of the radix instead of a 1.</a:t>
            </a:r>
          </a:p>
          <a:p>
            <a:pPr lvl="1"/>
            <a:endParaRPr lang="en-US" dirty="0"/>
          </a:p>
          <a:p>
            <a:pPr marL="457200" lvl="1" indent="0">
              <a:buNone/>
            </a:pPr>
            <a:r>
              <a:rPr lang="en-US" dirty="0"/>
              <a:t>	0.1 x 2</a:t>
            </a:r>
            <a:r>
              <a:rPr lang="en-US" baseline="30000" dirty="0"/>
              <a:t>3</a:t>
            </a:r>
            <a:r>
              <a:rPr lang="en-US" dirty="0"/>
              <a:t>  instead of 1.0 x 2</a:t>
            </a:r>
            <a:r>
              <a:rPr lang="en-US" baseline="30000" dirty="0"/>
              <a:t>2</a:t>
            </a:r>
          </a:p>
          <a:p>
            <a:pPr marL="457200" lvl="1" indent="0">
              <a:buNone/>
            </a:pPr>
            <a:endParaRPr lang="en-US" baseline="30000" dirty="0"/>
          </a:p>
          <a:p>
            <a:pPr lvl="1"/>
            <a:r>
              <a:rPr lang="en-US" dirty="0" err="1"/>
              <a:t>Denormalized</a:t>
            </a:r>
            <a:r>
              <a:rPr lang="en-US" dirty="0"/>
              <a:t> is represented as all zeros in the  characteristic and anything except zero in the </a:t>
            </a:r>
            <a:r>
              <a:rPr lang="en-US" dirty="0" err="1"/>
              <a:t>manitssa</a:t>
            </a:r>
            <a:r>
              <a:rPr lang="en-US" dirty="0"/>
              <a:t>.</a:t>
            </a:r>
          </a:p>
          <a:p>
            <a:pPr lvl="1"/>
            <a:r>
              <a:rPr lang="en-US" dirty="0"/>
              <a:t>From this you can interpret zero as a special type of </a:t>
            </a:r>
            <a:r>
              <a:rPr lang="en-US" dirty="0" err="1"/>
              <a:t>denormalized</a:t>
            </a:r>
            <a:r>
              <a:rPr lang="en-US" dirty="0"/>
              <a:t> number.</a:t>
            </a:r>
          </a:p>
        </p:txBody>
      </p:sp>
    </p:spTree>
    <p:extLst>
      <p:ext uri="{BB962C8B-B14F-4D97-AF65-F5344CB8AC3E}">
        <p14:creationId xmlns:p14="http://schemas.microsoft.com/office/powerpoint/2010/main" val="41642129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Infinity</a:t>
            </a:r>
          </a:p>
        </p:txBody>
      </p:sp>
      <p:sp>
        <p:nvSpPr>
          <p:cNvPr id="3" name="Content Placeholder 2"/>
          <p:cNvSpPr>
            <a:spLocks noGrp="1"/>
          </p:cNvSpPr>
          <p:nvPr>
            <p:ph idx="1"/>
          </p:nvPr>
        </p:nvSpPr>
        <p:spPr/>
        <p:txBody>
          <a:bodyPr>
            <a:normAutofit fontScale="70000" lnSpcReduction="20000"/>
          </a:bodyPr>
          <a:lstStyle/>
          <a:p>
            <a:r>
              <a:rPr lang="en-US" dirty="0"/>
              <a:t>Infinity </a:t>
            </a:r>
          </a:p>
          <a:p>
            <a:pPr lvl="1"/>
            <a:r>
              <a:rPr lang="en-US" dirty="0"/>
              <a:t>The values +infinity and -infinity are denoted with all ones in the characteristic and all zeros in the mantissa.</a:t>
            </a:r>
          </a:p>
          <a:p>
            <a:pPr lvl="1"/>
            <a:endParaRPr lang="en-US" dirty="0"/>
          </a:p>
          <a:p>
            <a:pPr lvl="1"/>
            <a:r>
              <a:rPr lang="en-US" dirty="0"/>
              <a:t>The sign bit distinguishes between negative infinity and positive infinity. </a:t>
            </a:r>
          </a:p>
          <a:p>
            <a:pPr lvl="1"/>
            <a:endParaRPr lang="en-US" dirty="0"/>
          </a:p>
          <a:p>
            <a:pPr lvl="1"/>
            <a:r>
              <a:rPr lang="en-US" dirty="0"/>
              <a:t>Being able to denote infinity as a specific value is useful because it allows operations to continue past overflow situations. </a:t>
            </a:r>
            <a:r>
              <a:rPr lang="en-US" i="1" dirty="0"/>
              <a:t>Operations with infinite values are well defined in IEEE floating point.</a:t>
            </a:r>
          </a:p>
          <a:p>
            <a:pPr lvl="1"/>
            <a:endParaRPr lang="en-US" i="1" dirty="0"/>
          </a:p>
          <a:p>
            <a:pPr lvl="1"/>
            <a:r>
              <a:rPr lang="en-US" i="1" dirty="0"/>
              <a:t>Hex values</a:t>
            </a:r>
          </a:p>
          <a:p>
            <a:pPr marL="457200" lvl="1" indent="0">
              <a:buNone/>
            </a:pPr>
            <a:r>
              <a:rPr lang="en-US" i="1" dirty="0"/>
              <a:t>	+∞ = 0x7C00	 	-∞ = 0xFC00 		(16 bit)</a:t>
            </a:r>
          </a:p>
          <a:p>
            <a:pPr marL="457200" lvl="1" indent="0">
              <a:buNone/>
            </a:pPr>
            <a:r>
              <a:rPr lang="en-US" i="1" dirty="0"/>
              <a:t>	+∞ = 0x7F800000 	-∞ = 0xFF800000 	(32 bit)</a:t>
            </a:r>
          </a:p>
          <a:p>
            <a:pPr lvl="1"/>
            <a:endParaRPr lang="en-US" dirty="0"/>
          </a:p>
        </p:txBody>
      </p:sp>
    </p:spTree>
    <p:extLst>
      <p:ext uri="{BB962C8B-B14F-4D97-AF65-F5344CB8AC3E}">
        <p14:creationId xmlns:p14="http://schemas.microsoft.com/office/powerpoint/2010/main" val="20084986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A Number</a:t>
            </a:r>
          </a:p>
        </p:txBody>
      </p:sp>
      <p:sp>
        <p:nvSpPr>
          <p:cNvPr id="3" name="Content Placeholder 2"/>
          <p:cNvSpPr>
            <a:spLocks noGrp="1"/>
          </p:cNvSpPr>
          <p:nvPr>
            <p:ph idx="1"/>
          </p:nvPr>
        </p:nvSpPr>
        <p:spPr/>
        <p:txBody>
          <a:bodyPr>
            <a:normAutofit fontScale="70000" lnSpcReduction="20000"/>
          </a:bodyPr>
          <a:lstStyle/>
          <a:p>
            <a:r>
              <a:rPr lang="en-US" dirty="0"/>
              <a:t>Not A Number (Nan) is used to represent a value that does not represent a real number. </a:t>
            </a:r>
          </a:p>
          <a:p>
            <a:r>
              <a:rPr lang="en-US" dirty="0" err="1"/>
              <a:t>NaN's</a:t>
            </a:r>
            <a:r>
              <a:rPr lang="en-US" dirty="0"/>
              <a:t> are represented by a bit pattern with a characteristic of all ones and a </a:t>
            </a:r>
            <a:r>
              <a:rPr lang="en-US"/>
              <a:t>non-zero mantissa. </a:t>
            </a:r>
            <a:endParaRPr lang="en-US" dirty="0"/>
          </a:p>
          <a:p>
            <a:r>
              <a:rPr lang="en-US" dirty="0"/>
              <a:t>There are two categories of </a:t>
            </a:r>
            <a:r>
              <a:rPr lang="en-US" dirty="0" err="1"/>
              <a:t>NaN</a:t>
            </a:r>
            <a:r>
              <a:rPr lang="en-US" dirty="0"/>
              <a:t>: </a:t>
            </a:r>
            <a:r>
              <a:rPr lang="en-US" dirty="0" err="1"/>
              <a:t>QNaN</a:t>
            </a:r>
            <a:r>
              <a:rPr lang="en-US" dirty="0"/>
              <a:t> (</a:t>
            </a:r>
            <a:r>
              <a:rPr lang="en-US" i="1" dirty="0"/>
              <a:t>Quiet </a:t>
            </a:r>
            <a:r>
              <a:rPr lang="en-US" i="1" dirty="0" err="1"/>
              <a:t>NaN</a:t>
            </a:r>
            <a:r>
              <a:rPr lang="en-US" dirty="0"/>
              <a:t>) and </a:t>
            </a:r>
            <a:r>
              <a:rPr lang="en-US" dirty="0" err="1"/>
              <a:t>SNaN</a:t>
            </a:r>
            <a:r>
              <a:rPr lang="en-US" dirty="0"/>
              <a:t> (</a:t>
            </a:r>
            <a:r>
              <a:rPr lang="en-US" i="1" dirty="0" err="1"/>
              <a:t>Signalling</a:t>
            </a:r>
            <a:r>
              <a:rPr lang="en-US" i="1" dirty="0"/>
              <a:t> </a:t>
            </a:r>
            <a:r>
              <a:rPr lang="en-US" i="1" dirty="0" err="1"/>
              <a:t>NaN</a:t>
            </a:r>
            <a:r>
              <a:rPr lang="en-US" dirty="0"/>
              <a:t>).</a:t>
            </a:r>
          </a:p>
          <a:p>
            <a:pPr lvl="1"/>
            <a:r>
              <a:rPr lang="en-US" dirty="0"/>
              <a:t>A </a:t>
            </a:r>
            <a:r>
              <a:rPr lang="en-US" dirty="0" err="1"/>
              <a:t>QNaN</a:t>
            </a:r>
            <a:r>
              <a:rPr lang="en-US" dirty="0"/>
              <a:t> is a </a:t>
            </a:r>
            <a:r>
              <a:rPr lang="en-US" dirty="0" err="1"/>
              <a:t>NaN</a:t>
            </a:r>
            <a:r>
              <a:rPr lang="en-US" dirty="0"/>
              <a:t> with the most significant fraction bit set. </a:t>
            </a:r>
            <a:r>
              <a:rPr lang="en-US" dirty="0" err="1"/>
              <a:t>QNaN's</a:t>
            </a:r>
            <a:r>
              <a:rPr lang="en-US" dirty="0"/>
              <a:t> propagate freely through most arithmetic operations. These values pop out of an operation when the result is not mathematically defined.</a:t>
            </a:r>
          </a:p>
          <a:p>
            <a:pPr lvl="1"/>
            <a:r>
              <a:rPr lang="en-US" dirty="0"/>
              <a:t>An </a:t>
            </a:r>
            <a:r>
              <a:rPr lang="en-US" dirty="0" err="1"/>
              <a:t>SNaN</a:t>
            </a:r>
            <a:r>
              <a:rPr lang="en-US" dirty="0"/>
              <a:t> is a </a:t>
            </a:r>
            <a:r>
              <a:rPr lang="en-US" dirty="0" err="1"/>
              <a:t>NaN</a:t>
            </a:r>
            <a:r>
              <a:rPr lang="en-US" dirty="0"/>
              <a:t> with the most significant fraction bit clear. It is used to signal an exception when used in operations. </a:t>
            </a:r>
            <a:r>
              <a:rPr lang="en-US" dirty="0" err="1"/>
              <a:t>SNaN's</a:t>
            </a:r>
            <a:r>
              <a:rPr lang="en-US" dirty="0"/>
              <a:t> can be handy to assign to uninitialized variables to trap premature usage.</a:t>
            </a:r>
          </a:p>
          <a:p>
            <a:r>
              <a:rPr lang="en-US" dirty="0"/>
              <a:t>Semantically, </a:t>
            </a:r>
            <a:r>
              <a:rPr lang="en-US" dirty="0" err="1"/>
              <a:t>QNaN's</a:t>
            </a:r>
            <a:r>
              <a:rPr lang="en-US" dirty="0"/>
              <a:t> denote </a:t>
            </a:r>
            <a:r>
              <a:rPr lang="en-US" i="1" dirty="0"/>
              <a:t>indeterminate</a:t>
            </a:r>
            <a:r>
              <a:rPr lang="en-US" dirty="0"/>
              <a:t> operations, while </a:t>
            </a:r>
            <a:r>
              <a:rPr lang="en-US" dirty="0" err="1"/>
              <a:t>SNaN's</a:t>
            </a:r>
            <a:r>
              <a:rPr lang="en-US" dirty="0"/>
              <a:t> denote </a:t>
            </a:r>
            <a:r>
              <a:rPr lang="en-US" i="1" dirty="0"/>
              <a:t>invalid</a:t>
            </a:r>
            <a:r>
              <a:rPr lang="en-US" dirty="0"/>
              <a:t> operations.</a:t>
            </a:r>
          </a:p>
          <a:p>
            <a:endParaRPr lang="en-US" dirty="0"/>
          </a:p>
        </p:txBody>
      </p:sp>
    </p:spTree>
    <p:extLst>
      <p:ext uri="{BB962C8B-B14F-4D97-AF65-F5344CB8AC3E}">
        <p14:creationId xmlns:p14="http://schemas.microsoft.com/office/powerpoint/2010/main" val="34909619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42922548"/>
              </p:ext>
            </p:extLst>
          </p:nvPr>
        </p:nvGraphicFramePr>
        <p:xfrm>
          <a:off x="609600" y="152400"/>
          <a:ext cx="6934200" cy="6324596"/>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2819400">
                  <a:extLst>
                    <a:ext uri="{9D8B030D-6E8A-4147-A177-3AD203B41FA5}">
                      <a16:colId xmlns:a16="http://schemas.microsoft.com/office/drawing/2014/main" val="20003"/>
                    </a:ext>
                  </a:extLst>
                </a:gridCol>
              </a:tblGrid>
              <a:tr h="247068">
                <a:tc>
                  <a:txBody>
                    <a:bodyPr/>
                    <a:lstStyle/>
                    <a:p>
                      <a:pPr algn="ctr"/>
                      <a:r>
                        <a:rPr lang="en-US" sz="1200" dirty="0"/>
                        <a:t>Sign</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Exponent (</a:t>
                      </a:r>
                      <a:r>
                        <a:rPr lang="en-US" sz="1200" i="1"/>
                        <a:t>e</a:t>
                      </a:r>
                      <a:r>
                        <a:rPr lang="en-US" sz="1200"/>
                        <a:t>)</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Fraction (</a:t>
                      </a:r>
                      <a:r>
                        <a:rPr lang="en-US" sz="1200" i="1"/>
                        <a:t>f</a:t>
                      </a:r>
                      <a:r>
                        <a:rPr lang="en-US" sz="1200"/>
                        <a:t>)</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Value</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7068">
                <a:tc>
                  <a:txBody>
                    <a:bodyPr/>
                    <a:lstStyle/>
                    <a:p>
                      <a:pPr algn="ctr"/>
                      <a:r>
                        <a:rPr lang="en-US" sz="1200" dirty="0"/>
                        <a:t>0</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00⋯00</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00⋯00</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+0</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36157">
                <a:tc>
                  <a:txBody>
                    <a:bodyPr/>
                    <a:lstStyle/>
                    <a:p>
                      <a:pPr algn="ctr"/>
                      <a:r>
                        <a:rPr lang="en-US" sz="1200" dirty="0"/>
                        <a:t>0</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00⋯00</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00⋯01</a:t>
                      </a:r>
                      <a:br>
                        <a:rPr lang="en-US" sz="1200"/>
                      </a:br>
                      <a:r>
                        <a:rPr lang="en-US" sz="1200"/>
                        <a:t>⋮</a:t>
                      </a:r>
                      <a:br>
                        <a:rPr lang="en-US" sz="1200"/>
                      </a:br>
                      <a:r>
                        <a:rPr lang="en-US" sz="1200"/>
                        <a:t>11⋯11</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Positive </a:t>
                      </a:r>
                      <a:r>
                        <a:rPr lang="en-US" sz="1200" dirty="0" err="1"/>
                        <a:t>Denormalized</a:t>
                      </a:r>
                      <a:r>
                        <a:rPr lang="en-US" sz="1200" dirty="0"/>
                        <a:t> Real</a:t>
                      </a:r>
                      <a:br>
                        <a:rPr lang="en-US" sz="1200" dirty="0"/>
                      </a:br>
                      <a:r>
                        <a:rPr lang="en-US" sz="1200" dirty="0"/>
                        <a:t>0.</a:t>
                      </a:r>
                      <a:r>
                        <a:rPr lang="en-US" sz="1200" i="1" dirty="0"/>
                        <a:t>f</a:t>
                      </a:r>
                      <a:r>
                        <a:rPr lang="en-US" sz="1200" dirty="0"/>
                        <a:t> × 2</a:t>
                      </a:r>
                      <a:r>
                        <a:rPr lang="en-US" sz="1200" baseline="30000" dirty="0"/>
                        <a:t>(-</a:t>
                      </a:r>
                      <a:r>
                        <a:rPr lang="en-US" sz="1200" i="1" baseline="30000" dirty="0"/>
                        <a:t>b</a:t>
                      </a:r>
                      <a:r>
                        <a:rPr lang="en-US" sz="1200" baseline="30000" dirty="0"/>
                        <a:t>+1)</a:t>
                      </a:r>
                      <a:endParaRPr lang="en-US" sz="1200" dirty="0"/>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36157">
                <a:tc>
                  <a:txBody>
                    <a:bodyPr/>
                    <a:lstStyle/>
                    <a:p>
                      <a:pPr algn="ctr"/>
                      <a:r>
                        <a:rPr lang="en-US" sz="1200" dirty="0"/>
                        <a:t>0</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00⋯01</a:t>
                      </a:r>
                      <a:br>
                        <a:rPr lang="en-US" sz="1200" dirty="0"/>
                      </a:br>
                      <a:r>
                        <a:rPr lang="en-US" sz="1200" dirty="0"/>
                        <a:t>⋮</a:t>
                      </a:r>
                      <a:br>
                        <a:rPr lang="en-US" sz="1200" dirty="0"/>
                      </a:br>
                      <a:r>
                        <a:rPr lang="en-US" sz="1200" dirty="0"/>
                        <a:t>11⋯10</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XX⋯XX</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Positive Normalized Real</a:t>
                      </a:r>
                      <a:br>
                        <a:rPr lang="en-US" sz="1200"/>
                      </a:br>
                      <a:r>
                        <a:rPr lang="en-US" sz="1200"/>
                        <a:t>1.</a:t>
                      </a:r>
                      <a:r>
                        <a:rPr lang="en-US" sz="1200" i="1"/>
                        <a:t>f</a:t>
                      </a:r>
                      <a:r>
                        <a:rPr lang="en-US" sz="1200"/>
                        <a:t> × 2</a:t>
                      </a:r>
                      <a:r>
                        <a:rPr lang="en-US" sz="1200" baseline="30000"/>
                        <a:t>(</a:t>
                      </a:r>
                      <a:r>
                        <a:rPr lang="en-US" sz="1200" i="1" baseline="30000"/>
                        <a:t>e</a:t>
                      </a:r>
                      <a:r>
                        <a:rPr lang="en-US" sz="1200" baseline="30000"/>
                        <a:t>-</a:t>
                      </a:r>
                      <a:r>
                        <a:rPr lang="en-US" sz="1200" i="1" baseline="30000"/>
                        <a:t>b</a:t>
                      </a:r>
                      <a:r>
                        <a:rPr lang="en-US" sz="1200" baseline="30000"/>
                        <a:t>)</a:t>
                      </a:r>
                      <a:endParaRPr lang="en-US" sz="1200"/>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47068">
                <a:tc>
                  <a:txBody>
                    <a:bodyPr/>
                    <a:lstStyle/>
                    <a:p>
                      <a:pPr algn="ctr"/>
                      <a:r>
                        <a:rPr lang="en-US" sz="1200" dirty="0"/>
                        <a:t>0</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11⋯11</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00⋯00</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+Infinity</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36157">
                <a:tc>
                  <a:txBody>
                    <a:bodyPr/>
                    <a:lstStyle/>
                    <a:p>
                      <a:pPr algn="ctr"/>
                      <a:r>
                        <a:rPr lang="en-US" sz="1200"/>
                        <a:t>0</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11⋯11</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00⋯01</a:t>
                      </a:r>
                      <a:br>
                        <a:rPr lang="en-US" sz="1200" dirty="0"/>
                      </a:br>
                      <a:r>
                        <a:rPr lang="en-US" sz="1200" dirty="0"/>
                        <a:t>⋮</a:t>
                      </a:r>
                      <a:br>
                        <a:rPr lang="en-US" sz="1200" dirty="0"/>
                      </a:br>
                      <a:r>
                        <a:rPr lang="en-US" sz="1200" dirty="0"/>
                        <a:t>01⋯11</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SNaN</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36157">
                <a:tc>
                  <a:txBody>
                    <a:bodyPr/>
                    <a:lstStyle/>
                    <a:p>
                      <a:pPr algn="ctr"/>
                      <a:r>
                        <a:rPr lang="en-US" sz="1200"/>
                        <a:t>0</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11⋯11</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10⋯00</a:t>
                      </a:r>
                      <a:br>
                        <a:rPr lang="en-US" sz="1200"/>
                      </a:br>
                      <a:r>
                        <a:rPr lang="en-US" sz="1200"/>
                        <a:t>⋮</a:t>
                      </a:r>
                      <a:br>
                        <a:rPr lang="en-US" sz="1200"/>
                      </a:br>
                      <a:r>
                        <a:rPr lang="en-US" sz="1200"/>
                        <a:t>11⋯11</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QNaN</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47068">
                <a:tc>
                  <a:txBody>
                    <a:bodyPr/>
                    <a:lstStyle/>
                    <a:p>
                      <a:pPr algn="ctr"/>
                      <a:r>
                        <a:rPr lang="en-US" sz="1200"/>
                        <a:t>1</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00⋯00</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00⋯00</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-0</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636157">
                <a:tc>
                  <a:txBody>
                    <a:bodyPr/>
                    <a:lstStyle/>
                    <a:p>
                      <a:pPr algn="ctr"/>
                      <a:r>
                        <a:rPr lang="en-US" sz="1200"/>
                        <a:t>1</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00⋯00</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00⋯01</a:t>
                      </a:r>
                      <a:br>
                        <a:rPr lang="en-US" sz="1200" dirty="0"/>
                      </a:br>
                      <a:r>
                        <a:rPr lang="en-US" sz="1200" dirty="0"/>
                        <a:t>⋮</a:t>
                      </a:r>
                      <a:br>
                        <a:rPr lang="en-US" sz="1200" dirty="0"/>
                      </a:br>
                      <a:r>
                        <a:rPr lang="en-US" sz="1200" dirty="0"/>
                        <a:t>11⋯11</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Negative </a:t>
                      </a:r>
                      <a:r>
                        <a:rPr lang="en-US" sz="1200" dirty="0" err="1"/>
                        <a:t>Denormalized</a:t>
                      </a:r>
                      <a:r>
                        <a:rPr lang="en-US" sz="1200" dirty="0"/>
                        <a:t> Real</a:t>
                      </a:r>
                      <a:br>
                        <a:rPr lang="en-US" sz="1200" dirty="0"/>
                      </a:br>
                      <a:r>
                        <a:rPr lang="en-US" sz="1200" dirty="0"/>
                        <a:t>-0.</a:t>
                      </a:r>
                      <a:r>
                        <a:rPr lang="en-US" sz="1200" i="1" dirty="0"/>
                        <a:t>f</a:t>
                      </a:r>
                      <a:r>
                        <a:rPr lang="en-US" sz="1200" dirty="0"/>
                        <a:t> × 2</a:t>
                      </a:r>
                      <a:r>
                        <a:rPr lang="en-US" sz="1200" baseline="30000" dirty="0"/>
                        <a:t>(-</a:t>
                      </a:r>
                      <a:r>
                        <a:rPr lang="en-US" sz="1200" i="1" baseline="30000" dirty="0"/>
                        <a:t>b</a:t>
                      </a:r>
                      <a:r>
                        <a:rPr lang="en-US" sz="1200" baseline="30000" dirty="0"/>
                        <a:t>+1)</a:t>
                      </a:r>
                      <a:endParaRPr lang="en-US" sz="1200" dirty="0"/>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636157">
                <a:tc>
                  <a:txBody>
                    <a:bodyPr/>
                    <a:lstStyle/>
                    <a:p>
                      <a:pPr algn="ctr"/>
                      <a:r>
                        <a:rPr lang="en-US" sz="1200"/>
                        <a:t>1</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00⋯01</a:t>
                      </a:r>
                      <a:br>
                        <a:rPr lang="en-US" sz="1200"/>
                      </a:br>
                      <a:r>
                        <a:rPr lang="en-US" sz="1200"/>
                        <a:t>⋮</a:t>
                      </a:r>
                      <a:br>
                        <a:rPr lang="en-US" sz="1200"/>
                      </a:br>
                      <a:r>
                        <a:rPr lang="en-US" sz="1200"/>
                        <a:t>11⋯10</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XX⋯XX</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Negative Normalized Real</a:t>
                      </a:r>
                      <a:br>
                        <a:rPr lang="en-US" sz="1200" dirty="0"/>
                      </a:br>
                      <a:r>
                        <a:rPr lang="en-US" sz="1200" dirty="0"/>
                        <a:t>-1.</a:t>
                      </a:r>
                      <a:r>
                        <a:rPr lang="en-US" sz="1200" i="1" dirty="0"/>
                        <a:t>f</a:t>
                      </a:r>
                      <a:r>
                        <a:rPr lang="en-US" sz="1200" dirty="0"/>
                        <a:t> × 2</a:t>
                      </a:r>
                      <a:r>
                        <a:rPr lang="en-US" sz="1200" baseline="30000" dirty="0"/>
                        <a:t>(</a:t>
                      </a:r>
                      <a:r>
                        <a:rPr lang="en-US" sz="1200" i="1" baseline="30000" dirty="0"/>
                        <a:t>e</a:t>
                      </a:r>
                      <a:r>
                        <a:rPr lang="en-US" sz="1200" baseline="30000" dirty="0"/>
                        <a:t>-</a:t>
                      </a:r>
                      <a:r>
                        <a:rPr lang="en-US" sz="1200" i="1" baseline="30000" dirty="0"/>
                        <a:t>b</a:t>
                      </a:r>
                      <a:r>
                        <a:rPr lang="en-US" sz="1200" baseline="30000" dirty="0"/>
                        <a:t>)</a:t>
                      </a:r>
                      <a:endParaRPr lang="en-US" sz="1200" dirty="0"/>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47068">
                <a:tc>
                  <a:txBody>
                    <a:bodyPr/>
                    <a:lstStyle/>
                    <a:p>
                      <a:pPr algn="ctr"/>
                      <a:r>
                        <a:rPr lang="en-US" sz="1200"/>
                        <a:t>1</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11⋯11</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00⋯00</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-Infinity</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636157">
                <a:tc>
                  <a:txBody>
                    <a:bodyPr/>
                    <a:lstStyle/>
                    <a:p>
                      <a:pPr algn="ctr"/>
                      <a:r>
                        <a:rPr lang="en-US" sz="1200"/>
                        <a:t>1</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11⋯11</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00⋯01</a:t>
                      </a:r>
                      <a:br>
                        <a:rPr lang="en-US" sz="1200"/>
                      </a:br>
                      <a:r>
                        <a:rPr lang="en-US" sz="1200"/>
                        <a:t>⋮</a:t>
                      </a:r>
                      <a:br>
                        <a:rPr lang="en-US" sz="1200"/>
                      </a:br>
                      <a:r>
                        <a:rPr lang="en-US" sz="1200"/>
                        <a:t>01⋯11</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err="1"/>
                        <a:t>SNaN</a:t>
                      </a:r>
                      <a:endParaRPr lang="en-US" sz="1200" dirty="0"/>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636157">
                <a:tc>
                  <a:txBody>
                    <a:bodyPr/>
                    <a:lstStyle/>
                    <a:p>
                      <a:pPr algn="ctr"/>
                      <a:r>
                        <a:rPr lang="en-US" sz="1200" dirty="0"/>
                        <a:t>1</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11⋯11</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10⋯00</a:t>
                      </a:r>
                      <a:br>
                        <a:rPr lang="en-US" sz="1200"/>
                      </a:br>
                      <a:r>
                        <a:rPr lang="en-US" sz="1200"/>
                        <a:t>⋮</a:t>
                      </a:r>
                      <a:br>
                        <a:rPr lang="en-US" sz="1200"/>
                      </a:br>
                      <a:r>
                        <a:rPr lang="en-US" sz="1200"/>
                        <a:t>11.11</a:t>
                      </a:r>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err="1"/>
                        <a:t>QNaN</a:t>
                      </a:r>
                      <a:endParaRPr lang="en-US" sz="1200" dirty="0"/>
                    </a:p>
                  </a:txBody>
                  <a:tcPr marL="45260" marR="45260" marT="22630" marB="22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4208845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Operations and Results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140918"/>
              </p:ext>
            </p:extLst>
          </p:nvPr>
        </p:nvGraphicFramePr>
        <p:xfrm>
          <a:off x="457200" y="1600200"/>
          <a:ext cx="8229600" cy="329184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algn="ctr"/>
                      <a:r>
                        <a:rPr lang="en-US" dirty="0"/>
                        <a:t>Operation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Result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r>
                        <a:rPr lang="en-US" dirty="0"/>
                        <a:t>n ÷ ±Infinity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r>
                        <a:rPr lang="en-US" dirty="0"/>
                        <a:t>±Infinity × ±Infinity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±Infinity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r>
                        <a:rPr lang="en-US" dirty="0"/>
                        <a:t>±nonzero ÷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±Infinity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r>
                        <a:rPr lang="en-US" dirty="0"/>
                        <a:t>Infinity + Infinity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Infinity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r>
                        <a:rPr lang="en-US"/>
                        <a:t>±0 ÷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i="1" dirty="0" err="1"/>
                        <a:t>NaN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ctr"/>
                      <a:r>
                        <a:rPr lang="en-US"/>
                        <a:t>Infinity - Infinity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i="1" dirty="0" err="1"/>
                        <a:t>NaN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r>
                        <a:rPr lang="en-US"/>
                        <a:t>±Infinity ÷ ±Infinity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i="1" dirty="0" err="1"/>
                        <a:t>NaN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algn="ctr"/>
                      <a:r>
                        <a:rPr lang="en-US"/>
                        <a:t>±Infinity ×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i="1" dirty="0" err="1"/>
                        <a:t>NaN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90004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2's Complement</a:t>
            </a:r>
          </a:p>
        </p:txBody>
      </p:sp>
      <p:sp>
        <p:nvSpPr>
          <p:cNvPr id="3" name="Content Placeholder 2"/>
          <p:cNvSpPr>
            <a:spLocks noGrp="1"/>
          </p:cNvSpPr>
          <p:nvPr>
            <p:ph idx="1"/>
          </p:nvPr>
        </p:nvSpPr>
        <p:spPr/>
        <p:txBody>
          <a:bodyPr>
            <a:normAutofit fontScale="77500" lnSpcReduction="20000"/>
          </a:bodyPr>
          <a:lstStyle/>
          <a:p>
            <a:r>
              <a:rPr lang="en-US" dirty="0"/>
              <a:t>Allows both positive and negative numbers</a:t>
            </a:r>
          </a:p>
          <a:p>
            <a:r>
              <a:rPr lang="en-US" dirty="0"/>
              <a:t>Works because of a fixed number of bits</a:t>
            </a:r>
          </a:p>
          <a:p>
            <a:r>
              <a:rPr lang="en-US" dirty="0"/>
              <a:t>Assume you have only 5 bits to work with</a:t>
            </a:r>
          </a:p>
          <a:p>
            <a:r>
              <a:rPr lang="en-US" dirty="0"/>
              <a:t>You can store 00000 to 11111</a:t>
            </a:r>
          </a:p>
          <a:p>
            <a:r>
              <a:rPr lang="en-US" dirty="0"/>
              <a:t>Adding a number to its additive identity should give zero so 7 + (-7) = 0</a:t>
            </a:r>
          </a:p>
          <a:p>
            <a:endParaRPr lang="en-US" dirty="0"/>
          </a:p>
          <a:p>
            <a:pPr marL="0" indent="0">
              <a:buNone/>
            </a:pPr>
            <a:r>
              <a:rPr lang="en-US" dirty="0">
                <a:latin typeface="Courier New" panose="02070309020205020404" pitchFamily="49" charset="0"/>
                <a:cs typeface="Courier New" panose="02070309020205020404" pitchFamily="49" charset="0"/>
              </a:rPr>
              <a:t>	 00111 (7)</a:t>
            </a:r>
          </a:p>
          <a:p>
            <a:pPr marL="0" indent="0">
              <a:buNone/>
            </a:pPr>
            <a:r>
              <a:rPr lang="en-US" dirty="0">
                <a:latin typeface="Courier New" panose="02070309020205020404" pitchFamily="49" charset="0"/>
                <a:cs typeface="Courier New" panose="02070309020205020404" pitchFamily="49" charset="0"/>
              </a:rPr>
              <a:t>	</a:t>
            </a:r>
            <a:r>
              <a:rPr lang="en-US" u="sng" dirty="0">
                <a:latin typeface="Courier New" panose="02070309020205020404" pitchFamily="49" charset="0"/>
                <a:cs typeface="Courier New" panose="02070309020205020404" pitchFamily="49" charset="0"/>
              </a:rPr>
              <a:t>+11001</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00000 (0)</a:t>
            </a:r>
          </a:p>
          <a:p>
            <a:endParaRPr lang="en-US" dirty="0">
              <a:cs typeface="Courier New" panose="02070309020205020404" pitchFamily="49" charset="0"/>
            </a:endParaRPr>
          </a:p>
          <a:p>
            <a:r>
              <a:rPr lang="en-US" dirty="0">
                <a:cs typeface="Courier New" panose="02070309020205020404" pitchFamily="49" charset="0"/>
              </a:rPr>
              <a:t>11001 must be -7</a:t>
            </a:r>
          </a:p>
        </p:txBody>
      </p:sp>
    </p:spTree>
    <p:extLst>
      <p:ext uri="{BB962C8B-B14F-4D97-AF65-F5344CB8AC3E}">
        <p14:creationId xmlns:p14="http://schemas.microsoft.com/office/powerpoint/2010/main" val="1118585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898</TotalTime>
  <Words>4481</Words>
  <Application>Microsoft Office PowerPoint</Application>
  <PresentationFormat>On-screen Show (4:3)</PresentationFormat>
  <Paragraphs>1678</Paragraphs>
  <Slides>84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Arial</vt:lpstr>
      <vt:lpstr>Calibri</vt:lpstr>
      <vt:lpstr>Courier New</vt:lpstr>
      <vt:lpstr>Symbol</vt:lpstr>
      <vt:lpstr>Times New Roman</vt:lpstr>
      <vt:lpstr>Office Theme</vt:lpstr>
      <vt:lpstr>Number Systems</vt:lpstr>
      <vt:lpstr>Bits and Bytes</vt:lpstr>
      <vt:lpstr>Number Representations</vt:lpstr>
      <vt:lpstr>Binary</vt:lpstr>
      <vt:lpstr>Convert decimal to binary</vt:lpstr>
      <vt:lpstr>Binary to Decimal</vt:lpstr>
      <vt:lpstr>Representing Negative Numbers</vt:lpstr>
      <vt:lpstr>Signed Magnitude</vt:lpstr>
      <vt:lpstr>2's Complement</vt:lpstr>
      <vt:lpstr>Decimal to 2's Complement</vt:lpstr>
      <vt:lpstr>Decimal to 2's Complement Example</vt:lpstr>
      <vt:lpstr>5 Bit Comparison</vt:lpstr>
      <vt:lpstr>2's Complement Notes</vt:lpstr>
      <vt:lpstr>2's Complement Shortcut</vt:lpstr>
      <vt:lpstr>2s Complement Shortcut Practice</vt:lpstr>
      <vt:lpstr>2s Complement Shortcut Practice</vt:lpstr>
      <vt:lpstr>Biggest and smallest number</vt:lpstr>
      <vt:lpstr>Biggest and smallest number</vt:lpstr>
      <vt:lpstr>How many bits to represent a number?</vt:lpstr>
      <vt:lpstr>How many bits to represent a number?</vt:lpstr>
      <vt:lpstr>Using Metric Prefixes</vt:lpstr>
      <vt:lpstr>Using Metric Prefixes</vt:lpstr>
      <vt:lpstr>Using Metric Prefixes</vt:lpstr>
      <vt:lpstr>Sign extension +</vt:lpstr>
      <vt:lpstr>Sign extension -</vt:lpstr>
      <vt:lpstr>Sign Extension</vt:lpstr>
      <vt:lpstr>Sign Extension</vt:lpstr>
      <vt:lpstr>Zero Extension</vt:lpstr>
      <vt:lpstr>Unsigned Overflow</vt:lpstr>
      <vt:lpstr>Signed Overflow Positive</vt:lpstr>
      <vt:lpstr>Signed Overflow Negative</vt:lpstr>
      <vt:lpstr>Signed Overflow Negative</vt:lpstr>
      <vt:lpstr>Signed Overflow Negative</vt:lpstr>
      <vt:lpstr>Detecting overflow</vt:lpstr>
      <vt:lpstr>Bit Twiddling</vt:lpstr>
      <vt:lpstr>Operators</vt:lpstr>
      <vt:lpstr>Truth Tables</vt:lpstr>
      <vt:lpstr>Clearing bits with AND</vt:lpstr>
      <vt:lpstr>Clearing Bits Practice</vt:lpstr>
      <vt:lpstr>Masking</vt:lpstr>
      <vt:lpstr>Setting bits with OR</vt:lpstr>
      <vt:lpstr>Setting Bits Practice</vt:lpstr>
      <vt:lpstr>Bit Vector Example</vt:lpstr>
      <vt:lpstr>Bit Vector Solution</vt:lpstr>
      <vt:lpstr>Bit Vector Practice</vt:lpstr>
      <vt:lpstr>Clearing all bits with XOR</vt:lpstr>
      <vt:lpstr>Checking equality with XOR</vt:lpstr>
      <vt:lpstr>Sign Extension Example</vt:lpstr>
      <vt:lpstr>Sign Extension Example</vt:lpstr>
      <vt:lpstr>Sign Extension Example</vt:lpstr>
      <vt:lpstr>Sign Extension Example</vt:lpstr>
      <vt:lpstr>Octal – Base 8</vt:lpstr>
      <vt:lpstr>Hexadecimal – base 16</vt:lpstr>
      <vt:lpstr>Convert the following</vt:lpstr>
      <vt:lpstr>Using Hexadecimal</vt:lpstr>
      <vt:lpstr>Binary Fractions</vt:lpstr>
      <vt:lpstr>Binary Fractions</vt:lpstr>
      <vt:lpstr>Binary Fractions</vt:lpstr>
      <vt:lpstr>Fractional Binary to Decimal</vt:lpstr>
      <vt:lpstr>Fractional Binary to Decimal (Easy)</vt:lpstr>
      <vt:lpstr>Decimal to Fractional Binary</vt:lpstr>
      <vt:lpstr>Decimal to Fractional Binary</vt:lpstr>
      <vt:lpstr>IEEE Floating Point Storage</vt:lpstr>
      <vt:lpstr>Scientific notation</vt:lpstr>
      <vt:lpstr>Writing Normalized SN</vt:lpstr>
      <vt:lpstr>Writing Normalized SN Answers</vt:lpstr>
      <vt:lpstr>IEEE 16 Bit Floating Point</vt:lpstr>
      <vt:lpstr>Excess-15</vt:lpstr>
      <vt:lpstr>Convert to Floating Point</vt:lpstr>
      <vt:lpstr>16 Bit Example</vt:lpstr>
      <vt:lpstr>Convert to Floating Point</vt:lpstr>
      <vt:lpstr>Convert to decimal from Floating Point</vt:lpstr>
      <vt:lpstr>16 Bit Example</vt:lpstr>
      <vt:lpstr>Convert to decimal from Floating Point</vt:lpstr>
      <vt:lpstr>IEEE 32 Bit Floating Point</vt:lpstr>
      <vt:lpstr>Excess-127</vt:lpstr>
      <vt:lpstr>Floating point conversions 16 Bit</vt:lpstr>
      <vt:lpstr>Floating point conversion 32 bit</vt:lpstr>
      <vt:lpstr>Special Numbers</vt:lpstr>
      <vt:lpstr>Zero and Denormalized</vt:lpstr>
      <vt:lpstr>Infinity</vt:lpstr>
      <vt:lpstr>Not A Number</vt:lpstr>
      <vt:lpstr>PowerPoint Presentation</vt:lpstr>
      <vt:lpstr>Operations and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Systems</dc:title>
  <dc:creator>Joel</dc:creator>
  <cp:lastModifiedBy>Swanson, Joel Anthony</cp:lastModifiedBy>
  <cp:revision>84</cp:revision>
  <dcterms:created xsi:type="dcterms:W3CDTF">2015-01-06T13:18:37Z</dcterms:created>
  <dcterms:modified xsi:type="dcterms:W3CDTF">2018-08-27T13:44:20Z</dcterms:modified>
</cp:coreProperties>
</file>