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8" r:id="rId13"/>
    <p:sldId id="339" r:id="rId14"/>
    <p:sldId id="318" r:id="rId15"/>
    <p:sldId id="319" r:id="rId16"/>
    <p:sldId id="320" r:id="rId17"/>
    <p:sldId id="321" r:id="rId18"/>
    <p:sldId id="268" r:id="rId19"/>
    <p:sldId id="269" r:id="rId20"/>
    <p:sldId id="267" r:id="rId21"/>
    <p:sldId id="345" r:id="rId22"/>
    <p:sldId id="270" r:id="rId23"/>
    <p:sldId id="342" r:id="rId24"/>
    <p:sldId id="343" r:id="rId25"/>
    <p:sldId id="341" r:id="rId26"/>
    <p:sldId id="272" r:id="rId27"/>
    <p:sldId id="271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9" r:id="rId36"/>
    <p:sldId id="291" r:id="rId37"/>
    <p:sldId id="344" r:id="rId38"/>
    <p:sldId id="281" r:id="rId39"/>
    <p:sldId id="286" r:id="rId40"/>
    <p:sldId id="292" r:id="rId41"/>
    <p:sldId id="287" r:id="rId42"/>
    <p:sldId id="280" r:id="rId43"/>
    <p:sldId id="325" r:id="rId44"/>
    <p:sldId id="334" r:id="rId45"/>
    <p:sldId id="326" r:id="rId46"/>
    <p:sldId id="298" r:id="rId47"/>
    <p:sldId id="293" r:id="rId48"/>
    <p:sldId id="340" r:id="rId49"/>
    <p:sldId id="282" r:id="rId50"/>
    <p:sldId id="299" r:id="rId51"/>
    <p:sldId id="300" r:id="rId52"/>
    <p:sldId id="301" r:id="rId53"/>
    <p:sldId id="322" r:id="rId54"/>
    <p:sldId id="324" r:id="rId55"/>
    <p:sldId id="323" r:id="rId56"/>
    <p:sldId id="283" r:id="rId57"/>
    <p:sldId id="302" r:id="rId58"/>
    <p:sldId id="337" r:id="rId59"/>
    <p:sldId id="338" r:id="rId60"/>
    <p:sldId id="303" r:id="rId61"/>
    <p:sldId id="333" r:id="rId62"/>
    <p:sldId id="330" r:id="rId63"/>
    <p:sldId id="328" r:id="rId64"/>
    <p:sldId id="327" r:id="rId65"/>
    <p:sldId id="329" r:id="rId66"/>
    <p:sldId id="331" r:id="rId67"/>
    <p:sldId id="332" r:id="rId68"/>
    <p:sldId id="336" r:id="rId69"/>
    <p:sldId id="305" r:id="rId70"/>
    <p:sldId id="284" r:id="rId71"/>
    <p:sldId id="306" r:id="rId72"/>
    <p:sldId id="307" r:id="rId73"/>
    <p:sldId id="309" r:id="rId74"/>
    <p:sldId id="314" r:id="rId75"/>
    <p:sldId id="308" r:id="rId76"/>
    <p:sldId id="310" r:id="rId77"/>
    <p:sldId id="311" r:id="rId78"/>
    <p:sldId id="312" r:id="rId79"/>
    <p:sldId id="313" r:id="rId80"/>
    <p:sldId id="315" r:id="rId81"/>
    <p:sldId id="316" r:id="rId8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5" autoAdjust="0"/>
  </p:normalViewPr>
  <p:slideViewPr>
    <p:cSldViewPr>
      <p:cViewPr varScale="1">
        <p:scale>
          <a:sx n="62" d="100"/>
          <a:sy n="62" d="100"/>
        </p:scale>
        <p:origin x="10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8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7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0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55A8914-5136-4D9E-9C7B-EEFE27BA229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55A8914-5136-4D9E-9C7B-EEFE27BA229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4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1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7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55A8914-5136-4D9E-9C7B-EEFE27BA229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6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C</a:t>
            </a:r>
          </a:p>
        </p:txBody>
      </p:sp>
    </p:spTree>
    <p:extLst>
      <p:ext uri="{BB962C8B-B14F-4D97-AF65-F5344CB8AC3E}">
        <p14:creationId xmlns:p14="http://schemas.microsoft.com/office/powerpoint/2010/main" val="178032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 into student.</a:t>
            </a:r>
          </a:p>
          <a:p>
            <a:r>
              <a:rPr lang="en-US" dirty="0"/>
              <a:t>Make a new directory for 2450.</a:t>
            </a:r>
          </a:p>
          <a:p>
            <a:r>
              <a:rPr lang="en-US" dirty="0"/>
              <a:t>Change into that directory.</a:t>
            </a:r>
          </a:p>
          <a:p>
            <a:r>
              <a:rPr lang="en-US" dirty="0"/>
              <a:t>Make a new directory to store </a:t>
            </a:r>
            <a:r>
              <a:rPr lang="en-US" b="1" dirty="0"/>
              <a:t>C</a:t>
            </a:r>
            <a:r>
              <a:rPr lang="en-US" dirty="0"/>
              <a:t> programs.</a:t>
            </a:r>
          </a:p>
          <a:p>
            <a:r>
              <a:rPr lang="en-US" dirty="0"/>
              <a:t>Change into that directory.</a:t>
            </a:r>
          </a:p>
          <a:p>
            <a:r>
              <a:rPr lang="en-US" dirty="0"/>
              <a:t>Open an editor and type in the hello world program from slide 2.</a:t>
            </a:r>
          </a:p>
          <a:p>
            <a:r>
              <a:rPr lang="en-US" dirty="0"/>
              <a:t>Save the program as </a:t>
            </a:r>
            <a:r>
              <a:rPr lang="en-US" dirty="0" err="1"/>
              <a:t>hello.cc</a:t>
            </a:r>
            <a:r>
              <a:rPr lang="en-US" dirty="0"/>
              <a:t> and exit the editor.</a:t>
            </a:r>
          </a:p>
          <a:p>
            <a:r>
              <a:rPr lang="en-US" dirty="0"/>
              <a:t>Compile the program.</a:t>
            </a:r>
          </a:p>
          <a:p>
            <a:r>
              <a:rPr lang="en-US" dirty="0"/>
              <a:t>Run the program.</a:t>
            </a:r>
          </a:p>
        </p:txBody>
      </p:sp>
    </p:spTree>
    <p:extLst>
      <p:ext uri="{BB962C8B-B14F-4D97-AF65-F5344CB8AC3E}">
        <p14:creationId xmlns:p14="http://schemas.microsoft.com/office/powerpoint/2010/main" val="413651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en-US" dirty="0"/>
              <a:t>Example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419770"/>
            <a:ext cx="7315200" cy="2286000"/>
          </a:xfrm>
        </p:spPr>
        <p:txBody>
          <a:bodyPr>
            <a:noAutofit/>
          </a:bodyPr>
          <a:lstStyle/>
          <a:p>
            <a:r>
              <a:rPr lang="en-US" sz="1800" dirty="0"/>
              <a:t>I used </a:t>
            </a:r>
            <a:r>
              <a:rPr lang="en-US" sz="1800" dirty="0" err="1"/>
              <a:t>nano</a:t>
            </a:r>
            <a:r>
              <a:rPr lang="en-US" sz="1800" dirty="0"/>
              <a:t> as an editor.  Feel free to use vi/vim, </a:t>
            </a:r>
            <a:r>
              <a:rPr lang="en-US" sz="1800" dirty="0" err="1"/>
              <a:t>emacs</a:t>
            </a:r>
            <a:r>
              <a:rPr lang="en-US" sz="1800" dirty="0"/>
              <a:t>, or any other text editor you are comfortable with.</a:t>
            </a:r>
          </a:p>
          <a:p>
            <a:r>
              <a:rPr lang="en-US" sz="1800" dirty="0"/>
              <a:t>Control-O  (</a:t>
            </a:r>
            <a:r>
              <a:rPr lang="en-US" sz="1800" dirty="0" err="1"/>
              <a:t>WriteOut</a:t>
            </a:r>
            <a:r>
              <a:rPr lang="en-US" sz="1800" dirty="0"/>
              <a:t>) saves from </a:t>
            </a:r>
            <a:r>
              <a:rPr lang="en-US" sz="1800" dirty="0" err="1"/>
              <a:t>nano</a:t>
            </a:r>
            <a:r>
              <a:rPr lang="en-US" sz="1800" dirty="0"/>
              <a:t>. Make sure it is named </a:t>
            </a:r>
            <a:r>
              <a:rPr lang="en-US" sz="1800" dirty="0" err="1"/>
              <a:t>hello.cc</a:t>
            </a:r>
            <a:r>
              <a:rPr lang="en-US" sz="1800" dirty="0"/>
              <a:t>.</a:t>
            </a:r>
          </a:p>
          <a:p>
            <a:r>
              <a:rPr lang="en-US" sz="1800" dirty="0"/>
              <a:t>Control-X exits.</a:t>
            </a:r>
          </a:p>
          <a:p>
            <a:r>
              <a:rPr lang="en-US" sz="1800" dirty="0"/>
              <a:t>The default name of the executable file created by </a:t>
            </a:r>
            <a:r>
              <a:rPr lang="en-US" sz="1800" dirty="0" err="1"/>
              <a:t>gcc</a:t>
            </a:r>
            <a:r>
              <a:rPr lang="en-US" sz="1800" dirty="0"/>
              <a:t> is </a:t>
            </a:r>
            <a:r>
              <a:rPr lang="en-US" sz="1800" dirty="0" err="1"/>
              <a:t>a.out</a:t>
            </a:r>
            <a:r>
              <a:rPr lang="en-US" sz="1800" dirty="0"/>
              <a:t>.</a:t>
            </a:r>
          </a:p>
          <a:p>
            <a:r>
              <a:rPr lang="en-US" sz="1800" dirty="0"/>
              <a:t>You can change the output file name by using the –o option</a:t>
            </a:r>
          </a:p>
          <a:p>
            <a:r>
              <a:rPr lang="en-US" sz="1800" dirty="0"/>
              <a:t>The above uses </a:t>
            </a:r>
            <a:r>
              <a:rPr lang="en-US" sz="1800" dirty="0" err="1"/>
              <a:t>gcc</a:t>
            </a:r>
            <a:r>
              <a:rPr lang="en-US" sz="1800" dirty="0"/>
              <a:t> to compile.  </a:t>
            </a:r>
            <a:r>
              <a:rPr lang="en-US" sz="1800" dirty="0" err="1"/>
              <a:t>gcc</a:t>
            </a:r>
            <a:r>
              <a:rPr lang="en-US" sz="1800" dirty="0"/>
              <a:t> and g++ do the same thing.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F6B03-6C18-4E78-8C1D-6C99BD97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4374"/>
            <a:ext cx="3843870" cy="1963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45C330-B000-4E46-8F66-16081FEFD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73" y="1234374"/>
            <a:ext cx="3843871" cy="19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Compiling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334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g++ hello.cc</a:t>
            </a:r>
          </a:p>
          <a:p>
            <a:pPr marL="0" indent="0">
              <a:buNone/>
            </a:pPr>
            <a:r>
              <a:rPr lang="en-US" dirty="0"/>
              <a:t>	Creates an </a:t>
            </a:r>
            <a:r>
              <a:rPr lang="en-US" dirty="0" err="1"/>
              <a:t>executablefile</a:t>
            </a:r>
            <a:r>
              <a:rPr lang="en-US" dirty="0"/>
              <a:t> named </a:t>
            </a:r>
            <a:r>
              <a:rPr lang="en-US" dirty="0" err="1"/>
              <a:t>a.out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Run by typing </a:t>
            </a:r>
            <a:r>
              <a:rPr lang="en-US" b="1" i="1" dirty="0" err="1"/>
              <a:t>a.out</a:t>
            </a:r>
            <a:r>
              <a:rPr lang="en-US" dirty="0"/>
              <a:t> or </a:t>
            </a:r>
            <a:r>
              <a:rPr lang="en-US" b="1" i="1" dirty="0"/>
              <a:t>./</a:t>
            </a:r>
            <a:r>
              <a:rPr lang="en-US" b="1" i="1" dirty="0" err="1"/>
              <a:t>a.out</a:t>
            </a:r>
            <a:r>
              <a:rPr lang="en-US" dirty="0"/>
              <a:t> on the command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g++ -o hello hello.cc </a:t>
            </a:r>
          </a:p>
          <a:p>
            <a:pPr marL="0" indent="0">
              <a:buNone/>
            </a:pPr>
            <a:r>
              <a:rPr lang="en-US" dirty="0"/>
              <a:t>	Creates an executable file named hello.</a:t>
            </a:r>
          </a:p>
          <a:p>
            <a:pPr marL="0" indent="0">
              <a:buNone/>
            </a:pPr>
            <a:r>
              <a:rPr lang="en-US" dirty="0"/>
              <a:t>	Run by typing </a:t>
            </a:r>
            <a:r>
              <a:rPr lang="en-US" b="1" i="1" dirty="0"/>
              <a:t>hello</a:t>
            </a:r>
            <a:r>
              <a:rPr lang="en-US" dirty="0"/>
              <a:t> or </a:t>
            </a:r>
            <a:r>
              <a:rPr lang="en-US" b="1" i="1" dirty="0"/>
              <a:t>./hello</a:t>
            </a:r>
            <a:r>
              <a:rPr lang="en-US" dirty="0"/>
              <a:t> on the command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g++  -</a:t>
            </a:r>
            <a:r>
              <a:rPr lang="en-US" dirty="0" err="1"/>
              <a:t>Werror</a:t>
            </a:r>
            <a:r>
              <a:rPr lang="en-US" dirty="0"/>
              <a:t>  -Wall -o hello hello.cc</a:t>
            </a:r>
          </a:p>
          <a:p>
            <a:pPr marL="0" indent="0">
              <a:buNone/>
            </a:pPr>
            <a:r>
              <a:rPr lang="en-US" dirty="0"/>
              <a:t>	Creates an executable file named hello and treats all warnings as 	errors. </a:t>
            </a:r>
          </a:p>
          <a:p>
            <a:pPr marL="0" indent="0">
              <a:buNone/>
            </a:pPr>
            <a:r>
              <a:rPr lang="en-US" dirty="0"/>
              <a:t>	-</a:t>
            </a:r>
            <a:r>
              <a:rPr lang="en-US" dirty="0" err="1"/>
              <a:t>Werror</a:t>
            </a:r>
            <a:r>
              <a:rPr lang="en-US" dirty="0"/>
              <a:t> : Treat warnings as error</a:t>
            </a:r>
          </a:p>
          <a:p>
            <a:pPr marL="0" indent="0">
              <a:buNone/>
            </a:pPr>
            <a:r>
              <a:rPr lang="en-US" dirty="0"/>
              <a:t>	-Wall : Show all warnings</a:t>
            </a:r>
          </a:p>
          <a:p>
            <a:pPr marL="0" indent="0">
              <a:buNone/>
            </a:pPr>
            <a:r>
              <a:rPr lang="en-US" dirty="0"/>
              <a:t>	-o : Name the output file</a:t>
            </a:r>
          </a:p>
          <a:p>
            <a:pPr marL="0" indent="0">
              <a:buNone/>
            </a:pPr>
            <a:r>
              <a:rPr lang="en-US" dirty="0"/>
              <a:t>	(-</a:t>
            </a:r>
            <a:r>
              <a:rPr lang="en-US" sz="2600" b="1" dirty="0" err="1"/>
              <a:t>Werror</a:t>
            </a:r>
            <a:r>
              <a:rPr lang="en-US" sz="2600" b="1" dirty="0"/>
              <a:t> WILL BE TURNED ON FOR WEB-CAT</a:t>
            </a:r>
            <a:r>
              <a:rPr lang="en-US" dirty="0"/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87355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5D91-6E5F-42B3-BD1C-15EF7AF9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Warnings and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3ADA-FA87-4F43-8E5B-6D110115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double a;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a double: 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("%f", &amp;a);  //error should be %</a:t>
            </a:r>
            <a:r>
              <a:rPr lang="en-US" dirty="0" err="1"/>
              <a:t>lf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("%f\n", a);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The above will give a warning and compile.</a:t>
            </a:r>
          </a:p>
          <a:p>
            <a:pPr marL="0" indent="0">
              <a:buNone/>
            </a:pPr>
            <a:r>
              <a:rPr lang="en-US" dirty="0"/>
              <a:t>Typing 1.2 at the prompt will result in 0.00000 as output.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Werror</a:t>
            </a:r>
            <a:r>
              <a:rPr lang="en-US" dirty="0"/>
              <a:t> will make sure this doesn’t happen.</a:t>
            </a:r>
          </a:p>
        </p:txBody>
      </p:sp>
    </p:spTree>
    <p:extLst>
      <p:ext uri="{BB962C8B-B14F-4D97-AF65-F5344CB8AC3E}">
        <p14:creationId xmlns:p14="http://schemas.microsoft.com/office/powerpoint/2010/main" val="283237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Assignments will be broken into two parts.</a:t>
            </a:r>
          </a:p>
          <a:p>
            <a:pPr lvl="1"/>
            <a:r>
              <a:rPr lang="en-US" dirty="0"/>
              <a:t>You will create a file named main.cc with a  main method in it.  Sometimes I will give you this file.</a:t>
            </a:r>
          </a:p>
          <a:p>
            <a:pPr lvl="1"/>
            <a:r>
              <a:rPr lang="en-US" dirty="0"/>
              <a:t>You will create  separate file with your program code.  The program code will be a series of functions.  </a:t>
            </a:r>
            <a:r>
              <a:rPr lang="en-US" b="1" dirty="0"/>
              <a:t>DO NOT PUT A MAIN IN YOUR CODE FILE.</a:t>
            </a:r>
          </a:p>
          <a:p>
            <a:pPr lvl="1"/>
            <a:r>
              <a:rPr lang="en-US" dirty="0"/>
              <a:t>Web-CAT uses a main method to test your code.  If your code already has a main method it will fail.</a:t>
            </a:r>
          </a:p>
          <a:p>
            <a:pPr lvl="1"/>
            <a:r>
              <a:rPr lang="en-US" dirty="0"/>
              <a:t>Note that we are learning C even though we are using C++ to compile.  </a:t>
            </a:r>
          </a:p>
          <a:p>
            <a:pPr lvl="2"/>
            <a:r>
              <a:rPr lang="en-US" dirty="0"/>
              <a:t>For this class you are NOT allowed to use the C++ language.  </a:t>
            </a:r>
          </a:p>
          <a:p>
            <a:pPr lvl="2"/>
            <a:r>
              <a:rPr lang="en-US" dirty="0"/>
              <a:t>Most specifically you are not allowed to use CIN or COUT.</a:t>
            </a:r>
          </a:p>
          <a:p>
            <a:pPr lvl="2"/>
            <a:r>
              <a:rPr lang="en-US" dirty="0"/>
              <a:t>You are only allowed to use code as shown in my slides or the book.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6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to Web-CAT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Submitting</a:t>
            </a:r>
          </a:p>
          <a:p>
            <a:pPr lvl="1"/>
            <a:r>
              <a:rPr lang="en-US" dirty="0"/>
              <a:t>Go to the Web-CAT web page</a:t>
            </a:r>
          </a:p>
          <a:p>
            <a:pPr lvl="2"/>
            <a:r>
              <a:rPr lang="en-US" dirty="0"/>
              <a:t>http://webcat.cs.appstate.edu</a:t>
            </a:r>
          </a:p>
          <a:p>
            <a:pPr lvl="1"/>
            <a:r>
              <a:rPr lang="en-US" dirty="0"/>
              <a:t>Select the assignment </a:t>
            </a:r>
          </a:p>
          <a:p>
            <a:pPr lvl="1"/>
            <a:r>
              <a:rPr lang="en-US" dirty="0"/>
              <a:t>Upload</a:t>
            </a:r>
          </a:p>
          <a:p>
            <a:r>
              <a:rPr lang="en-US" dirty="0"/>
              <a:t>Grading</a:t>
            </a:r>
          </a:p>
          <a:p>
            <a:pPr lvl="1"/>
            <a:r>
              <a:rPr lang="en-US" dirty="0"/>
              <a:t>You will be graded according to the number of tests that you pass.</a:t>
            </a:r>
          </a:p>
          <a:p>
            <a:pPr lvl="1"/>
            <a:r>
              <a:rPr lang="en-US" dirty="0"/>
              <a:t>You will lose points for excessive submissions</a:t>
            </a:r>
          </a:p>
          <a:p>
            <a:pPr lvl="1"/>
            <a:r>
              <a:rPr lang="en-US" dirty="0"/>
              <a:t>You will lose points for every day the assignment is late.</a:t>
            </a:r>
          </a:p>
          <a:p>
            <a:pPr lvl="1"/>
            <a:r>
              <a:rPr lang="en-US" dirty="0"/>
              <a:t>You will receive a 0 if the assignment is more than 2 days late.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4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files from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users can use </a:t>
            </a:r>
            <a:r>
              <a:rPr lang="en-US" dirty="0" err="1"/>
              <a:t>WinSCP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Host name: student.cs.appstate.edu</a:t>
            </a:r>
          </a:p>
          <a:p>
            <a:pPr lvl="1"/>
            <a:r>
              <a:rPr lang="en-US" dirty="0"/>
              <a:t>Enter your user name and password.  </a:t>
            </a:r>
          </a:p>
          <a:p>
            <a:pPr lvl="2"/>
            <a:r>
              <a:rPr lang="en-US" dirty="0"/>
              <a:t>Note that your password is your password on the student server and NOT your AsULearn password.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2851334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91000"/>
            <a:ext cx="310060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91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and Mac use SCP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Assuming </a:t>
            </a:r>
          </a:p>
          <a:p>
            <a:pPr lvl="1"/>
            <a:r>
              <a:rPr lang="en-US" dirty="0"/>
              <a:t>I have a folder named 2450 with a folder named assign1 inside on student.</a:t>
            </a:r>
          </a:p>
          <a:p>
            <a:pPr lvl="1"/>
            <a:r>
              <a:rPr lang="en-US" dirty="0"/>
              <a:t>My PWD is my assign1 directory on the local machine</a:t>
            </a:r>
          </a:p>
          <a:p>
            <a:endParaRPr lang="en-US" dirty="0"/>
          </a:p>
          <a:p>
            <a:r>
              <a:rPr lang="en-US" dirty="0"/>
              <a:t>Copy file TO student FROM the local machine.</a:t>
            </a:r>
          </a:p>
          <a:p>
            <a:pPr marL="0" indent="0">
              <a:buNone/>
            </a:pPr>
            <a:r>
              <a:rPr lang="en-US" sz="2000" b="1" dirty="0" err="1"/>
              <a:t>scp</a:t>
            </a:r>
            <a:r>
              <a:rPr lang="en-US" sz="2000" b="1" dirty="0"/>
              <a:t>    assign1.cc    </a:t>
            </a:r>
            <a:r>
              <a:rPr lang="en-US" sz="2000" b="1" dirty="0" smtClean="0"/>
              <a:t>swansonja@student2.cs.appstate.edu:2450/assign1/assign1.cc </a:t>
            </a:r>
            <a:endParaRPr lang="en-US" sz="2000" b="1" dirty="0"/>
          </a:p>
          <a:p>
            <a:endParaRPr lang="en-US" dirty="0"/>
          </a:p>
          <a:p>
            <a:r>
              <a:rPr lang="en-US" dirty="0"/>
              <a:t>Copy assign1.cc FROM student TO the local machine</a:t>
            </a:r>
          </a:p>
          <a:p>
            <a:pPr marL="0" indent="0">
              <a:buNone/>
            </a:pPr>
            <a:r>
              <a:rPr lang="en-US" sz="2000" b="1" dirty="0" err="1"/>
              <a:t>scp</a:t>
            </a:r>
            <a:r>
              <a:rPr lang="en-US" sz="2000" b="1" dirty="0"/>
              <a:t>    </a:t>
            </a:r>
            <a:r>
              <a:rPr lang="en-US" sz="2000" b="1" dirty="0" smtClean="0"/>
              <a:t>swansonja@student2.appstate.edu:2450/assign1/assign1.cc    </a:t>
            </a:r>
            <a:r>
              <a:rPr lang="en-US" sz="2000" b="1" dirty="0"/>
              <a:t>assign1.cc</a:t>
            </a:r>
          </a:p>
        </p:txBody>
      </p:sp>
    </p:spTree>
    <p:extLst>
      <p:ext uri="{BB962C8B-B14F-4D97-AF65-F5344CB8AC3E}">
        <p14:creationId xmlns:p14="http://schemas.microsoft.com/office/powerpoint/2010/main" val="270696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609344"/>
          </a:xfrm>
        </p:spPr>
        <p:txBody>
          <a:bodyPr/>
          <a:lstStyle/>
          <a:p>
            <a:r>
              <a:rPr lang="en-US" dirty="0"/>
              <a:t>Compiling Details</a:t>
            </a:r>
          </a:p>
        </p:txBody>
      </p:sp>
      <p:pic>
        <p:nvPicPr>
          <p:cNvPr id="4098" name="Picture 2" descr="C:\Users\Joel\Desktop\compiler_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89304"/>
            <a:ext cx="5481217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2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the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Preprocessor – Processes directives</a:t>
            </a:r>
          </a:p>
          <a:p>
            <a:pPr lvl="1"/>
            <a:r>
              <a:rPr lang="en-US" dirty="0"/>
              <a:t>Directive start with the # symbol.  </a:t>
            </a:r>
          </a:p>
          <a:p>
            <a:pPr lvl="2"/>
            <a:r>
              <a:rPr lang="en-US" dirty="0"/>
              <a:t>#include will copy the named file into the source code buffer.</a:t>
            </a:r>
          </a:p>
          <a:p>
            <a:pPr lvl="2"/>
            <a:r>
              <a:rPr lang="en-US" dirty="0"/>
              <a:t>#define will replaced any instance of the constant with the value specified in the entire source code buffer.</a:t>
            </a:r>
          </a:p>
          <a:p>
            <a:pPr lvl="1"/>
            <a:r>
              <a:rPr lang="en-US" dirty="0"/>
              <a:t>Output is preprocessed source code.</a:t>
            </a:r>
          </a:p>
          <a:p>
            <a:r>
              <a:rPr lang="en-US" dirty="0"/>
              <a:t>Compiler – Convert code to assembly language and track variable names in the symbol table.  This portion will attempt to optimize code. The symbol table is a mapping of the variable names to memory locations actually used.</a:t>
            </a:r>
          </a:p>
          <a:p>
            <a:pPr lvl="1"/>
            <a:r>
              <a:rPr lang="en-US" dirty="0"/>
              <a:t>Output object code – Not all addresses resolved.</a:t>
            </a:r>
          </a:p>
          <a:p>
            <a:r>
              <a:rPr lang="en-US" dirty="0"/>
              <a:t>Linker – Determines and inserts the addresses for any external code that is needed such as code for building and displaying windows.</a:t>
            </a:r>
          </a:p>
          <a:p>
            <a:pPr lvl="1"/>
            <a:r>
              <a:rPr lang="en-US" dirty="0"/>
              <a:t>Output is executable code ready to be executed by the hardware.</a:t>
            </a:r>
          </a:p>
          <a:p>
            <a:r>
              <a:rPr lang="en-US" dirty="0"/>
              <a:t>GCC seems to do all of the above in one step, but it actually performs each step separately.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7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main(void)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("Hello world!!\n");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5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and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am assuming you know Java.</a:t>
            </a:r>
          </a:p>
          <a:p>
            <a:r>
              <a:rPr lang="en-US" dirty="0"/>
              <a:t>Java and C are similar in syntax.</a:t>
            </a:r>
          </a:p>
          <a:p>
            <a:r>
              <a:rPr lang="en-US" dirty="0"/>
              <a:t>Methods are called functions but are otherwise declared and used the same.  There is no public or private, however.</a:t>
            </a:r>
          </a:p>
          <a:p>
            <a:r>
              <a:rPr lang="en-US" dirty="0"/>
              <a:t>The "</a:t>
            </a:r>
            <a:r>
              <a:rPr lang="en-US" b="1" i="1" dirty="0"/>
              <a:t>main"</a:t>
            </a:r>
            <a:r>
              <a:rPr lang="en-US" dirty="0"/>
              <a:t> function is where code operation begins.</a:t>
            </a:r>
          </a:p>
          <a:p>
            <a:r>
              <a:rPr lang="en-US" b="1" i="1" dirty="0"/>
              <a:t>if</a:t>
            </a:r>
            <a:r>
              <a:rPr lang="en-US" dirty="0"/>
              <a:t> and </a:t>
            </a:r>
            <a:r>
              <a:rPr lang="en-US" b="1" i="1" dirty="0"/>
              <a:t>while</a:t>
            </a:r>
            <a:r>
              <a:rPr lang="en-US" dirty="0"/>
              <a:t> work the same.</a:t>
            </a:r>
          </a:p>
          <a:p>
            <a:r>
              <a:rPr lang="en-US" dirty="0"/>
              <a:t>Operators all act the same.</a:t>
            </a:r>
          </a:p>
          <a:p>
            <a:r>
              <a:rPr lang="en-US" b="1" i="1" dirty="0"/>
              <a:t>for</a:t>
            </a:r>
            <a:r>
              <a:rPr lang="en-US" dirty="0"/>
              <a:t> loops act the same (In older versions of C you must declare loop control variables before the loop).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48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43A5-B30F-4926-A98A-DA8D579B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6 – Loops and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3978-D1AF-4B4F-AA06-003F251B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most of the statements and concepts from this first assignment are almost exactly the same as Java you should be able to figure it out.</a:t>
            </a:r>
          </a:p>
          <a:p>
            <a:r>
              <a:rPr lang="en-US" dirty="0"/>
              <a:t>If not, 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06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Three basic primitive types – work the same as java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double</a:t>
            </a:r>
          </a:p>
          <a:p>
            <a:r>
              <a:rPr lang="en-US" dirty="0"/>
              <a:t>No String as a type.</a:t>
            </a:r>
          </a:p>
          <a:p>
            <a:r>
              <a:rPr lang="en-US" dirty="0"/>
              <a:t>Local variables – defined in methods.</a:t>
            </a:r>
          </a:p>
          <a:p>
            <a:r>
              <a:rPr lang="en-US" dirty="0"/>
              <a:t>Global variables – defined outside of methods.  Similar to fields in that they are available to all functions.  Global variables, however, are available to the entire program, like a public field,  and should be used sparingly.  </a:t>
            </a:r>
          </a:p>
          <a:p>
            <a:r>
              <a:rPr lang="en-US" dirty="0"/>
              <a:t>ALWAYS use local variables and parameter passing where possible instead of global variables.</a:t>
            </a:r>
          </a:p>
          <a:p>
            <a:r>
              <a:rPr lang="en-US" dirty="0"/>
              <a:t>ALWAYS initialize your variables. Local variables are NOT initialized to zero in C.  </a:t>
            </a:r>
          </a:p>
        </p:txBody>
      </p:sp>
    </p:spTree>
    <p:extLst>
      <p:ext uri="{BB962C8B-B14F-4D97-AF65-F5344CB8AC3E}">
        <p14:creationId xmlns:p14="http://schemas.microsoft.com/office/powerpoint/2010/main" val="2004163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CEC9-01B4-4660-8946-D58CF669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287D45-18F7-4B69-9A6E-C51F403CE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363488"/>
              </p:ext>
            </p:extLst>
          </p:nvPr>
        </p:nvGraphicFramePr>
        <p:xfrm>
          <a:off x="457200" y="1668621"/>
          <a:ext cx="8229600" cy="3657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1362367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387934527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1799880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861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 to 127 or 0 to 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770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unsigned 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96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signed 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 to 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4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-32,768 to 32,767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392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unsigned 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65,535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20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dirty="0" err="1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-2,147,483,648 to 2,147,483,647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176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unsigned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4,294,967,295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079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-2,147,483,648 to 2,147,483,647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908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unsigned 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4,294,967,295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6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528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03C1-2B41-4D07-A58D-D52C28D7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BE5F3A-DAED-4E67-93AC-BECED1470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309403"/>
              </p:ext>
            </p:extLst>
          </p:nvPr>
        </p:nvGraphicFramePr>
        <p:xfrm>
          <a:off x="457200" y="3040221"/>
          <a:ext cx="7619999" cy="17373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1667">
                  <a:extLst>
                    <a:ext uri="{9D8B030D-6E8A-4147-A177-3AD203B41FA5}">
                      <a16:colId xmlns:a16="http://schemas.microsoft.com/office/drawing/2014/main" val="3503692418"/>
                    </a:ext>
                  </a:extLst>
                </a:gridCol>
                <a:gridCol w="1199444">
                  <a:extLst>
                    <a:ext uri="{9D8B030D-6E8A-4147-A177-3AD203B41FA5}">
                      <a16:colId xmlns:a16="http://schemas.microsoft.com/office/drawing/2014/main" val="2123625579"/>
                    </a:ext>
                  </a:extLst>
                </a:gridCol>
                <a:gridCol w="2469444">
                  <a:extLst>
                    <a:ext uri="{9D8B030D-6E8A-4147-A177-3AD203B41FA5}">
                      <a16:colId xmlns:a16="http://schemas.microsoft.com/office/drawing/2014/main" val="3842515631"/>
                    </a:ext>
                  </a:extLst>
                </a:gridCol>
                <a:gridCol w="2469444">
                  <a:extLst>
                    <a:ext uri="{9D8B030D-6E8A-4147-A177-3AD203B41FA5}">
                      <a16:colId xmlns:a16="http://schemas.microsoft.com/office/drawing/2014/main" val="919159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 Places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914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1.2E-38 to 3.4E+38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825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2.3E-308 to 1.7E+308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34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long 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3.4E-4932 to 1.1E+4932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750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444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C8F2-7E99-4ECC-95B7-8837D3158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" dirty="0"/>
              <a:t>#</a:t>
            </a:r>
            <a:r>
              <a:rPr lang="en-US" sz="1600" dirty="0"/>
              <a:t>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char b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("%d\n", b); //Prints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b = -1;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("%d\n", b); //Prints 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b = 128;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("%d\n", b);  //Prints -128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b = 0xff;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("%d\n", b);  //Prints 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b = 0xf0;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("%d\n", b);  //Prints 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b = 165;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("%d\n", b);  //Prints -91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b = 1.5;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("%d\n", b);  //Prints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b = 'c';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("%d\n", b);  //Prints 99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881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same as Java</a:t>
            </a:r>
          </a:p>
          <a:p>
            <a:pPr marL="0" indent="0">
              <a:buNone/>
            </a:pPr>
            <a:r>
              <a:rPr lang="en-US" dirty="0"/>
              <a:t>	double width;</a:t>
            </a:r>
          </a:p>
          <a:p>
            <a:pPr marL="0" indent="0">
              <a:buNone/>
            </a:pPr>
            <a:r>
              <a:rPr lang="en-US" dirty="0"/>
              <a:t>	double </a:t>
            </a:r>
            <a:r>
              <a:rPr lang="en-US" dirty="0" err="1"/>
              <a:t>pType</a:t>
            </a:r>
            <a:r>
              <a:rPr lang="en-US" dirty="0"/>
              <a:t> = 9.44;</a:t>
            </a:r>
          </a:p>
          <a:p>
            <a:pPr marL="0" indent="0">
              <a:buNone/>
            </a:pPr>
            <a:r>
              <a:rPr lang="en-US" dirty="0"/>
              <a:t>	double mass = 6.34E2;</a:t>
            </a:r>
          </a:p>
          <a:p>
            <a:pPr marL="0" indent="0">
              <a:buNone/>
            </a:pPr>
            <a:r>
              <a:rPr lang="en-US" dirty="0"/>
              <a:t>	double </a:t>
            </a:r>
            <a:r>
              <a:rPr lang="en-US" dirty="0" err="1"/>
              <a:t>verySmall</a:t>
            </a:r>
            <a:r>
              <a:rPr lang="en-US" dirty="0"/>
              <a:t> = 0.1094E-31;</a:t>
            </a:r>
          </a:p>
          <a:p>
            <a:pPr marL="0" indent="0">
              <a:buNone/>
            </a:pPr>
            <a:r>
              <a:rPr lang="en-US" dirty="0"/>
              <a:t>	int average = 12;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windChill</a:t>
            </a:r>
            <a:r>
              <a:rPr lang="en-US" dirty="0"/>
              <a:t> = -21;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unknownValue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char initial = 'A';</a:t>
            </a:r>
          </a:p>
          <a:p>
            <a:pPr marL="0" indent="0">
              <a:buNone/>
            </a:pPr>
            <a:r>
              <a:rPr lang="en-US" dirty="0"/>
              <a:t>	char num4 = '4';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14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constants as #define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Constants</a:t>
            </a:r>
          </a:p>
          <a:p>
            <a:pPr marL="457200" lvl="1" indent="0">
              <a:buNone/>
            </a:pPr>
            <a:r>
              <a:rPr lang="en-US" dirty="0"/>
              <a:t>#define LETTER 	'1'</a:t>
            </a:r>
          </a:p>
          <a:p>
            <a:pPr marL="457200" lvl="1" indent="0">
              <a:buNone/>
            </a:pPr>
            <a:r>
              <a:rPr lang="en-US" dirty="0"/>
              <a:t>#define ZERO 	 	0</a:t>
            </a:r>
          </a:p>
          <a:p>
            <a:pPr marL="457200" lvl="1" indent="0">
              <a:buNone/>
            </a:pPr>
            <a:r>
              <a:rPr lang="en-US" dirty="0"/>
              <a:t>#define NUMBER 	123</a:t>
            </a:r>
          </a:p>
          <a:p>
            <a:r>
              <a:rPr lang="en-US" dirty="0"/>
              <a:t>Constants do not have a type.  </a:t>
            </a:r>
          </a:p>
          <a:p>
            <a:r>
              <a:rPr lang="en-US" dirty="0"/>
              <a:t>The text will simply replace the constant identifier in the source code during the preprocessor phase before compiling begins.		</a:t>
            </a:r>
          </a:p>
        </p:txBody>
      </p:sp>
    </p:spTree>
    <p:extLst>
      <p:ext uri="{BB962C8B-B14F-4D97-AF65-F5344CB8AC3E}">
        <p14:creationId xmlns:p14="http://schemas.microsoft.com/office/powerpoint/2010/main" val="348839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same as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the same as Java.</a:t>
            </a:r>
          </a:p>
          <a:p>
            <a:pPr lvl="1"/>
            <a:r>
              <a:rPr lang="en-US" dirty="0"/>
              <a:t>Operators and Expressions. (+, -, *, /, %, a + b)</a:t>
            </a:r>
          </a:p>
          <a:p>
            <a:pPr lvl="1"/>
            <a:r>
              <a:rPr lang="en-US" dirty="0"/>
              <a:t>Assignment (x = a + b)</a:t>
            </a:r>
          </a:p>
          <a:p>
            <a:pPr lvl="1"/>
            <a:r>
              <a:rPr lang="en-US" dirty="0"/>
              <a:t>Parenthesis ((</a:t>
            </a:r>
            <a:r>
              <a:rPr lang="en-US" dirty="0" err="1"/>
              <a:t>a+b</a:t>
            </a:r>
            <a:r>
              <a:rPr lang="en-US" dirty="0"/>
              <a:t>)*x)</a:t>
            </a:r>
          </a:p>
          <a:p>
            <a:pPr lvl="1"/>
            <a:r>
              <a:rPr lang="en-US" dirty="0"/>
              <a:t>Increment and decrement (++, --)</a:t>
            </a:r>
          </a:p>
          <a:p>
            <a:pPr lvl="1"/>
            <a:r>
              <a:rPr lang="en-US" dirty="0"/>
              <a:t>Combined operators (+=, -=, *=, etc…)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609344"/>
          </a:xfrm>
        </p:spPr>
        <p:txBody>
          <a:bodyPr/>
          <a:lstStyle/>
          <a:p>
            <a:r>
              <a:rPr lang="en-US" dirty="0"/>
              <a:t>Order of Operation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85760"/>
              </p:ext>
            </p:extLst>
          </p:nvPr>
        </p:nvGraphicFramePr>
        <p:xfrm>
          <a:off x="1295400" y="1371600"/>
          <a:ext cx="6096000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Precedence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 to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()</a:t>
                      </a:r>
                      <a:r>
                        <a:rPr lang="en-US" sz="1200" baseline="0" dirty="0"/>
                        <a:t>    (function call)    [  ]    (array index)     -&gt;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 to 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++    --    (postfix versions)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 to 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++</a:t>
                      </a:r>
                      <a:r>
                        <a:rPr lang="en-US" sz="1200" baseline="0" dirty="0"/>
                        <a:t>    --    (prefix versions)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 to 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*(indirection) &amp;(address</a:t>
                      </a:r>
                      <a:r>
                        <a:rPr lang="en-US" sz="1200" baseline="0" dirty="0"/>
                        <a:t> of) +(unary) –(unary) </a:t>
                      </a:r>
                    </a:p>
                    <a:p>
                      <a:pPr algn="ctr"/>
                      <a:r>
                        <a:rPr lang="en-US" sz="1200" baseline="0" dirty="0"/>
                        <a:t>~       !         </a:t>
                      </a:r>
                      <a:r>
                        <a:rPr lang="en-US" sz="1200" baseline="0" dirty="0" err="1"/>
                        <a:t>sizeof</a:t>
                      </a:r>
                      <a:r>
                        <a:rPr lang="en-US" sz="1200" baseline="0" dirty="0"/>
                        <a:t>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 to 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(type) (type cast)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 to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 (multiplication)   </a:t>
                      </a:r>
                      <a:r>
                        <a:rPr lang="en-US" sz="1200" baseline="0" dirty="0"/>
                        <a:t>    /       %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 to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  (addition)</a:t>
                      </a:r>
                      <a:r>
                        <a:rPr lang="en-US" sz="1200" baseline="0" dirty="0"/>
                        <a:t>     -   (subtraction)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 to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&lt;&lt;        &gt;&gt;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 to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    &gt;     &lt;=     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 to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==      !=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 to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 to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 to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 to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 to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 to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? :  (conditional</a:t>
                      </a:r>
                      <a:r>
                        <a:rPr lang="en-US" sz="1200" baseline="0" dirty="0"/>
                        <a:t> expression)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 to 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=    +=    -=    *=    /=</a:t>
                      </a:r>
                      <a:r>
                        <a:rPr lang="en-US" sz="1200" baseline="0" dirty="0"/>
                        <a:t>     %=    &amp;=    |=    ^=    &lt;&lt;=    &gt;&gt;= 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00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on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you need to run "Hello World"?</a:t>
            </a:r>
          </a:p>
          <a:p>
            <a:pPr lvl="1"/>
            <a:r>
              <a:rPr lang="en-US" dirty="0"/>
              <a:t>Access to computer with a compiler</a:t>
            </a:r>
          </a:p>
          <a:p>
            <a:r>
              <a:rPr lang="en-US" dirty="0"/>
              <a:t>Computer</a:t>
            </a:r>
          </a:p>
          <a:p>
            <a:pPr lvl="1"/>
            <a:r>
              <a:rPr lang="en-US" dirty="0"/>
              <a:t>student.cs.appstate.edu</a:t>
            </a:r>
          </a:p>
          <a:p>
            <a:pPr lvl="1"/>
            <a:r>
              <a:rPr lang="en-US" dirty="0"/>
              <a:t>connect with putty</a:t>
            </a:r>
          </a:p>
          <a:p>
            <a:r>
              <a:rPr lang="en-US" dirty="0"/>
              <a:t>Compiler</a:t>
            </a:r>
          </a:p>
          <a:p>
            <a:pPr lvl="1"/>
            <a:r>
              <a:rPr lang="en-US" dirty="0"/>
              <a:t>GCC The Gnu Compiler Collection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49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and Conditional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DIFFERENT THAN JAVA</a:t>
            </a:r>
          </a:p>
          <a:p>
            <a:r>
              <a:rPr lang="en-US" b="1" dirty="0"/>
              <a:t>C</a:t>
            </a:r>
            <a:r>
              <a:rPr lang="en-US" dirty="0"/>
              <a:t> has no Boolean data type.</a:t>
            </a:r>
          </a:p>
          <a:p>
            <a:r>
              <a:rPr lang="en-US" dirty="0"/>
              <a:t>Technically </a:t>
            </a:r>
          </a:p>
          <a:p>
            <a:pPr lvl="1"/>
            <a:r>
              <a:rPr lang="en-US" dirty="0"/>
              <a:t>0 is false </a:t>
            </a:r>
          </a:p>
          <a:p>
            <a:pPr lvl="1"/>
            <a:r>
              <a:rPr lang="en-US" dirty="0"/>
              <a:t>anything not zero is true</a:t>
            </a:r>
          </a:p>
          <a:p>
            <a:pPr marL="0" indent="0">
              <a:buNone/>
            </a:pPr>
            <a:r>
              <a:rPr lang="en-US" dirty="0"/>
              <a:t>	3 == 5  	evaluates to 0 </a:t>
            </a:r>
          </a:p>
          <a:p>
            <a:pPr marL="0" indent="0">
              <a:buNone/>
            </a:pPr>
            <a:r>
              <a:rPr lang="en-US" dirty="0"/>
              <a:t>	3 != 5  	evaluates to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30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Tricky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code will print the word same. </a:t>
            </a:r>
          </a:p>
          <a:p>
            <a:r>
              <a:rPr lang="en-US" dirty="0"/>
              <a:t>In java it would have produced an error.</a:t>
            </a:r>
          </a:p>
          <a:p>
            <a:r>
              <a:rPr lang="en-US" dirty="0"/>
              <a:t>Be careful about accidentally using = instead of ==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int x = 5; </a:t>
            </a:r>
          </a:p>
          <a:p>
            <a:pPr marL="0" indent="0">
              <a:buNone/>
            </a:pPr>
            <a:r>
              <a:rPr lang="en-US" dirty="0"/>
              <a:t>	int y = 7;</a:t>
            </a:r>
          </a:p>
          <a:p>
            <a:pPr marL="0" indent="0">
              <a:buNone/>
            </a:pPr>
            <a:r>
              <a:rPr lang="en-US" dirty="0"/>
              <a:t>	if ( x = y 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("Same");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96933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Tricky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 f = 7;</a:t>
            </a:r>
          </a:p>
          <a:p>
            <a:pPr marL="0" indent="0">
              <a:buNone/>
            </a:pPr>
            <a:r>
              <a:rPr lang="en-US" dirty="0"/>
              <a:t>int g = 8;</a:t>
            </a:r>
          </a:p>
          <a:p>
            <a:pPr marL="0" indent="0">
              <a:buNone/>
            </a:pPr>
            <a:r>
              <a:rPr lang="en-US" dirty="0"/>
              <a:t>int h;</a:t>
            </a:r>
          </a:p>
          <a:p>
            <a:pPr marL="0" indent="0">
              <a:buNone/>
            </a:pPr>
            <a:r>
              <a:rPr lang="en-US" dirty="0"/>
              <a:t>h = f &amp; g;</a:t>
            </a:r>
          </a:p>
          <a:p>
            <a:pPr marL="0" indent="0">
              <a:buNone/>
            </a:pPr>
            <a:r>
              <a:rPr lang="en-US" dirty="0"/>
              <a:t>h = f &amp;&amp; g;</a:t>
            </a:r>
          </a:p>
          <a:p>
            <a:pPr marL="0" indent="0">
              <a:buNone/>
            </a:pPr>
            <a:r>
              <a:rPr lang="en-US" dirty="0"/>
              <a:t>h = f | g;</a:t>
            </a:r>
          </a:p>
          <a:p>
            <a:pPr marL="0" indent="0">
              <a:buNone/>
            </a:pPr>
            <a:r>
              <a:rPr lang="en-US" dirty="0"/>
              <a:t>h = f || g;</a:t>
            </a:r>
          </a:p>
          <a:p>
            <a:pPr marL="0" indent="0">
              <a:buNone/>
            </a:pPr>
            <a:r>
              <a:rPr lang="en-US" dirty="0"/>
              <a:t>h = ~f | ~g</a:t>
            </a:r>
          </a:p>
          <a:p>
            <a:pPr marL="0" indent="0">
              <a:buNone/>
            </a:pPr>
            <a:r>
              <a:rPr lang="en-US" dirty="0"/>
              <a:t>h = !f &amp;&amp; !g;</a:t>
            </a:r>
          </a:p>
          <a:p>
            <a:pPr marL="0" indent="0">
              <a:buNone/>
            </a:pPr>
            <a:r>
              <a:rPr lang="en-US" dirty="0"/>
              <a:t>h = 29 || - 52;</a:t>
            </a:r>
          </a:p>
        </p:txBody>
      </p:sp>
    </p:spTree>
    <p:extLst>
      <p:ext uri="{BB962C8B-B14F-4D97-AF65-F5344CB8AC3E}">
        <p14:creationId xmlns:p14="http://schemas.microsoft.com/office/powerpoint/2010/main" val="2402533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and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work the same as Java.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if-else-if</a:t>
            </a:r>
          </a:p>
          <a:p>
            <a:pPr lvl="1"/>
            <a:r>
              <a:rPr lang="en-US" dirty="0"/>
              <a:t>if-else-if-else</a:t>
            </a:r>
          </a:p>
          <a:p>
            <a:pPr lvl="1"/>
            <a:r>
              <a:rPr lang="en-US" dirty="0"/>
              <a:t>while </a:t>
            </a:r>
          </a:p>
          <a:p>
            <a:pPr lvl="1"/>
            <a:r>
              <a:rPr lang="en-US" dirty="0"/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2816827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print or println, only </a:t>
            </a:r>
            <a:r>
              <a:rPr lang="en-US" dirty="0" err="1"/>
              <a:t>printf</a:t>
            </a:r>
            <a:endParaRPr lang="en-US" dirty="0"/>
          </a:p>
          <a:p>
            <a:r>
              <a:rPr lang="en-US" dirty="0"/>
              <a:t>Similar to Java </a:t>
            </a:r>
            <a:r>
              <a:rPr lang="en-US" dirty="0" err="1"/>
              <a:t>printf</a:t>
            </a:r>
            <a:endParaRPr lang="en-US" dirty="0"/>
          </a:p>
          <a:p>
            <a:r>
              <a:rPr lang="en-US" dirty="0"/>
              <a:t>%[flags][width][.precision][length]</a:t>
            </a:r>
            <a:r>
              <a:rPr lang="en-US" b="1" dirty="0" err="1"/>
              <a:t>specifier</a:t>
            </a:r>
            <a:endParaRPr lang="en-US" b="1" dirty="0"/>
          </a:p>
          <a:p>
            <a:r>
              <a:rPr lang="en-US" b="1" dirty="0" err="1"/>
              <a:t>Specifiers</a:t>
            </a:r>
            <a:r>
              <a:rPr lang="en-US" dirty="0"/>
              <a:t> (some of them)</a:t>
            </a:r>
          </a:p>
          <a:p>
            <a:pPr marL="457200" lvl="1" indent="0">
              <a:buNone/>
            </a:pPr>
            <a:r>
              <a:rPr lang="en-US" dirty="0"/>
              <a:t>	c – character (Display the character for an ASCII value)</a:t>
            </a:r>
          </a:p>
          <a:p>
            <a:pPr marL="457200" lvl="1" indent="0">
              <a:buNone/>
            </a:pPr>
            <a:r>
              <a:rPr lang="en-US" dirty="0"/>
              <a:t>	d or </a:t>
            </a:r>
            <a:r>
              <a:rPr lang="en-US" dirty="0" err="1"/>
              <a:t>i</a:t>
            </a:r>
            <a:r>
              <a:rPr lang="en-US" dirty="0"/>
              <a:t> – Signed integer</a:t>
            </a:r>
          </a:p>
          <a:p>
            <a:pPr marL="457200" lvl="1" indent="0">
              <a:buNone/>
            </a:pPr>
            <a:r>
              <a:rPr lang="en-US" dirty="0"/>
              <a:t>	e or E – Scientific notation</a:t>
            </a:r>
          </a:p>
          <a:p>
            <a:pPr marL="457200" lvl="1" indent="0">
              <a:buNone/>
            </a:pPr>
            <a:r>
              <a:rPr lang="en-US" dirty="0"/>
              <a:t>	f – floating point</a:t>
            </a:r>
          </a:p>
          <a:p>
            <a:pPr marL="457200" lvl="1" indent="0">
              <a:buNone/>
            </a:pPr>
            <a:r>
              <a:rPr lang="en-US" dirty="0"/>
              <a:t>	s – string of characters (null terminated)</a:t>
            </a:r>
          </a:p>
          <a:p>
            <a:pPr marL="457200" lvl="1" indent="0">
              <a:buNone/>
            </a:pPr>
            <a:r>
              <a:rPr lang="en-US" dirty="0"/>
              <a:t>	u – unsigned integer</a:t>
            </a:r>
          </a:p>
          <a:p>
            <a:pPr marL="457200" lvl="1" indent="0">
              <a:buNone/>
            </a:pPr>
            <a:r>
              <a:rPr lang="en-US" dirty="0"/>
              <a:t>	x or X – unsigned hexadecimal (lower or upper case)</a:t>
            </a:r>
          </a:p>
          <a:p>
            <a:pPr marL="457200" lvl="1" indent="0">
              <a:buNone/>
            </a:pPr>
            <a:r>
              <a:rPr lang="en-US" dirty="0"/>
              <a:t>	p – pointer address</a:t>
            </a:r>
          </a:p>
          <a:p>
            <a:pPr marL="457200" lvl="1" indent="0">
              <a:buNone/>
            </a:pPr>
            <a:r>
              <a:rPr lang="en-US" dirty="0"/>
              <a:t>	n - nothing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98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flags and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%[</a:t>
            </a:r>
            <a:r>
              <a:rPr lang="en-US" b="1" dirty="0"/>
              <a:t>flags</a:t>
            </a:r>
            <a:r>
              <a:rPr lang="en-US" dirty="0"/>
              <a:t>][</a:t>
            </a:r>
            <a:r>
              <a:rPr lang="en-US" b="1" dirty="0"/>
              <a:t>width</a:t>
            </a:r>
            <a:r>
              <a:rPr lang="en-US" dirty="0"/>
              <a:t>][.precision][length]</a:t>
            </a:r>
            <a:r>
              <a:rPr lang="en-US" dirty="0" err="1"/>
              <a:t>specifier</a:t>
            </a:r>
            <a:endParaRPr lang="en-US" dirty="0"/>
          </a:p>
          <a:p>
            <a:r>
              <a:rPr lang="en-US" dirty="0"/>
              <a:t>Flags</a:t>
            </a:r>
          </a:p>
          <a:p>
            <a:pPr marL="457200" lvl="1" indent="0">
              <a:buNone/>
            </a:pPr>
            <a:r>
              <a:rPr lang="en-US" dirty="0"/>
              <a:t>	- 	Right justify</a:t>
            </a:r>
          </a:p>
          <a:p>
            <a:pPr marL="457200" lvl="1" indent="0">
              <a:buNone/>
            </a:pPr>
            <a:r>
              <a:rPr lang="en-US" dirty="0"/>
              <a:t>	+ 	Include plus sign for positive numbers</a:t>
            </a:r>
          </a:p>
          <a:p>
            <a:pPr marL="457200" lvl="1" indent="0">
              <a:buNone/>
            </a:pPr>
            <a:r>
              <a:rPr lang="en-US" dirty="0"/>
              <a:t>	0 	Left pad number with zeros.  Only for 			numbers with width specified.</a:t>
            </a:r>
          </a:p>
          <a:p>
            <a:r>
              <a:rPr lang="en-US" dirty="0"/>
              <a:t>Width	Minimum number of spaces</a:t>
            </a:r>
          </a:p>
          <a:p>
            <a:pPr marL="0" indent="0">
              <a:buNone/>
            </a:pPr>
            <a:r>
              <a:rPr lang="en-US" dirty="0"/>
              <a:t>		* specify width as an additional 			integer value argument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32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precision and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%[flags][width][</a:t>
            </a:r>
            <a:r>
              <a:rPr lang="en-US" b="1" dirty="0"/>
              <a:t>.precision</a:t>
            </a:r>
            <a:r>
              <a:rPr lang="en-US" dirty="0"/>
              <a:t>][length]</a:t>
            </a:r>
            <a:r>
              <a:rPr lang="en-US" dirty="0" err="1"/>
              <a:t>specifier</a:t>
            </a:r>
            <a:endParaRPr lang="en-US" dirty="0"/>
          </a:p>
          <a:p>
            <a:r>
              <a:rPr lang="en-US" dirty="0"/>
              <a:t>.precision </a:t>
            </a:r>
          </a:p>
          <a:p>
            <a:pPr marL="457200" lvl="1" indent="0">
              <a:buNone/>
            </a:pPr>
            <a:r>
              <a:rPr lang="en-US" dirty="0"/>
              <a:t>	.</a:t>
            </a:r>
            <a:r>
              <a:rPr lang="en-US" dirty="0" err="1"/>
              <a:t>num</a:t>
            </a:r>
            <a:r>
              <a:rPr lang="en-US" dirty="0"/>
              <a:t> 	The number of decimal points to display.</a:t>
            </a:r>
          </a:p>
          <a:p>
            <a:pPr marL="457200" lvl="1" indent="0">
              <a:buNone/>
            </a:pPr>
            <a:r>
              <a:rPr lang="en-US" dirty="0"/>
              <a:t>	.* 	The number of decimal points is specified 		as an additional integer value argument</a:t>
            </a:r>
          </a:p>
          <a:p>
            <a:r>
              <a:rPr lang="en-US" dirty="0"/>
              <a:t>length	used for different sizes of integers or 		doubles (i.e. long or short)</a:t>
            </a:r>
          </a:p>
          <a:p>
            <a:pPr marL="0" indent="0">
              <a:buNone/>
            </a:pPr>
            <a:r>
              <a:rPr lang="en-US" dirty="0"/>
              <a:t>		h, l, or L</a:t>
            </a:r>
          </a:p>
        </p:txBody>
      </p:sp>
    </p:spTree>
    <p:extLst>
      <p:ext uri="{BB962C8B-B14F-4D97-AF65-F5344CB8AC3E}">
        <p14:creationId xmlns:p14="http://schemas.microsoft.com/office/powerpoint/2010/main" val="3122941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2D-BE36-4468-955E-73DFC714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11" y="-10886"/>
            <a:ext cx="7772400" cy="10776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F931-687A-40E0-90B9-17A783D0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26" y="914400"/>
            <a:ext cx="7772400" cy="534619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Functions follow the same rules as Java.</a:t>
            </a:r>
          </a:p>
          <a:p>
            <a:r>
              <a:rPr lang="en-US" dirty="0"/>
              <a:t>No public or private though.</a:t>
            </a:r>
          </a:p>
          <a:p>
            <a:r>
              <a:rPr lang="en-US" dirty="0"/>
              <a:t>Return types the same.</a:t>
            </a:r>
          </a:p>
          <a:p>
            <a:pPr lvl="1"/>
            <a:r>
              <a:rPr lang="en-US" dirty="0"/>
              <a:t>Use void type if there is no return.</a:t>
            </a:r>
          </a:p>
          <a:p>
            <a:pPr lvl="1"/>
            <a:r>
              <a:rPr lang="en-US" dirty="0"/>
              <a:t>Use return statement to return values and exit the function.</a:t>
            </a:r>
          </a:p>
          <a:p>
            <a:r>
              <a:rPr lang="en-US" dirty="0"/>
              <a:t>Passing parameters the same except</a:t>
            </a:r>
          </a:p>
          <a:p>
            <a:pPr lvl="1"/>
            <a:r>
              <a:rPr lang="en-US" dirty="0"/>
              <a:t>Pointers allow call by reference for primitive types.</a:t>
            </a:r>
          </a:p>
          <a:p>
            <a:pPr lvl="1"/>
            <a:r>
              <a:rPr lang="en-US" dirty="0"/>
              <a:t>More on this later.</a:t>
            </a:r>
          </a:p>
          <a:p>
            <a:r>
              <a:rPr lang="en-US" dirty="0"/>
              <a:t>Creating functions</a:t>
            </a:r>
          </a:p>
          <a:p>
            <a:pPr marL="274320" lvl="1" indent="0">
              <a:buNone/>
            </a:pPr>
            <a:r>
              <a:rPr lang="en-US" dirty="0"/>
              <a:t>int </a:t>
            </a:r>
            <a:r>
              <a:rPr lang="en-US" dirty="0" err="1"/>
              <a:t>get2Times</a:t>
            </a:r>
            <a:r>
              <a:rPr lang="en-US" dirty="0"/>
              <a:t> (int x) { </a:t>
            </a:r>
          </a:p>
          <a:p>
            <a:pPr marL="274320" lvl="1" indent="0">
              <a:buNone/>
            </a:pPr>
            <a:r>
              <a:rPr lang="en-US" dirty="0"/>
              <a:t>	return x * 2;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void </a:t>
            </a:r>
            <a:r>
              <a:rPr lang="en-US" dirty="0" err="1"/>
              <a:t>print2Time</a:t>
            </a:r>
            <a:r>
              <a:rPr lang="en-US" dirty="0"/>
              <a:t>(int x) {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dx2</a:t>
            </a:r>
            <a:r>
              <a:rPr lang="en-US" dirty="0"/>
              <a:t>=%d\n", x, x*3);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Using functions</a:t>
            </a:r>
          </a:p>
          <a:p>
            <a:pPr marL="0" indent="0">
              <a:buNone/>
            </a:pPr>
            <a:r>
              <a:rPr lang="en-US" dirty="0"/>
              <a:t>	int y = </a:t>
            </a:r>
            <a:r>
              <a:rPr lang="en-US" dirty="0" err="1"/>
              <a:t>get2Times</a:t>
            </a:r>
            <a:r>
              <a:rPr lang="en-US" dirty="0"/>
              <a:t>(5);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print2Times</a:t>
            </a:r>
            <a:r>
              <a:rPr lang="en-US" dirty="0"/>
              <a:t>(4);  //Prints </a:t>
            </a:r>
            <a:r>
              <a:rPr lang="en-US" dirty="0" err="1"/>
              <a:t>4x2</a:t>
            </a:r>
            <a:r>
              <a:rPr lang="en-US" dirty="0"/>
              <a:t>=8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65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Java, object variables reference the object they are storing.</a:t>
            </a:r>
          </a:p>
          <a:p>
            <a:r>
              <a:rPr lang="en-US" dirty="0"/>
              <a:t>The variable holds the memory location or reference of the position in memory where the object was created.</a:t>
            </a:r>
          </a:p>
          <a:p>
            <a:r>
              <a:rPr lang="en-US" dirty="0"/>
              <a:t>In C, we can have references to any variable.</a:t>
            </a:r>
          </a:p>
          <a:p>
            <a:r>
              <a:rPr lang="en-US" dirty="0"/>
              <a:t>Using pointers incorrectly can have unpredictable results and cause hard to diagnose errors.  </a:t>
            </a:r>
          </a:p>
          <a:p>
            <a:r>
              <a:rPr lang="en-US" dirty="0"/>
              <a:t>Java does not allow user created reference variables.</a:t>
            </a:r>
          </a:p>
        </p:txBody>
      </p:sp>
    </p:spTree>
    <p:extLst>
      <p:ext uri="{BB962C8B-B14F-4D97-AF65-F5344CB8AC3E}">
        <p14:creationId xmlns:p14="http://schemas.microsoft.com/office/powerpoint/2010/main" val="1061554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Declare a variable named </a:t>
            </a:r>
            <a:r>
              <a:rPr lang="en-US" dirty="0" err="1"/>
              <a:t>ptr</a:t>
            </a:r>
            <a:r>
              <a:rPr lang="en-US" dirty="0"/>
              <a:t> which is a pointer to an integer.</a:t>
            </a:r>
          </a:p>
          <a:p>
            <a:pPr marL="0" indent="0">
              <a:buNone/>
            </a:pPr>
            <a:r>
              <a:rPr lang="en-US" dirty="0"/>
              <a:t>	* - dereference - Read as "star" or "splat"</a:t>
            </a:r>
          </a:p>
          <a:p>
            <a:pPr marL="0" indent="0">
              <a:buNone/>
            </a:pPr>
            <a:r>
              <a:rPr lang="en-US" dirty="0"/>
              <a:t>	&amp; - "address of" 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count = 5;</a:t>
            </a:r>
          </a:p>
          <a:p>
            <a:pPr marL="0" indent="0">
              <a:buNone/>
            </a:pPr>
            <a:r>
              <a:rPr lang="en-US" dirty="0"/>
              <a:t>	int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 = &amp;count;</a:t>
            </a:r>
          </a:p>
          <a:p>
            <a:pPr marL="0" indent="0">
              <a:buNone/>
            </a:pPr>
            <a:r>
              <a:rPr lang="en-US" dirty="0"/>
              <a:t>	*</a:t>
            </a:r>
            <a:r>
              <a:rPr lang="en-US" dirty="0" err="1"/>
              <a:t>ptr</a:t>
            </a:r>
            <a:r>
              <a:rPr lang="en-US" dirty="0"/>
              <a:t> = *</a:t>
            </a:r>
            <a:r>
              <a:rPr lang="en-US" dirty="0" err="1"/>
              <a:t>ptr</a:t>
            </a:r>
            <a:r>
              <a:rPr lang="en-US" dirty="0"/>
              <a:t> + 1;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i</a:t>
            </a:r>
            <a:r>
              <a:rPr lang="en-US" dirty="0"/>
              <a:t>", count);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using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ASNI C is a standard version of C.  Any compiler which adheres to ANSI C should give the same output.</a:t>
            </a:r>
          </a:p>
          <a:p>
            <a:r>
              <a:rPr lang="en-US" dirty="0"/>
              <a:t>Any Linux or Mac can install GCC/G++.  </a:t>
            </a:r>
          </a:p>
          <a:p>
            <a:pPr lvl="1"/>
            <a:r>
              <a:rPr lang="en-US" dirty="0"/>
              <a:t>Most implementations of Linux have it already installed</a:t>
            </a:r>
          </a:p>
          <a:p>
            <a:r>
              <a:rPr lang="en-US" dirty="0"/>
              <a:t>Windows has many C compilers.  </a:t>
            </a:r>
          </a:p>
          <a:p>
            <a:pPr lvl="1"/>
            <a:r>
              <a:rPr lang="en-US" dirty="0" err="1"/>
              <a:t>mingw</a:t>
            </a:r>
            <a:r>
              <a:rPr lang="en-US" dirty="0"/>
              <a:t> is an excellent command line based, windows implementation of </a:t>
            </a:r>
            <a:r>
              <a:rPr lang="en-US" dirty="0" err="1"/>
              <a:t>gcc</a:t>
            </a:r>
            <a:r>
              <a:rPr lang="en-US" dirty="0"/>
              <a:t> or g++.</a:t>
            </a:r>
          </a:p>
          <a:p>
            <a:pPr lvl="1"/>
            <a:r>
              <a:rPr lang="en-US" dirty="0"/>
              <a:t>Dev-C++ is a good development environment.</a:t>
            </a:r>
          </a:p>
          <a:p>
            <a:pPr lvl="1"/>
            <a:r>
              <a:rPr lang="en-US" dirty="0"/>
              <a:t>Use bash on Ubuntu on Windows (See </a:t>
            </a:r>
            <a:r>
              <a:rPr lang="en-US"/>
              <a:t>additional slide).</a:t>
            </a:r>
            <a:endParaRPr lang="en-US" dirty="0"/>
          </a:p>
          <a:p>
            <a:r>
              <a:rPr lang="en-US" dirty="0"/>
              <a:t>Not being able to get your own computer to compile programs will not be an excuse for not getting assignments completed.  I expect you to at least be able to use student; make sure you can.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06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&amp; returns the address of a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count = 5;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&amp;count - returns the address that C has allocated to the variable count. </a:t>
            </a:r>
          </a:p>
        </p:txBody>
      </p:sp>
    </p:spTree>
    <p:extLst>
      <p:ext uri="{BB962C8B-B14F-4D97-AF65-F5344CB8AC3E}">
        <p14:creationId xmlns:p14="http://schemas.microsoft.com/office/powerpoint/2010/main" val="4275734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15568"/>
          </a:xfrm>
        </p:spPr>
        <p:txBody>
          <a:bodyPr/>
          <a:lstStyle/>
          <a:p>
            <a:r>
              <a:rPr lang="en-US" dirty="0"/>
              <a:t>Pointer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count1 = 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count2 = 3;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count3 = 5;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main()	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ptr</a:t>
            </a:r>
            <a:r>
              <a:rPr lang="en-US" dirty="0"/>
              <a:t> = &amp;count1;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i</a:t>
            </a:r>
            <a:r>
              <a:rPr lang="en-US" dirty="0"/>
              <a:t> - %</a:t>
            </a:r>
            <a:r>
              <a:rPr lang="en-US" dirty="0" err="1"/>
              <a:t>i</a:t>
            </a:r>
            <a:r>
              <a:rPr lang="en-US" dirty="0"/>
              <a:t> - %</a:t>
            </a:r>
            <a:r>
              <a:rPr lang="en-US" dirty="0" err="1"/>
              <a:t>i</a:t>
            </a:r>
            <a:r>
              <a:rPr lang="en-US" dirty="0"/>
              <a:t>\n", count1, count2, count3);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  {</a:t>
            </a:r>
          </a:p>
          <a:p>
            <a:pPr marL="0" indent="0">
              <a:buNone/>
            </a:pPr>
            <a:r>
              <a:rPr lang="en-US" dirty="0"/>
              <a:t>            *</a:t>
            </a:r>
            <a:r>
              <a:rPr lang="en-US" dirty="0" err="1"/>
              <a:t>ptr</a:t>
            </a:r>
            <a:r>
              <a:rPr lang="en-US" dirty="0"/>
              <a:t> = *</a:t>
            </a:r>
            <a:r>
              <a:rPr lang="en-US" dirty="0" err="1"/>
              <a:t>ptr</a:t>
            </a:r>
            <a:r>
              <a:rPr lang="en-US" dirty="0"/>
              <a:t> + 1;    // could use  (*</a:t>
            </a:r>
            <a:r>
              <a:rPr lang="en-US" dirty="0" err="1"/>
              <a:t>ptr</a:t>
            </a:r>
            <a:r>
              <a:rPr lang="en-US" dirty="0"/>
              <a:t>)++;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("%d - %d - %d\n", count1, count2, count3);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ptr</a:t>
            </a:r>
            <a:r>
              <a:rPr lang="en-US" dirty="0"/>
              <a:t> + 1;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        	</a:t>
            </a:r>
          </a:p>
        </p:txBody>
      </p:sp>
    </p:spTree>
    <p:extLst>
      <p:ext uri="{BB962C8B-B14F-4D97-AF65-F5344CB8AC3E}">
        <p14:creationId xmlns:p14="http://schemas.microsoft.com/office/powerpoint/2010/main" val="644984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– Similar to </a:t>
            </a:r>
            <a:r>
              <a:rPr lang="en-US" dirty="0" err="1"/>
              <a:t>printf</a:t>
            </a:r>
            <a:r>
              <a:rPr lang="en-US" dirty="0"/>
              <a:t> with formats</a:t>
            </a:r>
          </a:p>
          <a:p>
            <a:r>
              <a:rPr lang="en-US" dirty="0"/>
              <a:t>%[*][width][modifiers]type</a:t>
            </a:r>
          </a:p>
          <a:p>
            <a:r>
              <a:rPr lang="en-US" dirty="0"/>
              <a:t>The variable must be a reference or pointer.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("%d", &amp;x);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37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%[*][width][modifiers]type</a:t>
            </a:r>
          </a:p>
          <a:p>
            <a:r>
              <a:rPr lang="en-US" dirty="0"/>
              <a:t>Formats should be simple.  </a:t>
            </a:r>
          </a:p>
          <a:p>
            <a:r>
              <a:rPr lang="en-US" dirty="0"/>
              <a:t>Don't print prompts using the </a:t>
            </a:r>
            <a:r>
              <a:rPr lang="en-US" dirty="0" err="1"/>
              <a:t>scanf</a:t>
            </a:r>
            <a:r>
              <a:rPr lang="en-US" dirty="0"/>
              <a:t> format.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PROMPT LIKE THIS THIS: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an integer: 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("%d", &amp;x);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DON’T PROMPT LIKE THIS: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("Enter an integer: %d", &amp;x);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and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scanf</a:t>
            </a:r>
            <a:r>
              <a:rPr lang="en-US" dirty="0"/>
              <a:t> uses any whitespace character (tabs, spaces, newlines) as a delimiter.</a:t>
            </a:r>
          </a:p>
          <a:p>
            <a:r>
              <a:rPr lang="en-US" dirty="0"/>
              <a:t>That means </a:t>
            </a:r>
            <a:r>
              <a:rPr lang="en-US" dirty="0" err="1"/>
              <a:t>scanf</a:t>
            </a:r>
            <a:r>
              <a:rPr lang="en-US" dirty="0"/>
              <a:t> will not read past a space unless you tell it to.</a:t>
            </a:r>
          </a:p>
          <a:p>
            <a:r>
              <a:rPr lang="en-US" dirty="0"/>
              <a:t>The following will read 99 characters into test and will not stop until a newline (enter) is reached.</a:t>
            </a:r>
          </a:p>
          <a:p>
            <a:pPr marL="457200" lvl="1" indent="0">
              <a:buNone/>
            </a:pPr>
            <a:endParaRPr lang="en-US" sz="600" dirty="0"/>
          </a:p>
          <a:p>
            <a:pPr marL="457200" lvl="1" indent="0">
              <a:buNone/>
            </a:pPr>
            <a:r>
              <a:rPr lang="en-US" dirty="0"/>
              <a:t>char test[100];</a:t>
            </a:r>
          </a:p>
          <a:p>
            <a:pPr marL="457200" lvl="1" indent="0">
              <a:buNone/>
            </a:pPr>
            <a:r>
              <a:rPr lang="en-US" dirty="0" err="1"/>
              <a:t>scanf</a:t>
            </a:r>
            <a:r>
              <a:rPr lang="en-US" dirty="0"/>
              <a:t>("%99[^\n]", test);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72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multiple </a:t>
            </a:r>
            <a:r>
              <a:rPr lang="en-US" dirty="0" err="1"/>
              <a:t>Scanf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Get multiple variables with multiple </a:t>
            </a:r>
            <a:r>
              <a:rPr lang="en-US" dirty="0" err="1"/>
              <a:t>scanfs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x, 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an integer: 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("%d", &amp;x);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another integer: 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("%d", &amp;y);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Don't do this: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x, 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two integers: 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("%d %d", &amp;x, &amp;y);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3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302"/>
            <a:ext cx="7772400" cy="1609344"/>
          </a:xfrm>
        </p:spPr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19200"/>
            <a:ext cx="454861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        float f = 0;</a:t>
            </a:r>
          </a:p>
          <a:p>
            <a:r>
              <a:rPr lang="en-US" dirty="0"/>
              <a:t>        double d = 0.0;</a:t>
            </a:r>
          </a:p>
          <a:p>
            <a:r>
              <a:rPr lang="en-US" dirty="0"/>
              <a:t>        char c = ' ';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an integer: ");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a float: ");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("%f", &amp;f);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a double: ");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("%lf", &amp;d); //Note lf (long float)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a character: ");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("%c", &amp;c);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("%c", &amp;c); //Why two </a:t>
            </a:r>
            <a:r>
              <a:rPr lang="en-US" dirty="0" err="1"/>
              <a:t>scanfs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i</a:t>
            </a:r>
            <a:r>
              <a:rPr lang="en-US" dirty="0"/>
              <a:t> - %f - %f - %c\n", </a:t>
            </a:r>
            <a:r>
              <a:rPr lang="en-US" dirty="0" err="1"/>
              <a:t>i</a:t>
            </a:r>
            <a:r>
              <a:rPr lang="en-US" dirty="0"/>
              <a:t>, f, d, c);</a:t>
            </a:r>
          </a:p>
        </p:txBody>
      </p:sp>
    </p:spTree>
    <p:extLst>
      <p:ext uri="{BB962C8B-B14F-4D97-AF65-F5344CB8AC3E}">
        <p14:creationId xmlns:p14="http://schemas.microsoft.com/office/powerpoint/2010/main" val="3292879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</a:t>
            </a:r>
            <a:r>
              <a:rPr lang="en-US" dirty="0" err="1"/>
              <a:t>scanf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      int num1 = 0;</a:t>
            </a:r>
          </a:p>
          <a:p>
            <a:pPr marL="0" indent="0">
              <a:buNone/>
            </a:pPr>
            <a:r>
              <a:rPr lang="en-US" dirty="0"/>
              <a:t>        double num2 = 0;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("I will sum two numbers for you.\n");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an integer: 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 &amp;num1);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a double: 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("%lf", &amp;num2);  //note the lf (long float for doubles)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+ %.2f = %.2f\n", num1, num2, num1 + num2 );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return 0;</a:t>
            </a:r>
          </a:p>
        </p:txBody>
      </p:sp>
    </p:spTree>
    <p:extLst>
      <p:ext uri="{BB962C8B-B14F-4D97-AF65-F5344CB8AC3E}">
        <p14:creationId xmlns:p14="http://schemas.microsoft.com/office/powerpoint/2010/main" val="4219495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5D91-6E5F-42B3-BD1C-15EF7AF9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Warnings and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3ADA-FA87-4F43-8E5B-6D110115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double a;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a double: 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("%f", &amp;a);  //error should be %</a:t>
            </a:r>
            <a:r>
              <a:rPr lang="en-US" dirty="0" err="1"/>
              <a:t>lf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("%f\n", a);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The above will give a warning and compile.</a:t>
            </a:r>
          </a:p>
          <a:p>
            <a:pPr marL="0" indent="0">
              <a:buNone/>
            </a:pPr>
            <a:r>
              <a:rPr lang="en-US" dirty="0"/>
              <a:t>Typing 1.2 at the prompt will result in 0.00000 as output.</a:t>
            </a:r>
          </a:p>
        </p:txBody>
      </p:sp>
    </p:spTree>
    <p:extLst>
      <p:ext uri="{BB962C8B-B14F-4D97-AF65-F5344CB8AC3E}">
        <p14:creationId xmlns:p14="http://schemas.microsoft.com/office/powerpoint/2010/main" val="3284724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Logically you can think of arrays in </a:t>
            </a:r>
            <a:r>
              <a:rPr lang="en-US" b="1" dirty="0"/>
              <a:t>C</a:t>
            </a:r>
            <a:r>
              <a:rPr lang="en-US" dirty="0"/>
              <a:t> the same way as you think of them in Java.  </a:t>
            </a:r>
          </a:p>
          <a:p>
            <a:r>
              <a:rPr lang="en-US" dirty="0"/>
              <a:t>The reality is that arrays are objects in Java and simply a large group of declared variables in C.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int grid[10];</a:t>
            </a:r>
          </a:p>
          <a:p>
            <a:pPr marL="0" indent="0">
              <a:buNone/>
            </a:pPr>
            <a:r>
              <a:rPr lang="en-US" dirty="0"/>
              <a:t>	double scores[15];</a:t>
            </a:r>
          </a:p>
          <a:p>
            <a:pPr marL="0" indent="0">
              <a:buNone/>
            </a:pPr>
            <a:r>
              <a:rPr lang="en-US" dirty="0"/>
              <a:t>	char name[30];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above examples grid, scores, and name are simply pointers to the first element in the array</a:t>
            </a:r>
          </a:p>
          <a:p>
            <a:r>
              <a:rPr lang="en-US" dirty="0"/>
              <a:t>Unlike pointers, however, grid, scores and name cannot be reassigned.</a:t>
            </a:r>
          </a:p>
          <a:p>
            <a:r>
              <a:rPr lang="en-US" dirty="0"/>
              <a:t>Array size MUST be known at compile time.  You cannot use an undefined variable to create an array.</a:t>
            </a:r>
          </a:p>
        </p:txBody>
      </p:sp>
    </p:spTree>
    <p:extLst>
      <p:ext uri="{BB962C8B-B14F-4D97-AF65-F5344CB8AC3E}">
        <p14:creationId xmlns:p14="http://schemas.microsoft.com/office/powerpoint/2010/main" val="132099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PuTTY</a:t>
            </a:r>
            <a:r>
              <a:rPr lang="en-US" dirty="0"/>
              <a:t> is a Windows program for connecting to servers running the secure shell protocol (</a:t>
            </a:r>
            <a:r>
              <a:rPr lang="en-US" dirty="0" err="1"/>
              <a:t>ssh</a:t>
            </a:r>
            <a:r>
              <a:rPr lang="en-US" dirty="0"/>
              <a:t>).</a:t>
            </a:r>
          </a:p>
          <a:p>
            <a:pPr lvl="1"/>
            <a:r>
              <a:rPr lang="en-US" dirty="0">
                <a:hlinkClick r:id="rId2"/>
              </a:rPr>
              <a:t>http://www.chiark.greenend.org.uk/~sgtatham/putty/download.html</a:t>
            </a:r>
            <a:endParaRPr lang="en-US" dirty="0"/>
          </a:p>
          <a:p>
            <a:pPr lvl="1"/>
            <a:r>
              <a:rPr lang="en-US" dirty="0"/>
              <a:t>Download putty.exe and save it to your desktop.  You don't have to install anything, just click on it.</a:t>
            </a:r>
          </a:p>
          <a:p>
            <a:r>
              <a:rPr lang="en-US" dirty="0"/>
              <a:t>Linux and Max, open a terminal or shell window and use the </a:t>
            </a:r>
            <a:r>
              <a:rPr lang="en-US" dirty="0" err="1"/>
              <a:t>ssh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Type the following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ssh</a:t>
            </a:r>
            <a:r>
              <a:rPr lang="en-US" dirty="0"/>
              <a:t>    </a:t>
            </a:r>
            <a:r>
              <a:rPr lang="en-US" i="1" dirty="0" smtClean="0"/>
              <a:t>your_user_name@student2.cs.appstate.edu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69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439"/>
            <a:ext cx="7772400" cy="1609344"/>
          </a:xfrm>
        </p:spPr>
        <p:txBody>
          <a:bodyPr/>
          <a:lstStyle/>
          <a:p>
            <a:r>
              <a:rPr lang="en-US" dirty="0"/>
              <a:t>Array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155192"/>
          </a:xfrm>
        </p:spPr>
        <p:txBody>
          <a:bodyPr>
            <a:normAutofit fontScale="40000" lnSpcReduction="20000"/>
          </a:bodyPr>
          <a:lstStyle/>
          <a:p>
            <a:r>
              <a:rPr lang="en-US" sz="4500" dirty="0"/>
              <a:t>There is no way to determine the number of items in an array once it is created so it is vitally important to keep track.</a:t>
            </a:r>
          </a:p>
          <a:p>
            <a:r>
              <a:rPr lang="en-US" sz="4500" dirty="0"/>
              <a:t>A good practice is to use a constant for the number of items you wish to store.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298192"/>
            <a:ext cx="69159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#define NUM_GRADES 10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grades[NUM_GRADES];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NUM_GRADES;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("Enter grade #%2d: ", i+1);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("%d", &amp;grades[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double </a:t>
            </a:r>
            <a:r>
              <a:rPr lang="en-US" dirty="0" err="1"/>
              <a:t>avg</a:t>
            </a:r>
            <a:r>
              <a:rPr lang="en-US" dirty="0"/>
              <a:t> = </a:t>
            </a:r>
            <a:r>
              <a:rPr lang="en-US" dirty="0" err="1"/>
              <a:t>getIntArrayAverage</a:t>
            </a:r>
            <a:r>
              <a:rPr lang="en-US" dirty="0"/>
              <a:t>(grades,  NUM_GRADES);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("Average: %.2f\n", </a:t>
            </a:r>
            <a:r>
              <a:rPr lang="en-US" dirty="0" err="1"/>
              <a:t>avg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336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getIntArrayAverage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getIntArrayAverage</a:t>
            </a:r>
            <a:r>
              <a:rPr lang="en-US" dirty="0"/>
              <a:t>(int grades[], int 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//You could use NUM_GRADES here, but don't. </a:t>
            </a:r>
          </a:p>
          <a:p>
            <a:pPr marL="0" indent="0">
              <a:buNone/>
            </a:pPr>
            <a:r>
              <a:rPr lang="en-US" dirty="0"/>
              <a:t>//For my assignments, always pass in the number of items</a:t>
            </a:r>
          </a:p>
          <a:p>
            <a:pPr marL="0" indent="0">
              <a:buNone/>
            </a:pPr>
            <a:r>
              <a:rPr lang="en-US" dirty="0"/>
              <a:t>//and use the parameter.  Don’t assume I will use the same constant.</a:t>
            </a:r>
          </a:p>
        </p:txBody>
      </p:sp>
    </p:spTree>
    <p:extLst>
      <p:ext uri="{BB962C8B-B14F-4D97-AF65-F5344CB8AC3E}">
        <p14:creationId xmlns:p14="http://schemas.microsoft.com/office/powerpoint/2010/main" val="1105425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Note the important pieces of the last two slides.</a:t>
            </a:r>
          </a:p>
          <a:p>
            <a:endParaRPr lang="en-US" dirty="0"/>
          </a:p>
          <a:p>
            <a:r>
              <a:rPr lang="en-US" dirty="0"/>
              <a:t>In main:</a:t>
            </a:r>
          </a:p>
          <a:p>
            <a:pPr marL="457200" lvl="1" indent="0">
              <a:buNone/>
            </a:pPr>
            <a:r>
              <a:rPr lang="en-US" sz="2400" dirty="0"/>
              <a:t>	int </a:t>
            </a:r>
            <a:r>
              <a:rPr lang="en-US" sz="2400" b="1" dirty="0"/>
              <a:t>grades</a:t>
            </a:r>
            <a:r>
              <a:rPr lang="en-US" sz="2400" dirty="0"/>
              <a:t>[NUM_GRADES];</a:t>
            </a:r>
          </a:p>
          <a:p>
            <a:pPr marL="457200" lvl="1" indent="0">
              <a:buNone/>
            </a:pPr>
            <a:r>
              <a:rPr lang="en-US" sz="2400" dirty="0"/>
              <a:t>	//fill in the grades with some code of course</a:t>
            </a:r>
          </a:p>
          <a:p>
            <a:pPr marL="457200" lvl="1" indent="0">
              <a:buNone/>
            </a:pPr>
            <a:r>
              <a:rPr lang="en-US" sz="2400" dirty="0"/>
              <a:t>	double </a:t>
            </a:r>
            <a:r>
              <a:rPr lang="en-US" sz="2400" dirty="0" err="1"/>
              <a:t>avg</a:t>
            </a:r>
            <a:r>
              <a:rPr lang="en-US" sz="2400" dirty="0"/>
              <a:t> = </a:t>
            </a:r>
            <a:r>
              <a:rPr lang="en-US" sz="2400" dirty="0" err="1"/>
              <a:t>getIntArrayAverage</a:t>
            </a:r>
            <a:r>
              <a:rPr lang="en-US" sz="2400" dirty="0"/>
              <a:t>(</a:t>
            </a:r>
            <a:r>
              <a:rPr lang="en-US" sz="2400" b="1" dirty="0"/>
              <a:t>grades</a:t>
            </a:r>
            <a:r>
              <a:rPr lang="en-US" sz="2400" dirty="0"/>
              <a:t>,  NUM_GRADES);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dirty="0"/>
              <a:t>In </a:t>
            </a:r>
            <a:r>
              <a:rPr lang="en-US" dirty="0" err="1"/>
              <a:t>getIntArrayAverage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400" dirty="0"/>
              <a:t>	double </a:t>
            </a:r>
            <a:r>
              <a:rPr lang="en-US" sz="2400" dirty="0" err="1"/>
              <a:t>getIntArrayAverage</a:t>
            </a:r>
            <a:r>
              <a:rPr lang="en-US" sz="2400" dirty="0"/>
              <a:t>(</a:t>
            </a:r>
            <a:r>
              <a:rPr lang="en-US" sz="2400" b="1" dirty="0"/>
              <a:t>int grades[]</a:t>
            </a:r>
            <a:r>
              <a:rPr lang="en-US" sz="2400" dirty="0"/>
              <a:t>, int </a:t>
            </a:r>
            <a:r>
              <a:rPr lang="en-US" sz="2400" dirty="0" err="1"/>
              <a:t>num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r>
              <a:rPr lang="en-US" sz="2400" dirty="0"/>
              <a:t>	//Note the brackets [ ] are left empty.  </a:t>
            </a:r>
          </a:p>
          <a:p>
            <a:pPr marL="457200" lvl="1" indent="0">
              <a:buNone/>
            </a:pPr>
            <a:r>
              <a:rPr lang="en-US" sz="2400" dirty="0"/>
              <a:t>	//Variable grades here is actually an int pointer.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3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(size_t </a:t>
            </a:r>
            <a:r>
              <a:rPr lang="en-US" dirty="0" err="1"/>
              <a:t>num</a:t>
            </a:r>
            <a:r>
              <a:rPr lang="en-US" dirty="0"/>
              <a:t>, size_t size) </a:t>
            </a:r>
          </a:p>
          <a:p>
            <a:pPr lvl="1"/>
            <a:r>
              <a:rPr lang="en-US" dirty="0"/>
              <a:t>reserves </a:t>
            </a:r>
            <a:r>
              <a:rPr lang="en-US" dirty="0" err="1"/>
              <a:t>num</a:t>
            </a:r>
            <a:r>
              <a:rPr lang="en-US" dirty="0"/>
              <a:t> * size bytes of memory</a:t>
            </a:r>
          </a:p>
          <a:p>
            <a:pPr lvl="1"/>
            <a:r>
              <a:rPr lang="en-US" dirty="0"/>
              <a:t>initializes memory to zero.</a:t>
            </a:r>
          </a:p>
          <a:p>
            <a:pPr lvl="1"/>
            <a:endParaRPr lang="en-US" dirty="0"/>
          </a:p>
          <a:p>
            <a:r>
              <a:rPr lang="en-US" dirty="0"/>
              <a:t>void free(void *</a:t>
            </a:r>
            <a:r>
              <a:rPr lang="en-US" dirty="0" err="1"/>
              <a:t>ptr</a:t>
            </a:r>
            <a:r>
              <a:rPr lang="en-US" dirty="0"/>
              <a:t>) – gives the memory back</a:t>
            </a:r>
          </a:p>
          <a:p>
            <a:pPr lvl="1"/>
            <a:r>
              <a:rPr lang="en-US" dirty="0"/>
              <a:t>You are in charge of the memory used.  Make sure to free anything you don’t need.</a:t>
            </a:r>
          </a:p>
        </p:txBody>
      </p:sp>
    </p:spTree>
    <p:extLst>
      <p:ext uri="{BB962C8B-B14F-4D97-AF65-F5344CB8AC3E}">
        <p14:creationId xmlns:p14="http://schemas.microsoft.com/office/powerpoint/2010/main" val="3368004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Arrays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514320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// Allocate and return an array of 'n' integers</a:t>
            </a:r>
          </a:p>
          <a:p>
            <a:r>
              <a:rPr lang="en-US" sz="1600" dirty="0"/>
              <a:t>// Returns NULL on failure</a:t>
            </a:r>
          </a:p>
          <a:p>
            <a:r>
              <a:rPr lang="en-US" sz="1600" dirty="0"/>
              <a:t>// MUST RETURN A POINTER TO THE NEW MEMORY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*</a:t>
            </a:r>
            <a:r>
              <a:rPr lang="en-US" sz="1600" dirty="0" err="1"/>
              <a:t>myFunc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n) 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	// allocate block of memory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*x = </a:t>
            </a:r>
            <a:r>
              <a:rPr lang="en-US" sz="1600" dirty="0" err="1"/>
              <a:t>malloc</a:t>
            </a:r>
            <a:r>
              <a:rPr lang="en-US" sz="1600" dirty="0"/>
              <a:t>(n *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));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	// test allocation for success</a:t>
            </a:r>
          </a:p>
          <a:p>
            <a:r>
              <a:rPr lang="en-US" sz="1600" dirty="0"/>
              <a:t>	if (x == NULL) {</a:t>
            </a:r>
          </a:p>
          <a:p>
            <a:r>
              <a:rPr lang="en-US" sz="1600" dirty="0"/>
              <a:t>		return NULL; 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	// fill it with zeros</a:t>
            </a:r>
          </a:p>
          <a:p>
            <a:r>
              <a:rPr lang="en-US" sz="1600" dirty="0"/>
              <a:t>	for (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/>
              <a:t>i</a:t>
            </a:r>
            <a:r>
              <a:rPr lang="en-US" sz="1600" dirty="0"/>
              <a:t>&lt;n;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r>
              <a:rPr lang="en-US" sz="1600" dirty="0"/>
              <a:t>		x[</a:t>
            </a:r>
            <a:r>
              <a:rPr lang="en-US" sz="1600" dirty="0" err="1"/>
              <a:t>i</a:t>
            </a:r>
            <a:r>
              <a:rPr lang="en-US" sz="1600" dirty="0"/>
              <a:t>] = 0;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	// return the pointer</a:t>
            </a:r>
          </a:p>
          <a:p>
            <a:r>
              <a:rPr lang="en-US" sz="1600" dirty="0"/>
              <a:t>	return x;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00300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checkGetIntArrayAverageRandom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n = rand() % 8 + 5;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*a = (</a:t>
            </a:r>
            <a:r>
              <a:rPr lang="en-US" dirty="0" err="1"/>
              <a:t>int</a:t>
            </a:r>
            <a:r>
              <a:rPr lang="en-US" dirty="0"/>
              <a:t>*)</a:t>
            </a:r>
            <a:r>
              <a:rPr lang="en-US" dirty="0" err="1"/>
              <a:t>calloc</a:t>
            </a:r>
            <a:r>
              <a:rPr lang="en-US" dirty="0"/>
              <a:t>(n, 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a[</a:t>
            </a:r>
            <a:r>
              <a:rPr lang="en-US" dirty="0" err="1"/>
              <a:t>i</a:t>
            </a:r>
            <a:r>
              <a:rPr lang="en-US" dirty="0"/>
              <a:t>] = rand() % 25 - 5;</a:t>
            </a:r>
          </a:p>
          <a:p>
            <a:pPr marL="0" indent="0">
              <a:buNone/>
            </a:pPr>
            <a:r>
              <a:rPr lang="en-US" dirty="0"/>
              <a:t>		}						</a:t>
            </a:r>
          </a:p>
          <a:p>
            <a:pPr marL="0" indent="0">
              <a:buNone/>
            </a:pPr>
            <a:r>
              <a:rPr lang="en-US" dirty="0"/>
              <a:t>		double </a:t>
            </a:r>
            <a:r>
              <a:rPr lang="en-US" dirty="0" err="1"/>
              <a:t>exp</a:t>
            </a:r>
            <a:r>
              <a:rPr lang="en-US" dirty="0"/>
              <a:t> = </a:t>
            </a:r>
            <a:r>
              <a:rPr lang="en-US" dirty="0" err="1"/>
              <a:t>getIntArrayAverageAns</a:t>
            </a:r>
            <a:r>
              <a:rPr lang="en-US" dirty="0"/>
              <a:t>(a, n);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retVal</a:t>
            </a:r>
            <a:r>
              <a:rPr lang="en-US" dirty="0"/>
              <a:t> = </a:t>
            </a:r>
            <a:r>
              <a:rPr lang="en-US" dirty="0" err="1"/>
              <a:t>checkGetIntArrayAverage</a:t>
            </a:r>
            <a:r>
              <a:rPr lang="en-US" dirty="0"/>
              <a:t>(a, n, </a:t>
            </a:r>
            <a:r>
              <a:rPr lang="en-US" dirty="0" err="1"/>
              <a:t>exp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free(a);</a:t>
            </a:r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dirty="0" err="1"/>
              <a:t>retVal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503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in C are arrays of characters.</a:t>
            </a:r>
          </a:p>
          <a:p>
            <a:r>
              <a:rPr lang="en-US" dirty="0"/>
              <a:t>You must know the maximum length before creating a string so the array can be created of the correct size.</a:t>
            </a:r>
          </a:p>
          <a:p>
            <a:r>
              <a:rPr lang="en-US" dirty="0"/>
              <a:t>Strings in C must be null terminated.  That is the last character must be a null or zero (\0).</a:t>
            </a:r>
          </a:p>
          <a:p>
            <a:r>
              <a:rPr lang="en-US" dirty="0"/>
              <a:t>You must reserve space for the null zero.</a:t>
            </a:r>
          </a:p>
        </p:txBody>
      </p:sp>
    </p:spTree>
    <p:extLst>
      <p:ext uri="{BB962C8B-B14F-4D97-AF65-F5344CB8AC3E}">
        <p14:creationId xmlns:p14="http://schemas.microsoft.com/office/powerpoint/2010/main" val="1269535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4604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char name[10] = "BILL";  //Null zero added</a:t>
            </a:r>
          </a:p>
          <a:p>
            <a:pPr marL="0" indent="0">
              <a:buNone/>
            </a:pPr>
            <a:r>
              <a:rPr lang="en-US" dirty="0"/>
              <a:t>char *name = "BILL";  //Null zero added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075580"/>
              </p:ext>
            </p:extLst>
          </p:nvPr>
        </p:nvGraphicFramePr>
        <p:xfrm>
          <a:off x="4114800" y="2667000"/>
          <a:ext cx="16002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3657600"/>
            <a:ext cx="2748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</a:t>
            </a:r>
          </a:p>
          <a:p>
            <a:r>
              <a:rPr lang="en-US" dirty="0"/>
              <a:t>name is a char pointer</a:t>
            </a:r>
          </a:p>
          <a:p>
            <a:r>
              <a:rPr lang="en-US" dirty="0"/>
              <a:t>which contains the address</a:t>
            </a:r>
          </a:p>
          <a:p>
            <a:r>
              <a:rPr lang="en-US" dirty="0"/>
              <a:t>of the first char in the array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219200" y="3200401"/>
            <a:ext cx="2895600" cy="60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9400" y="4534763"/>
            <a:ext cx="2064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the character 0.</a:t>
            </a:r>
          </a:p>
          <a:p>
            <a:r>
              <a:rPr lang="en-US" dirty="0"/>
              <a:t>The number zero is</a:t>
            </a:r>
          </a:p>
          <a:p>
            <a:r>
              <a:rPr lang="en-US" dirty="0"/>
              <a:t>stored here.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15000" y="4724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5155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1297-E79A-4A4B-A233-5318432E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Differences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533A-FE02-47F5-A880-769C92A5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char a[10] = “</a:t>
            </a:r>
            <a:r>
              <a:rPr lang="en-US" dirty="0" err="1"/>
              <a:t>aaaaa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char  *b = “</a:t>
            </a:r>
            <a:r>
              <a:rPr lang="en-US" dirty="0" err="1"/>
              <a:t>bbbbb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a = “</a:t>
            </a:r>
            <a:r>
              <a:rPr lang="en-US" dirty="0" err="1"/>
              <a:t>ccccc</a:t>
            </a:r>
            <a:r>
              <a:rPr lang="en-US" dirty="0"/>
              <a:t>”; //Not allowed</a:t>
            </a:r>
          </a:p>
          <a:p>
            <a:pPr marL="0" indent="0">
              <a:buNone/>
            </a:pPr>
            <a:r>
              <a:rPr lang="en-US" dirty="0"/>
              <a:t>b = “</a:t>
            </a:r>
            <a:r>
              <a:rPr lang="en-US" dirty="0" err="1"/>
              <a:t>ccccc</a:t>
            </a:r>
            <a:r>
              <a:rPr lang="en-US" dirty="0"/>
              <a:t>”; //allowed</a:t>
            </a:r>
          </a:p>
          <a:p>
            <a:pPr marL="0" indent="0">
              <a:buNone/>
            </a:pPr>
            <a:r>
              <a:rPr lang="en-US" dirty="0"/>
              <a:t>a++; //not allowed</a:t>
            </a:r>
          </a:p>
          <a:p>
            <a:pPr marL="0" indent="0">
              <a:buNone/>
            </a:pPr>
            <a:r>
              <a:rPr lang="en-US" dirty="0"/>
              <a:t>b++; //allowed</a:t>
            </a:r>
          </a:p>
          <a:p>
            <a:pPr marL="0" indent="0">
              <a:buNone/>
            </a:pPr>
            <a:r>
              <a:rPr lang="en-US" dirty="0"/>
              <a:t>a[5] = ‘x’; //allowed</a:t>
            </a:r>
          </a:p>
          <a:p>
            <a:pPr marL="0" indent="0">
              <a:buNone/>
            </a:pPr>
            <a:r>
              <a:rPr lang="en-US" dirty="0"/>
              <a:t>b[5] = ‘x’; //not allowed</a:t>
            </a:r>
          </a:p>
          <a:p>
            <a:pPr marL="0" indent="0">
              <a:buNone/>
            </a:pPr>
            <a:r>
              <a:rPr lang="en-US" dirty="0"/>
              <a:t>The last one will compile but will give segmentation fault in LINUX since string literals are stored as read only.</a:t>
            </a:r>
          </a:p>
        </p:txBody>
      </p:sp>
    </p:spTree>
    <p:extLst>
      <p:ext uri="{BB962C8B-B14F-4D97-AF65-F5344CB8AC3E}">
        <p14:creationId xmlns:p14="http://schemas.microsoft.com/office/powerpoint/2010/main" val="33461687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8060-DA40-46AD-BE0A-79E08297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E249-00AB-4014-9054-1D859EFB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literals are stored in their own special memory.</a:t>
            </a:r>
          </a:p>
          <a:p>
            <a:pPr marL="0" indent="0">
              <a:buNone/>
            </a:pPr>
            <a:r>
              <a:rPr lang="en-US" dirty="0"/>
              <a:t>char *b =“123”;</a:t>
            </a:r>
          </a:p>
          <a:p>
            <a:pPr marL="0" indent="0">
              <a:buNone/>
            </a:pPr>
            <a:r>
              <a:rPr lang="en-US" dirty="0"/>
              <a:t>char c = ‘X’;</a:t>
            </a:r>
          </a:p>
          <a:p>
            <a:pPr marL="0" indent="0">
              <a:buNone/>
            </a:pPr>
            <a:r>
              <a:rPr lang="en-US" dirty="0"/>
              <a:t>b = “9999999999”;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(“%c\n”, c);  </a:t>
            </a:r>
          </a:p>
        </p:txBody>
      </p:sp>
    </p:spTree>
    <p:extLst>
      <p:ext uri="{BB962C8B-B14F-4D97-AF65-F5344CB8AC3E}">
        <p14:creationId xmlns:p14="http://schemas.microsoft.com/office/powerpoint/2010/main" val="49528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puTTY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options you can set on putty.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083" y="2745017"/>
            <a:ext cx="3567833" cy="34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336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Strings with </a:t>
            </a:r>
            <a:r>
              <a:rPr lang="en-US" dirty="0" err="1"/>
              <a:t>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       char first[15];</a:t>
            </a:r>
          </a:p>
          <a:p>
            <a:pPr marL="0" indent="0">
              <a:buNone/>
            </a:pPr>
            <a:r>
              <a:rPr lang="en-US" dirty="0"/>
              <a:t>        char middle[15];</a:t>
            </a:r>
          </a:p>
          <a:p>
            <a:pPr marL="0" indent="0">
              <a:buNone/>
            </a:pPr>
            <a:r>
              <a:rPr lang="en-US" dirty="0"/>
              <a:t>        char last[20];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your first name: 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("%14s", first);  //The number tells </a:t>
            </a:r>
            <a:r>
              <a:rPr lang="en-US" dirty="0" err="1"/>
              <a:t>scanf</a:t>
            </a:r>
            <a:r>
              <a:rPr lang="en-US" dirty="0"/>
              <a:t> how many chars to read.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your middle name: 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("%14s", middle);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your last name: 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("%19s", last);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("%s, %s %s\n", last, first, middle);</a:t>
            </a:r>
          </a:p>
        </p:txBody>
      </p:sp>
    </p:spTree>
    <p:extLst>
      <p:ext uri="{BB962C8B-B14F-4D97-AF65-F5344CB8AC3E}">
        <p14:creationId xmlns:p14="http://schemas.microsoft.com/office/powerpoint/2010/main" val="15233450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Overflow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char a[6] = "Hello";</a:t>
            </a:r>
          </a:p>
          <a:p>
            <a:pPr marL="0" indent="0">
              <a:buNone/>
            </a:pPr>
            <a:r>
              <a:rPr lang="en-US" dirty="0"/>
              <a:t>char b = 'X';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//Enter 12345, prints a=12345:b=X</a:t>
            </a:r>
          </a:p>
          <a:p>
            <a:pPr marL="0" indent="0">
              <a:buNone/>
            </a:pPr>
            <a:r>
              <a:rPr lang="en-US" dirty="0"/>
              <a:t>        //Enter 123456 prints a=123456:b=           (X overwritten)</a:t>
            </a:r>
          </a:p>
          <a:p>
            <a:pPr marL="0" indent="0">
              <a:buNone/>
            </a:pPr>
            <a:r>
              <a:rPr lang="en-US" dirty="0"/>
              <a:t>        //Enter 123456789 prints a=123456:b=     (6 chars max,  X overwritten)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("%6s", a);  //Should use a 5 here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("a=%s:", a);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("b=%c\n", b);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736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size_t 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Computes the length of the string </a:t>
            </a:r>
            <a:r>
              <a:rPr lang="en-US" dirty="0" err="1"/>
              <a:t>str</a:t>
            </a:r>
            <a:r>
              <a:rPr lang="en-US" dirty="0"/>
              <a:t> up to but not including the terminating null character.</a:t>
            </a:r>
          </a:p>
          <a:p>
            <a:endParaRPr lang="en-US" dirty="0"/>
          </a:p>
          <a:p>
            <a:r>
              <a:rPr lang="en-US" dirty="0"/>
              <a:t>Can you write this function.</a:t>
            </a:r>
          </a:p>
        </p:txBody>
      </p:sp>
    </p:spTree>
    <p:extLst>
      <p:ext uri="{BB962C8B-B14F-4D97-AF65-F5344CB8AC3E}">
        <p14:creationId xmlns:p14="http://schemas.microsoft.com/office/powerpoint/2010/main" val="28052416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 *</a:t>
            </a:r>
            <a:r>
              <a:rPr lang="en-US" dirty="0" err="1"/>
              <a:t>strcpy</a:t>
            </a:r>
            <a:r>
              <a:rPr lang="en-US" dirty="0"/>
              <a:t>(char *</a:t>
            </a:r>
            <a:r>
              <a:rPr lang="en-US" dirty="0" err="1"/>
              <a:t>dest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Copies the string pointed to, by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dest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char *</a:t>
            </a:r>
            <a:r>
              <a:rPr lang="en-US" dirty="0" err="1"/>
              <a:t>strncpy</a:t>
            </a:r>
            <a:r>
              <a:rPr lang="en-US" dirty="0"/>
              <a:t>(char *</a:t>
            </a:r>
            <a:r>
              <a:rPr lang="en-US" dirty="0" err="1"/>
              <a:t>dest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src</a:t>
            </a:r>
            <a:r>
              <a:rPr lang="en-US" dirty="0"/>
              <a:t>, size_t n)</a:t>
            </a:r>
          </a:p>
          <a:p>
            <a:pPr lvl="1"/>
            <a:r>
              <a:rPr lang="en-US" dirty="0"/>
              <a:t>Copies up to n characters from the string pointed to, by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dest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3007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 *</a:t>
            </a:r>
            <a:r>
              <a:rPr lang="en-US" dirty="0" err="1"/>
              <a:t>strcat</a:t>
            </a:r>
            <a:r>
              <a:rPr lang="en-US" dirty="0"/>
              <a:t>(char *</a:t>
            </a:r>
            <a:r>
              <a:rPr lang="en-US" dirty="0" err="1"/>
              <a:t>dest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Appends the string pointed to, by </a:t>
            </a:r>
            <a:r>
              <a:rPr lang="en-US" dirty="0" err="1"/>
              <a:t>src</a:t>
            </a:r>
            <a:r>
              <a:rPr lang="en-US" dirty="0"/>
              <a:t> to the end of the string pointed to by </a:t>
            </a:r>
            <a:r>
              <a:rPr lang="en-US" dirty="0" err="1"/>
              <a:t>dest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char *</a:t>
            </a:r>
            <a:r>
              <a:rPr lang="en-US" dirty="0" err="1"/>
              <a:t>strncat</a:t>
            </a:r>
            <a:r>
              <a:rPr lang="en-US" dirty="0"/>
              <a:t>(char *</a:t>
            </a:r>
            <a:r>
              <a:rPr lang="en-US" dirty="0" err="1"/>
              <a:t>dest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src</a:t>
            </a:r>
            <a:r>
              <a:rPr lang="en-US" dirty="0"/>
              <a:t>, size_t n)</a:t>
            </a:r>
          </a:p>
          <a:p>
            <a:pPr lvl="1"/>
            <a:r>
              <a:rPr lang="en-US" dirty="0"/>
              <a:t>Appends the string pointed to, by </a:t>
            </a:r>
            <a:r>
              <a:rPr lang="en-US" dirty="0" err="1"/>
              <a:t>src</a:t>
            </a:r>
            <a:r>
              <a:rPr lang="en-US" dirty="0"/>
              <a:t> to the end of the string pointed to, by </a:t>
            </a:r>
            <a:r>
              <a:rPr lang="en-US" dirty="0" err="1"/>
              <a:t>dest</a:t>
            </a:r>
            <a:r>
              <a:rPr lang="en-US" dirty="0"/>
              <a:t> up to n characters long.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717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*str1, </a:t>
            </a:r>
            <a:r>
              <a:rPr lang="en-US" dirty="0" err="1"/>
              <a:t>const</a:t>
            </a:r>
            <a:r>
              <a:rPr lang="en-US" dirty="0"/>
              <a:t> char *str2)</a:t>
            </a:r>
          </a:p>
          <a:p>
            <a:pPr lvl="1"/>
            <a:r>
              <a:rPr lang="en-US" dirty="0"/>
              <a:t>Compares the string pointed to, by str1 to the string pointed to by str2.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strncmp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*str1, </a:t>
            </a:r>
            <a:r>
              <a:rPr lang="en-US" dirty="0" err="1"/>
              <a:t>const</a:t>
            </a:r>
            <a:r>
              <a:rPr lang="en-US" dirty="0"/>
              <a:t> char *str2, size_t n)</a:t>
            </a:r>
          </a:p>
          <a:p>
            <a:pPr lvl="1"/>
            <a:r>
              <a:rPr lang="en-US" dirty="0"/>
              <a:t>Compares at most the first n bytes of str1 and str2.</a:t>
            </a:r>
          </a:p>
          <a:p>
            <a:endParaRPr lang="en-US" dirty="0"/>
          </a:p>
          <a:p>
            <a:r>
              <a:rPr lang="en-US" dirty="0"/>
              <a:t>These functions return values that are as follows:</a:t>
            </a:r>
          </a:p>
          <a:p>
            <a:pPr lvl="1"/>
            <a:r>
              <a:rPr lang="en-US" dirty="0"/>
              <a:t>if Return value &lt; 0 then it indicates str1 is less than str2.</a:t>
            </a:r>
          </a:p>
          <a:p>
            <a:pPr lvl="1"/>
            <a:r>
              <a:rPr lang="en-US" dirty="0"/>
              <a:t>if Return value &gt; 0 then it indicates str2 is less than str1.</a:t>
            </a:r>
          </a:p>
          <a:p>
            <a:pPr lvl="1"/>
            <a:r>
              <a:rPr lang="en-US" dirty="0"/>
              <a:t>if Return value = 0 then it indicates str1 is equal to str2.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80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char *</a:t>
            </a:r>
            <a:r>
              <a:rPr lang="en-US" sz="2600" dirty="0" err="1"/>
              <a:t>strstr</a:t>
            </a:r>
            <a:r>
              <a:rPr lang="en-US" sz="2600" dirty="0"/>
              <a:t>(</a:t>
            </a:r>
            <a:r>
              <a:rPr lang="en-US" sz="2600" dirty="0" err="1"/>
              <a:t>const</a:t>
            </a:r>
            <a:r>
              <a:rPr lang="en-US" sz="2600" dirty="0"/>
              <a:t> char *haystack, </a:t>
            </a:r>
            <a:r>
              <a:rPr lang="en-US" sz="2600" dirty="0" err="1"/>
              <a:t>const</a:t>
            </a:r>
            <a:r>
              <a:rPr lang="en-US" sz="2600" dirty="0"/>
              <a:t> char *needle)</a:t>
            </a:r>
            <a:endParaRPr lang="en-US" dirty="0"/>
          </a:p>
          <a:p>
            <a:pPr lvl="1"/>
            <a:r>
              <a:rPr lang="en-US" sz="2400" dirty="0"/>
              <a:t>Finds the first occurrence of the entire string </a:t>
            </a:r>
            <a:r>
              <a:rPr lang="en-US" sz="2400" i="1" dirty="0"/>
              <a:t>needle</a:t>
            </a:r>
            <a:r>
              <a:rPr lang="en-US" sz="2400" dirty="0"/>
              <a:t> (not including the terminating null character) which appears in the string </a:t>
            </a:r>
            <a:r>
              <a:rPr lang="en-US" sz="2400" i="1" dirty="0"/>
              <a:t>haystack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dirty="0"/>
              <a:t> 	</a:t>
            </a:r>
          </a:p>
          <a:p>
            <a:r>
              <a:rPr lang="en-US" sz="2400" dirty="0"/>
              <a:t>char *</a:t>
            </a:r>
            <a:r>
              <a:rPr lang="en-US" sz="2400" dirty="0" err="1"/>
              <a:t>strrchr</a:t>
            </a:r>
            <a:r>
              <a:rPr lang="en-US" sz="2400" dirty="0"/>
              <a:t>(</a:t>
            </a:r>
            <a:r>
              <a:rPr lang="en-US" sz="2400" dirty="0" err="1"/>
              <a:t>const</a:t>
            </a:r>
            <a:r>
              <a:rPr lang="en-US" sz="2400" dirty="0"/>
              <a:t> char *</a:t>
            </a:r>
            <a:r>
              <a:rPr lang="en-US" sz="2400" dirty="0" err="1"/>
              <a:t>str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c)</a:t>
            </a:r>
          </a:p>
          <a:p>
            <a:pPr lvl="1"/>
            <a:r>
              <a:rPr lang="en-US" sz="2400" dirty="0"/>
              <a:t>Searches for the last occurrence of the character c (an unsigned char) in the string pointed to by the argument str.</a:t>
            </a:r>
          </a:p>
        </p:txBody>
      </p:sp>
    </p:spTree>
    <p:extLst>
      <p:ext uri="{BB962C8B-B14F-4D97-AF65-F5344CB8AC3E}">
        <p14:creationId xmlns:p14="http://schemas.microsoft.com/office/powerpoint/2010/main" val="29220154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Tokenizing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*</a:t>
            </a:r>
            <a:r>
              <a:rPr lang="en-US" dirty="0" err="1"/>
              <a:t>strtok</a:t>
            </a:r>
            <a:r>
              <a:rPr lang="en-US" dirty="0"/>
              <a:t>(char *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delim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Breaks string </a:t>
            </a:r>
            <a:r>
              <a:rPr lang="en-US" i="1" dirty="0" err="1"/>
              <a:t>str</a:t>
            </a:r>
            <a:r>
              <a:rPr lang="en-US" dirty="0"/>
              <a:t> into a series of tokens separated by </a:t>
            </a:r>
            <a:r>
              <a:rPr lang="en-US" i="1" dirty="0" err="1"/>
              <a:t>delim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Every time you call </a:t>
            </a:r>
            <a:r>
              <a:rPr lang="en-US" dirty="0" err="1"/>
              <a:t>strtok</a:t>
            </a:r>
            <a:r>
              <a:rPr lang="en-US" dirty="0"/>
              <a:t>, it returns a pointer to the next character after </a:t>
            </a:r>
            <a:r>
              <a:rPr lang="en-US" i="1" dirty="0" err="1"/>
              <a:t>delim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Returns null when no more tokens are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589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612845"/>
            <a:ext cx="7467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   char </a:t>
            </a:r>
            <a:r>
              <a:rPr lang="en-US" dirty="0" err="1"/>
              <a:t>str</a:t>
            </a:r>
            <a:r>
              <a:rPr lang="en-US" dirty="0"/>
              <a:t>[80] = "This is - www.tutorialspoint.com - website";</a:t>
            </a:r>
          </a:p>
          <a:p>
            <a:pPr lvl="1"/>
            <a:r>
              <a:rPr lang="en-US" dirty="0"/>
              <a:t>   </a:t>
            </a:r>
            <a:r>
              <a:rPr lang="en-US" dirty="0" err="1"/>
              <a:t>const</a:t>
            </a:r>
            <a:r>
              <a:rPr lang="en-US" dirty="0"/>
              <a:t> char s[2] = "-";</a:t>
            </a:r>
          </a:p>
          <a:p>
            <a:pPr lvl="1"/>
            <a:r>
              <a:rPr lang="en-US" dirty="0"/>
              <a:t>   char *token;</a:t>
            </a:r>
          </a:p>
          <a:p>
            <a:pPr lvl="1"/>
            <a:r>
              <a:rPr lang="en-US" dirty="0"/>
              <a:t>   </a:t>
            </a:r>
          </a:p>
          <a:p>
            <a:pPr lvl="1"/>
            <a:r>
              <a:rPr lang="en-US" dirty="0"/>
              <a:t>   /* get the first token */</a:t>
            </a:r>
          </a:p>
          <a:p>
            <a:pPr lvl="1"/>
            <a:r>
              <a:rPr lang="en-US" dirty="0"/>
              <a:t>   token = </a:t>
            </a:r>
            <a:r>
              <a:rPr lang="en-US" dirty="0" err="1"/>
              <a:t>strtok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s);</a:t>
            </a:r>
          </a:p>
          <a:p>
            <a:pPr lvl="1"/>
            <a:r>
              <a:rPr lang="en-US" dirty="0"/>
              <a:t>   </a:t>
            </a:r>
          </a:p>
          <a:p>
            <a:pPr lvl="1"/>
            <a:r>
              <a:rPr lang="en-US" dirty="0"/>
              <a:t>   /* walk through other tokens */</a:t>
            </a:r>
          </a:p>
          <a:p>
            <a:pPr lvl="1"/>
            <a:r>
              <a:rPr lang="en-US" dirty="0"/>
              <a:t>   while( token != NULL ) </a:t>
            </a:r>
          </a:p>
          <a:p>
            <a:pPr lvl="1"/>
            <a:r>
              <a:rPr lang="en-US" dirty="0"/>
              <a:t>   {</a:t>
            </a:r>
          </a:p>
          <a:p>
            <a:pPr lvl="1"/>
            <a:r>
              <a:rPr lang="en-US" dirty="0"/>
              <a:t>      	</a:t>
            </a:r>
            <a:r>
              <a:rPr lang="en-US" dirty="0" err="1"/>
              <a:t>printf</a:t>
            </a:r>
            <a:r>
              <a:rPr lang="en-US" dirty="0"/>
              <a:t>( " %s\n", token );</a:t>
            </a:r>
          </a:p>
          <a:p>
            <a:pPr lvl="1"/>
            <a:r>
              <a:rPr lang="en-US" dirty="0"/>
              <a:t>    </a:t>
            </a:r>
          </a:p>
          <a:p>
            <a:pPr lvl="1"/>
            <a:r>
              <a:rPr lang="en-US"/>
              <a:t>      	token </a:t>
            </a:r>
            <a:r>
              <a:rPr lang="en-US" dirty="0"/>
              <a:t>= </a:t>
            </a:r>
            <a:r>
              <a:rPr lang="en-US" dirty="0" err="1"/>
              <a:t>strtok</a:t>
            </a:r>
            <a:r>
              <a:rPr lang="en-US" dirty="0"/>
              <a:t>(NULL, s);</a:t>
            </a:r>
          </a:p>
          <a:p>
            <a:pPr lvl="1"/>
            <a:r>
              <a:rPr lang="en-US" dirty="0"/>
              <a:t>   }</a:t>
            </a:r>
          </a:p>
          <a:p>
            <a:pPr lvl="1"/>
            <a:r>
              <a:rPr lang="en-US" dirty="0"/>
              <a:t>   </a:t>
            </a:r>
          </a:p>
          <a:p>
            <a:pPr lvl="1"/>
            <a:r>
              <a:rPr lang="en-US" dirty="0"/>
              <a:t>   return(0);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40709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9"/>
            <a:ext cx="8229600" cy="868362"/>
          </a:xfrm>
        </p:spPr>
        <p:txBody>
          <a:bodyPr/>
          <a:lstStyle/>
          <a:p>
            <a:r>
              <a:rPr lang="en-US" dirty="0"/>
              <a:t>String Functions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3048000"/>
            <a:ext cx="4495800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Length of "Tomorrow" is 8.</a:t>
            </a:r>
          </a:p>
          <a:p>
            <a:r>
              <a:rPr lang="en-US" sz="1400" dirty="0"/>
              <a:t>Length of "Testing 1 2 3" is 13.</a:t>
            </a:r>
          </a:p>
          <a:p>
            <a:r>
              <a:rPr lang="en-US" sz="1400" dirty="0"/>
              <a:t>s3 is </a:t>
            </a:r>
            <a:r>
              <a:rPr lang="en-US" sz="1400" dirty="0" err="1"/>
              <a:t>rrow</a:t>
            </a:r>
            <a:r>
              <a:rPr lang="en-US" sz="1400" dirty="0"/>
              <a:t>.</a:t>
            </a:r>
          </a:p>
          <a:p>
            <a:r>
              <a:rPr lang="en-US" sz="1400" dirty="0"/>
              <a:t>s3 is row.</a:t>
            </a:r>
          </a:p>
          <a:p>
            <a:r>
              <a:rPr lang="en-US" sz="1400" dirty="0"/>
              <a:t>Comparing "Tomorrow" and "Testing 1 2 3" gives 10</a:t>
            </a:r>
          </a:p>
          <a:p>
            <a:r>
              <a:rPr lang="en-US" sz="1400" dirty="0"/>
              <a:t>Comparing "Testing 1 2 3" and "Tomorrow" gives -10</a:t>
            </a:r>
          </a:p>
          <a:p>
            <a:r>
              <a:rPr lang="en-US" sz="1400" dirty="0"/>
              <a:t>Comparing "Tomorrow" and "Tomorrow" gives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762000"/>
            <a:ext cx="6248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char *s1 = "Tomorrow";</a:t>
            </a:r>
          </a:p>
          <a:p>
            <a:r>
              <a:rPr lang="en-US" sz="1600" dirty="0"/>
              <a:t>        char s2[100] = "";</a:t>
            </a:r>
          </a:p>
          <a:p>
            <a:r>
              <a:rPr lang="en-US" sz="1600" dirty="0"/>
              <a:t>        char *s3;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("Length of \"%s\" is %ld.\n",s1, </a:t>
            </a:r>
            <a:r>
              <a:rPr lang="en-US" sz="1600" dirty="0" err="1"/>
              <a:t>strlen</a:t>
            </a:r>
            <a:r>
              <a:rPr lang="en-US" sz="1600" dirty="0"/>
              <a:t>(s1));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strncpy</a:t>
            </a:r>
            <a:r>
              <a:rPr lang="en-US" sz="1600" dirty="0"/>
              <a:t>(s2, "Testing", 100);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strncat</a:t>
            </a:r>
            <a:r>
              <a:rPr lang="en-US" sz="1600" dirty="0"/>
              <a:t>(s2, " 1 2 3", 100 - </a:t>
            </a:r>
            <a:r>
              <a:rPr lang="en-US" sz="1600" dirty="0" err="1"/>
              <a:t>strlen</a:t>
            </a:r>
            <a:r>
              <a:rPr lang="en-US" sz="1600" dirty="0"/>
              <a:t>(s2));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("Length of \"%s\" is %ld.\n",s2, </a:t>
            </a:r>
            <a:r>
              <a:rPr lang="en-US" sz="1600" dirty="0" err="1"/>
              <a:t>strlen</a:t>
            </a:r>
            <a:r>
              <a:rPr lang="en-US" sz="1600" dirty="0"/>
              <a:t>(s2));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s3 = </a:t>
            </a:r>
            <a:r>
              <a:rPr lang="en-US" sz="1600" dirty="0" err="1"/>
              <a:t>strchr</a:t>
            </a:r>
            <a:r>
              <a:rPr lang="en-US" sz="1600" dirty="0"/>
              <a:t>(s1, 'r');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("s3 is %s.\n",s3);</a:t>
            </a:r>
          </a:p>
          <a:p>
            <a:endParaRPr lang="en-US" sz="1600" dirty="0"/>
          </a:p>
          <a:p>
            <a:r>
              <a:rPr lang="en-US" sz="1600" dirty="0"/>
              <a:t>        s3 = </a:t>
            </a:r>
            <a:r>
              <a:rPr lang="en-US" sz="1600" dirty="0" err="1"/>
              <a:t>strstr</a:t>
            </a:r>
            <a:r>
              <a:rPr lang="en-US" sz="1600" dirty="0"/>
              <a:t>(s1, "</a:t>
            </a:r>
            <a:r>
              <a:rPr lang="en-US" sz="1600" dirty="0" err="1"/>
              <a:t>ro</a:t>
            </a:r>
            <a:r>
              <a:rPr lang="en-US" sz="1600" dirty="0"/>
              <a:t>");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("s3 is %s.\n",s3);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("Comparing \"%s\" and \"%s\" gives %d\n",</a:t>
            </a:r>
          </a:p>
          <a:p>
            <a:r>
              <a:rPr lang="en-US" sz="1600" dirty="0"/>
              <a:t>                s1, s2, </a:t>
            </a:r>
            <a:r>
              <a:rPr lang="en-US" sz="1600" dirty="0" err="1"/>
              <a:t>strncmp</a:t>
            </a:r>
            <a:r>
              <a:rPr lang="en-US" sz="1600" dirty="0"/>
              <a:t>(s1, s2, 100));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("Comparing \"%s\" and \"%s\" gives %d\n",</a:t>
            </a:r>
          </a:p>
          <a:p>
            <a:r>
              <a:rPr lang="en-US" sz="1600" dirty="0"/>
              <a:t>                s2, s1, </a:t>
            </a:r>
            <a:r>
              <a:rPr lang="en-US" sz="1600" dirty="0" err="1"/>
              <a:t>strncmp</a:t>
            </a:r>
            <a:r>
              <a:rPr lang="en-US" sz="1600" dirty="0"/>
              <a:t>(s2, s1, 100));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("Comparing \"%s\" and \"%s\" gives %d\n",</a:t>
            </a:r>
          </a:p>
          <a:p>
            <a:r>
              <a:rPr lang="en-US" sz="1600" dirty="0"/>
              <a:t>                s1, "Tomorrow" , </a:t>
            </a:r>
            <a:r>
              <a:rPr lang="en-US" sz="1600" dirty="0" err="1"/>
              <a:t>strncmp</a:t>
            </a:r>
            <a:r>
              <a:rPr lang="en-US" sz="1600" dirty="0"/>
              <a:t>(s1, "Tomorrow", 100));</a:t>
            </a:r>
          </a:p>
        </p:txBody>
      </p:sp>
    </p:spTree>
    <p:extLst>
      <p:ext uri="{BB962C8B-B14F-4D97-AF65-F5344CB8AC3E}">
        <p14:creationId xmlns:p14="http://schemas.microsoft.com/office/powerpoint/2010/main" val="150364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logged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US" dirty="0"/>
              <a:t>Use your username exactly as you use on other systems at ASU.</a:t>
            </a:r>
          </a:p>
          <a:p>
            <a:r>
              <a:rPr lang="en-US" dirty="0"/>
              <a:t>Your password will be your BANNER ID if you have never logged into student.</a:t>
            </a:r>
          </a:p>
          <a:p>
            <a:r>
              <a:rPr lang="en-US" dirty="0"/>
              <a:t>If you have logged into student you will have to remember your old password.  Your AsULearn password will almost definitely not work.</a:t>
            </a:r>
          </a:p>
          <a:p>
            <a:r>
              <a:rPr lang="en-US" dirty="0"/>
              <a:t>Contact the system administrator if you cannot remember your password.</a:t>
            </a:r>
          </a:p>
          <a:p>
            <a:r>
              <a:rPr lang="en-US" dirty="0"/>
              <a:t>When you are typing your password, note that no characters show up.  This is normal on UNIX system.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876" y="2279649"/>
            <a:ext cx="3267605" cy="31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444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Like a class in Java, but only for data (no functions).  </a:t>
            </a:r>
          </a:p>
          <a:p>
            <a:r>
              <a:rPr lang="en-US" dirty="0"/>
              <a:t>Use </a:t>
            </a:r>
            <a:r>
              <a:rPr lang="en-US" b="1" i="1" dirty="0" err="1"/>
              <a:t>typedef</a:t>
            </a:r>
            <a:r>
              <a:rPr lang="en-US" dirty="0"/>
              <a:t> </a:t>
            </a:r>
            <a:r>
              <a:rPr lang="en-US" b="1" i="1" dirty="0" err="1"/>
              <a:t>struct</a:t>
            </a:r>
            <a:r>
              <a:rPr lang="en-US" dirty="0"/>
              <a:t> to create outside of any method.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char last[NAME_SIZE];</a:t>
            </a:r>
          </a:p>
          <a:p>
            <a:pPr marL="0" indent="0">
              <a:buNone/>
            </a:pPr>
            <a:r>
              <a:rPr lang="en-US" dirty="0"/>
              <a:t>	char first [NAME_SIZE];</a:t>
            </a:r>
          </a:p>
          <a:p>
            <a:pPr marL="0" indent="0">
              <a:buNone/>
            </a:pPr>
            <a:r>
              <a:rPr lang="en-US" dirty="0"/>
              <a:t>	double </a:t>
            </a:r>
            <a:r>
              <a:rPr lang="en-US" dirty="0" err="1"/>
              <a:t>gpa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startYear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 err="1"/>
              <a:t>student_t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above sets up a new type (</a:t>
            </a:r>
            <a:r>
              <a:rPr lang="en-US" dirty="0" err="1"/>
              <a:t>student_t</a:t>
            </a:r>
            <a:r>
              <a:rPr lang="en-US" dirty="0"/>
              <a:t>) which can hold first name, last name, </a:t>
            </a:r>
            <a:r>
              <a:rPr lang="en-US" dirty="0" err="1"/>
              <a:t>gpa</a:t>
            </a:r>
            <a:r>
              <a:rPr lang="en-US" dirty="0"/>
              <a:t>, and starting year for a student.</a:t>
            </a:r>
          </a:p>
          <a:p>
            <a:r>
              <a:rPr lang="en-US" dirty="0"/>
              <a:t>Unlike object is Java, structures are copied when passed as parameters.</a:t>
            </a:r>
          </a:p>
        </p:txBody>
      </p:sp>
    </p:spTree>
    <p:extLst>
      <p:ext uri="{BB962C8B-B14F-4D97-AF65-F5344CB8AC3E}">
        <p14:creationId xmlns:p14="http://schemas.microsoft.com/office/powerpoint/2010/main" val="17646399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student_t</a:t>
            </a:r>
            <a:r>
              <a:rPr lang="en-US" dirty="0"/>
              <a:t>   s1,   s2;</a:t>
            </a:r>
          </a:p>
          <a:p>
            <a:pPr marL="0" indent="0">
              <a:buNone/>
            </a:pPr>
            <a:r>
              <a:rPr lang="en-US" dirty="0" err="1"/>
              <a:t>strncpy</a:t>
            </a:r>
            <a:r>
              <a:rPr lang="en-US" dirty="0"/>
              <a:t>(s1.first, "Bill", NAME_SIZE);</a:t>
            </a:r>
          </a:p>
          <a:p>
            <a:pPr marL="0" indent="0">
              <a:buNone/>
            </a:pPr>
            <a:r>
              <a:rPr lang="en-US" dirty="0" err="1"/>
              <a:t>strncpy</a:t>
            </a:r>
            <a:r>
              <a:rPr lang="en-US" dirty="0"/>
              <a:t>(s1.last, "Gates", NAME_SIZE);</a:t>
            </a:r>
          </a:p>
          <a:p>
            <a:pPr marL="0" indent="0">
              <a:buNone/>
            </a:pPr>
            <a:r>
              <a:rPr lang="en-US" dirty="0"/>
              <a:t>s1.gpa = 2.2;</a:t>
            </a:r>
          </a:p>
          <a:p>
            <a:pPr marL="0" indent="0">
              <a:buNone/>
            </a:pPr>
            <a:r>
              <a:rPr lang="en-US" dirty="0"/>
              <a:t>s1.startYear = 1990;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s2 = s1;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("NAME: %s %s GPA: %f\n", s2.first, s2,</a:t>
            </a:r>
          </a:p>
          <a:p>
            <a:pPr marL="0" indent="0">
              <a:buNone/>
            </a:pPr>
            <a:r>
              <a:rPr lang="en-US" dirty="0"/>
              <a:t>	last, s2.gpa);</a:t>
            </a:r>
          </a:p>
        </p:txBody>
      </p:sp>
    </p:spTree>
    <p:extLst>
      <p:ext uri="{BB962C8B-B14F-4D97-AF65-F5344CB8AC3E}">
        <p14:creationId xmlns:p14="http://schemas.microsoft.com/office/powerpoint/2010/main" val="30179130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student_t</a:t>
            </a:r>
            <a:r>
              <a:rPr lang="en-US" dirty="0"/>
              <a:t>   s1;</a:t>
            </a:r>
          </a:p>
          <a:p>
            <a:pPr marL="0" indent="0">
              <a:buNone/>
            </a:pPr>
            <a:r>
              <a:rPr lang="en-US" dirty="0" err="1"/>
              <a:t>student_t</a:t>
            </a:r>
            <a:r>
              <a:rPr lang="en-US" dirty="0"/>
              <a:t> *</a:t>
            </a:r>
            <a:r>
              <a:rPr lang="en-US" dirty="0" err="1"/>
              <a:t>sptr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strncpy</a:t>
            </a:r>
            <a:r>
              <a:rPr lang="en-US" dirty="0"/>
              <a:t>(s1.first, "Bill", NAME_SIZE);</a:t>
            </a:r>
          </a:p>
          <a:p>
            <a:pPr marL="0" indent="0">
              <a:buNone/>
            </a:pPr>
            <a:r>
              <a:rPr lang="en-US" dirty="0" err="1"/>
              <a:t>strncpy</a:t>
            </a:r>
            <a:r>
              <a:rPr lang="en-US" dirty="0"/>
              <a:t>(s1.last, "Gates", NAME_SIZE);</a:t>
            </a:r>
          </a:p>
          <a:p>
            <a:pPr marL="0" indent="0">
              <a:buNone/>
            </a:pPr>
            <a:r>
              <a:rPr lang="en-US" dirty="0"/>
              <a:t>s1.gpa = 2.2;</a:t>
            </a:r>
          </a:p>
          <a:p>
            <a:pPr marL="0" indent="0">
              <a:buNone/>
            </a:pPr>
            <a:r>
              <a:rPr lang="en-US" dirty="0"/>
              <a:t>s1.startYear = 1990;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sptr</a:t>
            </a:r>
            <a:r>
              <a:rPr lang="en-US" dirty="0"/>
              <a:t> = &amp;s1;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sptr.gpa</a:t>
            </a:r>
            <a:r>
              <a:rPr lang="en-US" dirty="0"/>
              <a:t> = 2.3; 		//Wont compile</a:t>
            </a:r>
          </a:p>
          <a:p>
            <a:pPr marL="0" indent="0">
              <a:buNone/>
            </a:pPr>
            <a:r>
              <a:rPr lang="en-US" dirty="0"/>
              <a:t>(*</a:t>
            </a:r>
            <a:r>
              <a:rPr lang="en-US"/>
              <a:t>sptr).</a:t>
            </a:r>
            <a:r>
              <a:rPr lang="en-US" dirty="0" err="1"/>
              <a:t>gpa</a:t>
            </a:r>
            <a:r>
              <a:rPr lang="en-US" dirty="0"/>
              <a:t> = 2.3; 	//Will work</a:t>
            </a:r>
          </a:p>
          <a:p>
            <a:pPr marL="0" indent="0">
              <a:buNone/>
            </a:pPr>
            <a:r>
              <a:rPr lang="en-US" dirty="0" err="1"/>
              <a:t>sptr</a:t>
            </a:r>
            <a:r>
              <a:rPr lang="en-US" dirty="0"/>
              <a:t>-&gt;</a:t>
            </a:r>
            <a:r>
              <a:rPr lang="en-US" dirty="0" err="1"/>
              <a:t>gpa</a:t>
            </a:r>
            <a:r>
              <a:rPr lang="en-US" dirty="0"/>
              <a:t> = 2.3; 	//Will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401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38862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string.h</a:t>
            </a:r>
            <a:r>
              <a:rPr lang="en-US" sz="1400" dirty="0"/>
              <a:t>&gt;</a:t>
            </a:r>
          </a:p>
          <a:p>
            <a:r>
              <a:rPr lang="en-US" sz="1400" dirty="0"/>
              <a:t>#define NAME_SIZE 80</a:t>
            </a:r>
          </a:p>
          <a:p>
            <a:r>
              <a:rPr lang="en-US" sz="1400" dirty="0" err="1"/>
              <a:t>typedef</a:t>
            </a:r>
            <a:r>
              <a:rPr lang="en-US" sz="1400" dirty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{</a:t>
            </a:r>
          </a:p>
          <a:p>
            <a:r>
              <a:rPr lang="en-US" sz="1400" dirty="0"/>
              <a:t>        char first[NAME_SIZE];</a:t>
            </a:r>
          </a:p>
          <a:p>
            <a:r>
              <a:rPr lang="en-US" sz="1400" dirty="0"/>
              <a:t>        char last [NAME_SIZE];</a:t>
            </a:r>
          </a:p>
          <a:p>
            <a:r>
              <a:rPr lang="en-US" sz="1400" dirty="0"/>
              <a:t>        double </a:t>
            </a:r>
            <a:r>
              <a:rPr lang="en-US" sz="1400" dirty="0" err="1"/>
              <a:t>gpa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startYear</a:t>
            </a:r>
            <a:r>
              <a:rPr lang="en-US" sz="1400" dirty="0"/>
              <a:t>;</a:t>
            </a:r>
          </a:p>
          <a:p>
            <a:r>
              <a:rPr lang="en-US" sz="1400" dirty="0"/>
              <a:t>} </a:t>
            </a:r>
            <a:r>
              <a:rPr lang="en-US" sz="1400" dirty="0" err="1"/>
              <a:t>student_t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main()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student_t</a:t>
            </a:r>
            <a:r>
              <a:rPr lang="en-US" sz="1400" dirty="0"/>
              <a:t> s1, s2;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student_t</a:t>
            </a:r>
            <a:r>
              <a:rPr lang="en-US" sz="1400" dirty="0"/>
              <a:t> *</a:t>
            </a:r>
            <a:r>
              <a:rPr lang="en-US" sz="1400" dirty="0" err="1"/>
              <a:t>sptr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strncpy</a:t>
            </a:r>
            <a:r>
              <a:rPr lang="en-US" sz="1400" dirty="0"/>
              <a:t>(s1.first, "Bill", NAME_SIZE);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strncpy</a:t>
            </a:r>
            <a:r>
              <a:rPr lang="en-US" sz="1400" dirty="0"/>
              <a:t>(s1.last, "Gates", NAME_SIZE);</a:t>
            </a:r>
          </a:p>
          <a:p>
            <a:r>
              <a:rPr lang="en-US" sz="1400" dirty="0"/>
              <a:t>        s1.gpa = 2.2;</a:t>
            </a:r>
          </a:p>
          <a:p>
            <a:r>
              <a:rPr lang="en-US" sz="1400" dirty="0"/>
              <a:t>        s1.startYear = 1990;</a:t>
            </a:r>
          </a:p>
          <a:p>
            <a:r>
              <a:rPr lang="en-US" sz="1400" dirty="0"/>
              <a:t>        s2 = s1;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printf</a:t>
            </a:r>
            <a:r>
              <a:rPr lang="en-US" sz="1400" dirty="0"/>
              <a:t>("NAME: %s %s GPA: %f\n",</a:t>
            </a:r>
          </a:p>
          <a:p>
            <a:r>
              <a:rPr lang="en-US" sz="1400" dirty="0"/>
              <a:t>                s2.first, s2.last, s2.gpa);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sptr</a:t>
            </a:r>
            <a:r>
              <a:rPr lang="en-US" sz="1400" dirty="0"/>
              <a:t> = &amp;s1;</a:t>
            </a:r>
          </a:p>
          <a:p>
            <a:r>
              <a:rPr lang="en-US" sz="1400" dirty="0"/>
              <a:t>        //*</a:t>
            </a:r>
            <a:r>
              <a:rPr lang="en-US" sz="1400" dirty="0" err="1"/>
              <a:t>sptr.gpa</a:t>
            </a:r>
            <a:r>
              <a:rPr lang="en-US" sz="1400" dirty="0"/>
              <a:t> = 2.3;</a:t>
            </a:r>
          </a:p>
          <a:p>
            <a:r>
              <a:rPr lang="en-US" sz="1400" dirty="0"/>
              <a:t>        (*</a:t>
            </a:r>
            <a:r>
              <a:rPr lang="en-US" sz="1400" dirty="0" err="1"/>
              <a:t>sptr</a:t>
            </a:r>
            <a:r>
              <a:rPr lang="en-US" sz="1400" dirty="0"/>
              <a:t>).</a:t>
            </a:r>
            <a:r>
              <a:rPr lang="en-US" sz="1400" dirty="0" err="1"/>
              <a:t>gpa</a:t>
            </a:r>
            <a:r>
              <a:rPr lang="en-US" sz="1400" dirty="0"/>
              <a:t> = 2.3;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printf</a:t>
            </a:r>
            <a:r>
              <a:rPr lang="en-US" sz="1400" dirty="0"/>
              <a:t>("NAME: %s %s GPA: %f\n",</a:t>
            </a:r>
          </a:p>
          <a:p>
            <a:r>
              <a:rPr lang="en-US" sz="1400" dirty="0"/>
              <a:t>         </a:t>
            </a:r>
            <a:r>
              <a:rPr lang="en-US" sz="1400" dirty="0" err="1"/>
              <a:t>sptr</a:t>
            </a:r>
            <a:r>
              <a:rPr lang="en-US" sz="1400" dirty="0"/>
              <a:t> = &amp;s2;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sptr</a:t>
            </a:r>
            <a:r>
              <a:rPr lang="en-US" sz="1400" dirty="0"/>
              <a:t>-&gt;</a:t>
            </a:r>
            <a:r>
              <a:rPr lang="en-US" sz="1400" dirty="0" err="1"/>
              <a:t>gpa</a:t>
            </a:r>
            <a:r>
              <a:rPr lang="en-US" sz="1400" dirty="0"/>
              <a:t> = 2.4;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printf</a:t>
            </a:r>
            <a:r>
              <a:rPr lang="en-US" sz="1400" dirty="0"/>
              <a:t>("NAME: %s %s GPA: %f\n",</a:t>
            </a:r>
          </a:p>
          <a:p>
            <a:r>
              <a:rPr lang="en-US" sz="1400" dirty="0"/>
              <a:t>                s2.first, s2.last, s2.gpa);</a:t>
            </a:r>
          </a:p>
          <a:p>
            <a:r>
              <a:rPr lang="en-US" sz="1400" dirty="0"/>
              <a:t>        return 0;</a:t>
            </a:r>
          </a:p>
          <a:p>
            <a:r>
              <a:rPr lang="en-US" sz="1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43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039368"/>
          </a:xfrm>
        </p:spPr>
        <p:txBody>
          <a:bodyPr/>
          <a:lstStyle/>
          <a:p>
            <a:r>
              <a:rPr lang="en-US" dirty="0"/>
              <a:t>Arrays of Structures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066800"/>
            <a:ext cx="392960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getStudents</a:t>
            </a:r>
            <a:r>
              <a:rPr lang="en-US" sz="1200" dirty="0"/>
              <a:t>(</a:t>
            </a:r>
            <a:r>
              <a:rPr lang="en-US" sz="1200" dirty="0" err="1"/>
              <a:t>student_t</a:t>
            </a:r>
            <a:r>
              <a:rPr lang="en-US" sz="1200" dirty="0"/>
              <a:t> students[])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  char name[NAME_SIZE];</a:t>
            </a:r>
          </a:p>
          <a:p>
            <a:r>
              <a:rPr lang="en-US" sz="1200" dirty="0"/>
              <a:t>        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NUM_STUDENTS;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printf</a:t>
            </a:r>
            <a:r>
              <a:rPr lang="en-US" sz="1200" dirty="0"/>
              <a:t>("Enter first name:");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scanf</a:t>
            </a:r>
            <a:r>
              <a:rPr lang="en-US" sz="1200" dirty="0"/>
              <a:t>("%s", name);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strncpy</a:t>
            </a:r>
            <a:r>
              <a:rPr lang="en-US" sz="1200" dirty="0"/>
              <a:t>(students[</a:t>
            </a:r>
            <a:r>
              <a:rPr lang="en-US" sz="1200" dirty="0" err="1"/>
              <a:t>i</a:t>
            </a:r>
            <a:r>
              <a:rPr lang="en-US" sz="1200" dirty="0"/>
              <a:t>].first, name, NAME_SIZE);</a:t>
            </a:r>
          </a:p>
          <a:p>
            <a:r>
              <a:rPr lang="en-US" sz="1200" dirty="0"/>
              <a:t>               </a:t>
            </a:r>
          </a:p>
          <a:p>
            <a:r>
              <a:rPr lang="en-US" sz="1200" dirty="0"/>
              <a:t>               //Other inputs</a:t>
            </a:r>
          </a:p>
          <a:p>
            <a:r>
              <a:rPr lang="en-US" sz="1200" dirty="0"/>
              <a:t>         }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void </a:t>
            </a:r>
            <a:r>
              <a:rPr lang="en-US" sz="1200" dirty="0" err="1"/>
              <a:t>printStudents</a:t>
            </a:r>
            <a:r>
              <a:rPr lang="en-US" sz="1200" dirty="0"/>
              <a:t>(</a:t>
            </a:r>
            <a:r>
              <a:rPr lang="en-US" sz="1200" dirty="0" err="1"/>
              <a:t>student_t</a:t>
            </a:r>
            <a:r>
              <a:rPr lang="en-US" sz="1200" dirty="0"/>
              <a:t> students[])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  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NUM_STUDENTS;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printf</a:t>
            </a:r>
            <a:r>
              <a:rPr lang="en-US" sz="1200" dirty="0"/>
              <a:t>("Name: %s %s\n",</a:t>
            </a:r>
          </a:p>
          <a:p>
            <a:r>
              <a:rPr lang="en-US" sz="1200" dirty="0"/>
              <a:t>                        students[</a:t>
            </a:r>
            <a:r>
              <a:rPr lang="en-US" sz="1200" dirty="0" err="1"/>
              <a:t>i</a:t>
            </a:r>
            <a:r>
              <a:rPr lang="en-US" sz="1200" dirty="0"/>
              <a:t>].first, students[</a:t>
            </a:r>
            <a:r>
              <a:rPr lang="en-US" sz="1200" dirty="0" err="1"/>
              <a:t>i</a:t>
            </a:r>
            <a:r>
              <a:rPr lang="en-US" sz="1200" dirty="0"/>
              <a:t>].last);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student_t</a:t>
            </a:r>
            <a:r>
              <a:rPr lang="en-US" sz="1200" dirty="0"/>
              <a:t> students[NUM_STUDENTS];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getStudents</a:t>
            </a:r>
            <a:r>
              <a:rPr lang="en-US" sz="1200" dirty="0"/>
              <a:t>(students);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printStudents</a:t>
            </a:r>
            <a:r>
              <a:rPr lang="en-US" sz="1200" dirty="0"/>
              <a:t>(students);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3856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Functions should be declared before use in a file.</a:t>
            </a:r>
          </a:p>
          <a:p>
            <a:r>
              <a:rPr lang="en-US" dirty="0"/>
              <a:t>In main, the call to </a:t>
            </a:r>
            <a:r>
              <a:rPr lang="en-US" dirty="0" err="1"/>
              <a:t>printNum</a:t>
            </a:r>
            <a:r>
              <a:rPr lang="en-US" dirty="0"/>
              <a:t>(1) causes a warning.</a:t>
            </a:r>
          </a:p>
          <a:p>
            <a:r>
              <a:rPr lang="en-US" dirty="0"/>
              <a:t>If functions called are in another file (like our assignments) this will be an error.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printNum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printNum</a:t>
            </a:r>
            <a:r>
              <a:rPr lang="en-US" dirty="0"/>
              <a:t>(int n)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i</a:t>
            </a:r>
            <a:r>
              <a:rPr lang="en-US" dirty="0"/>
              <a:t>\n", n);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016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Order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Functions should be declared before use in a file.</a:t>
            </a:r>
          </a:p>
          <a:p>
            <a:r>
              <a:rPr lang="en-US" dirty="0"/>
              <a:t>Explicit declaration of a function using a prototype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printNum</a:t>
            </a:r>
            <a:r>
              <a:rPr lang="en-US" dirty="0"/>
              <a:t>(int n);  //Prototype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printNum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printNum</a:t>
            </a:r>
            <a:r>
              <a:rPr lang="en-US" dirty="0"/>
              <a:t>(int n)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i</a:t>
            </a:r>
            <a:r>
              <a:rPr lang="en-US" dirty="0"/>
              <a:t>\n", n);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267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This is main.cc</a:t>
            </a:r>
          </a:p>
          <a:p>
            <a:r>
              <a:rPr lang="en-US" dirty="0" err="1"/>
              <a:t>printChars</a:t>
            </a:r>
            <a:r>
              <a:rPr lang="en-US" dirty="0"/>
              <a:t> and </a:t>
            </a:r>
            <a:r>
              <a:rPr lang="en-US" dirty="0" err="1"/>
              <a:t>printRect</a:t>
            </a:r>
            <a:r>
              <a:rPr lang="en-US" dirty="0"/>
              <a:t> are two functions declared in another file.</a:t>
            </a:r>
          </a:p>
          <a:p>
            <a:r>
              <a:rPr lang="en-US" dirty="0"/>
              <a:t>But main has to know about them to compile correctly.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printChars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n, char c);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l, int w, char c);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printChars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(7,'X');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(5,8,'O');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70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</a:t>
            </a:r>
          </a:p>
          <a:p>
            <a:pPr lvl="1"/>
            <a:r>
              <a:rPr lang="en-US" dirty="0"/>
              <a:t>Argument is copied to new variable.</a:t>
            </a:r>
          </a:p>
          <a:p>
            <a:pPr lvl="1"/>
            <a:r>
              <a:rPr lang="en-US" dirty="0"/>
              <a:t>Changes in function do not affect original variable.</a:t>
            </a:r>
          </a:p>
          <a:p>
            <a:r>
              <a:rPr lang="en-US" dirty="0"/>
              <a:t>Pass by reference</a:t>
            </a:r>
          </a:p>
          <a:p>
            <a:pPr lvl="1"/>
            <a:r>
              <a:rPr lang="en-US" dirty="0"/>
              <a:t>Argument is reference to the argument.</a:t>
            </a:r>
          </a:p>
          <a:p>
            <a:pPr lvl="1"/>
            <a:r>
              <a:rPr lang="en-US" dirty="0"/>
              <a:t>Changes refer back to original variable and therefore changes are seen in the original.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9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Value vs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 main() {</a:t>
            </a:r>
          </a:p>
          <a:p>
            <a:pPr marL="0" indent="0">
              <a:buNone/>
            </a:pPr>
            <a:r>
              <a:rPr lang="en-US" sz="2400" dirty="0"/>
              <a:t>	int x = 5;</a:t>
            </a:r>
          </a:p>
          <a:p>
            <a:pPr marL="0" indent="0">
              <a:buNone/>
            </a:pPr>
            <a:r>
              <a:rPr lang="en-US" sz="2400" dirty="0"/>
              <a:t>	decArg1(x);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("%d", x);</a:t>
            </a:r>
          </a:p>
          <a:p>
            <a:pPr marL="0" indent="0">
              <a:buNone/>
            </a:pPr>
            <a:r>
              <a:rPr lang="en-US" sz="2400" dirty="0"/>
              <a:t>	decArg2(&amp;x);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("%d", x);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86200" y="1753311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void decArg1(int x)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x = x - 1;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void decArg2(int *x)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*x = *x - 1;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45040"/>
            <a:ext cx="7772400" cy="1609344"/>
          </a:xfrm>
        </p:spPr>
        <p:txBody>
          <a:bodyPr/>
          <a:lstStyle/>
          <a:p>
            <a:r>
              <a:rPr lang="en-US" dirty="0"/>
              <a:t>Logged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581400" cy="4525963"/>
          </a:xfrm>
        </p:spPr>
        <p:txBody>
          <a:bodyPr>
            <a:normAutofit/>
          </a:bodyPr>
          <a:lstStyle/>
          <a:p>
            <a:r>
              <a:rPr lang="en-US" dirty="0"/>
              <a:t>If you see a window similar to this you are logged in.</a:t>
            </a:r>
          </a:p>
          <a:p>
            <a:r>
              <a:rPr lang="en-US" dirty="0"/>
              <a:t>The text on the screen is a command prompt and it is waiting for a command to be entered.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430" y="3276600"/>
            <a:ext cx="3005138" cy="291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863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stdlib.h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 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converts string to integer.</a:t>
            </a:r>
          </a:p>
          <a:p>
            <a:r>
              <a:rPr lang="en-US" dirty="0"/>
              <a:t>double </a:t>
            </a:r>
            <a:r>
              <a:rPr lang="en-US" dirty="0" err="1"/>
              <a:t>atof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converts string to double</a:t>
            </a:r>
          </a:p>
          <a:p>
            <a:r>
              <a:rPr lang="en-US" dirty="0"/>
              <a:t>int rand(void)</a:t>
            </a:r>
          </a:p>
          <a:p>
            <a:pPr lvl="1"/>
            <a:r>
              <a:rPr lang="en-US" dirty="0"/>
              <a:t>Returns a number from 0 to RAND_MAX</a:t>
            </a:r>
          </a:p>
          <a:p>
            <a:r>
              <a:rPr lang="en-US" dirty="0"/>
              <a:t>void </a:t>
            </a:r>
            <a:r>
              <a:rPr lang="en-US" dirty="0" err="1"/>
              <a:t>srand</a:t>
            </a:r>
            <a:r>
              <a:rPr lang="en-US" dirty="0"/>
              <a:t>(unsigned in seed)</a:t>
            </a:r>
          </a:p>
          <a:p>
            <a:pPr lvl="1"/>
            <a:r>
              <a:rPr lang="en-US" dirty="0"/>
              <a:t>Seeds the random number generator</a:t>
            </a:r>
          </a:p>
          <a:p>
            <a:r>
              <a:rPr lang="en-US" dirty="0"/>
              <a:t>void *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size_in_bytes</a:t>
            </a:r>
            <a:r>
              <a:rPr lang="en-US" dirty="0"/>
              <a:t>) and void *</a:t>
            </a:r>
            <a:r>
              <a:rPr lang="en-US" dirty="0" err="1"/>
              <a:t>calloc</a:t>
            </a:r>
            <a:r>
              <a:rPr lang="en-US" dirty="0"/>
              <a:t>(#items, </a:t>
            </a:r>
            <a:r>
              <a:rPr lang="en-US" dirty="0" err="1"/>
              <a:t>size_of_one_item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Assign or allocate dynamic memory</a:t>
            </a:r>
          </a:p>
          <a:p>
            <a:r>
              <a:rPr lang="en-US" dirty="0"/>
              <a:t>free(void *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memory</a:t>
            </a:r>
          </a:p>
          <a:p>
            <a:r>
              <a:rPr lang="en-US" dirty="0"/>
              <a:t>void exit(int status)</a:t>
            </a:r>
          </a:p>
          <a:p>
            <a:pPr lvl="1"/>
            <a:r>
              <a:rPr lang="en-US" dirty="0"/>
              <a:t>Causes a normal program termination</a:t>
            </a:r>
          </a:p>
          <a:p>
            <a:r>
              <a:rPr lang="en-US" dirty="0"/>
              <a:t>void abort(void)</a:t>
            </a:r>
          </a:p>
          <a:p>
            <a:pPr lvl="1"/>
            <a:r>
              <a:rPr lang="en-US" dirty="0"/>
              <a:t>Causes an abnormal program termination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642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	#include &lt;</a:t>
            </a:r>
            <a:r>
              <a:rPr lang="en-US" dirty="0" err="1"/>
              <a:t>stdlib.h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	#include &lt;</a:t>
            </a:r>
            <a:r>
              <a:rPr lang="en-US" dirty="0" err="1"/>
              <a:t>time.h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	int main() { </a:t>
            </a:r>
          </a:p>
          <a:p>
            <a:pPr marL="0" indent="0">
              <a:buNone/>
            </a:pPr>
            <a:r>
              <a:rPr lang="en-US" dirty="0"/>
              <a:t>		int </a:t>
            </a:r>
            <a:r>
              <a:rPr lang="en-US" dirty="0" err="1"/>
              <a:t>i</a:t>
            </a:r>
            <a:r>
              <a:rPr lang="en-US" dirty="0"/>
              <a:t>, n;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time_t</a:t>
            </a:r>
            <a:r>
              <a:rPr lang="en-US" dirty="0"/>
              <a:t> t; </a:t>
            </a:r>
          </a:p>
          <a:p>
            <a:pPr marL="0" indent="0">
              <a:buNone/>
            </a:pPr>
            <a:r>
              <a:rPr lang="en-US" dirty="0"/>
              <a:t>		n = 5;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srand</a:t>
            </a:r>
            <a:r>
              <a:rPr lang="en-US" dirty="0"/>
              <a:t>((unsigned) time(&amp;t)); </a:t>
            </a:r>
          </a:p>
          <a:p>
            <a:pPr marL="0" indent="0">
              <a:buNone/>
            </a:pPr>
            <a:r>
              <a:rPr lang="en-US" dirty="0"/>
              <a:t>		for( </a:t>
            </a:r>
            <a:r>
              <a:rPr lang="en-US" dirty="0" err="1"/>
              <a:t>i</a:t>
            </a:r>
            <a:r>
              <a:rPr lang="en-US" dirty="0"/>
              <a:t> = 0 ; </a:t>
            </a:r>
            <a:r>
              <a:rPr lang="en-US" dirty="0" err="1"/>
              <a:t>i</a:t>
            </a:r>
            <a:r>
              <a:rPr lang="en-US" dirty="0"/>
              <a:t> &lt; n ; </a:t>
            </a:r>
            <a:r>
              <a:rPr lang="en-US" dirty="0" err="1"/>
              <a:t>i</a:t>
            </a:r>
            <a:r>
              <a:rPr lang="en-US" dirty="0"/>
              <a:t>++ ) {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("%d\n", rand() % 50); </a:t>
            </a:r>
          </a:p>
          <a:p>
            <a:pPr marL="0" indent="0">
              <a:buNone/>
            </a:pPr>
            <a:r>
              <a:rPr lang="en-US" dirty="0"/>
              <a:t>		} </a:t>
            </a:r>
          </a:p>
          <a:p>
            <a:pPr marL="0" indent="0">
              <a:buNone/>
            </a:pPr>
            <a:r>
              <a:rPr lang="en-US" dirty="0"/>
              <a:t>		return(0);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683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UNIX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err="1"/>
              <a:t>pwd</a:t>
            </a:r>
            <a:r>
              <a:rPr lang="en-US" b="1" i="1" dirty="0"/>
              <a:t> </a:t>
            </a:r>
            <a:r>
              <a:rPr lang="en-US" dirty="0"/>
              <a:t>shows you the current folder you are in.  The present working directory (</a:t>
            </a:r>
            <a:r>
              <a:rPr lang="en-US" dirty="0" err="1"/>
              <a:t>pwd</a:t>
            </a:r>
            <a:r>
              <a:rPr lang="en-US" dirty="0"/>
              <a:t>).</a:t>
            </a:r>
            <a:endParaRPr lang="en-US" b="1" i="1" dirty="0"/>
          </a:p>
          <a:p>
            <a:r>
              <a:rPr lang="en-US" b="1" i="1" dirty="0" err="1"/>
              <a:t>ls</a:t>
            </a:r>
            <a:r>
              <a:rPr lang="en-US" dirty="0"/>
              <a:t>  list all files in the </a:t>
            </a:r>
            <a:r>
              <a:rPr lang="en-US" dirty="0" err="1"/>
              <a:t>pwd</a:t>
            </a:r>
            <a:r>
              <a:rPr lang="en-US" dirty="0"/>
              <a:t>.</a:t>
            </a:r>
          </a:p>
          <a:p>
            <a:r>
              <a:rPr lang="en-US" b="1" i="1" dirty="0" err="1"/>
              <a:t>mkdir</a:t>
            </a:r>
            <a:r>
              <a:rPr lang="en-US" dirty="0"/>
              <a:t> create a new directory or folder in the </a:t>
            </a:r>
            <a:r>
              <a:rPr lang="en-US" dirty="0" err="1"/>
              <a:t>pwd</a:t>
            </a:r>
            <a:r>
              <a:rPr lang="en-US" dirty="0"/>
              <a:t>.</a:t>
            </a:r>
          </a:p>
          <a:p>
            <a:r>
              <a:rPr lang="en-US" b="1" i="1" dirty="0"/>
              <a:t>cd</a:t>
            </a:r>
            <a:r>
              <a:rPr lang="en-US" dirty="0"/>
              <a:t> change to a different folder.  That folder must be in the </a:t>
            </a:r>
            <a:r>
              <a:rPr lang="en-US" dirty="0" err="1"/>
              <a:t>pwd</a:t>
            </a:r>
            <a:r>
              <a:rPr lang="en-US" dirty="0"/>
              <a:t>.</a:t>
            </a:r>
          </a:p>
          <a:p>
            <a:r>
              <a:rPr lang="en-US" b="1" i="1" dirty="0"/>
              <a:t>cd ~</a:t>
            </a:r>
            <a:r>
              <a:rPr lang="en-US" dirty="0"/>
              <a:t>  change back to your home directory.</a:t>
            </a:r>
          </a:p>
          <a:p>
            <a:r>
              <a:rPr lang="en-US" b="1" i="1" dirty="0" err="1"/>
              <a:t>rm</a:t>
            </a:r>
            <a:r>
              <a:rPr lang="en-US" b="1" i="1" dirty="0"/>
              <a:t> filename  </a:t>
            </a:r>
            <a:r>
              <a:rPr lang="en-US" dirty="0"/>
              <a:t>removes a file named </a:t>
            </a:r>
            <a:r>
              <a:rPr lang="en-US" i="1" dirty="0"/>
              <a:t>filename</a:t>
            </a:r>
            <a:r>
              <a:rPr lang="en-US" dirty="0"/>
              <a:t> from the </a:t>
            </a:r>
            <a:r>
              <a:rPr lang="en-US" dirty="0" err="1"/>
              <a:t>pwd</a:t>
            </a:r>
            <a:r>
              <a:rPr lang="en-US" dirty="0"/>
              <a:t>.</a:t>
            </a:r>
          </a:p>
          <a:p>
            <a:r>
              <a:rPr lang="en-US" b="1" i="1" dirty="0" err="1"/>
              <a:t>rm</a:t>
            </a:r>
            <a:r>
              <a:rPr lang="en-US" b="1" i="1" dirty="0"/>
              <a:t> </a:t>
            </a:r>
            <a:r>
              <a:rPr lang="en-US" b="1" i="1" dirty="0" err="1"/>
              <a:t>directoryname</a:t>
            </a:r>
            <a:r>
              <a:rPr lang="en-US" b="1" i="1" dirty="0"/>
              <a:t> –f</a:t>
            </a:r>
            <a:r>
              <a:rPr lang="en-US" dirty="0"/>
              <a:t> removes an EMPTY directory.</a:t>
            </a:r>
          </a:p>
          <a:p>
            <a:r>
              <a:rPr lang="en-US" b="1" i="1" dirty="0"/>
              <a:t>mv </a:t>
            </a:r>
            <a:r>
              <a:rPr lang="en-US" b="1" i="1" dirty="0" err="1"/>
              <a:t>oldfilename</a:t>
            </a:r>
            <a:r>
              <a:rPr lang="en-US" b="1" i="1" dirty="0"/>
              <a:t> </a:t>
            </a:r>
            <a:r>
              <a:rPr lang="en-US" b="1" i="1" dirty="0" err="1"/>
              <a:t>newfilename</a:t>
            </a:r>
            <a:r>
              <a:rPr lang="en-US" dirty="0"/>
              <a:t> - Rename a file.</a:t>
            </a:r>
          </a:p>
          <a:p>
            <a:r>
              <a:rPr lang="en-US" b="1" i="1" dirty="0"/>
              <a:t>ctrl – c </a:t>
            </a:r>
            <a:r>
              <a:rPr lang="en-US" dirty="0"/>
              <a:t>will kill an out of control process (i.e. infinite loop).</a:t>
            </a:r>
          </a:p>
          <a:p>
            <a:r>
              <a:rPr lang="en-US" b="1" i="1" dirty="0"/>
              <a:t>exit</a:t>
            </a:r>
            <a:r>
              <a:rPr lang="en-US" dirty="0"/>
              <a:t> – exits the terminal.  Quit putty this way, don’t use x at top of window.  Always exit your editor and exit putty using </a:t>
            </a:r>
            <a:r>
              <a:rPr lang="en-US" b="1" i="1" dirty="0"/>
              <a:t>exit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96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1806</TotalTime>
  <Words>4594</Words>
  <Application>Microsoft Office PowerPoint</Application>
  <PresentationFormat>On-screen Show (4:3)</PresentationFormat>
  <Paragraphs>979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Courier New</vt:lpstr>
      <vt:lpstr>Rockwell</vt:lpstr>
      <vt:lpstr>Rockwell Condensed</vt:lpstr>
      <vt:lpstr>Wingdings</vt:lpstr>
      <vt:lpstr>Wood Type</vt:lpstr>
      <vt:lpstr>Programming in C</vt:lpstr>
      <vt:lpstr>Hello World</vt:lpstr>
      <vt:lpstr>Compiling on student</vt:lpstr>
      <vt:lpstr>Alternatives to using student</vt:lpstr>
      <vt:lpstr>Connecting to student</vt:lpstr>
      <vt:lpstr>Using puTTY</vt:lpstr>
      <vt:lpstr>Getting logged in</vt:lpstr>
      <vt:lpstr>Logged in</vt:lpstr>
      <vt:lpstr>Some UNIX commands</vt:lpstr>
      <vt:lpstr>Example Hello World</vt:lpstr>
      <vt:lpstr>Example implemented</vt:lpstr>
      <vt:lpstr>Compiling a program</vt:lpstr>
      <vt:lpstr>Warnings and Errors</vt:lpstr>
      <vt:lpstr>Assignments</vt:lpstr>
      <vt:lpstr>Submitting to Web-CAT</vt:lpstr>
      <vt:lpstr>Getting files from Student</vt:lpstr>
      <vt:lpstr>Linux and Mac use SCP</vt:lpstr>
      <vt:lpstr>Compiling Details</vt:lpstr>
      <vt:lpstr>Part of the compiler</vt:lpstr>
      <vt:lpstr>C and Java</vt:lpstr>
      <vt:lpstr>Homework 6 – Loops and shapes</vt:lpstr>
      <vt:lpstr>Variables</vt:lpstr>
      <vt:lpstr>Integer types</vt:lpstr>
      <vt:lpstr>Floating Point Types</vt:lpstr>
      <vt:lpstr>PowerPoint Presentation</vt:lpstr>
      <vt:lpstr>Declaring variables</vt:lpstr>
      <vt:lpstr>Declaring constants as #define</vt:lpstr>
      <vt:lpstr>Operators same as Java</vt:lpstr>
      <vt:lpstr>Order of Operation</vt:lpstr>
      <vt:lpstr>Relational and Conditional Operators</vt:lpstr>
      <vt:lpstr>Tricky Error</vt:lpstr>
      <vt:lpstr>Tricky Logical Operators</vt:lpstr>
      <vt:lpstr>If and While</vt:lpstr>
      <vt:lpstr>printf</vt:lpstr>
      <vt:lpstr>printf flags and width</vt:lpstr>
      <vt:lpstr>printf precision and length</vt:lpstr>
      <vt:lpstr>Functions</vt:lpstr>
      <vt:lpstr>Pointers</vt:lpstr>
      <vt:lpstr>Pointer operations</vt:lpstr>
      <vt:lpstr>Getting an address</vt:lpstr>
      <vt:lpstr>Pointer Example</vt:lpstr>
      <vt:lpstr>Scanf</vt:lpstr>
      <vt:lpstr>Scanf Format</vt:lpstr>
      <vt:lpstr>Scanf and Spaces</vt:lpstr>
      <vt:lpstr>Use multiple Scanf </vt:lpstr>
      <vt:lpstr>Scanf Example</vt:lpstr>
      <vt:lpstr>Another scanf example</vt:lpstr>
      <vt:lpstr>Warnings and Errors</vt:lpstr>
      <vt:lpstr>Arrays</vt:lpstr>
      <vt:lpstr>Array Length</vt:lpstr>
      <vt:lpstr>getIntArrayAverage</vt:lpstr>
      <vt:lpstr>Passing Arrays as Parameters</vt:lpstr>
      <vt:lpstr>Dynamic Arrays</vt:lpstr>
      <vt:lpstr>Dynamic Arrays</vt:lpstr>
      <vt:lpstr>Using Dynamic Arrays</vt:lpstr>
      <vt:lpstr>Strings</vt:lpstr>
      <vt:lpstr>String example</vt:lpstr>
      <vt:lpstr>Some Differences </vt:lpstr>
      <vt:lpstr>String Pointers</vt:lpstr>
      <vt:lpstr>Reading Strings with scanf</vt:lpstr>
      <vt:lpstr>Scanf Overflow Protection</vt:lpstr>
      <vt:lpstr>String Length</vt:lpstr>
      <vt:lpstr>String Copy</vt:lpstr>
      <vt:lpstr>String Concatenation</vt:lpstr>
      <vt:lpstr>String Compare</vt:lpstr>
      <vt:lpstr>String Search</vt:lpstr>
      <vt:lpstr>String Tokenizing</vt:lpstr>
      <vt:lpstr>PowerPoint Presentation</vt:lpstr>
      <vt:lpstr>String Functions Example</vt:lpstr>
      <vt:lpstr>Structures</vt:lpstr>
      <vt:lpstr>Using Structures</vt:lpstr>
      <vt:lpstr>Pointers to Structures</vt:lpstr>
      <vt:lpstr>PowerPoint Presentation</vt:lpstr>
      <vt:lpstr>Arrays of Structures</vt:lpstr>
      <vt:lpstr>Function Order</vt:lpstr>
      <vt:lpstr>Function Order Better</vt:lpstr>
      <vt:lpstr>Prototype Example</vt:lpstr>
      <vt:lpstr>Functions and Parameters</vt:lpstr>
      <vt:lpstr>By Value vs By Reference</vt:lpstr>
      <vt:lpstr>stdlib.h</vt:lpstr>
      <vt:lpstr>Random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Joel</dc:creator>
  <cp:lastModifiedBy>Swanson, Joel Anthony</cp:lastModifiedBy>
  <cp:revision>120</cp:revision>
  <dcterms:created xsi:type="dcterms:W3CDTF">2015-02-07T14:28:58Z</dcterms:created>
  <dcterms:modified xsi:type="dcterms:W3CDTF">2019-09-27T14:20:38Z</dcterms:modified>
</cp:coreProperties>
</file>