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8" r:id="rId9"/>
    <p:sldId id="319" r:id="rId10"/>
    <p:sldId id="263" r:id="rId11"/>
    <p:sldId id="264" r:id="rId12"/>
    <p:sldId id="317" r:id="rId13"/>
    <p:sldId id="301" r:id="rId14"/>
    <p:sldId id="265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363" r:id="rId36"/>
    <p:sldId id="292" r:id="rId37"/>
    <p:sldId id="286" r:id="rId38"/>
    <p:sldId id="293" r:id="rId39"/>
    <p:sldId id="295" r:id="rId40"/>
    <p:sldId id="285" r:id="rId41"/>
    <p:sldId id="370" r:id="rId42"/>
    <p:sldId id="294" r:id="rId43"/>
    <p:sldId id="296" r:id="rId44"/>
    <p:sldId id="297" r:id="rId45"/>
    <p:sldId id="298" r:id="rId46"/>
    <p:sldId id="303" r:id="rId47"/>
    <p:sldId id="304" r:id="rId48"/>
    <p:sldId id="299" r:id="rId49"/>
    <p:sldId id="300" r:id="rId50"/>
    <p:sldId id="302" r:id="rId51"/>
    <p:sldId id="305" r:id="rId52"/>
    <p:sldId id="306" r:id="rId53"/>
    <p:sldId id="309" r:id="rId54"/>
    <p:sldId id="311" r:id="rId55"/>
    <p:sldId id="313" r:id="rId56"/>
    <p:sldId id="314" r:id="rId57"/>
    <p:sldId id="315" r:id="rId58"/>
    <p:sldId id="316" r:id="rId59"/>
    <p:sldId id="322" r:id="rId60"/>
    <p:sldId id="320" r:id="rId61"/>
    <p:sldId id="321" r:id="rId62"/>
    <p:sldId id="323" r:id="rId63"/>
    <p:sldId id="324" r:id="rId64"/>
    <p:sldId id="325" r:id="rId65"/>
    <p:sldId id="331" r:id="rId66"/>
    <p:sldId id="326" r:id="rId67"/>
    <p:sldId id="330" r:id="rId68"/>
    <p:sldId id="327" r:id="rId69"/>
    <p:sldId id="328" r:id="rId70"/>
    <p:sldId id="329" r:id="rId71"/>
    <p:sldId id="332" r:id="rId72"/>
    <p:sldId id="361" r:id="rId73"/>
    <p:sldId id="369" r:id="rId74"/>
    <p:sldId id="333" r:id="rId75"/>
    <p:sldId id="367" r:id="rId76"/>
    <p:sldId id="334" r:id="rId77"/>
    <p:sldId id="337" r:id="rId78"/>
    <p:sldId id="336" r:id="rId79"/>
    <p:sldId id="338" r:id="rId80"/>
    <p:sldId id="340" r:id="rId81"/>
    <p:sldId id="339" r:id="rId82"/>
    <p:sldId id="341" r:id="rId83"/>
    <p:sldId id="364" r:id="rId84"/>
    <p:sldId id="365" r:id="rId85"/>
    <p:sldId id="366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2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9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BA84-E8CC-4BE0-B90E-9BC568037D0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D8DD-3A6E-4E52-ADB3-A53962A0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Logic Structures</a:t>
            </a:r>
          </a:p>
        </p:txBody>
      </p:sp>
    </p:spTree>
    <p:extLst>
      <p:ext uri="{BB962C8B-B14F-4D97-AF65-F5344CB8AC3E}">
        <p14:creationId xmlns:p14="http://schemas.microsoft.com/office/powerpoint/2010/main" val="88230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transistor is like an electronic switch.</a:t>
            </a:r>
          </a:p>
          <a:p>
            <a:r>
              <a:rPr lang="en-US" sz="2800" dirty="0"/>
              <a:t>Metal Oxide Semiconductor (MOS)</a:t>
            </a:r>
          </a:p>
          <a:p>
            <a:r>
              <a:rPr lang="en-US" sz="2800" dirty="0"/>
              <a:t>The GATE is the control.</a:t>
            </a:r>
          </a:p>
          <a:p>
            <a:r>
              <a:rPr lang="en-US" sz="2800" dirty="0"/>
              <a:t>1 = on = closed = conducting</a:t>
            </a:r>
          </a:p>
          <a:p>
            <a:r>
              <a:rPr lang="en-US" sz="2800" dirty="0"/>
              <a:t>0 = off = open = not conducting</a:t>
            </a:r>
          </a:p>
        </p:txBody>
      </p:sp>
      <p:pic>
        <p:nvPicPr>
          <p:cNvPr id="5122" name="Picture 2" descr="C:\Users\swansonja\Desktop\cmos_transis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57368"/>
            <a:ext cx="13716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2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Circuit with Transistor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on Gate turns transistor "on".</a:t>
            </a:r>
          </a:p>
          <a:p>
            <a:r>
              <a:rPr lang="en-US" dirty="0"/>
              <a:t>Transistor "on" means a complete path.</a:t>
            </a:r>
          </a:p>
          <a:p>
            <a:r>
              <a:rPr lang="en-US" dirty="0"/>
              <a:t>A complete path means current flow.</a:t>
            </a:r>
          </a:p>
          <a:p>
            <a:r>
              <a:rPr lang="en-US" dirty="0"/>
              <a:t>Current flow means light.</a:t>
            </a:r>
          </a:p>
        </p:txBody>
      </p:sp>
      <p:pic>
        <p:nvPicPr>
          <p:cNvPr id="6146" name="Picture 2" descr="C:\Users\swansonja\Desktop\cmos_transistor_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1778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wansonja\Desktop\cmos_transistor_light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1000"/>
            <a:ext cx="1884363" cy="184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4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 Move Easily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electrons here move TOO easily.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there is nothing to slow the electrons down the material quickly overheats and will probably melt.</a:t>
            </a:r>
          </a:p>
          <a:p>
            <a:r>
              <a:rPr lang="en-US" sz="2800" dirty="0"/>
              <a:t>You MUST always have some sort of resistance to current flow to prevent this</a:t>
            </a:r>
          </a:p>
        </p:txBody>
      </p:sp>
      <p:pic>
        <p:nvPicPr>
          <p:cNvPr id="2050" name="Picture 2" descr="C:\Users\swansonja\Desktop\circui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133600"/>
            <a:ext cx="295751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0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transistor is a switch that can be considered open or closed.</a:t>
            </a:r>
          </a:p>
          <a:p>
            <a:r>
              <a:rPr lang="en-US" dirty="0"/>
              <a:t>Voltage levels, not current, represent 1s and 0s.</a:t>
            </a:r>
          </a:p>
          <a:p>
            <a:r>
              <a:rPr lang="en-US" dirty="0"/>
              <a:t>1 is usually some positive voltage and 0 is a connection to ground or zero voltage. </a:t>
            </a:r>
          </a:p>
          <a:p>
            <a:r>
              <a:rPr lang="en-US" dirty="0"/>
              <a:t>Voltage is present without current flow.</a:t>
            </a:r>
          </a:p>
          <a:p>
            <a:r>
              <a:rPr lang="en-US" dirty="0"/>
              <a:t>You must always have some resistance in a circuit to prevent excessive heat.</a:t>
            </a:r>
          </a:p>
        </p:txBody>
      </p:sp>
    </p:spTree>
    <p:extLst>
      <p:ext uri="{BB962C8B-B14F-4D97-AF65-F5344CB8AC3E}">
        <p14:creationId xmlns:p14="http://schemas.microsoft.com/office/powerpoint/2010/main" val="6506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or p-type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n-type requires 1 to conduct</a:t>
            </a:r>
          </a:p>
          <a:p>
            <a:r>
              <a:rPr lang="en-US" dirty="0"/>
              <a:t>p-type requires 0 to conduct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n-type			p-type</a:t>
            </a:r>
          </a:p>
        </p:txBody>
      </p:sp>
      <p:pic>
        <p:nvPicPr>
          <p:cNvPr id="1028" name="Picture 4" descr="Z:\2450\images\n_type_mos_transis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599"/>
            <a:ext cx="13716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2450\images\p_type_mos_transis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13716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8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Circuits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5961" y="1447800"/>
            <a:ext cx="2577927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66486"/>
              </p:ext>
            </p:extLst>
          </p:nvPr>
        </p:nvGraphicFramePr>
        <p:xfrm>
          <a:off x="1143000" y="2362200"/>
          <a:ext cx="1981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5267303"/>
            <a:ext cx="755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are trying to either connect voltage (1) or ground (0) to the output.</a:t>
            </a:r>
          </a:p>
        </p:txBody>
      </p:sp>
    </p:spTree>
    <p:extLst>
      <p:ext uri="{BB962C8B-B14F-4D97-AF65-F5344CB8AC3E}">
        <p14:creationId xmlns:p14="http://schemas.microsoft.com/office/powerpoint/2010/main" val="332719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Circuits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86" y="1981200"/>
            <a:ext cx="2577927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21886"/>
              </p:ext>
            </p:extLst>
          </p:nvPr>
        </p:nvGraphicFramePr>
        <p:xfrm>
          <a:off x="1143000" y="2971800"/>
          <a:ext cx="1981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52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Circuits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86" y="1981201"/>
            <a:ext cx="2577927" cy="336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81418"/>
              </p:ext>
            </p:extLst>
          </p:nvPr>
        </p:nvGraphicFramePr>
        <p:xfrm>
          <a:off x="1143000" y="2971800"/>
          <a:ext cx="1981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23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Circuits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86" y="1981201"/>
            <a:ext cx="2577927" cy="336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16215"/>
              </p:ext>
            </p:extLst>
          </p:nvPr>
        </p:nvGraphicFramePr>
        <p:xfrm>
          <a:off x="1143000" y="2971800"/>
          <a:ext cx="1981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7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Inverter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86" y="1981201"/>
            <a:ext cx="2577926" cy="336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95950"/>
              </p:ext>
            </p:extLst>
          </p:nvPr>
        </p:nvGraphicFramePr>
        <p:xfrm>
          <a:off x="1143000" y="2971800"/>
          <a:ext cx="1981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1447800"/>
            <a:ext cx="530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 because it has both n-type and p-type</a:t>
            </a:r>
          </a:p>
        </p:txBody>
      </p:sp>
    </p:spTree>
    <p:extLst>
      <p:ext uri="{BB962C8B-B14F-4D97-AF65-F5344CB8AC3E}">
        <p14:creationId xmlns:p14="http://schemas.microsoft.com/office/powerpoint/2010/main" val="311680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tiny</a:t>
            </a:r>
          </a:p>
          <a:p>
            <a:r>
              <a:rPr lang="en-US" dirty="0"/>
              <a:t>Are negatively charged</a:t>
            </a:r>
          </a:p>
          <a:p>
            <a:r>
              <a:rPr lang="en-US" dirty="0"/>
              <a:t>Hurt</a:t>
            </a:r>
          </a:p>
          <a:p>
            <a:r>
              <a:rPr lang="en-US" dirty="0"/>
              <a:t>Are the basis for our modern 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1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truth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1714135"/>
            <a:ext cx="5297489" cy="39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71565"/>
              </p:ext>
            </p:extLst>
          </p:nvPr>
        </p:nvGraphicFramePr>
        <p:xfrm>
          <a:off x="914400" y="2667000"/>
          <a:ext cx="1635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7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truth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8725" y="1676401"/>
            <a:ext cx="5376764" cy="39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11070"/>
              </p:ext>
            </p:extLst>
          </p:nvPr>
        </p:nvGraphicFramePr>
        <p:xfrm>
          <a:off x="914400" y="2667000"/>
          <a:ext cx="1635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9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truth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800" y="1371600"/>
            <a:ext cx="5373686" cy="39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68606"/>
              </p:ext>
            </p:extLst>
          </p:nvPr>
        </p:nvGraphicFramePr>
        <p:xfrm>
          <a:off x="914400" y="2667000"/>
          <a:ext cx="1635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5544234"/>
            <a:ext cx="727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circuits are designed so that either 1 or 0 is ALWAYS connected to the</a:t>
            </a:r>
          </a:p>
          <a:p>
            <a:r>
              <a:rPr lang="en-US" dirty="0"/>
              <a:t>output and so that 1 and 0 are never connected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2456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truth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012" y="1358383"/>
            <a:ext cx="5376765" cy="39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11349"/>
              </p:ext>
            </p:extLst>
          </p:nvPr>
        </p:nvGraphicFramePr>
        <p:xfrm>
          <a:off x="914400" y="2667000"/>
          <a:ext cx="1635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4964668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is it?</a:t>
            </a:r>
          </a:p>
        </p:txBody>
      </p:sp>
    </p:spTree>
    <p:extLst>
      <p:ext uri="{BB962C8B-B14F-4D97-AF65-F5344CB8AC3E}">
        <p14:creationId xmlns:p14="http://schemas.microsoft.com/office/powerpoint/2010/main" val="1327069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truth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926" y="1981201"/>
            <a:ext cx="5348561" cy="35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42646"/>
              </p:ext>
            </p:extLst>
          </p:nvPr>
        </p:nvGraphicFramePr>
        <p:xfrm>
          <a:off x="914400" y="2667000"/>
          <a:ext cx="1635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4964668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9645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truth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926" y="1981201"/>
            <a:ext cx="5348561" cy="35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39059"/>
              </p:ext>
            </p:extLst>
          </p:nvPr>
        </p:nvGraphicFramePr>
        <p:xfrm>
          <a:off x="914400" y="2667000"/>
          <a:ext cx="1635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5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truth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927" y="1981201"/>
            <a:ext cx="5348559" cy="35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8767"/>
              </p:ext>
            </p:extLst>
          </p:nvPr>
        </p:nvGraphicFramePr>
        <p:xfrm>
          <a:off x="914400" y="2667000"/>
          <a:ext cx="1635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9646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gate?</a:t>
            </a:r>
          </a:p>
        </p:txBody>
      </p:sp>
    </p:spTree>
    <p:extLst>
      <p:ext uri="{BB962C8B-B14F-4D97-AF65-F5344CB8AC3E}">
        <p14:creationId xmlns:p14="http://schemas.microsoft.com/office/powerpoint/2010/main" val="361642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truth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926" y="1981201"/>
            <a:ext cx="5348561" cy="35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06133"/>
              </p:ext>
            </p:extLst>
          </p:nvPr>
        </p:nvGraphicFramePr>
        <p:xfrm>
          <a:off x="914400" y="2667000"/>
          <a:ext cx="16357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496466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gate?</a:t>
            </a:r>
          </a:p>
        </p:txBody>
      </p:sp>
    </p:spTree>
    <p:extLst>
      <p:ext uri="{BB962C8B-B14F-4D97-AF65-F5344CB8AC3E}">
        <p14:creationId xmlns:p14="http://schemas.microsoft.com/office/powerpoint/2010/main" val="36213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truth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1" y="1295400"/>
            <a:ext cx="4424710" cy="4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80594"/>
              </p:ext>
            </p:extLst>
          </p:nvPr>
        </p:nvGraphicFramePr>
        <p:xfrm>
          <a:off x="914400" y="2667000"/>
          <a:ext cx="16357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4964668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1589127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oel\Desktop\lc3\images\cmos_and3_g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990600"/>
            <a:ext cx="795812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8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circuit is a path which allows electrons to flow.</a:t>
            </a:r>
          </a:p>
          <a:p>
            <a:r>
              <a:rPr lang="en-US" dirty="0"/>
              <a:t>A generator or battery provides the push to the electrons known as Voltage.</a:t>
            </a:r>
          </a:p>
          <a:p>
            <a:r>
              <a:rPr lang="en-US" dirty="0"/>
              <a:t>Pushing the electrons doesn’t mean they will move.  </a:t>
            </a:r>
          </a:p>
          <a:p>
            <a:r>
              <a:rPr lang="en-US" dirty="0"/>
              <a:t>Electrons can only move if they have somewhere to move.  </a:t>
            </a:r>
          </a:p>
          <a:p>
            <a:r>
              <a:rPr lang="en-US" dirty="0"/>
              <a:t>Think of pushing a line of people against a closed door.  The people wont move no matter how hard you push.  </a:t>
            </a:r>
          </a:p>
          <a:p>
            <a:r>
              <a:rPr lang="en-US" dirty="0"/>
              <a:t>Open the door and they all fall down.</a:t>
            </a:r>
          </a:p>
          <a:p>
            <a:r>
              <a:rPr lang="en-US" dirty="0"/>
              <a:t>When electrons move that is called Current.</a:t>
            </a:r>
          </a:p>
        </p:txBody>
      </p:sp>
    </p:spTree>
    <p:extLst>
      <p:ext uri="{BB962C8B-B14F-4D97-AF65-F5344CB8AC3E}">
        <p14:creationId xmlns:p14="http://schemas.microsoft.com/office/powerpoint/2010/main" val="61784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And</a:t>
            </a:r>
          </a:p>
          <a:p>
            <a:pPr lvl="1"/>
            <a:r>
              <a:rPr lang="en-US" dirty="0"/>
              <a:t>The book uses the word </a:t>
            </a:r>
            <a:r>
              <a:rPr lang="en-US" b="1" i="1" dirty="0"/>
              <a:t>and </a:t>
            </a:r>
            <a:r>
              <a:rPr lang="en-US" dirty="0"/>
              <a:t>as the symbol</a:t>
            </a:r>
          </a:p>
          <a:p>
            <a:pPr lvl="1"/>
            <a:r>
              <a:rPr lang="en-US" dirty="0"/>
              <a:t>Logic uses ^</a:t>
            </a:r>
          </a:p>
          <a:p>
            <a:pPr lvl="1"/>
            <a:r>
              <a:rPr lang="en-US" dirty="0"/>
              <a:t>Other digital sources use * (as in multiplication)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/>
              <a:t>A and B 	A^B 	A*B	AB</a:t>
            </a:r>
          </a:p>
          <a:p>
            <a:pPr lvl="1"/>
            <a:r>
              <a:rPr lang="en-US" dirty="0"/>
              <a:t>Electronic Symbol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97090"/>
            <a:ext cx="1933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01729"/>
              </p:ext>
            </p:extLst>
          </p:nvPr>
        </p:nvGraphicFramePr>
        <p:xfrm>
          <a:off x="6096000" y="4038600"/>
          <a:ext cx="2514600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Truth Table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12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Or</a:t>
            </a:r>
          </a:p>
          <a:p>
            <a:pPr lvl="1"/>
            <a:r>
              <a:rPr lang="en-US" dirty="0"/>
              <a:t>The book uses the word </a:t>
            </a:r>
            <a:r>
              <a:rPr lang="en-US" b="1" i="1" dirty="0"/>
              <a:t>or</a:t>
            </a:r>
            <a:r>
              <a:rPr lang="en-US" dirty="0"/>
              <a:t> as the symbol</a:t>
            </a:r>
          </a:p>
          <a:p>
            <a:pPr lvl="1"/>
            <a:r>
              <a:rPr lang="en-US" dirty="0"/>
              <a:t>Logic uses v</a:t>
            </a:r>
          </a:p>
          <a:p>
            <a:pPr lvl="1"/>
            <a:r>
              <a:rPr lang="en-US" dirty="0"/>
              <a:t>Other digital sources use + (as in addition)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A or B	</a:t>
            </a:r>
            <a:r>
              <a:rPr lang="en-US" dirty="0" err="1"/>
              <a:t>AvB</a:t>
            </a:r>
            <a:r>
              <a:rPr lang="en-US" dirty="0"/>
              <a:t>	A+B</a:t>
            </a:r>
          </a:p>
          <a:p>
            <a:pPr lvl="1"/>
            <a:r>
              <a:rPr lang="en-US" dirty="0"/>
              <a:t>Electronic Symbol			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1800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12718"/>
              </p:ext>
            </p:extLst>
          </p:nvPr>
        </p:nvGraphicFramePr>
        <p:xfrm>
          <a:off x="5791200" y="3886200"/>
          <a:ext cx="2133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Truth Table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61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Inverter</a:t>
                </a:r>
              </a:p>
              <a:p>
                <a:pPr lvl="1"/>
                <a:r>
                  <a:rPr lang="en-US" dirty="0"/>
                  <a:t>The book uses the word </a:t>
                </a:r>
                <a:r>
                  <a:rPr lang="en-US" b="1" i="1" dirty="0"/>
                  <a:t>not</a:t>
                </a:r>
              </a:p>
              <a:p>
                <a:pPr lvl="1"/>
                <a:r>
                  <a:rPr lang="en-US" dirty="0"/>
                  <a:t>Logic uses </a:t>
                </a:r>
                <a:r>
                  <a:rPr lang="en-US" dirty="0">
                    <a:sym typeface="Symbol"/>
                  </a:rPr>
                  <a:t></a:t>
                </a:r>
              </a:p>
              <a:p>
                <a:pPr lvl="1"/>
                <a:r>
                  <a:rPr lang="en-US" dirty="0">
                    <a:sym typeface="Symbol"/>
                  </a:rPr>
                  <a:t>Other digital sources use an over line or ' (apostrophe)</a:t>
                </a:r>
              </a:p>
              <a:p>
                <a:pPr lvl="1"/>
                <a:r>
                  <a:rPr lang="en-US" dirty="0">
                    <a:sym typeface="Symbol"/>
                  </a:rPr>
                  <a:t>Examples</a:t>
                </a:r>
              </a:p>
              <a:p>
                <a:pPr lvl="2"/>
                <a:r>
                  <a:rPr lang="en-US" dirty="0">
                    <a:sym typeface="Symbol"/>
                  </a:rPr>
                  <a:t>not A</a:t>
                </a:r>
                <a:r>
                  <a:rPr lang="en-US">
                    <a:sym typeface="Symbol"/>
                  </a:rPr>
                  <a:t>		A</a:t>
                </a:r>
                <a:r>
                  <a:rPr lang="en-US" dirty="0">
                    <a:sym typeface="Symbol"/>
                  </a:rPr>
                  <a:t>'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sym typeface="Symbol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Electronic Symbol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953000"/>
              </a:xfrm>
              <a:blipFill>
                <a:blip r:embed="rId2"/>
                <a:stretch>
                  <a:fillRect l="-1704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410200"/>
            <a:ext cx="13144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94228"/>
              </p:ext>
            </p:extLst>
          </p:nvPr>
        </p:nvGraphicFramePr>
        <p:xfrm>
          <a:off x="5791200" y="3886200"/>
          <a:ext cx="1422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Truth Table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61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Nand</a:t>
            </a:r>
            <a:r>
              <a:rPr lang="en-US" dirty="0"/>
              <a:t>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Nand</a:t>
                </a:r>
              </a:p>
              <a:p>
                <a:pPr lvl="1"/>
                <a:r>
                  <a:rPr lang="en-US" sz="2000" dirty="0"/>
                  <a:t>Combination of "</a:t>
                </a:r>
                <a:r>
                  <a:rPr lang="en-US" sz="2000" b="1" i="1" dirty="0"/>
                  <a:t>not gate"</a:t>
                </a:r>
                <a:r>
                  <a:rPr lang="en-US" sz="2000" dirty="0"/>
                  <a:t> and "</a:t>
                </a:r>
                <a:r>
                  <a:rPr lang="en-US" sz="2000" b="1" i="1" dirty="0"/>
                  <a:t>and gate"</a:t>
                </a:r>
              </a:p>
              <a:p>
                <a:pPr lvl="1"/>
                <a:r>
                  <a:rPr lang="en-US" sz="2000" dirty="0"/>
                  <a:t>Examples (note that most require parenthesis):</a:t>
                </a:r>
              </a:p>
              <a:p>
                <a:pPr marL="914400" lvl="2" indent="0">
                  <a:buNone/>
                </a:pPr>
                <a:r>
                  <a:rPr lang="en-US" sz="1800" dirty="0"/>
                  <a:t>not(A and B) 	</a:t>
                </a:r>
                <a:r>
                  <a:rPr lang="en-US" sz="1800" dirty="0">
                    <a:sym typeface="Symbol"/>
                  </a:rPr>
                  <a:t>  (</a:t>
                </a:r>
                <a:r>
                  <a:rPr lang="en-US" sz="1800" dirty="0"/>
                  <a:t>A^B) 		(A*B)'	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Note that these </a:t>
                </a:r>
                <a:r>
                  <a:rPr lang="en-US" sz="2000" b="1" dirty="0"/>
                  <a:t>ARE NOT</a:t>
                </a:r>
                <a:r>
                  <a:rPr lang="en-US" sz="2000" dirty="0"/>
                  <a:t> equivalent to the following</a:t>
                </a:r>
              </a:p>
              <a:p>
                <a:pPr lvl="2"/>
                <a:r>
                  <a:rPr lang="en-US" sz="1800" dirty="0"/>
                  <a:t>not A and B		not A and not B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Electronic Symbol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72666"/>
              </p:ext>
            </p:extLst>
          </p:nvPr>
        </p:nvGraphicFramePr>
        <p:xfrm>
          <a:off x="4876800" y="4059483"/>
          <a:ext cx="3429000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Truth Table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Not(A</a:t>
                      </a:r>
                      <a:r>
                        <a:rPr lang="en-US" baseline="0" dirty="0"/>
                        <a:t> and B)</a:t>
                      </a:r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2324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9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Nor</a:t>
                </a:r>
              </a:p>
              <a:p>
                <a:pPr lvl="1"/>
                <a:r>
                  <a:rPr lang="en-US" sz="2000" dirty="0"/>
                  <a:t>Combination of "</a:t>
                </a:r>
                <a:r>
                  <a:rPr lang="en-US" sz="2000" b="1" i="1" dirty="0"/>
                  <a:t>not gate"</a:t>
                </a:r>
                <a:r>
                  <a:rPr lang="en-US" sz="2000" dirty="0"/>
                  <a:t> and "</a:t>
                </a:r>
                <a:r>
                  <a:rPr lang="en-US" sz="2000" b="1" i="1" dirty="0"/>
                  <a:t>or gate"</a:t>
                </a:r>
              </a:p>
              <a:p>
                <a:pPr lvl="1"/>
                <a:r>
                  <a:rPr lang="en-US" sz="2000" dirty="0"/>
                  <a:t>Examples (note that most require parenthesis):</a:t>
                </a:r>
              </a:p>
              <a:p>
                <a:pPr marL="914400" lvl="2" indent="0">
                  <a:buNone/>
                </a:pPr>
                <a:r>
                  <a:rPr lang="en-US" sz="1800" dirty="0"/>
                  <a:t>not(A or B) 	</a:t>
                </a:r>
                <a:r>
                  <a:rPr lang="en-US" sz="1800" dirty="0">
                    <a:sym typeface="Symbol"/>
                  </a:rPr>
                  <a:t>  (</a:t>
                </a:r>
                <a:r>
                  <a:rPr lang="en-US" sz="1800" dirty="0" err="1"/>
                  <a:t>AvB</a:t>
                </a:r>
                <a:r>
                  <a:rPr lang="en-US" sz="1800" dirty="0"/>
                  <a:t>) 		(A+B)'	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Note that these </a:t>
                </a:r>
                <a:r>
                  <a:rPr lang="en-US" sz="2000" b="1" dirty="0"/>
                  <a:t>ARE NOT </a:t>
                </a:r>
                <a:r>
                  <a:rPr lang="en-US" sz="2000" dirty="0"/>
                  <a:t>equivalent to the following</a:t>
                </a:r>
              </a:p>
              <a:p>
                <a:pPr lvl="2"/>
                <a:r>
                  <a:rPr lang="en-US" sz="1800" dirty="0"/>
                  <a:t>not A or B		not A or not B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1800" b="0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Electronic Symbol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953000"/>
              </a:xfrm>
              <a:blipFill rotWithShape="0">
                <a:blip r:embed="rId2"/>
                <a:stretch>
                  <a:fillRect l="-1704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92026"/>
              </p:ext>
            </p:extLst>
          </p:nvPr>
        </p:nvGraphicFramePr>
        <p:xfrm>
          <a:off x="4876800" y="4059483"/>
          <a:ext cx="3429000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Truth Table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Not(A</a:t>
                      </a:r>
                      <a:r>
                        <a:rPr lang="en-US" baseline="0" dirty="0"/>
                        <a:t> or B)</a:t>
                      </a:r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724400"/>
            <a:ext cx="2200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11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- XNOR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76800"/>
                <a:ext cx="8229600" cy="1249363"/>
              </a:xfrm>
            </p:spPr>
            <p:txBody>
              <a:bodyPr/>
              <a:lstStyle/>
              <a:p>
                <a:r>
                  <a:rPr lang="en-US" dirty="0"/>
                  <a:t>Exclusive OR (XOR) means A or B but not both.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76800"/>
                <a:ext cx="8229600" cy="1249363"/>
              </a:xfrm>
              <a:blipFill rotWithShape="1">
                <a:blip r:embed="rId2"/>
                <a:stretch>
                  <a:fillRect l="-1630" t="-634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6790"/>
              </p:ext>
            </p:extLst>
          </p:nvPr>
        </p:nvGraphicFramePr>
        <p:xfrm>
          <a:off x="1219200" y="2971800"/>
          <a:ext cx="678179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^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 ^ B)'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96470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13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N-Input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gates shown with two inputs can have multiple input versions.  </a:t>
            </a:r>
          </a:p>
          <a:p>
            <a:r>
              <a:rPr lang="en-US" sz="2400" dirty="0"/>
              <a:t>The internals are more complicated but the result is the same.</a:t>
            </a:r>
          </a:p>
          <a:p>
            <a:r>
              <a:rPr lang="en-US" sz="2400" b="1" i="1" dirty="0"/>
              <a:t>And</a:t>
            </a:r>
            <a:r>
              <a:rPr lang="en-US" sz="2400" dirty="0"/>
              <a:t> gates will have an output of 0 if any of the inputs are 0.</a:t>
            </a:r>
          </a:p>
          <a:p>
            <a:r>
              <a:rPr lang="en-US" sz="2400" b="1" i="1" dirty="0"/>
              <a:t>Or</a:t>
            </a:r>
            <a:r>
              <a:rPr lang="en-US" sz="2400" dirty="0"/>
              <a:t> gates will have an output of 1 if any of the inputs are 1.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Three input examples:</a:t>
            </a:r>
          </a:p>
          <a:p>
            <a:pPr marL="0" indent="0">
              <a:buNone/>
            </a:pPr>
            <a:r>
              <a:rPr lang="en-US" sz="2400" dirty="0"/>
              <a:t>		And			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05400"/>
            <a:ext cx="1133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99920"/>
            <a:ext cx="1133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378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DeMorgan's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ym typeface="Symbol"/>
              </a:rPr>
              <a:t>You can use DeMorgan's Law to say the same thing in a different way.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DeMorgan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not ( p or q ) is the same as  not p and not q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not ( p and q ) is the same as  not p or not q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A phrase with a negation can be rewritten using DeMorgan</a:t>
            </a:r>
          </a:p>
          <a:p>
            <a:pPr lvl="1">
              <a:buNone/>
            </a:pPr>
            <a:endParaRPr lang="en-US" dirty="0">
              <a:sym typeface="Symbol"/>
            </a:endParaRPr>
          </a:p>
          <a:p>
            <a:pPr lvl="1">
              <a:buNone/>
            </a:pPr>
            <a:r>
              <a:rPr lang="en-US" dirty="0">
                <a:sym typeface="Symbol"/>
              </a:rPr>
              <a:t>I do not speak either Spanish or German 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I do not speak Spanish and I do not speak German </a:t>
            </a:r>
            <a:endParaRPr lang="en-US" sz="2400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>
              <a:buNone/>
            </a:pPr>
            <a:r>
              <a:rPr lang="en-US" dirty="0">
                <a:sym typeface="Symbol"/>
              </a:rPr>
              <a:t>I do not drink and drive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I do not drink or I do not drive</a:t>
            </a:r>
          </a:p>
        </p:txBody>
      </p:sp>
    </p:spTree>
    <p:extLst>
      <p:ext uri="{BB962C8B-B14F-4D97-AF65-F5344CB8AC3E}">
        <p14:creationId xmlns:p14="http://schemas.microsoft.com/office/powerpoint/2010/main" val="2346847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DeMorgan Version of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Or: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𝑜𝑟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41491"/>
            <a:ext cx="19621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97160"/>
            <a:ext cx="20859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995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Bigger circuits using gates to accomplish a specific task.</a:t>
            </a:r>
          </a:p>
          <a:p>
            <a:r>
              <a:rPr lang="en-US" dirty="0"/>
              <a:t>Often it isn't important to see the internal workings as long as you know what they are and how they work.</a:t>
            </a:r>
          </a:p>
          <a:p>
            <a:pPr lvl="1"/>
            <a:r>
              <a:rPr lang="en-US" dirty="0"/>
              <a:t>Decoder</a:t>
            </a:r>
          </a:p>
          <a:p>
            <a:pPr lvl="1"/>
            <a:r>
              <a:rPr lang="en-US" dirty="0"/>
              <a:t>Multiplexor</a:t>
            </a:r>
          </a:p>
          <a:p>
            <a:pPr lvl="1"/>
            <a:r>
              <a:rPr lang="en-US" dirty="0"/>
              <a:t>Adder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6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Magnets Move Electrons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The magnet, the electron, and the wire.</a:t>
            </a:r>
          </a:p>
        </p:txBody>
      </p:sp>
      <p:pic>
        <p:nvPicPr>
          <p:cNvPr id="1026" name="Picture 2" descr="C:\Users\swansonja\Desktop\circui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5841999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286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to 4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a specific output pattern for each input pattern</a:t>
            </a:r>
          </a:p>
          <a:p>
            <a:r>
              <a:rPr lang="en-US" dirty="0"/>
              <a:t>Typically a single output is 1 for a given input but others are possible (7 segment decoder).</a:t>
            </a:r>
          </a:p>
          <a:p>
            <a:r>
              <a:rPr lang="en-US" dirty="0"/>
              <a:t>Think of it as decoding a binary number.</a:t>
            </a:r>
          </a:p>
          <a:p>
            <a:r>
              <a:rPr lang="en-US" dirty="0"/>
              <a:t>This is a 2x4 decoder.  Other sizes are common.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209800"/>
            <a:ext cx="292263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084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B58C-71B2-43F9-B36E-FC7033C7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6492-F317-42C7-8BE7-BDFB2F0D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Digital Logic Simulator</a:t>
            </a:r>
          </a:p>
          <a:p>
            <a:r>
              <a:rPr lang="en-US" sz="2800" dirty="0"/>
              <a:t>Written in Java</a:t>
            </a:r>
          </a:p>
          <a:p>
            <a:r>
              <a:rPr lang="en-US" sz="2800" dirty="0"/>
              <a:t>Works on any OS</a:t>
            </a:r>
          </a:p>
          <a:p>
            <a:r>
              <a:rPr lang="en-US" sz="2800" dirty="0"/>
              <a:t>4-bit Decoder</a:t>
            </a:r>
          </a:p>
        </p:txBody>
      </p:sp>
      <p:pic>
        <p:nvPicPr>
          <p:cNvPr id="6" name="Screen Recording 5">
            <a:hlinkClick r:id="" action="ppaction://media"/>
            <a:extLst>
              <a:ext uri="{FF2B5EF4-FFF2-40B4-BE49-F238E27FC236}">
                <a16:creationId xmlns:a16="http://schemas.microsoft.com/office/drawing/2014/main" id="{48AEE745-2DEB-4A8D-BD7E-FEBA22D5A3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1524000"/>
            <a:ext cx="4324350" cy="34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to 8 Decoder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Could you draw the internals?</a:t>
            </a:r>
          </a:p>
          <a:p>
            <a:r>
              <a:rPr lang="en-US" dirty="0"/>
              <a:t>Why 8 output lines?</a:t>
            </a:r>
          </a:p>
          <a:p>
            <a:r>
              <a:rPr lang="en-US" dirty="0"/>
              <a:t>What would require 16 output lines?</a:t>
            </a:r>
          </a:p>
          <a:p>
            <a:r>
              <a:rPr lang="en-US" dirty="0"/>
              <a:t>Assume 5 on input, what would the output be?  What about 7?</a:t>
            </a:r>
          </a:p>
          <a:p>
            <a:r>
              <a:rPr lang="en-US" dirty="0">
                <a:solidFill>
                  <a:srgbClr val="FF0000"/>
                </a:solidFill>
              </a:rPr>
              <a:t>Build a 3 to 8 decoder in Logisim tonight.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112518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530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multiplexer (or mux) is a digital selector. </a:t>
            </a:r>
          </a:p>
          <a:p>
            <a:r>
              <a:rPr lang="en-US" dirty="0"/>
              <a:t>A multiplexer chooses one of several inputs to appear on an output.  </a:t>
            </a:r>
          </a:p>
          <a:p>
            <a:r>
              <a:rPr lang="en-US" dirty="0"/>
              <a:t>More complex multiplexers consist of multiple single multiplexers working together.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26860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10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 is the select bit (or bits).</a:t>
            </a:r>
          </a:p>
          <a:p>
            <a:r>
              <a:rPr lang="en-US" dirty="0"/>
              <a:t>A and B are inputs.</a:t>
            </a:r>
          </a:p>
          <a:p>
            <a:r>
              <a:rPr lang="en-US" dirty="0"/>
              <a:t>The value of A or B will appear on the output according to the value on S.</a:t>
            </a:r>
          </a:p>
          <a:p>
            <a:pPr marL="457200" lvl="1" indent="0">
              <a:buNone/>
            </a:pPr>
            <a:r>
              <a:rPr lang="en-US" sz="2200" dirty="0"/>
              <a:t>A=0, B=0, S=0, O=____</a:t>
            </a:r>
          </a:p>
          <a:p>
            <a:pPr marL="457200" lvl="1" indent="0">
              <a:buNone/>
            </a:pPr>
            <a:r>
              <a:rPr lang="en-US" sz="2200" dirty="0"/>
              <a:t>A=0, B=1, S=0, O=____</a:t>
            </a:r>
          </a:p>
          <a:p>
            <a:pPr marL="457200" lvl="1" indent="0">
              <a:buNone/>
            </a:pPr>
            <a:r>
              <a:rPr lang="en-US" sz="2200" dirty="0"/>
              <a:t>A=0, B=1, S=1, O=____</a:t>
            </a:r>
          </a:p>
          <a:p>
            <a:pPr marL="457200" lvl="1" indent="0">
              <a:buNone/>
            </a:pPr>
            <a:r>
              <a:rPr lang="en-US" sz="2200" dirty="0"/>
              <a:t>A=1, B=0, S=0, O=____</a:t>
            </a:r>
          </a:p>
          <a:p>
            <a:pPr marL="457200" lvl="1" indent="0">
              <a:buNone/>
            </a:pPr>
            <a:r>
              <a:rPr lang="en-US" sz="2200" dirty="0"/>
              <a:t>A=1, B=0, S=1, O=____</a:t>
            </a:r>
          </a:p>
          <a:p>
            <a:pPr marL="457200" lvl="1" indent="0">
              <a:buNone/>
            </a:pPr>
            <a:r>
              <a:rPr lang="en-US" sz="2200" dirty="0"/>
              <a:t>A=1, B=1, S=1, O=____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28423"/>
            <a:ext cx="3067050" cy="333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379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Mux 4x2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3,  B = 2,  S = 0: What is O? </a:t>
            </a:r>
          </a:p>
          <a:p>
            <a:r>
              <a:rPr lang="en-US" dirty="0"/>
              <a:t>A = 1,  B = 3,  S = 1: What is O? 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16" y="2819400"/>
            <a:ext cx="57054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462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Complex Mux 4x1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7071" y="2210562"/>
            <a:ext cx="5334000" cy="32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876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4x1 vs 4x2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the difference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51416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18706"/>
            <a:ext cx="4647012" cy="25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917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2x1 Block Diagram of a Mux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26860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1"/>
            <a:ext cx="217823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802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4x2 Block Diagram of a Mux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1"/>
            <a:ext cx="443951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50459"/>
            <a:ext cx="2917021" cy="23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28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wire is FULL of electrons.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work? This is a complete circuit.</a:t>
            </a:r>
          </a:p>
          <a:p>
            <a:r>
              <a:rPr lang="en-US" dirty="0"/>
              <a:t>Think of it like a bicycle chain.</a:t>
            </a:r>
          </a:p>
          <a:p>
            <a:r>
              <a:rPr lang="en-US" dirty="0"/>
              <a:t>The moving magnet provides pressure or voltage.</a:t>
            </a:r>
          </a:p>
        </p:txBody>
      </p:sp>
      <p:pic>
        <p:nvPicPr>
          <p:cNvPr id="2050" name="Picture 2" descr="C:\Users\swansonja\Desktop\circui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3733402" cy="25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16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4x1 Block Diagram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3181"/>
            <a:ext cx="539675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22" y="3131482"/>
            <a:ext cx="3175182" cy="255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7A2EBC-2405-47F9-948E-A0E12E18BB36}"/>
              </a:ext>
            </a:extLst>
          </p:cNvPr>
          <p:cNvSpPr txBox="1"/>
          <p:nvPr/>
        </p:nvSpPr>
        <p:spPr>
          <a:xfrm>
            <a:off x="457200" y="5209172"/>
            <a:ext cx="5383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Homework: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Build a </a:t>
            </a:r>
            <a:r>
              <a:rPr lang="en-US" sz="2800" b="1" dirty="0" err="1">
                <a:solidFill>
                  <a:srgbClr val="FF0000"/>
                </a:solidFill>
              </a:rPr>
              <a:t>16x4</a:t>
            </a:r>
            <a:r>
              <a:rPr lang="en-US" sz="2800" b="1" dirty="0">
                <a:solidFill>
                  <a:srgbClr val="FF0000"/>
                </a:solidFill>
              </a:rPr>
              <a:t> Multiplexer in Logisim</a:t>
            </a:r>
          </a:p>
        </p:txBody>
      </p:sp>
    </p:spTree>
    <p:extLst>
      <p:ext uri="{BB962C8B-B14F-4D97-AF65-F5344CB8AC3E}">
        <p14:creationId xmlns:p14="http://schemas.microsoft.com/office/powerpoint/2010/main" val="2040238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as a Universal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What is the output when A=0, B=0, and C=0?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2819400" cy="492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12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as a Universal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7818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𝐵𝐶</m:t>
                    </m:r>
                    <m:r>
                      <a:rPr lang="en-US" b="0" i="1" smtClean="0"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𝐴𝐵𝐶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7818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195384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12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 Binary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6839"/>
              </p:ext>
            </p:extLst>
          </p:nvPr>
        </p:nvGraphicFramePr>
        <p:xfrm>
          <a:off x="1600200" y="2514600"/>
          <a:ext cx="2667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&lt;-Carry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1677022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49579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required to add one column?</a:t>
            </a:r>
          </a:p>
          <a:p>
            <a:r>
              <a:rPr lang="en-US" sz="2400" dirty="0"/>
              <a:t>One bit from A, One bit from B, and a carry in.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4102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output?</a:t>
            </a:r>
          </a:p>
          <a:p>
            <a:r>
              <a:rPr lang="en-US" sz="2400" dirty="0"/>
              <a:t>Sum and Carry out.</a:t>
            </a:r>
          </a:p>
        </p:txBody>
      </p:sp>
    </p:spTree>
    <p:extLst>
      <p:ext uri="{BB962C8B-B14F-4D97-AF65-F5344CB8AC3E}">
        <p14:creationId xmlns:p14="http://schemas.microsoft.com/office/powerpoint/2010/main" val="633491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adding one bit.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835762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From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from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8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circuit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837204"/>
              </p:ext>
            </p:extLst>
          </p:nvPr>
        </p:nvGraphicFramePr>
        <p:xfrm>
          <a:off x="762000" y="1676400"/>
          <a:ext cx="2729219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in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out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5400"/>
            <a:ext cx="474193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957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46941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474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 Block Diagram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2085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524000"/>
            <a:ext cx="7760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creating a circuit for a single bit, it makes it easier to add</a:t>
            </a:r>
          </a:p>
          <a:p>
            <a:r>
              <a:rPr lang="en-US" sz="2400" dirty="0"/>
              <a:t>more bits by simply duplicating the adder circuit for each bit.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3200"/>
            <a:ext cx="2085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498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adder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63" y="4211637"/>
            <a:ext cx="2085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484339"/>
              </p:ext>
            </p:extLst>
          </p:nvPr>
        </p:nvGraphicFramePr>
        <p:xfrm>
          <a:off x="5867400" y="1320800"/>
          <a:ext cx="2729219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B281D11-9956-4236-BF82-D9539757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170"/>
            <a:ext cx="5410200" cy="4001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E427CC-A3C9-450C-97C3-67D51F83CA90}"/>
              </a:ext>
            </a:extLst>
          </p:cNvPr>
          <p:cNvSpPr txBox="1"/>
          <p:nvPr/>
        </p:nvSpPr>
        <p:spPr>
          <a:xfrm>
            <a:off x="399222" y="5578334"/>
            <a:ext cx="3919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Homework: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Build a 4-bit Adder in Logisim</a:t>
            </a:r>
          </a:p>
        </p:txBody>
      </p:sp>
    </p:spTree>
    <p:extLst>
      <p:ext uri="{BB962C8B-B14F-4D97-AF65-F5344CB8AC3E}">
        <p14:creationId xmlns:p14="http://schemas.microsoft.com/office/powerpoint/2010/main" val="272852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1s and 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1s and 0s have just appeared on inputs without explanation about where they come from.</a:t>
            </a:r>
          </a:p>
          <a:p>
            <a:r>
              <a:rPr lang="en-US" dirty="0"/>
              <a:t>For a computer to add it needs an adder circuit, but the inputs must be stored somewhere on the computer also.</a:t>
            </a:r>
          </a:p>
          <a:p>
            <a:r>
              <a:rPr lang="en-US" dirty="0"/>
              <a:t>The result, also, must get stored somewhere for it to be useful.</a:t>
            </a:r>
          </a:p>
          <a:p>
            <a:r>
              <a:rPr lang="en-US" dirty="0"/>
              <a:t>We store these bits in a circuit called a latch.</a:t>
            </a:r>
          </a:p>
        </p:txBody>
      </p:sp>
    </p:spTree>
    <p:extLst>
      <p:ext uri="{BB962C8B-B14F-4D97-AF65-F5344CB8AC3E}">
        <p14:creationId xmlns:p14="http://schemas.microsoft.com/office/powerpoint/2010/main" val="291498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Circuit.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Electrons can't leave the wire (normally).</a:t>
            </a:r>
          </a:p>
          <a:p>
            <a:r>
              <a:rPr lang="en-US" sz="2800" dirty="0"/>
              <a:t>The pressure is still being applied (moving magnet).</a:t>
            </a:r>
          </a:p>
          <a:p>
            <a:r>
              <a:rPr lang="en-US" sz="2800" dirty="0"/>
              <a:t>Voltage is present even if current is not flowing.</a:t>
            </a:r>
          </a:p>
        </p:txBody>
      </p:sp>
      <p:pic>
        <p:nvPicPr>
          <p:cNvPr id="3074" name="Picture 2" descr="C:\Users\swansonja\Desktop\circui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23" y="3276600"/>
            <a:ext cx="3886200" cy="270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68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 Latch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9903010"/>
                  </p:ext>
                </p:extLst>
              </p:nvPr>
            </p:nvGraphicFramePr>
            <p:xfrm>
              <a:off x="1295400" y="2590800"/>
              <a:ext cx="1524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𝑨𝑩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7857656"/>
                  </p:ext>
                </p:extLst>
              </p:nvPr>
            </p:nvGraphicFramePr>
            <p:xfrm>
              <a:off x="1295400" y="2590800"/>
              <a:ext cx="1524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2410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893E4D0-5D0A-49F3-B2A2-61A6AB08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089150"/>
            <a:ext cx="36576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64638-A68D-472D-8BD1-B0BE7BE5B3AB}"/>
              </a:ext>
            </a:extLst>
          </p:cNvPr>
          <p:cNvSpPr txBox="1"/>
          <p:nvPr/>
        </p:nvSpPr>
        <p:spPr>
          <a:xfrm>
            <a:off x="1023495" y="2122280"/>
            <a:ext cx="206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NAND</a:t>
            </a:r>
            <a:r>
              <a:rPr lang="en-US" dirty="0"/>
              <a:t> TRUTH TABLE</a:t>
            </a:r>
          </a:p>
        </p:txBody>
      </p:sp>
    </p:spTree>
    <p:extLst>
      <p:ext uri="{BB962C8B-B14F-4D97-AF65-F5344CB8AC3E}">
        <p14:creationId xmlns:p14="http://schemas.microsoft.com/office/powerpoint/2010/main" val="3189093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 Latch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519463"/>
                  </p:ext>
                </p:extLst>
              </p:nvPr>
            </p:nvGraphicFramePr>
            <p:xfrm>
              <a:off x="1371600" y="2349500"/>
              <a:ext cx="218789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90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67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0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 Change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Unused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9519463"/>
                  </p:ext>
                </p:extLst>
              </p:nvPr>
            </p:nvGraphicFramePr>
            <p:xfrm>
              <a:off x="1371600" y="2349500"/>
              <a:ext cx="218789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9092"/>
                    <a:gridCol w="326708"/>
                    <a:gridCol w="150209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5935" t="-655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Unused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38400"/>
            <a:ext cx="20097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3600" y="4800600"/>
            <a:ext cx="647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on S and R means Q doesn't change.</a:t>
            </a:r>
          </a:p>
          <a:p>
            <a:r>
              <a:rPr lang="en-US" sz="2800" dirty="0"/>
              <a:t>0 on S means </a:t>
            </a:r>
            <a:r>
              <a:rPr lang="en-US" sz="2800" b="1" dirty="0"/>
              <a:t>set</a:t>
            </a:r>
            <a:r>
              <a:rPr lang="en-US" sz="2800" dirty="0"/>
              <a:t> Q to 1</a:t>
            </a:r>
          </a:p>
          <a:p>
            <a:r>
              <a:rPr lang="en-US" sz="2800" dirty="0"/>
              <a:t>0 on R means </a:t>
            </a:r>
            <a:r>
              <a:rPr lang="en-US" sz="2800" b="1" dirty="0"/>
              <a:t>reset</a:t>
            </a:r>
            <a:r>
              <a:rPr lang="en-US" sz="2800" dirty="0"/>
              <a:t> Q to 0</a:t>
            </a:r>
          </a:p>
          <a:p>
            <a:r>
              <a:rPr lang="en-US" sz="2800" dirty="0"/>
              <a:t>Do not put 0 on S and R at same time.</a:t>
            </a:r>
          </a:p>
        </p:txBody>
      </p:sp>
    </p:spTree>
    <p:extLst>
      <p:ext uri="{BB962C8B-B14F-4D97-AF65-F5344CB8AC3E}">
        <p14:creationId xmlns:p14="http://schemas.microsoft.com/office/powerpoint/2010/main" val="3293135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Gated D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modified R-S latch.</a:t>
            </a:r>
          </a:p>
          <a:p>
            <a:pPr lvl="1"/>
            <a:r>
              <a:rPr lang="en-US" dirty="0"/>
              <a:t>A single input (D)</a:t>
            </a:r>
          </a:p>
          <a:p>
            <a:pPr lvl="1"/>
            <a:r>
              <a:rPr lang="en-US" dirty="0"/>
              <a:t>A write enable circuit (WE)</a:t>
            </a:r>
          </a:p>
          <a:p>
            <a:r>
              <a:rPr lang="en-US" dirty="0"/>
              <a:t>A gate circuit directs inputs to R and 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72679"/>
              </p:ext>
            </p:extLst>
          </p:nvPr>
        </p:nvGraphicFramePr>
        <p:xfrm>
          <a:off x="838200" y="4114799"/>
          <a:ext cx="2362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14800"/>
            <a:ext cx="37528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604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More than One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could four bits be stored? Use four D latches working together.</a:t>
            </a:r>
          </a:p>
          <a:p>
            <a:r>
              <a:rPr lang="en-US" sz="2400" dirty="0"/>
              <a:t>The device for storing multiple bits as a unit is called a </a:t>
            </a:r>
            <a:r>
              <a:rPr lang="en-US" sz="2400" b="1" dirty="0"/>
              <a:t>REGISTER</a:t>
            </a:r>
            <a:r>
              <a:rPr lang="en-US" sz="2400" dirty="0"/>
              <a:t>.</a:t>
            </a:r>
          </a:p>
          <a:p>
            <a:r>
              <a:rPr lang="en-US" sz="2400" dirty="0"/>
              <a:t>Bigger numbers simply use more latches.  </a:t>
            </a:r>
          </a:p>
          <a:p>
            <a:r>
              <a:rPr lang="en-US" sz="2400" dirty="0"/>
              <a:t>64 bit microprocessors use 64 latches for registers.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71" y="4114800"/>
            <a:ext cx="4614862" cy="240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9009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bits are labeled with subscripts from low order to high order which is typically right to left.</a:t>
            </a:r>
          </a:p>
          <a:p>
            <a:r>
              <a:rPr lang="en-US" dirty="0"/>
              <a:t>The instruction register (IR) is a 16 bit register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refer to ranges of bits using brackets</a:t>
            </a:r>
          </a:p>
          <a:p>
            <a:pPr marL="457200" lvl="1" indent="0">
              <a:buNone/>
            </a:pPr>
            <a:r>
              <a:rPr lang="en-US" dirty="0"/>
              <a:t>	IR[15:12] = </a:t>
            </a:r>
            <a:r>
              <a:rPr lang="en-US" dirty="0">
                <a:solidFill>
                  <a:srgbClr val="FF0000"/>
                </a:solidFill>
              </a:rPr>
              <a:t>1001</a:t>
            </a:r>
          </a:p>
          <a:p>
            <a:pPr marL="457200" lvl="1" indent="0">
              <a:buNone/>
            </a:pPr>
            <a:r>
              <a:rPr lang="en-US" dirty="0"/>
              <a:t>	IR[7:0] = </a:t>
            </a:r>
            <a:r>
              <a:rPr lang="en-US" dirty="0">
                <a:solidFill>
                  <a:srgbClr val="0070C0"/>
                </a:solidFill>
              </a:rPr>
              <a:t>01110110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67767"/>
              </p:ext>
            </p:extLst>
          </p:nvPr>
        </p:nvGraphicFramePr>
        <p:xfrm>
          <a:off x="685800" y="3124200"/>
          <a:ext cx="79248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15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14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13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12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11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10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9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8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7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6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5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4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3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2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1</a:t>
                      </a:r>
                      <a:endParaRPr lang="en-US" sz="16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IR</a:t>
                      </a:r>
                      <a:r>
                        <a:rPr lang="en-US" sz="1600" baseline="-25000" dirty="0"/>
                        <a:t>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900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Register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R1 &lt;- R2 + R3 </a:t>
            </a:r>
          </a:p>
          <a:p>
            <a:pPr marL="0" indent="0">
              <a:buNone/>
            </a:pPr>
            <a:r>
              <a:rPr lang="en-US" dirty="0"/>
              <a:t>R1 &lt;- R2 + 0 </a:t>
            </a:r>
          </a:p>
          <a:p>
            <a:pPr marL="0" indent="0">
              <a:buNone/>
            </a:pPr>
            <a:r>
              <a:rPr lang="en-US" dirty="0"/>
              <a:t>R1 &lt;- R1 and 0</a:t>
            </a:r>
          </a:p>
          <a:p>
            <a:pPr marL="0" indent="0">
              <a:buNone/>
            </a:pPr>
            <a:r>
              <a:rPr lang="en-US" dirty="0"/>
              <a:t>R1 &lt;- not R1 </a:t>
            </a:r>
          </a:p>
          <a:p>
            <a:pPr marL="0" indent="0">
              <a:buNone/>
            </a:pPr>
            <a:r>
              <a:rPr lang="en-US" dirty="0"/>
              <a:t>R1 &lt;- R1 + 1</a:t>
            </a:r>
          </a:p>
          <a:p>
            <a:pPr marL="0" indent="0">
              <a:buNone/>
            </a:pPr>
            <a:r>
              <a:rPr lang="en-US" dirty="0"/>
              <a:t>R1 &lt;- R1 + R2</a:t>
            </a:r>
          </a:p>
          <a:p>
            <a:pPr marL="0" indent="0">
              <a:buNone/>
            </a:pPr>
            <a:r>
              <a:rPr lang="en-US" dirty="0"/>
              <a:t>MDR &lt;- MEM[MAR]</a:t>
            </a:r>
          </a:p>
          <a:p>
            <a:pPr marL="0" indent="0">
              <a:buNone/>
            </a:pPr>
            <a:r>
              <a:rPr lang="en-US" dirty="0"/>
              <a:t>IR &lt;- MDR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907546" y="3352800"/>
            <a:ext cx="15544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5724" y="3815834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these do?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955225" y="491336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5185894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these do?</a:t>
            </a:r>
          </a:p>
        </p:txBody>
      </p:sp>
    </p:spTree>
    <p:extLst>
      <p:ext uri="{BB962C8B-B14F-4D97-AF65-F5344CB8AC3E}">
        <p14:creationId xmlns:p14="http://schemas.microsoft.com/office/powerpoint/2010/main" val="6437648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is a need to use more than one number in a computer.</a:t>
            </a:r>
          </a:p>
          <a:p>
            <a:r>
              <a:rPr lang="en-US" dirty="0"/>
              <a:t>Memory gives the ability to store and retrieve many numbers.</a:t>
            </a:r>
          </a:p>
          <a:p>
            <a:r>
              <a:rPr lang="en-US" dirty="0"/>
              <a:t>Write to memory</a:t>
            </a:r>
          </a:p>
          <a:p>
            <a:pPr lvl="1"/>
            <a:r>
              <a:rPr lang="en-US" dirty="0"/>
              <a:t>Must provide the data to store.</a:t>
            </a:r>
          </a:p>
          <a:p>
            <a:pPr lvl="1"/>
            <a:r>
              <a:rPr lang="en-US" dirty="0"/>
              <a:t>Must provide the address to store it in.</a:t>
            </a:r>
          </a:p>
          <a:p>
            <a:pPr lvl="1"/>
            <a:r>
              <a:rPr lang="en-US" dirty="0"/>
              <a:t>Must tell the memory to write and not read.</a:t>
            </a:r>
          </a:p>
          <a:p>
            <a:r>
              <a:rPr lang="en-US" dirty="0"/>
              <a:t>Reading from memory</a:t>
            </a:r>
          </a:p>
          <a:p>
            <a:pPr lvl="1"/>
            <a:r>
              <a:rPr lang="en-US" dirty="0"/>
              <a:t>Must provide the address to read.</a:t>
            </a:r>
          </a:p>
          <a:p>
            <a:pPr lvl="1"/>
            <a:r>
              <a:rPr lang="en-US" dirty="0"/>
              <a:t>Must tell the memory to read and not write.</a:t>
            </a:r>
          </a:p>
          <a:p>
            <a:r>
              <a:rPr lang="en-US" dirty="0"/>
              <a:t>Think of it as multiple registers working together.  All that is needed is a way to pick out the correct register and determine read or write.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03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Circuit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867400" cy="53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9312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Write the number 5 to address 2.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553200" cy="474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7115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0101 Stored in Address 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3492500"/>
            <a:ext cx="1047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63133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43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pressure (voltage) is there …</a:t>
            </a:r>
          </a:p>
          <a:p>
            <a:r>
              <a:rPr lang="en-US" dirty="0"/>
              <a:t>closing the switch lets electrons flow (current).</a:t>
            </a:r>
          </a:p>
        </p:txBody>
      </p:sp>
      <p:pic>
        <p:nvPicPr>
          <p:cNvPr id="4098" name="Picture 2" descr="C:\Users\swansonja\Desktop\circui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416242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2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Read value stored in address 3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00980"/>
            <a:ext cx="6019800" cy="49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7294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Circuit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867400" cy="53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4412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Addressability - How big are the data units? </a:t>
            </a:r>
          </a:p>
          <a:p>
            <a:r>
              <a:rPr lang="en-US" dirty="0"/>
              <a:t>Address Space - How many data units are there?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213360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4668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pic>
        <p:nvPicPr>
          <p:cNvPr id="8194" name="Picture 2" descr="C:\Users\Joel\Desktop\AL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15859"/>
            <a:ext cx="4419600" cy="48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379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circuits we studied before are called </a:t>
            </a:r>
            <a:r>
              <a:rPr lang="en-US" b="1" i="1" dirty="0"/>
              <a:t>Combinational Logic</a:t>
            </a:r>
            <a:r>
              <a:rPr lang="en-US" dirty="0"/>
              <a:t>.  </a:t>
            </a:r>
          </a:p>
          <a:p>
            <a:r>
              <a:rPr lang="en-US" b="1" i="1" dirty="0"/>
              <a:t>Combinational Logic </a:t>
            </a:r>
            <a:r>
              <a:rPr lang="en-US" dirty="0"/>
              <a:t>takes some inputs and determines the output by tracing the gate outputs from start to finish.</a:t>
            </a:r>
          </a:p>
          <a:p>
            <a:r>
              <a:rPr lang="en-US" b="1" i="1" dirty="0"/>
              <a:t>Sequential Logic</a:t>
            </a:r>
            <a:r>
              <a:rPr lang="en-US" dirty="0"/>
              <a:t> specifies an ordered sequence of outputs.  For the sequence to be ordered the circuit must somehow "know" the last set of outputs.</a:t>
            </a:r>
          </a:p>
          <a:p>
            <a:r>
              <a:rPr lang="en-US" b="1" i="1" dirty="0"/>
              <a:t>Sequential</a:t>
            </a:r>
            <a:r>
              <a:rPr lang="en-US" dirty="0"/>
              <a:t> </a:t>
            </a:r>
            <a:r>
              <a:rPr lang="en-US" b="1" i="1" dirty="0"/>
              <a:t>logic</a:t>
            </a:r>
            <a:r>
              <a:rPr lang="en-US" dirty="0"/>
              <a:t> has memory units (latches) and those memory units provide input to determine the next sequence or state.</a:t>
            </a:r>
          </a:p>
        </p:txBody>
      </p:sp>
    </p:spTree>
    <p:extLst>
      <p:ext uri="{BB962C8B-B14F-4D97-AF65-F5344CB8AC3E}">
        <p14:creationId xmlns:p14="http://schemas.microsoft.com/office/powerpoint/2010/main" val="9398221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a combinational portion as well as some storage elements for keeping track of the current state.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3096419"/>
            <a:ext cx="3267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7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Let's count from 0 to 3 in binary and repeat</a:t>
            </a:r>
          </a:p>
          <a:p>
            <a:r>
              <a:rPr lang="en-US" dirty="0"/>
              <a:t>00 -&gt; 01 -&gt; 10 -&gt; 11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simple state diagram.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 states are specified by a labeled circle. </a:t>
            </a:r>
          </a:p>
          <a:p>
            <a:pPr marL="457200" lvl="1" indent="0">
              <a:buNone/>
            </a:pPr>
            <a:r>
              <a:rPr lang="en-US" dirty="0"/>
              <a:t>The transitions are shown by the arrows.</a:t>
            </a:r>
          </a:p>
          <a:p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219199" y="2286000"/>
            <a:ext cx="1905001" cy="607142"/>
          </a:xfrm>
          <a:custGeom>
            <a:avLst/>
            <a:gdLst>
              <a:gd name="connsiteX0" fmla="*/ 2231923 w 2231923"/>
              <a:gd name="connsiteY0" fmla="*/ 0 h 206668"/>
              <a:gd name="connsiteX1" fmla="*/ 1012723 w 2231923"/>
              <a:gd name="connsiteY1" fmla="*/ 206478 h 206668"/>
              <a:gd name="connsiteX2" fmla="*/ 0 w 2231923"/>
              <a:gd name="connsiteY2" fmla="*/ 29497 h 20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1923" h="206668">
                <a:moveTo>
                  <a:pt x="2231923" y="0"/>
                </a:moveTo>
                <a:cubicBezTo>
                  <a:pt x="1808316" y="100781"/>
                  <a:pt x="1384710" y="201562"/>
                  <a:pt x="1012723" y="206478"/>
                </a:cubicBezTo>
                <a:cubicBezTo>
                  <a:pt x="640736" y="211394"/>
                  <a:pt x="320368" y="120445"/>
                  <a:pt x="0" y="2949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1270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to generate all possible states and consists of:</a:t>
            </a:r>
          </a:p>
          <a:p>
            <a:pPr lvl="1"/>
            <a:r>
              <a:rPr lang="en-US" dirty="0"/>
              <a:t>a finite number of states</a:t>
            </a:r>
          </a:p>
          <a:p>
            <a:pPr lvl="1"/>
            <a:r>
              <a:rPr lang="en-US" dirty="0"/>
              <a:t>a finite number in external inputs</a:t>
            </a:r>
          </a:p>
          <a:p>
            <a:pPr lvl="1"/>
            <a:r>
              <a:rPr lang="en-US" dirty="0"/>
              <a:t>a finite number of external outputs</a:t>
            </a:r>
          </a:p>
          <a:p>
            <a:pPr lvl="1"/>
            <a:r>
              <a:rPr lang="en-US" dirty="0"/>
              <a:t>an explicit specification of all state transitions</a:t>
            </a:r>
          </a:p>
          <a:p>
            <a:pPr lvl="1"/>
            <a:r>
              <a:rPr lang="en-US" dirty="0"/>
              <a:t>an explicit specification of what determines an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94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With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count from 0 to 3 in binary and repeat</a:t>
            </a:r>
          </a:p>
          <a:p>
            <a:r>
              <a:rPr lang="en-US" dirty="0"/>
              <a:t>00 -&gt; 01 -&gt; 10 -&gt; 11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simple state diagram.  </a:t>
            </a:r>
          </a:p>
          <a:p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204452" y="2593258"/>
            <a:ext cx="2525661" cy="1295400"/>
          </a:xfrm>
          <a:custGeom>
            <a:avLst/>
            <a:gdLst>
              <a:gd name="connsiteX0" fmla="*/ 2231923 w 2231923"/>
              <a:gd name="connsiteY0" fmla="*/ 0 h 206668"/>
              <a:gd name="connsiteX1" fmla="*/ 1012723 w 2231923"/>
              <a:gd name="connsiteY1" fmla="*/ 206478 h 206668"/>
              <a:gd name="connsiteX2" fmla="*/ 0 w 2231923"/>
              <a:gd name="connsiteY2" fmla="*/ 29497 h 20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1923" h="206668">
                <a:moveTo>
                  <a:pt x="2231923" y="0"/>
                </a:moveTo>
                <a:cubicBezTo>
                  <a:pt x="1808316" y="100781"/>
                  <a:pt x="1384710" y="201562"/>
                  <a:pt x="1012723" y="206478"/>
                </a:cubicBezTo>
                <a:cubicBezTo>
                  <a:pt x="640736" y="211394"/>
                  <a:pt x="320368" y="120445"/>
                  <a:pt x="0" y="2949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51787"/>
            <a:ext cx="2003323" cy="200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3050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Lock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states </a:t>
            </a:r>
          </a:p>
          <a:p>
            <a:pPr lvl="2"/>
            <a:r>
              <a:rPr lang="en-US" dirty="0"/>
              <a:t>A – Incorrect turns – lock not open</a:t>
            </a:r>
          </a:p>
          <a:p>
            <a:pPr lvl="2"/>
            <a:r>
              <a:rPr lang="en-US" dirty="0"/>
              <a:t>B – Correct first turn - lock not open</a:t>
            </a:r>
          </a:p>
          <a:p>
            <a:pPr lvl="2"/>
            <a:r>
              <a:rPr lang="en-US" dirty="0"/>
              <a:t>C – Correct second turn - lock not open</a:t>
            </a:r>
          </a:p>
          <a:p>
            <a:pPr lvl="2"/>
            <a:r>
              <a:rPr lang="en-US" dirty="0"/>
              <a:t>D – Correct third turn - lock open</a:t>
            </a:r>
          </a:p>
          <a:p>
            <a:r>
              <a:rPr lang="en-US" dirty="0"/>
              <a:t>The combination is R13, L22, R3</a:t>
            </a:r>
          </a:p>
          <a:p>
            <a:r>
              <a:rPr lang="en-US" dirty="0"/>
              <a:t>The internals of the lock represent the memory in the positioning of the opening mechanism.</a:t>
            </a:r>
          </a:p>
        </p:txBody>
      </p:sp>
    </p:spTree>
    <p:extLst>
      <p:ext uri="{BB962C8B-B14F-4D97-AF65-F5344CB8AC3E}">
        <p14:creationId xmlns:p14="http://schemas.microsoft.com/office/powerpoint/2010/main" val="107449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side supplies electrons = 2.9V = 1</a:t>
            </a:r>
          </a:p>
          <a:p>
            <a:r>
              <a:rPr lang="en-US" dirty="0"/>
              <a:t>One side provides path back = ground =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9719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9196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Lock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Are we done? Are all transitions labeled?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3448251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6306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Combination Lock State Diagram Complete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We must show ALL transitions.</a:t>
            </a:r>
          </a:p>
          <a:p>
            <a:r>
              <a:rPr lang="en-US" dirty="0"/>
              <a:t>This is much more complicated than before.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962400" cy="35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7406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bit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bits can form four states.  They won't necessarily be in order.</a:t>
            </a:r>
          </a:p>
          <a:p>
            <a:r>
              <a:rPr lang="en-US" dirty="0"/>
              <a:t>1 switch input (0=count, 1=pause).</a:t>
            </a:r>
          </a:p>
          <a:p>
            <a:r>
              <a:rPr lang="en-US" dirty="0"/>
              <a:t>Build a count up circuit with pause.</a:t>
            </a:r>
          </a:p>
          <a:p>
            <a:pPr lvl="1"/>
            <a:r>
              <a:rPr lang="en-US" dirty="0"/>
              <a:t>Draw the state diagram.</a:t>
            </a:r>
          </a:p>
          <a:p>
            <a:pPr lvl="1"/>
            <a:r>
              <a:rPr lang="en-US" dirty="0"/>
              <a:t>Create a truth table showing next states.</a:t>
            </a:r>
          </a:p>
          <a:p>
            <a:pPr lvl="1"/>
            <a:r>
              <a:rPr lang="en-US" dirty="0"/>
              <a:t>Build the circuit for each latch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897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state must have a transition of 1 and a transition of 0 OUT of the state.</a:t>
            </a:r>
          </a:p>
          <a:p>
            <a:r>
              <a:rPr lang="en-US" dirty="0"/>
              <a:t>Each state is a pair of D latches with the output connected to LEDs.  </a:t>
            </a:r>
          </a:p>
          <a:p>
            <a:r>
              <a:rPr lang="en-US" dirty="0"/>
              <a:t>State 00 represents a zero in both latches with both LEDs being off.</a:t>
            </a:r>
          </a:p>
          <a:p>
            <a:r>
              <a:rPr lang="en-US" dirty="0"/>
              <a:t>State 11 represents a 1 in both latches with both LEDs being on.</a:t>
            </a:r>
          </a:p>
          <a:p>
            <a:r>
              <a:rPr lang="en-US" dirty="0"/>
              <a:t>State 01 and 10 represent a zero in one latch and a zero in the other.  One of the LEDs will be on.  The other LED will be off.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258406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059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 and States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/>
              <a:t>Q1=0   Q2=0   </a:t>
            </a:r>
            <a:r>
              <a:rPr lang="en-US" dirty="0" err="1"/>
              <a:t>Sw</a:t>
            </a:r>
            <a:r>
              <a:rPr lang="en-US" dirty="0"/>
              <a:t>=0</a:t>
            </a:r>
          </a:p>
          <a:p>
            <a:r>
              <a:rPr lang="en-US" dirty="0"/>
              <a:t>What do we need for proper state transition?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258406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618243" cy="349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2331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 and States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/>
              <a:t>Q1=1   Q2=0   </a:t>
            </a:r>
            <a:r>
              <a:rPr lang="en-US" dirty="0" err="1"/>
              <a:t>Sw</a:t>
            </a:r>
            <a:r>
              <a:rPr lang="en-US" dirty="0"/>
              <a:t>=1</a:t>
            </a:r>
          </a:p>
          <a:p>
            <a:r>
              <a:rPr lang="en-US" dirty="0"/>
              <a:t>What do we need on D1 and D0 for proper state transition?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258406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618243" cy="349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0154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up with pause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899584"/>
              </p:ext>
            </p:extLst>
          </p:nvPr>
        </p:nvGraphicFramePr>
        <p:xfrm>
          <a:off x="1143000" y="1905000"/>
          <a:ext cx="3276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258406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8200" y="5164534"/>
            <a:ext cx="388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 and Q0 are the current state.  </a:t>
            </a:r>
          </a:p>
          <a:p>
            <a:r>
              <a:rPr lang="en-US" dirty="0"/>
              <a:t>The switch SW represent the transition.</a:t>
            </a:r>
          </a:p>
        </p:txBody>
      </p:sp>
    </p:spTree>
    <p:extLst>
      <p:ext uri="{BB962C8B-B14F-4D97-AF65-F5344CB8AC3E}">
        <p14:creationId xmlns:p14="http://schemas.microsoft.com/office/powerpoint/2010/main" val="4170740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up with pause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61039"/>
              </p:ext>
            </p:extLst>
          </p:nvPr>
        </p:nvGraphicFramePr>
        <p:xfrm>
          <a:off x="1143000" y="1905000"/>
          <a:ext cx="3276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200"/>
            <a:ext cx="2934805" cy="28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4862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up with pause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643692"/>
              </p:ext>
            </p:extLst>
          </p:nvPr>
        </p:nvGraphicFramePr>
        <p:xfrm>
          <a:off x="1143000" y="1905000"/>
          <a:ext cx="3276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200"/>
            <a:ext cx="2934805" cy="28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6543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up with pause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523355"/>
              </p:ext>
            </p:extLst>
          </p:nvPr>
        </p:nvGraphicFramePr>
        <p:xfrm>
          <a:off x="304800" y="1752600"/>
          <a:ext cx="3657600" cy="391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  <a:p>
                      <a:pPr algn="ctr"/>
                      <a:r>
                        <a:rPr lang="en-US" sz="1400" dirty="0"/>
                        <a:t>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  <a:p>
                      <a:pPr algn="ctr"/>
                      <a:r>
                        <a:rPr lang="en-US" sz="1400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</a:t>
                      </a:r>
                      <a:endParaRPr lang="en-US" dirty="0"/>
                    </a:p>
                    <a:p>
                      <a:pPr algn="ctr"/>
                      <a:r>
                        <a:rPr lang="en-US" sz="1400" dirty="0"/>
                        <a:t>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  <a:p>
                      <a:pPr algn="ctr"/>
                      <a:r>
                        <a:rPr lang="en-US" sz="1400" dirty="0"/>
                        <a:t>(Out1)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  <a:p>
                      <a:pPr algn="ctr"/>
                      <a:r>
                        <a:rPr lang="en-US" sz="1400" dirty="0"/>
                        <a:t>(Out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4501044" cy="48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18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side (the return side) is sometimes connected to the actual ground.  </a:t>
            </a:r>
          </a:p>
          <a:p>
            <a:r>
              <a:rPr lang="en-US" dirty="0"/>
              <a:t>The electrical system in your home is ALWAYS connected to earth this way.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92685"/>
            <a:ext cx="3276600" cy="25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7001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up with pause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180678"/>
              </p:ext>
            </p:extLst>
          </p:nvPr>
        </p:nvGraphicFramePr>
        <p:xfrm>
          <a:off x="408039" y="1676400"/>
          <a:ext cx="3657600" cy="391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  <a:p>
                      <a:pPr algn="ctr"/>
                      <a:r>
                        <a:rPr lang="en-US" sz="1400" dirty="0"/>
                        <a:t>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  <a:p>
                      <a:pPr algn="ctr"/>
                      <a:r>
                        <a:rPr lang="en-US" sz="1400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</a:t>
                      </a:r>
                      <a:endParaRPr lang="en-US" dirty="0"/>
                    </a:p>
                    <a:p>
                      <a:pPr algn="ctr"/>
                      <a:r>
                        <a:rPr lang="en-US" sz="1400" dirty="0"/>
                        <a:t>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  <a:p>
                      <a:pPr algn="ctr"/>
                      <a:r>
                        <a:rPr lang="en-US" sz="1400" dirty="0"/>
                        <a:t>(Out1)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  <a:p>
                      <a:pPr algn="ctr"/>
                      <a:r>
                        <a:rPr lang="en-US" sz="1400" dirty="0"/>
                        <a:t>(Out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406267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9171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8600"/>
            <a:ext cx="8763000" cy="636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3776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Good test questions.</a:t>
            </a:r>
          </a:p>
          <a:p>
            <a:pPr lvl="1"/>
            <a:r>
              <a:rPr lang="en-US" dirty="0"/>
              <a:t>Count up and repeat</a:t>
            </a:r>
          </a:p>
          <a:p>
            <a:pPr marL="457200" lvl="1" indent="0">
              <a:buNone/>
            </a:pPr>
            <a:r>
              <a:rPr lang="en-US" dirty="0"/>
              <a:t>	00 - 01 - 10  - 11 - 00 - 01 - …</a:t>
            </a:r>
          </a:p>
          <a:p>
            <a:pPr lvl="1"/>
            <a:r>
              <a:rPr lang="en-US" dirty="0"/>
              <a:t>Count up and stop at 11</a:t>
            </a:r>
          </a:p>
          <a:p>
            <a:pPr lvl="1"/>
            <a:r>
              <a:rPr lang="en-US" dirty="0"/>
              <a:t>Count down and repeat</a:t>
            </a:r>
          </a:p>
          <a:p>
            <a:pPr marL="457200" lvl="1" indent="0">
              <a:buNone/>
            </a:pPr>
            <a:r>
              <a:rPr lang="en-US" dirty="0"/>
              <a:t>	11 - 10 - 01  - 00 - 11 - 10 - …</a:t>
            </a:r>
          </a:p>
          <a:p>
            <a:pPr lvl="1"/>
            <a:r>
              <a:rPr lang="en-US" dirty="0"/>
              <a:t>Count down and stop at 00</a:t>
            </a:r>
          </a:p>
          <a:p>
            <a:pPr lvl="1"/>
            <a:r>
              <a:rPr lang="en-US" dirty="0"/>
              <a:t>Both on – both off </a:t>
            </a:r>
          </a:p>
          <a:p>
            <a:pPr marL="457200" lvl="1" indent="0">
              <a:buNone/>
            </a:pPr>
            <a:r>
              <a:rPr lang="en-US" dirty="0"/>
              <a:t>	00 -11 - 00 - 11 -…</a:t>
            </a:r>
          </a:p>
          <a:p>
            <a:pPr lvl="1"/>
            <a:r>
              <a:rPr lang="en-US" dirty="0"/>
              <a:t>Alternate </a:t>
            </a:r>
          </a:p>
          <a:p>
            <a:pPr marL="457200" lvl="1" indent="0">
              <a:buNone/>
            </a:pPr>
            <a:r>
              <a:rPr lang="en-US" dirty="0"/>
              <a:t>	01 - 10 - 01 - 10 - …</a:t>
            </a:r>
          </a:p>
          <a:p>
            <a:pPr lvl="1"/>
            <a:r>
              <a:rPr lang="en-US" dirty="0"/>
              <a:t>Pause, remain in current state.</a:t>
            </a:r>
          </a:p>
          <a:p>
            <a:pPr lvl="1"/>
            <a:r>
              <a:rPr lang="en-US" dirty="0"/>
              <a:t>others …</a:t>
            </a:r>
          </a:p>
          <a:p>
            <a:r>
              <a:rPr lang="en-US" dirty="0"/>
              <a:t>Could do any of the above on </a:t>
            </a:r>
            <a:r>
              <a:rPr lang="en-US" dirty="0" err="1"/>
              <a:t>sw</a:t>
            </a:r>
            <a:r>
              <a:rPr lang="en-US" dirty="0"/>
              <a:t> = 0 and any other on </a:t>
            </a:r>
            <a:r>
              <a:rPr lang="en-US" dirty="0" err="1"/>
              <a:t>sw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9812601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bit of a problem with using the D-Latch as shown with the clock.</a:t>
            </a:r>
          </a:p>
          <a:p>
            <a:r>
              <a:rPr lang="en-US" dirty="0"/>
              <a:t>The output changes, which changes the inputs, which will change the output, etc.. as long as the clock is high.</a:t>
            </a:r>
          </a:p>
          <a:p>
            <a:r>
              <a:rPr lang="en-US" dirty="0"/>
              <a:t>Use a master slave flip-flop to prevent </a:t>
            </a:r>
            <a:r>
              <a:rPr lang="en-US"/>
              <a:t>the problem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161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– Slave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is set when clock goes high.</a:t>
            </a:r>
          </a:p>
          <a:p>
            <a:r>
              <a:rPr lang="en-US" dirty="0"/>
              <a:t>Second is set from first when clock goes low.</a:t>
            </a:r>
          </a:p>
          <a:p>
            <a:r>
              <a:rPr lang="en-US" dirty="0"/>
              <a:t>When clock is low, first cant be modified.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44529"/>
            <a:ext cx="81629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3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3255</Words>
  <Application>Microsoft Office PowerPoint</Application>
  <PresentationFormat>On-screen Show (4:3)</PresentationFormat>
  <Paragraphs>1082</Paragraphs>
  <Slides>94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8" baseType="lpstr">
      <vt:lpstr>Arial</vt:lpstr>
      <vt:lpstr>Calibri</vt:lpstr>
      <vt:lpstr>Cambria Math</vt:lpstr>
      <vt:lpstr>Office Theme</vt:lpstr>
      <vt:lpstr>Digital Logic Structures</vt:lpstr>
      <vt:lpstr>Electrons</vt:lpstr>
      <vt:lpstr>Circuits</vt:lpstr>
      <vt:lpstr>Magnets Move Electrons</vt:lpstr>
      <vt:lpstr>A wire is FULL of electrons.</vt:lpstr>
      <vt:lpstr>Open Circuit.</vt:lpstr>
      <vt:lpstr>The Switch</vt:lpstr>
      <vt:lpstr>Source and Ground</vt:lpstr>
      <vt:lpstr>Why Ground?</vt:lpstr>
      <vt:lpstr>Transistors</vt:lpstr>
      <vt:lpstr>Light Circuit with Transistor</vt:lpstr>
      <vt:lpstr>Electrons Move Easily</vt:lpstr>
      <vt:lpstr>Important Points</vt:lpstr>
      <vt:lpstr>n-type or p-type </vt:lpstr>
      <vt:lpstr>Building Circuits</vt:lpstr>
      <vt:lpstr>Building Circuits</vt:lpstr>
      <vt:lpstr>Building Circuits</vt:lpstr>
      <vt:lpstr>Building Circuits</vt:lpstr>
      <vt:lpstr>CMOS Inverter</vt:lpstr>
      <vt:lpstr>Fill in the truth table</vt:lpstr>
      <vt:lpstr>Fill in the truth table</vt:lpstr>
      <vt:lpstr>Fill in the truth table</vt:lpstr>
      <vt:lpstr>Fill in the truth table</vt:lpstr>
      <vt:lpstr>Fill in the truth table</vt:lpstr>
      <vt:lpstr>Fill in the truth table</vt:lpstr>
      <vt:lpstr>Fill in the truth table</vt:lpstr>
      <vt:lpstr>Fill in the truth table</vt:lpstr>
      <vt:lpstr>Fill in the truth table</vt:lpstr>
      <vt:lpstr>PowerPoint Presentation</vt:lpstr>
      <vt:lpstr>And Gate</vt:lpstr>
      <vt:lpstr>Or Gate</vt:lpstr>
      <vt:lpstr>Inverter Gate</vt:lpstr>
      <vt:lpstr>Nand Gate</vt:lpstr>
      <vt:lpstr>Nor Gate</vt:lpstr>
      <vt:lpstr>XOR - XNOR</vt:lpstr>
      <vt:lpstr>N-Input Gates</vt:lpstr>
      <vt:lpstr>DeMorgan's Laws</vt:lpstr>
      <vt:lpstr>DeMorgan Version of Gates</vt:lpstr>
      <vt:lpstr>Combination Circuits</vt:lpstr>
      <vt:lpstr>2 to 4 Decoder</vt:lpstr>
      <vt:lpstr>Logisim</vt:lpstr>
      <vt:lpstr>3 to 8 Decoder Block</vt:lpstr>
      <vt:lpstr>Multiplexer</vt:lpstr>
      <vt:lpstr>Multiplexer</vt:lpstr>
      <vt:lpstr>More Complex Mux 4x2</vt:lpstr>
      <vt:lpstr>Another Complex Mux 4x1</vt:lpstr>
      <vt:lpstr>4x1 vs 4x2</vt:lpstr>
      <vt:lpstr>2x1 Block Diagram of a Mux</vt:lpstr>
      <vt:lpstr>4x2 Block Diagram of a Mux</vt:lpstr>
      <vt:lpstr>4x1 Block Diagram</vt:lpstr>
      <vt:lpstr>Decoder as a Universal Circuit</vt:lpstr>
      <vt:lpstr>Decoder as a Universal Circuit</vt:lpstr>
      <vt:lpstr>Adding in Binary</vt:lpstr>
      <vt:lpstr>Truth table for adding one bit.</vt:lpstr>
      <vt:lpstr>Create the circuit</vt:lpstr>
      <vt:lpstr>Adder</vt:lpstr>
      <vt:lpstr>Adder Block Diagram</vt:lpstr>
      <vt:lpstr>4 bit adder</vt:lpstr>
      <vt:lpstr>Storing 1s and 0s</vt:lpstr>
      <vt:lpstr>R-S Latch</vt:lpstr>
      <vt:lpstr>R-S Latch</vt:lpstr>
      <vt:lpstr>The Gated D Latch</vt:lpstr>
      <vt:lpstr>Storing More than One Bit</vt:lpstr>
      <vt:lpstr>Register Annotation</vt:lpstr>
      <vt:lpstr>More Register Annotation</vt:lpstr>
      <vt:lpstr>Memory</vt:lpstr>
      <vt:lpstr>Memory Circuit</vt:lpstr>
      <vt:lpstr>Writing</vt:lpstr>
      <vt:lpstr>0101 Stored in Address 2</vt:lpstr>
      <vt:lpstr>Reading</vt:lpstr>
      <vt:lpstr>Memory Circuit</vt:lpstr>
      <vt:lpstr>Memory Block</vt:lpstr>
      <vt:lpstr>ALU</vt:lpstr>
      <vt:lpstr>Sequential Logic Circuits</vt:lpstr>
      <vt:lpstr>Sequential Logic Block Diagram</vt:lpstr>
      <vt:lpstr>State Diagram</vt:lpstr>
      <vt:lpstr>Finite State Machine</vt:lpstr>
      <vt:lpstr>State Diagram With Input</vt:lpstr>
      <vt:lpstr>Combination Lock Example</vt:lpstr>
      <vt:lpstr>Combination Lock State Diagram</vt:lpstr>
      <vt:lpstr>Combination Lock State Diagram Complete</vt:lpstr>
      <vt:lpstr>Example 2 bit patterns</vt:lpstr>
      <vt:lpstr>State Diagram</vt:lpstr>
      <vt:lpstr>Latches and States Example 1</vt:lpstr>
      <vt:lpstr>Latches and States Example 2</vt:lpstr>
      <vt:lpstr>Count up with pause</vt:lpstr>
      <vt:lpstr>Count up with pause</vt:lpstr>
      <vt:lpstr>Count up with pause</vt:lpstr>
      <vt:lpstr>Count up with pause</vt:lpstr>
      <vt:lpstr>Count up with pause</vt:lpstr>
      <vt:lpstr>PowerPoint Presentation</vt:lpstr>
      <vt:lpstr>Other Circuits</vt:lpstr>
      <vt:lpstr>Problem?</vt:lpstr>
      <vt:lpstr>Master – Slave Flip-flop</vt:lpstr>
    </vt:vector>
  </TitlesOfParts>
  <Company>Appalachian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Structures</dc:title>
  <dc:creator>Joel Anthony Swanson</dc:creator>
  <cp:lastModifiedBy>Joel</cp:lastModifiedBy>
  <cp:revision>111</cp:revision>
  <dcterms:created xsi:type="dcterms:W3CDTF">2015-01-28T15:31:13Z</dcterms:created>
  <dcterms:modified xsi:type="dcterms:W3CDTF">2019-04-06T14:57:55Z</dcterms:modified>
</cp:coreProperties>
</file>