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6" r:id="rId2"/>
    <p:sldId id="257" r:id="rId3"/>
    <p:sldId id="258" r:id="rId4"/>
    <p:sldId id="323" r:id="rId5"/>
    <p:sldId id="324" r:id="rId6"/>
    <p:sldId id="326" r:id="rId7"/>
    <p:sldId id="327" r:id="rId8"/>
    <p:sldId id="328" r:id="rId9"/>
    <p:sldId id="332" r:id="rId10"/>
    <p:sldId id="333" r:id="rId11"/>
    <p:sldId id="334" r:id="rId12"/>
    <p:sldId id="331" r:id="rId13"/>
    <p:sldId id="339" r:id="rId14"/>
    <p:sldId id="340" r:id="rId15"/>
    <p:sldId id="341" r:id="rId16"/>
    <p:sldId id="335" r:id="rId17"/>
    <p:sldId id="343" r:id="rId18"/>
    <p:sldId id="342" r:id="rId19"/>
    <p:sldId id="344" r:id="rId20"/>
    <p:sldId id="336" r:id="rId21"/>
    <p:sldId id="337" r:id="rId22"/>
    <p:sldId id="338" r:id="rId23"/>
    <p:sldId id="349" r:id="rId24"/>
    <p:sldId id="346" r:id="rId25"/>
    <p:sldId id="358" r:id="rId26"/>
    <p:sldId id="351" r:id="rId27"/>
    <p:sldId id="350" r:id="rId28"/>
    <p:sldId id="353" r:id="rId29"/>
    <p:sldId id="354" r:id="rId30"/>
    <p:sldId id="352" r:id="rId31"/>
    <p:sldId id="359" r:id="rId32"/>
    <p:sldId id="360" r:id="rId33"/>
  </p:sldIdLst>
  <p:sldSz cx="9144000" cy="6858000" type="screen4x3"/>
  <p:notesSz cx="7099300" cy="10234613"/>
  <p:kinsoku lang="ja-JP" invalStChars="、。，．・：；？！゛゜ヽヾゝゞ々ー’”）〕］｝〉》」』】°‰′″℃￠％ぁぃぅぇぉっゃゅょゎァィゥェォッャュョヮヵヶ!%),.:;?]}｡｣､･ｧｨｩｪｫｬｭｮｯｰﾞﾟ" invalEndChars="‘“（〔［｛〈《「『【￥＄$([\{｢￡"/>
  <p:defaultTextStyle>
    <a:defPPr>
      <a:defRPr lang="es-ES_tradnl"/>
    </a:defPPr>
    <a:lvl1pPr algn="l" rtl="0" eaLnBrk="0" fontAlgn="base" hangingPunct="0">
      <a:spcBef>
        <a:spcPct val="20000"/>
      </a:spcBef>
      <a:spcAft>
        <a:spcPct val="0"/>
      </a:spcAft>
      <a:defRPr sz="3600" b="1" kern="1200">
        <a:solidFill>
          <a:schemeClr val="tx1"/>
        </a:solidFill>
        <a:latin typeface="Arial" charset="0"/>
        <a:ea typeface="ＭＳ Ｐゴシック" charset="0"/>
        <a:cs typeface="ＭＳ Ｐゴシック" charset="0"/>
      </a:defRPr>
    </a:lvl1pPr>
    <a:lvl2pPr marL="457200" algn="l" rtl="0" eaLnBrk="0" fontAlgn="base" hangingPunct="0">
      <a:spcBef>
        <a:spcPct val="20000"/>
      </a:spcBef>
      <a:spcAft>
        <a:spcPct val="0"/>
      </a:spcAft>
      <a:defRPr sz="3600" b="1" kern="1200">
        <a:solidFill>
          <a:schemeClr val="tx1"/>
        </a:solidFill>
        <a:latin typeface="Arial" charset="0"/>
        <a:ea typeface="ＭＳ Ｐゴシック" charset="0"/>
        <a:cs typeface="ＭＳ Ｐゴシック" charset="0"/>
      </a:defRPr>
    </a:lvl2pPr>
    <a:lvl3pPr marL="914400" algn="l" rtl="0" eaLnBrk="0" fontAlgn="base" hangingPunct="0">
      <a:spcBef>
        <a:spcPct val="20000"/>
      </a:spcBef>
      <a:spcAft>
        <a:spcPct val="0"/>
      </a:spcAft>
      <a:defRPr sz="3600" b="1" kern="1200">
        <a:solidFill>
          <a:schemeClr val="tx1"/>
        </a:solidFill>
        <a:latin typeface="Arial" charset="0"/>
        <a:ea typeface="ＭＳ Ｐゴシック" charset="0"/>
        <a:cs typeface="ＭＳ Ｐゴシック" charset="0"/>
      </a:defRPr>
    </a:lvl3pPr>
    <a:lvl4pPr marL="1371600" algn="l" rtl="0" eaLnBrk="0" fontAlgn="base" hangingPunct="0">
      <a:spcBef>
        <a:spcPct val="20000"/>
      </a:spcBef>
      <a:spcAft>
        <a:spcPct val="0"/>
      </a:spcAft>
      <a:defRPr sz="3600" b="1" kern="1200">
        <a:solidFill>
          <a:schemeClr val="tx1"/>
        </a:solidFill>
        <a:latin typeface="Arial" charset="0"/>
        <a:ea typeface="ＭＳ Ｐゴシック" charset="0"/>
        <a:cs typeface="ＭＳ Ｐゴシック" charset="0"/>
      </a:defRPr>
    </a:lvl4pPr>
    <a:lvl5pPr marL="1828800" algn="l" rtl="0" eaLnBrk="0" fontAlgn="base" hangingPunct="0">
      <a:spcBef>
        <a:spcPct val="20000"/>
      </a:spcBef>
      <a:spcAft>
        <a:spcPct val="0"/>
      </a:spcAft>
      <a:defRPr sz="3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3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3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3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3600" b="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FFFF"/>
    <a:srgbClr val="FF9999"/>
    <a:srgbClr val="330099"/>
    <a:srgbClr val="CC6600"/>
    <a:srgbClr val="FF3300"/>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39" d="100"/>
          <a:sy n="139" d="100"/>
        </p:scale>
        <p:origin x="-1576" y="-336"/>
      </p:cViewPr>
      <p:guideLst>
        <p:guide orient="horz" pos="1302"/>
        <p:guide/>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774" y="30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282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6150" y="4860925"/>
            <a:ext cx="5207000" cy="4605338"/>
          </a:xfrm>
          <a:prstGeom prst="rect">
            <a:avLst/>
          </a:prstGeom>
          <a:noFill/>
          <a:ln w="12700">
            <a:noFill/>
            <a:miter lim="800000"/>
            <a:headEnd/>
            <a:tailEnd/>
          </a:ln>
          <a:effectLst/>
        </p:spPr>
        <p:txBody>
          <a:bodyPr vert="horz" wrap="square" lIns="98017" tIns="48148" rIns="98017" bIns="48148" numCol="1" anchor="t" anchorCtr="0" compatLnSpc="1">
            <a:prstTxWarp prst="textNoShape">
              <a:avLst/>
            </a:prstTxWarp>
          </a:bodyPr>
          <a:lstStyle/>
          <a:p>
            <a:pPr lvl="0"/>
            <a:r>
              <a:rPr lang="es-ES_tradnl" noProof="0" smtClean="0"/>
              <a:t>Click to edit Master text styles</a:t>
            </a:r>
          </a:p>
          <a:p>
            <a:pPr lvl="1"/>
            <a:r>
              <a:rPr lang="es-ES_tradnl" noProof="0" smtClean="0"/>
              <a:t>Second level</a:t>
            </a:r>
          </a:p>
          <a:p>
            <a:pPr lvl="2"/>
            <a:r>
              <a:rPr lang="es-ES_tradnl" noProof="0" smtClean="0"/>
              <a:t>Third level</a:t>
            </a:r>
          </a:p>
          <a:p>
            <a:pPr lvl="3"/>
            <a:r>
              <a:rPr lang="es-ES_tradnl" noProof="0" smtClean="0"/>
              <a:t>Fourth level</a:t>
            </a:r>
          </a:p>
          <a:p>
            <a:pPr lvl="4"/>
            <a:r>
              <a:rPr lang="es-ES_tradnl" noProof="0" smtClean="0"/>
              <a:t>Fifth level</a:t>
            </a:r>
          </a:p>
        </p:txBody>
      </p:sp>
      <p:sp>
        <p:nvSpPr>
          <p:cNvPr id="3075" name="Rectangle 3"/>
          <p:cNvSpPr>
            <a:spLocks noGrp="1" noRot="1" noChangeAspect="1" noChangeArrowheads="1" noTextEdit="1"/>
          </p:cNvSpPr>
          <p:nvPr>
            <p:ph type="sldImg" idx="2"/>
          </p:nvPr>
        </p:nvSpPr>
        <p:spPr bwMode="auto">
          <a:xfrm>
            <a:off x="1000125" y="774700"/>
            <a:ext cx="5099050" cy="3824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63300862"/>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spect="1" noChangeArrowheads="1" noTextEdit="1"/>
          </p:cNvSpPr>
          <p:nvPr>
            <p:ph type="sldImg"/>
          </p:nvPr>
        </p:nvSpPr>
        <p:spPr>
          <a:ln/>
        </p:spPr>
      </p:sp>
      <p:sp>
        <p:nvSpPr>
          <p:cNvPr id="512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ln/>
        </p:spPr>
      </p:sp>
      <p:sp>
        <p:nvSpPr>
          <p:cNvPr id="71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noTextEdit="1"/>
          </p:cNvSpPr>
          <p:nvPr>
            <p:ph type="sldImg"/>
          </p:nvPr>
        </p:nvSpPr>
        <p:spPr>
          <a:ln/>
        </p:spPr>
      </p:sp>
      <p:sp>
        <p:nvSpPr>
          <p:cNvPr id="92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a:ln/>
        </p:spPr>
      </p:sp>
      <p:sp>
        <p:nvSpPr>
          <p:cNvPr id="133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s-E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s-ES"/>
          </a:p>
        </p:txBody>
      </p:sp>
    </p:spTree>
    <p:extLst>
      <p:ext uri="{BB962C8B-B14F-4D97-AF65-F5344CB8AC3E}">
        <p14:creationId xmlns:p14="http://schemas.microsoft.com/office/powerpoint/2010/main" val="81136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Tree>
    <p:extLst>
      <p:ext uri="{BB962C8B-B14F-4D97-AF65-F5344CB8AC3E}">
        <p14:creationId xmlns:p14="http://schemas.microsoft.com/office/powerpoint/2010/main" val="226682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28600"/>
            <a:ext cx="2286000" cy="5867400"/>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0" y="228600"/>
            <a:ext cx="67056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Tree>
    <p:extLst>
      <p:ext uri="{BB962C8B-B14F-4D97-AF65-F5344CB8AC3E}">
        <p14:creationId xmlns:p14="http://schemas.microsoft.com/office/powerpoint/2010/main" val="76716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Tree>
    <p:extLst>
      <p:ext uri="{BB962C8B-B14F-4D97-AF65-F5344CB8AC3E}">
        <p14:creationId xmlns:p14="http://schemas.microsoft.com/office/powerpoint/2010/main" val="368298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7539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6350" y="1219200"/>
            <a:ext cx="449262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51375" y="1219200"/>
            <a:ext cx="449262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Tree>
    <p:extLst>
      <p:ext uri="{BB962C8B-B14F-4D97-AF65-F5344CB8AC3E}">
        <p14:creationId xmlns:p14="http://schemas.microsoft.com/office/powerpoint/2010/main" val="104403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Tree>
    <p:extLst>
      <p:ext uri="{BB962C8B-B14F-4D97-AF65-F5344CB8AC3E}">
        <p14:creationId xmlns:p14="http://schemas.microsoft.com/office/powerpoint/2010/main" val="32974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Tree>
    <p:extLst>
      <p:ext uri="{BB962C8B-B14F-4D97-AF65-F5344CB8AC3E}">
        <p14:creationId xmlns:p14="http://schemas.microsoft.com/office/powerpoint/2010/main" val="151341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38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060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392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28600"/>
            <a:ext cx="9144000" cy="6096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s-ES_tradnl"/>
              <a:t>Haga clic para modificar el estilo de título patrón</a:t>
            </a:r>
          </a:p>
        </p:txBody>
      </p:sp>
      <p:sp>
        <p:nvSpPr>
          <p:cNvPr id="1027" name="Rectangle 3"/>
          <p:cNvSpPr>
            <a:spLocks noGrp="1" noChangeArrowheads="1"/>
          </p:cNvSpPr>
          <p:nvPr>
            <p:ph type="body" idx="1"/>
          </p:nvPr>
        </p:nvSpPr>
        <p:spPr bwMode="auto">
          <a:xfrm>
            <a:off x="6350" y="1219200"/>
            <a:ext cx="91376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s-ES_tradnl"/>
              <a:t>Haga clic para modificar el estilo de texto patrón</a:t>
            </a:r>
          </a:p>
          <a:p>
            <a:pPr lvl="1"/>
            <a:r>
              <a:rPr lang="es-ES_tradnl"/>
              <a:t>Segundo nivel</a:t>
            </a:r>
          </a:p>
          <a:p>
            <a:pPr lvl="2"/>
            <a:r>
              <a:rPr lang="es-ES_tradnl"/>
              <a:t>Tercer nivel</a:t>
            </a:r>
          </a:p>
          <a:p>
            <a:pPr lvl="3"/>
            <a:r>
              <a:rPr lang="es-ES_tradnl"/>
              <a:t>Cuarto nivel</a:t>
            </a:r>
          </a:p>
          <a:p>
            <a:pPr lvl="4"/>
            <a:r>
              <a:rPr lang="es-ES_tradnl"/>
              <a:t>Quinto nivel</a:t>
            </a:r>
          </a:p>
        </p:txBody>
      </p:sp>
      <p:grpSp>
        <p:nvGrpSpPr>
          <p:cNvPr id="1028" name="Group 28"/>
          <p:cNvGrpSpPr>
            <a:grpSpLocks/>
          </p:cNvGrpSpPr>
          <p:nvPr/>
        </p:nvGrpSpPr>
        <p:grpSpPr bwMode="auto">
          <a:xfrm>
            <a:off x="6350" y="1054100"/>
            <a:ext cx="9120188" cy="139700"/>
            <a:chOff x="4" y="664"/>
            <a:chExt cx="5745" cy="88"/>
          </a:xfrm>
        </p:grpSpPr>
        <p:sp>
          <p:nvSpPr>
            <p:cNvPr id="1034" name="Rectangle 26"/>
            <p:cNvSpPr>
              <a:spLocks noChangeArrowheads="1"/>
            </p:cNvSpPr>
            <p:nvPr/>
          </p:nvSpPr>
          <p:spPr bwMode="auto">
            <a:xfrm>
              <a:off x="4" y="664"/>
              <a:ext cx="5745" cy="39"/>
            </a:xfrm>
            <a:prstGeom prst="rect">
              <a:avLst/>
            </a:prstGeom>
            <a:gradFill rotWithShape="0">
              <a:gsLst>
                <a:gs pos="0">
                  <a:srgbClr val="006F65"/>
                </a:gs>
                <a:gs pos="50000">
                  <a:srgbClr val="00DFCA"/>
                </a:gs>
                <a:gs pos="100000">
                  <a:srgbClr val="006F65"/>
                </a:gs>
              </a:gsLst>
              <a:lin ang="0" scaled="1"/>
            </a:gradFill>
            <a:ln w="12700">
              <a:solidFill>
                <a:srgbClr val="00279F"/>
              </a:solidFill>
              <a:miter lim="800000"/>
              <a:headEnd/>
              <a:tailEnd/>
            </a:ln>
          </p:spPr>
          <p:txBody>
            <a:bodyPr wrap="none" anchor="ctr"/>
            <a:lstStyle/>
            <a:p>
              <a:endParaRPr lang="es-ES"/>
            </a:p>
          </p:txBody>
        </p:sp>
        <p:sp>
          <p:nvSpPr>
            <p:cNvPr id="1035" name="Rectangle 27"/>
            <p:cNvSpPr>
              <a:spLocks noChangeArrowheads="1"/>
            </p:cNvSpPr>
            <p:nvPr/>
          </p:nvSpPr>
          <p:spPr bwMode="auto">
            <a:xfrm>
              <a:off x="4" y="736"/>
              <a:ext cx="5745" cy="16"/>
            </a:xfrm>
            <a:prstGeom prst="rect">
              <a:avLst/>
            </a:prstGeom>
            <a:gradFill rotWithShape="0">
              <a:gsLst>
                <a:gs pos="0">
                  <a:srgbClr val="976080"/>
                </a:gs>
                <a:gs pos="50000">
                  <a:srgbClr val="D989B8"/>
                </a:gs>
                <a:gs pos="100000">
                  <a:srgbClr val="976080"/>
                </a:gs>
              </a:gsLst>
              <a:lin ang="0" scaled="1"/>
            </a:gradFill>
            <a:ln w="12700">
              <a:solidFill>
                <a:srgbClr val="00279F"/>
              </a:solidFill>
              <a:miter lim="800000"/>
              <a:headEnd/>
              <a:tailEnd/>
            </a:ln>
          </p:spPr>
          <p:txBody>
            <a:bodyPr wrap="none" anchor="ctr"/>
            <a:lstStyle/>
            <a:p>
              <a:endParaRPr lang="es-ES"/>
            </a:p>
          </p:txBody>
        </p:sp>
      </p:grpSp>
      <p:grpSp>
        <p:nvGrpSpPr>
          <p:cNvPr id="1029" name="Group 31"/>
          <p:cNvGrpSpPr>
            <a:grpSpLocks/>
          </p:cNvGrpSpPr>
          <p:nvPr/>
        </p:nvGrpSpPr>
        <p:grpSpPr bwMode="auto">
          <a:xfrm>
            <a:off x="77788" y="6073775"/>
            <a:ext cx="9013825" cy="58738"/>
            <a:chOff x="49" y="3826"/>
            <a:chExt cx="5678" cy="37"/>
          </a:xfrm>
        </p:grpSpPr>
        <p:sp>
          <p:nvSpPr>
            <p:cNvPr id="1032" name="Rectangle 29"/>
            <p:cNvSpPr>
              <a:spLocks noChangeArrowheads="1"/>
            </p:cNvSpPr>
            <p:nvPr/>
          </p:nvSpPr>
          <p:spPr bwMode="auto">
            <a:xfrm>
              <a:off x="49" y="3826"/>
              <a:ext cx="5678" cy="11"/>
            </a:xfrm>
            <a:prstGeom prst="rect">
              <a:avLst/>
            </a:prstGeom>
            <a:gradFill rotWithShape="0">
              <a:gsLst>
                <a:gs pos="0">
                  <a:srgbClr val="006F65"/>
                </a:gs>
                <a:gs pos="50000">
                  <a:srgbClr val="00DFCA"/>
                </a:gs>
                <a:gs pos="100000">
                  <a:srgbClr val="006F65"/>
                </a:gs>
              </a:gsLst>
              <a:lin ang="0" scaled="1"/>
            </a:gradFill>
            <a:ln w="12700">
              <a:solidFill>
                <a:srgbClr val="00279F"/>
              </a:solidFill>
              <a:miter lim="800000"/>
              <a:headEnd/>
              <a:tailEnd/>
            </a:ln>
          </p:spPr>
          <p:txBody>
            <a:bodyPr wrap="none" anchor="ctr"/>
            <a:lstStyle/>
            <a:p>
              <a:endParaRPr lang="es-ES"/>
            </a:p>
          </p:txBody>
        </p:sp>
        <p:sp>
          <p:nvSpPr>
            <p:cNvPr id="1033" name="Rectangle 30"/>
            <p:cNvSpPr>
              <a:spLocks noChangeArrowheads="1"/>
            </p:cNvSpPr>
            <p:nvPr/>
          </p:nvSpPr>
          <p:spPr bwMode="auto">
            <a:xfrm>
              <a:off x="49" y="3855"/>
              <a:ext cx="5678" cy="8"/>
            </a:xfrm>
            <a:prstGeom prst="rect">
              <a:avLst/>
            </a:prstGeom>
            <a:gradFill rotWithShape="0">
              <a:gsLst>
                <a:gs pos="0">
                  <a:srgbClr val="976080"/>
                </a:gs>
                <a:gs pos="50000">
                  <a:srgbClr val="D989B8"/>
                </a:gs>
                <a:gs pos="100000">
                  <a:srgbClr val="976080"/>
                </a:gs>
              </a:gsLst>
              <a:lin ang="0" scaled="1"/>
            </a:gradFill>
            <a:ln w="12700">
              <a:solidFill>
                <a:srgbClr val="00279F"/>
              </a:solidFill>
              <a:miter lim="800000"/>
              <a:headEnd/>
              <a:tailEnd/>
            </a:ln>
          </p:spPr>
          <p:txBody>
            <a:bodyPr wrap="none" anchor="ctr"/>
            <a:lstStyle/>
            <a:p>
              <a:endParaRPr lang="es-ES"/>
            </a:p>
          </p:txBody>
        </p:sp>
      </p:grpSp>
      <p:sp>
        <p:nvSpPr>
          <p:cNvPr id="1030" name="Rectangle 35"/>
          <p:cNvSpPr>
            <a:spLocks noChangeArrowheads="1"/>
          </p:cNvSpPr>
          <p:nvPr userDrawn="1"/>
        </p:nvSpPr>
        <p:spPr bwMode="auto">
          <a:xfrm>
            <a:off x="5994400" y="6324600"/>
            <a:ext cx="2565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a:spcBef>
                <a:spcPct val="0"/>
              </a:spcBef>
            </a:pPr>
            <a:r>
              <a:rPr lang="es-ES_tradnl" sz="2000"/>
              <a:t>©</a:t>
            </a:r>
            <a:r>
              <a:rPr lang="es-ES_tradnl" sz="1400"/>
              <a:t> Juan Carlos Cruellas</a:t>
            </a:r>
          </a:p>
        </p:txBody>
      </p:sp>
      <p:pic>
        <p:nvPicPr>
          <p:cNvPr id="1031" name="Picture 36" descr="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07975" y="6289675"/>
            <a:ext cx="2228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762000" rtl="0" eaLnBrk="0" fontAlgn="base" hangingPunct="0">
        <a:spcBef>
          <a:spcPct val="0"/>
        </a:spcBef>
        <a:spcAft>
          <a:spcPct val="0"/>
        </a:spcAft>
        <a:defRPr sz="3600" b="1">
          <a:solidFill>
            <a:srgbClr val="990099"/>
          </a:solidFill>
          <a:latin typeface="+mj-lt"/>
          <a:ea typeface="ＭＳ Ｐゴシック" charset="0"/>
          <a:cs typeface="ＭＳ Ｐゴシック" charset="0"/>
        </a:defRPr>
      </a:lvl1pPr>
      <a:lvl2pPr algn="ctr" defTabSz="762000" rtl="0" eaLnBrk="0" fontAlgn="base" hangingPunct="0">
        <a:spcBef>
          <a:spcPct val="0"/>
        </a:spcBef>
        <a:spcAft>
          <a:spcPct val="0"/>
        </a:spcAft>
        <a:defRPr sz="3600" b="1">
          <a:solidFill>
            <a:srgbClr val="990099"/>
          </a:solidFill>
          <a:latin typeface="Arial" charset="0"/>
          <a:ea typeface="ＭＳ Ｐゴシック" charset="0"/>
          <a:cs typeface="ＭＳ Ｐゴシック" charset="0"/>
        </a:defRPr>
      </a:lvl2pPr>
      <a:lvl3pPr algn="ctr" defTabSz="762000" rtl="0" eaLnBrk="0" fontAlgn="base" hangingPunct="0">
        <a:spcBef>
          <a:spcPct val="0"/>
        </a:spcBef>
        <a:spcAft>
          <a:spcPct val="0"/>
        </a:spcAft>
        <a:defRPr sz="3600" b="1">
          <a:solidFill>
            <a:srgbClr val="990099"/>
          </a:solidFill>
          <a:latin typeface="Arial" charset="0"/>
          <a:ea typeface="ＭＳ Ｐゴシック" charset="0"/>
          <a:cs typeface="ＭＳ Ｐゴシック" charset="0"/>
        </a:defRPr>
      </a:lvl3pPr>
      <a:lvl4pPr algn="ctr" defTabSz="762000" rtl="0" eaLnBrk="0" fontAlgn="base" hangingPunct="0">
        <a:spcBef>
          <a:spcPct val="0"/>
        </a:spcBef>
        <a:spcAft>
          <a:spcPct val="0"/>
        </a:spcAft>
        <a:defRPr sz="3600" b="1">
          <a:solidFill>
            <a:srgbClr val="990099"/>
          </a:solidFill>
          <a:latin typeface="Arial" charset="0"/>
          <a:ea typeface="ＭＳ Ｐゴシック" charset="0"/>
          <a:cs typeface="ＭＳ Ｐゴシック" charset="0"/>
        </a:defRPr>
      </a:lvl4pPr>
      <a:lvl5pPr algn="ctr" defTabSz="762000" rtl="0" eaLnBrk="0" fontAlgn="base" hangingPunct="0">
        <a:spcBef>
          <a:spcPct val="0"/>
        </a:spcBef>
        <a:spcAft>
          <a:spcPct val="0"/>
        </a:spcAft>
        <a:defRPr sz="3600" b="1">
          <a:solidFill>
            <a:srgbClr val="990099"/>
          </a:solidFill>
          <a:latin typeface="Arial" charset="0"/>
          <a:ea typeface="ＭＳ Ｐゴシック" charset="0"/>
          <a:cs typeface="ＭＳ Ｐゴシック" charset="0"/>
        </a:defRPr>
      </a:lvl5pPr>
      <a:lvl6pPr marL="457200" algn="ctr" defTabSz="762000" rtl="0" eaLnBrk="0" fontAlgn="base" hangingPunct="0">
        <a:spcBef>
          <a:spcPct val="0"/>
        </a:spcBef>
        <a:spcAft>
          <a:spcPct val="0"/>
        </a:spcAft>
        <a:defRPr sz="3600" b="1">
          <a:solidFill>
            <a:srgbClr val="990099"/>
          </a:solidFill>
          <a:latin typeface="Arial" charset="0"/>
        </a:defRPr>
      </a:lvl6pPr>
      <a:lvl7pPr marL="914400" algn="ctr" defTabSz="762000" rtl="0" eaLnBrk="0" fontAlgn="base" hangingPunct="0">
        <a:spcBef>
          <a:spcPct val="0"/>
        </a:spcBef>
        <a:spcAft>
          <a:spcPct val="0"/>
        </a:spcAft>
        <a:defRPr sz="3600" b="1">
          <a:solidFill>
            <a:srgbClr val="990099"/>
          </a:solidFill>
          <a:latin typeface="Arial" charset="0"/>
        </a:defRPr>
      </a:lvl7pPr>
      <a:lvl8pPr marL="1371600" algn="ctr" defTabSz="762000" rtl="0" eaLnBrk="0" fontAlgn="base" hangingPunct="0">
        <a:spcBef>
          <a:spcPct val="0"/>
        </a:spcBef>
        <a:spcAft>
          <a:spcPct val="0"/>
        </a:spcAft>
        <a:defRPr sz="3600" b="1">
          <a:solidFill>
            <a:srgbClr val="990099"/>
          </a:solidFill>
          <a:latin typeface="Arial" charset="0"/>
        </a:defRPr>
      </a:lvl8pPr>
      <a:lvl9pPr marL="1828800" algn="ctr" defTabSz="762000" rtl="0" eaLnBrk="0" fontAlgn="base" hangingPunct="0">
        <a:spcBef>
          <a:spcPct val="0"/>
        </a:spcBef>
        <a:spcAft>
          <a:spcPct val="0"/>
        </a:spcAft>
        <a:defRPr sz="3600" b="1">
          <a:solidFill>
            <a:srgbClr val="990099"/>
          </a:solidFill>
          <a:latin typeface="Arial" charset="0"/>
        </a:defRPr>
      </a:lvl9pPr>
    </p:titleStyle>
    <p:body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title"/>
          </p:nvPr>
        </p:nvSpPr>
        <p:spPr/>
        <p:txBody>
          <a:bodyPr/>
          <a:lstStyle/>
          <a:p>
            <a:r>
              <a:rPr lang="es-ES" b="0">
                <a:latin typeface="Arial" charset="0"/>
              </a:rPr>
              <a:t>Software de Comunicaciones</a:t>
            </a:r>
            <a:endParaRPr lang="es-ES">
              <a:latin typeface="Arial" charset="0"/>
            </a:endParaRPr>
          </a:p>
        </p:txBody>
      </p:sp>
      <p:sp>
        <p:nvSpPr>
          <p:cNvPr id="4098" name="Rectangle 3"/>
          <p:cNvSpPr>
            <a:spLocks noGrp="1" noChangeArrowheads="1"/>
          </p:cNvSpPr>
          <p:nvPr>
            <p:ph type="body" idx="1"/>
          </p:nvPr>
        </p:nvSpPr>
        <p:spPr/>
        <p:txBody>
          <a:bodyPr/>
          <a:lstStyle/>
          <a:p>
            <a:pPr algn="ctr">
              <a:buFontTx/>
              <a:buNone/>
            </a:pPr>
            <a:endParaRPr lang="es-ES" sz="3700">
              <a:latin typeface="Arial" charset="0"/>
            </a:endParaRPr>
          </a:p>
          <a:p>
            <a:pPr algn="ctr">
              <a:buFontTx/>
              <a:buNone/>
            </a:pPr>
            <a:endParaRPr lang="es-ES" sz="3700">
              <a:latin typeface="Arial" charset="0"/>
            </a:endParaRPr>
          </a:p>
          <a:p>
            <a:pPr algn="ctr">
              <a:buFontTx/>
              <a:buNone/>
            </a:pPr>
            <a:r>
              <a:rPr lang="es-ES" sz="3700" b="1">
                <a:latin typeface="Arial" charset="0"/>
              </a:rPr>
              <a:t>PATRÓN DECORADOR</a:t>
            </a:r>
          </a:p>
          <a:p>
            <a:pPr algn="r">
              <a:buFontTx/>
              <a:buNone/>
            </a:pPr>
            <a:r>
              <a:rPr lang="es-ES" sz="3700">
                <a:latin typeface="Arial" charset="0"/>
              </a:rPr>
              <a:t>Juan Carlos Cruellas</a:t>
            </a:r>
          </a:p>
          <a:p>
            <a:pPr algn="r">
              <a:buFontTx/>
              <a:buNone/>
            </a:pPr>
            <a:r>
              <a:rPr lang="es-ES" sz="2600">
                <a:latin typeface="Arial" charset="0"/>
              </a:rPr>
              <a:t>cruellas@ac.upc.es</a:t>
            </a:r>
            <a:endParaRPr lang="es-ES" sz="37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s-ES" sz="3200">
                <a:latin typeface="Arial" charset="0"/>
              </a:rPr>
              <a:t>Un problema: la entrada/salida en Java</a:t>
            </a:r>
          </a:p>
        </p:txBody>
      </p:sp>
      <p:sp>
        <p:nvSpPr>
          <p:cNvPr id="22530" name="Rectangle 3"/>
          <p:cNvSpPr>
            <a:spLocks noGrp="1" noChangeArrowheads="1"/>
          </p:cNvSpPr>
          <p:nvPr>
            <p:ph type="body" idx="1"/>
          </p:nvPr>
        </p:nvSpPr>
        <p:spPr>
          <a:xfrm>
            <a:off x="6350" y="1219200"/>
            <a:ext cx="9137650" cy="1990725"/>
          </a:xfrm>
        </p:spPr>
        <p:txBody>
          <a:bodyPr/>
          <a:lstStyle/>
          <a:p>
            <a:pPr marL="1371600" lvl="2" indent="-457200">
              <a:buFontTx/>
              <a:buAutoNum type="arabicPeriod" startAt="3"/>
            </a:pPr>
            <a:r>
              <a:rPr lang="es-ES">
                <a:latin typeface="Arial" charset="0"/>
              </a:rPr>
              <a:t>¿Y la resistencia al cambio?¿qué pasa si con el tiempo se requiere gestionar grupos de bytes de nuevas formas en entornos especializados…digamos procesado PAA?...</a:t>
            </a:r>
          </a:p>
          <a:p>
            <a:pPr marL="1333500" lvl="3" indent="0">
              <a:buFontTx/>
              <a:buNone/>
            </a:pPr>
            <a:r>
              <a:rPr lang="es-ES">
                <a:latin typeface="Arial" charset="0"/>
              </a:rPr>
              <a:t>¿Crearemos también FilePAAInputStream, BufferedFilePAAInputStream, SequencePAAInputStream, BufferedSequencePAAInputStream, etc…?</a:t>
            </a:r>
          </a:p>
        </p:txBody>
      </p:sp>
      <p:sp>
        <p:nvSpPr>
          <p:cNvPr id="4" name="Rectangle 3"/>
          <p:cNvSpPr txBox="1">
            <a:spLocks noChangeArrowheads="1"/>
          </p:cNvSpPr>
          <p:nvPr/>
        </p:nvSpPr>
        <p:spPr bwMode="auto">
          <a:xfrm>
            <a:off x="0" y="3833813"/>
            <a:ext cx="9137650"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lvl1pPr marL="342900" indent="-342900" defTabSz="762000">
              <a:defRPr sz="3600" b="1">
                <a:solidFill>
                  <a:schemeClr val="tx1"/>
                </a:solidFill>
                <a:latin typeface="Arial" charset="0"/>
                <a:ea typeface="ＭＳ Ｐゴシック" charset="0"/>
                <a:cs typeface="ＭＳ Ｐゴシック" charset="0"/>
              </a:defRPr>
            </a:lvl1pPr>
            <a:lvl2pPr marL="742950" indent="-285750" defTabSz="762000">
              <a:defRPr sz="3600" b="1">
                <a:solidFill>
                  <a:schemeClr val="tx1"/>
                </a:solidFill>
                <a:latin typeface="Arial" charset="0"/>
                <a:ea typeface="ＭＳ Ｐゴシック" charset="0"/>
              </a:defRPr>
            </a:lvl2pPr>
            <a:lvl3pPr marL="1143000" indent="-228600" defTabSz="762000">
              <a:defRPr sz="3600" b="1">
                <a:solidFill>
                  <a:schemeClr val="tx1"/>
                </a:solidFill>
                <a:latin typeface="Arial" charset="0"/>
                <a:ea typeface="ＭＳ Ｐゴシック" charset="0"/>
              </a:defRPr>
            </a:lvl3pPr>
            <a:lvl4pPr marL="1600200" indent="-228600" defTabSz="762000">
              <a:defRPr sz="3600" b="1">
                <a:solidFill>
                  <a:schemeClr val="tx1"/>
                </a:solidFill>
                <a:latin typeface="Arial" charset="0"/>
                <a:ea typeface="ＭＳ Ｐゴシック" charset="0"/>
              </a:defRPr>
            </a:lvl4pPr>
            <a:lvl5pPr marL="2057400" indent="-228600" defTabSz="762000">
              <a:defRPr sz="3600" b="1">
                <a:solidFill>
                  <a:schemeClr val="tx1"/>
                </a:solidFill>
                <a:latin typeface="Arial" charset="0"/>
                <a:ea typeface="ＭＳ Ｐゴシック" charset="0"/>
              </a:defRPr>
            </a:lvl5pPr>
            <a:lvl6pPr marL="2514600" indent="-228600" defTabSz="7620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defTabSz="7620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defTabSz="7620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defTabSz="762000" eaLnBrk="0" fontAlgn="base" hangingPunct="0">
              <a:spcBef>
                <a:spcPct val="20000"/>
              </a:spcBef>
              <a:spcAft>
                <a:spcPct val="0"/>
              </a:spcAft>
              <a:defRPr sz="3600" b="1">
                <a:solidFill>
                  <a:schemeClr val="tx1"/>
                </a:solidFill>
                <a:latin typeface="Arial" charset="0"/>
                <a:ea typeface="ＭＳ Ｐゴシック" charset="0"/>
              </a:defRPr>
            </a:lvl9pPr>
          </a:lstStyle>
          <a:p>
            <a:pPr lvl="1">
              <a:buSzPct val="100000"/>
              <a:buFontTx/>
              <a:buChar char="–"/>
            </a:pPr>
            <a:r>
              <a:rPr lang="es-ES" sz="2400" b="0">
                <a:solidFill>
                  <a:srgbClr val="330099"/>
                </a:solidFill>
              </a:rPr>
              <a:t>Está claro que la simple utilización de la herencia NO conduce a una solución elegante y resistente al cambio (no escala bien)…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ítulo 1"/>
          <p:cNvSpPr>
            <a:spLocks noGrp="1"/>
          </p:cNvSpPr>
          <p:nvPr>
            <p:ph type="title"/>
          </p:nvPr>
        </p:nvSpPr>
        <p:spPr/>
        <p:txBody>
          <a:bodyPr/>
          <a:lstStyle/>
          <a:p>
            <a:r>
              <a:rPr lang="es-ES">
                <a:latin typeface="Arial" charset="0"/>
              </a:rPr>
              <a:t>Un problema: la entrada/salida en Java</a:t>
            </a:r>
          </a:p>
        </p:txBody>
      </p:sp>
      <p:pic>
        <p:nvPicPr>
          <p:cNvPr id="110594" name="Imagen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821656" y="-45243"/>
            <a:ext cx="5622925" cy="818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5" name="CuadroTexto 7"/>
          <p:cNvSpPr txBox="1">
            <a:spLocks noChangeArrowheads="1"/>
          </p:cNvSpPr>
          <p:nvPr/>
        </p:nvSpPr>
        <p:spPr bwMode="auto">
          <a:xfrm>
            <a:off x="0" y="1716088"/>
            <a:ext cx="2846388" cy="1373187"/>
          </a:xfrm>
          <a:prstGeom prst="rect">
            <a:avLst/>
          </a:prstGeom>
          <a:noFill/>
          <a:ln w="952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600">
                <a:solidFill>
                  <a:srgbClr val="3366FF"/>
                </a:solidFill>
              </a:rPr>
              <a:t>¡Mala solución!</a:t>
            </a:r>
          </a:p>
          <a:p>
            <a:r>
              <a:rPr lang="es-ES" sz="1600">
                <a:solidFill>
                  <a:srgbClr val="3366FF"/>
                </a:solidFill>
              </a:rPr>
              <a:t>Explosión de número de clases por uso excesivo de la herencia….no escala bien…</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bwMode="auto">
          <a:xfrm>
            <a:off x="114300" y="2364877"/>
            <a:ext cx="9023350" cy="1280168"/>
          </a:xfrm>
          <a:prstGeom prst="round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a:extLst/>
        </p:spPr>
        <p:txBody>
          <a:bodyPr wrap="none" lIns="90488" tIns="44450" rIns="90488" bIns="44450"/>
          <a:lstStyle/>
          <a:p>
            <a:pPr>
              <a:defRPr/>
            </a:pPr>
            <a:endParaRPr lang="es-ES">
              <a:cs typeface="+mn-cs"/>
            </a:endParaRPr>
          </a:p>
        </p:txBody>
      </p:sp>
      <p:sp>
        <p:nvSpPr>
          <p:cNvPr id="5" name="Marcador de contenido 2"/>
          <p:cNvSpPr>
            <a:spLocks noGrp="1"/>
          </p:cNvSpPr>
          <p:nvPr>
            <p:ph idx="1"/>
          </p:nvPr>
        </p:nvSpPr>
        <p:spPr>
          <a:xfrm>
            <a:off x="0" y="1109687"/>
            <a:ext cx="9137650" cy="3830638"/>
          </a:xfrm>
        </p:spPr>
        <p:txBody>
          <a:bodyPr/>
          <a:lstStyle/>
          <a:p>
            <a:pPr marL="514350" indent="-457200">
              <a:defRPr/>
            </a:pPr>
            <a:r>
              <a:rPr lang="es-ES" dirty="0" smtClean="0">
                <a:cs typeface="+mn-cs"/>
              </a:rPr>
              <a:t>TERCER PRINCIPIO DE DISEÑO: ABIERTO/CERRADO</a:t>
            </a:r>
          </a:p>
          <a:p>
            <a:pPr marL="57150" indent="0">
              <a:buNone/>
              <a:defRPr/>
            </a:pPr>
            <a:endParaRPr lang="es-ES" dirty="0" smtClean="0">
              <a:cs typeface="+mn-cs"/>
            </a:endParaRPr>
          </a:p>
          <a:p>
            <a:pPr marL="914400" lvl="1" indent="-457200">
              <a:defRPr/>
            </a:pPr>
            <a:r>
              <a:rPr lang="es-ES" dirty="0" smtClean="0">
                <a:cs typeface="+mn-cs"/>
              </a:rPr>
              <a:t>LAS CLASES DEBERÍAN ESTAR CERRADAS A LA MODIFICACIÓN Y ABIERTAS A LA EXTENSIÓN</a:t>
            </a:r>
          </a:p>
          <a:p>
            <a:pPr marL="914400" lvl="1" indent="-457200">
              <a:defRPr/>
            </a:pPr>
            <a:endParaRPr lang="es-ES" dirty="0">
              <a:cs typeface="+mn-cs"/>
            </a:endParaRPr>
          </a:p>
          <a:p>
            <a:pPr marL="914400" lvl="1" indent="-457200">
              <a:defRPr/>
            </a:pPr>
            <a:endParaRPr lang="es-ES" dirty="0" smtClean="0">
              <a:cs typeface="+mn-cs"/>
            </a:endParaRPr>
          </a:p>
          <a:p>
            <a:pPr marL="914400" lvl="1" indent="-457200">
              <a:defRPr/>
            </a:pPr>
            <a:r>
              <a:rPr lang="es-ES" dirty="0"/>
              <a:t>Clases que pueden extenderse para incorporar nuevo comportamiento sin modificar el código y el comportamiento </a:t>
            </a:r>
            <a:r>
              <a:rPr lang="es-ES" dirty="0" smtClean="0"/>
              <a:t>existente…PERO HAY QUE APLICARLO CON CUIDADO, SELECCIONANDO LAS AREAS QUE NECESITAN SER EXTENDIDAS….</a:t>
            </a:r>
            <a:endParaRPr lang="es-ES" dirty="0"/>
          </a:p>
        </p:txBody>
      </p:sp>
      <p:sp>
        <p:nvSpPr>
          <p:cNvPr id="111617" name="Título 1"/>
          <p:cNvSpPr>
            <a:spLocks noGrp="1"/>
          </p:cNvSpPr>
          <p:nvPr>
            <p:ph type="title"/>
          </p:nvPr>
        </p:nvSpPr>
        <p:spPr/>
        <p:txBody>
          <a:bodyPr/>
          <a:lstStyle/>
          <a:p>
            <a:r>
              <a:rPr lang="es-ES">
                <a:latin typeface="Arial" charset="0"/>
              </a:rPr>
              <a:t>Un problema: la entrada/salida en Java</a:t>
            </a:r>
          </a:p>
        </p:txBody>
      </p:sp>
      <p:sp>
        <p:nvSpPr>
          <p:cNvPr id="6" name="CuadroTexto 5"/>
          <p:cNvSpPr txBox="1">
            <a:spLocks noChangeArrowheads="1"/>
          </p:cNvSpPr>
          <p:nvPr/>
        </p:nvSpPr>
        <p:spPr bwMode="auto">
          <a:xfrm>
            <a:off x="2920011" y="3658127"/>
            <a:ext cx="3605271"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s-ES" i="1" dirty="0">
                <a:latin typeface="Chalkboard" charset="0"/>
                <a:cs typeface="Chalkboard" charset="0"/>
              </a:rPr>
              <a:t>Principio de Diseño </a:t>
            </a:r>
            <a:r>
              <a:rPr lang="es-ES" i="1" dirty="0" smtClean="0">
                <a:latin typeface="Chalkboard" charset="0"/>
                <a:cs typeface="Chalkboard" charset="0"/>
              </a:rPr>
              <a:t>#3</a:t>
            </a:r>
            <a:endParaRPr lang="es-ES" i="1" dirty="0">
              <a:latin typeface="Chalkboard" charset="0"/>
              <a:cs typeface="Chalkboard"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Una solución con el patrón decorador</a:t>
            </a:r>
            <a:endParaRPr lang="es-ES" dirty="0"/>
          </a:p>
        </p:txBody>
      </p:sp>
      <p:sp>
        <p:nvSpPr>
          <p:cNvPr id="3" name="Marcador de contenido 2"/>
          <p:cNvSpPr>
            <a:spLocks noGrp="1"/>
          </p:cNvSpPr>
          <p:nvPr>
            <p:ph idx="1"/>
          </p:nvPr>
        </p:nvSpPr>
        <p:spPr>
          <a:xfrm>
            <a:off x="6350" y="1219200"/>
            <a:ext cx="9137650" cy="803219"/>
          </a:xfrm>
        </p:spPr>
        <p:txBody>
          <a:bodyPr/>
          <a:lstStyle/>
          <a:p>
            <a:r>
              <a:rPr lang="es-ES" dirty="0" smtClean="0"/>
              <a:t>Zonas del código permanentes:</a:t>
            </a:r>
            <a:endParaRPr lang="es-ES" dirty="0"/>
          </a:p>
        </p:txBody>
      </p:sp>
      <p:sp>
        <p:nvSpPr>
          <p:cNvPr id="5" name="Marcador de contenido 2"/>
          <p:cNvSpPr txBox="1">
            <a:spLocks/>
          </p:cNvSpPr>
          <p:nvPr/>
        </p:nvSpPr>
        <p:spPr bwMode="auto">
          <a:xfrm>
            <a:off x="5883" y="1747856"/>
            <a:ext cx="9137650" cy="80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1"/>
            <a:r>
              <a:rPr lang="es-ES" b="0" dirty="0" smtClean="0"/>
              <a:t>Clases que leen uno o varios bytes de las diferentes fuentes: </a:t>
            </a:r>
            <a:r>
              <a:rPr lang="es-ES" b="0" dirty="0" err="1" smtClean="0"/>
              <a:t>FileInputStream</a:t>
            </a:r>
            <a:r>
              <a:rPr lang="es-ES" b="0" dirty="0" smtClean="0"/>
              <a:t>, </a:t>
            </a:r>
            <a:r>
              <a:rPr lang="es-ES" b="0" dirty="0" err="1" smtClean="0"/>
              <a:t>AudioInputStream</a:t>
            </a:r>
            <a:r>
              <a:rPr lang="es-ES" b="0" dirty="0" smtClean="0"/>
              <a:t>, etc.</a:t>
            </a:r>
            <a:endParaRPr lang="es-ES" b="0" dirty="0"/>
          </a:p>
        </p:txBody>
      </p:sp>
      <p:sp>
        <p:nvSpPr>
          <p:cNvPr id="6" name="Marcador de contenido 2"/>
          <p:cNvSpPr txBox="1">
            <a:spLocks/>
          </p:cNvSpPr>
          <p:nvPr/>
        </p:nvSpPr>
        <p:spPr bwMode="auto">
          <a:xfrm>
            <a:off x="5883" y="2606190"/>
            <a:ext cx="9137650" cy="80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r>
              <a:rPr lang="es-ES" b="0" dirty="0" smtClean="0"/>
              <a:t>Zonas de extensión:</a:t>
            </a:r>
            <a:endParaRPr lang="es-ES" b="0" dirty="0"/>
          </a:p>
        </p:txBody>
      </p:sp>
      <p:sp>
        <p:nvSpPr>
          <p:cNvPr id="7" name="Marcador de contenido 2"/>
          <p:cNvSpPr txBox="1">
            <a:spLocks/>
          </p:cNvSpPr>
          <p:nvPr/>
        </p:nvSpPr>
        <p:spPr bwMode="auto">
          <a:xfrm>
            <a:off x="5416" y="3087813"/>
            <a:ext cx="9137650" cy="1838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1"/>
            <a:r>
              <a:rPr lang="es-ES" b="0" dirty="0" smtClean="0"/>
              <a:t>Código para pasar los bytes de la fuente a un buffer </a:t>
            </a:r>
          </a:p>
          <a:p>
            <a:pPr lvl="1"/>
            <a:r>
              <a:rPr lang="es-ES" b="0" dirty="0" smtClean="0"/>
              <a:t>Código para filtrar los bytes leídos (de la fuente o del buffer) y obtener así datos (enteros, reales, booleanos) antes de entregarlos a la aplicación.</a:t>
            </a:r>
            <a:endParaRPr lang="es-ES" b="0" dirty="0"/>
          </a:p>
        </p:txBody>
      </p:sp>
    </p:spTree>
    <p:extLst>
      <p:ext uri="{BB962C8B-B14F-4D97-AF65-F5344CB8AC3E}">
        <p14:creationId xmlns:p14="http://schemas.microsoft.com/office/powerpoint/2010/main" val="2688532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Una solución con el patrón decorador</a:t>
            </a:r>
            <a:endParaRPr lang="es-ES" dirty="0"/>
          </a:p>
        </p:txBody>
      </p:sp>
      <p:sp>
        <p:nvSpPr>
          <p:cNvPr id="3" name="Marcador de contenido 2"/>
          <p:cNvSpPr>
            <a:spLocks noGrp="1"/>
          </p:cNvSpPr>
          <p:nvPr>
            <p:ph idx="1"/>
          </p:nvPr>
        </p:nvSpPr>
        <p:spPr>
          <a:xfrm>
            <a:off x="6350" y="1219200"/>
            <a:ext cx="9137650" cy="803219"/>
          </a:xfrm>
        </p:spPr>
        <p:txBody>
          <a:bodyPr/>
          <a:lstStyle/>
          <a:p>
            <a:r>
              <a:rPr lang="es-ES" dirty="0" smtClean="0"/>
              <a:t>¿Dónde estará este código?</a:t>
            </a:r>
            <a:endParaRPr lang="es-ES" dirty="0"/>
          </a:p>
        </p:txBody>
      </p:sp>
      <p:sp>
        <p:nvSpPr>
          <p:cNvPr id="5" name="Marcador de contenido 2"/>
          <p:cNvSpPr txBox="1">
            <a:spLocks/>
          </p:cNvSpPr>
          <p:nvPr/>
        </p:nvSpPr>
        <p:spPr bwMode="auto">
          <a:xfrm>
            <a:off x="5883" y="1747856"/>
            <a:ext cx="9137650" cy="80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1"/>
            <a:r>
              <a:rPr lang="es-ES" b="0" dirty="0" smtClean="0"/>
              <a:t>En nuevas clases: UNA POR CADA TIPO DE EXTENSIÓN.</a:t>
            </a:r>
            <a:endParaRPr lang="es-ES" b="0" dirty="0"/>
          </a:p>
        </p:txBody>
      </p:sp>
      <p:sp>
        <p:nvSpPr>
          <p:cNvPr id="6" name="Marcador de contenido 2"/>
          <p:cNvSpPr txBox="1">
            <a:spLocks/>
          </p:cNvSpPr>
          <p:nvPr/>
        </p:nvSpPr>
        <p:spPr bwMode="auto">
          <a:xfrm>
            <a:off x="5883" y="2606190"/>
            <a:ext cx="9137650" cy="80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r>
              <a:rPr lang="es-ES" b="0" dirty="0" smtClean="0"/>
              <a:t>En consecuencia:</a:t>
            </a:r>
            <a:endParaRPr lang="es-ES" b="0" dirty="0"/>
          </a:p>
        </p:txBody>
      </p:sp>
      <p:sp>
        <p:nvSpPr>
          <p:cNvPr id="7" name="Marcador de contenido 2"/>
          <p:cNvSpPr txBox="1">
            <a:spLocks/>
          </p:cNvSpPr>
          <p:nvPr/>
        </p:nvSpPr>
        <p:spPr bwMode="auto">
          <a:xfrm>
            <a:off x="5416" y="3087813"/>
            <a:ext cx="9137650" cy="215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1"/>
            <a:r>
              <a:rPr lang="es-ES" b="0" dirty="0" smtClean="0"/>
              <a:t>Código para pasar los bytes de la fuente a un buffer: en </a:t>
            </a:r>
            <a:r>
              <a:rPr lang="es-ES" dirty="0" err="1" smtClean="0"/>
              <a:t>BufferedInputStream</a:t>
            </a:r>
            <a:r>
              <a:rPr lang="es-ES" b="0" dirty="0" smtClean="0"/>
              <a:t>.</a:t>
            </a:r>
          </a:p>
          <a:p>
            <a:pPr lvl="1"/>
            <a:r>
              <a:rPr lang="es-ES" b="0" dirty="0" smtClean="0"/>
              <a:t>Código para filtrar los bytes leídos (de la fuente o del buffer) y obtener así datos (enteros, reales, booleanos) antes de entregarlos a la aplicación: </a:t>
            </a:r>
            <a:r>
              <a:rPr lang="es-ES" dirty="0" err="1" smtClean="0"/>
              <a:t>DataInputStream</a:t>
            </a:r>
            <a:r>
              <a:rPr lang="es-ES" b="0" dirty="0" smtClean="0"/>
              <a:t>.</a:t>
            </a:r>
            <a:endParaRPr lang="es-ES" b="0" dirty="0"/>
          </a:p>
        </p:txBody>
      </p:sp>
    </p:spTree>
    <p:extLst>
      <p:ext uri="{BB962C8B-B14F-4D97-AF65-F5344CB8AC3E}">
        <p14:creationId xmlns:p14="http://schemas.microsoft.com/office/powerpoint/2010/main" val="2938362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Una solución con el patrón decorador</a:t>
            </a:r>
            <a:endParaRPr lang="es-ES" dirty="0"/>
          </a:p>
        </p:txBody>
      </p:sp>
      <p:sp>
        <p:nvSpPr>
          <p:cNvPr id="3" name="Marcador de contenido 2"/>
          <p:cNvSpPr>
            <a:spLocks noGrp="1"/>
          </p:cNvSpPr>
          <p:nvPr>
            <p:ph idx="1"/>
          </p:nvPr>
        </p:nvSpPr>
        <p:spPr>
          <a:xfrm>
            <a:off x="6350" y="1219200"/>
            <a:ext cx="9137650" cy="803219"/>
          </a:xfrm>
        </p:spPr>
        <p:txBody>
          <a:bodyPr/>
          <a:lstStyle/>
          <a:p>
            <a:r>
              <a:rPr lang="es-ES" dirty="0" smtClean="0"/>
              <a:t>¿Qué métodos tienen esas nuevas clases?</a:t>
            </a:r>
            <a:endParaRPr lang="es-ES" dirty="0"/>
          </a:p>
        </p:txBody>
      </p:sp>
      <p:sp>
        <p:nvSpPr>
          <p:cNvPr id="5" name="Marcador de contenido 2"/>
          <p:cNvSpPr txBox="1">
            <a:spLocks/>
          </p:cNvSpPr>
          <p:nvPr/>
        </p:nvSpPr>
        <p:spPr bwMode="auto">
          <a:xfrm>
            <a:off x="5883" y="1747856"/>
            <a:ext cx="9137650" cy="80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1"/>
            <a:r>
              <a:rPr lang="es-ES" dirty="0" err="1" smtClean="0"/>
              <a:t>BufferedInputStream</a:t>
            </a:r>
            <a:r>
              <a:rPr lang="es-ES" b="0" dirty="0" smtClean="0"/>
              <a:t>: los mismos que </a:t>
            </a:r>
            <a:r>
              <a:rPr lang="es-ES" b="0" dirty="0" err="1" smtClean="0"/>
              <a:t>InputStream</a:t>
            </a:r>
            <a:r>
              <a:rPr lang="es-ES" b="0" dirty="0" smtClean="0"/>
              <a:t>: </a:t>
            </a:r>
            <a:r>
              <a:rPr lang="es-ES" b="0" dirty="0" err="1" smtClean="0"/>
              <a:t>read</a:t>
            </a:r>
            <a:r>
              <a:rPr lang="es-ES" b="0" dirty="0" smtClean="0"/>
              <a:t>()….solo que éstos métodos ¡llevan los datos desde el buffer a la aplicación, no desde la fuente!. </a:t>
            </a:r>
            <a:endParaRPr lang="es-ES" b="0" dirty="0"/>
          </a:p>
        </p:txBody>
      </p:sp>
      <p:sp>
        <p:nvSpPr>
          <p:cNvPr id="7" name="Marcador de contenido 2"/>
          <p:cNvSpPr txBox="1">
            <a:spLocks/>
          </p:cNvSpPr>
          <p:nvPr/>
        </p:nvSpPr>
        <p:spPr bwMode="auto">
          <a:xfrm>
            <a:off x="5416" y="2923202"/>
            <a:ext cx="9137650" cy="179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1"/>
            <a:r>
              <a:rPr lang="es-ES" dirty="0" err="1" smtClean="0"/>
              <a:t>DataInputStream</a:t>
            </a:r>
            <a:r>
              <a:rPr lang="es-ES" b="0" dirty="0" smtClean="0"/>
              <a:t>: extiende funcionalidad. Ahora hay que filtrar los bytes para leer enteros, reales, booleanos. Hay NUEVOS MÉTODOS:</a:t>
            </a:r>
          </a:p>
          <a:p>
            <a:pPr lvl="2"/>
            <a:r>
              <a:rPr lang="es-ES" b="0" dirty="0" err="1" smtClean="0"/>
              <a:t>readInt</a:t>
            </a:r>
            <a:r>
              <a:rPr lang="es-ES" b="0" dirty="0" smtClean="0"/>
              <a:t>() , </a:t>
            </a:r>
            <a:r>
              <a:rPr lang="es-ES" b="0" dirty="0" err="1" smtClean="0"/>
              <a:t>readDouble</a:t>
            </a:r>
            <a:r>
              <a:rPr lang="es-ES" b="0" dirty="0" smtClean="0"/>
              <a:t>(), </a:t>
            </a:r>
            <a:r>
              <a:rPr lang="es-ES" b="0" dirty="0" err="1" smtClean="0"/>
              <a:t>readFloat</a:t>
            </a:r>
            <a:r>
              <a:rPr lang="es-ES" b="0" dirty="0" smtClean="0"/>
              <a:t>(), </a:t>
            </a:r>
            <a:r>
              <a:rPr lang="es-ES" b="0" dirty="0" err="1" smtClean="0"/>
              <a:t>readBoolean</a:t>
            </a:r>
            <a:r>
              <a:rPr lang="es-ES" b="0" dirty="0" smtClean="0"/>
              <a:t>(), </a:t>
            </a:r>
            <a:r>
              <a:rPr lang="es-ES" b="0" dirty="0" err="1" smtClean="0"/>
              <a:t>readLong</a:t>
            </a:r>
            <a:r>
              <a:rPr lang="es-ES" b="0" dirty="0" smtClean="0"/>
              <a:t>(), </a:t>
            </a:r>
            <a:r>
              <a:rPr lang="es-ES" b="0" dirty="0" err="1" smtClean="0"/>
              <a:t>readShort</a:t>
            </a:r>
            <a:r>
              <a:rPr lang="es-ES" b="0" dirty="0" smtClean="0"/>
              <a:t>() …</a:t>
            </a:r>
          </a:p>
        </p:txBody>
      </p:sp>
    </p:spTree>
    <p:extLst>
      <p:ext uri="{BB962C8B-B14F-4D97-AF65-F5344CB8AC3E}">
        <p14:creationId xmlns:p14="http://schemas.microsoft.com/office/powerpoint/2010/main" val="4148731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Agrupar 22"/>
          <p:cNvGrpSpPr/>
          <p:nvPr/>
        </p:nvGrpSpPr>
        <p:grpSpPr>
          <a:xfrm>
            <a:off x="5655254" y="4756139"/>
            <a:ext cx="2329025" cy="770239"/>
            <a:chOff x="2749580" y="4524412"/>
            <a:chExt cx="2939719" cy="1822528"/>
          </a:xfrm>
        </p:grpSpPr>
        <p:sp>
          <p:nvSpPr>
            <p:cNvPr id="24" name="Elipse 23"/>
            <p:cNvSpPr/>
            <p:nvPr/>
          </p:nvSpPr>
          <p:spPr bwMode="auto">
            <a:xfrm flipV="1">
              <a:off x="2749580" y="4524412"/>
              <a:ext cx="2939719" cy="1822528"/>
            </a:xfrm>
            <a:prstGeom prst="ellipse">
              <a:avLst/>
            </a:prstGeom>
            <a:gradFill flip="none" rotWithShape="1">
              <a:gsLst>
                <a:gs pos="0">
                  <a:schemeClr val="accent3">
                    <a:lumMod val="95000"/>
                  </a:schemeClr>
                </a:gs>
                <a:gs pos="100000">
                  <a:srgbClr val="000000"/>
                </a:gs>
                <a:gs pos="32000">
                  <a:schemeClr val="accent3">
                    <a:lumMod val="95000"/>
                  </a:schemeClr>
                </a:gs>
                <a:gs pos="66000">
                  <a:schemeClr val="accent3">
                    <a:lumMod val="95000"/>
                  </a:schemeClr>
                </a:gs>
              </a:gsLst>
              <a:path path="circle">
                <a:fillToRect t="100000" r="100000"/>
              </a:path>
              <a:tileRect l="-100000" b="-100000"/>
            </a:gradFill>
            <a:ln w="12700" cap="flat" cmpd="sng" algn="ctr">
              <a:solidFill>
                <a:schemeClr val="tx1"/>
              </a:solidFill>
              <a:prstDash val="solid"/>
              <a:round/>
              <a:headEnd type="none" w="med" len="med"/>
              <a:tailEnd type="none" w="med" len="med"/>
            </a:ln>
            <a:effectLst/>
            <a:extLst/>
          </p:spPr>
          <p:txBody>
            <a:bodyPr/>
            <a:lstStyle/>
            <a:p>
              <a:pPr>
                <a:defRPr/>
              </a:pPr>
              <a:endParaRPr lang="en-GB">
                <a:cs typeface="+mn-cs"/>
              </a:endParaRPr>
            </a:p>
          </p:txBody>
        </p:sp>
        <p:sp>
          <p:nvSpPr>
            <p:cNvPr id="25" name="CuadroTexto 4"/>
            <p:cNvSpPr txBox="1">
              <a:spLocks noChangeArrowheads="1"/>
            </p:cNvSpPr>
            <p:nvPr/>
          </p:nvSpPr>
          <p:spPr bwMode="auto">
            <a:xfrm>
              <a:off x="3206288" y="4840683"/>
              <a:ext cx="1376221" cy="47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s-ES" sz="1500" dirty="0" err="1" smtClean="0">
                  <a:latin typeface="Chalkboard" charset="0"/>
                  <a:cs typeface="Chalkboard" charset="0"/>
                </a:rPr>
                <a:t>DataInputStream</a:t>
              </a:r>
              <a:endParaRPr lang="es-ES" sz="1500" dirty="0" smtClean="0">
                <a:latin typeface="Chalkboard" charset="0"/>
                <a:cs typeface="Chalkboard" charset="0"/>
              </a:endParaRPr>
            </a:p>
            <a:p>
              <a:r>
                <a:rPr lang="es-ES" sz="1500" dirty="0" smtClean="0">
                  <a:latin typeface="Chalkboard" charset="0"/>
                  <a:cs typeface="Chalkboard" charset="0"/>
                </a:rPr>
                <a:t>   </a:t>
              </a:r>
              <a:r>
                <a:rPr lang="es-ES" sz="1500" dirty="0" err="1" smtClean="0">
                  <a:latin typeface="Chalkboard" charset="0"/>
                  <a:cs typeface="Chalkboard" charset="0"/>
                </a:rPr>
                <a:t>readInt</a:t>
              </a:r>
              <a:r>
                <a:rPr lang="es-ES" sz="1500" dirty="0" smtClean="0">
                  <a:latin typeface="Chalkboard" charset="0"/>
                  <a:cs typeface="Chalkboard" charset="0"/>
                </a:rPr>
                <a:t>()</a:t>
              </a:r>
              <a:endParaRPr lang="es-ES" sz="1500" dirty="0">
                <a:latin typeface="Chalkboard" charset="0"/>
                <a:cs typeface="Chalkboard" charset="0"/>
              </a:endParaRPr>
            </a:p>
          </p:txBody>
        </p:sp>
      </p:grpSp>
      <p:grpSp>
        <p:nvGrpSpPr>
          <p:cNvPr id="18" name="Agrupar 17"/>
          <p:cNvGrpSpPr/>
          <p:nvPr/>
        </p:nvGrpSpPr>
        <p:grpSpPr>
          <a:xfrm>
            <a:off x="5595282" y="3336686"/>
            <a:ext cx="2348963" cy="1007852"/>
            <a:chOff x="1056268" y="2721656"/>
            <a:chExt cx="2939719" cy="1822528"/>
          </a:xfrm>
        </p:grpSpPr>
        <p:sp>
          <p:nvSpPr>
            <p:cNvPr id="16" name="Elipse 15"/>
            <p:cNvSpPr/>
            <p:nvPr/>
          </p:nvSpPr>
          <p:spPr bwMode="auto">
            <a:xfrm flipV="1">
              <a:off x="1056268" y="2721656"/>
              <a:ext cx="2939719" cy="1822528"/>
            </a:xfrm>
            <a:prstGeom prst="ellipse">
              <a:avLst/>
            </a:prstGeom>
            <a:gradFill flip="none" rotWithShape="1">
              <a:gsLst>
                <a:gs pos="0">
                  <a:schemeClr val="accent3">
                    <a:lumMod val="95000"/>
                  </a:schemeClr>
                </a:gs>
                <a:gs pos="100000">
                  <a:srgbClr val="000000"/>
                </a:gs>
                <a:gs pos="32000">
                  <a:schemeClr val="accent3">
                    <a:lumMod val="95000"/>
                  </a:schemeClr>
                </a:gs>
                <a:gs pos="66000">
                  <a:schemeClr val="accent3">
                    <a:lumMod val="95000"/>
                  </a:schemeClr>
                </a:gs>
              </a:gsLst>
              <a:path path="circle">
                <a:fillToRect t="100000" r="100000"/>
              </a:path>
              <a:tileRect l="-100000" b="-100000"/>
            </a:gradFill>
            <a:ln w="12700" cap="flat" cmpd="sng" algn="ctr">
              <a:solidFill>
                <a:schemeClr val="tx1"/>
              </a:solidFill>
              <a:prstDash val="solid"/>
              <a:round/>
              <a:headEnd type="none" w="med" len="med"/>
              <a:tailEnd type="none" w="med" len="med"/>
            </a:ln>
            <a:effectLst/>
            <a:extLst/>
          </p:spPr>
          <p:txBody>
            <a:bodyPr/>
            <a:lstStyle/>
            <a:p>
              <a:pPr>
                <a:defRPr/>
              </a:pPr>
              <a:endParaRPr lang="en-GB">
                <a:cs typeface="+mn-cs"/>
              </a:endParaRPr>
            </a:p>
          </p:txBody>
        </p:sp>
        <p:sp>
          <p:nvSpPr>
            <p:cNvPr id="17" name="CuadroTexto 4"/>
            <p:cNvSpPr txBox="1">
              <a:spLocks noChangeArrowheads="1"/>
            </p:cNvSpPr>
            <p:nvPr/>
          </p:nvSpPr>
          <p:spPr bwMode="auto">
            <a:xfrm>
              <a:off x="1131324" y="3181592"/>
              <a:ext cx="2657074" cy="108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s-ES" sz="1500" dirty="0" err="1" smtClean="0">
                  <a:latin typeface="Chalkboard" charset="0"/>
                  <a:cs typeface="Chalkboard" charset="0"/>
                </a:rPr>
                <a:t>BufferedInputStream</a:t>
              </a:r>
              <a:endParaRPr lang="es-ES" sz="1500" dirty="0" smtClean="0">
                <a:latin typeface="Chalkboard" charset="0"/>
                <a:cs typeface="Chalkboard" charset="0"/>
              </a:endParaRPr>
            </a:p>
            <a:p>
              <a:r>
                <a:rPr lang="es-ES" sz="1500" dirty="0" smtClean="0">
                  <a:latin typeface="Chalkboard" charset="0"/>
                  <a:cs typeface="Chalkboard" charset="0"/>
                </a:rPr>
                <a:t>   </a:t>
              </a:r>
              <a:r>
                <a:rPr lang="es-ES" sz="1500" dirty="0" err="1" smtClean="0">
                  <a:latin typeface="Chalkboard" charset="0"/>
                  <a:cs typeface="Chalkboard" charset="0"/>
                </a:rPr>
                <a:t>read</a:t>
              </a:r>
              <a:r>
                <a:rPr lang="es-ES" sz="1500" dirty="0" smtClean="0">
                  <a:latin typeface="Chalkboard" charset="0"/>
                  <a:cs typeface="Chalkboard" charset="0"/>
                </a:rPr>
                <a:t>()</a:t>
              </a:r>
              <a:endParaRPr lang="es-ES" sz="1500" dirty="0">
                <a:latin typeface="Chalkboard" charset="0"/>
                <a:cs typeface="Chalkboard" charset="0"/>
              </a:endParaRPr>
            </a:p>
          </p:txBody>
        </p:sp>
      </p:grpSp>
      <p:sp>
        <p:nvSpPr>
          <p:cNvPr id="2" name="Título 1"/>
          <p:cNvSpPr>
            <a:spLocks noGrp="1"/>
          </p:cNvSpPr>
          <p:nvPr>
            <p:ph type="title"/>
          </p:nvPr>
        </p:nvSpPr>
        <p:spPr/>
        <p:txBody>
          <a:bodyPr/>
          <a:lstStyle/>
          <a:p>
            <a:r>
              <a:rPr lang="es-ES" dirty="0" smtClean="0"/>
              <a:t>Una solución con el patrón decorador</a:t>
            </a:r>
            <a:endParaRPr lang="es-ES" dirty="0"/>
          </a:p>
        </p:txBody>
      </p:sp>
      <p:grpSp>
        <p:nvGrpSpPr>
          <p:cNvPr id="14" name="Agrupar 13"/>
          <p:cNvGrpSpPr/>
          <p:nvPr/>
        </p:nvGrpSpPr>
        <p:grpSpPr>
          <a:xfrm>
            <a:off x="5854581" y="2121997"/>
            <a:ext cx="1631067" cy="912308"/>
            <a:chOff x="5956418" y="1618878"/>
            <a:chExt cx="1631067" cy="943258"/>
          </a:xfrm>
        </p:grpSpPr>
        <p:sp>
          <p:nvSpPr>
            <p:cNvPr id="6" name="Elipse 5"/>
            <p:cNvSpPr/>
            <p:nvPr/>
          </p:nvSpPr>
          <p:spPr bwMode="auto">
            <a:xfrm flipV="1">
              <a:off x="6016391" y="1618878"/>
              <a:ext cx="1534640" cy="943258"/>
            </a:xfrm>
            <a:prstGeom prst="ellipse">
              <a:avLst/>
            </a:prstGeom>
            <a:gradFill flip="none" rotWithShape="1">
              <a:gsLst>
                <a:gs pos="0">
                  <a:schemeClr val="accent3">
                    <a:lumMod val="95000"/>
                  </a:schemeClr>
                </a:gs>
                <a:gs pos="100000">
                  <a:srgbClr val="000000"/>
                </a:gs>
                <a:gs pos="32000">
                  <a:schemeClr val="accent3">
                    <a:lumMod val="95000"/>
                  </a:schemeClr>
                </a:gs>
                <a:gs pos="66000">
                  <a:schemeClr val="accent3">
                    <a:lumMod val="95000"/>
                  </a:schemeClr>
                </a:gs>
              </a:gsLst>
              <a:path path="circle">
                <a:fillToRect t="100000" r="100000"/>
              </a:path>
              <a:tileRect l="-100000" b="-100000"/>
            </a:gradFill>
            <a:ln w="12700" cap="flat" cmpd="sng" algn="ctr">
              <a:solidFill>
                <a:schemeClr val="tx1"/>
              </a:solidFill>
              <a:prstDash val="solid"/>
              <a:round/>
              <a:headEnd type="none" w="med" len="med"/>
              <a:tailEnd type="none" w="med" len="med"/>
            </a:ln>
            <a:effectLst/>
            <a:extLst/>
          </p:spPr>
          <p:txBody>
            <a:bodyPr/>
            <a:lstStyle/>
            <a:p>
              <a:pPr>
                <a:defRPr/>
              </a:pPr>
              <a:endParaRPr lang="en-GB">
                <a:cs typeface="+mn-cs"/>
              </a:endParaRPr>
            </a:p>
          </p:txBody>
        </p:sp>
        <p:sp>
          <p:nvSpPr>
            <p:cNvPr id="7" name="CuadroTexto 4"/>
            <p:cNvSpPr txBox="1">
              <a:spLocks noChangeArrowheads="1"/>
            </p:cNvSpPr>
            <p:nvPr/>
          </p:nvSpPr>
          <p:spPr bwMode="auto">
            <a:xfrm>
              <a:off x="5956418" y="1814210"/>
              <a:ext cx="163106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s-ES" sz="1500" dirty="0" err="1" smtClean="0">
                  <a:latin typeface="Chalkboard" charset="0"/>
                  <a:cs typeface="Chalkboard" charset="0"/>
                </a:rPr>
                <a:t>FileInputStream</a:t>
              </a:r>
              <a:endParaRPr lang="es-ES" sz="1500" dirty="0" smtClean="0">
                <a:latin typeface="Chalkboard" charset="0"/>
                <a:cs typeface="Chalkboard" charset="0"/>
              </a:endParaRPr>
            </a:p>
            <a:p>
              <a:pPr algn="ctr"/>
              <a:r>
                <a:rPr lang="es-ES" sz="1500" dirty="0" err="1">
                  <a:latin typeface="Chalkboard" charset="0"/>
                  <a:cs typeface="Chalkboard" charset="0"/>
                </a:rPr>
                <a:t>r</a:t>
              </a:r>
              <a:r>
                <a:rPr lang="es-ES" sz="1500" dirty="0" err="1" smtClean="0">
                  <a:latin typeface="Chalkboard" charset="0"/>
                  <a:cs typeface="Chalkboard" charset="0"/>
                </a:rPr>
                <a:t>ead</a:t>
              </a:r>
              <a:r>
                <a:rPr lang="es-ES" sz="1500" dirty="0" smtClean="0">
                  <a:latin typeface="Chalkboard" charset="0"/>
                  <a:cs typeface="Chalkboard" charset="0"/>
                </a:rPr>
                <a:t>()</a:t>
              </a:r>
              <a:endParaRPr lang="es-ES" sz="1500" dirty="0">
                <a:latin typeface="Chalkboard" charset="0"/>
                <a:cs typeface="Chalkboard" charset="0"/>
              </a:endParaRPr>
            </a:p>
          </p:txBody>
        </p:sp>
      </p:grpSp>
      <p:sp>
        <p:nvSpPr>
          <p:cNvPr id="15" name="Marcador de contenido 2"/>
          <p:cNvSpPr>
            <a:spLocks noGrp="1"/>
          </p:cNvSpPr>
          <p:nvPr>
            <p:ph idx="1"/>
          </p:nvPr>
        </p:nvSpPr>
        <p:spPr>
          <a:xfrm>
            <a:off x="6350" y="1219200"/>
            <a:ext cx="9137650" cy="803219"/>
          </a:xfrm>
        </p:spPr>
        <p:txBody>
          <a:bodyPr/>
          <a:lstStyle/>
          <a:p>
            <a:r>
              <a:rPr lang="es-ES" dirty="0" smtClean="0"/>
              <a:t>¿Y cómo se utilizan estas clases para, digamos, leer enteros de un fichero pasando por un buffer?</a:t>
            </a:r>
            <a:endParaRPr lang="es-ES" dirty="0"/>
          </a:p>
        </p:txBody>
      </p:sp>
      <p:sp>
        <p:nvSpPr>
          <p:cNvPr id="19" name="Marcador de contenido 2"/>
          <p:cNvSpPr txBox="1">
            <a:spLocks/>
          </p:cNvSpPr>
          <p:nvPr/>
        </p:nvSpPr>
        <p:spPr bwMode="auto">
          <a:xfrm>
            <a:off x="1" y="2252522"/>
            <a:ext cx="3786360" cy="95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342900">
              <a:spcBef>
                <a:spcPts val="0"/>
              </a:spcBef>
              <a:buFont typeface="+mj-lt"/>
              <a:buAutoNum type="arabicPeriod"/>
            </a:pPr>
            <a:r>
              <a:rPr lang="es-ES" sz="1800" b="0" dirty="0" smtClean="0"/>
              <a:t> Se crea un objeto instancia de</a:t>
            </a:r>
          </a:p>
          <a:p>
            <a:pPr marL="0" lvl="1" indent="0">
              <a:spcBef>
                <a:spcPts val="0"/>
              </a:spcBef>
              <a:buNone/>
            </a:pPr>
            <a:r>
              <a:rPr lang="es-ES" sz="1800" b="0" dirty="0" err="1" smtClean="0"/>
              <a:t>FileInputStream</a:t>
            </a:r>
            <a:r>
              <a:rPr lang="es-ES" sz="1800" b="0" dirty="0" smtClean="0"/>
              <a:t> para leer bytes de</a:t>
            </a:r>
          </a:p>
          <a:p>
            <a:pPr marL="0" lvl="1" indent="0">
              <a:spcBef>
                <a:spcPts val="0"/>
              </a:spcBef>
              <a:buNone/>
            </a:pPr>
            <a:r>
              <a:rPr lang="es-ES" sz="1800" b="0" dirty="0" smtClean="0"/>
              <a:t>un archivo….se usa </a:t>
            </a:r>
            <a:r>
              <a:rPr lang="es-ES" sz="1800" b="0" dirty="0" err="1" smtClean="0"/>
              <a:t>read</a:t>
            </a:r>
            <a:r>
              <a:rPr lang="es-ES" sz="1800" b="0" dirty="0" smtClean="0"/>
              <a:t>() …</a:t>
            </a:r>
            <a:endParaRPr lang="es-ES" sz="1800" b="0" dirty="0"/>
          </a:p>
        </p:txBody>
      </p:sp>
      <p:sp>
        <p:nvSpPr>
          <p:cNvPr id="21" name="Marcador de contenido 2"/>
          <p:cNvSpPr txBox="1">
            <a:spLocks/>
          </p:cNvSpPr>
          <p:nvPr/>
        </p:nvSpPr>
        <p:spPr bwMode="auto">
          <a:xfrm>
            <a:off x="11292" y="3298530"/>
            <a:ext cx="5127339" cy="95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342900">
              <a:spcBef>
                <a:spcPts val="0"/>
              </a:spcBef>
              <a:buFont typeface="+mj-lt"/>
              <a:buAutoNum type="arabicPeriod" startAt="2"/>
            </a:pPr>
            <a:r>
              <a:rPr lang="es-ES" sz="1800" b="0" dirty="0" smtClean="0"/>
              <a:t> Se crea un objeto instancia de </a:t>
            </a:r>
            <a:r>
              <a:rPr lang="es-ES" sz="1800" b="0" dirty="0" err="1" smtClean="0"/>
              <a:t>BufferedInputStream</a:t>
            </a:r>
            <a:r>
              <a:rPr lang="es-ES" sz="1800" b="0" dirty="0" smtClean="0"/>
              <a:t> para depositar los bytes leídos del archivo en el buffer… se usa </a:t>
            </a:r>
            <a:r>
              <a:rPr lang="es-ES" sz="1800" b="0" dirty="0" err="1" smtClean="0"/>
              <a:t>read</a:t>
            </a:r>
            <a:r>
              <a:rPr lang="es-ES" sz="1800" b="0" dirty="0" smtClean="0"/>
              <a:t>()…</a:t>
            </a:r>
            <a:endParaRPr lang="es-ES" sz="1800" b="0" dirty="0"/>
          </a:p>
        </p:txBody>
      </p:sp>
      <p:sp>
        <p:nvSpPr>
          <p:cNvPr id="22" name="Marcador de contenido 2"/>
          <p:cNvSpPr txBox="1">
            <a:spLocks/>
          </p:cNvSpPr>
          <p:nvPr/>
        </p:nvSpPr>
        <p:spPr bwMode="auto">
          <a:xfrm>
            <a:off x="10825" y="4344538"/>
            <a:ext cx="5127339" cy="118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342900">
              <a:spcBef>
                <a:spcPts val="0"/>
              </a:spcBef>
              <a:buFont typeface="+mj-lt"/>
              <a:buAutoNum type="arabicPeriod" startAt="3"/>
            </a:pPr>
            <a:r>
              <a:rPr lang="es-ES" sz="1800" b="0" dirty="0" smtClean="0"/>
              <a:t> Se crea un objeto instancia de </a:t>
            </a:r>
            <a:r>
              <a:rPr lang="es-ES" sz="1800" b="0" dirty="0" err="1" smtClean="0"/>
              <a:t>DataInputStream</a:t>
            </a:r>
            <a:r>
              <a:rPr lang="es-ES" sz="1800" b="0" dirty="0" smtClean="0"/>
              <a:t> para filtrar los bytes del buffer y entregar enteros a la aplicación… se usa </a:t>
            </a:r>
            <a:r>
              <a:rPr lang="es-ES" sz="1800" b="0" dirty="0" err="1" smtClean="0"/>
              <a:t>readInt</a:t>
            </a:r>
            <a:r>
              <a:rPr lang="es-ES" sz="1800" b="0" dirty="0" smtClean="0"/>
              <a:t>()…</a:t>
            </a:r>
            <a:endParaRPr lang="es-ES" sz="1800" b="0" dirty="0"/>
          </a:p>
        </p:txBody>
      </p:sp>
    </p:spTree>
    <p:extLst>
      <p:ext uri="{BB962C8B-B14F-4D97-AF65-F5344CB8AC3E}">
        <p14:creationId xmlns:p14="http://schemas.microsoft.com/office/powerpoint/2010/main" val="3077149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blinds(horizontal)">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3"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3" presetClass="entr" presetSubtype="1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Una solución con el patrón decorador</a:t>
            </a:r>
            <a:endParaRPr lang="es-ES" dirty="0"/>
          </a:p>
        </p:txBody>
      </p:sp>
      <p:sp>
        <p:nvSpPr>
          <p:cNvPr id="3" name="Marcador de contenido 2"/>
          <p:cNvSpPr>
            <a:spLocks noGrp="1"/>
          </p:cNvSpPr>
          <p:nvPr>
            <p:ph idx="1"/>
          </p:nvPr>
        </p:nvSpPr>
        <p:spPr>
          <a:xfrm>
            <a:off x="6350" y="1136895"/>
            <a:ext cx="9137650" cy="556294"/>
          </a:xfrm>
        </p:spPr>
        <p:txBody>
          <a:bodyPr/>
          <a:lstStyle/>
          <a:p>
            <a:r>
              <a:rPr lang="es-ES" dirty="0" smtClean="0"/>
              <a:t>Pero….si los objetos no están relacionados entre sí...</a:t>
            </a:r>
          </a:p>
        </p:txBody>
      </p:sp>
      <p:sp>
        <p:nvSpPr>
          <p:cNvPr id="6" name="Marcador de contenido 2"/>
          <p:cNvSpPr txBox="1">
            <a:spLocks/>
          </p:cNvSpPr>
          <p:nvPr/>
        </p:nvSpPr>
        <p:spPr bwMode="auto">
          <a:xfrm>
            <a:off x="6350" y="1799013"/>
            <a:ext cx="9137650" cy="2386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1"/>
            <a:r>
              <a:rPr lang="es-ES" b="0" dirty="0" smtClean="0"/>
              <a:t>¿</a:t>
            </a:r>
            <a:r>
              <a:rPr lang="es-ES" b="0" dirty="0"/>
              <a:t>Cómo se pasan los bytes leídos por la instancia de </a:t>
            </a:r>
            <a:r>
              <a:rPr lang="es-ES" b="0" dirty="0" err="1"/>
              <a:t>FileInputStream</a:t>
            </a:r>
            <a:r>
              <a:rPr lang="es-ES" b="0" dirty="0"/>
              <a:t> a la instancia de </a:t>
            </a:r>
            <a:r>
              <a:rPr lang="es-ES" b="0" dirty="0" err="1"/>
              <a:t>BufferedInputStream</a:t>
            </a:r>
            <a:r>
              <a:rPr lang="es-ES" b="0" dirty="0"/>
              <a:t> para que ésta las deposite en el buffer?... y </a:t>
            </a:r>
            <a:r>
              <a:rPr lang="es-ES" b="0" dirty="0" smtClean="0"/>
              <a:t>…</a:t>
            </a:r>
          </a:p>
          <a:p>
            <a:pPr lvl="1"/>
            <a:r>
              <a:rPr lang="es-ES" b="0" dirty="0" smtClean="0"/>
              <a:t>¿Cómo se pasan los bytes depositados en el buffer al objeto instancia de </a:t>
            </a:r>
            <a:r>
              <a:rPr lang="es-ES" b="0" dirty="0" err="1" smtClean="0"/>
              <a:t>DataInputStream</a:t>
            </a:r>
            <a:r>
              <a:rPr lang="es-ES" b="0" dirty="0" smtClean="0"/>
              <a:t> para que los filtre y entregue enteros a la aplicación?</a:t>
            </a:r>
            <a:endParaRPr lang="es-ES" b="0" dirty="0"/>
          </a:p>
        </p:txBody>
      </p:sp>
      <p:sp>
        <p:nvSpPr>
          <p:cNvPr id="8" name="Marcador de contenido 2"/>
          <p:cNvSpPr txBox="1">
            <a:spLocks/>
          </p:cNvSpPr>
          <p:nvPr/>
        </p:nvSpPr>
        <p:spPr bwMode="auto">
          <a:xfrm>
            <a:off x="0" y="4220757"/>
            <a:ext cx="9137650" cy="1693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2"/>
            <a:r>
              <a:rPr lang="es-ES" b="0" dirty="0" err="1" smtClean="0"/>
              <a:t>BufferedInputStream</a:t>
            </a:r>
            <a:r>
              <a:rPr lang="es-ES" b="0" dirty="0" smtClean="0"/>
              <a:t> no tiene un método público que admita un </a:t>
            </a:r>
            <a:r>
              <a:rPr lang="es-ES" b="0" dirty="0" err="1" smtClean="0"/>
              <a:t>array</a:t>
            </a:r>
            <a:r>
              <a:rPr lang="es-ES" b="0" dirty="0" smtClean="0"/>
              <a:t> de bytes y los deposite en el buffer… y …</a:t>
            </a:r>
          </a:p>
          <a:p>
            <a:pPr lvl="2"/>
            <a:r>
              <a:rPr lang="es-ES" b="0" dirty="0" err="1" smtClean="0"/>
              <a:t>DataInputStream</a:t>
            </a:r>
            <a:r>
              <a:rPr lang="es-ES" b="0" dirty="0" smtClean="0"/>
              <a:t> no tiene métodos públicos que admitan un </a:t>
            </a:r>
            <a:r>
              <a:rPr lang="es-ES" b="0" dirty="0" err="1" smtClean="0"/>
              <a:t>array</a:t>
            </a:r>
            <a:r>
              <a:rPr lang="es-ES" b="0" dirty="0" smtClean="0"/>
              <a:t> de bytes y devuelva un dato (entero, real, booleano, </a:t>
            </a:r>
            <a:r>
              <a:rPr lang="es-ES" b="0" dirty="0" err="1" smtClean="0"/>
              <a:t>etc</a:t>
            </a:r>
            <a:r>
              <a:rPr lang="es-ES" b="0" dirty="0" smtClean="0"/>
              <a:t>)</a:t>
            </a:r>
            <a:endParaRPr lang="es-ES" b="0" dirty="0"/>
          </a:p>
        </p:txBody>
      </p:sp>
    </p:spTree>
    <p:extLst>
      <p:ext uri="{BB962C8B-B14F-4D97-AF65-F5344CB8AC3E}">
        <p14:creationId xmlns:p14="http://schemas.microsoft.com/office/powerpoint/2010/main" val="15621564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Agrupar 22"/>
          <p:cNvGrpSpPr/>
          <p:nvPr/>
        </p:nvGrpSpPr>
        <p:grpSpPr>
          <a:xfrm>
            <a:off x="4955036" y="2600226"/>
            <a:ext cx="4133785" cy="3092197"/>
            <a:chOff x="2749580" y="4524412"/>
            <a:chExt cx="2939719" cy="1822528"/>
          </a:xfrm>
        </p:grpSpPr>
        <p:sp>
          <p:nvSpPr>
            <p:cNvPr id="24" name="Elipse 23"/>
            <p:cNvSpPr/>
            <p:nvPr/>
          </p:nvSpPr>
          <p:spPr bwMode="auto">
            <a:xfrm flipV="1">
              <a:off x="2749580" y="4524412"/>
              <a:ext cx="2939719" cy="1822528"/>
            </a:xfrm>
            <a:prstGeom prst="ellipse">
              <a:avLst/>
            </a:prstGeom>
            <a:gradFill flip="none" rotWithShape="1">
              <a:gsLst>
                <a:gs pos="0">
                  <a:schemeClr val="accent3">
                    <a:lumMod val="95000"/>
                  </a:schemeClr>
                </a:gs>
                <a:gs pos="100000">
                  <a:srgbClr val="000000"/>
                </a:gs>
                <a:gs pos="32000">
                  <a:schemeClr val="accent3">
                    <a:lumMod val="95000"/>
                  </a:schemeClr>
                </a:gs>
                <a:gs pos="66000">
                  <a:schemeClr val="accent3">
                    <a:lumMod val="95000"/>
                  </a:schemeClr>
                </a:gs>
              </a:gsLst>
              <a:path path="circle">
                <a:fillToRect t="100000" r="100000"/>
              </a:path>
              <a:tileRect l="-100000" b="-100000"/>
            </a:gradFill>
            <a:ln w="12700" cap="flat" cmpd="sng" algn="ctr">
              <a:solidFill>
                <a:schemeClr val="tx1"/>
              </a:solidFill>
              <a:prstDash val="solid"/>
              <a:round/>
              <a:headEnd type="none" w="med" len="med"/>
              <a:tailEnd type="none" w="med" len="med"/>
            </a:ln>
            <a:effectLst/>
            <a:extLst/>
          </p:spPr>
          <p:txBody>
            <a:bodyPr/>
            <a:lstStyle/>
            <a:p>
              <a:pPr>
                <a:defRPr/>
              </a:pPr>
              <a:endParaRPr lang="en-GB">
                <a:cs typeface="+mn-cs"/>
              </a:endParaRPr>
            </a:p>
          </p:txBody>
        </p:sp>
        <p:sp>
          <p:nvSpPr>
            <p:cNvPr id="25" name="CuadroTexto 4"/>
            <p:cNvSpPr txBox="1">
              <a:spLocks noChangeArrowheads="1"/>
            </p:cNvSpPr>
            <p:nvPr/>
          </p:nvSpPr>
          <p:spPr bwMode="auto">
            <a:xfrm>
              <a:off x="3428923" y="4590288"/>
              <a:ext cx="1376220" cy="47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s-ES" sz="1500" dirty="0" err="1" smtClean="0">
                  <a:latin typeface="Chalkboard" charset="0"/>
                  <a:cs typeface="Chalkboard" charset="0"/>
                </a:rPr>
                <a:t>DataInputStream</a:t>
              </a:r>
              <a:endParaRPr lang="es-ES" sz="1500" dirty="0" smtClean="0">
                <a:latin typeface="Chalkboard" charset="0"/>
                <a:cs typeface="Chalkboard" charset="0"/>
              </a:endParaRPr>
            </a:p>
            <a:p>
              <a:r>
                <a:rPr lang="es-ES" sz="1500" dirty="0" smtClean="0">
                  <a:latin typeface="Chalkboard" charset="0"/>
                  <a:cs typeface="Chalkboard" charset="0"/>
                </a:rPr>
                <a:t>   </a:t>
              </a:r>
              <a:r>
                <a:rPr lang="es-ES" sz="1500" dirty="0" err="1" smtClean="0">
                  <a:latin typeface="Chalkboard" charset="0"/>
                  <a:cs typeface="Chalkboard" charset="0"/>
                </a:rPr>
                <a:t>readInt</a:t>
              </a:r>
              <a:r>
                <a:rPr lang="es-ES" sz="1500" dirty="0" smtClean="0">
                  <a:latin typeface="Chalkboard" charset="0"/>
                  <a:cs typeface="Chalkboard" charset="0"/>
                </a:rPr>
                <a:t>()</a:t>
              </a:r>
              <a:endParaRPr lang="es-ES" sz="1500" dirty="0">
                <a:latin typeface="Chalkboard" charset="0"/>
                <a:cs typeface="Chalkboard" charset="0"/>
              </a:endParaRPr>
            </a:p>
          </p:txBody>
        </p:sp>
      </p:grpSp>
      <p:grpSp>
        <p:nvGrpSpPr>
          <p:cNvPr id="18" name="Agrupar 17"/>
          <p:cNvGrpSpPr/>
          <p:nvPr/>
        </p:nvGrpSpPr>
        <p:grpSpPr>
          <a:xfrm>
            <a:off x="6011601" y="3244295"/>
            <a:ext cx="2939719" cy="1822528"/>
            <a:chOff x="870157" y="2737244"/>
            <a:chExt cx="2939719" cy="1822528"/>
          </a:xfrm>
        </p:grpSpPr>
        <p:sp>
          <p:nvSpPr>
            <p:cNvPr id="16" name="Elipse 15"/>
            <p:cNvSpPr/>
            <p:nvPr/>
          </p:nvSpPr>
          <p:spPr bwMode="auto">
            <a:xfrm flipV="1">
              <a:off x="870157" y="2737244"/>
              <a:ext cx="2939719" cy="1822528"/>
            </a:xfrm>
            <a:prstGeom prst="ellipse">
              <a:avLst/>
            </a:prstGeom>
            <a:gradFill flip="none" rotWithShape="1">
              <a:gsLst>
                <a:gs pos="0">
                  <a:schemeClr val="accent3">
                    <a:lumMod val="95000"/>
                  </a:schemeClr>
                </a:gs>
                <a:gs pos="100000">
                  <a:srgbClr val="000000"/>
                </a:gs>
                <a:gs pos="32000">
                  <a:schemeClr val="accent3">
                    <a:lumMod val="95000"/>
                  </a:schemeClr>
                </a:gs>
                <a:gs pos="66000">
                  <a:schemeClr val="accent3">
                    <a:lumMod val="95000"/>
                  </a:schemeClr>
                </a:gs>
              </a:gsLst>
              <a:path path="circle">
                <a:fillToRect t="100000" r="100000"/>
              </a:path>
              <a:tileRect l="-100000" b="-100000"/>
            </a:gradFill>
            <a:ln w="12700" cap="flat" cmpd="sng" algn="ctr">
              <a:solidFill>
                <a:schemeClr val="tx1"/>
              </a:solidFill>
              <a:prstDash val="solid"/>
              <a:round/>
              <a:headEnd type="none" w="med" len="med"/>
              <a:tailEnd type="none" w="med" len="med"/>
            </a:ln>
            <a:effectLst/>
            <a:extLst/>
          </p:spPr>
          <p:txBody>
            <a:bodyPr/>
            <a:lstStyle/>
            <a:p>
              <a:pPr>
                <a:defRPr/>
              </a:pPr>
              <a:endParaRPr lang="en-GB">
                <a:cs typeface="+mn-cs"/>
              </a:endParaRPr>
            </a:p>
          </p:txBody>
        </p:sp>
        <p:sp>
          <p:nvSpPr>
            <p:cNvPr id="17" name="CuadroTexto 4"/>
            <p:cNvSpPr txBox="1">
              <a:spLocks noChangeArrowheads="1"/>
            </p:cNvSpPr>
            <p:nvPr/>
          </p:nvSpPr>
          <p:spPr bwMode="auto">
            <a:xfrm>
              <a:off x="1089870" y="3032756"/>
              <a:ext cx="212311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s-ES" sz="1500" dirty="0" err="1" smtClean="0">
                  <a:latin typeface="Chalkboard" charset="0"/>
                  <a:cs typeface="Chalkboard" charset="0"/>
                </a:rPr>
                <a:t>BufferedInputStream</a:t>
              </a:r>
              <a:endParaRPr lang="es-ES" sz="1500" dirty="0" smtClean="0">
                <a:latin typeface="Chalkboard" charset="0"/>
                <a:cs typeface="Chalkboard" charset="0"/>
              </a:endParaRPr>
            </a:p>
            <a:p>
              <a:r>
                <a:rPr lang="es-ES" sz="1500" dirty="0" smtClean="0">
                  <a:latin typeface="Chalkboard" charset="0"/>
                  <a:cs typeface="Chalkboard" charset="0"/>
                </a:rPr>
                <a:t>   </a:t>
              </a:r>
              <a:r>
                <a:rPr lang="es-ES" sz="1500" dirty="0" err="1" smtClean="0">
                  <a:latin typeface="Chalkboard" charset="0"/>
                  <a:cs typeface="Chalkboard" charset="0"/>
                </a:rPr>
                <a:t>read</a:t>
              </a:r>
              <a:r>
                <a:rPr lang="es-ES" sz="1500" dirty="0" smtClean="0">
                  <a:latin typeface="Chalkboard" charset="0"/>
                  <a:cs typeface="Chalkboard" charset="0"/>
                </a:rPr>
                <a:t>()</a:t>
              </a:r>
              <a:endParaRPr lang="es-ES" sz="1500" dirty="0">
                <a:latin typeface="Chalkboard" charset="0"/>
                <a:cs typeface="Chalkboard" charset="0"/>
              </a:endParaRPr>
            </a:p>
          </p:txBody>
        </p:sp>
      </p:grpSp>
      <p:sp>
        <p:nvSpPr>
          <p:cNvPr id="2" name="Título 1"/>
          <p:cNvSpPr>
            <a:spLocks noGrp="1"/>
          </p:cNvSpPr>
          <p:nvPr>
            <p:ph type="title"/>
          </p:nvPr>
        </p:nvSpPr>
        <p:spPr/>
        <p:txBody>
          <a:bodyPr/>
          <a:lstStyle/>
          <a:p>
            <a:r>
              <a:rPr lang="es-ES" dirty="0" smtClean="0"/>
              <a:t>Una solución con el patrón decorador</a:t>
            </a:r>
            <a:endParaRPr lang="es-ES" dirty="0"/>
          </a:p>
        </p:txBody>
      </p:sp>
      <p:grpSp>
        <p:nvGrpSpPr>
          <p:cNvPr id="14" name="Agrupar 13"/>
          <p:cNvGrpSpPr/>
          <p:nvPr/>
        </p:nvGrpSpPr>
        <p:grpSpPr>
          <a:xfrm>
            <a:off x="7171576" y="3896800"/>
            <a:ext cx="1631067" cy="943258"/>
            <a:chOff x="5956418" y="1618878"/>
            <a:chExt cx="1631067" cy="943258"/>
          </a:xfrm>
        </p:grpSpPr>
        <p:sp>
          <p:nvSpPr>
            <p:cNvPr id="6" name="Elipse 5"/>
            <p:cNvSpPr/>
            <p:nvPr/>
          </p:nvSpPr>
          <p:spPr bwMode="auto">
            <a:xfrm flipV="1">
              <a:off x="6016391" y="1618878"/>
              <a:ext cx="1534640" cy="943258"/>
            </a:xfrm>
            <a:prstGeom prst="ellipse">
              <a:avLst/>
            </a:prstGeom>
            <a:gradFill flip="none" rotWithShape="1">
              <a:gsLst>
                <a:gs pos="0">
                  <a:schemeClr val="accent3">
                    <a:lumMod val="95000"/>
                  </a:schemeClr>
                </a:gs>
                <a:gs pos="100000">
                  <a:srgbClr val="000000"/>
                </a:gs>
                <a:gs pos="32000">
                  <a:schemeClr val="accent3">
                    <a:lumMod val="95000"/>
                  </a:schemeClr>
                </a:gs>
                <a:gs pos="66000">
                  <a:schemeClr val="accent3">
                    <a:lumMod val="95000"/>
                  </a:schemeClr>
                </a:gs>
              </a:gsLst>
              <a:path path="circle">
                <a:fillToRect t="100000" r="100000"/>
              </a:path>
              <a:tileRect l="-100000" b="-100000"/>
            </a:gradFill>
            <a:ln w="12700" cap="flat" cmpd="sng" algn="ctr">
              <a:solidFill>
                <a:schemeClr val="tx1"/>
              </a:solidFill>
              <a:prstDash val="solid"/>
              <a:round/>
              <a:headEnd type="none" w="med" len="med"/>
              <a:tailEnd type="none" w="med" len="med"/>
            </a:ln>
            <a:effectLst/>
            <a:extLst/>
          </p:spPr>
          <p:txBody>
            <a:bodyPr/>
            <a:lstStyle/>
            <a:p>
              <a:pPr>
                <a:defRPr/>
              </a:pPr>
              <a:endParaRPr lang="en-GB">
                <a:cs typeface="+mn-cs"/>
              </a:endParaRPr>
            </a:p>
          </p:txBody>
        </p:sp>
        <p:sp>
          <p:nvSpPr>
            <p:cNvPr id="7" name="CuadroTexto 4"/>
            <p:cNvSpPr txBox="1">
              <a:spLocks noChangeArrowheads="1"/>
            </p:cNvSpPr>
            <p:nvPr/>
          </p:nvSpPr>
          <p:spPr bwMode="auto">
            <a:xfrm>
              <a:off x="5956418" y="1911465"/>
              <a:ext cx="163106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s-ES" sz="1500" dirty="0" err="1" smtClean="0">
                  <a:latin typeface="Chalkboard" charset="0"/>
                  <a:cs typeface="Chalkboard" charset="0"/>
                </a:rPr>
                <a:t>FileInputStream</a:t>
              </a:r>
              <a:endParaRPr lang="es-ES" sz="1500" dirty="0" smtClean="0">
                <a:latin typeface="Chalkboard" charset="0"/>
                <a:cs typeface="Chalkboard" charset="0"/>
              </a:endParaRPr>
            </a:p>
            <a:p>
              <a:pPr algn="ctr"/>
              <a:r>
                <a:rPr lang="es-ES" sz="1500" dirty="0" err="1">
                  <a:latin typeface="Chalkboard" charset="0"/>
                  <a:cs typeface="Chalkboard" charset="0"/>
                </a:rPr>
                <a:t>r</a:t>
              </a:r>
              <a:r>
                <a:rPr lang="es-ES" sz="1500" dirty="0" err="1" smtClean="0">
                  <a:latin typeface="Chalkboard" charset="0"/>
                  <a:cs typeface="Chalkboard" charset="0"/>
                </a:rPr>
                <a:t>ead</a:t>
              </a:r>
              <a:r>
                <a:rPr lang="es-ES" sz="1500" dirty="0" smtClean="0">
                  <a:latin typeface="Chalkboard" charset="0"/>
                  <a:cs typeface="Chalkboard" charset="0"/>
                </a:rPr>
                <a:t>()</a:t>
              </a:r>
              <a:endParaRPr lang="es-ES" sz="1500" dirty="0">
                <a:latin typeface="Chalkboard" charset="0"/>
                <a:cs typeface="Chalkboard" charset="0"/>
              </a:endParaRPr>
            </a:p>
          </p:txBody>
        </p:sp>
      </p:grpSp>
      <p:sp>
        <p:nvSpPr>
          <p:cNvPr id="15" name="Marcador de contenido 2"/>
          <p:cNvSpPr>
            <a:spLocks noGrp="1"/>
          </p:cNvSpPr>
          <p:nvPr>
            <p:ph idx="1"/>
          </p:nvPr>
        </p:nvSpPr>
        <p:spPr>
          <a:xfrm>
            <a:off x="6350" y="1219201"/>
            <a:ext cx="9137650" cy="485746"/>
          </a:xfrm>
        </p:spPr>
        <p:txBody>
          <a:bodyPr/>
          <a:lstStyle/>
          <a:p>
            <a:r>
              <a:rPr lang="es-ES" dirty="0" smtClean="0"/>
              <a:t>Solución: objetos incorporados uno dentro de otro!!</a:t>
            </a:r>
            <a:endParaRPr lang="es-ES" dirty="0"/>
          </a:p>
        </p:txBody>
      </p:sp>
      <p:sp>
        <p:nvSpPr>
          <p:cNvPr id="19" name="Marcador de contenido 2"/>
          <p:cNvSpPr txBox="1">
            <a:spLocks/>
          </p:cNvSpPr>
          <p:nvPr/>
        </p:nvSpPr>
        <p:spPr bwMode="auto">
          <a:xfrm>
            <a:off x="11291" y="1754514"/>
            <a:ext cx="6000309" cy="95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342900">
              <a:spcBef>
                <a:spcPts val="0"/>
              </a:spcBef>
              <a:buFont typeface="+mj-lt"/>
              <a:buAutoNum type="arabicPeriod"/>
            </a:pPr>
            <a:r>
              <a:rPr lang="es-ES" sz="1800" b="0" dirty="0" smtClean="0"/>
              <a:t> Se crea un objeto instancia de </a:t>
            </a:r>
            <a:r>
              <a:rPr lang="es-ES" sz="1800" b="0" dirty="0" err="1" smtClean="0"/>
              <a:t>FileInputStream</a:t>
            </a:r>
            <a:r>
              <a:rPr lang="es-ES" sz="1800" b="0" dirty="0" smtClean="0"/>
              <a:t> para leer bytes de un archivo….se usa </a:t>
            </a:r>
            <a:r>
              <a:rPr lang="es-ES" sz="1800" b="0" dirty="0" err="1" smtClean="0"/>
              <a:t>read</a:t>
            </a:r>
            <a:r>
              <a:rPr lang="es-ES" sz="1800" b="0" dirty="0" smtClean="0"/>
              <a:t>() para leer del archivo…</a:t>
            </a:r>
            <a:endParaRPr lang="es-ES" sz="1800" b="0" dirty="0"/>
          </a:p>
        </p:txBody>
      </p:sp>
      <p:sp>
        <p:nvSpPr>
          <p:cNvPr id="21" name="Marcador de contenido 2"/>
          <p:cNvSpPr txBox="1">
            <a:spLocks/>
          </p:cNvSpPr>
          <p:nvPr/>
        </p:nvSpPr>
        <p:spPr bwMode="auto">
          <a:xfrm>
            <a:off x="11292" y="2655175"/>
            <a:ext cx="5315481" cy="171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342900">
              <a:spcBef>
                <a:spcPts val="0"/>
              </a:spcBef>
              <a:buFont typeface="+mj-lt"/>
              <a:buAutoNum type="arabicPeriod" startAt="2"/>
            </a:pPr>
            <a:r>
              <a:rPr lang="es-ES" sz="1800" b="0" dirty="0" smtClean="0"/>
              <a:t> Se crea un objeto instancia de </a:t>
            </a:r>
            <a:r>
              <a:rPr lang="es-ES" sz="1800" b="0" dirty="0" err="1" smtClean="0"/>
              <a:t>BufferedInputStream</a:t>
            </a:r>
            <a:r>
              <a:rPr lang="es-ES" sz="1800" b="0" dirty="0" smtClean="0"/>
              <a:t> para depositar los bytes leídos del archivo en el buffer… </a:t>
            </a:r>
          </a:p>
          <a:p>
            <a:pPr marL="0" lvl="1" indent="0">
              <a:spcBef>
                <a:spcPts val="0"/>
              </a:spcBef>
              <a:buNone/>
            </a:pPr>
            <a:r>
              <a:rPr lang="es-ES" sz="1800" b="0" dirty="0" smtClean="0"/>
              <a:t>El objeto gestiona internamente la obtención de bytes del objeto que los lee de la fuente y su disposición en el buffer</a:t>
            </a:r>
          </a:p>
        </p:txBody>
      </p:sp>
      <p:sp>
        <p:nvSpPr>
          <p:cNvPr id="22" name="Marcador de contenido 2"/>
          <p:cNvSpPr txBox="1">
            <a:spLocks/>
          </p:cNvSpPr>
          <p:nvPr/>
        </p:nvSpPr>
        <p:spPr bwMode="auto">
          <a:xfrm>
            <a:off x="10825" y="4415082"/>
            <a:ext cx="5899492" cy="151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342900">
              <a:spcBef>
                <a:spcPts val="0"/>
              </a:spcBef>
              <a:buFont typeface="+mj-lt"/>
              <a:buAutoNum type="arabicPeriod" startAt="3"/>
            </a:pPr>
            <a:r>
              <a:rPr lang="es-ES" sz="1800" b="0" dirty="0" smtClean="0"/>
              <a:t> Se crea un objeto instancia de </a:t>
            </a:r>
            <a:r>
              <a:rPr lang="es-ES" sz="1800" b="0" dirty="0" err="1" smtClean="0"/>
              <a:t>DataInputStream</a:t>
            </a:r>
            <a:r>
              <a:rPr lang="es-ES" sz="1800" b="0" dirty="0" smtClean="0"/>
              <a:t> para filtrar los bytes del buffer y entregar enteros a la aplicación… se usa </a:t>
            </a:r>
            <a:r>
              <a:rPr lang="es-ES" sz="1800" b="0" dirty="0" err="1" smtClean="0"/>
              <a:t>readInt</a:t>
            </a:r>
            <a:r>
              <a:rPr lang="es-ES" sz="1800" b="0" dirty="0" smtClean="0"/>
              <a:t>()…</a:t>
            </a:r>
          </a:p>
          <a:p>
            <a:pPr marL="0" lvl="1" indent="0">
              <a:spcBef>
                <a:spcPts val="0"/>
              </a:spcBef>
              <a:buNone/>
            </a:pPr>
            <a:r>
              <a:rPr lang="es-ES" sz="1800" b="0" dirty="0" smtClean="0"/>
              <a:t>El objeto gestiona internamente la recogida de grupos de bytes del buffer  y su conversión en datos…</a:t>
            </a:r>
            <a:endParaRPr lang="es-ES" sz="1800" b="0" dirty="0"/>
          </a:p>
        </p:txBody>
      </p:sp>
    </p:spTree>
    <p:extLst>
      <p:ext uri="{BB962C8B-B14F-4D97-AF65-F5344CB8AC3E}">
        <p14:creationId xmlns:p14="http://schemas.microsoft.com/office/powerpoint/2010/main" val="1155632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blinds(horizontal)">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3"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3" presetClass="entr" presetSubtype="1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s-ES" sz="3200" dirty="0"/>
              <a:t>Una solución con el patrón decorador</a:t>
            </a:r>
            <a:endParaRPr lang="es-ES" sz="3200" dirty="0">
              <a:latin typeface="Arial" charset="0"/>
            </a:endParaRPr>
          </a:p>
        </p:txBody>
      </p:sp>
      <p:sp>
        <p:nvSpPr>
          <p:cNvPr id="40962" name="TextBox 26"/>
          <p:cNvSpPr txBox="1">
            <a:spLocks noChangeArrowheads="1"/>
          </p:cNvSpPr>
          <p:nvPr/>
        </p:nvSpPr>
        <p:spPr bwMode="auto">
          <a:xfrm>
            <a:off x="6881813" y="1289050"/>
            <a:ext cx="2149008" cy="40011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000" b="0" u="sng" dirty="0" smtClean="0">
                <a:solidFill>
                  <a:schemeClr val="accent2"/>
                </a:solidFill>
              </a:rPr>
              <a:t>: </a:t>
            </a:r>
            <a:r>
              <a:rPr lang="es-ES" sz="2000" b="0" u="sng" dirty="0" err="1" smtClean="0">
                <a:solidFill>
                  <a:schemeClr val="accent2"/>
                </a:solidFill>
              </a:rPr>
              <a:t>FileInputStream</a:t>
            </a:r>
            <a:endParaRPr lang="es-ES" sz="2000" dirty="0">
              <a:solidFill>
                <a:schemeClr val="accent2"/>
              </a:solidFill>
            </a:endParaRPr>
          </a:p>
        </p:txBody>
      </p:sp>
      <p:sp>
        <p:nvSpPr>
          <p:cNvPr id="40963" name="TextBox 27"/>
          <p:cNvSpPr txBox="1">
            <a:spLocks noChangeArrowheads="1"/>
          </p:cNvSpPr>
          <p:nvPr/>
        </p:nvSpPr>
        <p:spPr bwMode="auto">
          <a:xfrm>
            <a:off x="4100513" y="1289050"/>
            <a:ext cx="2617974" cy="40011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000" b="0" u="sng" dirty="0" smtClean="0">
                <a:solidFill>
                  <a:schemeClr val="accent2"/>
                </a:solidFill>
              </a:rPr>
              <a:t>:</a:t>
            </a:r>
            <a:r>
              <a:rPr lang="es-ES" sz="2000" b="0" u="sng" dirty="0" err="1" smtClean="0">
                <a:solidFill>
                  <a:schemeClr val="accent2"/>
                </a:solidFill>
              </a:rPr>
              <a:t>BufferedInputStream</a:t>
            </a:r>
            <a:endParaRPr lang="es-ES" sz="2000" dirty="0">
              <a:solidFill>
                <a:schemeClr val="accent2"/>
              </a:solidFill>
            </a:endParaRPr>
          </a:p>
        </p:txBody>
      </p:sp>
      <p:cxnSp>
        <p:nvCxnSpPr>
          <p:cNvPr id="40964" name="Straight Connector 29"/>
          <p:cNvCxnSpPr>
            <a:cxnSpLocks noChangeShapeType="1"/>
          </p:cNvCxnSpPr>
          <p:nvPr/>
        </p:nvCxnSpPr>
        <p:spPr bwMode="auto">
          <a:xfrm rot="5400000">
            <a:off x="5588000" y="3840163"/>
            <a:ext cx="415607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0965" name="Straight Connector 30"/>
          <p:cNvCxnSpPr>
            <a:cxnSpLocks noChangeShapeType="1"/>
          </p:cNvCxnSpPr>
          <p:nvPr/>
        </p:nvCxnSpPr>
        <p:spPr bwMode="auto">
          <a:xfrm rot="16200000" flipH="1">
            <a:off x="3003550" y="3803650"/>
            <a:ext cx="42291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0966" name="Straight Arrow Connector 32"/>
          <p:cNvCxnSpPr>
            <a:cxnSpLocks noChangeShapeType="1"/>
          </p:cNvCxnSpPr>
          <p:nvPr/>
        </p:nvCxnSpPr>
        <p:spPr bwMode="auto">
          <a:xfrm>
            <a:off x="442913" y="2149475"/>
            <a:ext cx="2235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67" name="TextBox 34"/>
          <p:cNvSpPr txBox="1">
            <a:spLocks noChangeArrowheads="1"/>
          </p:cNvSpPr>
          <p:nvPr/>
        </p:nvSpPr>
        <p:spPr bwMode="auto">
          <a:xfrm>
            <a:off x="1054306" y="1760980"/>
            <a:ext cx="10228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800" b="0" dirty="0" err="1" smtClean="0">
                <a:solidFill>
                  <a:schemeClr val="accent2"/>
                </a:solidFill>
              </a:rPr>
              <a:t>readInt</a:t>
            </a:r>
            <a:r>
              <a:rPr lang="es-ES" sz="1400" b="0" dirty="0" smtClean="0">
                <a:solidFill>
                  <a:schemeClr val="accent2"/>
                </a:solidFill>
              </a:rPr>
              <a:t>()</a:t>
            </a:r>
            <a:endParaRPr lang="es-ES" sz="1400" dirty="0">
              <a:solidFill>
                <a:schemeClr val="accent2"/>
              </a:solidFill>
            </a:endParaRPr>
          </a:p>
        </p:txBody>
      </p:sp>
      <p:cxnSp>
        <p:nvCxnSpPr>
          <p:cNvPr id="40968" name="Straight Arrow Connector 36"/>
          <p:cNvCxnSpPr>
            <a:cxnSpLocks noChangeShapeType="1"/>
          </p:cNvCxnSpPr>
          <p:nvPr/>
        </p:nvCxnSpPr>
        <p:spPr bwMode="auto">
          <a:xfrm>
            <a:off x="2678114" y="2458897"/>
            <a:ext cx="2439987"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69" name="TextBox 37"/>
          <p:cNvSpPr txBox="1">
            <a:spLocks noChangeArrowheads="1"/>
          </p:cNvSpPr>
          <p:nvPr/>
        </p:nvSpPr>
        <p:spPr bwMode="auto">
          <a:xfrm>
            <a:off x="2960688" y="1879946"/>
            <a:ext cx="18709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400" b="0" dirty="0">
                <a:solidFill>
                  <a:schemeClr val="accent2"/>
                </a:solidFill>
              </a:rPr>
              <a:t>Leer </a:t>
            </a:r>
            <a:r>
              <a:rPr lang="es-ES" sz="1400" b="0" dirty="0" smtClean="0">
                <a:solidFill>
                  <a:schemeClr val="accent2"/>
                </a:solidFill>
              </a:rPr>
              <a:t>1 byte </a:t>
            </a:r>
            <a:r>
              <a:rPr lang="es-ES" sz="1400" b="0" dirty="0">
                <a:solidFill>
                  <a:schemeClr val="accent2"/>
                </a:solidFill>
              </a:rPr>
              <a:t>del buffer</a:t>
            </a:r>
          </a:p>
        </p:txBody>
      </p:sp>
      <p:cxnSp>
        <p:nvCxnSpPr>
          <p:cNvPr id="40971" name="Straight Connector 42"/>
          <p:cNvCxnSpPr>
            <a:cxnSpLocks noChangeShapeType="1"/>
          </p:cNvCxnSpPr>
          <p:nvPr/>
        </p:nvCxnSpPr>
        <p:spPr bwMode="auto">
          <a:xfrm>
            <a:off x="2678113" y="4996458"/>
            <a:ext cx="557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0972" name="Straight Connector 44"/>
          <p:cNvCxnSpPr>
            <a:cxnSpLocks noChangeShapeType="1"/>
          </p:cNvCxnSpPr>
          <p:nvPr/>
        </p:nvCxnSpPr>
        <p:spPr bwMode="auto">
          <a:xfrm rot="5400000">
            <a:off x="3032125" y="5199658"/>
            <a:ext cx="40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0973" name="Straight Arrow Connector 47"/>
          <p:cNvCxnSpPr>
            <a:cxnSpLocks noChangeShapeType="1"/>
          </p:cNvCxnSpPr>
          <p:nvPr/>
        </p:nvCxnSpPr>
        <p:spPr bwMode="auto">
          <a:xfrm rot="10800000">
            <a:off x="2678113" y="5402858"/>
            <a:ext cx="557212"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74" name="Straight Arrow Connector 49"/>
          <p:cNvCxnSpPr>
            <a:cxnSpLocks noChangeShapeType="1"/>
          </p:cNvCxnSpPr>
          <p:nvPr/>
        </p:nvCxnSpPr>
        <p:spPr bwMode="auto">
          <a:xfrm rot="10800000">
            <a:off x="442912" y="5516065"/>
            <a:ext cx="2235200" cy="1587"/>
          </a:xfrm>
          <a:prstGeom prst="straightConnector1">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40975" name="TextBox 50"/>
          <p:cNvSpPr txBox="1">
            <a:spLocks noChangeArrowheads="1"/>
          </p:cNvSpPr>
          <p:nvPr/>
        </p:nvSpPr>
        <p:spPr bwMode="auto">
          <a:xfrm>
            <a:off x="1055333" y="5559873"/>
            <a:ext cx="861133"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1400" b="0" dirty="0" smtClean="0">
                <a:solidFill>
                  <a:schemeClr val="accent2"/>
                </a:solidFill>
              </a:rPr>
              <a:t>4 bytes</a:t>
            </a:r>
            <a:endParaRPr lang="es-ES" sz="1400" b="0" dirty="0">
              <a:solidFill>
                <a:schemeClr val="accent2"/>
              </a:solidFill>
            </a:endParaRPr>
          </a:p>
          <a:p>
            <a:pPr algn="ctr"/>
            <a:r>
              <a:rPr lang="es-ES" sz="1400" b="0" dirty="0" smtClean="0">
                <a:solidFill>
                  <a:schemeClr val="accent2"/>
                </a:solidFill>
              </a:rPr>
              <a:t>como </a:t>
            </a:r>
            <a:r>
              <a:rPr lang="es-ES" sz="1400" b="0" dirty="0" err="1" smtClean="0">
                <a:solidFill>
                  <a:schemeClr val="accent2"/>
                </a:solidFill>
              </a:rPr>
              <a:t>int</a:t>
            </a:r>
            <a:endParaRPr lang="es-ES" sz="1400" dirty="0">
              <a:solidFill>
                <a:schemeClr val="accent2"/>
              </a:solidFill>
            </a:endParaRPr>
          </a:p>
        </p:txBody>
      </p:sp>
      <p:sp>
        <p:nvSpPr>
          <p:cNvPr id="40976" name="TextBox 53"/>
          <p:cNvSpPr txBox="1">
            <a:spLocks noChangeArrowheads="1"/>
          </p:cNvSpPr>
          <p:nvPr/>
        </p:nvSpPr>
        <p:spPr bwMode="auto">
          <a:xfrm>
            <a:off x="1485900" y="1289050"/>
            <a:ext cx="2224088" cy="4000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000" b="0" u="sng" dirty="0" smtClean="0">
                <a:solidFill>
                  <a:schemeClr val="accent2"/>
                </a:solidFill>
              </a:rPr>
              <a:t>:</a:t>
            </a:r>
            <a:r>
              <a:rPr lang="es-ES" sz="2000" b="0" u="sng" dirty="0" err="1" smtClean="0">
                <a:solidFill>
                  <a:schemeClr val="accent2"/>
                </a:solidFill>
              </a:rPr>
              <a:t>DataInputStream</a:t>
            </a:r>
            <a:endParaRPr lang="es-ES" sz="2000" dirty="0">
              <a:solidFill>
                <a:schemeClr val="accent2"/>
              </a:solidFill>
            </a:endParaRPr>
          </a:p>
        </p:txBody>
      </p:sp>
      <p:cxnSp>
        <p:nvCxnSpPr>
          <p:cNvPr id="40977" name="Straight Connector 54"/>
          <p:cNvCxnSpPr>
            <a:cxnSpLocks noChangeShapeType="1"/>
          </p:cNvCxnSpPr>
          <p:nvPr/>
        </p:nvCxnSpPr>
        <p:spPr bwMode="auto">
          <a:xfrm rot="5400000">
            <a:off x="600075" y="3767138"/>
            <a:ext cx="415607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0978" name="Straight Arrow Connector 57"/>
          <p:cNvCxnSpPr>
            <a:cxnSpLocks noChangeShapeType="1"/>
          </p:cNvCxnSpPr>
          <p:nvPr/>
        </p:nvCxnSpPr>
        <p:spPr bwMode="auto">
          <a:xfrm>
            <a:off x="5118101" y="2903000"/>
            <a:ext cx="2592388"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79" name="TextBox 61"/>
          <p:cNvSpPr txBox="1">
            <a:spLocks noChangeArrowheads="1"/>
          </p:cNvSpPr>
          <p:nvPr/>
        </p:nvSpPr>
        <p:spPr bwMode="auto">
          <a:xfrm>
            <a:off x="5267979" y="1838381"/>
            <a:ext cx="2234188"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400" b="0" dirty="0">
                <a:solidFill>
                  <a:schemeClr val="accent2"/>
                </a:solidFill>
              </a:rPr>
              <a:t>Leer </a:t>
            </a:r>
            <a:r>
              <a:rPr lang="es-ES" sz="1400" b="0" dirty="0" smtClean="0">
                <a:solidFill>
                  <a:schemeClr val="accent2"/>
                </a:solidFill>
              </a:rPr>
              <a:t>bloque de bytes</a:t>
            </a:r>
          </a:p>
          <a:p>
            <a:r>
              <a:rPr lang="es-ES" sz="1400" b="0" dirty="0" smtClean="0">
                <a:solidFill>
                  <a:schemeClr val="accent2"/>
                </a:solidFill>
              </a:rPr>
              <a:t> </a:t>
            </a:r>
            <a:r>
              <a:rPr lang="es-ES" sz="1400" b="0" dirty="0">
                <a:solidFill>
                  <a:schemeClr val="accent2"/>
                </a:solidFill>
              </a:rPr>
              <a:t>del </a:t>
            </a:r>
            <a:r>
              <a:rPr lang="es-ES" sz="1400" b="0" dirty="0" smtClean="0">
                <a:solidFill>
                  <a:schemeClr val="accent2"/>
                </a:solidFill>
              </a:rPr>
              <a:t>fichero y disponerlos</a:t>
            </a:r>
            <a:r>
              <a:rPr lang="es-ES" sz="1400" dirty="0">
                <a:solidFill>
                  <a:schemeClr val="accent2"/>
                </a:solidFill>
              </a:rPr>
              <a:t> </a:t>
            </a:r>
            <a:r>
              <a:rPr lang="es-ES" sz="1400" b="0" dirty="0" smtClean="0">
                <a:solidFill>
                  <a:schemeClr val="accent2"/>
                </a:solidFill>
              </a:rPr>
              <a:t>en el buffer</a:t>
            </a:r>
          </a:p>
        </p:txBody>
      </p:sp>
      <p:sp>
        <p:nvSpPr>
          <p:cNvPr id="40980" name="TextBox 67"/>
          <p:cNvSpPr txBox="1">
            <a:spLocks noChangeArrowheads="1"/>
          </p:cNvSpPr>
          <p:nvPr/>
        </p:nvSpPr>
        <p:spPr bwMode="auto">
          <a:xfrm>
            <a:off x="7676683" y="2702439"/>
            <a:ext cx="1492003"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400" b="0" dirty="0" smtClean="0">
                <a:solidFill>
                  <a:schemeClr val="accent2"/>
                </a:solidFill>
              </a:rPr>
              <a:t>Lee bloque de</a:t>
            </a:r>
            <a:endParaRPr lang="es-ES" sz="1400" b="0" dirty="0">
              <a:solidFill>
                <a:schemeClr val="accent2"/>
              </a:solidFill>
            </a:endParaRPr>
          </a:p>
          <a:p>
            <a:r>
              <a:rPr lang="es-ES" sz="1400" b="0" dirty="0">
                <a:solidFill>
                  <a:schemeClr val="accent2"/>
                </a:solidFill>
              </a:rPr>
              <a:t>bytes </a:t>
            </a:r>
            <a:r>
              <a:rPr lang="es-ES" sz="1400" b="0" dirty="0" smtClean="0">
                <a:solidFill>
                  <a:schemeClr val="accent2"/>
                </a:solidFill>
              </a:rPr>
              <a:t>del fichero</a:t>
            </a:r>
            <a:endParaRPr lang="es-ES" sz="1400" dirty="0">
              <a:solidFill>
                <a:schemeClr val="accent2"/>
              </a:solidFill>
            </a:endParaRPr>
          </a:p>
        </p:txBody>
      </p:sp>
      <p:cxnSp>
        <p:nvCxnSpPr>
          <p:cNvPr id="40986" name="Straight Arrow Connector 40"/>
          <p:cNvCxnSpPr>
            <a:cxnSpLocks noChangeShapeType="1"/>
          </p:cNvCxnSpPr>
          <p:nvPr/>
        </p:nvCxnSpPr>
        <p:spPr bwMode="auto">
          <a:xfrm rot="10800000">
            <a:off x="2688344" y="4439305"/>
            <a:ext cx="2416175" cy="0"/>
          </a:xfrm>
          <a:prstGeom prst="straightConnector1">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40987" name="TextBox 43"/>
          <p:cNvSpPr txBox="1">
            <a:spLocks noChangeArrowheads="1"/>
          </p:cNvSpPr>
          <p:nvPr/>
        </p:nvSpPr>
        <p:spPr bwMode="auto">
          <a:xfrm>
            <a:off x="3277958" y="4927183"/>
            <a:ext cx="134778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400" b="0" dirty="0">
                <a:solidFill>
                  <a:schemeClr val="accent2"/>
                </a:solidFill>
              </a:rPr>
              <a:t>convertir bytes</a:t>
            </a:r>
          </a:p>
          <a:p>
            <a:r>
              <a:rPr lang="es-ES" sz="1400" b="0" dirty="0" err="1">
                <a:solidFill>
                  <a:schemeClr val="accent2"/>
                </a:solidFill>
              </a:rPr>
              <a:t>to</a:t>
            </a:r>
            <a:r>
              <a:rPr lang="es-ES" sz="1400" b="0" dirty="0">
                <a:solidFill>
                  <a:schemeClr val="accent2"/>
                </a:solidFill>
              </a:rPr>
              <a:t> </a:t>
            </a:r>
            <a:r>
              <a:rPr lang="es-ES" sz="1400" b="0" dirty="0" err="1" smtClean="0">
                <a:solidFill>
                  <a:schemeClr val="accent2"/>
                </a:solidFill>
              </a:rPr>
              <a:t>int</a:t>
            </a:r>
            <a:endParaRPr lang="es-ES" sz="1400" b="0" dirty="0">
              <a:solidFill>
                <a:schemeClr val="accent2"/>
              </a:solidFill>
            </a:endParaRPr>
          </a:p>
        </p:txBody>
      </p:sp>
      <p:sp>
        <p:nvSpPr>
          <p:cNvPr id="31" name="Rectángulo 30"/>
          <p:cNvSpPr/>
          <p:nvPr/>
        </p:nvSpPr>
        <p:spPr>
          <a:xfrm>
            <a:off x="5481463" y="2542790"/>
            <a:ext cx="2006303" cy="369332"/>
          </a:xfrm>
          <a:prstGeom prst="rect">
            <a:avLst/>
          </a:prstGeom>
          <a:noFill/>
          <a:ln>
            <a:noFill/>
          </a:ln>
        </p:spPr>
        <p:txBody>
          <a:bodyPr wrap="none">
            <a:spAutoFit/>
          </a:bodyPr>
          <a:lstStyle/>
          <a:p>
            <a:r>
              <a:rPr lang="es-ES" sz="1800" b="0" dirty="0" err="1">
                <a:solidFill>
                  <a:schemeClr val="accent2"/>
                </a:solidFill>
              </a:rPr>
              <a:t>read</a:t>
            </a:r>
            <a:r>
              <a:rPr lang="es-ES" sz="1800" b="0" dirty="0">
                <a:solidFill>
                  <a:schemeClr val="accent2"/>
                </a:solidFill>
              </a:rPr>
              <a:t> (</a:t>
            </a:r>
            <a:r>
              <a:rPr lang="es-ES" sz="1800" b="0" dirty="0" err="1" smtClean="0">
                <a:solidFill>
                  <a:schemeClr val="accent2"/>
                </a:solidFill>
              </a:rPr>
              <a:t>byteArrayB</a:t>
            </a:r>
            <a:r>
              <a:rPr lang="es-ES" sz="1800" b="0" dirty="0" smtClean="0">
                <a:solidFill>
                  <a:schemeClr val="accent2"/>
                </a:solidFill>
              </a:rPr>
              <a:t>)</a:t>
            </a:r>
            <a:endParaRPr lang="es-ES" sz="1800" b="0" dirty="0">
              <a:solidFill>
                <a:schemeClr val="accent2"/>
              </a:solidFill>
            </a:endParaRPr>
          </a:p>
        </p:txBody>
      </p:sp>
      <p:cxnSp>
        <p:nvCxnSpPr>
          <p:cNvPr id="32" name="Straight Connector 42"/>
          <p:cNvCxnSpPr>
            <a:cxnSpLocks noChangeShapeType="1"/>
          </p:cNvCxnSpPr>
          <p:nvPr/>
        </p:nvCxnSpPr>
        <p:spPr bwMode="auto">
          <a:xfrm>
            <a:off x="5118101" y="3290320"/>
            <a:ext cx="557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 name="Straight Connector 44"/>
          <p:cNvCxnSpPr>
            <a:cxnSpLocks noChangeShapeType="1"/>
          </p:cNvCxnSpPr>
          <p:nvPr/>
        </p:nvCxnSpPr>
        <p:spPr bwMode="auto">
          <a:xfrm>
            <a:off x="5675313" y="3290320"/>
            <a:ext cx="0" cy="2278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 name="Straight Arrow Connector 47"/>
          <p:cNvCxnSpPr>
            <a:cxnSpLocks noChangeShapeType="1"/>
          </p:cNvCxnSpPr>
          <p:nvPr/>
        </p:nvCxnSpPr>
        <p:spPr bwMode="auto">
          <a:xfrm rot="10800000">
            <a:off x="5118101" y="3516605"/>
            <a:ext cx="557212"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5" name="TextBox 43"/>
          <p:cNvSpPr txBox="1">
            <a:spLocks noChangeArrowheads="1"/>
          </p:cNvSpPr>
          <p:nvPr/>
        </p:nvSpPr>
        <p:spPr bwMode="auto">
          <a:xfrm>
            <a:off x="5748770" y="3185723"/>
            <a:ext cx="1726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400" b="0" dirty="0" smtClean="0">
                <a:solidFill>
                  <a:schemeClr val="accent2"/>
                </a:solidFill>
              </a:rPr>
              <a:t>Disponer los bytes en el buffer</a:t>
            </a:r>
            <a:endParaRPr lang="es-ES" sz="1400" b="0" dirty="0">
              <a:solidFill>
                <a:schemeClr val="accent2"/>
              </a:solidFill>
            </a:endParaRPr>
          </a:p>
        </p:txBody>
      </p:sp>
      <p:cxnSp>
        <p:nvCxnSpPr>
          <p:cNvPr id="36" name="Straight Arrow Connector 40"/>
          <p:cNvCxnSpPr>
            <a:cxnSpLocks noChangeShapeType="1"/>
          </p:cNvCxnSpPr>
          <p:nvPr/>
        </p:nvCxnSpPr>
        <p:spPr bwMode="auto">
          <a:xfrm flipH="1">
            <a:off x="5118102" y="3108704"/>
            <a:ext cx="2547935" cy="0"/>
          </a:xfrm>
          <a:prstGeom prst="straightConnector1">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37" name="Straight Arrow Connector 36"/>
          <p:cNvCxnSpPr>
            <a:cxnSpLocks noChangeShapeType="1"/>
          </p:cNvCxnSpPr>
          <p:nvPr/>
        </p:nvCxnSpPr>
        <p:spPr bwMode="auto">
          <a:xfrm>
            <a:off x="2687734" y="4335466"/>
            <a:ext cx="2439987"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 name="Straight Arrow Connector 36"/>
          <p:cNvCxnSpPr>
            <a:cxnSpLocks noChangeShapeType="1"/>
          </p:cNvCxnSpPr>
          <p:nvPr/>
        </p:nvCxnSpPr>
        <p:spPr bwMode="auto">
          <a:xfrm>
            <a:off x="2668152" y="4717871"/>
            <a:ext cx="2439987"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 name="Straight Arrow Connector 36"/>
          <p:cNvCxnSpPr>
            <a:cxnSpLocks noChangeShapeType="1"/>
          </p:cNvCxnSpPr>
          <p:nvPr/>
        </p:nvCxnSpPr>
        <p:spPr bwMode="auto">
          <a:xfrm>
            <a:off x="2648733" y="3944508"/>
            <a:ext cx="2439987"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 name="Straight Arrow Connector 40"/>
          <p:cNvCxnSpPr>
            <a:cxnSpLocks noChangeShapeType="1"/>
          </p:cNvCxnSpPr>
          <p:nvPr/>
        </p:nvCxnSpPr>
        <p:spPr bwMode="auto">
          <a:xfrm rot="10800000">
            <a:off x="2691964" y="3638773"/>
            <a:ext cx="2416175" cy="0"/>
          </a:xfrm>
          <a:prstGeom prst="straightConnector1">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46" name="Straight Arrow Connector 40"/>
          <p:cNvCxnSpPr>
            <a:cxnSpLocks noChangeShapeType="1"/>
          </p:cNvCxnSpPr>
          <p:nvPr/>
        </p:nvCxnSpPr>
        <p:spPr bwMode="auto">
          <a:xfrm rot="10800000">
            <a:off x="2705814" y="4816443"/>
            <a:ext cx="2416175" cy="0"/>
          </a:xfrm>
          <a:prstGeom prst="straightConnector1">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50" name="Rectángulo 1"/>
          <p:cNvSpPr/>
          <p:nvPr/>
        </p:nvSpPr>
        <p:spPr>
          <a:xfrm>
            <a:off x="2687734" y="3652629"/>
            <a:ext cx="710451" cy="307777"/>
          </a:xfrm>
          <a:prstGeom prst="rect">
            <a:avLst/>
          </a:prstGeom>
          <a:noFill/>
          <a:ln>
            <a:noFill/>
          </a:ln>
        </p:spPr>
        <p:txBody>
          <a:bodyPr wrap="none">
            <a:spAutoFit/>
          </a:bodyPr>
          <a:lstStyle/>
          <a:p>
            <a:r>
              <a:rPr lang="es-ES" sz="1400" b="0" dirty="0" err="1">
                <a:solidFill>
                  <a:schemeClr val="accent2"/>
                </a:solidFill>
              </a:rPr>
              <a:t>read</a:t>
            </a:r>
            <a:r>
              <a:rPr lang="es-ES" sz="1400" b="0" dirty="0">
                <a:solidFill>
                  <a:schemeClr val="accent2"/>
                </a:solidFill>
              </a:rPr>
              <a:t> </a:t>
            </a:r>
            <a:r>
              <a:rPr lang="es-ES" sz="1400" b="0" dirty="0" smtClean="0">
                <a:solidFill>
                  <a:schemeClr val="accent2"/>
                </a:solidFill>
              </a:rPr>
              <a:t>()</a:t>
            </a:r>
            <a:endParaRPr lang="es-ES" sz="1400" b="0" dirty="0">
              <a:solidFill>
                <a:schemeClr val="accent2"/>
              </a:solidFill>
            </a:endParaRPr>
          </a:p>
        </p:txBody>
      </p:sp>
      <p:sp>
        <p:nvSpPr>
          <p:cNvPr id="51" name="Rectángulo 1"/>
          <p:cNvSpPr/>
          <p:nvPr/>
        </p:nvSpPr>
        <p:spPr>
          <a:xfrm>
            <a:off x="2687729" y="4026709"/>
            <a:ext cx="710451" cy="307777"/>
          </a:xfrm>
          <a:prstGeom prst="rect">
            <a:avLst/>
          </a:prstGeom>
          <a:noFill/>
          <a:ln>
            <a:noFill/>
          </a:ln>
        </p:spPr>
        <p:txBody>
          <a:bodyPr wrap="none">
            <a:spAutoFit/>
          </a:bodyPr>
          <a:lstStyle/>
          <a:p>
            <a:r>
              <a:rPr lang="es-ES" sz="1400" b="0" dirty="0" err="1">
                <a:solidFill>
                  <a:schemeClr val="accent2"/>
                </a:solidFill>
              </a:rPr>
              <a:t>read</a:t>
            </a:r>
            <a:r>
              <a:rPr lang="es-ES" sz="1400" b="0" dirty="0">
                <a:solidFill>
                  <a:schemeClr val="accent2"/>
                </a:solidFill>
              </a:rPr>
              <a:t> </a:t>
            </a:r>
            <a:r>
              <a:rPr lang="es-ES" sz="1400" b="0" dirty="0" smtClean="0">
                <a:solidFill>
                  <a:schemeClr val="accent2"/>
                </a:solidFill>
              </a:rPr>
              <a:t>()</a:t>
            </a:r>
            <a:endParaRPr lang="es-ES" sz="1400" b="0" dirty="0">
              <a:solidFill>
                <a:schemeClr val="accent2"/>
              </a:solidFill>
            </a:endParaRPr>
          </a:p>
        </p:txBody>
      </p:sp>
      <p:sp>
        <p:nvSpPr>
          <p:cNvPr id="52" name="Rectángulo 1"/>
          <p:cNvSpPr/>
          <p:nvPr/>
        </p:nvSpPr>
        <p:spPr>
          <a:xfrm>
            <a:off x="2687729" y="4414649"/>
            <a:ext cx="710451" cy="307777"/>
          </a:xfrm>
          <a:prstGeom prst="rect">
            <a:avLst/>
          </a:prstGeom>
          <a:noFill/>
          <a:ln>
            <a:noFill/>
          </a:ln>
        </p:spPr>
        <p:txBody>
          <a:bodyPr wrap="none">
            <a:spAutoFit/>
          </a:bodyPr>
          <a:lstStyle/>
          <a:p>
            <a:r>
              <a:rPr lang="es-ES" sz="1400" b="0" dirty="0" err="1">
                <a:solidFill>
                  <a:schemeClr val="accent2"/>
                </a:solidFill>
              </a:rPr>
              <a:t>read</a:t>
            </a:r>
            <a:r>
              <a:rPr lang="es-ES" sz="1400" b="0" dirty="0">
                <a:solidFill>
                  <a:schemeClr val="accent2"/>
                </a:solidFill>
              </a:rPr>
              <a:t> </a:t>
            </a:r>
            <a:r>
              <a:rPr lang="es-ES" sz="1400" b="0" dirty="0" smtClean="0">
                <a:solidFill>
                  <a:schemeClr val="accent2"/>
                </a:solidFill>
              </a:rPr>
              <a:t>()</a:t>
            </a:r>
            <a:endParaRPr lang="es-ES" sz="1400" b="0" dirty="0">
              <a:solidFill>
                <a:schemeClr val="accent2"/>
              </a:solidFill>
            </a:endParaRPr>
          </a:p>
        </p:txBody>
      </p:sp>
      <p:sp>
        <p:nvSpPr>
          <p:cNvPr id="38" name="Rectángulo 1"/>
          <p:cNvSpPr/>
          <p:nvPr/>
        </p:nvSpPr>
        <p:spPr>
          <a:xfrm>
            <a:off x="2687729" y="2183994"/>
            <a:ext cx="710451" cy="307777"/>
          </a:xfrm>
          <a:prstGeom prst="rect">
            <a:avLst/>
          </a:prstGeom>
          <a:noFill/>
          <a:ln>
            <a:noFill/>
          </a:ln>
        </p:spPr>
        <p:txBody>
          <a:bodyPr wrap="none">
            <a:spAutoFit/>
          </a:bodyPr>
          <a:lstStyle/>
          <a:p>
            <a:r>
              <a:rPr lang="es-ES" sz="1400" b="0" dirty="0" err="1">
                <a:solidFill>
                  <a:schemeClr val="accent2"/>
                </a:solidFill>
              </a:rPr>
              <a:t>read</a:t>
            </a:r>
            <a:r>
              <a:rPr lang="es-ES" sz="1400" b="0" dirty="0">
                <a:solidFill>
                  <a:schemeClr val="accent2"/>
                </a:solidFill>
              </a:rPr>
              <a:t> </a:t>
            </a:r>
            <a:r>
              <a:rPr lang="es-ES" sz="1400" b="0" dirty="0" smtClean="0">
                <a:solidFill>
                  <a:schemeClr val="accent2"/>
                </a:solidFill>
              </a:rPr>
              <a:t>()</a:t>
            </a:r>
            <a:endParaRPr lang="es-ES" sz="1400" b="0" dirty="0">
              <a:solidFill>
                <a:schemeClr val="accent2"/>
              </a:solidFill>
            </a:endParaRPr>
          </a:p>
        </p:txBody>
      </p:sp>
      <p:cxnSp>
        <p:nvCxnSpPr>
          <p:cNvPr id="39" name="Straight Arrow Connector 40"/>
          <p:cNvCxnSpPr>
            <a:cxnSpLocks noChangeShapeType="1"/>
          </p:cNvCxnSpPr>
          <p:nvPr/>
        </p:nvCxnSpPr>
        <p:spPr bwMode="auto">
          <a:xfrm rot="10800000">
            <a:off x="2688339" y="4065215"/>
            <a:ext cx="2416175" cy="0"/>
          </a:xfrm>
          <a:prstGeom prst="straightConnector1">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93520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additive="base">
                                        <p:cTn id="7" dur="500"/>
                                        <p:tgtEl>
                                          <p:spTgt spid="40966"/>
                                        </p:tgtEl>
                                        <p:attrNameLst>
                                          <p:attrName>ppt_x</p:attrName>
                                        </p:attrNameLst>
                                      </p:cBhvr>
                                      <p:tavLst>
                                        <p:tav tm="0">
                                          <p:val>
                                            <p:strVal val="#ppt_x-#ppt_w*1.125000"/>
                                          </p:val>
                                        </p:tav>
                                        <p:tav tm="100000">
                                          <p:val>
                                            <p:strVal val="#ppt_x"/>
                                          </p:val>
                                        </p:tav>
                                      </p:tavLst>
                                    </p:anim>
                                    <p:animEffect transition="in" filter="wipe(right)">
                                      <p:cBhvr>
                                        <p:cTn id="8" dur="500"/>
                                        <p:tgtEl>
                                          <p:spTgt spid="40966"/>
                                        </p:tgtEl>
                                      </p:cBhvr>
                                    </p:animEffect>
                                  </p:childTnLst>
                                </p:cTn>
                              </p:par>
                              <p:par>
                                <p:cTn id="9" presetID="3" presetClass="entr" presetSubtype="10" fill="hold" grpId="1" nodeType="withEffect">
                                  <p:stCondLst>
                                    <p:cond delay="0"/>
                                  </p:stCondLst>
                                  <p:childTnLst>
                                    <p:set>
                                      <p:cBhvr>
                                        <p:cTn id="10" dur="1" fill="hold">
                                          <p:stCondLst>
                                            <p:cond delay="0"/>
                                          </p:stCondLst>
                                        </p:cTn>
                                        <p:tgtEl>
                                          <p:spTgt spid="40967"/>
                                        </p:tgtEl>
                                        <p:attrNameLst>
                                          <p:attrName>style.visibility</p:attrName>
                                        </p:attrNameLst>
                                      </p:cBhvr>
                                      <p:to>
                                        <p:strVal val="visible"/>
                                      </p:to>
                                    </p:set>
                                    <p:animEffect transition="in" filter="blinds(horizontal)">
                                      <p:cBhvr>
                                        <p:cTn id="11" dur="500"/>
                                        <p:tgtEl>
                                          <p:spTgt spid="4096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0969"/>
                                        </p:tgtEl>
                                        <p:attrNameLst>
                                          <p:attrName>style.visibility</p:attrName>
                                        </p:attrNameLst>
                                      </p:cBhvr>
                                      <p:to>
                                        <p:strVal val="visible"/>
                                      </p:to>
                                    </p:set>
                                    <p:animEffect transition="in" filter="blinds(horizontal)">
                                      <p:cBhvr>
                                        <p:cTn id="16" dur="500"/>
                                        <p:tgtEl>
                                          <p:spTgt spid="40969"/>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linds(horizontal)">
                                      <p:cBhvr>
                                        <p:cTn id="20" dur="500"/>
                                        <p:tgtEl>
                                          <p:spTgt spid="38"/>
                                        </p:tgtEl>
                                      </p:cBhvr>
                                    </p:animEffect>
                                  </p:childTnLst>
                                </p:cTn>
                              </p:par>
                            </p:childTnLst>
                          </p:cTn>
                        </p:par>
                        <p:par>
                          <p:cTn id="21" fill="hold">
                            <p:stCondLst>
                              <p:cond delay="1000"/>
                            </p:stCondLst>
                            <p:childTnLst>
                              <p:par>
                                <p:cTn id="22" presetID="12" presetClass="entr" presetSubtype="8" fill="hold" nodeType="afterEffect">
                                  <p:stCondLst>
                                    <p:cond delay="0"/>
                                  </p:stCondLst>
                                  <p:childTnLst>
                                    <p:set>
                                      <p:cBhvr>
                                        <p:cTn id="23" dur="1" fill="hold">
                                          <p:stCondLst>
                                            <p:cond delay="0"/>
                                          </p:stCondLst>
                                        </p:cTn>
                                        <p:tgtEl>
                                          <p:spTgt spid="40968"/>
                                        </p:tgtEl>
                                        <p:attrNameLst>
                                          <p:attrName>style.visibility</p:attrName>
                                        </p:attrNameLst>
                                      </p:cBhvr>
                                      <p:to>
                                        <p:strVal val="visible"/>
                                      </p:to>
                                    </p:set>
                                    <p:anim calcmode="lin" valueType="num">
                                      <p:cBhvr additive="base">
                                        <p:cTn id="24" dur="500"/>
                                        <p:tgtEl>
                                          <p:spTgt spid="40968"/>
                                        </p:tgtEl>
                                        <p:attrNameLst>
                                          <p:attrName>ppt_x</p:attrName>
                                        </p:attrNameLst>
                                      </p:cBhvr>
                                      <p:tavLst>
                                        <p:tav tm="0">
                                          <p:val>
                                            <p:strVal val="#ppt_x-#ppt_w*1.125000"/>
                                          </p:val>
                                        </p:tav>
                                        <p:tav tm="100000">
                                          <p:val>
                                            <p:strVal val="#ppt_x"/>
                                          </p:val>
                                        </p:tav>
                                      </p:tavLst>
                                    </p:anim>
                                    <p:animEffect transition="in" filter="wipe(right)">
                                      <p:cBhvr>
                                        <p:cTn id="25" dur="500"/>
                                        <p:tgtEl>
                                          <p:spTgt spid="4096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0979"/>
                                        </p:tgtEl>
                                        <p:attrNameLst>
                                          <p:attrName>style.visibility</p:attrName>
                                        </p:attrNameLst>
                                      </p:cBhvr>
                                      <p:to>
                                        <p:strVal val="visible"/>
                                      </p:to>
                                    </p:set>
                                    <p:animEffect transition="in" filter="blinds(horizontal)">
                                      <p:cBhvr>
                                        <p:cTn id="30" dur="500"/>
                                        <p:tgtEl>
                                          <p:spTgt spid="40979"/>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linds(horizontal)">
                                      <p:cBhvr>
                                        <p:cTn id="34" dur="500"/>
                                        <p:tgtEl>
                                          <p:spTgt spid="31"/>
                                        </p:tgtEl>
                                      </p:cBhvr>
                                    </p:animEffect>
                                  </p:childTnLst>
                                </p:cTn>
                              </p:par>
                            </p:childTnLst>
                          </p:cTn>
                        </p:par>
                        <p:par>
                          <p:cTn id="35" fill="hold">
                            <p:stCondLst>
                              <p:cond delay="1000"/>
                            </p:stCondLst>
                            <p:childTnLst>
                              <p:par>
                                <p:cTn id="36" presetID="12" presetClass="entr" presetSubtype="8" fill="hold" nodeType="afterEffect">
                                  <p:stCondLst>
                                    <p:cond delay="0"/>
                                  </p:stCondLst>
                                  <p:childTnLst>
                                    <p:set>
                                      <p:cBhvr>
                                        <p:cTn id="37" dur="1" fill="hold">
                                          <p:stCondLst>
                                            <p:cond delay="0"/>
                                          </p:stCondLst>
                                        </p:cTn>
                                        <p:tgtEl>
                                          <p:spTgt spid="40978"/>
                                        </p:tgtEl>
                                        <p:attrNameLst>
                                          <p:attrName>style.visibility</p:attrName>
                                        </p:attrNameLst>
                                      </p:cBhvr>
                                      <p:to>
                                        <p:strVal val="visible"/>
                                      </p:to>
                                    </p:set>
                                    <p:anim calcmode="lin" valueType="num">
                                      <p:cBhvr additive="base">
                                        <p:cTn id="38" dur="500"/>
                                        <p:tgtEl>
                                          <p:spTgt spid="40978"/>
                                        </p:tgtEl>
                                        <p:attrNameLst>
                                          <p:attrName>ppt_x</p:attrName>
                                        </p:attrNameLst>
                                      </p:cBhvr>
                                      <p:tavLst>
                                        <p:tav tm="0">
                                          <p:val>
                                            <p:strVal val="#ppt_x-#ppt_w*1.125000"/>
                                          </p:val>
                                        </p:tav>
                                        <p:tav tm="100000">
                                          <p:val>
                                            <p:strVal val="#ppt_x"/>
                                          </p:val>
                                        </p:tav>
                                      </p:tavLst>
                                    </p:anim>
                                    <p:animEffect transition="in" filter="wipe(right)">
                                      <p:cBhvr>
                                        <p:cTn id="39" dur="500"/>
                                        <p:tgtEl>
                                          <p:spTgt spid="4097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0980"/>
                                        </p:tgtEl>
                                        <p:attrNameLst>
                                          <p:attrName>style.visibility</p:attrName>
                                        </p:attrNameLst>
                                      </p:cBhvr>
                                      <p:to>
                                        <p:strVal val="visible"/>
                                      </p:to>
                                    </p:set>
                                    <p:animEffect transition="in" filter="blinds(horizontal)">
                                      <p:cBhvr>
                                        <p:cTn id="44" dur="500"/>
                                        <p:tgtEl>
                                          <p:spTgt spid="40980"/>
                                        </p:tgtEl>
                                      </p:cBhvr>
                                    </p:animEffect>
                                  </p:childTnLst>
                                </p:cTn>
                              </p:par>
                            </p:childTnLst>
                          </p:cTn>
                        </p:par>
                        <p:par>
                          <p:cTn id="45" fill="hold">
                            <p:stCondLst>
                              <p:cond delay="500"/>
                            </p:stCondLst>
                            <p:childTnLst>
                              <p:par>
                                <p:cTn id="46" presetID="12" presetClass="entr" presetSubtype="2"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p:tgtEl>
                                          <p:spTgt spid="36"/>
                                        </p:tgtEl>
                                        <p:attrNameLst>
                                          <p:attrName>ppt_x</p:attrName>
                                        </p:attrNameLst>
                                      </p:cBhvr>
                                      <p:tavLst>
                                        <p:tav tm="0">
                                          <p:val>
                                            <p:strVal val="#ppt_x+#ppt_w*1.125000"/>
                                          </p:val>
                                        </p:tav>
                                        <p:tav tm="100000">
                                          <p:val>
                                            <p:strVal val="#ppt_x"/>
                                          </p:val>
                                        </p:tav>
                                      </p:tavLst>
                                    </p:anim>
                                    <p:animEffect transition="in" filter="wipe(left)">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blinds(horizontal)">
                                      <p:cBhvr>
                                        <p:cTn id="54" dur="500"/>
                                        <p:tgtEl>
                                          <p:spTgt spid="35"/>
                                        </p:tgtEl>
                                      </p:cBhvr>
                                    </p:animEffect>
                                  </p:childTnLst>
                                </p:cTn>
                              </p:par>
                            </p:childTnLst>
                          </p:cTn>
                        </p:par>
                        <p:par>
                          <p:cTn id="55" fill="hold">
                            <p:stCondLst>
                              <p:cond delay="500"/>
                            </p:stCondLst>
                            <p:childTnLst>
                              <p:par>
                                <p:cTn id="56" presetID="3" presetClass="entr" presetSubtype="10"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blinds(horizontal)">
                                      <p:cBhvr>
                                        <p:cTn id="58" dur="500"/>
                                        <p:tgtEl>
                                          <p:spTgt spid="32"/>
                                        </p:tgtEl>
                                      </p:cBhvr>
                                    </p:animEffect>
                                  </p:childTnLst>
                                </p:cTn>
                              </p:par>
                              <p:par>
                                <p:cTn id="59" presetID="3" presetClass="entr" presetSubtype="1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linds(horizontal)">
                                      <p:cBhvr>
                                        <p:cTn id="61" dur="500"/>
                                        <p:tgtEl>
                                          <p:spTgt spid="33"/>
                                        </p:tgtEl>
                                      </p:cBhvr>
                                    </p:animEffect>
                                  </p:childTnLst>
                                </p:cTn>
                              </p:par>
                              <p:par>
                                <p:cTn id="62" presetID="3" presetClass="entr" presetSubtype="10"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linds(horizontal)">
                                      <p:cBhvr>
                                        <p:cTn id="64" dur="500"/>
                                        <p:tgtEl>
                                          <p:spTgt spid="34"/>
                                        </p:tgtEl>
                                      </p:cBhvr>
                                    </p:animEffect>
                                  </p:childTnLst>
                                </p:cTn>
                              </p:par>
                            </p:childTnLst>
                          </p:cTn>
                        </p:par>
                        <p:par>
                          <p:cTn id="65" fill="hold">
                            <p:stCondLst>
                              <p:cond delay="1000"/>
                            </p:stCondLst>
                            <p:childTnLst>
                              <p:par>
                                <p:cTn id="66" presetID="12" presetClass="entr" presetSubtype="2" fill="hold" nodeType="afterEffect">
                                  <p:stCondLst>
                                    <p:cond delay="0"/>
                                  </p:stCondLst>
                                  <p:childTnLst>
                                    <p:set>
                                      <p:cBhvr>
                                        <p:cTn id="67" dur="1" fill="hold">
                                          <p:stCondLst>
                                            <p:cond delay="0"/>
                                          </p:stCondLst>
                                        </p:cTn>
                                        <p:tgtEl>
                                          <p:spTgt spid="45"/>
                                        </p:tgtEl>
                                        <p:attrNameLst>
                                          <p:attrName>style.visibility</p:attrName>
                                        </p:attrNameLst>
                                      </p:cBhvr>
                                      <p:to>
                                        <p:strVal val="visible"/>
                                      </p:to>
                                    </p:set>
                                    <p:anim calcmode="lin" valueType="num">
                                      <p:cBhvr additive="base">
                                        <p:cTn id="68" dur="500"/>
                                        <p:tgtEl>
                                          <p:spTgt spid="45"/>
                                        </p:tgtEl>
                                        <p:attrNameLst>
                                          <p:attrName>ppt_x</p:attrName>
                                        </p:attrNameLst>
                                      </p:cBhvr>
                                      <p:tavLst>
                                        <p:tav tm="0">
                                          <p:val>
                                            <p:strVal val="#ppt_x+#ppt_w*1.125000"/>
                                          </p:val>
                                        </p:tav>
                                        <p:tav tm="100000">
                                          <p:val>
                                            <p:strVal val="#ppt_x"/>
                                          </p:val>
                                        </p:tav>
                                      </p:tavLst>
                                    </p:anim>
                                    <p:animEffect transition="in" filter="wipe(left)">
                                      <p:cBhvr>
                                        <p:cTn id="69" dur="5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blinds(horizontal)">
                                      <p:cBhvr>
                                        <p:cTn id="74" dur="500"/>
                                        <p:tgtEl>
                                          <p:spTgt spid="50"/>
                                        </p:tgtEl>
                                      </p:cBhvr>
                                    </p:animEffect>
                                  </p:childTnLst>
                                </p:cTn>
                              </p:par>
                            </p:childTnLst>
                          </p:cTn>
                        </p:par>
                        <p:par>
                          <p:cTn id="75" fill="hold">
                            <p:stCondLst>
                              <p:cond delay="500"/>
                            </p:stCondLst>
                            <p:childTnLst>
                              <p:par>
                                <p:cTn id="76" presetID="12" presetClass="entr" presetSubtype="8" fill="hold" nodeType="afterEffect">
                                  <p:stCondLst>
                                    <p:cond delay="0"/>
                                  </p:stCondLst>
                                  <p:childTnLst>
                                    <p:set>
                                      <p:cBhvr>
                                        <p:cTn id="77" dur="1" fill="hold">
                                          <p:stCondLst>
                                            <p:cond delay="0"/>
                                          </p:stCondLst>
                                        </p:cTn>
                                        <p:tgtEl>
                                          <p:spTgt spid="43"/>
                                        </p:tgtEl>
                                        <p:attrNameLst>
                                          <p:attrName>style.visibility</p:attrName>
                                        </p:attrNameLst>
                                      </p:cBhvr>
                                      <p:to>
                                        <p:strVal val="visible"/>
                                      </p:to>
                                    </p:set>
                                    <p:anim calcmode="lin" valueType="num">
                                      <p:cBhvr additive="base">
                                        <p:cTn id="78" dur="500"/>
                                        <p:tgtEl>
                                          <p:spTgt spid="43"/>
                                        </p:tgtEl>
                                        <p:attrNameLst>
                                          <p:attrName>ppt_x</p:attrName>
                                        </p:attrNameLst>
                                      </p:cBhvr>
                                      <p:tavLst>
                                        <p:tav tm="0">
                                          <p:val>
                                            <p:strVal val="#ppt_x-#ppt_w*1.125000"/>
                                          </p:val>
                                        </p:tav>
                                        <p:tav tm="100000">
                                          <p:val>
                                            <p:strVal val="#ppt_x"/>
                                          </p:val>
                                        </p:tav>
                                      </p:tavLst>
                                    </p:anim>
                                    <p:animEffect transition="in" filter="wipe(right)">
                                      <p:cBhvr>
                                        <p:cTn id="79" dur="500"/>
                                        <p:tgtEl>
                                          <p:spTgt spid="43"/>
                                        </p:tgtEl>
                                      </p:cBhvr>
                                    </p:animEffect>
                                  </p:childTnLst>
                                </p:cTn>
                              </p:par>
                            </p:childTnLst>
                          </p:cTn>
                        </p:par>
                        <p:par>
                          <p:cTn id="80" fill="hold">
                            <p:stCondLst>
                              <p:cond delay="1000"/>
                            </p:stCondLst>
                            <p:childTnLst>
                              <p:par>
                                <p:cTn id="81" presetID="12" presetClass="entr" presetSubtype="2"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p:tgtEl>
                                          <p:spTgt spid="39"/>
                                        </p:tgtEl>
                                        <p:attrNameLst>
                                          <p:attrName>ppt_x</p:attrName>
                                        </p:attrNameLst>
                                      </p:cBhvr>
                                      <p:tavLst>
                                        <p:tav tm="0">
                                          <p:val>
                                            <p:strVal val="#ppt_x+#ppt_w*1.125000"/>
                                          </p:val>
                                        </p:tav>
                                        <p:tav tm="100000">
                                          <p:val>
                                            <p:strVal val="#ppt_x"/>
                                          </p:val>
                                        </p:tav>
                                      </p:tavLst>
                                    </p:anim>
                                    <p:animEffect transition="in" filter="wipe(left)">
                                      <p:cBhvr>
                                        <p:cTn id="84" dur="500"/>
                                        <p:tgtEl>
                                          <p:spTgt spid="39"/>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blinds(horizontal)">
                                      <p:cBhvr>
                                        <p:cTn id="89" dur="500"/>
                                        <p:tgtEl>
                                          <p:spTgt spid="51"/>
                                        </p:tgtEl>
                                      </p:cBhvr>
                                    </p:animEffect>
                                  </p:childTnLst>
                                </p:cTn>
                              </p:par>
                            </p:childTnLst>
                          </p:cTn>
                        </p:par>
                        <p:par>
                          <p:cTn id="90" fill="hold">
                            <p:stCondLst>
                              <p:cond delay="500"/>
                            </p:stCondLst>
                            <p:childTnLst>
                              <p:par>
                                <p:cTn id="91" presetID="12" presetClass="entr" presetSubtype="8" fill="hold" nodeType="after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additive="base">
                                        <p:cTn id="93" dur="500"/>
                                        <p:tgtEl>
                                          <p:spTgt spid="37"/>
                                        </p:tgtEl>
                                        <p:attrNameLst>
                                          <p:attrName>ppt_x</p:attrName>
                                        </p:attrNameLst>
                                      </p:cBhvr>
                                      <p:tavLst>
                                        <p:tav tm="0">
                                          <p:val>
                                            <p:strVal val="#ppt_x-#ppt_w*1.125000"/>
                                          </p:val>
                                        </p:tav>
                                        <p:tav tm="100000">
                                          <p:val>
                                            <p:strVal val="#ppt_x"/>
                                          </p:val>
                                        </p:tav>
                                      </p:tavLst>
                                    </p:anim>
                                    <p:animEffect transition="in" filter="wipe(right)">
                                      <p:cBhvr>
                                        <p:cTn id="94" dur="500"/>
                                        <p:tgtEl>
                                          <p:spTgt spid="37"/>
                                        </p:tgtEl>
                                      </p:cBhvr>
                                    </p:animEffect>
                                  </p:childTnLst>
                                </p:cTn>
                              </p:par>
                            </p:childTnLst>
                          </p:cTn>
                        </p:par>
                        <p:par>
                          <p:cTn id="95" fill="hold">
                            <p:stCondLst>
                              <p:cond delay="1000"/>
                            </p:stCondLst>
                            <p:childTnLst>
                              <p:par>
                                <p:cTn id="96" presetID="12" presetClass="entr" presetSubtype="2" fill="hold" nodeType="afterEffect">
                                  <p:stCondLst>
                                    <p:cond delay="0"/>
                                  </p:stCondLst>
                                  <p:childTnLst>
                                    <p:set>
                                      <p:cBhvr>
                                        <p:cTn id="97" dur="1" fill="hold">
                                          <p:stCondLst>
                                            <p:cond delay="0"/>
                                          </p:stCondLst>
                                        </p:cTn>
                                        <p:tgtEl>
                                          <p:spTgt spid="40986"/>
                                        </p:tgtEl>
                                        <p:attrNameLst>
                                          <p:attrName>style.visibility</p:attrName>
                                        </p:attrNameLst>
                                      </p:cBhvr>
                                      <p:to>
                                        <p:strVal val="visible"/>
                                      </p:to>
                                    </p:set>
                                    <p:anim calcmode="lin" valueType="num">
                                      <p:cBhvr additive="base">
                                        <p:cTn id="98" dur="500"/>
                                        <p:tgtEl>
                                          <p:spTgt spid="40986"/>
                                        </p:tgtEl>
                                        <p:attrNameLst>
                                          <p:attrName>ppt_x</p:attrName>
                                        </p:attrNameLst>
                                      </p:cBhvr>
                                      <p:tavLst>
                                        <p:tav tm="0">
                                          <p:val>
                                            <p:strVal val="#ppt_x+#ppt_w*1.125000"/>
                                          </p:val>
                                        </p:tav>
                                        <p:tav tm="100000">
                                          <p:val>
                                            <p:strVal val="#ppt_x"/>
                                          </p:val>
                                        </p:tav>
                                      </p:tavLst>
                                    </p:anim>
                                    <p:animEffect transition="in" filter="wipe(left)">
                                      <p:cBhvr>
                                        <p:cTn id="99" dur="500"/>
                                        <p:tgtEl>
                                          <p:spTgt spid="40986"/>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blinds(horizontal)">
                                      <p:cBhvr>
                                        <p:cTn id="104" dur="500"/>
                                        <p:tgtEl>
                                          <p:spTgt spid="52"/>
                                        </p:tgtEl>
                                      </p:cBhvr>
                                    </p:animEffect>
                                  </p:childTnLst>
                                </p:cTn>
                              </p:par>
                            </p:childTnLst>
                          </p:cTn>
                        </p:par>
                        <p:par>
                          <p:cTn id="105" fill="hold">
                            <p:stCondLst>
                              <p:cond delay="500"/>
                            </p:stCondLst>
                            <p:childTnLst>
                              <p:par>
                                <p:cTn id="106" presetID="12" presetClass="entr" presetSubtype="8" fill="hold" nodeType="afterEffect">
                                  <p:stCondLst>
                                    <p:cond delay="0"/>
                                  </p:stCondLst>
                                  <p:childTnLst>
                                    <p:set>
                                      <p:cBhvr>
                                        <p:cTn id="107" dur="1" fill="hold">
                                          <p:stCondLst>
                                            <p:cond delay="0"/>
                                          </p:stCondLst>
                                        </p:cTn>
                                        <p:tgtEl>
                                          <p:spTgt spid="42"/>
                                        </p:tgtEl>
                                        <p:attrNameLst>
                                          <p:attrName>style.visibility</p:attrName>
                                        </p:attrNameLst>
                                      </p:cBhvr>
                                      <p:to>
                                        <p:strVal val="visible"/>
                                      </p:to>
                                    </p:set>
                                    <p:anim calcmode="lin" valueType="num">
                                      <p:cBhvr additive="base">
                                        <p:cTn id="108" dur="500"/>
                                        <p:tgtEl>
                                          <p:spTgt spid="42"/>
                                        </p:tgtEl>
                                        <p:attrNameLst>
                                          <p:attrName>ppt_x</p:attrName>
                                        </p:attrNameLst>
                                      </p:cBhvr>
                                      <p:tavLst>
                                        <p:tav tm="0">
                                          <p:val>
                                            <p:strVal val="#ppt_x-#ppt_w*1.125000"/>
                                          </p:val>
                                        </p:tav>
                                        <p:tav tm="100000">
                                          <p:val>
                                            <p:strVal val="#ppt_x"/>
                                          </p:val>
                                        </p:tav>
                                      </p:tavLst>
                                    </p:anim>
                                    <p:animEffect transition="in" filter="wipe(right)">
                                      <p:cBhvr>
                                        <p:cTn id="109" dur="500"/>
                                        <p:tgtEl>
                                          <p:spTgt spid="42"/>
                                        </p:tgtEl>
                                      </p:cBhvr>
                                    </p:animEffect>
                                  </p:childTnLst>
                                </p:cTn>
                              </p:par>
                            </p:childTnLst>
                          </p:cTn>
                        </p:par>
                        <p:par>
                          <p:cTn id="110" fill="hold">
                            <p:stCondLst>
                              <p:cond delay="1000"/>
                            </p:stCondLst>
                            <p:childTnLst>
                              <p:par>
                                <p:cTn id="111" presetID="12" presetClass="entr" presetSubtype="2" fill="hold" nodeType="afterEffect">
                                  <p:stCondLst>
                                    <p:cond delay="0"/>
                                  </p:stCondLst>
                                  <p:childTnLst>
                                    <p:set>
                                      <p:cBhvr>
                                        <p:cTn id="112" dur="1" fill="hold">
                                          <p:stCondLst>
                                            <p:cond delay="0"/>
                                          </p:stCondLst>
                                        </p:cTn>
                                        <p:tgtEl>
                                          <p:spTgt spid="46"/>
                                        </p:tgtEl>
                                        <p:attrNameLst>
                                          <p:attrName>style.visibility</p:attrName>
                                        </p:attrNameLst>
                                      </p:cBhvr>
                                      <p:to>
                                        <p:strVal val="visible"/>
                                      </p:to>
                                    </p:set>
                                    <p:anim calcmode="lin" valueType="num">
                                      <p:cBhvr additive="base">
                                        <p:cTn id="113" dur="500"/>
                                        <p:tgtEl>
                                          <p:spTgt spid="46"/>
                                        </p:tgtEl>
                                        <p:attrNameLst>
                                          <p:attrName>ppt_x</p:attrName>
                                        </p:attrNameLst>
                                      </p:cBhvr>
                                      <p:tavLst>
                                        <p:tav tm="0">
                                          <p:val>
                                            <p:strVal val="#ppt_x+#ppt_w*1.125000"/>
                                          </p:val>
                                        </p:tav>
                                        <p:tav tm="100000">
                                          <p:val>
                                            <p:strVal val="#ppt_x"/>
                                          </p:val>
                                        </p:tav>
                                      </p:tavLst>
                                    </p:anim>
                                    <p:animEffect transition="in" filter="wipe(left)">
                                      <p:cBhvr>
                                        <p:cTn id="114" dur="500"/>
                                        <p:tgtEl>
                                          <p:spTgt spid="46"/>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40987"/>
                                        </p:tgtEl>
                                        <p:attrNameLst>
                                          <p:attrName>style.visibility</p:attrName>
                                        </p:attrNameLst>
                                      </p:cBhvr>
                                      <p:to>
                                        <p:strVal val="visible"/>
                                      </p:to>
                                    </p:set>
                                    <p:animEffect transition="in" filter="blinds(horizontal)">
                                      <p:cBhvr>
                                        <p:cTn id="119" dur="500"/>
                                        <p:tgtEl>
                                          <p:spTgt spid="40987"/>
                                        </p:tgtEl>
                                      </p:cBhvr>
                                    </p:animEffect>
                                  </p:childTnLst>
                                </p:cTn>
                              </p:par>
                            </p:childTnLst>
                          </p:cTn>
                        </p:par>
                        <p:par>
                          <p:cTn id="120" fill="hold">
                            <p:stCondLst>
                              <p:cond delay="500"/>
                            </p:stCondLst>
                            <p:childTnLst>
                              <p:par>
                                <p:cTn id="121" presetID="3" presetClass="entr" presetSubtype="10" fill="hold" nodeType="afterEffect">
                                  <p:stCondLst>
                                    <p:cond delay="0"/>
                                  </p:stCondLst>
                                  <p:childTnLst>
                                    <p:set>
                                      <p:cBhvr>
                                        <p:cTn id="122" dur="1" fill="hold">
                                          <p:stCondLst>
                                            <p:cond delay="0"/>
                                          </p:stCondLst>
                                        </p:cTn>
                                        <p:tgtEl>
                                          <p:spTgt spid="40971"/>
                                        </p:tgtEl>
                                        <p:attrNameLst>
                                          <p:attrName>style.visibility</p:attrName>
                                        </p:attrNameLst>
                                      </p:cBhvr>
                                      <p:to>
                                        <p:strVal val="visible"/>
                                      </p:to>
                                    </p:set>
                                    <p:animEffect transition="in" filter="blinds(horizontal)">
                                      <p:cBhvr>
                                        <p:cTn id="123" dur="500"/>
                                        <p:tgtEl>
                                          <p:spTgt spid="40971"/>
                                        </p:tgtEl>
                                      </p:cBhvr>
                                    </p:animEffect>
                                  </p:childTnLst>
                                </p:cTn>
                              </p:par>
                            </p:childTnLst>
                          </p:cTn>
                        </p:par>
                        <p:par>
                          <p:cTn id="124" fill="hold">
                            <p:stCondLst>
                              <p:cond delay="1000"/>
                            </p:stCondLst>
                            <p:childTnLst>
                              <p:par>
                                <p:cTn id="125" presetID="3" presetClass="entr" presetSubtype="10" fill="hold" nodeType="afterEffect">
                                  <p:stCondLst>
                                    <p:cond delay="0"/>
                                  </p:stCondLst>
                                  <p:childTnLst>
                                    <p:set>
                                      <p:cBhvr>
                                        <p:cTn id="126" dur="1" fill="hold">
                                          <p:stCondLst>
                                            <p:cond delay="0"/>
                                          </p:stCondLst>
                                        </p:cTn>
                                        <p:tgtEl>
                                          <p:spTgt spid="40972"/>
                                        </p:tgtEl>
                                        <p:attrNameLst>
                                          <p:attrName>style.visibility</p:attrName>
                                        </p:attrNameLst>
                                      </p:cBhvr>
                                      <p:to>
                                        <p:strVal val="visible"/>
                                      </p:to>
                                    </p:set>
                                    <p:animEffect transition="in" filter="blinds(horizontal)">
                                      <p:cBhvr>
                                        <p:cTn id="127" dur="500"/>
                                        <p:tgtEl>
                                          <p:spTgt spid="40972"/>
                                        </p:tgtEl>
                                      </p:cBhvr>
                                    </p:animEffect>
                                  </p:childTnLst>
                                </p:cTn>
                              </p:par>
                            </p:childTnLst>
                          </p:cTn>
                        </p:par>
                        <p:par>
                          <p:cTn id="128" fill="hold">
                            <p:stCondLst>
                              <p:cond delay="1500"/>
                            </p:stCondLst>
                            <p:childTnLst>
                              <p:par>
                                <p:cTn id="129" presetID="3" presetClass="entr" presetSubtype="10" fill="hold" nodeType="afterEffect">
                                  <p:stCondLst>
                                    <p:cond delay="0"/>
                                  </p:stCondLst>
                                  <p:childTnLst>
                                    <p:set>
                                      <p:cBhvr>
                                        <p:cTn id="130" dur="1" fill="hold">
                                          <p:stCondLst>
                                            <p:cond delay="0"/>
                                          </p:stCondLst>
                                        </p:cTn>
                                        <p:tgtEl>
                                          <p:spTgt spid="40973"/>
                                        </p:tgtEl>
                                        <p:attrNameLst>
                                          <p:attrName>style.visibility</p:attrName>
                                        </p:attrNameLst>
                                      </p:cBhvr>
                                      <p:to>
                                        <p:strVal val="visible"/>
                                      </p:to>
                                    </p:set>
                                    <p:animEffect transition="in" filter="blinds(horizontal)">
                                      <p:cBhvr>
                                        <p:cTn id="131" dur="500"/>
                                        <p:tgtEl>
                                          <p:spTgt spid="40973"/>
                                        </p:tgtEl>
                                      </p:cBhvr>
                                    </p:animEffect>
                                  </p:childTnLst>
                                </p:cTn>
                              </p:par>
                            </p:childTnLst>
                          </p:cTn>
                        </p:par>
                        <p:par>
                          <p:cTn id="132" fill="hold">
                            <p:stCondLst>
                              <p:cond delay="2000"/>
                            </p:stCondLst>
                            <p:childTnLst>
                              <p:par>
                                <p:cTn id="133" presetID="12" presetClass="entr" presetSubtype="2" fill="hold" nodeType="afterEffect">
                                  <p:stCondLst>
                                    <p:cond delay="0"/>
                                  </p:stCondLst>
                                  <p:childTnLst>
                                    <p:set>
                                      <p:cBhvr>
                                        <p:cTn id="134" dur="1" fill="hold">
                                          <p:stCondLst>
                                            <p:cond delay="0"/>
                                          </p:stCondLst>
                                        </p:cTn>
                                        <p:tgtEl>
                                          <p:spTgt spid="40974"/>
                                        </p:tgtEl>
                                        <p:attrNameLst>
                                          <p:attrName>style.visibility</p:attrName>
                                        </p:attrNameLst>
                                      </p:cBhvr>
                                      <p:to>
                                        <p:strVal val="visible"/>
                                      </p:to>
                                    </p:set>
                                    <p:anim calcmode="lin" valueType="num">
                                      <p:cBhvr additive="base">
                                        <p:cTn id="135" dur="500"/>
                                        <p:tgtEl>
                                          <p:spTgt spid="40974"/>
                                        </p:tgtEl>
                                        <p:attrNameLst>
                                          <p:attrName>ppt_x</p:attrName>
                                        </p:attrNameLst>
                                      </p:cBhvr>
                                      <p:tavLst>
                                        <p:tav tm="0">
                                          <p:val>
                                            <p:strVal val="#ppt_x+#ppt_w*1.125000"/>
                                          </p:val>
                                        </p:tav>
                                        <p:tav tm="100000">
                                          <p:val>
                                            <p:strVal val="#ppt_x"/>
                                          </p:val>
                                        </p:tav>
                                      </p:tavLst>
                                    </p:anim>
                                    <p:animEffect transition="in" filter="wipe(left)">
                                      <p:cBhvr>
                                        <p:cTn id="136" dur="500"/>
                                        <p:tgtEl>
                                          <p:spTgt spid="40974"/>
                                        </p:tgtEl>
                                      </p:cBhvr>
                                    </p:animEffect>
                                  </p:childTnLst>
                                </p:cTn>
                              </p:par>
                            </p:childTnLst>
                          </p:cTn>
                        </p:par>
                        <p:par>
                          <p:cTn id="137" fill="hold">
                            <p:stCondLst>
                              <p:cond delay="2500"/>
                            </p:stCondLst>
                            <p:childTnLst>
                              <p:par>
                                <p:cTn id="138" presetID="3" presetClass="entr" presetSubtype="10" fill="hold" grpId="0" nodeType="afterEffect">
                                  <p:stCondLst>
                                    <p:cond delay="0"/>
                                  </p:stCondLst>
                                  <p:childTnLst>
                                    <p:set>
                                      <p:cBhvr>
                                        <p:cTn id="139" dur="1" fill="hold">
                                          <p:stCondLst>
                                            <p:cond delay="0"/>
                                          </p:stCondLst>
                                        </p:cTn>
                                        <p:tgtEl>
                                          <p:spTgt spid="40975"/>
                                        </p:tgtEl>
                                        <p:attrNameLst>
                                          <p:attrName>style.visibility</p:attrName>
                                        </p:attrNameLst>
                                      </p:cBhvr>
                                      <p:to>
                                        <p:strVal val="visible"/>
                                      </p:to>
                                    </p:set>
                                    <p:animEffect transition="in" filter="blinds(horizontal)">
                                      <p:cBhvr>
                                        <p:cTn id="140" dur="500"/>
                                        <p:tgtEl>
                                          <p:spTgt spid="4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1"/>
      <p:bldP spid="40969" grpId="0"/>
      <p:bldP spid="40975" grpId="0"/>
      <p:bldP spid="40979" grpId="0"/>
      <p:bldP spid="40980" grpId="0"/>
      <p:bldP spid="40987" grpId="0"/>
      <p:bldP spid="31" grpId="0"/>
      <p:bldP spid="35" grpId="0"/>
      <p:bldP spid="50" grpId="0"/>
      <p:bldP spid="51" grpId="0"/>
      <p:bldP spid="52"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s-ES" sz="3200">
                <a:latin typeface="Arial" charset="0"/>
              </a:rPr>
              <a:t>Patrón decorador</a:t>
            </a:r>
          </a:p>
        </p:txBody>
      </p:sp>
      <p:sp>
        <p:nvSpPr>
          <p:cNvPr id="6146" name="Rectangle 3"/>
          <p:cNvSpPr>
            <a:spLocks noGrp="1" noChangeArrowheads="1"/>
          </p:cNvSpPr>
          <p:nvPr>
            <p:ph type="body" idx="1"/>
          </p:nvPr>
        </p:nvSpPr>
        <p:spPr/>
        <p:txBody>
          <a:bodyPr/>
          <a:lstStyle/>
          <a:p>
            <a:r>
              <a:rPr lang="es-ES" dirty="0">
                <a:latin typeface="Arial" charset="0"/>
              </a:rPr>
              <a:t>Un problema: la entrada/salida en Java.</a:t>
            </a:r>
          </a:p>
          <a:p>
            <a:r>
              <a:rPr lang="es-ES" dirty="0">
                <a:latin typeface="Arial" charset="0"/>
              </a:rPr>
              <a:t>Una solución con el patrón decorador.</a:t>
            </a:r>
          </a:p>
          <a:p>
            <a:r>
              <a:rPr lang="es-ES" dirty="0">
                <a:latin typeface="Arial" charset="0"/>
              </a:rPr>
              <a:t>El patrón decorador formalizado.</a:t>
            </a:r>
          </a:p>
          <a:p>
            <a:endParaRPr lang="es-ES" dirty="0">
              <a:latin typeface="Arial" charset="0"/>
            </a:endParaRPr>
          </a:p>
          <a:p>
            <a:endParaRPr lang="es-ES"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Una solución con el patrón decorador</a:t>
            </a:r>
            <a:endParaRPr lang="es-ES" dirty="0"/>
          </a:p>
        </p:txBody>
      </p:sp>
      <p:sp>
        <p:nvSpPr>
          <p:cNvPr id="3" name="Marcador de contenido 2"/>
          <p:cNvSpPr>
            <a:spLocks noGrp="1"/>
          </p:cNvSpPr>
          <p:nvPr>
            <p:ph idx="1"/>
          </p:nvPr>
        </p:nvSpPr>
        <p:spPr>
          <a:xfrm>
            <a:off x="6350" y="1219200"/>
            <a:ext cx="9137650" cy="1708605"/>
          </a:xfrm>
        </p:spPr>
        <p:txBody>
          <a:bodyPr/>
          <a:lstStyle/>
          <a:p>
            <a:r>
              <a:rPr lang="es-ES" dirty="0" err="1" smtClean="0"/>
              <a:t>BufferedInputStream</a:t>
            </a:r>
            <a:r>
              <a:rPr lang="es-ES" dirty="0" smtClean="0"/>
              <a:t> dispone del método:</a:t>
            </a:r>
          </a:p>
          <a:p>
            <a:pPr lvl="1"/>
            <a:r>
              <a:rPr lang="es-ES" dirty="0" smtClean="0"/>
              <a:t> </a:t>
            </a:r>
            <a:r>
              <a:rPr lang="es-ES" dirty="0" err="1" smtClean="0"/>
              <a:t>read</a:t>
            </a:r>
            <a:r>
              <a:rPr lang="es-ES" dirty="0" smtClean="0"/>
              <a:t>(byte[] </a:t>
            </a:r>
            <a:r>
              <a:rPr lang="es-ES" dirty="0" err="1" smtClean="0"/>
              <a:t>array</a:t>
            </a:r>
            <a:r>
              <a:rPr lang="es-ES" dirty="0" smtClean="0"/>
              <a:t>), que permite a otros objetos leer un </a:t>
            </a:r>
            <a:r>
              <a:rPr lang="es-ES" dirty="0" err="1" smtClean="0"/>
              <a:t>array</a:t>
            </a:r>
            <a:r>
              <a:rPr lang="es-ES" dirty="0" smtClean="0"/>
              <a:t> de bytes de su buffer interno…Y en consecuencia </a:t>
            </a:r>
            <a:r>
              <a:rPr lang="es-ES" dirty="0" err="1" smtClean="0"/>
              <a:t>BufferedInputStream</a:t>
            </a:r>
            <a:r>
              <a:rPr lang="es-ES" dirty="0" smtClean="0"/>
              <a:t> es…</a:t>
            </a:r>
          </a:p>
        </p:txBody>
      </p:sp>
      <p:sp>
        <p:nvSpPr>
          <p:cNvPr id="4" name="Marcador de contenido 2"/>
          <p:cNvSpPr txBox="1">
            <a:spLocks/>
          </p:cNvSpPr>
          <p:nvPr/>
        </p:nvSpPr>
        <p:spPr bwMode="auto">
          <a:xfrm>
            <a:off x="6350" y="2950867"/>
            <a:ext cx="9137650" cy="58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1"/>
            <a:r>
              <a:rPr lang="es-ES" b="0" dirty="0" smtClean="0"/>
              <a:t>APARENTEMENTE UNA SUBCLASE DE </a:t>
            </a:r>
            <a:r>
              <a:rPr lang="es-ES" b="0" dirty="0" err="1" smtClean="0"/>
              <a:t>InputStream</a:t>
            </a:r>
            <a:endParaRPr lang="es-ES" b="0" dirty="0" smtClean="0"/>
          </a:p>
        </p:txBody>
      </p:sp>
      <p:sp>
        <p:nvSpPr>
          <p:cNvPr id="5" name="Marcador de contenido 2"/>
          <p:cNvSpPr txBox="1">
            <a:spLocks/>
          </p:cNvSpPr>
          <p:nvPr/>
        </p:nvSpPr>
        <p:spPr bwMode="auto">
          <a:xfrm>
            <a:off x="0" y="3488084"/>
            <a:ext cx="9137650" cy="19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r>
              <a:rPr lang="es-ES" b="0" dirty="0" err="1" smtClean="0"/>
              <a:t>DataInputStream</a:t>
            </a:r>
            <a:r>
              <a:rPr lang="es-ES" b="0" dirty="0" smtClean="0"/>
              <a:t> dispone de métodos:</a:t>
            </a:r>
          </a:p>
          <a:p>
            <a:pPr lvl="1"/>
            <a:r>
              <a:rPr lang="es-ES" b="0" dirty="0" smtClean="0"/>
              <a:t> </a:t>
            </a:r>
            <a:r>
              <a:rPr lang="es-ES" b="0" dirty="0" err="1" smtClean="0"/>
              <a:t>readXX</a:t>
            </a:r>
            <a:r>
              <a:rPr lang="es-ES" b="0" dirty="0" smtClean="0"/>
              <a:t>(), para filtrar grupos de bytes y devolver datos… pero…</a:t>
            </a:r>
          </a:p>
          <a:p>
            <a:pPr lvl="1"/>
            <a:r>
              <a:rPr lang="es-ES" b="0" dirty="0" smtClean="0"/>
              <a:t>También dispone de métodos </a:t>
            </a:r>
            <a:r>
              <a:rPr lang="es-ES" b="0" dirty="0" err="1" smtClean="0"/>
              <a:t>read</a:t>
            </a:r>
            <a:r>
              <a:rPr lang="es-ES" b="0" dirty="0" smtClean="0"/>
              <a:t>() y </a:t>
            </a:r>
            <a:r>
              <a:rPr lang="es-ES" b="0" dirty="0" err="1" smtClean="0"/>
              <a:t>read</a:t>
            </a:r>
            <a:r>
              <a:rPr lang="es-ES" b="0" dirty="0" smtClean="0"/>
              <a:t>(byte[] </a:t>
            </a:r>
            <a:r>
              <a:rPr lang="es-ES" b="0" dirty="0" err="1" smtClean="0"/>
              <a:t>byteArray</a:t>
            </a:r>
            <a:r>
              <a:rPr lang="es-ES" b="0" dirty="0" smtClean="0"/>
              <a:t>)</a:t>
            </a:r>
          </a:p>
        </p:txBody>
      </p:sp>
      <p:sp>
        <p:nvSpPr>
          <p:cNvPr id="6" name="Marcador de contenido 2"/>
          <p:cNvSpPr txBox="1">
            <a:spLocks/>
          </p:cNvSpPr>
          <p:nvPr/>
        </p:nvSpPr>
        <p:spPr bwMode="auto">
          <a:xfrm>
            <a:off x="0" y="5313814"/>
            <a:ext cx="9137650" cy="58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1"/>
            <a:r>
              <a:rPr lang="es-ES" b="0" dirty="0" smtClean="0"/>
              <a:t>Y APARENTEMENTE UNA SUBCLASE DE </a:t>
            </a:r>
            <a:r>
              <a:rPr lang="es-ES" b="0" dirty="0" err="1" smtClean="0"/>
              <a:t>InputStream</a:t>
            </a:r>
            <a:endParaRPr lang="es-ES" b="0" dirty="0" smtClean="0"/>
          </a:p>
        </p:txBody>
      </p:sp>
    </p:spTree>
    <p:extLst>
      <p:ext uri="{BB962C8B-B14F-4D97-AF65-F5344CB8AC3E}">
        <p14:creationId xmlns:p14="http://schemas.microsoft.com/office/powerpoint/2010/main" val="268853234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Una solución con el patrón decorador</a:t>
            </a:r>
            <a:endParaRPr lang="es-ES" dirty="0"/>
          </a:p>
        </p:txBody>
      </p:sp>
      <p:sp>
        <p:nvSpPr>
          <p:cNvPr id="3" name="Marcador de contenido 2"/>
          <p:cNvSpPr>
            <a:spLocks noGrp="1"/>
          </p:cNvSpPr>
          <p:nvPr>
            <p:ph idx="1"/>
          </p:nvPr>
        </p:nvSpPr>
        <p:spPr>
          <a:xfrm>
            <a:off x="6350" y="1219200"/>
            <a:ext cx="9137650" cy="2308275"/>
          </a:xfrm>
        </p:spPr>
        <p:txBody>
          <a:bodyPr/>
          <a:lstStyle/>
          <a:p>
            <a:r>
              <a:rPr lang="es-ES" dirty="0" smtClean="0"/>
              <a:t>¿Qué tienen en común?:</a:t>
            </a:r>
          </a:p>
          <a:p>
            <a:pPr lvl="1"/>
            <a:r>
              <a:rPr lang="es-ES" dirty="0" smtClean="0"/>
              <a:t>Ambas manipulan de una forma u otra los bytes recogidos de la fuente </a:t>
            </a:r>
            <a:r>
              <a:rPr lang="es-ES" dirty="0"/>
              <a:t>por otro </a:t>
            </a:r>
            <a:r>
              <a:rPr lang="es-ES" dirty="0" smtClean="0"/>
              <a:t>objeto….ambas FILTRAN los bytes que otras clases han leído de las fuentes…una para depositarlos en un buffer, otra para reagruparlos y conformar datos…por tanto son…</a:t>
            </a:r>
            <a:endParaRPr lang="es-ES" dirty="0"/>
          </a:p>
        </p:txBody>
      </p:sp>
      <p:sp>
        <p:nvSpPr>
          <p:cNvPr id="4" name="Marcador de contenido 2"/>
          <p:cNvSpPr txBox="1">
            <a:spLocks/>
          </p:cNvSpPr>
          <p:nvPr/>
        </p:nvSpPr>
        <p:spPr bwMode="auto">
          <a:xfrm>
            <a:off x="6350" y="3569411"/>
            <a:ext cx="9137650" cy="128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1"/>
            <a:r>
              <a:rPr lang="es-ES" b="0" dirty="0" smtClean="0"/>
              <a:t>Subclases de una clase que filtra bytes que obtiene de instancias de subclases de </a:t>
            </a:r>
            <a:r>
              <a:rPr lang="es-ES" b="0" dirty="0" err="1" smtClean="0"/>
              <a:t>InputStream</a:t>
            </a:r>
            <a:r>
              <a:rPr lang="es-ES" b="0" dirty="0" smtClean="0"/>
              <a:t>: </a:t>
            </a:r>
            <a:r>
              <a:rPr lang="es-ES" b="0" dirty="0" err="1" smtClean="0"/>
              <a:t>FilterInputStream</a:t>
            </a:r>
            <a:r>
              <a:rPr lang="es-ES" b="0" dirty="0" smtClean="0"/>
              <a:t>, que a su vez es subclase de </a:t>
            </a:r>
            <a:r>
              <a:rPr lang="es-ES" b="0" dirty="0" err="1" smtClean="0"/>
              <a:t>InputStream</a:t>
            </a:r>
            <a:r>
              <a:rPr lang="es-ES" b="0" dirty="0" smtClean="0"/>
              <a:t>…</a:t>
            </a:r>
          </a:p>
        </p:txBody>
      </p:sp>
      <p:sp>
        <p:nvSpPr>
          <p:cNvPr id="5" name="Marcador de contenido 2"/>
          <p:cNvSpPr txBox="1">
            <a:spLocks/>
          </p:cNvSpPr>
          <p:nvPr/>
        </p:nvSpPr>
        <p:spPr bwMode="auto">
          <a:xfrm>
            <a:off x="6345" y="4747081"/>
            <a:ext cx="9137650" cy="128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lvl="1"/>
            <a:r>
              <a:rPr lang="es-ES" b="0" dirty="0" smtClean="0"/>
              <a:t>Ahora bien, a diferencia de las clases que leen bytes de fuentes, éstas clases NECESITAN recoger bytes de otras clases, ¡que pasan a ser COMPONENTES de las primeras!</a:t>
            </a:r>
          </a:p>
        </p:txBody>
      </p:sp>
    </p:spTree>
    <p:extLst>
      <p:ext uri="{BB962C8B-B14F-4D97-AF65-F5344CB8AC3E}">
        <p14:creationId xmlns:p14="http://schemas.microsoft.com/office/powerpoint/2010/main" val="26885323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Una solución con el patrón decorador</a:t>
            </a:r>
            <a:endParaRPr lang="es-ES" dirty="0"/>
          </a:p>
        </p:txBody>
      </p:sp>
      <p:sp>
        <p:nvSpPr>
          <p:cNvPr id="4" name="TextBox 26"/>
          <p:cNvSpPr txBox="1">
            <a:spLocks noChangeArrowheads="1"/>
          </p:cNvSpPr>
          <p:nvPr/>
        </p:nvSpPr>
        <p:spPr bwMode="auto">
          <a:xfrm>
            <a:off x="2704544" y="3464323"/>
            <a:ext cx="2149008" cy="40011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2000" b="0" dirty="0" err="1" smtClean="0">
                <a:solidFill>
                  <a:schemeClr val="accent2"/>
                </a:solidFill>
              </a:rPr>
              <a:t>FileInputStream</a:t>
            </a:r>
            <a:endParaRPr lang="es-ES" sz="2000" dirty="0">
              <a:solidFill>
                <a:schemeClr val="accent2"/>
              </a:solidFill>
            </a:endParaRPr>
          </a:p>
        </p:txBody>
      </p:sp>
      <p:sp>
        <p:nvSpPr>
          <p:cNvPr id="5" name="TextBox 27"/>
          <p:cNvSpPr txBox="1">
            <a:spLocks noChangeArrowheads="1"/>
          </p:cNvSpPr>
          <p:nvPr/>
        </p:nvSpPr>
        <p:spPr bwMode="auto">
          <a:xfrm>
            <a:off x="6389329" y="5322389"/>
            <a:ext cx="2617974" cy="40011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000" b="0" dirty="0" err="1" smtClean="0">
                <a:solidFill>
                  <a:schemeClr val="accent2"/>
                </a:solidFill>
              </a:rPr>
              <a:t>BufferedInputStream</a:t>
            </a:r>
            <a:endParaRPr lang="es-ES" sz="2000" dirty="0">
              <a:solidFill>
                <a:schemeClr val="accent2"/>
              </a:solidFill>
            </a:endParaRPr>
          </a:p>
        </p:txBody>
      </p:sp>
      <p:sp>
        <p:nvSpPr>
          <p:cNvPr id="6" name="TextBox 53"/>
          <p:cNvSpPr txBox="1">
            <a:spLocks noChangeArrowheads="1"/>
          </p:cNvSpPr>
          <p:nvPr/>
        </p:nvSpPr>
        <p:spPr bwMode="auto">
          <a:xfrm>
            <a:off x="3908230" y="5326360"/>
            <a:ext cx="2135835" cy="4000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2000" b="0" dirty="0" err="1" smtClean="0">
                <a:solidFill>
                  <a:schemeClr val="accent2"/>
                </a:solidFill>
              </a:rPr>
              <a:t>DataInputStream</a:t>
            </a:r>
            <a:endParaRPr lang="es-ES" sz="2000" dirty="0">
              <a:solidFill>
                <a:schemeClr val="accent2"/>
              </a:solidFill>
            </a:endParaRPr>
          </a:p>
        </p:txBody>
      </p:sp>
      <p:sp>
        <p:nvSpPr>
          <p:cNvPr id="7" name="TextBox 26"/>
          <p:cNvSpPr txBox="1">
            <a:spLocks noChangeArrowheads="1"/>
          </p:cNvSpPr>
          <p:nvPr/>
        </p:nvSpPr>
        <p:spPr bwMode="auto">
          <a:xfrm>
            <a:off x="222953" y="3464323"/>
            <a:ext cx="2328723" cy="40011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2000" b="0" dirty="0" err="1" smtClean="0">
                <a:solidFill>
                  <a:schemeClr val="accent2"/>
                </a:solidFill>
              </a:rPr>
              <a:t>AudioInputStream</a:t>
            </a:r>
            <a:endParaRPr lang="es-ES" sz="2000" dirty="0">
              <a:solidFill>
                <a:schemeClr val="accent2"/>
              </a:solidFill>
            </a:endParaRPr>
          </a:p>
        </p:txBody>
      </p:sp>
      <p:sp>
        <p:nvSpPr>
          <p:cNvPr id="8" name="TextBox 26"/>
          <p:cNvSpPr txBox="1">
            <a:spLocks noChangeArrowheads="1"/>
          </p:cNvSpPr>
          <p:nvPr/>
        </p:nvSpPr>
        <p:spPr bwMode="auto">
          <a:xfrm>
            <a:off x="1752072" y="1594308"/>
            <a:ext cx="1716797" cy="40011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2000" b="0" dirty="0" err="1" smtClean="0">
                <a:solidFill>
                  <a:schemeClr val="accent2"/>
                </a:solidFill>
              </a:rPr>
              <a:t>InputStream</a:t>
            </a:r>
            <a:endParaRPr lang="es-ES" sz="2000" dirty="0">
              <a:solidFill>
                <a:schemeClr val="accent2"/>
              </a:solidFill>
            </a:endParaRPr>
          </a:p>
        </p:txBody>
      </p:sp>
      <p:sp>
        <p:nvSpPr>
          <p:cNvPr id="9" name="TextBox 26"/>
          <p:cNvSpPr txBox="1">
            <a:spLocks noChangeArrowheads="1"/>
          </p:cNvSpPr>
          <p:nvPr/>
        </p:nvSpPr>
        <p:spPr bwMode="auto">
          <a:xfrm>
            <a:off x="5196959" y="3464323"/>
            <a:ext cx="2149008" cy="40011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2000" b="0" dirty="0" err="1" smtClean="0">
                <a:solidFill>
                  <a:schemeClr val="accent2"/>
                </a:solidFill>
              </a:rPr>
              <a:t>FilterInputStream</a:t>
            </a:r>
            <a:endParaRPr lang="es-ES" sz="2000" dirty="0">
              <a:solidFill>
                <a:schemeClr val="accent2"/>
              </a:solidFill>
            </a:endParaRPr>
          </a:p>
        </p:txBody>
      </p:sp>
      <p:sp>
        <p:nvSpPr>
          <p:cNvPr id="10" name="Triángulo isósceles 9"/>
          <p:cNvSpPr/>
          <p:nvPr/>
        </p:nvSpPr>
        <p:spPr bwMode="auto">
          <a:xfrm>
            <a:off x="2416450" y="1994418"/>
            <a:ext cx="429202" cy="227891"/>
          </a:xfrm>
          <a:prstGeom prst="triangle">
            <a:avLst/>
          </a:prstGeom>
          <a:noFill/>
          <a:ln w="12700" cap="flat" cmpd="sng" algn="ctr">
            <a:solidFill>
              <a:schemeClr val="accent2"/>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s-ES" sz="3600" b="1" i="0" u="none" strike="noStrike" cap="none" normalizeH="0" baseline="0" smtClean="0">
              <a:ln>
                <a:noFill/>
              </a:ln>
              <a:solidFill>
                <a:schemeClr val="tx1"/>
              </a:solidFill>
              <a:effectLst/>
              <a:latin typeface="Arial" charset="0"/>
            </a:endParaRPr>
          </a:p>
        </p:txBody>
      </p:sp>
      <p:cxnSp>
        <p:nvCxnSpPr>
          <p:cNvPr id="15" name="Conector recto 14"/>
          <p:cNvCxnSpPr/>
          <p:nvPr/>
        </p:nvCxnSpPr>
        <p:spPr bwMode="auto">
          <a:xfrm flipV="1">
            <a:off x="1399307" y="2845493"/>
            <a:ext cx="4990022" cy="11758"/>
          </a:xfrm>
          <a:prstGeom prst="line">
            <a:avLst/>
          </a:prstGeom>
          <a:noFill/>
          <a:ln w="12700" cap="flat" cmpd="sng" algn="ctr">
            <a:solidFill>
              <a:schemeClr val="tx1"/>
            </a:solidFill>
            <a:prstDash val="solid"/>
            <a:round/>
            <a:headEnd type="none" w="med" len="med"/>
            <a:tailEnd type="none" w="med" len="med"/>
          </a:ln>
          <a:effectLst/>
        </p:spPr>
      </p:cxnSp>
      <p:cxnSp>
        <p:nvCxnSpPr>
          <p:cNvPr id="17" name="Conector recto 16"/>
          <p:cNvCxnSpPr>
            <a:endCxn id="7" idx="0"/>
          </p:cNvCxnSpPr>
          <p:nvPr/>
        </p:nvCxnSpPr>
        <p:spPr bwMode="auto">
          <a:xfrm flipH="1">
            <a:off x="1387315" y="2857251"/>
            <a:ext cx="11992" cy="607072"/>
          </a:xfrm>
          <a:prstGeom prst="line">
            <a:avLst/>
          </a:prstGeom>
          <a:noFill/>
          <a:ln w="12700" cap="flat" cmpd="sng" algn="ctr">
            <a:solidFill>
              <a:schemeClr val="tx1"/>
            </a:solidFill>
            <a:prstDash val="solid"/>
            <a:round/>
            <a:headEnd type="none" w="med" len="med"/>
            <a:tailEnd type="none" w="med" len="med"/>
          </a:ln>
          <a:effectLst/>
        </p:spPr>
      </p:cxnSp>
      <p:cxnSp>
        <p:nvCxnSpPr>
          <p:cNvPr id="19" name="Conector recto 18"/>
          <p:cNvCxnSpPr>
            <a:endCxn id="4" idx="0"/>
          </p:cNvCxnSpPr>
          <p:nvPr/>
        </p:nvCxnSpPr>
        <p:spPr bwMode="auto">
          <a:xfrm>
            <a:off x="3690108" y="2857251"/>
            <a:ext cx="8808" cy="607072"/>
          </a:xfrm>
          <a:prstGeom prst="line">
            <a:avLst/>
          </a:prstGeom>
          <a:noFill/>
          <a:ln w="12700" cap="flat" cmpd="sng" algn="ctr">
            <a:solidFill>
              <a:schemeClr val="tx1"/>
            </a:solidFill>
            <a:prstDash val="solid"/>
            <a:round/>
            <a:headEnd type="none" w="med" len="med"/>
            <a:tailEnd type="none" w="med" len="med"/>
          </a:ln>
          <a:effectLst/>
        </p:spPr>
      </p:cxnSp>
      <p:cxnSp>
        <p:nvCxnSpPr>
          <p:cNvPr id="21" name="Conector recto 20"/>
          <p:cNvCxnSpPr/>
          <p:nvPr/>
        </p:nvCxnSpPr>
        <p:spPr bwMode="auto">
          <a:xfrm>
            <a:off x="6389329" y="2845493"/>
            <a:ext cx="0" cy="618830"/>
          </a:xfrm>
          <a:prstGeom prst="line">
            <a:avLst/>
          </a:prstGeom>
          <a:noFill/>
          <a:ln w="12700" cap="flat" cmpd="sng" algn="ctr">
            <a:solidFill>
              <a:schemeClr val="tx1"/>
            </a:solidFill>
            <a:prstDash val="solid"/>
            <a:round/>
            <a:headEnd type="none" w="med" len="med"/>
            <a:tailEnd type="none" w="med" len="med"/>
          </a:ln>
          <a:effectLst/>
        </p:spPr>
      </p:cxnSp>
      <p:cxnSp>
        <p:nvCxnSpPr>
          <p:cNvPr id="22" name="Conector recto 21"/>
          <p:cNvCxnSpPr/>
          <p:nvPr/>
        </p:nvCxnSpPr>
        <p:spPr bwMode="auto">
          <a:xfrm>
            <a:off x="2633989" y="2230370"/>
            <a:ext cx="0" cy="618830"/>
          </a:xfrm>
          <a:prstGeom prst="line">
            <a:avLst/>
          </a:prstGeom>
          <a:noFill/>
          <a:ln w="12700" cap="flat" cmpd="sng" algn="ctr">
            <a:solidFill>
              <a:schemeClr val="tx1"/>
            </a:solidFill>
            <a:prstDash val="solid"/>
            <a:round/>
            <a:headEnd type="none" w="med" len="med"/>
            <a:tailEnd type="none" w="med" len="med"/>
          </a:ln>
          <a:effectLst/>
        </p:spPr>
      </p:cxnSp>
      <p:sp>
        <p:nvSpPr>
          <p:cNvPr id="23" name="Triángulo isósceles 22"/>
          <p:cNvSpPr/>
          <p:nvPr/>
        </p:nvSpPr>
        <p:spPr bwMode="auto">
          <a:xfrm>
            <a:off x="6174728" y="3864433"/>
            <a:ext cx="429202" cy="227891"/>
          </a:xfrm>
          <a:prstGeom prst="triangle">
            <a:avLst/>
          </a:prstGeom>
          <a:noFill/>
          <a:ln w="12700" cap="flat" cmpd="sng" algn="ctr">
            <a:solidFill>
              <a:schemeClr val="accent2"/>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s-ES" sz="3600" b="1" i="0" u="none" strike="noStrike" cap="none" normalizeH="0" baseline="0" smtClean="0">
              <a:ln>
                <a:noFill/>
              </a:ln>
              <a:solidFill>
                <a:schemeClr val="tx1"/>
              </a:solidFill>
              <a:effectLst/>
              <a:latin typeface="Arial" charset="0"/>
            </a:endParaRPr>
          </a:p>
        </p:txBody>
      </p:sp>
      <p:cxnSp>
        <p:nvCxnSpPr>
          <p:cNvPr id="24" name="Conector recto 23"/>
          <p:cNvCxnSpPr/>
          <p:nvPr/>
        </p:nvCxnSpPr>
        <p:spPr bwMode="auto">
          <a:xfrm>
            <a:off x="6392267" y="4100385"/>
            <a:ext cx="0" cy="618830"/>
          </a:xfrm>
          <a:prstGeom prst="line">
            <a:avLst/>
          </a:prstGeom>
          <a:noFill/>
          <a:ln w="12700" cap="flat" cmpd="sng" algn="ctr">
            <a:solidFill>
              <a:schemeClr val="tx1"/>
            </a:solidFill>
            <a:prstDash val="solid"/>
            <a:round/>
            <a:headEnd type="none" w="med" len="med"/>
            <a:tailEnd type="none" w="med" len="med"/>
          </a:ln>
          <a:effectLst/>
        </p:spPr>
      </p:cxnSp>
      <p:cxnSp>
        <p:nvCxnSpPr>
          <p:cNvPr id="26" name="Conector recto 25"/>
          <p:cNvCxnSpPr/>
          <p:nvPr/>
        </p:nvCxnSpPr>
        <p:spPr bwMode="auto">
          <a:xfrm>
            <a:off x="4853552" y="4719215"/>
            <a:ext cx="2942586" cy="0"/>
          </a:xfrm>
          <a:prstGeom prst="line">
            <a:avLst/>
          </a:prstGeom>
          <a:noFill/>
          <a:ln w="12700" cap="flat" cmpd="sng" algn="ctr">
            <a:solidFill>
              <a:schemeClr val="tx1"/>
            </a:solidFill>
            <a:prstDash val="solid"/>
            <a:round/>
            <a:headEnd type="none" w="med" len="med"/>
            <a:tailEnd type="none" w="med" len="med"/>
          </a:ln>
          <a:effectLst/>
        </p:spPr>
      </p:cxnSp>
      <p:cxnSp>
        <p:nvCxnSpPr>
          <p:cNvPr id="28" name="Conector recto 27"/>
          <p:cNvCxnSpPr/>
          <p:nvPr/>
        </p:nvCxnSpPr>
        <p:spPr bwMode="auto">
          <a:xfrm>
            <a:off x="4853552" y="4719215"/>
            <a:ext cx="0" cy="607145"/>
          </a:xfrm>
          <a:prstGeom prst="line">
            <a:avLst/>
          </a:prstGeom>
          <a:noFill/>
          <a:ln w="12700" cap="flat" cmpd="sng" algn="ctr">
            <a:solidFill>
              <a:schemeClr val="tx1"/>
            </a:solidFill>
            <a:prstDash val="solid"/>
            <a:round/>
            <a:headEnd type="none" w="med" len="med"/>
            <a:tailEnd type="none" w="med" len="med"/>
          </a:ln>
          <a:effectLst/>
        </p:spPr>
      </p:cxnSp>
      <p:cxnSp>
        <p:nvCxnSpPr>
          <p:cNvPr id="30" name="Conector recto 29"/>
          <p:cNvCxnSpPr/>
          <p:nvPr/>
        </p:nvCxnSpPr>
        <p:spPr bwMode="auto">
          <a:xfrm>
            <a:off x="7796138" y="4719215"/>
            <a:ext cx="0" cy="603174"/>
          </a:xfrm>
          <a:prstGeom prst="line">
            <a:avLst/>
          </a:prstGeom>
          <a:noFill/>
          <a:ln w="12700" cap="flat" cmpd="sng" algn="ctr">
            <a:solidFill>
              <a:schemeClr val="tx1"/>
            </a:solidFill>
            <a:prstDash val="solid"/>
            <a:round/>
            <a:headEnd type="none" w="med" len="med"/>
            <a:tailEnd type="none" w="med" len="med"/>
          </a:ln>
          <a:effectLst/>
        </p:spPr>
      </p:cxnSp>
      <p:cxnSp>
        <p:nvCxnSpPr>
          <p:cNvPr id="33" name="Conector recto 32"/>
          <p:cNvCxnSpPr>
            <a:stCxn id="8" idx="3"/>
          </p:cNvCxnSpPr>
          <p:nvPr/>
        </p:nvCxnSpPr>
        <p:spPr bwMode="auto">
          <a:xfrm>
            <a:off x="3468869" y="1794363"/>
            <a:ext cx="4386063" cy="8255"/>
          </a:xfrm>
          <a:prstGeom prst="line">
            <a:avLst/>
          </a:prstGeom>
          <a:noFill/>
          <a:ln w="12700" cap="flat" cmpd="sng" algn="ctr">
            <a:solidFill>
              <a:schemeClr val="tx1"/>
            </a:solidFill>
            <a:prstDash val="solid"/>
            <a:round/>
            <a:headEnd type="none" w="med" len="med"/>
            <a:tailEnd type="none" w="med" len="med"/>
          </a:ln>
          <a:effectLst/>
        </p:spPr>
      </p:cxnSp>
      <p:cxnSp>
        <p:nvCxnSpPr>
          <p:cNvPr id="35" name="Conector recto 34"/>
          <p:cNvCxnSpPr/>
          <p:nvPr/>
        </p:nvCxnSpPr>
        <p:spPr bwMode="auto">
          <a:xfrm>
            <a:off x="7854932" y="1802618"/>
            <a:ext cx="0" cy="1799825"/>
          </a:xfrm>
          <a:prstGeom prst="line">
            <a:avLst/>
          </a:prstGeom>
          <a:noFill/>
          <a:ln w="12700" cap="flat" cmpd="sng" algn="ctr">
            <a:solidFill>
              <a:schemeClr val="tx1"/>
            </a:solidFill>
            <a:prstDash val="solid"/>
            <a:round/>
            <a:headEnd type="none" w="med" len="med"/>
            <a:tailEnd type="none" w="med" len="med"/>
          </a:ln>
          <a:effectLst/>
        </p:spPr>
      </p:cxnSp>
      <p:sp>
        <p:nvSpPr>
          <p:cNvPr id="39" name="Marcador de contenido 2"/>
          <p:cNvSpPr txBox="1">
            <a:spLocks/>
          </p:cNvSpPr>
          <p:nvPr/>
        </p:nvSpPr>
        <p:spPr bwMode="auto">
          <a:xfrm>
            <a:off x="-2529" y="1171825"/>
            <a:ext cx="2489067" cy="398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0">
              <a:spcBef>
                <a:spcPts val="0"/>
              </a:spcBef>
              <a:buNone/>
            </a:pPr>
            <a:r>
              <a:rPr lang="es-ES" sz="1800" b="0" dirty="0" smtClean="0"/>
              <a:t>Superclase abstracta</a:t>
            </a:r>
          </a:p>
        </p:txBody>
      </p:sp>
      <p:sp>
        <p:nvSpPr>
          <p:cNvPr id="40" name="Marcador de contenido 2"/>
          <p:cNvSpPr txBox="1">
            <a:spLocks/>
          </p:cNvSpPr>
          <p:nvPr/>
        </p:nvSpPr>
        <p:spPr bwMode="auto">
          <a:xfrm>
            <a:off x="1183675" y="3993801"/>
            <a:ext cx="2724555" cy="88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0">
              <a:spcBef>
                <a:spcPts val="0"/>
              </a:spcBef>
              <a:buNone/>
            </a:pPr>
            <a:r>
              <a:rPr lang="es-ES" sz="1800" b="0" dirty="0" smtClean="0"/>
              <a:t>Subclases especialistas en leer de diversos tipos de fuentes</a:t>
            </a:r>
          </a:p>
        </p:txBody>
      </p:sp>
      <p:sp>
        <p:nvSpPr>
          <p:cNvPr id="41" name="Marcador de contenido 2"/>
          <p:cNvSpPr txBox="1">
            <a:spLocks/>
          </p:cNvSpPr>
          <p:nvPr/>
        </p:nvSpPr>
        <p:spPr bwMode="auto">
          <a:xfrm>
            <a:off x="3245524" y="1906410"/>
            <a:ext cx="4910804" cy="62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0">
              <a:spcBef>
                <a:spcPts val="0"/>
              </a:spcBef>
              <a:buNone/>
            </a:pPr>
            <a:r>
              <a:rPr lang="es-ES" sz="1800" b="0" dirty="0" smtClean="0"/>
              <a:t>Subclases especialistas en filtrar bytes entregados por otros objetos </a:t>
            </a:r>
            <a:r>
              <a:rPr lang="es-ES" sz="1800" b="0" dirty="0" err="1" smtClean="0"/>
              <a:t>InputStream</a:t>
            </a:r>
            <a:r>
              <a:rPr lang="es-ES" sz="1800" b="0" dirty="0" smtClean="0"/>
              <a:t>. </a:t>
            </a:r>
          </a:p>
        </p:txBody>
      </p:sp>
      <p:sp>
        <p:nvSpPr>
          <p:cNvPr id="42" name="Marcador de contenido 2"/>
          <p:cNvSpPr txBox="1">
            <a:spLocks/>
          </p:cNvSpPr>
          <p:nvPr/>
        </p:nvSpPr>
        <p:spPr bwMode="auto">
          <a:xfrm>
            <a:off x="325277" y="5279217"/>
            <a:ext cx="2665140" cy="5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0" algn="r">
              <a:spcBef>
                <a:spcPts val="0"/>
              </a:spcBef>
              <a:buNone/>
            </a:pPr>
            <a:r>
              <a:rPr lang="es-ES" sz="1800" b="0" dirty="0" smtClean="0"/>
              <a:t>Filtrado: agrupar bytes para conformar datos</a:t>
            </a:r>
          </a:p>
        </p:txBody>
      </p:sp>
      <p:sp>
        <p:nvSpPr>
          <p:cNvPr id="43" name="Marcador de contenido 2"/>
          <p:cNvSpPr txBox="1">
            <a:spLocks/>
          </p:cNvSpPr>
          <p:nvPr/>
        </p:nvSpPr>
        <p:spPr bwMode="auto">
          <a:xfrm>
            <a:off x="7913727" y="3891587"/>
            <a:ext cx="1324345" cy="8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0">
              <a:spcBef>
                <a:spcPts val="0"/>
              </a:spcBef>
              <a:buNone/>
            </a:pPr>
            <a:r>
              <a:rPr lang="es-ES" sz="1800" b="0" dirty="0" smtClean="0"/>
              <a:t>Filtrado: disponer bytes en buffer</a:t>
            </a:r>
          </a:p>
        </p:txBody>
      </p:sp>
      <p:cxnSp>
        <p:nvCxnSpPr>
          <p:cNvPr id="53" name="Conector recto de flecha 52"/>
          <p:cNvCxnSpPr>
            <a:endCxn id="8" idx="1"/>
          </p:cNvCxnSpPr>
          <p:nvPr/>
        </p:nvCxnSpPr>
        <p:spPr bwMode="auto">
          <a:xfrm>
            <a:off x="996253" y="1520390"/>
            <a:ext cx="755819" cy="273973"/>
          </a:xfrm>
          <a:prstGeom prst="straightConnector1">
            <a:avLst/>
          </a:prstGeom>
          <a:noFill/>
          <a:ln w="12700" cap="flat" cmpd="sng" algn="ctr">
            <a:solidFill>
              <a:schemeClr val="tx1"/>
            </a:solidFill>
            <a:prstDash val="dot"/>
            <a:round/>
            <a:headEnd type="none" w="med" len="med"/>
            <a:tailEnd type="arrow"/>
          </a:ln>
          <a:effectLst/>
        </p:spPr>
      </p:cxnSp>
      <p:cxnSp>
        <p:nvCxnSpPr>
          <p:cNvPr id="54" name="Conector recto de flecha 53"/>
          <p:cNvCxnSpPr/>
          <p:nvPr/>
        </p:nvCxnSpPr>
        <p:spPr bwMode="auto">
          <a:xfrm flipH="1" flipV="1">
            <a:off x="1504670" y="3886474"/>
            <a:ext cx="799603" cy="223571"/>
          </a:xfrm>
          <a:prstGeom prst="straightConnector1">
            <a:avLst/>
          </a:prstGeom>
          <a:noFill/>
          <a:ln w="12700" cap="flat" cmpd="sng" algn="ctr">
            <a:solidFill>
              <a:schemeClr val="tx1"/>
            </a:solidFill>
            <a:prstDash val="dot"/>
            <a:round/>
            <a:headEnd type="none" w="med" len="med"/>
            <a:tailEnd type="arrow"/>
          </a:ln>
          <a:effectLst/>
        </p:spPr>
      </p:cxnSp>
      <p:cxnSp>
        <p:nvCxnSpPr>
          <p:cNvPr id="55" name="Conector recto de flecha 54"/>
          <p:cNvCxnSpPr/>
          <p:nvPr/>
        </p:nvCxnSpPr>
        <p:spPr bwMode="auto">
          <a:xfrm flipV="1">
            <a:off x="2845652" y="3891587"/>
            <a:ext cx="799603" cy="223571"/>
          </a:xfrm>
          <a:prstGeom prst="straightConnector1">
            <a:avLst/>
          </a:prstGeom>
          <a:noFill/>
          <a:ln w="12700" cap="flat" cmpd="sng" algn="ctr">
            <a:solidFill>
              <a:schemeClr val="tx1"/>
            </a:solidFill>
            <a:prstDash val="dot"/>
            <a:round/>
            <a:headEnd type="none" w="med" len="med"/>
            <a:tailEnd type="arrow"/>
          </a:ln>
          <a:effectLst/>
        </p:spPr>
      </p:cxnSp>
      <p:cxnSp>
        <p:nvCxnSpPr>
          <p:cNvPr id="58" name="Conector recto de flecha 57"/>
          <p:cNvCxnSpPr/>
          <p:nvPr/>
        </p:nvCxnSpPr>
        <p:spPr bwMode="auto">
          <a:xfrm>
            <a:off x="6392267" y="2627153"/>
            <a:ext cx="730469" cy="837170"/>
          </a:xfrm>
          <a:prstGeom prst="straightConnector1">
            <a:avLst/>
          </a:prstGeom>
          <a:noFill/>
          <a:ln w="12700" cap="flat" cmpd="sng" algn="ctr">
            <a:solidFill>
              <a:schemeClr val="tx1"/>
            </a:solidFill>
            <a:prstDash val="dot"/>
            <a:round/>
            <a:headEnd type="none" w="med" len="med"/>
            <a:tailEnd type="arrow"/>
          </a:ln>
          <a:effectLst/>
        </p:spPr>
      </p:cxnSp>
      <p:cxnSp>
        <p:nvCxnSpPr>
          <p:cNvPr id="61" name="Conector recto de flecha 60"/>
          <p:cNvCxnSpPr/>
          <p:nvPr/>
        </p:nvCxnSpPr>
        <p:spPr bwMode="auto">
          <a:xfrm>
            <a:off x="2943097" y="5605034"/>
            <a:ext cx="965133" cy="0"/>
          </a:xfrm>
          <a:prstGeom prst="straightConnector1">
            <a:avLst/>
          </a:prstGeom>
          <a:noFill/>
          <a:ln w="12700" cap="flat" cmpd="sng" algn="ctr">
            <a:solidFill>
              <a:schemeClr val="tx1"/>
            </a:solidFill>
            <a:prstDash val="dot"/>
            <a:round/>
            <a:headEnd type="none" w="med" len="med"/>
            <a:tailEnd type="arrow"/>
          </a:ln>
          <a:effectLst/>
        </p:spPr>
      </p:cxnSp>
      <p:cxnSp>
        <p:nvCxnSpPr>
          <p:cNvPr id="63" name="Conector recto de flecha 62"/>
          <p:cNvCxnSpPr/>
          <p:nvPr/>
        </p:nvCxnSpPr>
        <p:spPr bwMode="auto">
          <a:xfrm>
            <a:off x="8148439" y="4985371"/>
            <a:ext cx="1" cy="340989"/>
          </a:xfrm>
          <a:prstGeom prst="straightConnector1">
            <a:avLst/>
          </a:prstGeom>
          <a:noFill/>
          <a:ln w="12700" cap="flat" cmpd="sng" algn="ctr">
            <a:solidFill>
              <a:schemeClr val="tx1"/>
            </a:solidFill>
            <a:prstDash val="dot"/>
            <a:round/>
            <a:headEnd type="none" w="med" len="med"/>
            <a:tailEnd type="arrow"/>
          </a:ln>
          <a:effectLst/>
        </p:spPr>
      </p:cxnSp>
      <p:sp>
        <p:nvSpPr>
          <p:cNvPr id="65" name="Marcador de contenido 2"/>
          <p:cNvSpPr txBox="1">
            <a:spLocks/>
          </p:cNvSpPr>
          <p:nvPr/>
        </p:nvSpPr>
        <p:spPr bwMode="auto">
          <a:xfrm>
            <a:off x="7784379" y="2195169"/>
            <a:ext cx="1578324" cy="66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0">
              <a:spcBef>
                <a:spcPts val="0"/>
              </a:spcBef>
              <a:buNone/>
            </a:pPr>
            <a:r>
              <a:rPr lang="es-ES" sz="1800" b="0" dirty="0" smtClean="0"/>
              <a:t>Incorporan otros objetos </a:t>
            </a:r>
            <a:r>
              <a:rPr lang="es-ES" sz="1800" b="0" dirty="0" err="1" smtClean="0"/>
              <a:t>InputStream</a:t>
            </a:r>
            <a:r>
              <a:rPr lang="es-ES" sz="1800" b="0" dirty="0" smtClean="0"/>
              <a:t>. </a:t>
            </a:r>
          </a:p>
        </p:txBody>
      </p:sp>
      <p:cxnSp>
        <p:nvCxnSpPr>
          <p:cNvPr id="70" name="Conector recto de flecha 69"/>
          <p:cNvCxnSpPr/>
          <p:nvPr/>
        </p:nvCxnSpPr>
        <p:spPr bwMode="auto">
          <a:xfrm flipH="1">
            <a:off x="7913728" y="3092263"/>
            <a:ext cx="321196" cy="510180"/>
          </a:xfrm>
          <a:prstGeom prst="straightConnector1">
            <a:avLst/>
          </a:prstGeom>
          <a:noFill/>
          <a:ln w="12700" cap="flat" cmpd="sng" algn="ctr">
            <a:solidFill>
              <a:schemeClr val="tx1"/>
            </a:solidFill>
            <a:prstDash val="dot"/>
            <a:round/>
            <a:headEnd type="none" w="med" len="med"/>
            <a:tailEnd type="arrow"/>
          </a:ln>
          <a:effectLst/>
        </p:spPr>
      </p:cxnSp>
      <p:sp>
        <p:nvSpPr>
          <p:cNvPr id="81" name="Rombo 80"/>
          <p:cNvSpPr/>
          <p:nvPr/>
        </p:nvSpPr>
        <p:spPr bwMode="auto">
          <a:xfrm>
            <a:off x="7345967" y="3516498"/>
            <a:ext cx="411562" cy="171889"/>
          </a:xfrm>
          <a:prstGeom prst="diamond">
            <a:avLst/>
          </a:prstGeom>
          <a:noFill/>
          <a:ln w="12700" cap="flat" cmpd="sng" algn="ctr">
            <a:solidFill>
              <a:schemeClr val="tx1"/>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s-ES" sz="3600" b="1" i="0" u="none" strike="noStrike" cap="none" normalizeH="0" baseline="0" smtClean="0">
              <a:ln>
                <a:noFill/>
              </a:ln>
              <a:solidFill>
                <a:schemeClr val="tx1"/>
              </a:solidFill>
              <a:effectLst/>
              <a:latin typeface="Arial" charset="0"/>
            </a:endParaRPr>
          </a:p>
        </p:txBody>
      </p:sp>
      <p:cxnSp>
        <p:nvCxnSpPr>
          <p:cNvPr id="85" name="Conector recto 84"/>
          <p:cNvCxnSpPr>
            <a:stCxn id="81" idx="3"/>
          </p:cNvCxnSpPr>
          <p:nvPr/>
        </p:nvCxnSpPr>
        <p:spPr bwMode="auto">
          <a:xfrm>
            <a:off x="7757529" y="3602443"/>
            <a:ext cx="97403" cy="0"/>
          </a:xfrm>
          <a:prstGeom prst="line">
            <a:avLst/>
          </a:prstGeom>
          <a:no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688532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blinds(horizontal)">
                                      <p:cBhvr>
                                        <p:cTn id="10" dur="500"/>
                                        <p:tgtEl>
                                          <p:spTgt spid="5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linds(horizontal)">
                                      <p:cBhvr>
                                        <p:cTn id="21" dur="500"/>
                                        <p:tgtEl>
                                          <p:spTgt spid="22"/>
                                        </p:tgtEl>
                                      </p:cBhvr>
                                    </p:animEffect>
                                  </p:childTnLst>
                                </p:cTn>
                              </p:par>
                              <p:par>
                                <p:cTn id="22" presetID="3" presetClass="entr" presetSubtype="1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par>
                                <p:cTn id="37" presetID="3" presetClass="entr" presetSubtype="1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blinds(horizontal)">
                                      <p:cBhvr>
                                        <p:cTn id="39" dur="500"/>
                                        <p:tgtEl>
                                          <p:spTgt spid="54"/>
                                        </p:tgtEl>
                                      </p:cBhvr>
                                    </p:animEffect>
                                  </p:childTnLst>
                                </p:cTn>
                              </p:par>
                              <p:par>
                                <p:cTn id="40" presetID="3" presetClass="entr" presetSubtype="1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blinds(horizontal)">
                                      <p:cBhvr>
                                        <p:cTn id="42" dur="500"/>
                                        <p:tgtEl>
                                          <p:spTgt spid="55"/>
                                        </p:tgtEl>
                                      </p:cBhvr>
                                    </p:animEffect>
                                  </p:childTnLst>
                                </p:cTn>
                              </p:par>
                              <p:par>
                                <p:cTn id="43" presetID="3" presetClass="entr" presetSubtype="1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linds(horizontal)">
                                      <p:cBhvr>
                                        <p:cTn id="45" dur="500"/>
                                        <p:tgtEl>
                                          <p:spTgt spid="2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blinds(horizontal)">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blinds(horizontal)">
                                      <p:cBhvr>
                                        <p:cTn id="53" dur="500"/>
                                        <p:tgtEl>
                                          <p:spTgt spid="4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linds(horizontal)">
                                      <p:cBhvr>
                                        <p:cTn id="56" dur="500"/>
                                        <p:tgtEl>
                                          <p:spTgt spid="9"/>
                                        </p:tgtEl>
                                      </p:cBhvr>
                                    </p:animEffect>
                                  </p:childTnLst>
                                </p:cTn>
                              </p:par>
                              <p:par>
                                <p:cTn id="57" presetID="3" presetClass="entr" presetSubtype="1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blinds(horizontal)">
                                      <p:cBhvr>
                                        <p:cTn id="59" dur="500"/>
                                        <p:tgtEl>
                                          <p:spTgt spid="5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blinds(horizontal)">
                                      <p:cBhvr>
                                        <p:cTn id="64" dur="500"/>
                                        <p:tgtEl>
                                          <p:spTgt spid="65"/>
                                        </p:tgtEl>
                                      </p:cBhvr>
                                    </p:animEffect>
                                  </p:childTnLst>
                                </p:cTn>
                              </p:par>
                              <p:par>
                                <p:cTn id="65" presetID="3" presetClass="entr" presetSubtype="1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linds(horizontal)">
                                      <p:cBhvr>
                                        <p:cTn id="67" dur="500"/>
                                        <p:tgtEl>
                                          <p:spTgt spid="33"/>
                                        </p:tgtEl>
                                      </p:cBhvr>
                                    </p:animEffect>
                                  </p:childTnLst>
                                </p:cTn>
                              </p:par>
                              <p:par>
                                <p:cTn id="68" presetID="3" presetClass="entr" presetSubtype="1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blinds(horizontal)">
                                      <p:cBhvr>
                                        <p:cTn id="70" dur="500"/>
                                        <p:tgtEl>
                                          <p:spTgt spid="35"/>
                                        </p:tgtEl>
                                      </p:cBhvr>
                                    </p:animEffect>
                                  </p:childTnLst>
                                </p:cTn>
                              </p:par>
                              <p:par>
                                <p:cTn id="71" presetID="3" presetClass="entr" presetSubtype="10"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blinds(horizontal)">
                                      <p:cBhvr>
                                        <p:cTn id="73" dur="500"/>
                                        <p:tgtEl>
                                          <p:spTgt spid="85"/>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blinds(horizontal)">
                                      <p:cBhvr>
                                        <p:cTn id="76" dur="500"/>
                                        <p:tgtEl>
                                          <p:spTgt spid="81"/>
                                        </p:tgtEl>
                                      </p:cBhvr>
                                    </p:animEffect>
                                  </p:childTnLst>
                                </p:cTn>
                              </p:par>
                              <p:par>
                                <p:cTn id="77" presetID="3" presetClass="entr" presetSubtype="1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blinds(horizontal)">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blinds(horizontal)">
                                      <p:cBhvr>
                                        <p:cTn id="84" dur="500"/>
                                        <p:tgtEl>
                                          <p:spTgt spid="4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blinds(horizontal)">
                                      <p:cBhvr>
                                        <p:cTn id="87" dur="500"/>
                                        <p:tgtEl>
                                          <p:spTgt spid="23"/>
                                        </p:tgtEl>
                                      </p:cBhvr>
                                    </p:animEffect>
                                  </p:childTnLst>
                                </p:cTn>
                              </p:par>
                              <p:par>
                                <p:cTn id="88" presetID="3" presetClass="entr" presetSubtype="10" fill="hold"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blinds(horizontal)">
                                      <p:cBhvr>
                                        <p:cTn id="90" dur="500"/>
                                        <p:tgtEl>
                                          <p:spTgt spid="24"/>
                                        </p:tgtEl>
                                      </p:cBhvr>
                                    </p:animEffect>
                                  </p:childTnLst>
                                </p:cTn>
                              </p:par>
                              <p:par>
                                <p:cTn id="91" presetID="3" presetClass="entr" presetSubtype="1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blinds(horizontal)">
                                      <p:cBhvr>
                                        <p:cTn id="93" dur="500"/>
                                        <p:tgtEl>
                                          <p:spTgt spid="26"/>
                                        </p:tgtEl>
                                      </p:cBhvr>
                                    </p:animEffect>
                                  </p:childTnLst>
                                </p:cTn>
                              </p:par>
                              <p:par>
                                <p:cTn id="94" presetID="3" presetClass="entr" presetSubtype="10" fill="hold"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linds(horizontal)">
                                      <p:cBhvr>
                                        <p:cTn id="96" dur="500"/>
                                        <p:tgtEl>
                                          <p:spTgt spid="28"/>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
                                        </p:tgtEl>
                                        <p:attrNameLst>
                                          <p:attrName>style.visibility</p:attrName>
                                        </p:attrNameLst>
                                      </p:cBhvr>
                                      <p:to>
                                        <p:strVal val="visible"/>
                                      </p:to>
                                    </p:set>
                                    <p:animEffect transition="in" filter="blinds(horizontal)">
                                      <p:cBhvr>
                                        <p:cTn id="99" dur="500"/>
                                        <p:tgtEl>
                                          <p:spTgt spid="6"/>
                                        </p:tgtEl>
                                      </p:cBhvr>
                                    </p:animEffect>
                                  </p:childTnLst>
                                </p:cTn>
                              </p:par>
                              <p:par>
                                <p:cTn id="100" presetID="3" presetClass="entr" presetSubtype="10" fill="hold"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blinds(horizontal)">
                                      <p:cBhvr>
                                        <p:cTn id="102" dur="500"/>
                                        <p:tgtEl>
                                          <p:spTgt spid="6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blinds(horizontal)">
                                      <p:cBhvr>
                                        <p:cTn id="107" dur="500"/>
                                        <p:tgtEl>
                                          <p:spTgt spid="30"/>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blinds(horizontal)">
                                      <p:cBhvr>
                                        <p:cTn id="110" dur="500"/>
                                        <p:tgtEl>
                                          <p:spTgt spid="5"/>
                                        </p:tgtEl>
                                      </p:cBhvr>
                                    </p:animEffect>
                                  </p:childTnLst>
                                </p:cTn>
                              </p:par>
                              <p:par>
                                <p:cTn id="111" presetID="3" presetClass="entr" presetSubtype="1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blinds(horizontal)">
                                      <p:cBhvr>
                                        <p:cTn id="113" dur="500"/>
                                        <p:tgtEl>
                                          <p:spTgt spid="63"/>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blinds(horizontal)">
                                      <p:cBhvr>
                                        <p:cTn id="1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3" grpId="0" animBg="1"/>
      <p:bldP spid="39" grpId="0"/>
      <p:bldP spid="40" grpId="0"/>
      <p:bldP spid="41" grpId="0"/>
      <p:bldP spid="42" grpId="0"/>
      <p:bldP spid="43" grpId="0"/>
      <p:bldP spid="65" grpId="0"/>
      <p:bldP spid="8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Una solución con el patrón decorador</a:t>
            </a:r>
            <a:endParaRPr lang="es-ES" dirty="0"/>
          </a:p>
        </p:txBody>
      </p:sp>
      <p:sp>
        <p:nvSpPr>
          <p:cNvPr id="3" name="Marcador de contenido 2"/>
          <p:cNvSpPr>
            <a:spLocks noGrp="1"/>
          </p:cNvSpPr>
          <p:nvPr>
            <p:ph idx="1"/>
          </p:nvPr>
        </p:nvSpPr>
        <p:spPr>
          <a:xfrm>
            <a:off x="6350" y="1108768"/>
            <a:ext cx="9137650" cy="4876800"/>
          </a:xfrm>
        </p:spPr>
        <p:txBody>
          <a:bodyPr/>
          <a:lstStyle/>
          <a:p>
            <a:pPr lvl="1"/>
            <a:r>
              <a:rPr lang="es-ES" sz="2300" dirty="0" smtClean="0"/>
              <a:t>La anterior jerarquía de clases sigue el </a:t>
            </a:r>
            <a:r>
              <a:rPr lang="es-ES" sz="2300" b="1" u="sng" dirty="0" smtClean="0"/>
              <a:t>patrón DECORADOR</a:t>
            </a:r>
            <a:r>
              <a:rPr lang="es-ES" sz="2200" dirty="0" smtClean="0"/>
              <a:t>.</a:t>
            </a:r>
          </a:p>
          <a:p>
            <a:pPr lvl="2"/>
            <a:r>
              <a:rPr lang="es-ES" dirty="0" smtClean="0"/>
              <a:t>Las subclases directas de </a:t>
            </a:r>
            <a:r>
              <a:rPr lang="es-ES" dirty="0" err="1" smtClean="0"/>
              <a:t>InputStream</a:t>
            </a:r>
            <a:r>
              <a:rPr lang="es-ES" dirty="0" smtClean="0"/>
              <a:t> pueden “decorarse” (se les puede superponer un objeto que lo incorpore), con subclases de </a:t>
            </a:r>
            <a:r>
              <a:rPr lang="es-ES" dirty="0" err="1" smtClean="0"/>
              <a:t>FilterInputStream</a:t>
            </a:r>
            <a:r>
              <a:rPr lang="es-ES" dirty="0" smtClean="0"/>
              <a:t> para ofrecer una funcionalidad extendida</a:t>
            </a:r>
            <a:r>
              <a:rPr lang="es-ES" sz="2000" dirty="0" smtClean="0"/>
              <a:t>.</a:t>
            </a:r>
          </a:p>
          <a:p>
            <a:pPr lvl="3"/>
            <a:r>
              <a:rPr lang="es-ES" sz="2000" dirty="0" smtClean="0"/>
              <a:t>Un objeto </a:t>
            </a:r>
            <a:r>
              <a:rPr lang="es-ES" sz="2000" dirty="0" err="1" smtClean="0"/>
              <a:t>FileInputStream</a:t>
            </a:r>
            <a:r>
              <a:rPr lang="es-ES" sz="2000" dirty="0" smtClean="0"/>
              <a:t> puede incorporarse a un objeto </a:t>
            </a:r>
            <a:r>
              <a:rPr lang="es-ES" sz="2000" dirty="0" err="1" smtClean="0"/>
              <a:t>BufferedInputStream</a:t>
            </a:r>
            <a:r>
              <a:rPr lang="es-ES" sz="2000" dirty="0" smtClean="0"/>
              <a:t> para que se lean bytes de un archivo y se depositen sobre un buffer (se ha extendido su funcionalidad)</a:t>
            </a:r>
          </a:p>
          <a:p>
            <a:pPr lvl="2"/>
            <a:r>
              <a:rPr lang="es-ES" sz="2300" dirty="0" smtClean="0"/>
              <a:t>Las subclases de </a:t>
            </a:r>
            <a:r>
              <a:rPr lang="es-ES" sz="2300" dirty="0" err="1" smtClean="0"/>
              <a:t>FilterInputStream</a:t>
            </a:r>
            <a:r>
              <a:rPr lang="es-ES" sz="2300" dirty="0" smtClean="0"/>
              <a:t> pueden a su vez “decorarse”</a:t>
            </a:r>
          </a:p>
          <a:p>
            <a:pPr lvl="3"/>
            <a:r>
              <a:rPr lang="es-ES" sz="2000" dirty="0" smtClean="0"/>
              <a:t>El objeto </a:t>
            </a:r>
            <a:r>
              <a:rPr lang="es-ES" sz="2000" dirty="0" err="1" smtClean="0"/>
              <a:t>BufferedInputStream</a:t>
            </a:r>
            <a:r>
              <a:rPr lang="es-ES" sz="2000" dirty="0" smtClean="0"/>
              <a:t> anterior puede decorarse con un objeto </a:t>
            </a:r>
            <a:r>
              <a:rPr lang="es-ES" sz="2000" dirty="0" err="1" smtClean="0"/>
              <a:t>DataInputStream</a:t>
            </a:r>
            <a:r>
              <a:rPr lang="es-ES" sz="2000" dirty="0" smtClean="0"/>
              <a:t> para obtener datos enteros de ese buffer que contenía bytes leídos de un archivo</a:t>
            </a:r>
            <a:endParaRPr lang="es-ES" sz="2000" dirty="0"/>
          </a:p>
        </p:txBody>
      </p:sp>
    </p:spTree>
    <p:extLst>
      <p:ext uri="{BB962C8B-B14F-4D97-AF65-F5344CB8AC3E}">
        <p14:creationId xmlns:p14="http://schemas.microsoft.com/office/powerpoint/2010/main" val="417517574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Una solución con el patrón decorador</a:t>
            </a:r>
            <a:endParaRPr lang="es-ES" dirty="0"/>
          </a:p>
        </p:txBody>
      </p:sp>
      <p:sp>
        <p:nvSpPr>
          <p:cNvPr id="3" name="Marcador de contenido 2"/>
          <p:cNvSpPr>
            <a:spLocks noGrp="1"/>
          </p:cNvSpPr>
          <p:nvPr>
            <p:ph idx="1"/>
          </p:nvPr>
        </p:nvSpPr>
        <p:spPr>
          <a:xfrm>
            <a:off x="6350" y="1069328"/>
            <a:ext cx="9137650" cy="4876800"/>
          </a:xfrm>
        </p:spPr>
        <p:txBody>
          <a:bodyPr/>
          <a:lstStyle/>
          <a:p>
            <a:pPr lvl="1"/>
            <a:r>
              <a:rPr lang="es-ES" sz="2300" dirty="0" smtClean="0"/>
              <a:t>En Java la entrada de flujos de bytes:</a:t>
            </a:r>
          </a:p>
          <a:p>
            <a:pPr lvl="2"/>
            <a:r>
              <a:rPr lang="es-ES" sz="2100" dirty="0" smtClean="0"/>
              <a:t>La gestiona una jerarquía de clases dispuesta según el PATRÓN DECORADOR.</a:t>
            </a:r>
          </a:p>
          <a:p>
            <a:pPr lvl="2"/>
            <a:r>
              <a:rPr lang="es-ES" sz="2100" dirty="0" smtClean="0"/>
              <a:t>Las subclases directas de </a:t>
            </a:r>
            <a:r>
              <a:rPr lang="es-ES" sz="2100" dirty="0" err="1" smtClean="0"/>
              <a:t>InputStream</a:t>
            </a:r>
            <a:r>
              <a:rPr lang="es-ES" sz="2100" dirty="0" smtClean="0"/>
              <a:t> gestionan la lectura simple de bytes o </a:t>
            </a:r>
            <a:r>
              <a:rPr lang="es-ES" sz="2100" dirty="0" err="1" smtClean="0"/>
              <a:t>arrays</a:t>
            </a:r>
            <a:r>
              <a:rPr lang="es-ES" sz="2100" dirty="0" smtClean="0"/>
              <a:t> de bytes de diferentes fuentes.</a:t>
            </a:r>
          </a:p>
          <a:p>
            <a:pPr lvl="2"/>
            <a:r>
              <a:rPr lang="es-ES" sz="2100" dirty="0" smtClean="0"/>
              <a:t>Existe un grupo de subclases que filtran los bytes leídos por las clases anteriores y las “decoran” (permiten obtener objetos con funcionalidad extendida) por superposición. </a:t>
            </a:r>
            <a:endParaRPr lang="es-ES" sz="2100" dirty="0"/>
          </a:p>
          <a:p>
            <a:pPr lvl="2"/>
            <a:r>
              <a:rPr lang="es-ES" sz="2100" dirty="0" smtClean="0"/>
              <a:t>La superposición de varias clases de filtrado permite la realización de filtrados complejos.</a:t>
            </a:r>
            <a:endParaRPr lang="es-ES" sz="2300" dirty="0"/>
          </a:p>
          <a:p>
            <a:pPr lvl="2"/>
            <a:r>
              <a:rPr lang="es-ES" sz="2300" dirty="0" smtClean="0"/>
              <a:t>¡Cada subclase de lectura de las fuentes puede “decorarse” a voluntad según las necesidades!</a:t>
            </a:r>
          </a:p>
          <a:p>
            <a:pPr lvl="1"/>
            <a:r>
              <a:rPr lang="es-ES" sz="2300" dirty="0" smtClean="0"/>
              <a:t>Las otras tres jerarquías también se disponen según el patrón decorador.</a:t>
            </a:r>
          </a:p>
        </p:txBody>
      </p:sp>
    </p:spTree>
    <p:extLst>
      <p:ext uri="{BB962C8B-B14F-4D97-AF65-F5344CB8AC3E}">
        <p14:creationId xmlns:p14="http://schemas.microsoft.com/office/powerpoint/2010/main" val="7289569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p:cNvSpPr>
            <a:spLocks noGrp="1"/>
          </p:cNvSpPr>
          <p:nvPr>
            <p:ph type="title"/>
          </p:nvPr>
        </p:nvSpPr>
        <p:spPr/>
        <p:txBody>
          <a:bodyPr/>
          <a:lstStyle/>
          <a:p>
            <a:r>
              <a:rPr lang="es-ES" dirty="0"/>
              <a:t>El patrón decorador formalizado</a:t>
            </a:r>
            <a:endParaRPr lang="en-GB" dirty="0">
              <a:latin typeface="Arial" charset="0"/>
            </a:endParaRPr>
          </a:p>
        </p:txBody>
      </p:sp>
      <p:sp>
        <p:nvSpPr>
          <p:cNvPr id="20483" name="Marcador de contenido 2"/>
          <p:cNvSpPr txBox="1">
            <a:spLocks/>
          </p:cNvSpPr>
          <p:nvPr/>
        </p:nvSpPr>
        <p:spPr bwMode="auto">
          <a:xfrm>
            <a:off x="9525" y="2938463"/>
            <a:ext cx="9137650" cy="66127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defTabSz="762000">
              <a:defRPr>
                <a:solidFill>
                  <a:schemeClr val="tx1"/>
                </a:solidFill>
                <a:latin typeface="Arial" charset="0"/>
                <a:ea typeface="ＭＳ Ｐゴシック" charset="0"/>
                <a:cs typeface="ＭＳ Ｐゴシック" charset="0"/>
              </a:defRPr>
            </a:lvl1pPr>
            <a:lvl2pPr defTabSz="762000">
              <a:defRPr>
                <a:solidFill>
                  <a:schemeClr val="tx1"/>
                </a:solidFill>
                <a:latin typeface="Arial" charset="0"/>
                <a:ea typeface="ＭＳ Ｐゴシック" charset="0"/>
              </a:defRPr>
            </a:lvl2pPr>
            <a:lvl3pPr marL="1143000" indent="-228600" defTabSz="762000">
              <a:defRPr>
                <a:solidFill>
                  <a:schemeClr val="tx1"/>
                </a:solidFill>
                <a:latin typeface="Arial" charset="0"/>
                <a:ea typeface="ＭＳ Ｐゴシック" charset="0"/>
              </a:defRPr>
            </a:lvl3pPr>
            <a:lvl4pPr marL="1600200" indent="-228600" defTabSz="762000">
              <a:defRPr>
                <a:solidFill>
                  <a:schemeClr val="tx1"/>
                </a:solidFill>
                <a:latin typeface="Arial" charset="0"/>
                <a:ea typeface="ＭＳ Ｐゴシック" charset="0"/>
              </a:defRPr>
            </a:lvl4pPr>
            <a:lvl5pPr marL="2057400" indent="-228600" defTabSz="762000">
              <a:defRPr>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a:solidFill>
                  <a:schemeClr val="tx1"/>
                </a:solidFill>
                <a:latin typeface="Arial" charset="0"/>
                <a:ea typeface="ＭＳ Ｐゴシック" charset="0"/>
              </a:defRPr>
            </a:lvl9pPr>
          </a:lstStyle>
          <a:p>
            <a:pPr lvl="1">
              <a:buSzPct val="100000"/>
            </a:pPr>
            <a:r>
              <a:rPr lang="es-ES" sz="1800" i="1" dirty="0">
                <a:solidFill>
                  <a:srgbClr val="330099"/>
                </a:solidFill>
              </a:rPr>
              <a:t>Tomado de: “Patrones de Diseño”. Capítulo 4: “Patrones Estructurales”. Páginas 161 a 170</a:t>
            </a:r>
          </a:p>
        </p:txBody>
      </p:sp>
    </p:spTree>
    <p:extLst>
      <p:ext uri="{BB962C8B-B14F-4D97-AF65-F5344CB8AC3E}">
        <p14:creationId xmlns:p14="http://schemas.microsoft.com/office/powerpoint/2010/main" val="13386670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patr</a:t>
            </a:r>
            <a:r>
              <a:rPr lang="es-ES" dirty="0" smtClean="0"/>
              <a:t>ón decorador formalizado</a:t>
            </a:r>
            <a:endParaRPr lang="es-ES" dirty="0"/>
          </a:p>
        </p:txBody>
      </p:sp>
      <p:sp>
        <p:nvSpPr>
          <p:cNvPr id="3" name="Marcador de contenido 2"/>
          <p:cNvSpPr>
            <a:spLocks noGrp="1"/>
          </p:cNvSpPr>
          <p:nvPr>
            <p:ph idx="1"/>
          </p:nvPr>
        </p:nvSpPr>
        <p:spPr>
          <a:xfrm>
            <a:off x="6350" y="1069328"/>
            <a:ext cx="9137650" cy="4876800"/>
          </a:xfrm>
        </p:spPr>
        <p:txBody>
          <a:bodyPr/>
          <a:lstStyle/>
          <a:p>
            <a:r>
              <a:rPr lang="es-ES" sz="2700" dirty="0" smtClean="0"/>
              <a:t>Prop</a:t>
            </a:r>
            <a:r>
              <a:rPr lang="es-ES" sz="2700" dirty="0" smtClean="0"/>
              <a:t>ósito</a:t>
            </a:r>
            <a:r>
              <a:rPr lang="es-ES" sz="2700" dirty="0" smtClean="0"/>
              <a:t>:</a:t>
            </a:r>
          </a:p>
          <a:p>
            <a:pPr lvl="1"/>
            <a:r>
              <a:rPr lang="es-ES" sz="2300" dirty="0" smtClean="0"/>
              <a:t>Asignar responsabilidades adicionales a un objeto din</a:t>
            </a:r>
            <a:r>
              <a:rPr lang="es-ES" sz="2300" dirty="0" smtClean="0"/>
              <a:t>ámicamente utilizando una alternativa a la herencia.</a:t>
            </a:r>
            <a:endParaRPr lang="es-ES" sz="2300" dirty="0" smtClean="0"/>
          </a:p>
          <a:p>
            <a:r>
              <a:rPr lang="es-ES" sz="2700" dirty="0" smtClean="0"/>
              <a:t>Motivaci</a:t>
            </a:r>
            <a:r>
              <a:rPr lang="es-ES" sz="2700" dirty="0" smtClean="0"/>
              <a:t>ón:</a:t>
            </a:r>
          </a:p>
          <a:p>
            <a:pPr lvl="1"/>
            <a:r>
              <a:rPr lang="es-ES" sz="2300" dirty="0" smtClean="0"/>
              <a:t>Extender la funcionalidad de un objeto sin extender la de toda la clase, evitando la explosión del número de clases que supondría definir una clase para cada combinación posible de extensiones.</a:t>
            </a:r>
          </a:p>
        </p:txBody>
      </p:sp>
    </p:spTree>
    <p:extLst>
      <p:ext uri="{BB962C8B-B14F-4D97-AF65-F5344CB8AC3E}">
        <p14:creationId xmlns:p14="http://schemas.microsoft.com/office/powerpoint/2010/main" val="7141330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patrón decorador </a:t>
            </a:r>
            <a:r>
              <a:rPr lang="es-ES" dirty="0" smtClean="0"/>
              <a:t>formalizado. Estructura</a:t>
            </a:r>
            <a:endParaRPr lang="es-ES" dirty="0"/>
          </a:p>
        </p:txBody>
      </p:sp>
      <p:sp>
        <p:nvSpPr>
          <p:cNvPr id="5" name="TextBox 27"/>
          <p:cNvSpPr txBox="1">
            <a:spLocks noChangeArrowheads="1"/>
          </p:cNvSpPr>
          <p:nvPr/>
        </p:nvSpPr>
        <p:spPr bwMode="auto">
          <a:xfrm>
            <a:off x="6376095" y="4920594"/>
            <a:ext cx="2644442" cy="1086451"/>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1900" b="0" dirty="0" err="1" smtClean="0">
                <a:solidFill>
                  <a:schemeClr val="accent2"/>
                </a:solidFill>
              </a:rPr>
              <a:t>DecoradorConcretoB</a:t>
            </a:r>
            <a:endParaRPr lang="es-ES" sz="1900" b="0" dirty="0" smtClean="0">
              <a:solidFill>
                <a:schemeClr val="accent2"/>
              </a:solidFill>
            </a:endParaRPr>
          </a:p>
          <a:p>
            <a:r>
              <a:rPr lang="es-ES" sz="1900" b="0" dirty="0" smtClean="0">
                <a:solidFill>
                  <a:schemeClr val="accent2"/>
                </a:solidFill>
              </a:rPr>
              <a:t>operación()</a:t>
            </a:r>
          </a:p>
          <a:p>
            <a:r>
              <a:rPr lang="es-ES" sz="1900" b="0" dirty="0" err="1" smtClean="0">
                <a:solidFill>
                  <a:schemeClr val="accent2"/>
                </a:solidFill>
              </a:rPr>
              <a:t>operacionB</a:t>
            </a:r>
            <a:r>
              <a:rPr lang="es-ES" sz="1900" b="0" dirty="0" smtClean="0">
                <a:solidFill>
                  <a:schemeClr val="accent2"/>
                </a:solidFill>
              </a:rPr>
              <a:t>()</a:t>
            </a:r>
            <a:endParaRPr lang="es-ES" sz="1900" b="0" dirty="0">
              <a:solidFill>
                <a:schemeClr val="accent2"/>
              </a:solidFill>
            </a:endParaRPr>
          </a:p>
        </p:txBody>
      </p:sp>
      <p:sp>
        <p:nvSpPr>
          <p:cNvPr id="6" name="TextBox 53"/>
          <p:cNvSpPr txBox="1">
            <a:spLocks noChangeArrowheads="1"/>
          </p:cNvSpPr>
          <p:nvPr/>
        </p:nvSpPr>
        <p:spPr bwMode="auto">
          <a:xfrm>
            <a:off x="3492580" y="4924565"/>
            <a:ext cx="2551485" cy="1086451"/>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1900" b="0" dirty="0" err="1" smtClean="0">
                <a:solidFill>
                  <a:schemeClr val="accent2"/>
                </a:solidFill>
              </a:rPr>
              <a:t>DecoradorConcretoA</a:t>
            </a:r>
            <a:endParaRPr lang="es-ES" sz="1900" b="0" dirty="0" smtClean="0">
              <a:solidFill>
                <a:schemeClr val="accent2"/>
              </a:solidFill>
            </a:endParaRPr>
          </a:p>
          <a:p>
            <a:r>
              <a:rPr lang="es-ES" sz="1900" b="0" dirty="0" smtClean="0">
                <a:solidFill>
                  <a:schemeClr val="accent2"/>
                </a:solidFill>
              </a:rPr>
              <a:t>operación()</a:t>
            </a:r>
          </a:p>
          <a:p>
            <a:r>
              <a:rPr lang="es-ES" sz="1900" b="0" dirty="0" err="1" smtClean="0">
                <a:solidFill>
                  <a:schemeClr val="accent2"/>
                </a:solidFill>
              </a:rPr>
              <a:t>operacionA</a:t>
            </a:r>
            <a:r>
              <a:rPr lang="es-ES" sz="1900" b="0" dirty="0" smtClean="0">
                <a:solidFill>
                  <a:schemeClr val="accent2"/>
                </a:solidFill>
              </a:rPr>
              <a:t>()</a:t>
            </a:r>
            <a:endParaRPr lang="es-ES" sz="1900" dirty="0">
              <a:solidFill>
                <a:schemeClr val="accent2"/>
              </a:solidFill>
            </a:endParaRPr>
          </a:p>
        </p:txBody>
      </p:sp>
      <p:sp>
        <p:nvSpPr>
          <p:cNvPr id="7" name="TextBox 26"/>
          <p:cNvSpPr txBox="1">
            <a:spLocks noChangeArrowheads="1"/>
          </p:cNvSpPr>
          <p:nvPr/>
        </p:nvSpPr>
        <p:spPr bwMode="auto">
          <a:xfrm>
            <a:off x="222953" y="3353483"/>
            <a:ext cx="2767464" cy="769441"/>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2000" b="0" dirty="0" err="1" smtClean="0">
                <a:solidFill>
                  <a:schemeClr val="accent2"/>
                </a:solidFill>
              </a:rPr>
              <a:t>ComponenteConcreto</a:t>
            </a:r>
            <a:endParaRPr lang="es-ES" sz="2000" b="0" dirty="0" smtClean="0">
              <a:solidFill>
                <a:schemeClr val="accent2"/>
              </a:solidFill>
            </a:endParaRPr>
          </a:p>
          <a:p>
            <a:r>
              <a:rPr lang="es-ES" sz="2000" b="0" dirty="0" smtClean="0">
                <a:solidFill>
                  <a:schemeClr val="accent2"/>
                </a:solidFill>
              </a:rPr>
              <a:t>operación()</a:t>
            </a:r>
          </a:p>
        </p:txBody>
      </p:sp>
      <p:sp>
        <p:nvSpPr>
          <p:cNvPr id="8" name="TextBox 26"/>
          <p:cNvSpPr txBox="1">
            <a:spLocks noChangeArrowheads="1"/>
          </p:cNvSpPr>
          <p:nvPr/>
        </p:nvSpPr>
        <p:spPr bwMode="auto">
          <a:xfrm>
            <a:off x="1752072" y="1233050"/>
            <a:ext cx="1716797" cy="769441"/>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2000" b="0" dirty="0" smtClean="0">
                <a:solidFill>
                  <a:schemeClr val="accent2"/>
                </a:solidFill>
              </a:rPr>
              <a:t>Componente</a:t>
            </a:r>
          </a:p>
          <a:p>
            <a:r>
              <a:rPr lang="es-ES" sz="2000" b="0" dirty="0" smtClean="0">
                <a:solidFill>
                  <a:schemeClr val="accent2"/>
                </a:solidFill>
              </a:rPr>
              <a:t>operación()</a:t>
            </a:r>
            <a:endParaRPr lang="es-ES" sz="2000" dirty="0">
              <a:solidFill>
                <a:schemeClr val="accent2"/>
              </a:solidFill>
            </a:endParaRPr>
          </a:p>
        </p:txBody>
      </p:sp>
      <p:sp>
        <p:nvSpPr>
          <p:cNvPr id="9" name="TextBox 26"/>
          <p:cNvSpPr txBox="1">
            <a:spLocks noChangeArrowheads="1"/>
          </p:cNvSpPr>
          <p:nvPr/>
        </p:nvSpPr>
        <p:spPr bwMode="auto">
          <a:xfrm>
            <a:off x="5196959" y="3353483"/>
            <a:ext cx="2149008" cy="769441"/>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2000" b="0" dirty="0" smtClean="0">
                <a:solidFill>
                  <a:schemeClr val="accent2"/>
                </a:solidFill>
              </a:rPr>
              <a:t>Decorador</a:t>
            </a:r>
          </a:p>
          <a:p>
            <a:r>
              <a:rPr lang="es-ES" sz="2000" b="0" dirty="0" smtClean="0">
                <a:solidFill>
                  <a:schemeClr val="accent2"/>
                </a:solidFill>
              </a:rPr>
              <a:t>operación()</a:t>
            </a:r>
            <a:endParaRPr lang="es-ES" sz="2000" dirty="0">
              <a:solidFill>
                <a:schemeClr val="accent2"/>
              </a:solidFill>
            </a:endParaRPr>
          </a:p>
        </p:txBody>
      </p:sp>
      <p:sp>
        <p:nvSpPr>
          <p:cNvPr id="10" name="Triángulo isósceles 9"/>
          <p:cNvSpPr/>
          <p:nvPr/>
        </p:nvSpPr>
        <p:spPr bwMode="auto">
          <a:xfrm>
            <a:off x="2416450" y="2022128"/>
            <a:ext cx="429202" cy="227891"/>
          </a:xfrm>
          <a:prstGeom prst="triangle">
            <a:avLst/>
          </a:prstGeom>
          <a:noFill/>
          <a:ln w="12700" cap="flat" cmpd="sng" algn="ctr">
            <a:solidFill>
              <a:schemeClr val="accent2"/>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s-ES" sz="3600" b="1" i="0" u="none" strike="noStrike" cap="none" normalizeH="0" baseline="0" smtClean="0">
              <a:ln>
                <a:noFill/>
              </a:ln>
              <a:solidFill>
                <a:schemeClr val="tx1"/>
              </a:solidFill>
              <a:effectLst/>
              <a:latin typeface="Arial" charset="0"/>
            </a:endParaRPr>
          </a:p>
        </p:txBody>
      </p:sp>
      <p:cxnSp>
        <p:nvCxnSpPr>
          <p:cNvPr id="15" name="Conector recto 14"/>
          <p:cNvCxnSpPr/>
          <p:nvPr/>
        </p:nvCxnSpPr>
        <p:spPr bwMode="auto">
          <a:xfrm flipV="1">
            <a:off x="1606685" y="2734653"/>
            <a:ext cx="4782644" cy="10412"/>
          </a:xfrm>
          <a:prstGeom prst="line">
            <a:avLst/>
          </a:prstGeom>
          <a:noFill/>
          <a:ln w="12700" cap="flat" cmpd="sng" algn="ctr">
            <a:solidFill>
              <a:schemeClr val="tx1"/>
            </a:solidFill>
            <a:prstDash val="solid"/>
            <a:round/>
            <a:headEnd type="none" w="med" len="med"/>
            <a:tailEnd type="none" w="med" len="med"/>
          </a:ln>
          <a:effectLst/>
        </p:spPr>
      </p:cxnSp>
      <p:cxnSp>
        <p:nvCxnSpPr>
          <p:cNvPr id="17" name="Conector recto 16"/>
          <p:cNvCxnSpPr>
            <a:endCxn id="7" idx="0"/>
          </p:cNvCxnSpPr>
          <p:nvPr/>
        </p:nvCxnSpPr>
        <p:spPr bwMode="auto">
          <a:xfrm>
            <a:off x="1606685" y="2734653"/>
            <a:ext cx="0" cy="618830"/>
          </a:xfrm>
          <a:prstGeom prst="line">
            <a:avLst/>
          </a:prstGeom>
          <a:noFill/>
          <a:ln w="12700" cap="flat" cmpd="sng" algn="ctr">
            <a:solidFill>
              <a:schemeClr val="tx1"/>
            </a:solidFill>
            <a:prstDash val="solid"/>
            <a:round/>
            <a:headEnd type="none" w="med" len="med"/>
            <a:tailEnd type="none" w="med" len="med"/>
          </a:ln>
          <a:effectLst/>
        </p:spPr>
      </p:cxnSp>
      <p:cxnSp>
        <p:nvCxnSpPr>
          <p:cNvPr id="21" name="Conector recto 20"/>
          <p:cNvCxnSpPr/>
          <p:nvPr/>
        </p:nvCxnSpPr>
        <p:spPr bwMode="auto">
          <a:xfrm>
            <a:off x="6389329" y="2734653"/>
            <a:ext cx="0" cy="618830"/>
          </a:xfrm>
          <a:prstGeom prst="line">
            <a:avLst/>
          </a:prstGeom>
          <a:noFill/>
          <a:ln w="12700" cap="flat" cmpd="sng" algn="ctr">
            <a:solidFill>
              <a:schemeClr val="tx1"/>
            </a:solidFill>
            <a:prstDash val="solid"/>
            <a:round/>
            <a:headEnd type="none" w="med" len="med"/>
            <a:tailEnd type="none" w="med" len="med"/>
          </a:ln>
          <a:effectLst/>
        </p:spPr>
      </p:cxnSp>
      <p:cxnSp>
        <p:nvCxnSpPr>
          <p:cNvPr id="22" name="Conector recto 21"/>
          <p:cNvCxnSpPr/>
          <p:nvPr/>
        </p:nvCxnSpPr>
        <p:spPr bwMode="auto">
          <a:xfrm>
            <a:off x="2633989" y="2244225"/>
            <a:ext cx="0" cy="500840"/>
          </a:xfrm>
          <a:prstGeom prst="line">
            <a:avLst/>
          </a:prstGeom>
          <a:noFill/>
          <a:ln w="12700" cap="flat" cmpd="sng" algn="ctr">
            <a:solidFill>
              <a:schemeClr val="tx1"/>
            </a:solidFill>
            <a:prstDash val="solid"/>
            <a:round/>
            <a:headEnd type="none" w="med" len="med"/>
            <a:tailEnd type="none" w="med" len="med"/>
          </a:ln>
          <a:effectLst/>
        </p:spPr>
      </p:cxnSp>
      <p:sp>
        <p:nvSpPr>
          <p:cNvPr id="23" name="Triángulo isósceles 22"/>
          <p:cNvSpPr/>
          <p:nvPr/>
        </p:nvSpPr>
        <p:spPr bwMode="auto">
          <a:xfrm>
            <a:off x="6174728" y="4127678"/>
            <a:ext cx="429202" cy="227891"/>
          </a:xfrm>
          <a:prstGeom prst="triangle">
            <a:avLst/>
          </a:prstGeom>
          <a:noFill/>
          <a:ln w="12700" cap="flat" cmpd="sng" algn="ctr">
            <a:solidFill>
              <a:schemeClr val="accent2"/>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s-ES" sz="3600" b="1" i="0" u="none" strike="noStrike" cap="none" normalizeH="0" baseline="0" smtClean="0">
              <a:ln>
                <a:noFill/>
              </a:ln>
              <a:solidFill>
                <a:schemeClr val="tx1"/>
              </a:solidFill>
              <a:effectLst/>
              <a:latin typeface="Arial" charset="0"/>
            </a:endParaRPr>
          </a:p>
        </p:txBody>
      </p:sp>
      <p:cxnSp>
        <p:nvCxnSpPr>
          <p:cNvPr id="24" name="Conector recto 23"/>
          <p:cNvCxnSpPr/>
          <p:nvPr/>
        </p:nvCxnSpPr>
        <p:spPr bwMode="auto">
          <a:xfrm>
            <a:off x="6392267" y="4349775"/>
            <a:ext cx="3064" cy="231164"/>
          </a:xfrm>
          <a:prstGeom prst="line">
            <a:avLst/>
          </a:prstGeom>
          <a:noFill/>
          <a:ln w="12700" cap="flat" cmpd="sng" algn="ctr">
            <a:solidFill>
              <a:schemeClr val="tx1"/>
            </a:solidFill>
            <a:prstDash val="solid"/>
            <a:round/>
            <a:headEnd type="none" w="med" len="med"/>
            <a:tailEnd type="none" w="med" len="med"/>
          </a:ln>
          <a:effectLst/>
        </p:spPr>
      </p:cxnSp>
      <p:cxnSp>
        <p:nvCxnSpPr>
          <p:cNvPr id="26" name="Conector recto 25"/>
          <p:cNvCxnSpPr/>
          <p:nvPr/>
        </p:nvCxnSpPr>
        <p:spPr bwMode="auto">
          <a:xfrm>
            <a:off x="4853552" y="4580665"/>
            <a:ext cx="2942586" cy="0"/>
          </a:xfrm>
          <a:prstGeom prst="line">
            <a:avLst/>
          </a:prstGeom>
          <a:noFill/>
          <a:ln w="12700" cap="flat" cmpd="sng" algn="ctr">
            <a:solidFill>
              <a:schemeClr val="tx1"/>
            </a:solidFill>
            <a:prstDash val="solid"/>
            <a:round/>
            <a:headEnd type="none" w="med" len="med"/>
            <a:tailEnd type="none" w="med" len="med"/>
          </a:ln>
          <a:effectLst/>
        </p:spPr>
      </p:cxnSp>
      <p:cxnSp>
        <p:nvCxnSpPr>
          <p:cNvPr id="28" name="Conector recto 27"/>
          <p:cNvCxnSpPr/>
          <p:nvPr/>
        </p:nvCxnSpPr>
        <p:spPr bwMode="auto">
          <a:xfrm>
            <a:off x="4853552" y="4580939"/>
            <a:ext cx="0" cy="329771"/>
          </a:xfrm>
          <a:prstGeom prst="line">
            <a:avLst/>
          </a:prstGeom>
          <a:noFill/>
          <a:ln w="12700" cap="flat" cmpd="sng" algn="ctr">
            <a:solidFill>
              <a:schemeClr val="tx1"/>
            </a:solidFill>
            <a:prstDash val="solid"/>
            <a:round/>
            <a:headEnd type="none" w="med" len="med"/>
            <a:tailEnd type="none" w="med" len="med"/>
          </a:ln>
          <a:effectLst/>
        </p:spPr>
      </p:cxnSp>
      <p:cxnSp>
        <p:nvCxnSpPr>
          <p:cNvPr id="33" name="Conector recto 32"/>
          <p:cNvCxnSpPr/>
          <p:nvPr/>
        </p:nvCxnSpPr>
        <p:spPr bwMode="auto">
          <a:xfrm>
            <a:off x="3468870" y="1617771"/>
            <a:ext cx="4444858" cy="0"/>
          </a:xfrm>
          <a:prstGeom prst="line">
            <a:avLst/>
          </a:prstGeom>
          <a:noFill/>
          <a:ln w="12700" cap="flat" cmpd="sng" algn="ctr">
            <a:solidFill>
              <a:schemeClr val="tx1"/>
            </a:solidFill>
            <a:prstDash val="solid"/>
            <a:round/>
            <a:headEnd type="none" w="med" len="med"/>
            <a:tailEnd type="none" w="med" len="med"/>
          </a:ln>
          <a:effectLst/>
        </p:spPr>
      </p:cxnSp>
      <p:cxnSp>
        <p:nvCxnSpPr>
          <p:cNvPr id="35" name="Conector recto 34"/>
          <p:cNvCxnSpPr/>
          <p:nvPr/>
        </p:nvCxnSpPr>
        <p:spPr bwMode="auto">
          <a:xfrm>
            <a:off x="7882642" y="1617771"/>
            <a:ext cx="0" cy="1873832"/>
          </a:xfrm>
          <a:prstGeom prst="line">
            <a:avLst/>
          </a:prstGeom>
          <a:noFill/>
          <a:ln w="12700" cap="flat" cmpd="sng" algn="ctr">
            <a:solidFill>
              <a:schemeClr val="tx1"/>
            </a:solidFill>
            <a:prstDash val="solid"/>
            <a:round/>
            <a:headEnd type="none" w="med" len="med"/>
            <a:tailEnd type="none" w="med" len="med"/>
          </a:ln>
          <a:effectLst/>
        </p:spPr>
      </p:cxnSp>
      <p:sp>
        <p:nvSpPr>
          <p:cNvPr id="39" name="Marcador de contenido 2"/>
          <p:cNvSpPr txBox="1">
            <a:spLocks/>
          </p:cNvSpPr>
          <p:nvPr/>
        </p:nvSpPr>
        <p:spPr bwMode="auto">
          <a:xfrm>
            <a:off x="-2528" y="1850720"/>
            <a:ext cx="1360274" cy="398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0">
              <a:spcBef>
                <a:spcPts val="0"/>
              </a:spcBef>
              <a:buNone/>
            </a:pPr>
            <a:r>
              <a:rPr lang="es-ES" sz="1800" b="0" dirty="0" smtClean="0"/>
              <a:t>Superclase</a:t>
            </a:r>
          </a:p>
        </p:txBody>
      </p:sp>
      <p:sp>
        <p:nvSpPr>
          <p:cNvPr id="40" name="Marcador de contenido 2"/>
          <p:cNvSpPr txBox="1">
            <a:spLocks/>
          </p:cNvSpPr>
          <p:nvPr/>
        </p:nvSpPr>
        <p:spPr bwMode="auto">
          <a:xfrm>
            <a:off x="250077" y="4386969"/>
            <a:ext cx="3003989" cy="645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0">
              <a:spcBef>
                <a:spcPts val="0"/>
              </a:spcBef>
              <a:buNone/>
            </a:pPr>
            <a:r>
              <a:rPr lang="es-ES" sz="1800" b="0" dirty="0" smtClean="0"/>
              <a:t>Componentes concretos.. redefinen operación()</a:t>
            </a:r>
          </a:p>
        </p:txBody>
      </p:sp>
      <p:sp>
        <p:nvSpPr>
          <p:cNvPr id="41" name="Marcador de contenido 2"/>
          <p:cNvSpPr txBox="1">
            <a:spLocks/>
          </p:cNvSpPr>
          <p:nvPr/>
        </p:nvSpPr>
        <p:spPr bwMode="auto">
          <a:xfrm>
            <a:off x="3468870" y="1773060"/>
            <a:ext cx="4910804" cy="62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0">
              <a:spcBef>
                <a:spcPts val="0"/>
              </a:spcBef>
              <a:buNone/>
            </a:pPr>
            <a:r>
              <a:rPr lang="es-ES" sz="1800" b="0" dirty="0" smtClean="0"/>
              <a:t>Superclase de los decoradores. Su inter-</a:t>
            </a:r>
          </a:p>
          <a:p>
            <a:pPr marL="0" lvl="1" indent="0">
              <a:spcBef>
                <a:spcPts val="0"/>
              </a:spcBef>
              <a:buNone/>
            </a:pPr>
            <a:r>
              <a:rPr lang="es-ES" sz="1800" b="0" dirty="0" smtClean="0"/>
              <a:t>faz se ajusta a la de Componente. </a:t>
            </a:r>
          </a:p>
        </p:txBody>
      </p:sp>
      <p:sp>
        <p:nvSpPr>
          <p:cNvPr id="42" name="Marcador de contenido 2"/>
          <p:cNvSpPr txBox="1">
            <a:spLocks/>
          </p:cNvSpPr>
          <p:nvPr/>
        </p:nvSpPr>
        <p:spPr bwMode="auto">
          <a:xfrm>
            <a:off x="-21099" y="5168376"/>
            <a:ext cx="3275165" cy="84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0">
              <a:spcBef>
                <a:spcPts val="0"/>
              </a:spcBef>
              <a:buNone/>
            </a:pPr>
            <a:r>
              <a:rPr lang="es-ES" sz="1800" b="0" dirty="0" smtClean="0"/>
              <a:t>Decoradores concretos.</a:t>
            </a:r>
          </a:p>
          <a:p>
            <a:pPr marL="0" lvl="1" indent="0">
              <a:spcBef>
                <a:spcPts val="0"/>
              </a:spcBef>
              <a:buNone/>
            </a:pPr>
            <a:r>
              <a:rPr lang="es-ES" sz="1800" b="0" dirty="0" smtClean="0"/>
              <a:t>Cada uno extiende la funcionalidad de Componente</a:t>
            </a:r>
          </a:p>
        </p:txBody>
      </p:sp>
      <p:cxnSp>
        <p:nvCxnSpPr>
          <p:cNvPr id="53" name="Conector recto de flecha 52"/>
          <p:cNvCxnSpPr>
            <a:endCxn id="8" idx="1"/>
          </p:cNvCxnSpPr>
          <p:nvPr/>
        </p:nvCxnSpPr>
        <p:spPr bwMode="auto">
          <a:xfrm flipV="1">
            <a:off x="996253" y="1617771"/>
            <a:ext cx="755819" cy="232949"/>
          </a:xfrm>
          <a:prstGeom prst="straightConnector1">
            <a:avLst/>
          </a:prstGeom>
          <a:noFill/>
          <a:ln w="12700" cap="flat" cmpd="sng" algn="ctr">
            <a:solidFill>
              <a:schemeClr val="tx1"/>
            </a:solidFill>
            <a:prstDash val="dot"/>
            <a:round/>
            <a:headEnd type="none" w="med" len="med"/>
            <a:tailEnd type="arrow"/>
          </a:ln>
          <a:effectLst/>
        </p:spPr>
      </p:cxnSp>
      <p:cxnSp>
        <p:nvCxnSpPr>
          <p:cNvPr id="54" name="Conector recto de flecha 53"/>
          <p:cNvCxnSpPr>
            <a:stCxn id="40" idx="0"/>
          </p:cNvCxnSpPr>
          <p:nvPr/>
        </p:nvCxnSpPr>
        <p:spPr bwMode="auto">
          <a:xfrm flipV="1">
            <a:off x="1752072" y="4127678"/>
            <a:ext cx="0" cy="259291"/>
          </a:xfrm>
          <a:prstGeom prst="straightConnector1">
            <a:avLst/>
          </a:prstGeom>
          <a:noFill/>
          <a:ln w="12700" cap="flat" cmpd="sng" algn="ctr">
            <a:solidFill>
              <a:schemeClr val="tx1"/>
            </a:solidFill>
            <a:prstDash val="dot"/>
            <a:round/>
            <a:headEnd type="none" w="med" len="med"/>
            <a:tailEnd type="arrow"/>
          </a:ln>
          <a:effectLst/>
        </p:spPr>
      </p:cxnSp>
      <p:cxnSp>
        <p:nvCxnSpPr>
          <p:cNvPr id="58" name="Conector recto de flecha 57"/>
          <p:cNvCxnSpPr/>
          <p:nvPr/>
        </p:nvCxnSpPr>
        <p:spPr bwMode="auto">
          <a:xfrm>
            <a:off x="6392267" y="2516313"/>
            <a:ext cx="730469" cy="837170"/>
          </a:xfrm>
          <a:prstGeom prst="straightConnector1">
            <a:avLst/>
          </a:prstGeom>
          <a:noFill/>
          <a:ln w="12700" cap="flat" cmpd="sng" algn="ctr">
            <a:solidFill>
              <a:schemeClr val="tx1"/>
            </a:solidFill>
            <a:prstDash val="dot"/>
            <a:round/>
            <a:headEnd type="none" w="med" len="med"/>
            <a:tailEnd type="arrow"/>
          </a:ln>
          <a:effectLst/>
        </p:spPr>
      </p:cxnSp>
      <p:cxnSp>
        <p:nvCxnSpPr>
          <p:cNvPr id="61" name="Conector recto de flecha 60"/>
          <p:cNvCxnSpPr/>
          <p:nvPr/>
        </p:nvCxnSpPr>
        <p:spPr bwMode="auto">
          <a:xfrm>
            <a:off x="2914926" y="5494194"/>
            <a:ext cx="577654" cy="0"/>
          </a:xfrm>
          <a:prstGeom prst="straightConnector1">
            <a:avLst/>
          </a:prstGeom>
          <a:noFill/>
          <a:ln w="12700" cap="flat" cmpd="sng" algn="ctr">
            <a:solidFill>
              <a:schemeClr val="tx1"/>
            </a:solidFill>
            <a:prstDash val="dot"/>
            <a:round/>
            <a:headEnd type="none" w="med" len="med"/>
            <a:tailEnd type="arrow"/>
          </a:ln>
          <a:effectLst/>
        </p:spPr>
      </p:cxnSp>
      <p:sp>
        <p:nvSpPr>
          <p:cNvPr id="65" name="Marcador de contenido 2"/>
          <p:cNvSpPr txBox="1">
            <a:spLocks/>
          </p:cNvSpPr>
          <p:nvPr/>
        </p:nvSpPr>
        <p:spPr bwMode="auto">
          <a:xfrm>
            <a:off x="7825944" y="2084329"/>
            <a:ext cx="1578324" cy="89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2800">
                <a:solidFill>
                  <a:srgbClr val="330099"/>
                </a:solidFill>
                <a:latin typeface="+mn-lt"/>
                <a:ea typeface="ＭＳ Ｐゴシック" charset="0"/>
                <a:cs typeface="ＭＳ Ｐゴシック" charset="0"/>
              </a:defRPr>
            </a:lvl1pPr>
            <a:lvl2pPr marL="742950" indent="-285750" algn="l" defTabSz="762000" rtl="0" eaLnBrk="0" fontAlgn="base" hangingPunct="0">
              <a:spcBef>
                <a:spcPct val="20000"/>
              </a:spcBef>
              <a:spcAft>
                <a:spcPct val="0"/>
              </a:spcAft>
              <a:buSzPct val="100000"/>
              <a:buChar char="–"/>
              <a:defRPr sz="2400">
                <a:solidFill>
                  <a:srgbClr val="330099"/>
                </a:solidFill>
                <a:latin typeface="+mn-lt"/>
                <a:ea typeface="ＭＳ Ｐゴシック" charset="0"/>
              </a:defRPr>
            </a:lvl2pPr>
            <a:lvl3pPr marL="11430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3pPr>
            <a:lvl4pPr marL="1562100" indent="-228600" algn="l" defTabSz="762000" rtl="0" eaLnBrk="0" fontAlgn="base" hangingPunct="0">
              <a:spcBef>
                <a:spcPct val="20000"/>
              </a:spcBef>
              <a:spcAft>
                <a:spcPct val="0"/>
              </a:spcAft>
              <a:buSzPct val="100000"/>
              <a:buChar char="–"/>
              <a:defRPr sz="2200">
                <a:solidFill>
                  <a:srgbClr val="330099"/>
                </a:solidFill>
                <a:latin typeface="+mn-lt"/>
                <a:ea typeface="ＭＳ Ｐゴシック" charset="0"/>
              </a:defRPr>
            </a:lvl4pPr>
            <a:lvl5pPr marL="1981200" indent="-228600" algn="l" defTabSz="762000" rtl="0" eaLnBrk="0" fontAlgn="base" hangingPunct="0">
              <a:spcBef>
                <a:spcPct val="20000"/>
              </a:spcBef>
              <a:spcAft>
                <a:spcPct val="0"/>
              </a:spcAft>
              <a:buSzPct val="100000"/>
              <a:buChar char="•"/>
              <a:defRPr>
                <a:solidFill>
                  <a:srgbClr val="330099"/>
                </a:solidFill>
                <a:latin typeface="+mn-lt"/>
                <a:ea typeface="ＭＳ Ｐゴシック" charset="0"/>
              </a:defRPr>
            </a:lvl5pPr>
            <a:lvl6pPr marL="2438400" indent="-228600" algn="l" defTabSz="762000" rtl="0" eaLnBrk="0" fontAlgn="base" hangingPunct="0">
              <a:spcBef>
                <a:spcPct val="20000"/>
              </a:spcBef>
              <a:spcAft>
                <a:spcPct val="0"/>
              </a:spcAft>
              <a:buSzPct val="100000"/>
              <a:buChar char="•"/>
              <a:defRPr>
                <a:solidFill>
                  <a:srgbClr val="330099"/>
                </a:solidFill>
                <a:latin typeface="+mn-lt"/>
              </a:defRPr>
            </a:lvl6pPr>
            <a:lvl7pPr marL="2895600" indent="-228600" algn="l" defTabSz="762000" rtl="0" eaLnBrk="0" fontAlgn="base" hangingPunct="0">
              <a:spcBef>
                <a:spcPct val="20000"/>
              </a:spcBef>
              <a:spcAft>
                <a:spcPct val="0"/>
              </a:spcAft>
              <a:buSzPct val="100000"/>
              <a:buChar char="•"/>
              <a:defRPr>
                <a:solidFill>
                  <a:srgbClr val="330099"/>
                </a:solidFill>
                <a:latin typeface="+mn-lt"/>
              </a:defRPr>
            </a:lvl7pPr>
            <a:lvl8pPr marL="3352800" indent="-228600" algn="l" defTabSz="762000" rtl="0" eaLnBrk="0" fontAlgn="base" hangingPunct="0">
              <a:spcBef>
                <a:spcPct val="20000"/>
              </a:spcBef>
              <a:spcAft>
                <a:spcPct val="0"/>
              </a:spcAft>
              <a:buSzPct val="100000"/>
              <a:buChar char="•"/>
              <a:defRPr>
                <a:solidFill>
                  <a:srgbClr val="330099"/>
                </a:solidFill>
                <a:latin typeface="+mn-lt"/>
              </a:defRPr>
            </a:lvl8pPr>
            <a:lvl9pPr marL="3810000" indent="-228600" algn="l" defTabSz="762000" rtl="0" eaLnBrk="0" fontAlgn="base" hangingPunct="0">
              <a:spcBef>
                <a:spcPct val="20000"/>
              </a:spcBef>
              <a:spcAft>
                <a:spcPct val="0"/>
              </a:spcAft>
              <a:buSzPct val="100000"/>
              <a:buChar char="•"/>
              <a:defRPr>
                <a:solidFill>
                  <a:srgbClr val="330099"/>
                </a:solidFill>
                <a:latin typeface="+mn-lt"/>
              </a:defRPr>
            </a:lvl9pPr>
          </a:lstStyle>
          <a:p>
            <a:pPr marL="0" lvl="1" indent="0">
              <a:spcBef>
                <a:spcPts val="0"/>
              </a:spcBef>
              <a:buNone/>
            </a:pPr>
            <a:r>
              <a:rPr lang="es-ES" sz="1800" b="0" dirty="0" smtClean="0"/>
              <a:t>Incorpora </a:t>
            </a:r>
            <a:r>
              <a:rPr lang="es-ES" sz="1800" b="0" dirty="0" smtClean="0"/>
              <a:t>otro </a:t>
            </a:r>
            <a:r>
              <a:rPr lang="es-ES" sz="1800" b="0" dirty="0" err="1" smtClean="0"/>
              <a:t>com</a:t>
            </a:r>
            <a:r>
              <a:rPr lang="es-ES" sz="1800" b="0" dirty="0" smtClean="0"/>
              <a:t>-</a:t>
            </a:r>
          </a:p>
          <a:p>
            <a:pPr marL="0" lvl="1" indent="0">
              <a:spcBef>
                <a:spcPts val="0"/>
              </a:spcBef>
              <a:buNone/>
            </a:pPr>
            <a:r>
              <a:rPr lang="es-ES" sz="1800" b="0" dirty="0" smtClean="0"/>
              <a:t>ponente. </a:t>
            </a:r>
            <a:endParaRPr lang="es-ES" sz="1800" b="0" dirty="0" smtClean="0"/>
          </a:p>
        </p:txBody>
      </p:sp>
      <p:cxnSp>
        <p:nvCxnSpPr>
          <p:cNvPr id="70" name="Conector recto de flecha 69"/>
          <p:cNvCxnSpPr/>
          <p:nvPr/>
        </p:nvCxnSpPr>
        <p:spPr bwMode="auto">
          <a:xfrm flipH="1">
            <a:off x="7913728" y="2981423"/>
            <a:ext cx="321196" cy="510180"/>
          </a:xfrm>
          <a:prstGeom prst="straightConnector1">
            <a:avLst/>
          </a:prstGeom>
          <a:noFill/>
          <a:ln w="12700" cap="flat" cmpd="sng" algn="ctr">
            <a:solidFill>
              <a:schemeClr val="tx1"/>
            </a:solidFill>
            <a:prstDash val="dot"/>
            <a:round/>
            <a:headEnd type="none" w="med" len="med"/>
            <a:tailEnd type="arrow"/>
          </a:ln>
          <a:effectLst/>
        </p:spPr>
      </p:cxnSp>
      <p:sp>
        <p:nvSpPr>
          <p:cNvPr id="81" name="Rombo 80"/>
          <p:cNvSpPr/>
          <p:nvPr/>
        </p:nvSpPr>
        <p:spPr bwMode="auto">
          <a:xfrm>
            <a:off x="7345967" y="3405658"/>
            <a:ext cx="411562" cy="171889"/>
          </a:xfrm>
          <a:prstGeom prst="diamond">
            <a:avLst/>
          </a:prstGeom>
          <a:noFill/>
          <a:ln w="12700" cap="flat" cmpd="sng" algn="ctr">
            <a:solidFill>
              <a:schemeClr val="tx1"/>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s-ES" sz="3600" b="1" i="0" u="none" strike="noStrike" cap="none" normalizeH="0" baseline="0" smtClean="0">
              <a:ln>
                <a:noFill/>
              </a:ln>
              <a:solidFill>
                <a:schemeClr val="tx1"/>
              </a:solidFill>
              <a:effectLst/>
              <a:latin typeface="Arial" charset="0"/>
            </a:endParaRPr>
          </a:p>
        </p:txBody>
      </p:sp>
      <p:cxnSp>
        <p:nvCxnSpPr>
          <p:cNvPr id="85" name="Conector recto 84"/>
          <p:cNvCxnSpPr/>
          <p:nvPr/>
        </p:nvCxnSpPr>
        <p:spPr bwMode="auto">
          <a:xfrm>
            <a:off x="7785239" y="3491603"/>
            <a:ext cx="97403" cy="0"/>
          </a:xfrm>
          <a:prstGeom prst="line">
            <a:avLst/>
          </a:prstGeom>
          <a:noFill/>
          <a:ln w="12700" cap="flat" cmpd="sng" algn="ctr">
            <a:solidFill>
              <a:schemeClr val="tx1"/>
            </a:solidFill>
            <a:prstDash val="solid"/>
            <a:round/>
            <a:headEnd type="none" w="med" len="med"/>
            <a:tailEnd type="none" w="med" len="med"/>
          </a:ln>
          <a:effectLst/>
        </p:spPr>
      </p:cxnSp>
      <p:cxnSp>
        <p:nvCxnSpPr>
          <p:cNvPr id="71" name="70 Conector recto"/>
          <p:cNvCxnSpPr>
            <a:stCxn id="8" idx="1"/>
            <a:endCxn id="8" idx="3"/>
          </p:cNvCxnSpPr>
          <p:nvPr/>
        </p:nvCxnSpPr>
        <p:spPr bwMode="auto">
          <a:xfrm>
            <a:off x="1752072" y="1617771"/>
            <a:ext cx="1716797" cy="0"/>
          </a:xfrm>
          <a:prstGeom prst="line">
            <a:avLst/>
          </a:prstGeom>
          <a:noFill/>
          <a:ln w="12700" cap="flat" cmpd="sng" algn="ctr">
            <a:solidFill>
              <a:schemeClr val="tx1"/>
            </a:solidFill>
            <a:prstDash val="solid"/>
            <a:round/>
            <a:headEnd type="none" w="med" len="med"/>
            <a:tailEnd type="none" w="med" len="med"/>
          </a:ln>
          <a:effectLst/>
        </p:spPr>
      </p:cxnSp>
      <p:cxnSp>
        <p:nvCxnSpPr>
          <p:cNvPr id="76" name="75 Conector recto"/>
          <p:cNvCxnSpPr>
            <a:stCxn id="7" idx="1"/>
            <a:endCxn id="7" idx="3"/>
          </p:cNvCxnSpPr>
          <p:nvPr/>
        </p:nvCxnSpPr>
        <p:spPr bwMode="auto">
          <a:xfrm>
            <a:off x="222953" y="3738204"/>
            <a:ext cx="2767464" cy="0"/>
          </a:xfrm>
          <a:prstGeom prst="line">
            <a:avLst/>
          </a:prstGeom>
          <a:noFill/>
          <a:ln w="12700" cap="flat" cmpd="sng" algn="ctr">
            <a:solidFill>
              <a:schemeClr val="tx1"/>
            </a:solidFill>
            <a:prstDash val="solid"/>
            <a:round/>
            <a:headEnd type="none" w="med" len="med"/>
            <a:tailEnd type="none" w="med" len="med"/>
          </a:ln>
          <a:effectLst/>
        </p:spPr>
      </p:cxnSp>
      <p:cxnSp>
        <p:nvCxnSpPr>
          <p:cNvPr id="78" name="77 Conector recto"/>
          <p:cNvCxnSpPr>
            <a:stCxn id="9" idx="1"/>
            <a:endCxn id="9" idx="3"/>
          </p:cNvCxnSpPr>
          <p:nvPr/>
        </p:nvCxnSpPr>
        <p:spPr bwMode="auto">
          <a:xfrm>
            <a:off x="5196959" y="3738204"/>
            <a:ext cx="2149008" cy="0"/>
          </a:xfrm>
          <a:prstGeom prst="line">
            <a:avLst/>
          </a:prstGeom>
          <a:noFill/>
          <a:ln w="12700" cap="flat" cmpd="sng" algn="ctr">
            <a:solidFill>
              <a:schemeClr val="tx1"/>
            </a:solidFill>
            <a:prstDash val="solid"/>
            <a:round/>
            <a:headEnd type="none" w="med" len="med"/>
            <a:tailEnd type="none" w="med" len="med"/>
          </a:ln>
          <a:effectLst/>
        </p:spPr>
      </p:cxnSp>
      <p:cxnSp>
        <p:nvCxnSpPr>
          <p:cNvPr id="80" name="79 Conector recto"/>
          <p:cNvCxnSpPr/>
          <p:nvPr/>
        </p:nvCxnSpPr>
        <p:spPr bwMode="auto">
          <a:xfrm>
            <a:off x="3492580" y="5272514"/>
            <a:ext cx="2551485" cy="0"/>
          </a:xfrm>
          <a:prstGeom prst="line">
            <a:avLst/>
          </a:prstGeom>
          <a:noFill/>
          <a:ln w="12700" cap="flat" cmpd="sng" algn="ctr">
            <a:solidFill>
              <a:schemeClr val="tx1"/>
            </a:solidFill>
            <a:prstDash val="solid"/>
            <a:round/>
            <a:headEnd type="none" w="med" len="med"/>
            <a:tailEnd type="none" w="med" len="med"/>
          </a:ln>
          <a:effectLst/>
        </p:spPr>
      </p:cxnSp>
      <p:cxnSp>
        <p:nvCxnSpPr>
          <p:cNvPr id="83" name="82 Conector recto"/>
          <p:cNvCxnSpPr/>
          <p:nvPr/>
        </p:nvCxnSpPr>
        <p:spPr bwMode="auto">
          <a:xfrm>
            <a:off x="6395331" y="5244804"/>
            <a:ext cx="2605970" cy="0"/>
          </a:xfrm>
          <a:prstGeom prst="line">
            <a:avLst/>
          </a:prstGeom>
          <a:noFill/>
          <a:ln w="12700" cap="flat" cmpd="sng" algn="ctr">
            <a:solidFill>
              <a:schemeClr val="tx1"/>
            </a:solidFill>
            <a:prstDash val="solid"/>
            <a:round/>
            <a:headEnd type="none" w="med" len="med"/>
            <a:tailEnd type="none" w="med" len="med"/>
          </a:ln>
          <a:effectLst/>
        </p:spPr>
      </p:cxnSp>
      <p:cxnSp>
        <p:nvCxnSpPr>
          <p:cNvPr id="92" name="Conector recto 27"/>
          <p:cNvCxnSpPr/>
          <p:nvPr/>
        </p:nvCxnSpPr>
        <p:spPr bwMode="auto">
          <a:xfrm>
            <a:off x="7804662" y="4580934"/>
            <a:ext cx="0" cy="329771"/>
          </a:xfrm>
          <a:prstGeom prst="line">
            <a:avLst/>
          </a:prstGeom>
          <a:no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688532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blinds(horizontal)">
                                      <p:cBhvr>
                                        <p:cTn id="10" dur="500"/>
                                        <p:tgtEl>
                                          <p:spTgt spid="5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blinds(horizontal)">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par>
                                <p:cTn id="25" presetID="3" presetClass="entr" presetSubtype="1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par>
                                <p:cTn id="34" presetID="3" presetClass="entr" presetSubtype="10"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blinds(horizontal)">
                                      <p:cBhvr>
                                        <p:cTn id="36" dur="500"/>
                                        <p:tgtEl>
                                          <p:spTgt spid="54"/>
                                        </p:tgtEl>
                                      </p:cBhvr>
                                    </p:animEffect>
                                  </p:childTnLst>
                                </p:cTn>
                              </p:par>
                              <p:par>
                                <p:cTn id="37" presetID="3" presetClass="entr" presetSubtype="1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blinds(horizontal)">
                                      <p:cBhvr>
                                        <p:cTn id="42" dur="500"/>
                                        <p:tgtEl>
                                          <p:spTgt spid="7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blinds(horizontal)">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blinds(horizontal)">
                                      <p:cBhvr>
                                        <p:cTn id="50" dur="500"/>
                                        <p:tgtEl>
                                          <p:spTgt spid="4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blinds(horizontal)">
                                      <p:cBhvr>
                                        <p:cTn id="53" dur="500"/>
                                        <p:tgtEl>
                                          <p:spTgt spid="9"/>
                                        </p:tgtEl>
                                      </p:cBhvr>
                                    </p:animEffect>
                                  </p:childTnLst>
                                </p:cTn>
                              </p:par>
                              <p:par>
                                <p:cTn id="54" presetID="3" presetClass="entr" presetSubtype="10" fill="hold" nodeType="with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blinds(horizontal)">
                                      <p:cBhvr>
                                        <p:cTn id="56" dur="500"/>
                                        <p:tgtEl>
                                          <p:spTgt spid="78"/>
                                        </p:tgtEl>
                                      </p:cBhvr>
                                    </p:animEffect>
                                  </p:childTnLst>
                                </p:cTn>
                              </p:par>
                              <p:par>
                                <p:cTn id="57" presetID="3" presetClass="entr" presetSubtype="1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blinds(horizontal)">
                                      <p:cBhvr>
                                        <p:cTn id="59" dur="500"/>
                                        <p:tgtEl>
                                          <p:spTgt spid="5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blinds(horizontal)">
                                      <p:cBhvr>
                                        <p:cTn id="64" dur="500"/>
                                        <p:tgtEl>
                                          <p:spTgt spid="65"/>
                                        </p:tgtEl>
                                      </p:cBhvr>
                                    </p:animEffect>
                                  </p:childTnLst>
                                </p:cTn>
                              </p:par>
                              <p:par>
                                <p:cTn id="65" presetID="3" presetClass="entr" presetSubtype="1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linds(horizontal)">
                                      <p:cBhvr>
                                        <p:cTn id="67" dur="500"/>
                                        <p:tgtEl>
                                          <p:spTgt spid="33"/>
                                        </p:tgtEl>
                                      </p:cBhvr>
                                    </p:animEffect>
                                  </p:childTnLst>
                                </p:cTn>
                              </p:par>
                              <p:par>
                                <p:cTn id="68" presetID="3" presetClass="entr" presetSubtype="1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blinds(horizontal)">
                                      <p:cBhvr>
                                        <p:cTn id="70" dur="500"/>
                                        <p:tgtEl>
                                          <p:spTgt spid="35"/>
                                        </p:tgtEl>
                                      </p:cBhvr>
                                    </p:animEffect>
                                  </p:childTnLst>
                                </p:cTn>
                              </p:par>
                              <p:par>
                                <p:cTn id="71" presetID="3" presetClass="entr" presetSubtype="10"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blinds(horizontal)">
                                      <p:cBhvr>
                                        <p:cTn id="73" dur="500"/>
                                        <p:tgtEl>
                                          <p:spTgt spid="85"/>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blinds(horizontal)">
                                      <p:cBhvr>
                                        <p:cTn id="76" dur="500"/>
                                        <p:tgtEl>
                                          <p:spTgt spid="81"/>
                                        </p:tgtEl>
                                      </p:cBhvr>
                                    </p:animEffect>
                                  </p:childTnLst>
                                </p:cTn>
                              </p:par>
                              <p:par>
                                <p:cTn id="77" presetID="3" presetClass="entr" presetSubtype="1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blinds(horizontal)">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blinds(horizontal)">
                                      <p:cBhvr>
                                        <p:cTn id="84" dur="500"/>
                                        <p:tgtEl>
                                          <p:spTgt spid="4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blinds(horizontal)">
                                      <p:cBhvr>
                                        <p:cTn id="87" dur="500"/>
                                        <p:tgtEl>
                                          <p:spTgt spid="23"/>
                                        </p:tgtEl>
                                      </p:cBhvr>
                                    </p:animEffect>
                                  </p:childTnLst>
                                </p:cTn>
                              </p:par>
                              <p:par>
                                <p:cTn id="88" presetID="3" presetClass="entr" presetSubtype="10" fill="hold"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blinds(horizontal)">
                                      <p:cBhvr>
                                        <p:cTn id="90" dur="500"/>
                                        <p:tgtEl>
                                          <p:spTgt spid="24"/>
                                        </p:tgtEl>
                                      </p:cBhvr>
                                    </p:animEffect>
                                  </p:childTnLst>
                                </p:cTn>
                              </p:par>
                              <p:par>
                                <p:cTn id="91" presetID="3" presetClass="entr" presetSubtype="1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blinds(horizontal)">
                                      <p:cBhvr>
                                        <p:cTn id="93" dur="500"/>
                                        <p:tgtEl>
                                          <p:spTgt spid="26"/>
                                        </p:tgtEl>
                                      </p:cBhvr>
                                    </p:animEffect>
                                  </p:childTnLst>
                                </p:cTn>
                              </p:par>
                              <p:par>
                                <p:cTn id="94" presetID="3" presetClass="entr" presetSubtype="10" fill="hold"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linds(horizontal)">
                                      <p:cBhvr>
                                        <p:cTn id="96" dur="500"/>
                                        <p:tgtEl>
                                          <p:spTgt spid="28"/>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
                                        </p:tgtEl>
                                        <p:attrNameLst>
                                          <p:attrName>style.visibility</p:attrName>
                                        </p:attrNameLst>
                                      </p:cBhvr>
                                      <p:to>
                                        <p:strVal val="visible"/>
                                      </p:to>
                                    </p:set>
                                    <p:animEffect transition="in" filter="blinds(horizontal)">
                                      <p:cBhvr>
                                        <p:cTn id="99" dur="500"/>
                                        <p:tgtEl>
                                          <p:spTgt spid="6"/>
                                        </p:tgtEl>
                                      </p:cBhvr>
                                    </p:animEffect>
                                  </p:childTnLst>
                                </p:cTn>
                              </p:par>
                              <p:par>
                                <p:cTn id="100" presetID="3" presetClass="entr" presetSubtype="10" fill="hold"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blinds(horizontal)">
                                      <p:cBhvr>
                                        <p:cTn id="102" dur="500"/>
                                        <p:tgtEl>
                                          <p:spTgt spid="6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5"/>
                                        </p:tgtEl>
                                        <p:attrNameLst>
                                          <p:attrName>style.visibility</p:attrName>
                                        </p:attrNameLst>
                                      </p:cBhvr>
                                      <p:to>
                                        <p:strVal val="visible"/>
                                      </p:to>
                                    </p:set>
                                    <p:animEffect transition="in" filter="blinds(horizontal)">
                                      <p:cBhvr>
                                        <p:cTn id="105" dur="500"/>
                                        <p:tgtEl>
                                          <p:spTgt spid="5"/>
                                        </p:tgtEl>
                                      </p:cBhvr>
                                    </p:animEffect>
                                  </p:childTnLst>
                                </p:cTn>
                              </p:par>
                              <p:par>
                                <p:cTn id="106" presetID="3" presetClass="entr" presetSubtype="10" fill="hold" nodeType="withEffect">
                                  <p:stCondLst>
                                    <p:cond delay="0"/>
                                  </p:stCondLst>
                                  <p:childTnLst>
                                    <p:set>
                                      <p:cBhvr>
                                        <p:cTn id="107" dur="1" fill="hold">
                                          <p:stCondLst>
                                            <p:cond delay="0"/>
                                          </p:stCondLst>
                                        </p:cTn>
                                        <p:tgtEl>
                                          <p:spTgt spid="80"/>
                                        </p:tgtEl>
                                        <p:attrNameLst>
                                          <p:attrName>style.visibility</p:attrName>
                                        </p:attrNameLst>
                                      </p:cBhvr>
                                      <p:to>
                                        <p:strVal val="visible"/>
                                      </p:to>
                                    </p:set>
                                    <p:animEffect transition="in" filter="blinds(horizontal)">
                                      <p:cBhvr>
                                        <p:cTn id="108" dur="500"/>
                                        <p:tgtEl>
                                          <p:spTgt spid="80"/>
                                        </p:tgtEl>
                                      </p:cBhvr>
                                    </p:animEffect>
                                  </p:childTnLst>
                                </p:cTn>
                              </p:par>
                              <p:par>
                                <p:cTn id="109" presetID="3" presetClass="entr" presetSubtype="10" fill="hold" nodeType="withEffect">
                                  <p:stCondLst>
                                    <p:cond delay="0"/>
                                  </p:stCondLst>
                                  <p:childTnLst>
                                    <p:set>
                                      <p:cBhvr>
                                        <p:cTn id="110" dur="1" fill="hold">
                                          <p:stCondLst>
                                            <p:cond delay="0"/>
                                          </p:stCondLst>
                                        </p:cTn>
                                        <p:tgtEl>
                                          <p:spTgt spid="92"/>
                                        </p:tgtEl>
                                        <p:attrNameLst>
                                          <p:attrName>style.visibility</p:attrName>
                                        </p:attrNameLst>
                                      </p:cBhvr>
                                      <p:to>
                                        <p:strVal val="visible"/>
                                      </p:to>
                                    </p:set>
                                    <p:animEffect transition="in" filter="blinds(horizontal)">
                                      <p:cBhvr>
                                        <p:cTn id="111" dur="500"/>
                                        <p:tgtEl>
                                          <p:spTgt spid="92"/>
                                        </p:tgtEl>
                                      </p:cBhvr>
                                    </p:animEffect>
                                  </p:childTnLst>
                                </p:cTn>
                              </p:par>
                              <p:par>
                                <p:cTn id="112" presetID="3" presetClass="entr" presetSubtype="10" fill="hold" nodeType="with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blinds(horizontal)">
                                      <p:cBhvr>
                                        <p:cTn id="11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23" grpId="0" animBg="1"/>
      <p:bldP spid="39" grpId="0"/>
      <p:bldP spid="40" grpId="0"/>
      <p:bldP spid="41" grpId="0"/>
      <p:bldP spid="42" grpId="0"/>
      <p:bldP spid="65" grpId="0"/>
      <p:bldP spid="8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patr</a:t>
            </a:r>
            <a:r>
              <a:rPr lang="es-ES" dirty="0" smtClean="0"/>
              <a:t>ón decorador formalizado. Participantes</a:t>
            </a:r>
            <a:endParaRPr lang="es-ES" dirty="0"/>
          </a:p>
        </p:txBody>
      </p:sp>
      <p:sp>
        <p:nvSpPr>
          <p:cNvPr id="3" name="Marcador de contenido 2"/>
          <p:cNvSpPr>
            <a:spLocks noGrp="1"/>
          </p:cNvSpPr>
          <p:nvPr>
            <p:ph idx="1"/>
          </p:nvPr>
        </p:nvSpPr>
        <p:spPr>
          <a:xfrm>
            <a:off x="6350" y="1069328"/>
            <a:ext cx="9137650" cy="4876800"/>
          </a:xfrm>
        </p:spPr>
        <p:txBody>
          <a:bodyPr/>
          <a:lstStyle/>
          <a:p>
            <a:r>
              <a:rPr lang="es-ES" sz="2700" dirty="0"/>
              <a:t>Participantes</a:t>
            </a:r>
          </a:p>
          <a:p>
            <a:pPr lvl="1"/>
            <a:r>
              <a:rPr lang="es-ES" sz="2300" b="1" u="sng" dirty="0"/>
              <a:t>Componente</a:t>
            </a:r>
            <a:r>
              <a:rPr lang="es-ES" sz="2300" dirty="0"/>
              <a:t>: define el repertorio común de métodos para los objetos cuya funcionalidad puede extenderse.</a:t>
            </a:r>
          </a:p>
          <a:p>
            <a:pPr lvl="1"/>
            <a:r>
              <a:rPr lang="es-ES" sz="2300" b="1" u="sng" dirty="0" err="1" smtClean="0"/>
              <a:t>ComponenteConcreto</a:t>
            </a:r>
            <a:r>
              <a:rPr lang="es-ES" sz="2300" dirty="0" smtClean="0"/>
              <a:t>: objeto concreto cuya funcionalidad puede extenderse añadiéndole decoradores concretos.</a:t>
            </a:r>
          </a:p>
          <a:p>
            <a:pPr lvl="1"/>
            <a:r>
              <a:rPr lang="es-ES" sz="2300" b="1" u="sng" dirty="0"/>
              <a:t>Decorador</a:t>
            </a:r>
            <a:r>
              <a:rPr lang="es-ES" sz="2300" dirty="0" smtClean="0"/>
              <a:t>: </a:t>
            </a:r>
            <a:r>
              <a:rPr lang="es-ES" sz="2100" dirty="0" smtClean="0"/>
              <a:t>su interfaz (repertorio de métodos) es el de Componente. Además mantiene una referencia a un objeto componente para permitir el proceso de “decoración” de un componente.</a:t>
            </a:r>
          </a:p>
          <a:p>
            <a:pPr lvl="1"/>
            <a:r>
              <a:rPr lang="es-ES" sz="2300" b="1" u="sng" dirty="0"/>
              <a:t>Decorador concreto</a:t>
            </a:r>
            <a:r>
              <a:rPr lang="es-ES" sz="2100" dirty="0" smtClean="0"/>
              <a:t>: incluye funcionalidad adicional (nuevos métodos o métodos de Componente que prestan dicha funcionalidad). El componente referenciado es el objeto decorado. </a:t>
            </a:r>
            <a:r>
              <a:rPr lang="es-ES" sz="2100" b="1" dirty="0" smtClean="0"/>
              <a:t>El comportamiento se extiende por composición de objetos!!</a:t>
            </a:r>
            <a:endParaRPr lang="es-ES" sz="2300" b="1" dirty="0" smtClean="0"/>
          </a:p>
        </p:txBody>
      </p:sp>
    </p:spTree>
    <p:extLst>
      <p:ext uri="{BB962C8B-B14F-4D97-AF65-F5344CB8AC3E}">
        <p14:creationId xmlns:p14="http://schemas.microsoft.com/office/powerpoint/2010/main" val="74189687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s-ES" sz="3200" dirty="0" smtClean="0"/>
              <a:t>El patr</a:t>
            </a:r>
            <a:r>
              <a:rPr lang="es-ES" sz="3200" dirty="0" smtClean="0"/>
              <a:t>ón decorador formalizado. Colaboraciones</a:t>
            </a:r>
            <a:endParaRPr lang="es-ES" sz="3200" dirty="0">
              <a:latin typeface="Arial" charset="0"/>
            </a:endParaRPr>
          </a:p>
        </p:txBody>
      </p:sp>
      <p:sp>
        <p:nvSpPr>
          <p:cNvPr id="40962" name="TextBox 26"/>
          <p:cNvSpPr txBox="1">
            <a:spLocks noChangeArrowheads="1"/>
          </p:cNvSpPr>
          <p:nvPr/>
        </p:nvSpPr>
        <p:spPr bwMode="auto">
          <a:xfrm>
            <a:off x="6405140" y="1289050"/>
            <a:ext cx="2738859" cy="40011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000" b="0" u="sng" dirty="0" smtClean="0">
                <a:solidFill>
                  <a:schemeClr val="accent2"/>
                </a:solidFill>
              </a:rPr>
              <a:t>:</a:t>
            </a:r>
            <a:r>
              <a:rPr lang="es-ES" sz="2000" b="0" u="sng" dirty="0" err="1" smtClean="0">
                <a:solidFill>
                  <a:schemeClr val="accent2"/>
                </a:solidFill>
              </a:rPr>
              <a:t>ComponenteConcreto</a:t>
            </a:r>
            <a:endParaRPr lang="es-ES" sz="2000" dirty="0">
              <a:solidFill>
                <a:schemeClr val="accent2"/>
              </a:solidFill>
            </a:endParaRPr>
          </a:p>
        </p:txBody>
      </p:sp>
      <p:sp>
        <p:nvSpPr>
          <p:cNvPr id="40963" name="TextBox 27"/>
          <p:cNvSpPr txBox="1">
            <a:spLocks noChangeArrowheads="1"/>
          </p:cNvSpPr>
          <p:nvPr/>
        </p:nvSpPr>
        <p:spPr bwMode="auto">
          <a:xfrm>
            <a:off x="3534018" y="1289050"/>
            <a:ext cx="2789321" cy="40011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000" b="0" u="sng" dirty="0" smtClean="0">
                <a:solidFill>
                  <a:schemeClr val="accent2"/>
                </a:solidFill>
              </a:rPr>
              <a:t>:</a:t>
            </a:r>
            <a:r>
              <a:rPr lang="es-ES" sz="2000" b="0" u="sng" dirty="0" err="1" smtClean="0">
                <a:solidFill>
                  <a:schemeClr val="accent2"/>
                </a:solidFill>
              </a:rPr>
              <a:t>DecoradorConcretoA</a:t>
            </a:r>
            <a:endParaRPr lang="es-ES" sz="2000" dirty="0">
              <a:solidFill>
                <a:schemeClr val="accent2"/>
              </a:solidFill>
            </a:endParaRPr>
          </a:p>
        </p:txBody>
      </p:sp>
      <p:cxnSp>
        <p:nvCxnSpPr>
          <p:cNvPr id="40964" name="Straight Connector 29"/>
          <p:cNvCxnSpPr>
            <a:cxnSpLocks noChangeShapeType="1"/>
          </p:cNvCxnSpPr>
          <p:nvPr/>
        </p:nvCxnSpPr>
        <p:spPr bwMode="auto">
          <a:xfrm>
            <a:off x="7711729" y="1714293"/>
            <a:ext cx="0" cy="40873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0965" name="Straight Connector 30"/>
          <p:cNvCxnSpPr>
            <a:cxnSpLocks noChangeShapeType="1"/>
          </p:cNvCxnSpPr>
          <p:nvPr/>
        </p:nvCxnSpPr>
        <p:spPr bwMode="auto">
          <a:xfrm flipH="1">
            <a:off x="4748177" y="1689100"/>
            <a:ext cx="13580" cy="411250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0966" name="Straight Arrow Connector 32"/>
          <p:cNvCxnSpPr>
            <a:cxnSpLocks noChangeShapeType="1"/>
          </p:cNvCxnSpPr>
          <p:nvPr/>
        </p:nvCxnSpPr>
        <p:spPr bwMode="auto">
          <a:xfrm>
            <a:off x="310663" y="2130312"/>
            <a:ext cx="2011106" cy="1"/>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67" name="TextBox 34"/>
          <p:cNvSpPr txBox="1">
            <a:spLocks noChangeArrowheads="1"/>
          </p:cNvSpPr>
          <p:nvPr/>
        </p:nvSpPr>
        <p:spPr bwMode="auto">
          <a:xfrm>
            <a:off x="592881" y="1760980"/>
            <a:ext cx="16995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ES_tradnl"/>
            </a:defPPr>
            <a:lvl1pPr>
              <a:defRPr sz="1400" b="0">
                <a:solidFill>
                  <a:schemeClr val="accent2"/>
                </a:solidFill>
              </a:defRPr>
            </a:lvl1pPr>
          </a:lstStyle>
          <a:p>
            <a:r>
              <a:rPr lang="es-ES" dirty="0" err="1"/>
              <a:t>operacionB</a:t>
            </a:r>
            <a:r>
              <a:rPr lang="es-ES" dirty="0"/>
              <a:t>()</a:t>
            </a:r>
            <a:endParaRPr lang="es-ES" dirty="0"/>
          </a:p>
        </p:txBody>
      </p:sp>
      <p:cxnSp>
        <p:nvCxnSpPr>
          <p:cNvPr id="40968" name="Straight Arrow Connector 36"/>
          <p:cNvCxnSpPr>
            <a:cxnSpLocks noChangeShapeType="1"/>
          </p:cNvCxnSpPr>
          <p:nvPr/>
        </p:nvCxnSpPr>
        <p:spPr bwMode="auto">
          <a:xfrm flipV="1">
            <a:off x="2321771" y="2792658"/>
            <a:ext cx="2443876" cy="13422"/>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69" name="TextBox 37"/>
          <p:cNvSpPr txBox="1">
            <a:spLocks noChangeArrowheads="1"/>
          </p:cNvSpPr>
          <p:nvPr/>
        </p:nvSpPr>
        <p:spPr bwMode="auto">
          <a:xfrm>
            <a:off x="2604345" y="1760980"/>
            <a:ext cx="195272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400" b="0" dirty="0" smtClean="0">
                <a:solidFill>
                  <a:schemeClr val="accent2"/>
                </a:solidFill>
              </a:rPr>
              <a:t>El decorador invoca a un m</a:t>
            </a:r>
            <a:r>
              <a:rPr lang="es-ES" sz="1400" b="0" dirty="0" smtClean="0">
                <a:solidFill>
                  <a:schemeClr val="accent2"/>
                </a:solidFill>
              </a:rPr>
              <a:t>étodo del siguiente decorador</a:t>
            </a:r>
            <a:endParaRPr lang="es-ES" sz="1400" b="0" dirty="0">
              <a:solidFill>
                <a:schemeClr val="accent2"/>
              </a:solidFill>
            </a:endParaRPr>
          </a:p>
        </p:txBody>
      </p:sp>
      <p:sp>
        <p:nvSpPr>
          <p:cNvPr id="40976" name="TextBox 53"/>
          <p:cNvSpPr txBox="1">
            <a:spLocks noChangeArrowheads="1"/>
          </p:cNvSpPr>
          <p:nvPr/>
        </p:nvSpPr>
        <p:spPr bwMode="auto">
          <a:xfrm>
            <a:off x="776658" y="1289050"/>
            <a:ext cx="2674185" cy="40011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pPr algn="ctr"/>
            <a:r>
              <a:rPr lang="es-ES" sz="2000" b="0" u="sng" dirty="0" smtClean="0">
                <a:solidFill>
                  <a:schemeClr val="accent2"/>
                </a:solidFill>
              </a:rPr>
              <a:t>:</a:t>
            </a:r>
            <a:r>
              <a:rPr lang="es-ES" sz="2000" b="0" u="sng" dirty="0" err="1" smtClean="0">
                <a:solidFill>
                  <a:schemeClr val="accent2"/>
                </a:solidFill>
              </a:rPr>
              <a:t>DecoradorConcretoB</a:t>
            </a:r>
            <a:endParaRPr lang="es-ES" sz="2000" dirty="0">
              <a:solidFill>
                <a:schemeClr val="accent2"/>
              </a:solidFill>
            </a:endParaRPr>
          </a:p>
        </p:txBody>
      </p:sp>
      <p:cxnSp>
        <p:nvCxnSpPr>
          <p:cNvPr id="40977" name="Straight Connector 54"/>
          <p:cNvCxnSpPr>
            <a:cxnSpLocks noChangeShapeType="1"/>
          </p:cNvCxnSpPr>
          <p:nvPr/>
        </p:nvCxnSpPr>
        <p:spPr bwMode="auto">
          <a:xfrm>
            <a:off x="2321770" y="1689100"/>
            <a:ext cx="8203" cy="411250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0978" name="Straight Arrow Connector 57"/>
          <p:cNvCxnSpPr>
            <a:cxnSpLocks noChangeShapeType="1"/>
          </p:cNvCxnSpPr>
          <p:nvPr/>
        </p:nvCxnSpPr>
        <p:spPr bwMode="auto">
          <a:xfrm>
            <a:off x="4761758" y="2903000"/>
            <a:ext cx="2949971" cy="242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79" name="TextBox 61"/>
          <p:cNvSpPr txBox="1">
            <a:spLocks noChangeArrowheads="1"/>
          </p:cNvSpPr>
          <p:nvPr/>
        </p:nvSpPr>
        <p:spPr bwMode="auto">
          <a:xfrm>
            <a:off x="4911635" y="1838381"/>
            <a:ext cx="233182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400" b="0" dirty="0" smtClean="0">
                <a:solidFill>
                  <a:schemeClr val="accent2"/>
                </a:solidFill>
              </a:rPr>
              <a:t>Este decorador invoca a un m</a:t>
            </a:r>
            <a:r>
              <a:rPr lang="es-ES" sz="1400" b="0" dirty="0" smtClean="0">
                <a:solidFill>
                  <a:schemeClr val="accent2"/>
                </a:solidFill>
              </a:rPr>
              <a:t>étodo del componente concreto</a:t>
            </a:r>
            <a:endParaRPr lang="es-ES" sz="1400" b="0" dirty="0" smtClean="0">
              <a:solidFill>
                <a:schemeClr val="accent2"/>
              </a:solidFill>
            </a:endParaRPr>
          </a:p>
        </p:txBody>
      </p:sp>
      <p:sp>
        <p:nvSpPr>
          <p:cNvPr id="40980" name="TextBox 67"/>
          <p:cNvSpPr txBox="1">
            <a:spLocks noChangeArrowheads="1"/>
          </p:cNvSpPr>
          <p:nvPr/>
        </p:nvSpPr>
        <p:spPr bwMode="auto">
          <a:xfrm>
            <a:off x="7711729" y="2089962"/>
            <a:ext cx="1557207"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400" b="0" dirty="0" smtClean="0">
                <a:solidFill>
                  <a:schemeClr val="accent2"/>
                </a:solidFill>
              </a:rPr>
              <a:t>El componente </a:t>
            </a:r>
          </a:p>
          <a:p>
            <a:r>
              <a:rPr lang="es-ES" sz="1400" b="0" dirty="0" smtClean="0">
                <a:solidFill>
                  <a:schemeClr val="accent2"/>
                </a:solidFill>
              </a:rPr>
              <a:t>concreto ejecuta la operaci</a:t>
            </a:r>
            <a:r>
              <a:rPr lang="es-ES" sz="1400" b="0" dirty="0" smtClean="0">
                <a:solidFill>
                  <a:schemeClr val="accent2"/>
                </a:solidFill>
              </a:rPr>
              <a:t>ón </a:t>
            </a:r>
            <a:endParaRPr lang="es-ES" sz="1400" dirty="0">
              <a:solidFill>
                <a:schemeClr val="accent2"/>
              </a:solidFill>
            </a:endParaRPr>
          </a:p>
        </p:txBody>
      </p:sp>
      <p:sp>
        <p:nvSpPr>
          <p:cNvPr id="31" name="Rectángulo 30"/>
          <p:cNvSpPr/>
          <p:nvPr/>
        </p:nvSpPr>
        <p:spPr>
          <a:xfrm>
            <a:off x="5215712" y="2563937"/>
            <a:ext cx="2093983" cy="307777"/>
          </a:xfrm>
          <a:prstGeom prst="rect">
            <a:avLst/>
          </a:prstGeom>
          <a:noFill/>
          <a:ln>
            <a:noFill/>
          </a:ln>
        </p:spPr>
        <p:txBody>
          <a:bodyPr wrap="square">
            <a:spAutoFit/>
          </a:bodyPr>
          <a:lstStyle/>
          <a:p>
            <a:r>
              <a:rPr lang="es-ES" sz="1400" b="0" dirty="0" smtClean="0">
                <a:solidFill>
                  <a:schemeClr val="accent2"/>
                </a:solidFill>
              </a:rPr>
              <a:t>operación</a:t>
            </a:r>
            <a:r>
              <a:rPr lang="es-ES" sz="1400" b="0" dirty="0">
                <a:solidFill>
                  <a:schemeClr val="accent2"/>
                </a:solidFill>
              </a:rPr>
              <a:t>()</a:t>
            </a:r>
            <a:endParaRPr lang="es-ES" sz="1400" b="0" dirty="0">
              <a:solidFill>
                <a:schemeClr val="accent2"/>
              </a:solidFill>
            </a:endParaRPr>
          </a:p>
        </p:txBody>
      </p:sp>
      <p:sp>
        <p:nvSpPr>
          <p:cNvPr id="38" name="Rectángulo 1"/>
          <p:cNvSpPr/>
          <p:nvPr/>
        </p:nvSpPr>
        <p:spPr>
          <a:xfrm>
            <a:off x="2550674" y="2484881"/>
            <a:ext cx="1202632" cy="307777"/>
          </a:xfrm>
          <a:prstGeom prst="rect">
            <a:avLst/>
          </a:prstGeom>
          <a:noFill/>
          <a:ln>
            <a:noFill/>
          </a:ln>
        </p:spPr>
        <p:txBody>
          <a:bodyPr wrap="square">
            <a:spAutoFit/>
          </a:bodyPr>
          <a:lstStyle/>
          <a:p>
            <a:r>
              <a:rPr lang="es-ES" sz="1400" b="0" dirty="0" err="1" smtClean="0">
                <a:solidFill>
                  <a:schemeClr val="accent2"/>
                </a:solidFill>
              </a:rPr>
              <a:t>operacionA</a:t>
            </a:r>
            <a:r>
              <a:rPr lang="es-ES" sz="1400" b="0" dirty="0" smtClean="0">
                <a:solidFill>
                  <a:schemeClr val="accent2"/>
                </a:solidFill>
              </a:rPr>
              <a:t>()</a:t>
            </a:r>
            <a:endParaRPr lang="es-ES" sz="1400" b="0" dirty="0">
              <a:solidFill>
                <a:schemeClr val="accent2"/>
              </a:solidFill>
            </a:endParaRPr>
          </a:p>
        </p:txBody>
      </p:sp>
      <p:grpSp>
        <p:nvGrpSpPr>
          <p:cNvPr id="41" name="Agrupar 40"/>
          <p:cNvGrpSpPr/>
          <p:nvPr/>
        </p:nvGrpSpPr>
        <p:grpSpPr>
          <a:xfrm>
            <a:off x="7711729" y="3045395"/>
            <a:ext cx="557212" cy="227874"/>
            <a:chOff x="7711729" y="3045395"/>
            <a:chExt cx="557212" cy="227874"/>
          </a:xfrm>
        </p:grpSpPr>
        <p:cxnSp>
          <p:nvCxnSpPr>
            <p:cNvPr id="62" name="Straight Connector 42"/>
            <p:cNvCxnSpPr>
              <a:cxnSpLocks noChangeShapeType="1"/>
            </p:cNvCxnSpPr>
            <p:nvPr/>
          </p:nvCxnSpPr>
          <p:spPr bwMode="auto">
            <a:xfrm>
              <a:off x="7711729" y="3045395"/>
              <a:ext cx="557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3" name="Straight Connector 44"/>
            <p:cNvCxnSpPr>
              <a:cxnSpLocks noChangeShapeType="1"/>
            </p:cNvCxnSpPr>
            <p:nvPr/>
          </p:nvCxnSpPr>
          <p:spPr bwMode="auto">
            <a:xfrm>
              <a:off x="8268941" y="3045395"/>
              <a:ext cx="0" cy="2278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4" name="Straight Arrow Connector 47"/>
            <p:cNvCxnSpPr>
              <a:cxnSpLocks noChangeShapeType="1"/>
            </p:cNvCxnSpPr>
            <p:nvPr/>
          </p:nvCxnSpPr>
          <p:spPr bwMode="auto">
            <a:xfrm rot="10800000">
              <a:off x="7711729" y="3271680"/>
              <a:ext cx="557212"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grpSp>
      <p:cxnSp>
        <p:nvCxnSpPr>
          <p:cNvPr id="70" name="Straight Arrow Connector 40"/>
          <p:cNvCxnSpPr>
            <a:cxnSpLocks noChangeShapeType="1"/>
          </p:cNvCxnSpPr>
          <p:nvPr/>
        </p:nvCxnSpPr>
        <p:spPr bwMode="auto">
          <a:xfrm flipH="1">
            <a:off x="4778209" y="3427712"/>
            <a:ext cx="2933520" cy="1"/>
          </a:xfrm>
          <a:prstGeom prst="straightConnector1">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cxnSp>
      <p:grpSp>
        <p:nvGrpSpPr>
          <p:cNvPr id="74" name="Agrupar 73"/>
          <p:cNvGrpSpPr/>
          <p:nvPr/>
        </p:nvGrpSpPr>
        <p:grpSpPr>
          <a:xfrm>
            <a:off x="4748177" y="3652629"/>
            <a:ext cx="557212" cy="227874"/>
            <a:chOff x="7711729" y="3045395"/>
            <a:chExt cx="557212" cy="227874"/>
          </a:xfrm>
        </p:grpSpPr>
        <p:cxnSp>
          <p:nvCxnSpPr>
            <p:cNvPr id="75" name="Straight Connector 42"/>
            <p:cNvCxnSpPr>
              <a:cxnSpLocks noChangeShapeType="1"/>
            </p:cNvCxnSpPr>
            <p:nvPr/>
          </p:nvCxnSpPr>
          <p:spPr bwMode="auto">
            <a:xfrm>
              <a:off x="7711729" y="3045395"/>
              <a:ext cx="557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76" name="Straight Connector 44"/>
            <p:cNvCxnSpPr>
              <a:cxnSpLocks noChangeShapeType="1"/>
            </p:cNvCxnSpPr>
            <p:nvPr/>
          </p:nvCxnSpPr>
          <p:spPr bwMode="auto">
            <a:xfrm>
              <a:off x="8268941" y="3045395"/>
              <a:ext cx="0" cy="2278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77" name="Straight Arrow Connector 47"/>
            <p:cNvCxnSpPr>
              <a:cxnSpLocks noChangeShapeType="1"/>
            </p:cNvCxnSpPr>
            <p:nvPr/>
          </p:nvCxnSpPr>
          <p:spPr bwMode="auto">
            <a:xfrm rot="10800000">
              <a:off x="7711729" y="3271680"/>
              <a:ext cx="557212"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78" name="TextBox 67"/>
          <p:cNvSpPr txBox="1">
            <a:spLocks noChangeArrowheads="1"/>
          </p:cNvSpPr>
          <p:nvPr/>
        </p:nvSpPr>
        <p:spPr bwMode="auto">
          <a:xfrm>
            <a:off x="5442785" y="3637335"/>
            <a:ext cx="194003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400" b="0" dirty="0" smtClean="0">
                <a:solidFill>
                  <a:schemeClr val="accent2"/>
                </a:solidFill>
              </a:rPr>
              <a:t>El decorador concreto A procesa y genera un resultado para el otro decorador</a:t>
            </a:r>
            <a:endParaRPr lang="es-ES" sz="1400" dirty="0">
              <a:solidFill>
                <a:schemeClr val="accent2"/>
              </a:solidFill>
            </a:endParaRPr>
          </a:p>
        </p:txBody>
      </p:sp>
      <p:cxnSp>
        <p:nvCxnSpPr>
          <p:cNvPr id="79" name="Straight Arrow Connector 40"/>
          <p:cNvCxnSpPr>
            <a:cxnSpLocks noChangeShapeType="1"/>
          </p:cNvCxnSpPr>
          <p:nvPr/>
        </p:nvCxnSpPr>
        <p:spPr bwMode="auto">
          <a:xfrm flipH="1">
            <a:off x="2321769" y="4027796"/>
            <a:ext cx="2426408" cy="0"/>
          </a:xfrm>
          <a:prstGeom prst="straightConnector1">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cxnSp>
      <p:grpSp>
        <p:nvGrpSpPr>
          <p:cNvPr id="81" name="Agrupar 80"/>
          <p:cNvGrpSpPr/>
          <p:nvPr/>
        </p:nvGrpSpPr>
        <p:grpSpPr>
          <a:xfrm>
            <a:off x="2321769" y="4252712"/>
            <a:ext cx="557212" cy="227874"/>
            <a:chOff x="7711729" y="3045395"/>
            <a:chExt cx="557212" cy="227874"/>
          </a:xfrm>
        </p:grpSpPr>
        <p:cxnSp>
          <p:nvCxnSpPr>
            <p:cNvPr id="82" name="Straight Connector 42"/>
            <p:cNvCxnSpPr>
              <a:cxnSpLocks noChangeShapeType="1"/>
            </p:cNvCxnSpPr>
            <p:nvPr/>
          </p:nvCxnSpPr>
          <p:spPr bwMode="auto">
            <a:xfrm>
              <a:off x="7711729" y="3045395"/>
              <a:ext cx="557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3" name="Straight Connector 44"/>
            <p:cNvCxnSpPr>
              <a:cxnSpLocks noChangeShapeType="1"/>
            </p:cNvCxnSpPr>
            <p:nvPr/>
          </p:nvCxnSpPr>
          <p:spPr bwMode="auto">
            <a:xfrm>
              <a:off x="8268941" y="3045395"/>
              <a:ext cx="0" cy="2278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4" name="Straight Arrow Connector 47"/>
            <p:cNvCxnSpPr>
              <a:cxnSpLocks noChangeShapeType="1"/>
            </p:cNvCxnSpPr>
            <p:nvPr/>
          </p:nvCxnSpPr>
          <p:spPr bwMode="auto">
            <a:xfrm rot="10800000">
              <a:off x="7711729" y="3271680"/>
              <a:ext cx="557212"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85" name="TextBox 67"/>
          <p:cNvSpPr txBox="1">
            <a:spLocks noChangeArrowheads="1"/>
          </p:cNvSpPr>
          <p:nvPr/>
        </p:nvSpPr>
        <p:spPr bwMode="auto">
          <a:xfrm>
            <a:off x="2921615" y="4062681"/>
            <a:ext cx="194003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400" b="0" dirty="0" smtClean="0">
                <a:solidFill>
                  <a:schemeClr val="accent2"/>
                </a:solidFill>
              </a:rPr>
              <a:t>El decorador concreto B procesa y genera un resultado para el cliente</a:t>
            </a:r>
            <a:endParaRPr lang="es-ES" sz="1400" dirty="0">
              <a:solidFill>
                <a:schemeClr val="accent2"/>
              </a:solidFill>
            </a:endParaRPr>
          </a:p>
        </p:txBody>
      </p:sp>
      <p:cxnSp>
        <p:nvCxnSpPr>
          <p:cNvPr id="86" name="Straight Arrow Connector 40"/>
          <p:cNvCxnSpPr>
            <a:cxnSpLocks noChangeShapeType="1"/>
          </p:cNvCxnSpPr>
          <p:nvPr/>
        </p:nvCxnSpPr>
        <p:spPr bwMode="auto">
          <a:xfrm flipH="1">
            <a:off x="592881" y="5016788"/>
            <a:ext cx="1737092" cy="0"/>
          </a:xfrm>
          <a:prstGeom prst="straightConnector1">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90" name="TextBox 67"/>
          <p:cNvSpPr txBox="1">
            <a:spLocks noChangeArrowheads="1"/>
          </p:cNvSpPr>
          <p:nvPr/>
        </p:nvSpPr>
        <p:spPr bwMode="auto">
          <a:xfrm>
            <a:off x="77030" y="2205076"/>
            <a:ext cx="194003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1400" b="0" dirty="0" smtClean="0">
                <a:solidFill>
                  <a:schemeClr val="accent2"/>
                </a:solidFill>
              </a:rPr>
              <a:t>El cliente solicita la ejecuci</a:t>
            </a:r>
            <a:r>
              <a:rPr lang="es-ES" sz="1400" b="0" dirty="0" smtClean="0">
                <a:solidFill>
                  <a:schemeClr val="accent2"/>
                </a:solidFill>
              </a:rPr>
              <a:t>ón de un método del decorador B</a:t>
            </a:r>
            <a:endParaRPr lang="es-ES" sz="1400" dirty="0">
              <a:solidFill>
                <a:schemeClr val="accent2"/>
              </a:solidFill>
            </a:endParaRPr>
          </a:p>
        </p:txBody>
      </p:sp>
    </p:spTree>
    <p:extLst>
      <p:ext uri="{BB962C8B-B14F-4D97-AF65-F5344CB8AC3E}">
        <p14:creationId xmlns:p14="http://schemas.microsoft.com/office/powerpoint/2010/main" val="35303390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linds(horizontal)">
                                      <p:cBhvr>
                                        <p:cTn id="7" dur="500"/>
                                        <p:tgtEl>
                                          <p:spTgt spid="9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966"/>
                                        </p:tgtEl>
                                        <p:attrNameLst>
                                          <p:attrName>style.visibility</p:attrName>
                                        </p:attrNameLst>
                                      </p:cBhvr>
                                      <p:to>
                                        <p:strVal val="visible"/>
                                      </p:to>
                                    </p:set>
                                    <p:animEffect transition="in" filter="wipe(left)">
                                      <p:cBhvr>
                                        <p:cTn id="11" dur="500"/>
                                        <p:tgtEl>
                                          <p:spTgt spid="4096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0967"/>
                                        </p:tgtEl>
                                        <p:attrNameLst>
                                          <p:attrName>style.visibility</p:attrName>
                                        </p:attrNameLst>
                                      </p:cBhvr>
                                      <p:to>
                                        <p:strVal val="visible"/>
                                      </p:to>
                                    </p:set>
                                    <p:animEffect transition="in" filter="blinds(horizontal)">
                                      <p:cBhvr>
                                        <p:cTn id="14" dur="500"/>
                                        <p:tgtEl>
                                          <p:spTgt spid="4096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0969"/>
                                        </p:tgtEl>
                                        <p:attrNameLst>
                                          <p:attrName>style.visibility</p:attrName>
                                        </p:attrNameLst>
                                      </p:cBhvr>
                                      <p:to>
                                        <p:strVal val="visible"/>
                                      </p:to>
                                    </p:set>
                                    <p:animEffect transition="in" filter="blinds(horizontal)">
                                      <p:cBhvr>
                                        <p:cTn id="19" dur="500"/>
                                        <p:tgtEl>
                                          <p:spTgt spid="40969"/>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blinds(horizontal)">
                                      <p:cBhvr>
                                        <p:cTn id="23" dur="500"/>
                                        <p:tgtEl>
                                          <p:spTgt spid="38"/>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40968"/>
                                        </p:tgtEl>
                                        <p:attrNameLst>
                                          <p:attrName>style.visibility</p:attrName>
                                        </p:attrNameLst>
                                      </p:cBhvr>
                                      <p:to>
                                        <p:strVal val="visible"/>
                                      </p:to>
                                    </p:set>
                                    <p:animEffect transition="in" filter="wipe(left)">
                                      <p:cBhvr>
                                        <p:cTn id="27" dur="500"/>
                                        <p:tgtEl>
                                          <p:spTgt spid="409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79"/>
                                        </p:tgtEl>
                                        <p:attrNameLst>
                                          <p:attrName>style.visibility</p:attrName>
                                        </p:attrNameLst>
                                      </p:cBhvr>
                                      <p:to>
                                        <p:strVal val="visible"/>
                                      </p:to>
                                    </p:set>
                                    <p:animEffect transition="in" filter="blinds(horizontal)">
                                      <p:cBhvr>
                                        <p:cTn id="32" dur="500"/>
                                        <p:tgtEl>
                                          <p:spTgt spid="40979"/>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blinds(horizontal)">
                                      <p:cBhvr>
                                        <p:cTn id="36" dur="500"/>
                                        <p:tgtEl>
                                          <p:spTgt spid="31"/>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40978"/>
                                        </p:tgtEl>
                                        <p:attrNameLst>
                                          <p:attrName>style.visibility</p:attrName>
                                        </p:attrNameLst>
                                      </p:cBhvr>
                                      <p:to>
                                        <p:strVal val="visible"/>
                                      </p:to>
                                    </p:set>
                                    <p:animEffect transition="in" filter="wipe(left)">
                                      <p:cBhvr>
                                        <p:cTn id="40" dur="500"/>
                                        <p:tgtEl>
                                          <p:spTgt spid="4097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0980"/>
                                        </p:tgtEl>
                                        <p:attrNameLst>
                                          <p:attrName>style.visibility</p:attrName>
                                        </p:attrNameLst>
                                      </p:cBhvr>
                                      <p:to>
                                        <p:strVal val="visible"/>
                                      </p:to>
                                    </p:set>
                                    <p:animEffect transition="in" filter="blinds(horizontal)">
                                      <p:cBhvr>
                                        <p:cTn id="45" dur="500"/>
                                        <p:tgtEl>
                                          <p:spTgt spid="40980"/>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up)">
                                      <p:cBhvr>
                                        <p:cTn id="49" dur="500"/>
                                        <p:tgtEl>
                                          <p:spTgt spid="41"/>
                                        </p:tgtEl>
                                      </p:cBhvr>
                                    </p:animEffect>
                                  </p:childTnLst>
                                </p:cTn>
                              </p:par>
                            </p:childTnLst>
                          </p:cTn>
                        </p:par>
                        <p:par>
                          <p:cTn id="50" fill="hold">
                            <p:stCondLst>
                              <p:cond delay="1000"/>
                            </p:stCondLst>
                            <p:childTnLst>
                              <p:par>
                                <p:cTn id="51" presetID="22" presetClass="entr" presetSubtype="2" fill="hold" nodeType="after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right)">
                                      <p:cBhvr>
                                        <p:cTn id="53" dur="500"/>
                                        <p:tgtEl>
                                          <p:spTgt spid="7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blinds(horizontal)">
                                      <p:cBhvr>
                                        <p:cTn id="58" dur="500"/>
                                        <p:tgtEl>
                                          <p:spTgt spid="78"/>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up)">
                                      <p:cBhvr>
                                        <p:cTn id="62" dur="500"/>
                                        <p:tgtEl>
                                          <p:spTgt spid="74"/>
                                        </p:tgtEl>
                                      </p:cBhvr>
                                    </p:animEffect>
                                  </p:childTnLst>
                                </p:cTn>
                              </p:par>
                            </p:childTnLst>
                          </p:cTn>
                        </p:par>
                        <p:par>
                          <p:cTn id="63" fill="hold">
                            <p:stCondLst>
                              <p:cond delay="1000"/>
                            </p:stCondLst>
                            <p:childTnLst>
                              <p:par>
                                <p:cTn id="64" presetID="22" presetClass="entr" presetSubtype="2" fill="hold" nodeType="afterEffect">
                                  <p:stCondLst>
                                    <p:cond delay="0"/>
                                  </p:stCondLst>
                                  <p:childTnLst>
                                    <p:set>
                                      <p:cBhvr>
                                        <p:cTn id="65" dur="1" fill="hold">
                                          <p:stCondLst>
                                            <p:cond delay="0"/>
                                          </p:stCondLst>
                                        </p:cTn>
                                        <p:tgtEl>
                                          <p:spTgt spid="79"/>
                                        </p:tgtEl>
                                        <p:attrNameLst>
                                          <p:attrName>style.visibility</p:attrName>
                                        </p:attrNameLst>
                                      </p:cBhvr>
                                      <p:to>
                                        <p:strVal val="visible"/>
                                      </p:to>
                                    </p:set>
                                    <p:animEffect transition="in" filter="wipe(right)">
                                      <p:cBhvr>
                                        <p:cTn id="66" dur="500"/>
                                        <p:tgtEl>
                                          <p:spTgt spid="79"/>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blinds(horizontal)">
                                      <p:cBhvr>
                                        <p:cTn id="71" dur="500"/>
                                        <p:tgtEl>
                                          <p:spTgt spid="85"/>
                                        </p:tgtEl>
                                      </p:cBhvr>
                                    </p:animEffect>
                                  </p:childTnLst>
                                </p:cTn>
                              </p:par>
                            </p:childTnLst>
                          </p:cTn>
                        </p:par>
                        <p:par>
                          <p:cTn id="72" fill="hold">
                            <p:stCondLst>
                              <p:cond delay="500"/>
                            </p:stCondLst>
                            <p:childTnLst>
                              <p:par>
                                <p:cTn id="73" presetID="22" presetClass="entr" presetSubtype="1" fill="hold" nodeType="after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wipe(up)">
                                      <p:cBhvr>
                                        <p:cTn id="75" dur="500"/>
                                        <p:tgtEl>
                                          <p:spTgt spid="81"/>
                                        </p:tgtEl>
                                      </p:cBhvr>
                                    </p:animEffect>
                                  </p:childTnLst>
                                </p:cTn>
                              </p:par>
                            </p:childTnLst>
                          </p:cTn>
                        </p:par>
                        <p:par>
                          <p:cTn id="76" fill="hold">
                            <p:stCondLst>
                              <p:cond delay="1000"/>
                            </p:stCondLst>
                            <p:childTnLst>
                              <p:par>
                                <p:cTn id="77" presetID="22" presetClass="entr" presetSubtype="2" fill="hold" nodeType="after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right)">
                                      <p:cBhvr>
                                        <p:cTn id="79"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p:bldP spid="40969" grpId="0"/>
      <p:bldP spid="40979" grpId="0"/>
      <p:bldP spid="40980" grpId="0"/>
      <p:bldP spid="31" grpId="0"/>
      <p:bldP spid="38" grpId="0"/>
      <p:bldP spid="78" grpId="0"/>
      <p:bldP spid="85" grpId="0"/>
      <p:bldP spid="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r>
              <a:rPr lang="es-ES" sz="3200">
                <a:latin typeface="Arial" charset="0"/>
              </a:rPr>
              <a:t>Un problema: la entrada/salida en Java</a:t>
            </a:r>
          </a:p>
        </p:txBody>
      </p:sp>
      <p:sp>
        <p:nvSpPr>
          <p:cNvPr id="8194" name="Rectangle 3"/>
          <p:cNvSpPr>
            <a:spLocks noGrp="1" noChangeArrowheads="1"/>
          </p:cNvSpPr>
          <p:nvPr>
            <p:ph type="body" idx="1"/>
          </p:nvPr>
        </p:nvSpPr>
        <p:spPr/>
        <p:txBody>
          <a:bodyPr/>
          <a:lstStyle/>
          <a:p>
            <a:r>
              <a:rPr lang="es-ES" dirty="0">
                <a:latin typeface="Arial" charset="0"/>
              </a:rPr>
              <a:t>Las operaciones de entrada / salida en Java </a:t>
            </a:r>
            <a:r>
              <a:rPr lang="es-ES" dirty="0" smtClean="0">
                <a:latin typeface="Arial" charset="0"/>
              </a:rPr>
              <a:t>las </a:t>
            </a:r>
            <a:r>
              <a:rPr lang="es-ES" dirty="0">
                <a:latin typeface="Arial" charset="0"/>
              </a:rPr>
              <a:t>gestionan un conjunto de clases que implementan el concepto de “</a:t>
            </a:r>
            <a:r>
              <a:rPr lang="es-ES" altLang="ja-JP" dirty="0" err="1">
                <a:latin typeface="Arial" charset="0"/>
              </a:rPr>
              <a:t>stream</a:t>
            </a:r>
            <a:r>
              <a:rPr lang="es-ES" dirty="0">
                <a:latin typeface="Arial" charset="0"/>
              </a:rPr>
              <a:t>”</a:t>
            </a:r>
            <a:r>
              <a:rPr lang="es-ES" altLang="ja-JP" dirty="0">
                <a:latin typeface="Arial" charset="0"/>
              </a:rPr>
              <a:t>.</a:t>
            </a:r>
          </a:p>
          <a:p>
            <a:r>
              <a:rPr lang="es-ES" dirty="0" err="1">
                <a:latin typeface="Arial" charset="0"/>
              </a:rPr>
              <a:t>stream</a:t>
            </a:r>
            <a:r>
              <a:rPr lang="es-ES" dirty="0">
                <a:latin typeface="Arial" charset="0"/>
              </a:rPr>
              <a:t>: cualquier flujo de datos que va desde una </a:t>
            </a:r>
            <a:r>
              <a:rPr lang="es-ES" b="1" i="1" u="sng" dirty="0">
                <a:latin typeface="Arial" charset="0"/>
              </a:rPr>
              <a:t>fuente</a:t>
            </a:r>
            <a:r>
              <a:rPr lang="es-ES" b="1" dirty="0">
                <a:latin typeface="Arial" charset="0"/>
              </a:rPr>
              <a:t> </a:t>
            </a:r>
            <a:r>
              <a:rPr lang="es-ES" dirty="0">
                <a:latin typeface="Arial" charset="0"/>
              </a:rPr>
              <a:t>hacia un </a:t>
            </a:r>
            <a:r>
              <a:rPr lang="es-ES" b="1" i="1" u="sng" dirty="0">
                <a:latin typeface="Arial" charset="0"/>
              </a:rPr>
              <a:t>destino</a:t>
            </a:r>
            <a:r>
              <a:rPr lang="es-ES" dirty="0">
                <a:latin typeface="Arial" charset="0"/>
              </a:rPr>
              <a:t>. </a:t>
            </a:r>
          </a:p>
          <a:p>
            <a:r>
              <a:rPr lang="es-ES" dirty="0">
                <a:latin typeface="Arial" charset="0"/>
              </a:rPr>
              <a:t>Operación de entrada: encamina datos desde una </a:t>
            </a:r>
            <a:r>
              <a:rPr lang="es-ES" b="1" i="1" u="sng" dirty="0">
                <a:latin typeface="Arial" charset="0"/>
              </a:rPr>
              <a:t>fuente</a:t>
            </a:r>
            <a:r>
              <a:rPr lang="es-ES" b="1" dirty="0">
                <a:latin typeface="Arial" charset="0"/>
              </a:rPr>
              <a:t> </a:t>
            </a:r>
            <a:r>
              <a:rPr lang="es-ES" dirty="0">
                <a:latin typeface="Arial" charset="0"/>
              </a:rPr>
              <a:t>hacia una variable del programa.</a:t>
            </a:r>
          </a:p>
          <a:p>
            <a:r>
              <a:rPr lang="es-ES" dirty="0">
                <a:latin typeface="Arial" charset="0"/>
              </a:rPr>
              <a:t>Operación de salida: encamina datos desde una variable del programa hacia un </a:t>
            </a:r>
            <a:r>
              <a:rPr lang="es-ES" b="1" i="1" u="sng" dirty="0">
                <a:latin typeface="Arial" charset="0"/>
              </a:rPr>
              <a:t>destino</a:t>
            </a:r>
            <a:r>
              <a:rPr lang="es-ES" dirty="0">
                <a:latin typeface="Arial" charset="0"/>
              </a:rPr>
              <a:t>.</a:t>
            </a:r>
          </a:p>
          <a:p>
            <a:r>
              <a:rPr lang="es-ES" dirty="0">
                <a:latin typeface="Arial" charset="0"/>
              </a:rPr>
              <a:t>Las clases están en el </a:t>
            </a:r>
            <a:r>
              <a:rPr lang="es-ES" dirty="0" err="1">
                <a:latin typeface="Arial" charset="0"/>
              </a:rPr>
              <a:t>package</a:t>
            </a:r>
            <a:r>
              <a:rPr lang="es-ES" dirty="0">
                <a:latin typeface="Arial" charset="0"/>
              </a:rPr>
              <a:t> </a:t>
            </a:r>
            <a:r>
              <a:rPr lang="es-ES" b="1" dirty="0" err="1">
                <a:latin typeface="Arial" charset="0"/>
              </a:rPr>
              <a:t>java.io</a:t>
            </a:r>
            <a:endParaRPr lang="es-ES" b="1"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patr</a:t>
            </a:r>
            <a:r>
              <a:rPr lang="es-ES" dirty="0" smtClean="0"/>
              <a:t>ón decorador formalizado. Consecuencias</a:t>
            </a:r>
            <a:endParaRPr lang="es-ES" dirty="0"/>
          </a:p>
        </p:txBody>
      </p:sp>
      <p:sp>
        <p:nvSpPr>
          <p:cNvPr id="3" name="Marcador de contenido 2"/>
          <p:cNvSpPr>
            <a:spLocks noGrp="1"/>
          </p:cNvSpPr>
          <p:nvPr>
            <p:ph idx="1"/>
          </p:nvPr>
        </p:nvSpPr>
        <p:spPr>
          <a:xfrm>
            <a:off x="6350" y="1069328"/>
            <a:ext cx="9137650" cy="4876800"/>
          </a:xfrm>
        </p:spPr>
        <p:txBody>
          <a:bodyPr/>
          <a:lstStyle/>
          <a:p>
            <a:r>
              <a:rPr lang="es-ES" sz="2700" dirty="0" smtClean="0"/>
              <a:t>Consecuencias:</a:t>
            </a:r>
          </a:p>
          <a:p>
            <a:pPr marL="457200" lvl="1" indent="0">
              <a:buNone/>
            </a:pPr>
            <a:r>
              <a:rPr lang="es-ES" sz="2300" dirty="0" smtClean="0"/>
              <a:t>+ Es más flexible que la herencia estática. Pueden añadirse responsabilidades (y quitarse) en tiempo de ejecución. Evita la explosión del número de subclases.</a:t>
            </a:r>
          </a:p>
          <a:p>
            <a:pPr marL="457200" lvl="1" indent="0">
              <a:buNone/>
            </a:pPr>
            <a:r>
              <a:rPr lang="es-ES" sz="2300" dirty="0" smtClean="0"/>
              <a:t>+ Las superclases de las jerarquías están descargadas de responsabilidades. Incorporan las mínimas necesarias y los decoradores se encargan de aportar el resto.</a:t>
            </a:r>
          </a:p>
          <a:p>
            <a:pPr lvl="1">
              <a:buFontTx/>
              <a:buChar char="-"/>
            </a:pPr>
            <a:r>
              <a:rPr lang="es-ES" sz="2300" dirty="0" smtClean="0"/>
              <a:t>Los decoradores no son idénticos a sus componentes. Se comportan como un revestimiento, pero un componente decorado NO es idéntico al componente en sí</a:t>
            </a:r>
            <a:r>
              <a:rPr lang="es-ES" sz="2700" dirty="0" smtClean="0"/>
              <a:t>.</a:t>
            </a:r>
          </a:p>
          <a:p>
            <a:pPr lvl="1">
              <a:buFontTx/>
              <a:buChar char="-"/>
            </a:pPr>
            <a:r>
              <a:rPr lang="es-ES" sz="2300" dirty="0"/>
              <a:t>El diseño incorpora objetos pequeños muy parecidos.</a:t>
            </a:r>
          </a:p>
        </p:txBody>
      </p:sp>
    </p:spTree>
    <p:extLst>
      <p:ext uri="{BB962C8B-B14F-4D97-AF65-F5344CB8AC3E}">
        <p14:creationId xmlns:p14="http://schemas.microsoft.com/office/powerpoint/2010/main" val="360579993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patr</a:t>
            </a:r>
            <a:r>
              <a:rPr lang="es-ES" dirty="0" smtClean="0"/>
              <a:t>ón decorador formalizado. Ejemplos</a:t>
            </a:r>
            <a:endParaRPr lang="es-ES" dirty="0"/>
          </a:p>
        </p:txBody>
      </p:sp>
      <p:sp>
        <p:nvSpPr>
          <p:cNvPr id="3" name="Marcador de contenido 2"/>
          <p:cNvSpPr>
            <a:spLocks noGrp="1"/>
          </p:cNvSpPr>
          <p:nvPr>
            <p:ph idx="1"/>
          </p:nvPr>
        </p:nvSpPr>
        <p:spPr>
          <a:xfrm>
            <a:off x="6350" y="1069328"/>
            <a:ext cx="9137650" cy="4876800"/>
          </a:xfrm>
        </p:spPr>
        <p:txBody>
          <a:bodyPr/>
          <a:lstStyle/>
          <a:p>
            <a:pPr lvl="1"/>
            <a:r>
              <a:rPr lang="es-ES" sz="2300" dirty="0" smtClean="0"/>
              <a:t>Ventanas de GUI: decoradas: borde simple, borde 3D, barra horizontal de </a:t>
            </a:r>
            <a:r>
              <a:rPr lang="es-ES" sz="2300" dirty="0" err="1" smtClean="0"/>
              <a:t>scrolling</a:t>
            </a:r>
            <a:r>
              <a:rPr lang="es-ES" sz="2300" dirty="0" smtClean="0"/>
              <a:t>”, barra vertical, etc…</a:t>
            </a:r>
          </a:p>
          <a:p>
            <a:pPr lvl="1"/>
            <a:r>
              <a:rPr lang="es-ES" sz="2300" dirty="0" smtClean="0"/>
              <a:t>Manipulación de mensajes de correo electrónico (textos al pie de mensajes, cifrado, firmado… antes del envío)….</a:t>
            </a:r>
          </a:p>
          <a:p>
            <a:pPr lvl="1"/>
            <a:r>
              <a:rPr lang="es-ES" sz="2300" dirty="0" smtClean="0"/>
              <a:t>Gestión de roles de empleados: miembros de equipo, responsable de equipo, gerente. Todos tienen algo en común (se dan de alta, cobran un salario y finalizan contrato)…pero cada perfil incluye tareas adicionales diferentes.</a:t>
            </a:r>
          </a:p>
          <a:p>
            <a:pPr lvl="1"/>
            <a:r>
              <a:rPr lang="es-ES" sz="2300" dirty="0" smtClean="0"/>
              <a:t>Controlador de máquina de helados o café (Head </a:t>
            </a:r>
            <a:r>
              <a:rPr lang="es-ES" sz="2300" dirty="0" err="1" smtClean="0"/>
              <a:t>First</a:t>
            </a:r>
            <a:r>
              <a:rPr lang="es-ES" sz="2300" dirty="0" smtClean="0"/>
              <a:t> </a:t>
            </a:r>
            <a:r>
              <a:rPr lang="es-ES" sz="2300" dirty="0" err="1" smtClean="0"/>
              <a:t>Design</a:t>
            </a:r>
            <a:r>
              <a:rPr lang="es-ES" sz="2300" dirty="0" smtClean="0"/>
              <a:t> </a:t>
            </a:r>
            <a:r>
              <a:rPr lang="es-ES" sz="2300" dirty="0" err="1" smtClean="0"/>
              <a:t>Patterns</a:t>
            </a:r>
            <a:r>
              <a:rPr lang="es-ES" sz="2300" dirty="0" smtClean="0"/>
              <a:t>).</a:t>
            </a:r>
          </a:p>
          <a:p>
            <a:pPr lvl="1"/>
            <a:r>
              <a:rPr lang="es-ES" sz="2300" dirty="0" smtClean="0"/>
              <a:t>Formateador de texto</a:t>
            </a:r>
          </a:p>
          <a:p>
            <a:pPr lvl="1"/>
            <a:endParaRPr lang="es-ES" sz="2300" dirty="0" smtClean="0"/>
          </a:p>
        </p:txBody>
      </p:sp>
    </p:spTree>
    <p:extLst>
      <p:ext uri="{BB962C8B-B14F-4D97-AF65-F5344CB8AC3E}">
        <p14:creationId xmlns:p14="http://schemas.microsoft.com/office/powerpoint/2010/main" val="35196895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patr</a:t>
            </a:r>
            <a:r>
              <a:rPr lang="es-ES" dirty="0" smtClean="0"/>
              <a:t>ón decorador formalizado. </a:t>
            </a:r>
            <a:r>
              <a:rPr lang="es-ES" dirty="0" smtClean="0"/>
              <a:t>Consideraciones finales</a:t>
            </a:r>
            <a:endParaRPr lang="es-ES" dirty="0"/>
          </a:p>
        </p:txBody>
      </p:sp>
      <p:sp>
        <p:nvSpPr>
          <p:cNvPr id="3" name="Marcador de contenido 2"/>
          <p:cNvSpPr>
            <a:spLocks noGrp="1"/>
          </p:cNvSpPr>
          <p:nvPr>
            <p:ph idx="1"/>
          </p:nvPr>
        </p:nvSpPr>
        <p:spPr>
          <a:xfrm>
            <a:off x="6350" y="1069328"/>
            <a:ext cx="9137650" cy="4876800"/>
          </a:xfrm>
        </p:spPr>
        <p:txBody>
          <a:bodyPr/>
          <a:lstStyle/>
          <a:p>
            <a:pPr lvl="1"/>
            <a:r>
              <a:rPr lang="es-ES" sz="2300" dirty="0" smtClean="0"/>
              <a:t>El decorador altera el comportamiento de un objeto al decorarlo (envolverlo “por fuera”)…por el contrario la estrategia altera el comportamiento de un objeto “desde dentro”…pero el decorador permite encapsulamiento recurrente: permite combinar diferentes comportamientos.</a:t>
            </a:r>
          </a:p>
          <a:p>
            <a:pPr marL="457200" lvl="1" indent="0">
              <a:buNone/>
            </a:pPr>
            <a:endParaRPr lang="es-ES" sz="2300" dirty="0" smtClean="0"/>
          </a:p>
        </p:txBody>
      </p:sp>
    </p:spTree>
    <p:extLst>
      <p:ext uri="{BB962C8B-B14F-4D97-AF65-F5344CB8AC3E}">
        <p14:creationId xmlns:p14="http://schemas.microsoft.com/office/powerpoint/2010/main" val="23376954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s-ES" sz="3200">
                <a:latin typeface="Arial" charset="0"/>
              </a:rPr>
              <a:t>Un problema: la entrada/salida en Java</a:t>
            </a:r>
          </a:p>
        </p:txBody>
      </p:sp>
      <p:sp>
        <p:nvSpPr>
          <p:cNvPr id="10242" name="Rectangle 3"/>
          <p:cNvSpPr>
            <a:spLocks noGrp="1" noChangeArrowheads="1"/>
          </p:cNvSpPr>
          <p:nvPr>
            <p:ph type="body" idx="1"/>
          </p:nvPr>
        </p:nvSpPr>
        <p:spPr>
          <a:xfrm>
            <a:off x="6350" y="1219200"/>
            <a:ext cx="9137650" cy="3657600"/>
          </a:xfrm>
        </p:spPr>
        <p:txBody>
          <a:bodyPr/>
          <a:lstStyle/>
          <a:p>
            <a:r>
              <a:rPr lang="es-ES">
                <a:latin typeface="Arial" charset="0"/>
              </a:rPr>
              <a:t>Toda operación de E/S tiene pues tres elementos a considerar: la </a:t>
            </a:r>
            <a:r>
              <a:rPr lang="es-ES" b="1">
                <a:latin typeface="Arial" charset="0"/>
              </a:rPr>
              <a:t>fuente</a:t>
            </a:r>
            <a:r>
              <a:rPr lang="es-ES">
                <a:latin typeface="Arial" charset="0"/>
              </a:rPr>
              <a:t>, el </a:t>
            </a:r>
            <a:r>
              <a:rPr lang="es-ES" b="1">
                <a:latin typeface="Arial" charset="0"/>
              </a:rPr>
              <a:t>destino</a:t>
            </a:r>
            <a:r>
              <a:rPr lang="es-ES">
                <a:latin typeface="Arial" charset="0"/>
              </a:rPr>
              <a:t> y el </a:t>
            </a:r>
            <a:r>
              <a:rPr lang="es-ES" b="1">
                <a:latin typeface="Arial" charset="0"/>
              </a:rPr>
              <a:t>flujo de datos</a:t>
            </a:r>
            <a:r>
              <a:rPr lang="es-ES">
                <a:latin typeface="Arial" charset="0"/>
              </a:rPr>
              <a:t> desde la primera al segundo.</a:t>
            </a:r>
          </a:p>
          <a:p>
            <a:r>
              <a:rPr lang="es-ES">
                <a:latin typeface="Arial" charset="0"/>
              </a:rPr>
              <a:t>Diseño de las jerarquías de E/S en Java:</a:t>
            </a:r>
          </a:p>
          <a:p>
            <a:pPr lvl="1"/>
            <a:r>
              <a:rPr lang="es-ES">
                <a:latin typeface="Arial" charset="0"/>
              </a:rPr>
              <a:t>Separar en jerarquías distintas las clases que gestionan la Entrada y las que gestionan la Salida.</a:t>
            </a:r>
          </a:p>
          <a:p>
            <a:pPr lvl="1"/>
            <a:r>
              <a:rPr lang="es-ES">
                <a:latin typeface="Arial" charset="0"/>
              </a:rPr>
              <a:t>Separar en jerarquías distintas las clases que gestionan flujos de bytes y aquellas que gestionan caracteres. </a:t>
            </a:r>
          </a:p>
        </p:txBody>
      </p:sp>
      <p:graphicFrame>
        <p:nvGraphicFramePr>
          <p:cNvPr id="2" name="Tabla 1"/>
          <p:cNvGraphicFramePr>
            <a:graphicFrameLocks noGrp="1"/>
          </p:cNvGraphicFramePr>
          <p:nvPr/>
        </p:nvGraphicFramePr>
        <p:xfrm>
          <a:off x="1371600" y="4716463"/>
          <a:ext cx="6096000" cy="1111251"/>
        </p:xfrm>
        <a:graphic>
          <a:graphicData uri="http://schemas.openxmlformats.org/drawingml/2006/table">
            <a:tbl>
              <a:tblPr firstRow="1" bandRow="1">
                <a:tableStyleId>{2D5ABB26-0587-4C30-8999-92F81FD0307C}</a:tableStyleId>
              </a:tblPr>
              <a:tblGrid>
                <a:gridCol w="2032000"/>
                <a:gridCol w="2032000"/>
                <a:gridCol w="2032000"/>
              </a:tblGrid>
              <a:tr h="370417">
                <a:tc>
                  <a:txBody>
                    <a:bodyPr/>
                    <a:lstStyle/>
                    <a:p>
                      <a:pPr algn="ctr"/>
                      <a:endParaRPr lang="es-ES" sz="1800" dirty="0"/>
                    </a:p>
                  </a:txBody>
                  <a:tcPr marT="45668" marB="45668">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dirty="0" smtClean="0"/>
                        <a:t>Entrada</a:t>
                      </a:r>
                      <a:endParaRPr lang="es-ES" sz="1800" dirty="0"/>
                    </a:p>
                  </a:txBody>
                  <a:tcPr marT="45668" marB="4566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c>
                  <a:txBody>
                    <a:bodyPr/>
                    <a:lstStyle/>
                    <a:p>
                      <a:pPr algn="ctr"/>
                      <a:r>
                        <a:rPr lang="es-ES" sz="1800" dirty="0" smtClean="0"/>
                        <a:t>Salida</a:t>
                      </a:r>
                      <a:endParaRPr lang="es-ES" sz="1800" dirty="0"/>
                    </a:p>
                  </a:txBody>
                  <a:tcPr marT="45668" marB="4566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r>
              <a:tr h="370417">
                <a:tc>
                  <a:txBody>
                    <a:bodyPr/>
                    <a:lstStyle/>
                    <a:p>
                      <a:pPr algn="r"/>
                      <a:r>
                        <a:rPr lang="es-ES" sz="1800" dirty="0" smtClean="0"/>
                        <a:t>bytes</a:t>
                      </a:r>
                      <a:endParaRPr lang="es-ES" sz="1800" dirty="0"/>
                    </a:p>
                  </a:txBody>
                  <a:tcPr marT="45668" marB="4566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algn="ctr"/>
                      <a:r>
                        <a:rPr lang="es-ES" sz="1800" dirty="0" err="1" smtClean="0"/>
                        <a:t>InputStream</a:t>
                      </a:r>
                      <a:endParaRPr lang="es-ES" sz="1800" dirty="0"/>
                    </a:p>
                  </a:txBody>
                  <a:tcPr marT="45668" marB="4566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sz="1800" dirty="0" err="1" smtClean="0"/>
                        <a:t>OutputStream</a:t>
                      </a:r>
                      <a:endParaRPr lang="es-ES" sz="1800" dirty="0"/>
                    </a:p>
                  </a:txBody>
                  <a:tcPr marT="45668" marB="4566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417">
                <a:tc>
                  <a:txBody>
                    <a:bodyPr/>
                    <a:lstStyle/>
                    <a:p>
                      <a:pPr algn="r"/>
                      <a:r>
                        <a:rPr lang="es-ES" sz="1800" dirty="0" smtClean="0"/>
                        <a:t>caracteres</a:t>
                      </a:r>
                      <a:endParaRPr lang="es-ES" sz="1800" dirty="0"/>
                    </a:p>
                  </a:txBody>
                  <a:tcPr marT="45668" marB="4566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algn="ctr"/>
                      <a:r>
                        <a:rPr lang="es-ES" sz="1800" dirty="0" smtClean="0"/>
                        <a:t>Reader</a:t>
                      </a:r>
                      <a:endParaRPr lang="es-ES" sz="1800" dirty="0"/>
                    </a:p>
                  </a:txBody>
                  <a:tcPr marT="45668" marB="4566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sz="1800" dirty="0" err="1" smtClean="0"/>
                        <a:t>Writer</a:t>
                      </a:r>
                      <a:endParaRPr lang="es-ES" sz="1800" dirty="0"/>
                    </a:p>
                  </a:txBody>
                  <a:tcPr marT="45668" marB="4566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r>
              <a:rPr lang="es-ES" sz="3200">
                <a:latin typeface="Arial" charset="0"/>
              </a:rPr>
              <a:t>Un problema: la entrada/salida en Java</a:t>
            </a:r>
          </a:p>
        </p:txBody>
      </p:sp>
      <p:sp>
        <p:nvSpPr>
          <p:cNvPr id="4099" name="Rectangle 3"/>
          <p:cNvSpPr>
            <a:spLocks noGrp="1" noChangeArrowheads="1"/>
          </p:cNvSpPr>
          <p:nvPr>
            <p:ph type="body" idx="1"/>
          </p:nvPr>
        </p:nvSpPr>
        <p:spPr>
          <a:xfrm>
            <a:off x="6350" y="1100138"/>
            <a:ext cx="9137650" cy="1490662"/>
          </a:xfrm>
        </p:spPr>
        <p:txBody>
          <a:bodyPr/>
          <a:lstStyle/>
          <a:p>
            <a:pPr>
              <a:defRPr/>
            </a:pPr>
            <a:r>
              <a:rPr lang="es-ES" dirty="0" smtClean="0">
                <a:latin typeface="Arial" charset="0"/>
                <a:cs typeface="+mn-cs"/>
              </a:rPr>
              <a:t>Jerarquía para entrada de flujos de bytes. </a:t>
            </a:r>
            <a:endParaRPr lang="es-ES" dirty="0">
              <a:latin typeface="Arial" charset="0"/>
              <a:cs typeface="+mn-cs"/>
            </a:endParaRPr>
          </a:p>
          <a:p>
            <a:pPr lvl="1">
              <a:defRPr/>
            </a:pPr>
            <a:r>
              <a:rPr lang="es-ES" dirty="0" smtClean="0">
                <a:latin typeface="Arial" charset="0"/>
              </a:rPr>
              <a:t>Raíz de la jerarquía: clase abstracta </a:t>
            </a:r>
            <a:r>
              <a:rPr lang="es-ES" sz="2600" b="1" dirty="0" err="1" smtClean="0">
                <a:latin typeface="Arial" charset="0"/>
              </a:rPr>
              <a:t>InputStream</a:t>
            </a:r>
            <a:r>
              <a:rPr lang="es-ES" dirty="0" smtClean="0">
                <a:latin typeface="Arial" charset="0"/>
              </a:rPr>
              <a:t>.</a:t>
            </a:r>
          </a:p>
          <a:p>
            <a:pPr lvl="1">
              <a:defRPr/>
            </a:pPr>
            <a:r>
              <a:rPr lang="es-ES" dirty="0" smtClean="0">
                <a:latin typeface="Arial" charset="0"/>
              </a:rPr>
              <a:t>Método abstracto básico:</a:t>
            </a:r>
          </a:p>
          <a:p>
            <a:pPr marL="457200" lvl="1" indent="0">
              <a:buFontTx/>
              <a:buNone/>
              <a:defRPr/>
            </a:pPr>
            <a:endParaRPr lang="es-ES" dirty="0">
              <a:latin typeface="Arial" charset="0"/>
            </a:endParaRPr>
          </a:p>
        </p:txBody>
      </p:sp>
      <p:sp>
        <p:nvSpPr>
          <p:cNvPr id="12291" name="CuadroTexto 1"/>
          <p:cNvSpPr txBox="1">
            <a:spLocks noChangeArrowheads="1"/>
          </p:cNvSpPr>
          <p:nvPr/>
        </p:nvSpPr>
        <p:spPr bwMode="auto">
          <a:xfrm>
            <a:off x="0" y="2506663"/>
            <a:ext cx="9144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400" i="1">
                <a:solidFill>
                  <a:srgbClr val="330099"/>
                </a:solidFill>
              </a:rPr>
              <a:t>public abstract int read() trhows IOException</a:t>
            </a:r>
            <a:endParaRPr lang="es-ES" sz="2200" i="1">
              <a:solidFill>
                <a:srgbClr val="330099"/>
              </a:solidFill>
            </a:endParaRPr>
          </a:p>
        </p:txBody>
      </p:sp>
      <p:sp>
        <p:nvSpPr>
          <p:cNvPr id="12292" name="CuadroTexto 4"/>
          <p:cNvSpPr txBox="1">
            <a:spLocks noChangeArrowheads="1"/>
          </p:cNvSpPr>
          <p:nvPr/>
        </p:nvSpPr>
        <p:spPr bwMode="auto">
          <a:xfrm>
            <a:off x="0" y="5503863"/>
            <a:ext cx="9144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200">
                <a:solidFill>
                  <a:srgbClr val="330099"/>
                </a:solidFill>
              </a:rPr>
              <a:t>Lanza</a:t>
            </a:r>
            <a:r>
              <a:rPr lang="es-ES" sz="2200" b="0">
                <a:solidFill>
                  <a:srgbClr val="330099"/>
                </a:solidFill>
              </a:rPr>
              <a:t> IOExcepcion si se produce un error de Entrada</a:t>
            </a:r>
            <a:endParaRPr lang="es-ES" sz="2200" b="0"/>
          </a:p>
        </p:txBody>
      </p:sp>
      <p:sp>
        <p:nvSpPr>
          <p:cNvPr id="12293" name="CuadroTexto 5"/>
          <p:cNvSpPr txBox="1">
            <a:spLocks noChangeArrowheads="1"/>
          </p:cNvSpPr>
          <p:nvPr/>
        </p:nvSpPr>
        <p:spPr bwMode="auto">
          <a:xfrm>
            <a:off x="0" y="4440238"/>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200" b="0">
                <a:solidFill>
                  <a:srgbClr val="330099"/>
                </a:solidFill>
              </a:rPr>
              <a:t>Las subclases deben suministrar una implementación de este método.</a:t>
            </a:r>
          </a:p>
        </p:txBody>
      </p:sp>
      <p:sp>
        <p:nvSpPr>
          <p:cNvPr id="12294" name="CuadroTexto 6"/>
          <p:cNvSpPr txBox="1">
            <a:spLocks noChangeArrowheads="1"/>
          </p:cNvSpPr>
          <p:nvPr/>
        </p:nvSpPr>
        <p:spPr bwMode="auto">
          <a:xfrm>
            <a:off x="6350" y="4945063"/>
            <a:ext cx="9144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200">
                <a:solidFill>
                  <a:srgbClr val="330099"/>
                </a:solidFill>
              </a:rPr>
              <a:t>Devuelve</a:t>
            </a:r>
            <a:r>
              <a:rPr lang="es-ES" sz="2200" b="0">
                <a:solidFill>
                  <a:srgbClr val="330099"/>
                </a:solidFill>
              </a:rPr>
              <a:t> el siguiente byte o -1 si se ha alcanzado el final del stream.</a:t>
            </a:r>
          </a:p>
        </p:txBody>
      </p:sp>
      <p:sp>
        <p:nvSpPr>
          <p:cNvPr id="12295" name="CuadroTexto 7"/>
          <p:cNvSpPr txBox="1">
            <a:spLocks noChangeArrowheads="1"/>
          </p:cNvSpPr>
          <p:nvPr/>
        </p:nvSpPr>
        <p:spPr bwMode="auto">
          <a:xfrm>
            <a:off x="6350" y="2967038"/>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200" b="0">
                <a:solidFill>
                  <a:srgbClr val="330099"/>
                </a:solidFill>
              </a:rPr>
              <a:t>Lee el siguiente byte del stream. Se retorna el valor del byte como un int en el rango 0 a 255. Si no hay byte disponible porque se ha alcanzado el final del stream, devuelve -1. Este método bloquea la ejecución hasta que hay datos de entrada disponibles o se lance una excepción.</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r>
              <a:rPr lang="es-ES" sz="3200">
                <a:latin typeface="Arial" charset="0"/>
              </a:rPr>
              <a:t>Un problema: la entrada/salida en Java</a:t>
            </a:r>
          </a:p>
        </p:txBody>
      </p:sp>
      <p:sp>
        <p:nvSpPr>
          <p:cNvPr id="14338" name="Rectangle 3"/>
          <p:cNvSpPr>
            <a:spLocks noGrp="1" noChangeArrowheads="1"/>
          </p:cNvSpPr>
          <p:nvPr>
            <p:ph type="body" idx="1"/>
          </p:nvPr>
        </p:nvSpPr>
        <p:spPr>
          <a:xfrm>
            <a:off x="6350" y="4030663"/>
            <a:ext cx="9137650" cy="660400"/>
          </a:xfrm>
        </p:spPr>
        <p:txBody>
          <a:bodyPr/>
          <a:lstStyle/>
          <a:p>
            <a:pPr lvl="1"/>
            <a:r>
              <a:rPr lang="es-ES">
                <a:latin typeface="Arial" charset="0"/>
              </a:rPr>
              <a:t>Otro método importante: </a:t>
            </a:r>
          </a:p>
        </p:txBody>
      </p:sp>
      <p:sp>
        <p:nvSpPr>
          <p:cNvPr id="14339" name="CuadroTexto 3"/>
          <p:cNvSpPr txBox="1">
            <a:spLocks noChangeArrowheads="1"/>
          </p:cNvSpPr>
          <p:nvPr/>
        </p:nvSpPr>
        <p:spPr bwMode="auto">
          <a:xfrm>
            <a:off x="0" y="4589463"/>
            <a:ext cx="9144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Arial" charset="0"/>
                <a:ea typeface="ＭＳ Ｐゴシック" charset="0"/>
                <a:cs typeface="ＭＳ Ｐゴシック" charset="0"/>
              </a:defRPr>
            </a:lvl1pPr>
            <a:lvl2pPr marL="742950" indent="-285750">
              <a:defRPr sz="3600" b="1">
                <a:solidFill>
                  <a:schemeClr val="tx1"/>
                </a:solidFill>
                <a:latin typeface="Arial" charset="0"/>
                <a:ea typeface="ＭＳ Ｐゴシック" charset="0"/>
              </a:defRPr>
            </a:lvl2pPr>
            <a:lvl3pPr marL="1143000" indent="-228600">
              <a:defRPr sz="3600" b="1">
                <a:solidFill>
                  <a:schemeClr val="tx1"/>
                </a:solidFill>
                <a:latin typeface="Arial" charset="0"/>
                <a:ea typeface="ＭＳ Ｐゴシック" charset="0"/>
              </a:defRPr>
            </a:lvl3pPr>
            <a:lvl4pPr marL="1600200" indent="-228600">
              <a:defRPr sz="3600" b="1">
                <a:solidFill>
                  <a:schemeClr val="tx1"/>
                </a:solidFill>
                <a:latin typeface="Arial" charset="0"/>
                <a:ea typeface="ＭＳ Ｐゴシック" charset="0"/>
              </a:defRPr>
            </a:lvl4pPr>
            <a:lvl5pPr marL="2057400" indent="-228600">
              <a:defRPr sz="3600" b="1">
                <a:solidFill>
                  <a:schemeClr val="tx1"/>
                </a:solidFill>
                <a:latin typeface="Arial" charset="0"/>
                <a:ea typeface="ＭＳ Ｐゴシック" charset="0"/>
              </a:defRPr>
            </a:lvl5pPr>
            <a:lvl6pPr marL="2514600" indent="-2286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eaLnBrk="0" fontAlgn="base" hangingPunct="0">
              <a:spcBef>
                <a:spcPct val="20000"/>
              </a:spcBef>
              <a:spcAft>
                <a:spcPct val="0"/>
              </a:spcAft>
              <a:defRPr sz="3600" b="1">
                <a:solidFill>
                  <a:schemeClr val="tx1"/>
                </a:solidFill>
                <a:latin typeface="Arial" charset="0"/>
                <a:ea typeface="ＭＳ Ｐゴシック" charset="0"/>
              </a:defRPr>
            </a:lvl9pPr>
          </a:lstStyle>
          <a:p>
            <a:r>
              <a:rPr lang="es-ES" sz="2400" i="1">
                <a:solidFill>
                  <a:srgbClr val="330099"/>
                </a:solidFill>
              </a:rPr>
              <a:t>public abstract int read(byte []) trhows IOException</a:t>
            </a:r>
            <a:endParaRPr lang="es-ES" sz="2200" i="1">
              <a:solidFill>
                <a:srgbClr val="330099"/>
              </a:solidFill>
            </a:endParaRPr>
          </a:p>
        </p:txBody>
      </p:sp>
      <p:sp>
        <p:nvSpPr>
          <p:cNvPr id="14340" name="Rectangle 3"/>
          <p:cNvSpPr txBox="1">
            <a:spLocks noChangeArrowheads="1"/>
          </p:cNvSpPr>
          <p:nvPr/>
        </p:nvSpPr>
        <p:spPr bwMode="auto">
          <a:xfrm>
            <a:off x="6350" y="5181600"/>
            <a:ext cx="91376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lvl1pPr marL="342900" indent="-342900" defTabSz="762000">
              <a:defRPr sz="3600" b="1">
                <a:solidFill>
                  <a:schemeClr val="tx1"/>
                </a:solidFill>
                <a:latin typeface="Arial" charset="0"/>
                <a:ea typeface="ＭＳ Ｐゴシック" charset="0"/>
                <a:cs typeface="ＭＳ Ｐゴシック" charset="0"/>
              </a:defRPr>
            </a:lvl1pPr>
            <a:lvl2pPr marL="742950" indent="-285750" defTabSz="762000">
              <a:defRPr sz="3600" b="1">
                <a:solidFill>
                  <a:schemeClr val="tx1"/>
                </a:solidFill>
                <a:latin typeface="Arial" charset="0"/>
                <a:ea typeface="ＭＳ Ｐゴシック" charset="0"/>
              </a:defRPr>
            </a:lvl2pPr>
            <a:lvl3pPr marL="1143000" indent="-228600" defTabSz="762000">
              <a:defRPr sz="3600" b="1">
                <a:solidFill>
                  <a:schemeClr val="tx1"/>
                </a:solidFill>
                <a:latin typeface="Arial" charset="0"/>
                <a:ea typeface="ＭＳ Ｐゴシック" charset="0"/>
              </a:defRPr>
            </a:lvl3pPr>
            <a:lvl4pPr marL="1600200" indent="-228600" defTabSz="762000">
              <a:defRPr sz="3600" b="1">
                <a:solidFill>
                  <a:schemeClr val="tx1"/>
                </a:solidFill>
                <a:latin typeface="Arial" charset="0"/>
                <a:ea typeface="ＭＳ Ｐゴシック" charset="0"/>
              </a:defRPr>
            </a:lvl4pPr>
            <a:lvl5pPr marL="2057400" indent="-228600" defTabSz="762000">
              <a:defRPr sz="3600" b="1">
                <a:solidFill>
                  <a:schemeClr val="tx1"/>
                </a:solidFill>
                <a:latin typeface="Arial" charset="0"/>
                <a:ea typeface="ＭＳ Ｐゴシック" charset="0"/>
              </a:defRPr>
            </a:lvl5pPr>
            <a:lvl6pPr marL="2514600" indent="-228600" defTabSz="7620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defTabSz="7620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defTabSz="7620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defTabSz="762000" eaLnBrk="0" fontAlgn="base" hangingPunct="0">
              <a:spcBef>
                <a:spcPct val="20000"/>
              </a:spcBef>
              <a:spcAft>
                <a:spcPct val="0"/>
              </a:spcAft>
              <a:defRPr sz="3600" b="1">
                <a:solidFill>
                  <a:schemeClr val="tx1"/>
                </a:solidFill>
                <a:latin typeface="Arial" charset="0"/>
                <a:ea typeface="ＭＳ Ｐゴシック" charset="0"/>
              </a:defRPr>
            </a:lvl9pPr>
          </a:lstStyle>
          <a:p>
            <a:pPr lvl="1">
              <a:buSzPct val="100000"/>
              <a:buFontTx/>
              <a:buChar char="–"/>
            </a:pPr>
            <a:r>
              <a:rPr lang="es-ES" sz="2400" b="0">
                <a:solidFill>
                  <a:srgbClr val="330099"/>
                </a:solidFill>
              </a:rPr>
              <a:t>¿Por qué no es éste un método abstracto si el anterior lo es? </a:t>
            </a:r>
          </a:p>
        </p:txBody>
      </p:sp>
      <p:sp>
        <p:nvSpPr>
          <p:cNvPr id="14341" name="Rectangle 3"/>
          <p:cNvSpPr txBox="1">
            <a:spLocks noChangeArrowheads="1"/>
          </p:cNvSpPr>
          <p:nvPr/>
        </p:nvSpPr>
        <p:spPr bwMode="auto">
          <a:xfrm>
            <a:off x="6350" y="1303338"/>
            <a:ext cx="91376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lvl1pPr marL="342900" indent="-342900" defTabSz="762000">
              <a:defRPr sz="3600" b="1">
                <a:solidFill>
                  <a:schemeClr val="tx1"/>
                </a:solidFill>
                <a:latin typeface="Arial" charset="0"/>
                <a:ea typeface="ＭＳ Ｐゴシック" charset="0"/>
                <a:cs typeface="ＭＳ Ｐゴシック" charset="0"/>
              </a:defRPr>
            </a:lvl1pPr>
            <a:lvl2pPr marL="742950" indent="-285750" defTabSz="762000">
              <a:defRPr sz="3600" b="1">
                <a:solidFill>
                  <a:schemeClr val="tx1"/>
                </a:solidFill>
                <a:latin typeface="Arial" charset="0"/>
                <a:ea typeface="ＭＳ Ｐゴシック" charset="0"/>
              </a:defRPr>
            </a:lvl2pPr>
            <a:lvl3pPr marL="1143000" indent="-228600" defTabSz="762000">
              <a:defRPr sz="3600" b="1">
                <a:solidFill>
                  <a:schemeClr val="tx1"/>
                </a:solidFill>
                <a:latin typeface="Arial" charset="0"/>
                <a:ea typeface="ＭＳ Ｐゴシック" charset="0"/>
              </a:defRPr>
            </a:lvl3pPr>
            <a:lvl4pPr marL="1600200" indent="-228600" defTabSz="762000">
              <a:defRPr sz="3600" b="1">
                <a:solidFill>
                  <a:schemeClr val="tx1"/>
                </a:solidFill>
                <a:latin typeface="Arial" charset="0"/>
                <a:ea typeface="ＭＳ Ｐゴシック" charset="0"/>
              </a:defRPr>
            </a:lvl4pPr>
            <a:lvl5pPr marL="2057400" indent="-228600" defTabSz="762000">
              <a:defRPr sz="3600" b="1">
                <a:solidFill>
                  <a:schemeClr val="tx1"/>
                </a:solidFill>
                <a:latin typeface="Arial" charset="0"/>
                <a:ea typeface="ＭＳ Ｐゴシック" charset="0"/>
              </a:defRPr>
            </a:lvl5pPr>
            <a:lvl6pPr marL="2514600" indent="-228600" defTabSz="7620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defTabSz="7620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defTabSz="7620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defTabSz="762000" eaLnBrk="0" fontAlgn="base" hangingPunct="0">
              <a:spcBef>
                <a:spcPct val="20000"/>
              </a:spcBef>
              <a:spcAft>
                <a:spcPct val="0"/>
              </a:spcAft>
              <a:defRPr sz="3600" b="1">
                <a:solidFill>
                  <a:schemeClr val="tx1"/>
                </a:solidFill>
                <a:latin typeface="Arial" charset="0"/>
                <a:ea typeface="ＭＳ Ｐゴシック" charset="0"/>
              </a:defRPr>
            </a:lvl9pPr>
          </a:lstStyle>
          <a:p>
            <a:pPr>
              <a:buSzPct val="100000"/>
              <a:buFontTx/>
              <a:buChar char="•"/>
            </a:pPr>
            <a:r>
              <a:rPr lang="es-ES" sz="2800" b="0">
                <a:solidFill>
                  <a:srgbClr val="330099"/>
                </a:solidFill>
              </a:rPr>
              <a:t>¿Por qué es abstracto el método anterior?</a:t>
            </a:r>
          </a:p>
          <a:p>
            <a:pPr lvl="1">
              <a:buSzPct val="100000"/>
              <a:buFontTx/>
              <a:buChar char="–"/>
            </a:pPr>
            <a:r>
              <a:rPr lang="es-ES" sz="2400" b="0">
                <a:solidFill>
                  <a:srgbClr val="330099"/>
                </a:solidFill>
              </a:rPr>
              <a:t>Porque el código depende de….</a:t>
            </a:r>
          </a:p>
        </p:txBody>
      </p:sp>
      <p:sp>
        <p:nvSpPr>
          <p:cNvPr id="14342" name="Rectangle 3"/>
          <p:cNvSpPr txBox="1">
            <a:spLocks noChangeArrowheads="1"/>
          </p:cNvSpPr>
          <p:nvPr/>
        </p:nvSpPr>
        <p:spPr bwMode="auto">
          <a:xfrm>
            <a:off x="6350" y="2252663"/>
            <a:ext cx="913765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lvl1pPr defTabSz="762000">
              <a:defRPr sz="3600" b="1">
                <a:solidFill>
                  <a:schemeClr val="tx1"/>
                </a:solidFill>
                <a:latin typeface="Arial" charset="0"/>
                <a:ea typeface="ＭＳ Ｐゴシック" charset="0"/>
                <a:cs typeface="ＭＳ Ｐゴシック" charset="0"/>
              </a:defRPr>
            </a:lvl1pPr>
            <a:lvl2pPr marL="742950" indent="-285750" defTabSz="762000">
              <a:defRPr sz="3600" b="1">
                <a:solidFill>
                  <a:schemeClr val="tx1"/>
                </a:solidFill>
                <a:latin typeface="Arial" charset="0"/>
                <a:ea typeface="ＭＳ Ｐゴシック" charset="0"/>
              </a:defRPr>
            </a:lvl2pPr>
            <a:lvl3pPr marL="1143000" indent="-228600" defTabSz="762000">
              <a:defRPr sz="3600" b="1">
                <a:solidFill>
                  <a:schemeClr val="tx1"/>
                </a:solidFill>
                <a:latin typeface="Arial" charset="0"/>
                <a:ea typeface="ＭＳ Ｐゴシック" charset="0"/>
              </a:defRPr>
            </a:lvl3pPr>
            <a:lvl4pPr marL="1600200" indent="-228600" defTabSz="762000">
              <a:defRPr sz="3600" b="1">
                <a:solidFill>
                  <a:schemeClr val="tx1"/>
                </a:solidFill>
                <a:latin typeface="Arial" charset="0"/>
                <a:ea typeface="ＭＳ Ｐゴシック" charset="0"/>
              </a:defRPr>
            </a:lvl4pPr>
            <a:lvl5pPr marL="2057400" indent="-228600" defTabSz="762000">
              <a:defRPr sz="3600" b="1">
                <a:solidFill>
                  <a:schemeClr val="tx1"/>
                </a:solidFill>
                <a:latin typeface="Arial" charset="0"/>
                <a:ea typeface="ＭＳ Ｐゴシック" charset="0"/>
              </a:defRPr>
            </a:lvl5pPr>
            <a:lvl6pPr marL="2514600" indent="-228600" defTabSz="7620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defTabSz="7620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defTabSz="7620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defTabSz="762000" eaLnBrk="0" fontAlgn="base" hangingPunct="0">
              <a:spcBef>
                <a:spcPct val="20000"/>
              </a:spcBef>
              <a:spcAft>
                <a:spcPct val="0"/>
              </a:spcAft>
              <a:defRPr sz="3600" b="1">
                <a:solidFill>
                  <a:schemeClr val="tx1"/>
                </a:solidFill>
                <a:latin typeface="Arial" charset="0"/>
                <a:ea typeface="ＭＳ Ｐゴシック" charset="0"/>
              </a:defRPr>
            </a:lvl9pPr>
          </a:lstStyle>
          <a:p>
            <a:pPr>
              <a:buSzPct val="100000"/>
            </a:pPr>
            <a:r>
              <a:rPr lang="es-ES" sz="2800" b="0">
                <a:solidFill>
                  <a:srgbClr val="330099"/>
                </a:solidFill>
              </a:rPr>
              <a:t>….LA FUENTE DE LOS DATOS!!!</a:t>
            </a:r>
          </a:p>
          <a:p>
            <a:pPr lvl="1">
              <a:buSzPct val="100000"/>
              <a:buFontTx/>
              <a:buChar char="–"/>
            </a:pPr>
            <a:r>
              <a:rPr lang="es-ES" sz="2400" b="0">
                <a:solidFill>
                  <a:srgbClr val="330099"/>
                </a:solidFill>
              </a:rPr>
              <a:t>No es lo mismo leerlos de un archivo que de un socket, por ejemplo…así pues, habrá una subclase por cada tipo de fuente de datos…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4342"/>
                                        </p:tgtEl>
                                        <p:attrNameLst>
                                          <p:attrName>style.visibility</p:attrName>
                                        </p:attrNameLst>
                                      </p:cBhvr>
                                      <p:to>
                                        <p:strVal val="visible"/>
                                      </p:to>
                                    </p:set>
                                    <p:animEffect transition="in" filter="blinds(horizontal)">
                                      <p:cBhvr>
                                        <p:cTn id="11" dur="500"/>
                                        <p:tgtEl>
                                          <p:spTgt spid="143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338">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33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14339" grpId="0"/>
      <p:bldP spid="14340" grpId="0"/>
      <p:bldP spid="14341" grpId="0"/>
      <p:bldP spid="143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s-ES" sz="3200">
                <a:latin typeface="Arial" charset="0"/>
              </a:rPr>
              <a:t>Un problema: la entrada/salida en Java</a:t>
            </a:r>
          </a:p>
        </p:txBody>
      </p:sp>
      <p:pic>
        <p:nvPicPr>
          <p:cNvPr id="16386" name="Imagen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2338388" y="-715962"/>
            <a:ext cx="4343400" cy="864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s-ES" sz="3200">
                <a:latin typeface="Arial" charset="0"/>
              </a:rPr>
              <a:t>Un problema: la entrada/salida en Java</a:t>
            </a:r>
          </a:p>
        </p:txBody>
      </p:sp>
      <p:sp>
        <p:nvSpPr>
          <p:cNvPr id="16386" name="Rectangle 3"/>
          <p:cNvSpPr>
            <a:spLocks noGrp="1" noChangeArrowheads="1"/>
          </p:cNvSpPr>
          <p:nvPr>
            <p:ph type="body" idx="1"/>
          </p:nvPr>
        </p:nvSpPr>
        <p:spPr>
          <a:xfrm>
            <a:off x="0" y="4110038"/>
            <a:ext cx="9137650" cy="534987"/>
          </a:xfrm>
        </p:spPr>
        <p:txBody>
          <a:bodyPr/>
          <a:lstStyle/>
          <a:p>
            <a:pPr marL="1333500" lvl="3" indent="0">
              <a:buFontTx/>
              <a:buNone/>
            </a:pPr>
            <a:r>
              <a:rPr lang="es-ES">
                <a:latin typeface="Arial" charset="0"/>
              </a:rPr>
              <a:t>¿nueva clase BufferedFileInputStream?</a:t>
            </a:r>
          </a:p>
          <a:p>
            <a:pPr marL="1333500" lvl="3" indent="0">
              <a:buFontTx/>
              <a:buNone/>
            </a:pPr>
            <a:endParaRPr lang="es-ES">
              <a:latin typeface="Arial" charset="0"/>
            </a:endParaRPr>
          </a:p>
        </p:txBody>
      </p:sp>
      <p:sp>
        <p:nvSpPr>
          <p:cNvPr id="18435" name="Rectangle 3"/>
          <p:cNvSpPr txBox="1">
            <a:spLocks noChangeArrowheads="1"/>
          </p:cNvSpPr>
          <p:nvPr/>
        </p:nvSpPr>
        <p:spPr bwMode="auto">
          <a:xfrm>
            <a:off x="4763" y="1217613"/>
            <a:ext cx="913765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lvl1pPr marL="342900" indent="-342900" defTabSz="762000">
              <a:defRPr sz="3600" b="1">
                <a:solidFill>
                  <a:schemeClr val="tx1"/>
                </a:solidFill>
                <a:latin typeface="Arial" charset="0"/>
                <a:ea typeface="ＭＳ Ｐゴシック" charset="0"/>
                <a:cs typeface="ＭＳ Ｐゴシック" charset="0"/>
              </a:defRPr>
            </a:lvl1pPr>
            <a:lvl2pPr marL="742950" indent="-285750" defTabSz="762000">
              <a:defRPr sz="3600" b="1">
                <a:solidFill>
                  <a:schemeClr val="tx1"/>
                </a:solidFill>
                <a:latin typeface="Arial" charset="0"/>
                <a:ea typeface="ＭＳ Ｐゴシック" charset="0"/>
              </a:defRPr>
            </a:lvl2pPr>
            <a:lvl3pPr marL="1371600" indent="-457200" defTabSz="762000">
              <a:defRPr sz="3600" b="1">
                <a:solidFill>
                  <a:schemeClr val="tx1"/>
                </a:solidFill>
                <a:latin typeface="Arial" charset="0"/>
                <a:ea typeface="ＭＳ Ｐゴシック" charset="0"/>
              </a:defRPr>
            </a:lvl3pPr>
            <a:lvl4pPr marL="1333500" defTabSz="762000">
              <a:defRPr sz="3600" b="1">
                <a:solidFill>
                  <a:schemeClr val="tx1"/>
                </a:solidFill>
                <a:latin typeface="Arial" charset="0"/>
                <a:ea typeface="ＭＳ Ｐゴシック" charset="0"/>
              </a:defRPr>
            </a:lvl4pPr>
            <a:lvl5pPr marL="2057400" indent="-228600" defTabSz="762000">
              <a:defRPr sz="3600" b="1">
                <a:solidFill>
                  <a:schemeClr val="tx1"/>
                </a:solidFill>
                <a:latin typeface="Arial" charset="0"/>
                <a:ea typeface="ＭＳ Ｐゴシック" charset="0"/>
              </a:defRPr>
            </a:lvl5pPr>
            <a:lvl6pPr marL="2514600" indent="-228600" defTabSz="7620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defTabSz="7620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defTabSz="7620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defTabSz="762000" eaLnBrk="0" fontAlgn="base" hangingPunct="0">
              <a:spcBef>
                <a:spcPct val="20000"/>
              </a:spcBef>
              <a:spcAft>
                <a:spcPct val="0"/>
              </a:spcAft>
              <a:defRPr sz="3600" b="1">
                <a:solidFill>
                  <a:schemeClr val="tx1"/>
                </a:solidFill>
                <a:latin typeface="Arial" charset="0"/>
                <a:ea typeface="ＭＳ Ｐゴシック" charset="0"/>
              </a:defRPr>
            </a:lvl9pPr>
          </a:lstStyle>
          <a:p>
            <a:pPr>
              <a:buSzPct val="100000"/>
              <a:buFontTx/>
              <a:buChar char="•"/>
            </a:pPr>
            <a:r>
              <a:rPr lang="es-ES" sz="2800" b="0">
                <a:solidFill>
                  <a:srgbClr val="330099"/>
                </a:solidFill>
              </a:rPr>
              <a:t>Pero esto no es todo…</a:t>
            </a:r>
          </a:p>
          <a:p>
            <a:pPr lvl="1">
              <a:buSzPct val="100000"/>
              <a:buFontTx/>
              <a:buChar char="–"/>
            </a:pPr>
            <a:r>
              <a:rPr lang="es-ES" sz="2400" b="0">
                <a:solidFill>
                  <a:srgbClr val="330099"/>
                </a:solidFill>
              </a:rPr>
              <a:t>Con leer un byte o un grupo de bytes de la fuente no acaba la historia…hay otros problemas que solucionar:</a:t>
            </a:r>
          </a:p>
          <a:p>
            <a:pPr lvl="2">
              <a:buSzPct val="100000"/>
              <a:buFont typeface="Arial" charset="0"/>
              <a:buAutoNum type="arabicPeriod"/>
            </a:pPr>
            <a:r>
              <a:rPr lang="es-ES" sz="2200" b="0">
                <a:solidFill>
                  <a:srgbClr val="330099"/>
                </a:solidFill>
              </a:rPr>
              <a:t>En la lectura de un archivo, el cabezal lee un bloque de bytes. El FileInputStream no gestiona buffers: necesitamos algo que guarde en un buffer esos bloques y permita leer byte a byte, si es necesario, de ese buffer…</a:t>
            </a:r>
          </a:p>
          <a:p>
            <a:pPr lvl="3">
              <a:buSzPct val="100000"/>
            </a:pPr>
            <a:r>
              <a:rPr lang="es-ES" sz="2200" b="0">
                <a:solidFill>
                  <a:srgbClr val="330099"/>
                </a:solidFill>
              </a:rPr>
              <a:t> </a:t>
            </a:r>
          </a:p>
        </p:txBody>
      </p:sp>
      <p:sp>
        <p:nvSpPr>
          <p:cNvPr id="5" name="Rectangle 3"/>
          <p:cNvSpPr txBox="1">
            <a:spLocks noChangeArrowheads="1"/>
          </p:cNvSpPr>
          <p:nvPr/>
        </p:nvSpPr>
        <p:spPr bwMode="auto">
          <a:xfrm>
            <a:off x="0" y="4645025"/>
            <a:ext cx="91376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lvl1pPr marL="342900" indent="-342900" defTabSz="762000">
              <a:defRPr sz="3600" b="1">
                <a:solidFill>
                  <a:schemeClr val="tx1"/>
                </a:solidFill>
                <a:latin typeface="Arial" charset="0"/>
                <a:ea typeface="ＭＳ Ｐゴシック" charset="0"/>
                <a:cs typeface="ＭＳ Ｐゴシック" charset="0"/>
              </a:defRPr>
            </a:lvl1pPr>
            <a:lvl2pPr marL="742950" indent="-285750" defTabSz="762000">
              <a:defRPr sz="3600" b="1">
                <a:solidFill>
                  <a:schemeClr val="tx1"/>
                </a:solidFill>
                <a:latin typeface="Arial" charset="0"/>
                <a:ea typeface="ＭＳ Ｐゴシック" charset="0"/>
              </a:defRPr>
            </a:lvl2pPr>
            <a:lvl3pPr marL="1143000" indent="-228600" defTabSz="762000">
              <a:defRPr sz="3600" b="1">
                <a:solidFill>
                  <a:schemeClr val="tx1"/>
                </a:solidFill>
                <a:latin typeface="Arial" charset="0"/>
                <a:ea typeface="ＭＳ Ｐゴシック" charset="0"/>
              </a:defRPr>
            </a:lvl3pPr>
            <a:lvl4pPr marL="1333500" defTabSz="762000">
              <a:defRPr sz="3600" b="1">
                <a:solidFill>
                  <a:schemeClr val="tx1"/>
                </a:solidFill>
                <a:latin typeface="Arial" charset="0"/>
                <a:ea typeface="ＭＳ Ｐゴシック" charset="0"/>
              </a:defRPr>
            </a:lvl4pPr>
            <a:lvl5pPr marL="2057400" indent="-228600" defTabSz="762000">
              <a:defRPr sz="3600" b="1">
                <a:solidFill>
                  <a:schemeClr val="tx1"/>
                </a:solidFill>
                <a:latin typeface="Arial" charset="0"/>
                <a:ea typeface="ＭＳ Ｐゴシック" charset="0"/>
              </a:defRPr>
            </a:lvl5pPr>
            <a:lvl6pPr marL="2514600" indent="-228600" defTabSz="7620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defTabSz="7620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defTabSz="7620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defTabSz="762000" eaLnBrk="0" fontAlgn="base" hangingPunct="0">
              <a:spcBef>
                <a:spcPct val="20000"/>
              </a:spcBef>
              <a:spcAft>
                <a:spcPct val="0"/>
              </a:spcAft>
              <a:defRPr sz="3600" b="1">
                <a:solidFill>
                  <a:schemeClr val="tx1"/>
                </a:solidFill>
                <a:latin typeface="Arial" charset="0"/>
                <a:ea typeface="ＭＳ Ｐゴシック" charset="0"/>
              </a:defRPr>
            </a:lvl9pPr>
          </a:lstStyle>
          <a:p>
            <a:pPr lvl="3">
              <a:buSzPct val="100000"/>
            </a:pPr>
            <a:r>
              <a:rPr lang="es-ES" sz="2200" b="0" dirty="0">
                <a:solidFill>
                  <a:srgbClr val="330099"/>
                </a:solidFill>
              </a:rPr>
              <a:t>Otras clases, como el </a:t>
            </a:r>
            <a:r>
              <a:rPr lang="es-ES" sz="2200" b="0" dirty="0" err="1">
                <a:solidFill>
                  <a:srgbClr val="330099"/>
                </a:solidFill>
              </a:rPr>
              <a:t>AudioInputStream</a:t>
            </a:r>
            <a:r>
              <a:rPr lang="es-ES" sz="2200" b="0" dirty="0">
                <a:solidFill>
                  <a:srgbClr val="330099"/>
                </a:solidFill>
              </a:rPr>
              <a:t> podrían también beneficiarse de esas técnicas de almacenamiento intermedio: ¿nuevas clases </a:t>
            </a:r>
            <a:r>
              <a:rPr lang="es-ES" sz="2200" b="0" dirty="0" err="1" smtClean="0">
                <a:solidFill>
                  <a:srgbClr val="330099"/>
                </a:solidFill>
              </a:rPr>
              <a:t>BufferedAudioInputStream</a:t>
            </a:r>
            <a:r>
              <a:rPr lang="es-ES" sz="2200" b="0" dirty="0">
                <a:solidFill>
                  <a:srgbClr val="330099"/>
                </a:solidFill>
              </a:rPr>
              <a:t>, </a:t>
            </a:r>
            <a:r>
              <a:rPr lang="es-ES" sz="2200" b="0" dirty="0" err="1">
                <a:solidFill>
                  <a:srgbClr val="330099"/>
                </a:solidFill>
              </a:rPr>
              <a:t>BufferedSequenceInputStream</a:t>
            </a:r>
            <a:r>
              <a:rPr lang="es-ES" sz="2200" b="0" dirty="0">
                <a:solidFill>
                  <a:srgbClr val="330099"/>
                </a:solidFill>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7" dur="500"/>
                                        <p:tgtEl>
                                          <p:spTgt spid="16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s-ES" sz="3200">
                <a:latin typeface="Arial" charset="0"/>
              </a:rPr>
              <a:t>Un problema: la entrada/salida en Java</a:t>
            </a:r>
          </a:p>
        </p:txBody>
      </p:sp>
      <p:sp>
        <p:nvSpPr>
          <p:cNvPr id="20482" name="Rectangle 3"/>
          <p:cNvSpPr>
            <a:spLocks noGrp="1" noChangeArrowheads="1"/>
          </p:cNvSpPr>
          <p:nvPr>
            <p:ph type="body" idx="1"/>
          </p:nvPr>
        </p:nvSpPr>
        <p:spPr>
          <a:xfrm>
            <a:off x="6350" y="1219200"/>
            <a:ext cx="9137650" cy="2155825"/>
          </a:xfrm>
        </p:spPr>
        <p:txBody>
          <a:bodyPr/>
          <a:lstStyle/>
          <a:p>
            <a:pPr marL="1371600" lvl="2" indent="-457200">
              <a:buFontTx/>
              <a:buAutoNum type="arabicPeriod" startAt="2"/>
            </a:pPr>
            <a:r>
              <a:rPr lang="es-ES">
                <a:latin typeface="Arial" charset="0"/>
              </a:rPr>
              <a:t>Los streams de bytes contienen, en muchas ocasiones, codificaciones binarias de datos enteros, reales, booleanos…</a:t>
            </a:r>
          </a:p>
          <a:p>
            <a:pPr marL="1333500" lvl="3" indent="0">
              <a:buFontTx/>
              <a:buNone/>
            </a:pPr>
            <a:r>
              <a:rPr lang="es-ES">
                <a:latin typeface="Arial" charset="0"/>
              </a:rPr>
              <a:t>Es útil disponer de clases que tengan métodos que conviertan los grupos de bytes en datos enteros, reales, booleanos…y eso para cada una de las otras clases..</a:t>
            </a:r>
          </a:p>
        </p:txBody>
      </p:sp>
      <p:sp>
        <p:nvSpPr>
          <p:cNvPr id="4" name="Rectangle 3"/>
          <p:cNvSpPr txBox="1">
            <a:spLocks noChangeArrowheads="1"/>
          </p:cNvSpPr>
          <p:nvPr/>
        </p:nvSpPr>
        <p:spPr bwMode="auto">
          <a:xfrm>
            <a:off x="0" y="3375025"/>
            <a:ext cx="913765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lvl1pPr marL="342900" indent="-342900" defTabSz="762000">
              <a:defRPr sz="3600" b="1">
                <a:solidFill>
                  <a:schemeClr val="tx1"/>
                </a:solidFill>
                <a:latin typeface="Arial" charset="0"/>
                <a:ea typeface="ＭＳ Ｐゴシック" charset="0"/>
                <a:cs typeface="ＭＳ Ｐゴシック" charset="0"/>
              </a:defRPr>
            </a:lvl1pPr>
            <a:lvl2pPr marL="742950" indent="-285750" defTabSz="762000">
              <a:defRPr sz="3600" b="1">
                <a:solidFill>
                  <a:schemeClr val="tx1"/>
                </a:solidFill>
                <a:latin typeface="Arial" charset="0"/>
                <a:ea typeface="ＭＳ Ｐゴシック" charset="0"/>
              </a:defRPr>
            </a:lvl2pPr>
            <a:lvl3pPr marL="1143000" indent="-228600" defTabSz="762000">
              <a:defRPr sz="3600" b="1">
                <a:solidFill>
                  <a:schemeClr val="tx1"/>
                </a:solidFill>
                <a:latin typeface="Arial" charset="0"/>
                <a:ea typeface="ＭＳ Ｐゴシック" charset="0"/>
              </a:defRPr>
            </a:lvl3pPr>
            <a:lvl4pPr marL="1333500" defTabSz="762000">
              <a:defRPr sz="3600" b="1">
                <a:solidFill>
                  <a:schemeClr val="tx1"/>
                </a:solidFill>
                <a:latin typeface="Arial" charset="0"/>
                <a:ea typeface="ＭＳ Ｐゴシック" charset="0"/>
              </a:defRPr>
            </a:lvl4pPr>
            <a:lvl5pPr marL="2057400" indent="-228600" defTabSz="762000">
              <a:defRPr sz="3600" b="1">
                <a:solidFill>
                  <a:schemeClr val="tx1"/>
                </a:solidFill>
                <a:latin typeface="Arial" charset="0"/>
                <a:ea typeface="ＭＳ Ｐゴシック" charset="0"/>
              </a:defRPr>
            </a:lvl5pPr>
            <a:lvl6pPr marL="2514600" indent="-228600" defTabSz="762000" eaLnBrk="0" fontAlgn="base" hangingPunct="0">
              <a:spcBef>
                <a:spcPct val="20000"/>
              </a:spcBef>
              <a:spcAft>
                <a:spcPct val="0"/>
              </a:spcAft>
              <a:defRPr sz="3600" b="1">
                <a:solidFill>
                  <a:schemeClr val="tx1"/>
                </a:solidFill>
                <a:latin typeface="Arial" charset="0"/>
                <a:ea typeface="ＭＳ Ｐゴシック" charset="0"/>
              </a:defRPr>
            </a:lvl6pPr>
            <a:lvl7pPr marL="2971800" indent="-228600" defTabSz="762000" eaLnBrk="0" fontAlgn="base" hangingPunct="0">
              <a:spcBef>
                <a:spcPct val="20000"/>
              </a:spcBef>
              <a:spcAft>
                <a:spcPct val="0"/>
              </a:spcAft>
              <a:defRPr sz="3600" b="1">
                <a:solidFill>
                  <a:schemeClr val="tx1"/>
                </a:solidFill>
                <a:latin typeface="Arial" charset="0"/>
                <a:ea typeface="ＭＳ Ｐゴシック" charset="0"/>
              </a:defRPr>
            </a:lvl7pPr>
            <a:lvl8pPr marL="3429000" indent="-228600" defTabSz="762000" eaLnBrk="0" fontAlgn="base" hangingPunct="0">
              <a:spcBef>
                <a:spcPct val="20000"/>
              </a:spcBef>
              <a:spcAft>
                <a:spcPct val="0"/>
              </a:spcAft>
              <a:defRPr sz="3600" b="1">
                <a:solidFill>
                  <a:schemeClr val="tx1"/>
                </a:solidFill>
                <a:latin typeface="Arial" charset="0"/>
                <a:ea typeface="ＭＳ Ｐゴシック" charset="0"/>
              </a:defRPr>
            </a:lvl8pPr>
            <a:lvl9pPr marL="3886200" indent="-228600" defTabSz="762000" eaLnBrk="0" fontAlgn="base" hangingPunct="0">
              <a:spcBef>
                <a:spcPct val="20000"/>
              </a:spcBef>
              <a:spcAft>
                <a:spcPct val="0"/>
              </a:spcAft>
              <a:defRPr sz="3600" b="1">
                <a:solidFill>
                  <a:schemeClr val="tx1"/>
                </a:solidFill>
                <a:latin typeface="Arial" charset="0"/>
                <a:ea typeface="ＭＳ Ｐゴシック" charset="0"/>
              </a:defRPr>
            </a:lvl9pPr>
          </a:lstStyle>
          <a:p>
            <a:pPr lvl="3">
              <a:buSzPct val="100000"/>
            </a:pPr>
            <a:r>
              <a:rPr lang="es-ES" sz="2200" b="0">
                <a:solidFill>
                  <a:srgbClr val="330099"/>
                </a:solidFill>
              </a:rPr>
              <a:t>¿Nuevas clases FileDataInputStream, BufferedFileDataInputStream, SequenceDataInputStream, BufferedSequenceDataInputStream…?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XML-EDI ISSS 3 1999">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XML-EDI ISSS 3 199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000" tIns="43200" rIns="90000" bIns="4320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s-ES_tradnl" sz="3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000" tIns="43200" rIns="90000" bIns="4320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s-ES_tradnl" sz="3600" b="1" i="0" u="none" strike="noStrike" cap="none" normalizeH="0" baseline="0" smtClean="0">
            <a:ln>
              <a:noFill/>
            </a:ln>
            <a:solidFill>
              <a:schemeClr val="tx1"/>
            </a:solidFill>
            <a:effectLst/>
            <a:latin typeface="Arial" charset="0"/>
          </a:defRPr>
        </a:defPPr>
      </a:lstStyle>
    </a:lnDef>
  </a:objectDefaults>
  <a:extraClrSchemeLst>
    <a:extraClrScheme>
      <a:clrScheme name="XML-EDI ISSS 3 19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XML-EDI ISSS 3 19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XML-EDI ISSS 3 19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XML-EDI ISSS 3 19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XML-EDI ISSS 3 19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XML-EDI ISSS 3 19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XML-EDI ISSS 3 19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8671</TotalTime>
  <Pages>8896544</Pages>
  <Words>2600</Words>
  <Application>Microsoft Macintosh PowerPoint</Application>
  <PresentationFormat>Presentación en pantalla (4:3)</PresentationFormat>
  <Paragraphs>244</Paragraphs>
  <Slides>32</Slides>
  <Notes>12</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XML-EDI ISSS 3 1999</vt:lpstr>
      <vt:lpstr>Software de Comunicaciones</vt:lpstr>
      <vt:lpstr>Patrón decorador</vt:lpstr>
      <vt:lpstr>Un problema: la entrada/salida en Java</vt:lpstr>
      <vt:lpstr>Un problema: la entrada/salida en Java</vt:lpstr>
      <vt:lpstr>Un problema: la entrada/salida en Java</vt:lpstr>
      <vt:lpstr>Un problema: la entrada/salida en Java</vt:lpstr>
      <vt:lpstr>Un problema: la entrada/salida en Java</vt:lpstr>
      <vt:lpstr>Un problema: la entrada/salida en Java</vt:lpstr>
      <vt:lpstr>Un problema: la entrada/salida en Java</vt:lpstr>
      <vt:lpstr>Un problema: la entrada/salida en Java</vt:lpstr>
      <vt:lpstr>Un problema: la entrada/salida en Java</vt:lpstr>
      <vt:lpstr>Un problema: la entrada/salida en Java</vt:lpstr>
      <vt:lpstr>Una solución con el patrón decorador</vt:lpstr>
      <vt:lpstr>Una solución con el patrón decorador</vt:lpstr>
      <vt:lpstr>Una solución con el patrón decorador</vt:lpstr>
      <vt:lpstr>Una solución con el patrón decorador</vt:lpstr>
      <vt:lpstr>Una solución con el patrón decorador</vt:lpstr>
      <vt:lpstr>Una solución con el patrón decorador</vt:lpstr>
      <vt:lpstr>Una solución con el patrón decorador</vt:lpstr>
      <vt:lpstr>Una solución con el patrón decorador</vt:lpstr>
      <vt:lpstr>Una solución con el patrón decorador</vt:lpstr>
      <vt:lpstr>Una solución con el patrón decorador</vt:lpstr>
      <vt:lpstr>Una solución con el patrón decorador</vt:lpstr>
      <vt:lpstr>Una solución con el patrón decorador</vt:lpstr>
      <vt:lpstr>El patrón decorador formalizado</vt:lpstr>
      <vt:lpstr>El patrón decorador formalizado</vt:lpstr>
      <vt:lpstr>El patrón decorador formalizado. Estructura</vt:lpstr>
      <vt:lpstr>El patrón decorador formalizado. Participantes</vt:lpstr>
      <vt:lpstr>El patrón decorador formalizado. Colaboraciones</vt:lpstr>
      <vt:lpstr>El patrón decorador formalizado. Consecuencias</vt:lpstr>
      <vt:lpstr>El patrón decorador formalizado. Ejemplos</vt:lpstr>
      <vt:lpstr>El patrón decorador formalizado. Consideraciones finales</vt:lpstr>
    </vt:vector>
  </TitlesOfParts>
  <Company>UPC-DAC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EDIFACT Security</dc:title>
  <dc:subject/>
  <dc:creator>Juan Carlos Cruellas</dc:creator>
  <cp:keywords/>
  <dc:description/>
  <cp:lastModifiedBy>Juan Carlos Cruellas</cp:lastModifiedBy>
  <cp:revision>920</cp:revision>
  <dcterms:created xsi:type="dcterms:W3CDTF">2000-02-01T23:21:50Z</dcterms:created>
  <dcterms:modified xsi:type="dcterms:W3CDTF">2012-09-21T17:30:02Z</dcterms:modified>
</cp:coreProperties>
</file>