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256" r:id="rId30"/>
    <p:sldId id="257" r:id="rId31"/>
    <p:sldId id="264" r:id="rId32"/>
    <p:sldId id="308" r:id="rId33"/>
    <p:sldId id="267" r:id="rId34"/>
    <p:sldId id="262" r:id="rId35"/>
    <p:sldId id="268" r:id="rId36"/>
    <p:sldId id="270" r:id="rId37"/>
    <p:sldId id="271" r:id="rId38"/>
    <p:sldId id="287" r:id="rId39"/>
    <p:sldId id="283" r:id="rId40"/>
    <p:sldId id="293" r:id="rId41"/>
    <p:sldId id="288" r:id="rId42"/>
    <p:sldId id="289" r:id="rId43"/>
    <p:sldId id="295" r:id="rId44"/>
    <p:sldId id="274" r:id="rId45"/>
    <p:sldId id="296" r:id="rId46"/>
    <p:sldId id="298" r:id="rId47"/>
    <p:sldId id="277" r:id="rId48"/>
    <p:sldId id="299" r:id="rId49"/>
    <p:sldId id="300" r:id="rId50"/>
    <p:sldId id="301" r:id="rId51"/>
    <p:sldId id="305" r:id="rId52"/>
    <p:sldId id="280"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Lst>
  <p:sldSz cx="9144000" cy="6858000" type="screen4x3"/>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68" autoAdjust="0"/>
  </p:normalViewPr>
  <p:slideViewPr>
    <p:cSldViewPr>
      <p:cViewPr varScale="1">
        <p:scale>
          <a:sx n="61" d="100"/>
          <a:sy n="61" d="100"/>
        </p:scale>
        <p:origin x="1104"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91C1390-BAB8-4A24-925F-E0E1E07740C4}" type="datetimeFigureOut">
              <a:rPr lang="zh-TW" altLang="en-US" smtClean="0"/>
              <a:pPr/>
              <a:t>2019/10/22</a:t>
            </a:fld>
            <a:endParaRPr lang="zh-TW"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5AECA9F-8D8F-4091-88FD-9F39CDBF9212}" type="slidenum">
              <a:rPr lang="zh-TW" altLang="en-US" smtClean="0"/>
              <a:pPr/>
              <a:t>‹#›</a:t>
            </a:fld>
            <a:endParaRPr lang="zh-TW" altLang="en-US"/>
          </a:p>
        </p:txBody>
      </p:sp>
    </p:spTree>
    <p:extLst>
      <p:ext uri="{BB962C8B-B14F-4D97-AF65-F5344CB8AC3E}">
        <p14:creationId xmlns:p14="http://schemas.microsoft.com/office/powerpoint/2010/main" val="1242602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Times New Roman" panose="02020603050405020304" pitchFamily="18" charset="0"/>
              </a:defRPr>
            </a:lvl1pPr>
            <a:lvl2pPr marL="742950" indent="-285750" defTabSz="989013">
              <a:spcBef>
                <a:spcPct val="30000"/>
              </a:spcBef>
              <a:defRPr sz="1200">
                <a:solidFill>
                  <a:schemeClr val="tx1"/>
                </a:solidFill>
                <a:latin typeface="Times New Roman" panose="02020603050405020304" pitchFamily="18" charset="0"/>
              </a:defRPr>
            </a:lvl2pPr>
            <a:lvl3pPr marL="1143000" indent="-228600" defTabSz="989013">
              <a:spcBef>
                <a:spcPct val="30000"/>
              </a:spcBef>
              <a:defRPr sz="1200">
                <a:solidFill>
                  <a:schemeClr val="tx1"/>
                </a:solidFill>
                <a:latin typeface="Times New Roman" panose="02020603050405020304" pitchFamily="18" charset="0"/>
              </a:defRPr>
            </a:lvl3pPr>
            <a:lvl4pPr marL="1600200" indent="-228600" defTabSz="989013">
              <a:spcBef>
                <a:spcPct val="30000"/>
              </a:spcBef>
              <a:defRPr sz="1200">
                <a:solidFill>
                  <a:schemeClr val="tx1"/>
                </a:solidFill>
                <a:latin typeface="Times New Roman" panose="02020603050405020304" pitchFamily="18" charset="0"/>
              </a:defRPr>
            </a:lvl4pPr>
            <a:lvl5pPr marL="2057400" indent="-228600" defTabSz="989013">
              <a:spcBef>
                <a:spcPct val="30000"/>
              </a:spcBef>
              <a:defRPr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AD00831-8AA2-4288-A473-0495E2C2AC51}" type="slidenum">
              <a:rPr lang="en-US" altLang="zh-TW" sz="1300"/>
              <a:pPr>
                <a:spcBef>
                  <a:spcPct val="0"/>
                </a:spcBef>
              </a:pPr>
              <a:t>1</a:t>
            </a:fld>
            <a:endParaRPr lang="en-US" altLang="zh-TW" sz="1300"/>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Tree>
    <p:extLst>
      <p:ext uri="{BB962C8B-B14F-4D97-AF65-F5344CB8AC3E}">
        <p14:creationId xmlns:p14="http://schemas.microsoft.com/office/powerpoint/2010/main" val="328886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BPMF:</a:t>
            </a:r>
          </a:p>
          <a:p>
            <a:r>
              <a:rPr lang="en-US" altLang="zh-TW" dirty="0" smtClean="0"/>
              <a:t>Cold start problem:</a:t>
            </a:r>
          </a:p>
          <a:p>
            <a:pPr lvl="1"/>
            <a:r>
              <a:rPr lang="en-US" altLang="zh-TW" dirty="0" smtClean="0"/>
              <a:t>Solve by </a:t>
            </a:r>
            <a:r>
              <a:rPr lang="en-US" altLang="zh-TW" i="1" dirty="0" smtClean="0"/>
              <a:t>Social relation among user(</a:t>
            </a:r>
          </a:p>
          <a:p>
            <a:pPr lvl="1"/>
            <a:endParaRPr lang="en-US" altLang="zh-TW" dirty="0" smtClean="0"/>
          </a:p>
          <a:p>
            <a:r>
              <a:rPr lang="en-US" altLang="zh-TW" dirty="0" smtClean="0"/>
              <a:t>Need to Improve recommendation accuracy</a:t>
            </a:r>
          </a:p>
          <a:p>
            <a:pPr lvl="1"/>
            <a:r>
              <a:rPr lang="en-US" altLang="zh-TW" dirty="0" smtClean="0"/>
              <a:t>Solve by </a:t>
            </a:r>
            <a:r>
              <a:rPr lang="en-US" altLang="zh-TW" i="1" dirty="0" smtClean="0"/>
              <a:t>item content</a:t>
            </a:r>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25AECA9F-8D8F-4091-88FD-9F39CDBF9212}" type="slidenum">
              <a:rPr lang="zh-TW" altLang="en-US" smtClean="0"/>
              <a:pPr/>
              <a:t>34</a:t>
            </a:fld>
            <a:endParaRPr lang="zh-TW" altLang="en-US"/>
          </a:p>
        </p:txBody>
      </p:sp>
    </p:spTree>
    <p:extLst>
      <p:ext uri="{BB962C8B-B14F-4D97-AF65-F5344CB8AC3E}">
        <p14:creationId xmlns:p14="http://schemas.microsoft.com/office/powerpoint/2010/main" val="116686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6009A72-C808-4724-9871-8504FBF32B80}" type="slidenum">
              <a:rPr lang="zh-TW" altLang="en-US" smtClean="0"/>
              <a:t>59</a:t>
            </a:fld>
            <a:endParaRPr lang="zh-TW" altLang="en-US"/>
          </a:p>
        </p:txBody>
      </p:sp>
    </p:spTree>
    <p:extLst>
      <p:ext uri="{BB962C8B-B14F-4D97-AF65-F5344CB8AC3E}">
        <p14:creationId xmlns:p14="http://schemas.microsoft.com/office/powerpoint/2010/main" val="357059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10769D7-3076-4C03-9CFF-58F1994AC281}" type="datetime1">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335694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CF43D23-8F71-469E-9F5C-15CA75A084D1}" type="datetime1">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171623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9583834-22AD-4146-8B45-2AD5F4BE96CB}" type="datetime1">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368829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381000"/>
            <a:ext cx="7793038" cy="609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381000" y="1371600"/>
            <a:ext cx="4114800" cy="5105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371600"/>
            <a:ext cx="4114800" cy="24765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4000500"/>
            <a:ext cx="4114800" cy="24765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2059"/>
          <p:cNvSpPr>
            <a:spLocks noGrp="1" noChangeArrowheads="1"/>
          </p:cNvSpPr>
          <p:nvPr>
            <p:ph type="dt" sz="half" idx="10"/>
          </p:nvPr>
        </p:nvSpPr>
        <p:spPr>
          <a:ln/>
        </p:spPr>
        <p:txBody>
          <a:bodyPr/>
          <a:lstStyle>
            <a:lvl1pPr>
              <a:defRPr/>
            </a:lvl1pPr>
          </a:lstStyle>
          <a:p>
            <a:pPr>
              <a:defRPr/>
            </a:pPr>
            <a:fld id="{9013D634-0D9B-4415-92D0-14266E286C94}" type="datetime1">
              <a:rPr lang="zh-TW" altLang="en-US" smtClean="0"/>
              <a:t>2019/10/22</a:t>
            </a:fld>
            <a:endParaRPr lang="en-US" altLang="zh-TW"/>
          </a:p>
        </p:txBody>
      </p:sp>
      <p:sp>
        <p:nvSpPr>
          <p:cNvPr id="7" name="Rectangle 2060"/>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2061"/>
          <p:cNvSpPr>
            <a:spLocks noGrp="1" noChangeArrowheads="1"/>
          </p:cNvSpPr>
          <p:nvPr>
            <p:ph type="sldNum" sz="quarter" idx="12"/>
          </p:nvPr>
        </p:nvSpPr>
        <p:spPr>
          <a:ln/>
        </p:spPr>
        <p:txBody>
          <a:bodyPr/>
          <a:lstStyle>
            <a:lvl1pPr>
              <a:defRPr/>
            </a:lvl1pPr>
          </a:lstStyle>
          <a:p>
            <a:pPr>
              <a:defRPr/>
            </a:pPr>
            <a:fld id="{915609DD-9A8A-47AF-9212-30274B788040}" type="slidenum">
              <a:rPr lang="en-US" altLang="zh-TW"/>
              <a:pPr>
                <a:defRPr/>
              </a:pPr>
              <a:t>‹#›</a:t>
            </a:fld>
            <a:endParaRPr lang="en-US" altLang="zh-TW"/>
          </a:p>
        </p:txBody>
      </p:sp>
    </p:spTree>
    <p:extLst>
      <p:ext uri="{BB962C8B-B14F-4D97-AF65-F5344CB8AC3E}">
        <p14:creationId xmlns:p14="http://schemas.microsoft.com/office/powerpoint/2010/main" val="422583669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381000"/>
            <a:ext cx="7793038" cy="609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381000" y="1371600"/>
            <a:ext cx="4114800" cy="5105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371600"/>
            <a:ext cx="4114800" cy="5105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059"/>
          <p:cNvSpPr>
            <a:spLocks noGrp="1" noChangeArrowheads="1"/>
          </p:cNvSpPr>
          <p:nvPr>
            <p:ph type="dt" sz="half" idx="10"/>
          </p:nvPr>
        </p:nvSpPr>
        <p:spPr>
          <a:ln/>
        </p:spPr>
        <p:txBody>
          <a:bodyPr/>
          <a:lstStyle>
            <a:lvl1pPr>
              <a:defRPr/>
            </a:lvl1pPr>
          </a:lstStyle>
          <a:p>
            <a:pPr>
              <a:defRPr/>
            </a:pPr>
            <a:fld id="{C3F55CFD-6B79-406E-BE8A-C40485D3457B}" type="datetime1">
              <a:rPr lang="zh-TW" altLang="en-US" smtClean="0"/>
              <a:t>2019/10/22</a:t>
            </a:fld>
            <a:endParaRPr lang="en-US" altLang="zh-TW"/>
          </a:p>
        </p:txBody>
      </p:sp>
      <p:sp>
        <p:nvSpPr>
          <p:cNvPr id="6" name="Rectangle 206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2061"/>
          <p:cNvSpPr>
            <a:spLocks noGrp="1" noChangeArrowheads="1"/>
          </p:cNvSpPr>
          <p:nvPr>
            <p:ph type="sldNum" sz="quarter" idx="12"/>
          </p:nvPr>
        </p:nvSpPr>
        <p:spPr>
          <a:ln/>
        </p:spPr>
        <p:txBody>
          <a:bodyPr/>
          <a:lstStyle>
            <a:lvl1pPr>
              <a:defRPr/>
            </a:lvl1pPr>
          </a:lstStyle>
          <a:p>
            <a:pPr>
              <a:defRPr/>
            </a:pPr>
            <a:fld id="{E343DB3F-3C91-4850-BEF4-5D13F496AD3D}" type="slidenum">
              <a:rPr lang="en-US" altLang="zh-TW"/>
              <a:pPr>
                <a:defRPr/>
              </a:pPr>
              <a:t>‹#›</a:t>
            </a:fld>
            <a:endParaRPr lang="en-US" altLang="zh-TW"/>
          </a:p>
        </p:txBody>
      </p:sp>
    </p:spTree>
    <p:extLst>
      <p:ext uri="{BB962C8B-B14F-4D97-AF65-F5344CB8AC3E}">
        <p14:creationId xmlns:p14="http://schemas.microsoft.com/office/powerpoint/2010/main" val="402694683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2317308-026D-4AEB-A7DF-EAC4A8675686}" type="datetime1">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304543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A0A7B21-FDC2-44EF-B0EB-B12E861B9388}" type="datetime1">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51370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C6D06E0-68F4-41C5-A687-010829D745F5}" type="datetime1">
              <a:rPr lang="zh-TW" altLang="en-US" smtClean="0"/>
              <a:t>2019/10/22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272322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1CE5D34-4426-4230-8914-4975B84DA277}" type="datetime1">
              <a:rPr lang="zh-TW" altLang="en-US" smtClean="0"/>
              <a:t>2019/10/22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37037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A8F9808-05E9-4343-8B5A-91FF4F9EE105}" type="datetime1">
              <a:rPr lang="zh-TW" altLang="en-US" smtClean="0"/>
              <a:t>2019/10/22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229723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F55528F-3979-4327-88A3-54991A3C2BF0}" type="datetime1">
              <a:rPr lang="zh-TW" altLang="en-US" smtClean="0"/>
              <a:t>2019/10/22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145219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0DAEDEA-58FA-42EE-B512-99371A074002}" type="datetime1">
              <a:rPr lang="zh-TW" altLang="en-US" smtClean="0"/>
              <a:t>2019/10/22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152054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980F891-2D6E-4E24-8C1B-B95E0E1526A5}" type="datetime1">
              <a:rPr lang="zh-TW" altLang="en-US" smtClean="0"/>
              <a:t>2019/10/22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345379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5A4B5-3AFD-45A9-9761-355235914641}" type="datetime1">
              <a:rPr lang="zh-TW" altLang="en-US" smtClean="0"/>
              <a:t>2019/10/22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A60AE-DAD4-49FE-B27E-4BC4F831FA26}" type="slidenum">
              <a:rPr lang="zh-TW" altLang="en-US" smtClean="0"/>
              <a:pPr/>
              <a:t>‹#›</a:t>
            </a:fld>
            <a:endParaRPr lang="zh-TW" altLang="en-US"/>
          </a:p>
        </p:txBody>
      </p:sp>
    </p:spTree>
    <p:extLst>
      <p:ext uri="{BB962C8B-B14F-4D97-AF65-F5344CB8AC3E}">
        <p14:creationId xmlns:p14="http://schemas.microsoft.com/office/powerpoint/2010/main" val="353899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ifter.org/~simon/journal/20061211.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8" Type="http://schemas.openxmlformats.org/officeDocument/2006/relationships/hyperlink" Target="http://www-users.cs.umn.edu/~karypis/suggest/" TargetMode="External"/><Relationship Id="rId3" Type="http://schemas.openxmlformats.org/officeDocument/2006/relationships/hyperlink" Target="http://www.moviecritic.com/" TargetMode="External"/><Relationship Id="rId7" Type="http://schemas.openxmlformats.org/officeDocument/2006/relationships/hyperlink" Target="http://www.njcmr.org/elizabeth/welcome.html" TargetMode="External"/><Relationship Id="rId2" Type="http://schemas.openxmlformats.org/officeDocument/2006/relationships/hyperlink" Target="http://www.movielens.umn.edu/" TargetMode="External"/><Relationship Id="rId1" Type="http://schemas.openxmlformats.org/officeDocument/2006/relationships/slideLayout" Target="../slideLayouts/slideLayout2.xml"/><Relationship Id="rId6" Type="http://schemas.openxmlformats.org/officeDocument/2006/relationships/hyperlink" Target="http://shadow.ieor.berkeley.edu/humor/" TargetMode="External"/><Relationship Id="rId5" Type="http://schemas.openxmlformats.org/officeDocument/2006/relationships/hyperlink" Target="http://www.gustos.com/starrater.html" TargetMode="External"/><Relationship Id="rId4" Type="http://schemas.openxmlformats.org/officeDocument/2006/relationships/hyperlink" Target="http://www.mylaunch.com/"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0.png"/><Relationship Id="rId3" Type="http://schemas.openxmlformats.org/officeDocument/2006/relationships/image" Target="../media/image250.png"/><Relationship Id="rId7" Type="http://schemas.openxmlformats.org/officeDocument/2006/relationships/image" Target="../media/image290.png"/><Relationship Id="rId12" Type="http://schemas.openxmlformats.org/officeDocument/2006/relationships/image" Target="../media/image340.png"/><Relationship Id="rId17" Type="http://schemas.openxmlformats.org/officeDocument/2006/relationships/image" Target="../media/image390.png"/><Relationship Id="rId2" Type="http://schemas.openxmlformats.org/officeDocument/2006/relationships/image" Target="../media/image240.png"/><Relationship Id="rId16"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30.png"/><Relationship Id="rId5" Type="http://schemas.openxmlformats.org/officeDocument/2006/relationships/image" Target="../media/image270.png"/><Relationship Id="rId15" Type="http://schemas.openxmlformats.org/officeDocument/2006/relationships/image" Target="../media/image370.png"/><Relationship Id="rId10" Type="http://schemas.openxmlformats.org/officeDocument/2006/relationships/image" Target="../media/image320.png"/><Relationship Id="rId4" Type="http://schemas.openxmlformats.org/officeDocument/2006/relationships/image" Target="../media/image260.png"/><Relationship Id="rId9" Type="http://schemas.openxmlformats.org/officeDocument/2006/relationships/image" Target="../media/image310.png"/><Relationship Id="rId14" Type="http://schemas.openxmlformats.org/officeDocument/2006/relationships/image" Target="../media/image360.png"/></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CE8E280-4D29-438D-AC87-93BD74762B08}" type="slidenum">
              <a:rPr lang="en-US" altLang="zh-TW" sz="1200"/>
              <a:pPr>
                <a:spcBef>
                  <a:spcPct val="0"/>
                </a:spcBef>
                <a:buClrTx/>
                <a:buSzTx/>
                <a:buFontTx/>
                <a:buNone/>
              </a:pPr>
              <a:t>1</a:t>
            </a:fld>
            <a:endParaRPr lang="en-US" altLang="zh-TW" sz="1200"/>
          </a:p>
        </p:txBody>
      </p:sp>
      <p:sp>
        <p:nvSpPr>
          <p:cNvPr id="5125" name="Rectangle 2"/>
          <p:cNvSpPr>
            <a:spLocks noGrp="1" noChangeArrowheads="1"/>
          </p:cNvSpPr>
          <p:nvPr>
            <p:ph type="title"/>
          </p:nvPr>
        </p:nvSpPr>
        <p:spPr>
          <a:xfrm>
            <a:off x="-99209" y="278312"/>
            <a:ext cx="9144000" cy="1371600"/>
          </a:xfrm>
        </p:spPr>
        <p:txBody>
          <a:bodyPr/>
          <a:lstStyle/>
          <a:p>
            <a:pPr eaLnBrk="1" hangingPunct="1"/>
            <a:r>
              <a:rPr lang="en-US" altLang="zh-CN" sz="3200" dirty="0" smtClean="0">
                <a:ea typeface="SimSun" panose="02010600030101010101" pitchFamily="2" charset="-122"/>
              </a:rPr>
              <a:t>Collaborative Filtering &amp; Data Mining</a:t>
            </a:r>
            <a:endParaRPr lang="en-US" altLang="zh-TW" sz="3200" dirty="0" smtClean="0">
              <a:ea typeface="新細明體" panose="02020500000000000000" pitchFamily="18" charset="-120"/>
              <a:cs typeface="Tahoma" panose="020B0604030504040204" pitchFamily="34" charset="0"/>
            </a:endParaRPr>
          </a:p>
        </p:txBody>
      </p:sp>
      <p:sp>
        <p:nvSpPr>
          <p:cNvPr id="5126" name="Rectangle 3"/>
          <p:cNvSpPr>
            <a:spLocks noGrp="1" noChangeArrowheads="1"/>
          </p:cNvSpPr>
          <p:nvPr>
            <p:ph type="body" idx="1"/>
          </p:nvPr>
        </p:nvSpPr>
        <p:spPr>
          <a:xfrm>
            <a:off x="-182716" y="1390577"/>
            <a:ext cx="9067800" cy="750889"/>
          </a:xfrm>
        </p:spPr>
        <p:txBody>
          <a:bodyPr/>
          <a:lstStyle/>
          <a:p>
            <a:pPr algn="ctr" eaLnBrk="1" hangingPunct="1">
              <a:lnSpc>
                <a:spcPct val="110000"/>
              </a:lnSpc>
              <a:buFont typeface="Wingdings" panose="05000000000000000000" pitchFamily="2" charset="2"/>
              <a:buNone/>
            </a:pPr>
            <a:r>
              <a:rPr lang="en-US" altLang="zh-TW" sz="2400" dirty="0" err="1" smtClean="0">
                <a:ea typeface="新細明體" panose="02020500000000000000" pitchFamily="18" charset="-120"/>
              </a:rPr>
              <a:t>Jiawei</a:t>
            </a:r>
            <a:r>
              <a:rPr lang="en-US" altLang="zh-TW" sz="2400" dirty="0" smtClean="0">
                <a:ea typeface="新細明體" panose="02020500000000000000" pitchFamily="18" charset="-120"/>
              </a:rPr>
              <a:t> Han and </a:t>
            </a:r>
            <a:r>
              <a:rPr lang="en-US" altLang="zh-TW" sz="2400" dirty="0" err="1" smtClean="0">
                <a:ea typeface="新細明體" panose="02020500000000000000" pitchFamily="18" charset="-120"/>
              </a:rPr>
              <a:t>Micheline</a:t>
            </a:r>
            <a:r>
              <a:rPr lang="en-US" altLang="zh-TW" sz="2400" dirty="0" smtClean="0">
                <a:ea typeface="新細明體" panose="02020500000000000000" pitchFamily="18" charset="-120"/>
              </a:rPr>
              <a:t> </a:t>
            </a:r>
            <a:r>
              <a:rPr lang="en-US" altLang="zh-TW" sz="2400" dirty="0" err="1" smtClean="0">
                <a:ea typeface="新細明體" panose="02020500000000000000" pitchFamily="18" charset="-120"/>
              </a:rPr>
              <a:t>Kamber</a:t>
            </a:r>
            <a:endParaRPr lang="en-US" altLang="zh-TW" sz="2400" dirty="0" smtClean="0">
              <a:ea typeface="新細明體" panose="02020500000000000000" pitchFamily="18" charset="-120"/>
            </a:endParaRPr>
          </a:p>
        </p:txBody>
      </p:sp>
      <p:sp>
        <p:nvSpPr>
          <p:cNvPr id="7" name="Rectangle 2"/>
          <p:cNvSpPr txBox="1">
            <a:spLocks noChangeArrowheads="1"/>
          </p:cNvSpPr>
          <p:nvPr/>
        </p:nvSpPr>
        <p:spPr>
          <a:xfrm>
            <a:off x="0" y="1894803"/>
            <a:ext cx="9144000" cy="1371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2800" dirty="0"/>
              <a:t>Matrix Factorization Techniques For </a:t>
            </a:r>
            <a:endParaRPr lang="en-US" altLang="zh-TW" sz="2800" dirty="0" smtClean="0"/>
          </a:p>
          <a:p>
            <a:r>
              <a:rPr lang="en-US" altLang="zh-TW" sz="2800" dirty="0" smtClean="0"/>
              <a:t>Recommender </a:t>
            </a:r>
            <a:r>
              <a:rPr lang="en-US" altLang="zh-TW" sz="2800" dirty="0"/>
              <a:t>Systems</a:t>
            </a:r>
            <a:endParaRPr lang="en-US" altLang="zh-TW" sz="2800" dirty="0" smtClean="0">
              <a:ea typeface="新細明體" panose="02020500000000000000" pitchFamily="18" charset="-120"/>
              <a:cs typeface="Tahoma" panose="020B0604030504040204" pitchFamily="34" charset="0"/>
            </a:endParaRPr>
          </a:p>
        </p:txBody>
      </p:sp>
      <p:sp>
        <p:nvSpPr>
          <p:cNvPr id="2" name="矩形 1"/>
          <p:cNvSpPr/>
          <p:nvPr/>
        </p:nvSpPr>
        <p:spPr>
          <a:xfrm>
            <a:off x="2123728" y="3193886"/>
            <a:ext cx="5667794" cy="830997"/>
          </a:xfrm>
          <a:prstGeom prst="rect">
            <a:avLst/>
          </a:prstGeom>
        </p:spPr>
        <p:txBody>
          <a:bodyPr wrap="square">
            <a:spAutoFit/>
          </a:bodyPr>
          <a:lstStyle/>
          <a:p>
            <a:pPr algn="ctr"/>
            <a:r>
              <a:rPr lang="en-US" altLang="zh-TW" sz="2400" dirty="0"/>
              <a:t>Yehuda </a:t>
            </a:r>
            <a:r>
              <a:rPr lang="en-US" altLang="zh-TW" sz="2400" dirty="0" err="1"/>
              <a:t>Koren</a:t>
            </a:r>
            <a:r>
              <a:rPr lang="en-US" altLang="zh-TW" sz="2400" dirty="0"/>
              <a:t>, Robert Bell, Chris </a:t>
            </a:r>
            <a:r>
              <a:rPr lang="en-US" altLang="zh-TW" sz="2400" dirty="0" err="1"/>
              <a:t>Volinsky</a:t>
            </a:r>
            <a:endParaRPr lang="en-US" altLang="zh-TW" sz="2400" dirty="0"/>
          </a:p>
          <a:p>
            <a:pPr algn="ctr"/>
            <a:r>
              <a:rPr lang="en-US" altLang="zh-TW" sz="2400" dirty="0"/>
              <a:t>2009 IEEE Computer Society</a:t>
            </a:r>
          </a:p>
        </p:txBody>
      </p:sp>
      <p:sp>
        <p:nvSpPr>
          <p:cNvPr id="9" name="標題 1"/>
          <p:cNvSpPr txBox="1">
            <a:spLocks/>
          </p:cNvSpPr>
          <p:nvPr/>
        </p:nvSpPr>
        <p:spPr>
          <a:xfrm>
            <a:off x="685800" y="3918936"/>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100" dirty="0" smtClean="0"/>
              <a:t>Large-Scale Parallel Collaborative Filtering for the Netflix Prize</a:t>
            </a:r>
            <a:endParaRPr lang="zh-TW" altLang="en-US" sz="3100" dirty="0"/>
          </a:p>
        </p:txBody>
      </p:sp>
      <p:sp>
        <p:nvSpPr>
          <p:cNvPr id="10" name="副標題 2"/>
          <p:cNvSpPr txBox="1">
            <a:spLocks/>
          </p:cNvSpPr>
          <p:nvPr/>
        </p:nvSpPr>
        <p:spPr>
          <a:xfrm>
            <a:off x="685800" y="5251449"/>
            <a:ext cx="8199284"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TW" altLang="en-US" sz="2400" dirty="0"/>
          </a:p>
        </p:txBody>
      </p:sp>
      <p:sp>
        <p:nvSpPr>
          <p:cNvPr id="3" name="矩形 2"/>
          <p:cNvSpPr/>
          <p:nvPr/>
        </p:nvSpPr>
        <p:spPr>
          <a:xfrm>
            <a:off x="755576" y="5286311"/>
            <a:ext cx="7931223" cy="830997"/>
          </a:xfrm>
          <a:prstGeom prst="rect">
            <a:avLst/>
          </a:prstGeom>
        </p:spPr>
        <p:txBody>
          <a:bodyPr wrap="square">
            <a:spAutoFit/>
          </a:bodyPr>
          <a:lstStyle/>
          <a:p>
            <a:pPr algn="ctr"/>
            <a:r>
              <a:rPr lang="fr-FR" altLang="zh-TW" sz="2400" dirty="0"/>
              <a:t>Yunhong Zhou, Dennis Wilkinson, Robert Schreiber, Rong Pan</a:t>
            </a:r>
          </a:p>
          <a:p>
            <a:pPr algn="ctr"/>
            <a:r>
              <a:rPr lang="fr-FR" altLang="zh-TW" sz="2400" dirty="0"/>
              <a:t>LNCS 5034, pp. 337–348, 2008.</a:t>
            </a:r>
            <a:endParaRPr lang="zh-TW" altLang="en-US" sz="2400" dirty="0"/>
          </a:p>
        </p:txBody>
      </p:sp>
    </p:spTree>
    <p:extLst>
      <p:ext uri="{BB962C8B-B14F-4D97-AF65-F5344CB8AC3E}">
        <p14:creationId xmlns:p14="http://schemas.microsoft.com/office/powerpoint/2010/main" val="930752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901FB61-E911-4432-82B4-02879B0F6DBA}" type="slidenum">
              <a:rPr lang="en-US" altLang="zh-TW" sz="1200"/>
              <a:pPr>
                <a:spcBef>
                  <a:spcPct val="0"/>
                </a:spcBef>
                <a:buClrTx/>
                <a:buSzTx/>
                <a:buFontTx/>
                <a:buNone/>
              </a:pPr>
              <a:t>10</a:t>
            </a:fld>
            <a:endParaRPr lang="en-US" altLang="zh-TW" sz="1200"/>
          </a:p>
        </p:txBody>
      </p:sp>
      <p:sp>
        <p:nvSpPr>
          <p:cNvPr id="15365"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User-User Similarity: Intuition</a:t>
            </a:r>
          </a:p>
        </p:txBody>
      </p:sp>
      <p:sp>
        <p:nvSpPr>
          <p:cNvPr id="15366" name="Rectangle 3"/>
          <p:cNvSpPr>
            <a:spLocks noChangeArrowheads="1"/>
          </p:cNvSpPr>
          <p:nvPr/>
        </p:nvSpPr>
        <p:spPr bwMode="auto">
          <a:xfrm>
            <a:off x="2444750" y="2201863"/>
            <a:ext cx="16859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100">
                <a:solidFill>
                  <a:srgbClr val="000000"/>
                </a:solidFill>
                <a:latin typeface="Times New Roman" panose="02020603050405020304" pitchFamily="18" charset="0"/>
                <a:ea typeface="新細明體" panose="02020500000000000000" pitchFamily="18" charset="-120"/>
                <a:cs typeface="Arial" panose="020B0604020202020204" pitchFamily="34" charset="0"/>
              </a:rPr>
              <a:t>                                           </a:t>
            </a:r>
          </a:p>
        </p:txBody>
      </p:sp>
      <p:sp>
        <p:nvSpPr>
          <p:cNvPr id="15367" name="Rectangle 4"/>
          <p:cNvSpPr>
            <a:spLocks noChangeArrowheads="1"/>
          </p:cNvSpPr>
          <p:nvPr/>
        </p:nvSpPr>
        <p:spPr bwMode="auto">
          <a:xfrm>
            <a:off x="3108325" y="3436938"/>
            <a:ext cx="2524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100">
                <a:solidFill>
                  <a:srgbClr val="000000"/>
                </a:solidFill>
                <a:latin typeface="Times New Roman" panose="02020603050405020304" pitchFamily="18" charset="0"/>
                <a:ea typeface="新細明體" panose="02020500000000000000" pitchFamily="18" charset="-120"/>
                <a:cs typeface="Arial" panose="020B0604020202020204" pitchFamily="34" charset="0"/>
              </a:rPr>
              <a:t>                                                                   </a:t>
            </a:r>
          </a:p>
        </p:txBody>
      </p:sp>
      <p:sp>
        <p:nvSpPr>
          <p:cNvPr id="15368" name="Rectangle 5"/>
          <p:cNvSpPr>
            <a:spLocks noChangeArrowheads="1"/>
          </p:cNvSpPr>
          <p:nvPr/>
        </p:nvSpPr>
        <p:spPr bwMode="auto">
          <a:xfrm>
            <a:off x="2444750" y="4064000"/>
            <a:ext cx="882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100">
                <a:solidFill>
                  <a:srgbClr val="000000"/>
                </a:solidFill>
                <a:latin typeface="Times New Roman" panose="02020603050405020304" pitchFamily="18" charset="0"/>
                <a:ea typeface="新細明體" panose="02020500000000000000" pitchFamily="18" charset="-120"/>
                <a:cs typeface="Arial" panose="020B0604020202020204" pitchFamily="34" charset="0"/>
              </a:rPr>
              <a:t>                    </a:t>
            </a:r>
          </a:p>
        </p:txBody>
      </p:sp>
      <p:grpSp>
        <p:nvGrpSpPr>
          <p:cNvPr id="15369" name="Group 6"/>
          <p:cNvGrpSpPr>
            <a:grpSpLocks/>
          </p:cNvGrpSpPr>
          <p:nvPr/>
        </p:nvGrpSpPr>
        <p:grpSpPr bwMode="auto">
          <a:xfrm>
            <a:off x="1752600" y="1447800"/>
            <a:ext cx="771525" cy="923925"/>
            <a:chOff x="1109" y="1203"/>
            <a:chExt cx="486" cy="483"/>
          </a:xfrm>
        </p:grpSpPr>
        <p:sp>
          <p:nvSpPr>
            <p:cNvPr id="15509" name="Freeform 7"/>
            <p:cNvSpPr>
              <a:spLocks/>
            </p:cNvSpPr>
            <p:nvPr/>
          </p:nvSpPr>
          <p:spPr bwMode="auto">
            <a:xfrm>
              <a:off x="1109" y="1419"/>
              <a:ext cx="486" cy="267"/>
            </a:xfrm>
            <a:custGeom>
              <a:avLst/>
              <a:gdLst>
                <a:gd name="T0" fmla="*/ 103 w 486"/>
                <a:gd name="T1" fmla="*/ 266 h 267"/>
                <a:gd name="T2" fmla="*/ 61 w 486"/>
                <a:gd name="T3" fmla="*/ 231 h 267"/>
                <a:gd name="T4" fmla="*/ 22 w 486"/>
                <a:gd name="T5" fmla="*/ 199 h 267"/>
                <a:gd name="T6" fmla="*/ 3 w 486"/>
                <a:gd name="T7" fmla="*/ 179 h 267"/>
                <a:gd name="T8" fmla="*/ 0 w 486"/>
                <a:gd name="T9" fmla="*/ 167 h 267"/>
                <a:gd name="T10" fmla="*/ 9 w 486"/>
                <a:gd name="T11" fmla="*/ 151 h 267"/>
                <a:gd name="T12" fmla="*/ 38 w 486"/>
                <a:gd name="T13" fmla="*/ 120 h 267"/>
                <a:gd name="T14" fmla="*/ 62 w 486"/>
                <a:gd name="T15" fmla="*/ 97 h 267"/>
                <a:gd name="T16" fmla="*/ 81 w 486"/>
                <a:gd name="T17" fmla="*/ 75 h 267"/>
                <a:gd name="T18" fmla="*/ 91 w 486"/>
                <a:gd name="T19" fmla="*/ 61 h 267"/>
                <a:gd name="T20" fmla="*/ 96 w 486"/>
                <a:gd name="T21" fmla="*/ 47 h 267"/>
                <a:gd name="T22" fmla="*/ 97 w 486"/>
                <a:gd name="T23" fmla="*/ 30 h 267"/>
                <a:gd name="T24" fmla="*/ 102 w 486"/>
                <a:gd name="T25" fmla="*/ 18 h 267"/>
                <a:gd name="T26" fmla="*/ 113 w 486"/>
                <a:gd name="T27" fmla="*/ 9 h 267"/>
                <a:gd name="T28" fmla="*/ 129 w 486"/>
                <a:gd name="T29" fmla="*/ 7 h 267"/>
                <a:gd name="T30" fmla="*/ 154 w 486"/>
                <a:gd name="T31" fmla="*/ 8 h 267"/>
                <a:gd name="T32" fmla="*/ 166 w 486"/>
                <a:gd name="T33" fmla="*/ 9 h 267"/>
                <a:gd name="T34" fmla="*/ 183 w 486"/>
                <a:gd name="T35" fmla="*/ 7 h 267"/>
                <a:gd name="T36" fmla="*/ 201 w 486"/>
                <a:gd name="T37" fmla="*/ 0 h 267"/>
                <a:gd name="T38" fmla="*/ 246 w 486"/>
                <a:gd name="T39" fmla="*/ 12 h 267"/>
                <a:gd name="T40" fmla="*/ 279 w 486"/>
                <a:gd name="T41" fmla="*/ 13 h 267"/>
                <a:gd name="T42" fmla="*/ 342 w 486"/>
                <a:gd name="T43" fmla="*/ 28 h 267"/>
                <a:gd name="T44" fmla="*/ 410 w 486"/>
                <a:gd name="T45" fmla="*/ 38 h 267"/>
                <a:gd name="T46" fmla="*/ 449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2" y="199"/>
                  </a:lnTo>
                  <a:lnTo>
                    <a:pt x="3" y="179"/>
                  </a:lnTo>
                  <a:lnTo>
                    <a:pt x="0" y="167"/>
                  </a:lnTo>
                  <a:lnTo>
                    <a:pt x="9" y="151"/>
                  </a:lnTo>
                  <a:lnTo>
                    <a:pt x="38" y="120"/>
                  </a:lnTo>
                  <a:lnTo>
                    <a:pt x="62" y="97"/>
                  </a:lnTo>
                  <a:lnTo>
                    <a:pt x="81" y="75"/>
                  </a:lnTo>
                  <a:lnTo>
                    <a:pt x="91" y="61"/>
                  </a:lnTo>
                  <a:lnTo>
                    <a:pt x="96" y="47"/>
                  </a:lnTo>
                  <a:lnTo>
                    <a:pt x="97" y="30"/>
                  </a:lnTo>
                  <a:lnTo>
                    <a:pt x="102" y="18"/>
                  </a:lnTo>
                  <a:lnTo>
                    <a:pt x="113" y="9"/>
                  </a:lnTo>
                  <a:lnTo>
                    <a:pt x="129" y="7"/>
                  </a:lnTo>
                  <a:lnTo>
                    <a:pt x="154" y="8"/>
                  </a:lnTo>
                  <a:lnTo>
                    <a:pt x="166" y="9"/>
                  </a:lnTo>
                  <a:lnTo>
                    <a:pt x="183" y="7"/>
                  </a:lnTo>
                  <a:lnTo>
                    <a:pt x="201" y="0"/>
                  </a:lnTo>
                  <a:lnTo>
                    <a:pt x="246" y="12"/>
                  </a:lnTo>
                  <a:lnTo>
                    <a:pt x="279" y="13"/>
                  </a:lnTo>
                  <a:lnTo>
                    <a:pt x="342" y="28"/>
                  </a:lnTo>
                  <a:lnTo>
                    <a:pt x="410" y="38"/>
                  </a:lnTo>
                  <a:lnTo>
                    <a:pt x="449" y="48"/>
                  </a:lnTo>
                  <a:lnTo>
                    <a:pt x="467" y="71"/>
                  </a:lnTo>
                  <a:lnTo>
                    <a:pt x="467" y="94"/>
                  </a:lnTo>
                  <a:lnTo>
                    <a:pt x="467" y="128"/>
                  </a:lnTo>
                  <a:lnTo>
                    <a:pt x="485" y="252"/>
                  </a:lnTo>
                  <a:lnTo>
                    <a:pt x="103" y="266"/>
                  </a:lnTo>
                </a:path>
              </a:pathLst>
            </a:custGeom>
            <a:solidFill>
              <a:srgbClr val="FFCC99"/>
            </a:solidFill>
            <a:ln w="12700" cap="rnd" cmpd="sng">
              <a:solidFill>
                <a:srgbClr val="0000FF"/>
              </a:solidFill>
              <a:prstDash val="solid"/>
              <a:round/>
              <a:headEnd/>
              <a:tailEnd/>
            </a:ln>
          </p:spPr>
          <p:txBody>
            <a:bodyPr/>
            <a:lstStyle/>
            <a:p>
              <a:endParaRPr lang="zh-TW" altLang="en-US"/>
            </a:p>
          </p:txBody>
        </p:sp>
        <p:sp>
          <p:nvSpPr>
            <p:cNvPr id="15510" name="Freeform 8"/>
            <p:cNvSpPr>
              <a:spLocks/>
            </p:cNvSpPr>
            <p:nvPr/>
          </p:nvSpPr>
          <p:spPr bwMode="auto">
            <a:xfrm>
              <a:off x="1294" y="1416"/>
              <a:ext cx="119" cy="99"/>
            </a:xfrm>
            <a:custGeom>
              <a:avLst/>
              <a:gdLst>
                <a:gd name="T0" fmla="*/ 17 w 119"/>
                <a:gd name="T1" fmla="*/ 0 h 99"/>
                <a:gd name="T2" fmla="*/ 8 w 119"/>
                <a:gd name="T3" fmla="*/ 23 h 99"/>
                <a:gd name="T4" fmla="*/ 0 w 119"/>
                <a:gd name="T5" fmla="*/ 57 h 99"/>
                <a:gd name="T6" fmla="*/ 3 w 119"/>
                <a:gd name="T7" fmla="*/ 98 h 99"/>
                <a:gd name="T8" fmla="*/ 19 w 119"/>
                <a:gd name="T9" fmla="*/ 83 h 99"/>
                <a:gd name="T10" fmla="*/ 36 w 119"/>
                <a:gd name="T11" fmla="*/ 70 h 99"/>
                <a:gd name="T12" fmla="*/ 64 w 119"/>
                <a:gd name="T13" fmla="*/ 50 h 99"/>
                <a:gd name="T14" fmla="*/ 92 w 119"/>
                <a:gd name="T15" fmla="*/ 71 h 99"/>
                <a:gd name="T16" fmla="*/ 118 w 119"/>
                <a:gd name="T17" fmla="*/ 92 h 99"/>
                <a:gd name="T18" fmla="*/ 109 w 119"/>
                <a:gd name="T19" fmla="*/ 68 h 99"/>
                <a:gd name="T20" fmla="*/ 107 w 119"/>
                <a:gd name="T21" fmla="*/ 39 h 99"/>
                <a:gd name="T22" fmla="*/ 91 w 119"/>
                <a:gd name="T23" fmla="*/ 12 h 99"/>
                <a:gd name="T24" fmla="*/ 88 w 119"/>
                <a:gd name="T25" fmla="*/ 24 h 99"/>
                <a:gd name="T26" fmla="*/ 67 w 119"/>
                <a:gd name="T27" fmla="*/ 32 h 99"/>
                <a:gd name="T28" fmla="*/ 34 w 119"/>
                <a:gd name="T29" fmla="*/ 19 h 99"/>
                <a:gd name="T30" fmla="*/ 17 w 119"/>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9"/>
                <a:gd name="T49" fmla="*/ 0 h 99"/>
                <a:gd name="T50" fmla="*/ 119 w 119"/>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9" h="99">
                  <a:moveTo>
                    <a:pt x="17" y="0"/>
                  </a:moveTo>
                  <a:lnTo>
                    <a:pt x="8" y="23"/>
                  </a:lnTo>
                  <a:lnTo>
                    <a:pt x="0" y="57"/>
                  </a:lnTo>
                  <a:lnTo>
                    <a:pt x="3" y="98"/>
                  </a:lnTo>
                  <a:lnTo>
                    <a:pt x="19" y="83"/>
                  </a:lnTo>
                  <a:lnTo>
                    <a:pt x="36" y="70"/>
                  </a:lnTo>
                  <a:lnTo>
                    <a:pt x="64" y="50"/>
                  </a:lnTo>
                  <a:lnTo>
                    <a:pt x="92" y="71"/>
                  </a:lnTo>
                  <a:lnTo>
                    <a:pt x="118" y="92"/>
                  </a:lnTo>
                  <a:lnTo>
                    <a:pt x="109" y="68"/>
                  </a:lnTo>
                  <a:lnTo>
                    <a:pt x="107" y="39"/>
                  </a:lnTo>
                  <a:lnTo>
                    <a:pt x="91" y="12"/>
                  </a:lnTo>
                  <a:lnTo>
                    <a:pt x="88" y="24"/>
                  </a:lnTo>
                  <a:lnTo>
                    <a:pt x="67" y="32"/>
                  </a:lnTo>
                  <a:lnTo>
                    <a:pt x="34" y="19"/>
                  </a:lnTo>
                  <a:lnTo>
                    <a:pt x="17" y="0"/>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15511" name="Freeform 9"/>
            <p:cNvSpPr>
              <a:spLocks/>
            </p:cNvSpPr>
            <p:nvPr/>
          </p:nvSpPr>
          <p:spPr bwMode="auto">
            <a:xfrm>
              <a:off x="1313" y="1449"/>
              <a:ext cx="84" cy="235"/>
            </a:xfrm>
            <a:custGeom>
              <a:avLst/>
              <a:gdLst>
                <a:gd name="T0" fmla="*/ 22 w 84"/>
                <a:gd name="T1" fmla="*/ 16 h 235"/>
                <a:gd name="T2" fmla="*/ 48 w 84"/>
                <a:gd name="T3" fmla="*/ 0 h 235"/>
                <a:gd name="T4" fmla="*/ 65 w 84"/>
                <a:gd name="T5" fmla="*/ 18 h 235"/>
                <a:gd name="T6" fmla="*/ 52 w 84"/>
                <a:gd name="T7" fmla="*/ 45 h 235"/>
                <a:gd name="T8" fmla="*/ 68 w 84"/>
                <a:gd name="T9" fmla="*/ 76 h 235"/>
                <a:gd name="T10" fmla="*/ 83 w 84"/>
                <a:gd name="T11" fmla="*/ 97 h 235"/>
                <a:gd name="T12" fmla="*/ 68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2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2" y="16"/>
                  </a:moveTo>
                  <a:lnTo>
                    <a:pt x="48" y="0"/>
                  </a:lnTo>
                  <a:lnTo>
                    <a:pt x="65" y="18"/>
                  </a:lnTo>
                  <a:lnTo>
                    <a:pt x="52" y="45"/>
                  </a:lnTo>
                  <a:lnTo>
                    <a:pt x="68" y="76"/>
                  </a:lnTo>
                  <a:lnTo>
                    <a:pt x="83" y="97"/>
                  </a:lnTo>
                  <a:lnTo>
                    <a:pt x="68" y="151"/>
                  </a:lnTo>
                  <a:lnTo>
                    <a:pt x="52" y="234"/>
                  </a:lnTo>
                  <a:lnTo>
                    <a:pt x="31" y="234"/>
                  </a:lnTo>
                  <a:lnTo>
                    <a:pt x="10" y="151"/>
                  </a:lnTo>
                  <a:lnTo>
                    <a:pt x="0" y="97"/>
                  </a:lnTo>
                  <a:lnTo>
                    <a:pt x="13" y="75"/>
                  </a:lnTo>
                  <a:lnTo>
                    <a:pt x="32" y="44"/>
                  </a:lnTo>
                  <a:lnTo>
                    <a:pt x="22" y="16"/>
                  </a:lnTo>
                </a:path>
              </a:pathLst>
            </a:custGeom>
            <a:solidFill>
              <a:srgbClr val="FFCC99"/>
            </a:solidFill>
            <a:ln w="12700" cap="rnd" cmpd="sng">
              <a:solidFill>
                <a:srgbClr val="FF0000"/>
              </a:solidFill>
              <a:prstDash val="solid"/>
              <a:round/>
              <a:headEnd/>
              <a:tailEnd/>
            </a:ln>
          </p:spPr>
          <p:txBody>
            <a:bodyPr/>
            <a:lstStyle/>
            <a:p>
              <a:endParaRPr lang="zh-TW" altLang="en-US"/>
            </a:p>
          </p:txBody>
        </p:sp>
        <p:sp>
          <p:nvSpPr>
            <p:cNvPr id="15512" name="Freeform 10"/>
            <p:cNvSpPr>
              <a:spLocks/>
            </p:cNvSpPr>
            <p:nvPr/>
          </p:nvSpPr>
          <p:spPr bwMode="auto">
            <a:xfrm>
              <a:off x="1219" y="1531"/>
              <a:ext cx="77" cy="152"/>
            </a:xfrm>
            <a:custGeom>
              <a:avLst/>
              <a:gdLst>
                <a:gd name="T0" fmla="*/ 72 w 77"/>
                <a:gd name="T1" fmla="*/ 0 h 152"/>
                <a:gd name="T2" fmla="*/ 60 w 77"/>
                <a:gd name="T3" fmla="*/ 20 h 152"/>
                <a:gd name="T4" fmla="*/ 43 w 77"/>
                <a:gd name="T5" fmla="*/ 37 h 152"/>
                <a:gd name="T6" fmla="*/ 18 w 77"/>
                <a:gd name="T7" fmla="*/ 51 h 152"/>
                <a:gd name="T8" fmla="*/ 0 w 77"/>
                <a:gd name="T9" fmla="*/ 60 h 152"/>
                <a:gd name="T10" fmla="*/ 16 w 77"/>
                <a:gd name="T11" fmla="*/ 66 h 152"/>
                <a:gd name="T12" fmla="*/ 29 w 77"/>
                <a:gd name="T13" fmla="*/ 74 h 152"/>
                <a:gd name="T14" fmla="*/ 39 w 77"/>
                <a:gd name="T15" fmla="*/ 84 h 152"/>
                <a:gd name="T16" fmla="*/ 76 w 77"/>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152"/>
                <a:gd name="T29" fmla="*/ 77 w 77"/>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152">
                  <a:moveTo>
                    <a:pt x="72" y="0"/>
                  </a:moveTo>
                  <a:lnTo>
                    <a:pt x="60" y="20"/>
                  </a:lnTo>
                  <a:lnTo>
                    <a:pt x="43" y="37"/>
                  </a:lnTo>
                  <a:lnTo>
                    <a:pt x="18" y="51"/>
                  </a:lnTo>
                  <a:lnTo>
                    <a:pt x="0" y="60"/>
                  </a:lnTo>
                  <a:lnTo>
                    <a:pt x="16" y="66"/>
                  </a:lnTo>
                  <a:lnTo>
                    <a:pt x="29" y="74"/>
                  </a:lnTo>
                  <a:lnTo>
                    <a:pt x="39" y="84"/>
                  </a:lnTo>
                  <a:lnTo>
                    <a:pt x="76" y="151"/>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grpSp>
          <p:nvGrpSpPr>
            <p:cNvPr id="15513" name="Group 11"/>
            <p:cNvGrpSpPr>
              <a:grpSpLocks/>
            </p:cNvGrpSpPr>
            <p:nvPr/>
          </p:nvGrpSpPr>
          <p:grpSpPr bwMode="auto">
            <a:xfrm>
              <a:off x="1197" y="1203"/>
              <a:ext cx="338" cy="242"/>
              <a:chOff x="1197" y="1203"/>
              <a:chExt cx="338" cy="242"/>
            </a:xfrm>
          </p:grpSpPr>
          <p:sp>
            <p:nvSpPr>
              <p:cNvPr id="15515" name="Freeform 12"/>
              <p:cNvSpPr>
                <a:spLocks/>
              </p:cNvSpPr>
              <p:nvPr/>
            </p:nvSpPr>
            <p:spPr bwMode="auto">
              <a:xfrm>
                <a:off x="1197" y="1221"/>
                <a:ext cx="311" cy="224"/>
              </a:xfrm>
              <a:custGeom>
                <a:avLst/>
                <a:gdLst>
                  <a:gd name="T0" fmla="*/ 243 w 311"/>
                  <a:gd name="T1" fmla="*/ 10 h 224"/>
                  <a:gd name="T2" fmla="*/ 181 w 311"/>
                  <a:gd name="T3" fmla="*/ 0 h 224"/>
                  <a:gd name="T4" fmla="*/ 123 w 311"/>
                  <a:gd name="T5" fmla="*/ 10 h 224"/>
                  <a:gd name="T6" fmla="*/ 91 w 311"/>
                  <a:gd name="T7" fmla="*/ 40 h 224"/>
                  <a:gd name="T8" fmla="*/ 66 w 311"/>
                  <a:gd name="T9" fmla="*/ 65 h 224"/>
                  <a:gd name="T10" fmla="*/ 53 w 311"/>
                  <a:gd name="T11" fmla="*/ 92 h 224"/>
                  <a:gd name="T12" fmla="*/ 46 w 311"/>
                  <a:gd name="T13" fmla="*/ 98 h 224"/>
                  <a:gd name="T14" fmla="*/ 28 w 311"/>
                  <a:gd name="T15" fmla="*/ 87 h 224"/>
                  <a:gd name="T16" fmla="*/ 8 w 311"/>
                  <a:gd name="T17" fmla="*/ 91 h 224"/>
                  <a:gd name="T18" fmla="*/ 0 w 311"/>
                  <a:gd name="T19" fmla="*/ 102 h 224"/>
                  <a:gd name="T20" fmla="*/ 7 w 311"/>
                  <a:gd name="T21" fmla="*/ 118 h 224"/>
                  <a:gd name="T22" fmla="*/ 22 w 311"/>
                  <a:gd name="T23" fmla="*/ 130 h 224"/>
                  <a:gd name="T24" fmla="*/ 39 w 311"/>
                  <a:gd name="T25" fmla="*/ 131 h 224"/>
                  <a:gd name="T26" fmla="*/ 51 w 311"/>
                  <a:gd name="T27" fmla="*/ 127 h 224"/>
                  <a:gd name="T28" fmla="*/ 51 w 311"/>
                  <a:gd name="T29" fmla="*/ 132 h 224"/>
                  <a:gd name="T30" fmla="*/ 51 w 311"/>
                  <a:gd name="T31" fmla="*/ 151 h 224"/>
                  <a:gd name="T32" fmla="*/ 61 w 311"/>
                  <a:gd name="T33" fmla="*/ 170 h 224"/>
                  <a:gd name="T34" fmla="*/ 82 w 311"/>
                  <a:gd name="T35" fmla="*/ 184 h 224"/>
                  <a:gd name="T36" fmla="*/ 106 w 311"/>
                  <a:gd name="T37" fmla="*/ 194 h 224"/>
                  <a:gd name="T38" fmla="*/ 115 w 311"/>
                  <a:gd name="T39" fmla="*/ 203 h 224"/>
                  <a:gd name="T40" fmla="*/ 129 w 311"/>
                  <a:gd name="T41" fmla="*/ 215 h 224"/>
                  <a:gd name="T42" fmla="*/ 151 w 311"/>
                  <a:gd name="T43" fmla="*/ 222 h 224"/>
                  <a:gd name="T44" fmla="*/ 168 w 311"/>
                  <a:gd name="T45" fmla="*/ 221 h 224"/>
                  <a:gd name="T46" fmla="*/ 179 w 311"/>
                  <a:gd name="T47" fmla="*/ 220 h 224"/>
                  <a:gd name="T48" fmla="*/ 198 w 311"/>
                  <a:gd name="T49" fmla="*/ 218 h 224"/>
                  <a:gd name="T50" fmla="*/ 216 w 311"/>
                  <a:gd name="T51" fmla="*/ 207 h 224"/>
                  <a:gd name="T52" fmla="*/ 243 w 311"/>
                  <a:gd name="T53" fmla="*/ 190 h 224"/>
                  <a:gd name="T54" fmla="*/ 277 w 311"/>
                  <a:gd name="T55" fmla="*/ 173 h 224"/>
                  <a:gd name="T56" fmla="*/ 295 w 311"/>
                  <a:gd name="T57" fmla="*/ 159 h 224"/>
                  <a:gd name="T58" fmla="*/ 309 w 311"/>
                  <a:gd name="T59" fmla="*/ 132 h 224"/>
                  <a:gd name="T60" fmla="*/ 308 w 311"/>
                  <a:gd name="T61" fmla="*/ 112 h 224"/>
                  <a:gd name="T62" fmla="*/ 310 w 311"/>
                  <a:gd name="T63" fmla="*/ 89 h 224"/>
                  <a:gd name="T64" fmla="*/ 304 w 311"/>
                  <a:gd name="T65" fmla="*/ 53 h 224"/>
                  <a:gd name="T66" fmla="*/ 266 w 311"/>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1"/>
                  <a:gd name="T103" fmla="*/ 0 h 224"/>
                  <a:gd name="T104" fmla="*/ 311 w 311"/>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1" h="224">
                    <a:moveTo>
                      <a:pt x="266" y="20"/>
                    </a:moveTo>
                    <a:lnTo>
                      <a:pt x="243" y="10"/>
                    </a:lnTo>
                    <a:lnTo>
                      <a:pt x="209" y="1"/>
                    </a:lnTo>
                    <a:lnTo>
                      <a:pt x="181" y="0"/>
                    </a:lnTo>
                    <a:lnTo>
                      <a:pt x="149" y="4"/>
                    </a:lnTo>
                    <a:lnTo>
                      <a:pt x="123" y="10"/>
                    </a:lnTo>
                    <a:lnTo>
                      <a:pt x="106" y="23"/>
                    </a:lnTo>
                    <a:lnTo>
                      <a:pt x="91" y="40"/>
                    </a:lnTo>
                    <a:lnTo>
                      <a:pt x="80" y="52"/>
                    </a:lnTo>
                    <a:lnTo>
                      <a:pt x="66" y="65"/>
                    </a:lnTo>
                    <a:lnTo>
                      <a:pt x="58" y="78"/>
                    </a:lnTo>
                    <a:lnTo>
                      <a:pt x="53" y="92"/>
                    </a:lnTo>
                    <a:lnTo>
                      <a:pt x="55" y="103"/>
                    </a:lnTo>
                    <a:lnTo>
                      <a:pt x="46" y="98"/>
                    </a:lnTo>
                    <a:lnTo>
                      <a:pt x="39" y="89"/>
                    </a:lnTo>
                    <a:lnTo>
                      <a:pt x="28" y="87"/>
                    </a:lnTo>
                    <a:lnTo>
                      <a:pt x="17" y="87"/>
                    </a:lnTo>
                    <a:lnTo>
                      <a:pt x="8" y="91"/>
                    </a:lnTo>
                    <a:lnTo>
                      <a:pt x="2" y="95"/>
                    </a:lnTo>
                    <a:lnTo>
                      <a:pt x="0" y="102"/>
                    </a:lnTo>
                    <a:lnTo>
                      <a:pt x="3" y="111"/>
                    </a:lnTo>
                    <a:lnTo>
                      <a:pt x="7"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1" y="170"/>
                    </a:lnTo>
                    <a:lnTo>
                      <a:pt x="71" y="177"/>
                    </a:lnTo>
                    <a:lnTo>
                      <a:pt x="82" y="184"/>
                    </a:lnTo>
                    <a:lnTo>
                      <a:pt x="93" y="190"/>
                    </a:lnTo>
                    <a:lnTo>
                      <a:pt x="106" y="194"/>
                    </a:lnTo>
                    <a:lnTo>
                      <a:pt x="114" y="198"/>
                    </a:lnTo>
                    <a:lnTo>
                      <a:pt x="115" y="203"/>
                    </a:lnTo>
                    <a:lnTo>
                      <a:pt x="121" y="210"/>
                    </a:lnTo>
                    <a:lnTo>
                      <a:pt x="129" y="215"/>
                    </a:lnTo>
                    <a:lnTo>
                      <a:pt x="141" y="219"/>
                    </a:lnTo>
                    <a:lnTo>
                      <a:pt x="151" y="222"/>
                    </a:lnTo>
                    <a:lnTo>
                      <a:pt x="161" y="223"/>
                    </a:lnTo>
                    <a:lnTo>
                      <a:pt x="168" y="221"/>
                    </a:lnTo>
                    <a:lnTo>
                      <a:pt x="173" y="216"/>
                    </a:lnTo>
                    <a:lnTo>
                      <a:pt x="179" y="220"/>
                    </a:lnTo>
                    <a:lnTo>
                      <a:pt x="188" y="221"/>
                    </a:lnTo>
                    <a:lnTo>
                      <a:pt x="198" y="218"/>
                    </a:lnTo>
                    <a:lnTo>
                      <a:pt x="207" y="214"/>
                    </a:lnTo>
                    <a:lnTo>
                      <a:pt x="216" y="207"/>
                    </a:lnTo>
                    <a:lnTo>
                      <a:pt x="227" y="199"/>
                    </a:lnTo>
                    <a:lnTo>
                      <a:pt x="243" y="190"/>
                    </a:lnTo>
                    <a:lnTo>
                      <a:pt x="258" y="182"/>
                    </a:lnTo>
                    <a:lnTo>
                      <a:pt x="277" y="173"/>
                    </a:lnTo>
                    <a:lnTo>
                      <a:pt x="285" y="165"/>
                    </a:lnTo>
                    <a:lnTo>
                      <a:pt x="295" y="159"/>
                    </a:lnTo>
                    <a:lnTo>
                      <a:pt x="304" y="150"/>
                    </a:lnTo>
                    <a:lnTo>
                      <a:pt x="309" y="132"/>
                    </a:lnTo>
                    <a:lnTo>
                      <a:pt x="310" y="117"/>
                    </a:lnTo>
                    <a:lnTo>
                      <a:pt x="308" y="112"/>
                    </a:lnTo>
                    <a:lnTo>
                      <a:pt x="308" y="105"/>
                    </a:lnTo>
                    <a:lnTo>
                      <a:pt x="310" y="89"/>
                    </a:lnTo>
                    <a:lnTo>
                      <a:pt x="310" y="69"/>
                    </a:lnTo>
                    <a:lnTo>
                      <a:pt x="304" y="53"/>
                    </a:lnTo>
                    <a:lnTo>
                      <a:pt x="290" y="37"/>
                    </a:lnTo>
                    <a:lnTo>
                      <a:pt x="266" y="20"/>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15516" name="Freeform 13"/>
              <p:cNvSpPr>
                <a:spLocks/>
              </p:cNvSpPr>
              <p:nvPr/>
            </p:nvSpPr>
            <p:spPr bwMode="auto">
              <a:xfrm>
                <a:off x="1309" y="1333"/>
                <a:ext cx="17" cy="20"/>
              </a:xfrm>
              <a:custGeom>
                <a:avLst/>
                <a:gdLst>
                  <a:gd name="T0" fmla="*/ 16 w 17"/>
                  <a:gd name="T1" fmla="*/ 0 h 20"/>
                  <a:gd name="T2" fmla="*/ 10 w 17"/>
                  <a:gd name="T3" fmla="*/ 2 h 20"/>
                  <a:gd name="T4" fmla="*/ 5 w 17"/>
                  <a:gd name="T5" fmla="*/ 3 h 20"/>
                  <a:gd name="T6" fmla="*/ 2 w 17"/>
                  <a:gd name="T7" fmla="*/ 7 h 20"/>
                  <a:gd name="T8" fmla="*/ 0 w 17"/>
                  <a:gd name="T9" fmla="*/ 11 h 20"/>
                  <a:gd name="T10" fmla="*/ 1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10" y="2"/>
                    </a:lnTo>
                    <a:lnTo>
                      <a:pt x="5" y="3"/>
                    </a:lnTo>
                    <a:lnTo>
                      <a:pt x="2" y="7"/>
                    </a:lnTo>
                    <a:lnTo>
                      <a:pt x="0" y="11"/>
                    </a:lnTo>
                    <a:lnTo>
                      <a:pt x="1" y="15"/>
                    </a:lnTo>
                    <a:lnTo>
                      <a:pt x="2" y="19"/>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17" name="Freeform 14"/>
              <p:cNvSpPr>
                <a:spLocks/>
              </p:cNvSpPr>
              <p:nvPr/>
            </p:nvSpPr>
            <p:spPr bwMode="auto">
              <a:xfrm>
                <a:off x="1312" y="1333"/>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3 w 129"/>
                  <a:gd name="T15" fmla="*/ 32 h 35"/>
                  <a:gd name="T16" fmla="*/ 67 w 129"/>
                  <a:gd name="T17" fmla="*/ 34 h 35"/>
                  <a:gd name="T18" fmla="*/ 80 w 129"/>
                  <a:gd name="T19" fmla="*/ 33 h 35"/>
                  <a:gd name="T20" fmla="*/ 90 w 129"/>
                  <a:gd name="T21" fmla="*/ 32 h 35"/>
                  <a:gd name="T22" fmla="*/ 102 w 129"/>
                  <a:gd name="T23" fmla="*/ 28 h 35"/>
                  <a:gd name="T24" fmla="*/ 111 w 129"/>
                  <a:gd name="T25" fmla="*/ 24 h 35"/>
                  <a:gd name="T26" fmla="*/ 119 w 129"/>
                  <a:gd name="T27" fmla="*/ 17 h 35"/>
                  <a:gd name="T28" fmla="*/ 123 w 129"/>
                  <a:gd name="T29" fmla="*/ 12 h 35"/>
                  <a:gd name="T30" fmla="*/ 125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3" y="32"/>
                    </a:lnTo>
                    <a:lnTo>
                      <a:pt x="67" y="34"/>
                    </a:lnTo>
                    <a:lnTo>
                      <a:pt x="80" y="33"/>
                    </a:lnTo>
                    <a:lnTo>
                      <a:pt x="90" y="32"/>
                    </a:lnTo>
                    <a:lnTo>
                      <a:pt x="102" y="28"/>
                    </a:lnTo>
                    <a:lnTo>
                      <a:pt x="111" y="24"/>
                    </a:lnTo>
                    <a:lnTo>
                      <a:pt x="119" y="17"/>
                    </a:lnTo>
                    <a:lnTo>
                      <a:pt x="123" y="12"/>
                    </a:lnTo>
                    <a:lnTo>
                      <a:pt x="125" y="6"/>
                    </a:lnTo>
                    <a:lnTo>
                      <a:pt x="128" y="0"/>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18" name="Freeform 15"/>
              <p:cNvSpPr>
                <a:spLocks/>
              </p:cNvSpPr>
              <p:nvPr/>
            </p:nvSpPr>
            <p:spPr bwMode="auto">
              <a:xfrm>
                <a:off x="1423" y="1328"/>
                <a:ext cx="28" cy="17"/>
              </a:xfrm>
              <a:custGeom>
                <a:avLst/>
                <a:gdLst>
                  <a:gd name="T0" fmla="*/ 0 w 28"/>
                  <a:gd name="T1" fmla="*/ 0 h 17"/>
                  <a:gd name="T2" fmla="*/ 6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6" y="1"/>
                    </a:lnTo>
                    <a:lnTo>
                      <a:pt x="12" y="3"/>
                    </a:lnTo>
                    <a:lnTo>
                      <a:pt x="18" y="6"/>
                    </a:lnTo>
                    <a:lnTo>
                      <a:pt x="23" y="8"/>
                    </a:lnTo>
                    <a:lnTo>
                      <a:pt x="26" y="12"/>
                    </a:lnTo>
                    <a:lnTo>
                      <a:pt x="27" y="16"/>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19" name="Freeform 16"/>
              <p:cNvSpPr>
                <a:spLocks/>
              </p:cNvSpPr>
              <p:nvPr/>
            </p:nvSpPr>
            <p:spPr bwMode="auto">
              <a:xfrm>
                <a:off x="1343" y="1279"/>
                <a:ext cx="66" cy="58"/>
              </a:xfrm>
              <a:custGeom>
                <a:avLst/>
                <a:gdLst>
                  <a:gd name="T0" fmla="*/ 31 w 66"/>
                  <a:gd name="T1" fmla="*/ 0 h 58"/>
                  <a:gd name="T2" fmla="*/ 21 w 66"/>
                  <a:gd name="T3" fmla="*/ 9 h 58"/>
                  <a:gd name="T4" fmla="*/ 13 w 66"/>
                  <a:gd name="T5" fmla="*/ 15 h 58"/>
                  <a:gd name="T6" fmla="*/ 8 w 66"/>
                  <a:gd name="T7" fmla="*/ 21 h 58"/>
                  <a:gd name="T8" fmla="*/ 3 w 66"/>
                  <a:gd name="T9" fmla="*/ 29 h 58"/>
                  <a:gd name="T10" fmla="*/ 1 w 66"/>
                  <a:gd name="T11" fmla="*/ 37 h 58"/>
                  <a:gd name="T12" fmla="*/ 0 w 66"/>
                  <a:gd name="T13" fmla="*/ 43 h 58"/>
                  <a:gd name="T14" fmla="*/ 4 w 66"/>
                  <a:gd name="T15" fmla="*/ 49 h 58"/>
                  <a:gd name="T16" fmla="*/ 9 w 66"/>
                  <a:gd name="T17" fmla="*/ 54 h 58"/>
                  <a:gd name="T18" fmla="*/ 19 w 66"/>
                  <a:gd name="T19" fmla="*/ 56 h 58"/>
                  <a:gd name="T20" fmla="*/ 31 w 66"/>
                  <a:gd name="T21" fmla="*/ 57 h 58"/>
                  <a:gd name="T22" fmla="*/ 42 w 66"/>
                  <a:gd name="T23" fmla="*/ 56 h 58"/>
                  <a:gd name="T24" fmla="*/ 50 w 66"/>
                  <a:gd name="T25" fmla="*/ 54 h 58"/>
                  <a:gd name="T26" fmla="*/ 57 w 66"/>
                  <a:gd name="T27" fmla="*/ 51 h 58"/>
                  <a:gd name="T28" fmla="*/ 61 w 66"/>
                  <a:gd name="T29" fmla="*/ 48 h 58"/>
                  <a:gd name="T30" fmla="*/ 64 w 66"/>
                  <a:gd name="T31" fmla="*/ 41 h 58"/>
                  <a:gd name="T32" fmla="*/ 65 w 66"/>
                  <a:gd name="T33" fmla="*/ 35 h 58"/>
                  <a:gd name="T34" fmla="*/ 63 w 66"/>
                  <a:gd name="T35" fmla="*/ 30 h 58"/>
                  <a:gd name="T36" fmla="*/ 60 w 66"/>
                  <a:gd name="T37" fmla="*/ 26 h 58"/>
                  <a:gd name="T38" fmla="*/ 57 w 66"/>
                  <a:gd name="T39" fmla="*/ 24 h 58"/>
                  <a:gd name="T40" fmla="*/ 53 w 66"/>
                  <a:gd name="T41" fmla="*/ 22 h 58"/>
                  <a:gd name="T42" fmla="*/ 47 w 66"/>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
                  <a:gd name="T67" fmla="*/ 0 h 58"/>
                  <a:gd name="T68" fmla="*/ 66 w 66"/>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 h="58">
                    <a:moveTo>
                      <a:pt x="31" y="0"/>
                    </a:moveTo>
                    <a:lnTo>
                      <a:pt x="21" y="9"/>
                    </a:lnTo>
                    <a:lnTo>
                      <a:pt x="13" y="15"/>
                    </a:lnTo>
                    <a:lnTo>
                      <a:pt x="8" y="21"/>
                    </a:lnTo>
                    <a:lnTo>
                      <a:pt x="3" y="29"/>
                    </a:lnTo>
                    <a:lnTo>
                      <a:pt x="1" y="37"/>
                    </a:lnTo>
                    <a:lnTo>
                      <a:pt x="0" y="43"/>
                    </a:lnTo>
                    <a:lnTo>
                      <a:pt x="4" y="49"/>
                    </a:lnTo>
                    <a:lnTo>
                      <a:pt x="9" y="54"/>
                    </a:lnTo>
                    <a:lnTo>
                      <a:pt x="19" y="56"/>
                    </a:lnTo>
                    <a:lnTo>
                      <a:pt x="31" y="57"/>
                    </a:lnTo>
                    <a:lnTo>
                      <a:pt x="42" y="56"/>
                    </a:lnTo>
                    <a:lnTo>
                      <a:pt x="50" y="54"/>
                    </a:lnTo>
                    <a:lnTo>
                      <a:pt x="57" y="51"/>
                    </a:lnTo>
                    <a:lnTo>
                      <a:pt x="61" y="48"/>
                    </a:lnTo>
                    <a:lnTo>
                      <a:pt x="64" y="41"/>
                    </a:lnTo>
                    <a:lnTo>
                      <a:pt x="65" y="35"/>
                    </a:lnTo>
                    <a:lnTo>
                      <a:pt x="63" y="30"/>
                    </a:lnTo>
                    <a:lnTo>
                      <a:pt x="60" y="26"/>
                    </a:lnTo>
                    <a:lnTo>
                      <a:pt x="57" y="24"/>
                    </a:lnTo>
                    <a:lnTo>
                      <a:pt x="53" y="22"/>
                    </a:lnTo>
                    <a:lnTo>
                      <a:pt x="47" y="21"/>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20" name="Freeform 17"/>
              <p:cNvSpPr>
                <a:spLocks/>
              </p:cNvSpPr>
              <p:nvPr/>
            </p:nvSpPr>
            <p:spPr bwMode="auto">
              <a:xfrm>
                <a:off x="1393" y="1272"/>
                <a:ext cx="41" cy="17"/>
              </a:xfrm>
              <a:custGeom>
                <a:avLst/>
                <a:gdLst>
                  <a:gd name="T0" fmla="*/ 0 w 41"/>
                  <a:gd name="T1" fmla="*/ 2 h 17"/>
                  <a:gd name="T2" fmla="*/ 8 w 41"/>
                  <a:gd name="T3" fmla="*/ 1 h 17"/>
                  <a:gd name="T4" fmla="*/ 16 w 41"/>
                  <a:gd name="T5" fmla="*/ 0 h 17"/>
                  <a:gd name="T6" fmla="*/ 25 w 41"/>
                  <a:gd name="T7" fmla="*/ 1 h 17"/>
                  <a:gd name="T8" fmla="*/ 34 w 41"/>
                  <a:gd name="T9" fmla="*/ 5 h 17"/>
                  <a:gd name="T10" fmla="*/ 40 w 41"/>
                  <a:gd name="T11" fmla="*/ 13 h 17"/>
                  <a:gd name="T12" fmla="*/ 33 w 41"/>
                  <a:gd name="T13" fmla="*/ 16 h 17"/>
                  <a:gd name="T14" fmla="*/ 28 w 41"/>
                  <a:gd name="T15" fmla="*/ 16 h 17"/>
                  <a:gd name="T16" fmla="*/ 24 w 41"/>
                  <a:gd name="T17" fmla="*/ 16 h 17"/>
                  <a:gd name="T18" fmla="*/ 19 w 41"/>
                  <a:gd name="T19" fmla="*/ 14 h 17"/>
                  <a:gd name="T20" fmla="*/ 18 w 41"/>
                  <a:gd name="T21" fmla="*/ 11 h 17"/>
                  <a:gd name="T22" fmla="*/ 19 w 41"/>
                  <a:gd name="T23" fmla="*/ 7 h 17"/>
                  <a:gd name="T24" fmla="*/ 21 w 41"/>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17"/>
                  <a:gd name="T41" fmla="*/ 41 w 41"/>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17">
                    <a:moveTo>
                      <a:pt x="0" y="2"/>
                    </a:moveTo>
                    <a:lnTo>
                      <a:pt x="8" y="1"/>
                    </a:lnTo>
                    <a:lnTo>
                      <a:pt x="16" y="0"/>
                    </a:lnTo>
                    <a:lnTo>
                      <a:pt x="25" y="1"/>
                    </a:lnTo>
                    <a:lnTo>
                      <a:pt x="34" y="5"/>
                    </a:lnTo>
                    <a:lnTo>
                      <a:pt x="40" y="13"/>
                    </a:lnTo>
                    <a:lnTo>
                      <a:pt x="33" y="16"/>
                    </a:lnTo>
                    <a:lnTo>
                      <a:pt x="28" y="16"/>
                    </a:lnTo>
                    <a:lnTo>
                      <a:pt x="24" y="16"/>
                    </a:lnTo>
                    <a:lnTo>
                      <a:pt x="19" y="14"/>
                    </a:lnTo>
                    <a:lnTo>
                      <a:pt x="18" y="11"/>
                    </a:lnTo>
                    <a:lnTo>
                      <a:pt x="19" y="7"/>
                    </a:lnTo>
                    <a:lnTo>
                      <a:pt x="21" y="4"/>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21" name="Freeform 18"/>
              <p:cNvSpPr>
                <a:spLocks/>
              </p:cNvSpPr>
              <p:nvPr/>
            </p:nvSpPr>
            <p:spPr bwMode="auto">
              <a:xfrm>
                <a:off x="1314" y="1274"/>
                <a:ext cx="47" cy="17"/>
              </a:xfrm>
              <a:custGeom>
                <a:avLst/>
                <a:gdLst>
                  <a:gd name="T0" fmla="*/ 0 w 47"/>
                  <a:gd name="T1" fmla="*/ 16 h 17"/>
                  <a:gd name="T2" fmla="*/ 6 w 47"/>
                  <a:gd name="T3" fmla="*/ 13 h 17"/>
                  <a:gd name="T4" fmla="*/ 11 w 47"/>
                  <a:gd name="T5" fmla="*/ 9 h 17"/>
                  <a:gd name="T6" fmla="*/ 15 w 47"/>
                  <a:gd name="T7" fmla="*/ 6 h 17"/>
                  <a:gd name="T8" fmla="*/ 23 w 47"/>
                  <a:gd name="T9" fmla="*/ 6 h 17"/>
                  <a:gd name="T10" fmla="*/ 31 w 47"/>
                  <a:gd name="T11" fmla="*/ 6 h 17"/>
                  <a:gd name="T12" fmla="*/ 38 w 47"/>
                  <a:gd name="T13" fmla="*/ 3 h 17"/>
                  <a:gd name="T14" fmla="*/ 46 w 47"/>
                  <a:gd name="T15" fmla="*/ 0 h 17"/>
                  <a:gd name="T16" fmla="*/ 41 w 47"/>
                  <a:gd name="T17" fmla="*/ 3 h 17"/>
                  <a:gd name="T18" fmla="*/ 37 w 47"/>
                  <a:gd name="T19" fmla="*/ 7 h 17"/>
                  <a:gd name="T20" fmla="*/ 34 w 47"/>
                  <a:gd name="T21" fmla="*/ 11 h 17"/>
                  <a:gd name="T22" fmla="*/ 30 w 47"/>
                  <a:gd name="T23" fmla="*/ 11 h 17"/>
                  <a:gd name="T24" fmla="*/ 25 w 47"/>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7"/>
                  <a:gd name="T41" fmla="*/ 47 w 4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7">
                    <a:moveTo>
                      <a:pt x="0" y="16"/>
                    </a:moveTo>
                    <a:lnTo>
                      <a:pt x="6" y="13"/>
                    </a:lnTo>
                    <a:lnTo>
                      <a:pt x="11" y="9"/>
                    </a:lnTo>
                    <a:lnTo>
                      <a:pt x="15" y="6"/>
                    </a:lnTo>
                    <a:lnTo>
                      <a:pt x="23" y="6"/>
                    </a:lnTo>
                    <a:lnTo>
                      <a:pt x="31" y="6"/>
                    </a:lnTo>
                    <a:lnTo>
                      <a:pt x="38" y="3"/>
                    </a:lnTo>
                    <a:lnTo>
                      <a:pt x="46" y="0"/>
                    </a:lnTo>
                    <a:lnTo>
                      <a:pt x="41" y="3"/>
                    </a:lnTo>
                    <a:lnTo>
                      <a:pt x="37" y="7"/>
                    </a:lnTo>
                    <a:lnTo>
                      <a:pt x="34" y="11"/>
                    </a:lnTo>
                    <a:lnTo>
                      <a:pt x="30" y="11"/>
                    </a:lnTo>
                    <a:lnTo>
                      <a:pt x="25" y="8"/>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22" name="Freeform 19"/>
              <p:cNvSpPr>
                <a:spLocks/>
              </p:cNvSpPr>
              <p:nvPr/>
            </p:nvSpPr>
            <p:spPr bwMode="auto">
              <a:xfrm>
                <a:off x="1392" y="1259"/>
                <a:ext cx="48" cy="17"/>
              </a:xfrm>
              <a:custGeom>
                <a:avLst/>
                <a:gdLst>
                  <a:gd name="T0" fmla="*/ 1 w 48"/>
                  <a:gd name="T1" fmla="*/ 4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9 h 17"/>
                  <a:gd name="T24" fmla="*/ 44 w 48"/>
                  <a:gd name="T25" fmla="*/ 5 h 17"/>
                  <a:gd name="T26" fmla="*/ 38 w 48"/>
                  <a:gd name="T27" fmla="*/ 2 h 17"/>
                  <a:gd name="T28" fmla="*/ 27 w 48"/>
                  <a:gd name="T29" fmla="*/ 1 h 17"/>
                  <a:gd name="T30" fmla="*/ 18 w 48"/>
                  <a:gd name="T31" fmla="*/ 0 h 17"/>
                  <a:gd name="T32" fmla="*/ 8 w 48"/>
                  <a:gd name="T33" fmla="*/ 2 h 17"/>
                  <a:gd name="T34" fmla="*/ 1 w 4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4"/>
                    </a:moveTo>
                    <a:lnTo>
                      <a:pt x="0" y="8"/>
                    </a:lnTo>
                    <a:lnTo>
                      <a:pt x="0" y="10"/>
                    </a:lnTo>
                    <a:lnTo>
                      <a:pt x="3" y="13"/>
                    </a:lnTo>
                    <a:lnTo>
                      <a:pt x="8" y="14"/>
                    </a:lnTo>
                    <a:lnTo>
                      <a:pt x="15" y="12"/>
                    </a:lnTo>
                    <a:lnTo>
                      <a:pt x="22" y="12"/>
                    </a:lnTo>
                    <a:lnTo>
                      <a:pt x="29" y="12"/>
                    </a:lnTo>
                    <a:lnTo>
                      <a:pt x="35" y="14"/>
                    </a:lnTo>
                    <a:lnTo>
                      <a:pt x="41" y="16"/>
                    </a:lnTo>
                    <a:lnTo>
                      <a:pt x="46" y="14"/>
                    </a:lnTo>
                    <a:lnTo>
                      <a:pt x="47" y="9"/>
                    </a:lnTo>
                    <a:lnTo>
                      <a:pt x="44" y="5"/>
                    </a:lnTo>
                    <a:lnTo>
                      <a:pt x="38" y="2"/>
                    </a:lnTo>
                    <a:lnTo>
                      <a:pt x="27" y="1"/>
                    </a:lnTo>
                    <a:lnTo>
                      <a:pt x="18" y="0"/>
                    </a:lnTo>
                    <a:lnTo>
                      <a:pt x="8" y="2"/>
                    </a:lnTo>
                    <a:lnTo>
                      <a:pt x="1" y="4"/>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15523" name="Freeform 20"/>
              <p:cNvSpPr>
                <a:spLocks/>
              </p:cNvSpPr>
              <p:nvPr/>
            </p:nvSpPr>
            <p:spPr bwMode="auto">
              <a:xfrm>
                <a:off x="1225" y="1203"/>
                <a:ext cx="310" cy="126"/>
              </a:xfrm>
              <a:custGeom>
                <a:avLst/>
                <a:gdLst>
                  <a:gd name="T0" fmla="*/ 9 w 310"/>
                  <a:gd name="T1" fmla="*/ 112 h 126"/>
                  <a:gd name="T2" fmla="*/ 23 w 310"/>
                  <a:gd name="T3" fmla="*/ 123 h 126"/>
                  <a:gd name="T4" fmla="*/ 31 w 310"/>
                  <a:gd name="T5" fmla="*/ 114 h 126"/>
                  <a:gd name="T6" fmla="*/ 36 w 310"/>
                  <a:gd name="T7" fmla="*/ 94 h 126"/>
                  <a:gd name="T8" fmla="*/ 51 w 310"/>
                  <a:gd name="T9" fmla="*/ 73 h 126"/>
                  <a:gd name="T10" fmla="*/ 80 w 310"/>
                  <a:gd name="T11" fmla="*/ 45 h 126"/>
                  <a:gd name="T12" fmla="*/ 99 w 310"/>
                  <a:gd name="T13" fmla="*/ 47 h 126"/>
                  <a:gd name="T14" fmla="*/ 129 w 310"/>
                  <a:gd name="T15" fmla="*/ 54 h 126"/>
                  <a:gd name="T16" fmla="*/ 148 w 310"/>
                  <a:gd name="T17" fmla="*/ 56 h 126"/>
                  <a:gd name="T18" fmla="*/ 169 w 310"/>
                  <a:gd name="T19" fmla="*/ 53 h 126"/>
                  <a:gd name="T20" fmla="*/ 196 w 310"/>
                  <a:gd name="T21" fmla="*/ 45 h 126"/>
                  <a:gd name="T22" fmla="*/ 214 w 310"/>
                  <a:gd name="T23" fmla="*/ 41 h 126"/>
                  <a:gd name="T24" fmla="*/ 227 w 310"/>
                  <a:gd name="T25" fmla="*/ 38 h 126"/>
                  <a:gd name="T26" fmla="*/ 238 w 310"/>
                  <a:gd name="T27" fmla="*/ 48 h 126"/>
                  <a:gd name="T28" fmla="*/ 259 w 310"/>
                  <a:gd name="T29" fmla="*/ 59 h 126"/>
                  <a:gd name="T30" fmla="*/ 270 w 310"/>
                  <a:gd name="T31" fmla="*/ 74 h 126"/>
                  <a:gd name="T32" fmla="*/ 273 w 310"/>
                  <a:gd name="T33" fmla="*/ 92 h 126"/>
                  <a:gd name="T34" fmla="*/ 283 w 310"/>
                  <a:gd name="T35" fmla="*/ 105 h 126"/>
                  <a:gd name="T36" fmla="*/ 282 w 310"/>
                  <a:gd name="T37" fmla="*/ 117 h 126"/>
                  <a:gd name="T38" fmla="*/ 295 w 310"/>
                  <a:gd name="T39" fmla="*/ 113 h 126"/>
                  <a:gd name="T40" fmla="*/ 303 w 310"/>
                  <a:gd name="T41" fmla="*/ 97 h 126"/>
                  <a:gd name="T42" fmla="*/ 309 w 310"/>
                  <a:gd name="T43" fmla="*/ 72 h 126"/>
                  <a:gd name="T44" fmla="*/ 300 w 310"/>
                  <a:gd name="T45" fmla="*/ 48 h 126"/>
                  <a:gd name="T46" fmla="*/ 283 w 310"/>
                  <a:gd name="T47" fmla="*/ 31 h 126"/>
                  <a:gd name="T48" fmla="*/ 260 w 310"/>
                  <a:gd name="T49" fmla="*/ 23 h 126"/>
                  <a:gd name="T50" fmla="*/ 241 w 310"/>
                  <a:gd name="T51" fmla="*/ 23 h 126"/>
                  <a:gd name="T52" fmla="*/ 221 w 310"/>
                  <a:gd name="T53" fmla="*/ 19 h 126"/>
                  <a:gd name="T54" fmla="*/ 194 w 310"/>
                  <a:gd name="T55" fmla="*/ 8 h 126"/>
                  <a:gd name="T56" fmla="*/ 161 w 310"/>
                  <a:gd name="T57" fmla="*/ 1 h 126"/>
                  <a:gd name="T58" fmla="*/ 125 w 310"/>
                  <a:gd name="T59" fmla="*/ 1 h 126"/>
                  <a:gd name="T60" fmla="*/ 85 w 310"/>
                  <a:gd name="T61" fmla="*/ 4 h 126"/>
                  <a:gd name="T62" fmla="*/ 58 w 310"/>
                  <a:gd name="T63" fmla="*/ 12 h 126"/>
                  <a:gd name="T64" fmla="*/ 46 w 310"/>
                  <a:gd name="T65" fmla="*/ 27 h 126"/>
                  <a:gd name="T66" fmla="*/ 52 w 310"/>
                  <a:gd name="T67" fmla="*/ 41 h 126"/>
                  <a:gd name="T68" fmla="*/ 35 w 310"/>
                  <a:gd name="T69" fmla="*/ 46 h 126"/>
                  <a:gd name="T70" fmla="*/ 20 w 310"/>
                  <a:gd name="T71" fmla="*/ 52 h 126"/>
                  <a:gd name="T72" fmla="*/ 9 w 310"/>
                  <a:gd name="T73" fmla="*/ 60 h 126"/>
                  <a:gd name="T74" fmla="*/ 2 w 310"/>
                  <a:gd name="T75" fmla="*/ 74 h 126"/>
                  <a:gd name="T76" fmla="*/ 1 w 310"/>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0"/>
                  <a:gd name="T118" fmla="*/ 0 h 126"/>
                  <a:gd name="T119" fmla="*/ 310 w 310"/>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0" h="126">
                    <a:moveTo>
                      <a:pt x="4" y="104"/>
                    </a:moveTo>
                    <a:lnTo>
                      <a:pt x="9" y="112"/>
                    </a:lnTo>
                    <a:lnTo>
                      <a:pt x="14" y="118"/>
                    </a:lnTo>
                    <a:lnTo>
                      <a:pt x="23" y="123"/>
                    </a:lnTo>
                    <a:lnTo>
                      <a:pt x="33" y="125"/>
                    </a:lnTo>
                    <a:lnTo>
                      <a:pt x="31" y="114"/>
                    </a:lnTo>
                    <a:lnTo>
                      <a:pt x="33" y="104"/>
                    </a:lnTo>
                    <a:lnTo>
                      <a:pt x="36" y="94"/>
                    </a:lnTo>
                    <a:lnTo>
                      <a:pt x="43" y="84"/>
                    </a:lnTo>
                    <a:lnTo>
                      <a:pt x="51" y="73"/>
                    </a:lnTo>
                    <a:lnTo>
                      <a:pt x="65" y="58"/>
                    </a:lnTo>
                    <a:lnTo>
                      <a:pt x="80" y="45"/>
                    </a:lnTo>
                    <a:lnTo>
                      <a:pt x="87" y="42"/>
                    </a:lnTo>
                    <a:lnTo>
                      <a:pt x="99" y="47"/>
                    </a:lnTo>
                    <a:lnTo>
                      <a:pt x="113" y="52"/>
                    </a:lnTo>
                    <a:lnTo>
                      <a:pt x="129" y="54"/>
                    </a:lnTo>
                    <a:lnTo>
                      <a:pt x="138" y="55"/>
                    </a:lnTo>
                    <a:lnTo>
                      <a:pt x="148" y="56"/>
                    </a:lnTo>
                    <a:lnTo>
                      <a:pt x="159" y="55"/>
                    </a:lnTo>
                    <a:lnTo>
                      <a:pt x="169" y="53"/>
                    </a:lnTo>
                    <a:lnTo>
                      <a:pt x="183" y="49"/>
                    </a:lnTo>
                    <a:lnTo>
                      <a:pt x="196" y="45"/>
                    </a:lnTo>
                    <a:lnTo>
                      <a:pt x="207" y="41"/>
                    </a:lnTo>
                    <a:lnTo>
                      <a:pt x="214" y="41"/>
                    </a:lnTo>
                    <a:lnTo>
                      <a:pt x="218" y="40"/>
                    </a:lnTo>
                    <a:lnTo>
                      <a:pt x="227" y="38"/>
                    </a:lnTo>
                    <a:lnTo>
                      <a:pt x="231" y="42"/>
                    </a:lnTo>
                    <a:lnTo>
                      <a:pt x="238" y="48"/>
                    </a:lnTo>
                    <a:lnTo>
                      <a:pt x="248" y="53"/>
                    </a:lnTo>
                    <a:lnTo>
                      <a:pt x="259" y="59"/>
                    </a:lnTo>
                    <a:lnTo>
                      <a:pt x="266" y="65"/>
                    </a:lnTo>
                    <a:lnTo>
                      <a:pt x="270" y="74"/>
                    </a:lnTo>
                    <a:lnTo>
                      <a:pt x="268" y="84"/>
                    </a:lnTo>
                    <a:lnTo>
                      <a:pt x="273" y="92"/>
                    </a:lnTo>
                    <a:lnTo>
                      <a:pt x="279" y="98"/>
                    </a:lnTo>
                    <a:lnTo>
                      <a:pt x="283" y="105"/>
                    </a:lnTo>
                    <a:lnTo>
                      <a:pt x="284" y="110"/>
                    </a:lnTo>
                    <a:lnTo>
                      <a:pt x="282" y="117"/>
                    </a:lnTo>
                    <a:lnTo>
                      <a:pt x="292" y="117"/>
                    </a:lnTo>
                    <a:lnTo>
                      <a:pt x="295" y="113"/>
                    </a:lnTo>
                    <a:lnTo>
                      <a:pt x="301" y="106"/>
                    </a:lnTo>
                    <a:lnTo>
                      <a:pt x="303" y="97"/>
                    </a:lnTo>
                    <a:lnTo>
                      <a:pt x="306" y="86"/>
                    </a:lnTo>
                    <a:lnTo>
                      <a:pt x="309" y="72"/>
                    </a:lnTo>
                    <a:lnTo>
                      <a:pt x="306" y="61"/>
                    </a:lnTo>
                    <a:lnTo>
                      <a:pt x="300" y="48"/>
                    </a:lnTo>
                    <a:lnTo>
                      <a:pt x="292" y="39"/>
                    </a:lnTo>
                    <a:lnTo>
                      <a:pt x="283" y="31"/>
                    </a:lnTo>
                    <a:lnTo>
                      <a:pt x="270" y="26"/>
                    </a:lnTo>
                    <a:lnTo>
                      <a:pt x="260" y="23"/>
                    </a:lnTo>
                    <a:lnTo>
                      <a:pt x="250" y="22"/>
                    </a:lnTo>
                    <a:lnTo>
                      <a:pt x="241" y="23"/>
                    </a:lnTo>
                    <a:lnTo>
                      <a:pt x="230" y="25"/>
                    </a:lnTo>
                    <a:lnTo>
                      <a:pt x="221" y="19"/>
                    </a:lnTo>
                    <a:lnTo>
                      <a:pt x="210" y="13"/>
                    </a:lnTo>
                    <a:lnTo>
                      <a:pt x="194" y="8"/>
                    </a:lnTo>
                    <a:lnTo>
                      <a:pt x="180" y="4"/>
                    </a:lnTo>
                    <a:lnTo>
                      <a:pt x="161" y="1"/>
                    </a:lnTo>
                    <a:lnTo>
                      <a:pt x="145" y="0"/>
                    </a:lnTo>
                    <a:lnTo>
                      <a:pt x="125" y="1"/>
                    </a:lnTo>
                    <a:lnTo>
                      <a:pt x="105" y="2"/>
                    </a:lnTo>
                    <a:lnTo>
                      <a:pt x="85" y="4"/>
                    </a:lnTo>
                    <a:lnTo>
                      <a:pt x="69" y="7"/>
                    </a:lnTo>
                    <a:lnTo>
                      <a:pt x="58" y="12"/>
                    </a:lnTo>
                    <a:lnTo>
                      <a:pt x="50" y="19"/>
                    </a:lnTo>
                    <a:lnTo>
                      <a:pt x="46" y="27"/>
                    </a:lnTo>
                    <a:lnTo>
                      <a:pt x="48" y="34"/>
                    </a:lnTo>
                    <a:lnTo>
                      <a:pt x="52" y="41"/>
                    </a:lnTo>
                    <a:lnTo>
                      <a:pt x="43" y="42"/>
                    </a:lnTo>
                    <a:lnTo>
                      <a:pt x="35" y="46"/>
                    </a:lnTo>
                    <a:lnTo>
                      <a:pt x="26" y="49"/>
                    </a:lnTo>
                    <a:lnTo>
                      <a:pt x="20" y="52"/>
                    </a:lnTo>
                    <a:lnTo>
                      <a:pt x="14" y="55"/>
                    </a:lnTo>
                    <a:lnTo>
                      <a:pt x="9" y="60"/>
                    </a:lnTo>
                    <a:lnTo>
                      <a:pt x="4" y="66"/>
                    </a:lnTo>
                    <a:lnTo>
                      <a:pt x="2" y="74"/>
                    </a:lnTo>
                    <a:lnTo>
                      <a:pt x="0" y="87"/>
                    </a:lnTo>
                    <a:lnTo>
                      <a:pt x="1" y="94"/>
                    </a:lnTo>
                    <a:lnTo>
                      <a:pt x="4" y="104"/>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15524" name="Freeform 21"/>
              <p:cNvSpPr>
                <a:spLocks/>
              </p:cNvSpPr>
              <p:nvPr/>
            </p:nvSpPr>
            <p:spPr bwMode="auto">
              <a:xfrm>
                <a:off x="1246" y="1254"/>
                <a:ext cx="40" cy="56"/>
              </a:xfrm>
              <a:custGeom>
                <a:avLst/>
                <a:gdLst>
                  <a:gd name="T0" fmla="*/ 7 w 40"/>
                  <a:gd name="T1" fmla="*/ 31 h 56"/>
                  <a:gd name="T2" fmla="*/ 4 w 40"/>
                  <a:gd name="T3" fmla="*/ 34 h 56"/>
                  <a:gd name="T4" fmla="*/ 2 w 40"/>
                  <a:gd name="T5" fmla="*/ 38 h 56"/>
                  <a:gd name="T6" fmla="*/ 0 w 40"/>
                  <a:gd name="T7" fmla="*/ 42 h 56"/>
                  <a:gd name="T8" fmla="*/ 0 w 40"/>
                  <a:gd name="T9" fmla="*/ 45 h 56"/>
                  <a:gd name="T10" fmla="*/ 1 w 40"/>
                  <a:gd name="T11" fmla="*/ 49 h 56"/>
                  <a:gd name="T12" fmla="*/ 3 w 40"/>
                  <a:gd name="T13" fmla="*/ 52 h 56"/>
                  <a:gd name="T14" fmla="*/ 5 w 40"/>
                  <a:gd name="T15" fmla="*/ 55 h 56"/>
                  <a:gd name="T16" fmla="*/ 8 w 40"/>
                  <a:gd name="T17" fmla="*/ 53 h 56"/>
                  <a:gd name="T18" fmla="*/ 10 w 40"/>
                  <a:gd name="T19" fmla="*/ 49 h 56"/>
                  <a:gd name="T20" fmla="*/ 9 w 40"/>
                  <a:gd name="T21" fmla="*/ 46 h 56"/>
                  <a:gd name="T22" fmla="*/ 8 w 40"/>
                  <a:gd name="T23" fmla="*/ 43 h 56"/>
                  <a:gd name="T24" fmla="*/ 7 w 40"/>
                  <a:gd name="T25" fmla="*/ 40 h 56"/>
                  <a:gd name="T26" fmla="*/ 8 w 40"/>
                  <a:gd name="T27" fmla="*/ 37 h 56"/>
                  <a:gd name="T28" fmla="*/ 10 w 40"/>
                  <a:gd name="T29" fmla="*/ 33 h 56"/>
                  <a:gd name="T30" fmla="*/ 12 w 40"/>
                  <a:gd name="T31" fmla="*/ 30 h 56"/>
                  <a:gd name="T32" fmla="*/ 14 w 40"/>
                  <a:gd name="T33" fmla="*/ 28 h 56"/>
                  <a:gd name="T34" fmla="*/ 15 w 40"/>
                  <a:gd name="T35" fmla="*/ 31 h 56"/>
                  <a:gd name="T36" fmla="*/ 14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0 h 56"/>
                  <a:gd name="T62" fmla="*/ 23 w 40"/>
                  <a:gd name="T63" fmla="*/ 20 h 56"/>
                  <a:gd name="T64" fmla="*/ 26 w 40"/>
                  <a:gd name="T65" fmla="*/ 20 h 56"/>
                  <a:gd name="T66" fmla="*/ 24 w 40"/>
                  <a:gd name="T67" fmla="*/ 17 h 56"/>
                  <a:gd name="T68" fmla="*/ 24 w 40"/>
                  <a:gd name="T69" fmla="*/ 16 h 56"/>
                  <a:gd name="T70" fmla="*/ 24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7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7" y="31"/>
                    </a:moveTo>
                    <a:lnTo>
                      <a:pt x="4" y="34"/>
                    </a:lnTo>
                    <a:lnTo>
                      <a:pt x="2" y="38"/>
                    </a:lnTo>
                    <a:lnTo>
                      <a:pt x="0" y="42"/>
                    </a:lnTo>
                    <a:lnTo>
                      <a:pt x="0" y="45"/>
                    </a:lnTo>
                    <a:lnTo>
                      <a:pt x="1" y="49"/>
                    </a:lnTo>
                    <a:lnTo>
                      <a:pt x="3" y="52"/>
                    </a:lnTo>
                    <a:lnTo>
                      <a:pt x="5" y="55"/>
                    </a:lnTo>
                    <a:lnTo>
                      <a:pt x="8" y="53"/>
                    </a:lnTo>
                    <a:lnTo>
                      <a:pt x="10" y="49"/>
                    </a:lnTo>
                    <a:lnTo>
                      <a:pt x="9" y="46"/>
                    </a:lnTo>
                    <a:lnTo>
                      <a:pt x="8" y="43"/>
                    </a:lnTo>
                    <a:lnTo>
                      <a:pt x="7" y="40"/>
                    </a:lnTo>
                    <a:lnTo>
                      <a:pt x="8" y="37"/>
                    </a:lnTo>
                    <a:lnTo>
                      <a:pt x="10" y="33"/>
                    </a:lnTo>
                    <a:lnTo>
                      <a:pt x="12" y="30"/>
                    </a:lnTo>
                    <a:lnTo>
                      <a:pt x="14" y="28"/>
                    </a:lnTo>
                    <a:lnTo>
                      <a:pt x="15" y="31"/>
                    </a:lnTo>
                    <a:lnTo>
                      <a:pt x="14"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0"/>
                    </a:lnTo>
                    <a:lnTo>
                      <a:pt x="23" y="20"/>
                    </a:lnTo>
                    <a:lnTo>
                      <a:pt x="26" y="20"/>
                    </a:lnTo>
                    <a:lnTo>
                      <a:pt x="24" y="17"/>
                    </a:lnTo>
                    <a:lnTo>
                      <a:pt x="24" y="16"/>
                    </a:lnTo>
                    <a:lnTo>
                      <a:pt x="24" y="13"/>
                    </a:lnTo>
                    <a:lnTo>
                      <a:pt x="25" y="12"/>
                    </a:lnTo>
                    <a:lnTo>
                      <a:pt x="26" y="10"/>
                    </a:lnTo>
                    <a:lnTo>
                      <a:pt x="28" y="7"/>
                    </a:lnTo>
                    <a:lnTo>
                      <a:pt x="29" y="6"/>
                    </a:lnTo>
                    <a:lnTo>
                      <a:pt x="31" y="4"/>
                    </a:lnTo>
                    <a:lnTo>
                      <a:pt x="33" y="2"/>
                    </a:lnTo>
                    <a:lnTo>
                      <a:pt x="35" y="1"/>
                    </a:lnTo>
                    <a:lnTo>
                      <a:pt x="37" y="0"/>
                    </a:lnTo>
                    <a:lnTo>
                      <a:pt x="39" y="0"/>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25" name="Freeform 22"/>
              <p:cNvSpPr>
                <a:spLocks/>
              </p:cNvSpPr>
              <p:nvPr/>
            </p:nvSpPr>
            <p:spPr bwMode="auto">
              <a:xfrm>
                <a:off x="1285" y="1221"/>
                <a:ext cx="158" cy="33"/>
              </a:xfrm>
              <a:custGeom>
                <a:avLst/>
                <a:gdLst>
                  <a:gd name="T0" fmla="*/ 152 w 158"/>
                  <a:gd name="T1" fmla="*/ 14 h 33"/>
                  <a:gd name="T2" fmla="*/ 142 w 158"/>
                  <a:gd name="T3" fmla="*/ 15 h 33"/>
                  <a:gd name="T4" fmla="*/ 132 w 158"/>
                  <a:gd name="T5" fmla="*/ 18 h 33"/>
                  <a:gd name="T6" fmla="*/ 125 w 158"/>
                  <a:gd name="T7" fmla="*/ 23 h 33"/>
                  <a:gd name="T8" fmla="*/ 119 w 158"/>
                  <a:gd name="T9" fmla="*/ 26 h 33"/>
                  <a:gd name="T10" fmla="*/ 111 w 158"/>
                  <a:gd name="T11" fmla="*/ 29 h 33"/>
                  <a:gd name="T12" fmla="*/ 101 w 158"/>
                  <a:gd name="T13" fmla="*/ 31 h 33"/>
                  <a:gd name="T14" fmla="*/ 91 w 158"/>
                  <a:gd name="T15" fmla="*/ 32 h 33"/>
                  <a:gd name="T16" fmla="*/ 78 w 158"/>
                  <a:gd name="T17" fmla="*/ 32 h 33"/>
                  <a:gd name="T18" fmla="*/ 65 w 158"/>
                  <a:gd name="T19" fmla="*/ 31 h 33"/>
                  <a:gd name="T20" fmla="*/ 57 w 158"/>
                  <a:gd name="T21" fmla="*/ 30 h 33"/>
                  <a:gd name="T22" fmla="*/ 47 w 158"/>
                  <a:gd name="T23" fmla="*/ 27 h 33"/>
                  <a:gd name="T24" fmla="*/ 39 w 158"/>
                  <a:gd name="T25" fmla="*/ 24 h 33"/>
                  <a:gd name="T26" fmla="*/ 34 w 158"/>
                  <a:gd name="T27" fmla="*/ 19 h 33"/>
                  <a:gd name="T28" fmla="*/ 38 w 158"/>
                  <a:gd name="T29" fmla="*/ 20 h 33"/>
                  <a:gd name="T30" fmla="*/ 47 w 158"/>
                  <a:gd name="T31" fmla="*/ 23 h 33"/>
                  <a:gd name="T32" fmla="*/ 58 w 158"/>
                  <a:gd name="T33" fmla="*/ 23 h 33"/>
                  <a:gd name="T34" fmla="*/ 70 w 158"/>
                  <a:gd name="T35" fmla="*/ 23 h 33"/>
                  <a:gd name="T36" fmla="*/ 86 w 158"/>
                  <a:gd name="T37" fmla="*/ 22 h 33"/>
                  <a:gd name="T38" fmla="*/ 100 w 158"/>
                  <a:gd name="T39" fmla="*/ 21 h 33"/>
                  <a:gd name="T40" fmla="*/ 112 w 158"/>
                  <a:gd name="T41" fmla="*/ 18 h 33"/>
                  <a:gd name="T42" fmla="*/ 121 w 158"/>
                  <a:gd name="T43" fmla="*/ 14 h 33"/>
                  <a:gd name="T44" fmla="*/ 118 w 158"/>
                  <a:gd name="T45" fmla="*/ 12 h 33"/>
                  <a:gd name="T46" fmla="*/ 106 w 158"/>
                  <a:gd name="T47" fmla="*/ 14 h 33"/>
                  <a:gd name="T48" fmla="*/ 93 w 158"/>
                  <a:gd name="T49" fmla="*/ 16 h 33"/>
                  <a:gd name="T50" fmla="*/ 82 w 158"/>
                  <a:gd name="T51" fmla="*/ 17 h 33"/>
                  <a:gd name="T52" fmla="*/ 71 w 158"/>
                  <a:gd name="T53" fmla="*/ 16 h 33"/>
                  <a:gd name="T54" fmla="*/ 61 w 158"/>
                  <a:gd name="T55" fmla="*/ 11 h 33"/>
                  <a:gd name="T56" fmla="*/ 49 w 158"/>
                  <a:gd name="T57" fmla="*/ 8 h 33"/>
                  <a:gd name="T58" fmla="*/ 36 w 158"/>
                  <a:gd name="T59" fmla="*/ 8 h 33"/>
                  <a:gd name="T60" fmla="*/ 24 w 158"/>
                  <a:gd name="T61" fmla="*/ 3 h 33"/>
                  <a:gd name="T62" fmla="*/ 9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2" y="14"/>
                    </a:lnTo>
                    <a:lnTo>
                      <a:pt x="148" y="14"/>
                    </a:lnTo>
                    <a:lnTo>
                      <a:pt x="142" y="15"/>
                    </a:lnTo>
                    <a:lnTo>
                      <a:pt x="137" y="17"/>
                    </a:lnTo>
                    <a:lnTo>
                      <a:pt x="132" y="18"/>
                    </a:lnTo>
                    <a:lnTo>
                      <a:pt x="128" y="20"/>
                    </a:lnTo>
                    <a:lnTo>
                      <a:pt x="125" y="23"/>
                    </a:lnTo>
                    <a:lnTo>
                      <a:pt x="122" y="24"/>
                    </a:lnTo>
                    <a:lnTo>
                      <a:pt x="119" y="26"/>
                    </a:lnTo>
                    <a:lnTo>
                      <a:pt x="115" y="27"/>
                    </a:lnTo>
                    <a:lnTo>
                      <a:pt x="111" y="29"/>
                    </a:lnTo>
                    <a:lnTo>
                      <a:pt x="106" y="30"/>
                    </a:lnTo>
                    <a:lnTo>
                      <a:pt x="101" y="31"/>
                    </a:lnTo>
                    <a:lnTo>
                      <a:pt x="97" y="32"/>
                    </a:lnTo>
                    <a:lnTo>
                      <a:pt x="91" y="32"/>
                    </a:lnTo>
                    <a:lnTo>
                      <a:pt x="83" y="32"/>
                    </a:lnTo>
                    <a:lnTo>
                      <a:pt x="78" y="32"/>
                    </a:lnTo>
                    <a:lnTo>
                      <a:pt x="71" y="32"/>
                    </a:lnTo>
                    <a:lnTo>
                      <a:pt x="65" y="31"/>
                    </a:lnTo>
                    <a:lnTo>
                      <a:pt x="61" y="30"/>
                    </a:lnTo>
                    <a:lnTo>
                      <a:pt x="57" y="30"/>
                    </a:lnTo>
                    <a:lnTo>
                      <a:pt x="52" y="29"/>
                    </a:lnTo>
                    <a:lnTo>
                      <a:pt x="47" y="27"/>
                    </a:lnTo>
                    <a:lnTo>
                      <a:pt x="43" y="25"/>
                    </a:lnTo>
                    <a:lnTo>
                      <a:pt x="39" y="24"/>
                    </a:lnTo>
                    <a:lnTo>
                      <a:pt x="36" y="22"/>
                    </a:lnTo>
                    <a:lnTo>
                      <a:pt x="34" y="19"/>
                    </a:lnTo>
                    <a:lnTo>
                      <a:pt x="33" y="17"/>
                    </a:lnTo>
                    <a:lnTo>
                      <a:pt x="38" y="20"/>
                    </a:lnTo>
                    <a:lnTo>
                      <a:pt x="43" y="22"/>
                    </a:lnTo>
                    <a:lnTo>
                      <a:pt x="47" y="23"/>
                    </a:lnTo>
                    <a:lnTo>
                      <a:pt x="51" y="23"/>
                    </a:lnTo>
                    <a:lnTo>
                      <a:pt x="58" y="23"/>
                    </a:lnTo>
                    <a:lnTo>
                      <a:pt x="64" y="24"/>
                    </a:lnTo>
                    <a:lnTo>
                      <a:pt x="70" y="23"/>
                    </a:lnTo>
                    <a:lnTo>
                      <a:pt x="76" y="23"/>
                    </a:lnTo>
                    <a:lnTo>
                      <a:pt x="86" y="22"/>
                    </a:lnTo>
                    <a:lnTo>
                      <a:pt x="93" y="21"/>
                    </a:lnTo>
                    <a:lnTo>
                      <a:pt x="100" y="21"/>
                    </a:lnTo>
                    <a:lnTo>
                      <a:pt x="105" y="20"/>
                    </a:lnTo>
                    <a:lnTo>
                      <a:pt x="112" y="18"/>
                    </a:lnTo>
                    <a:lnTo>
                      <a:pt x="116" y="17"/>
                    </a:lnTo>
                    <a:lnTo>
                      <a:pt x="121" y="14"/>
                    </a:lnTo>
                    <a:lnTo>
                      <a:pt x="123" y="13"/>
                    </a:lnTo>
                    <a:lnTo>
                      <a:pt x="118" y="12"/>
                    </a:lnTo>
                    <a:lnTo>
                      <a:pt x="113" y="13"/>
                    </a:lnTo>
                    <a:lnTo>
                      <a:pt x="106" y="14"/>
                    </a:lnTo>
                    <a:lnTo>
                      <a:pt x="99" y="15"/>
                    </a:lnTo>
                    <a:lnTo>
                      <a:pt x="93" y="16"/>
                    </a:lnTo>
                    <a:lnTo>
                      <a:pt x="89" y="17"/>
                    </a:lnTo>
                    <a:lnTo>
                      <a:pt x="82" y="17"/>
                    </a:lnTo>
                    <a:lnTo>
                      <a:pt x="78" y="17"/>
                    </a:lnTo>
                    <a:lnTo>
                      <a:pt x="71" y="16"/>
                    </a:lnTo>
                    <a:lnTo>
                      <a:pt x="66" y="13"/>
                    </a:lnTo>
                    <a:lnTo>
                      <a:pt x="61" y="11"/>
                    </a:lnTo>
                    <a:lnTo>
                      <a:pt x="56" y="9"/>
                    </a:lnTo>
                    <a:lnTo>
                      <a:pt x="49" y="8"/>
                    </a:lnTo>
                    <a:lnTo>
                      <a:pt x="43" y="9"/>
                    </a:lnTo>
                    <a:lnTo>
                      <a:pt x="36" y="8"/>
                    </a:lnTo>
                    <a:lnTo>
                      <a:pt x="30" y="5"/>
                    </a:lnTo>
                    <a:lnTo>
                      <a:pt x="24" y="3"/>
                    </a:lnTo>
                    <a:lnTo>
                      <a:pt x="18" y="1"/>
                    </a:lnTo>
                    <a:lnTo>
                      <a:pt x="9"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26" name="Freeform 23"/>
              <p:cNvSpPr>
                <a:spLocks/>
              </p:cNvSpPr>
              <p:nvPr/>
            </p:nvSpPr>
            <p:spPr bwMode="auto">
              <a:xfrm>
                <a:off x="1454" y="1237"/>
                <a:ext cx="54" cy="59"/>
              </a:xfrm>
              <a:custGeom>
                <a:avLst/>
                <a:gdLst>
                  <a:gd name="T0" fmla="*/ 12 w 54"/>
                  <a:gd name="T1" fmla="*/ 1 h 59"/>
                  <a:gd name="T2" fmla="*/ 18 w 54"/>
                  <a:gd name="T3" fmla="*/ 3 h 59"/>
                  <a:gd name="T4" fmla="*/ 24 w 54"/>
                  <a:gd name="T5" fmla="*/ 5 h 59"/>
                  <a:gd name="T6" fmla="*/ 32 w 54"/>
                  <a:gd name="T7" fmla="*/ 9 h 59"/>
                  <a:gd name="T8" fmla="*/ 36 w 54"/>
                  <a:gd name="T9" fmla="*/ 11 h 59"/>
                  <a:gd name="T10" fmla="*/ 39 w 54"/>
                  <a:gd name="T11" fmla="*/ 13 h 59"/>
                  <a:gd name="T12" fmla="*/ 42 w 54"/>
                  <a:gd name="T13" fmla="*/ 15 h 59"/>
                  <a:gd name="T14" fmla="*/ 44 w 54"/>
                  <a:gd name="T15" fmla="*/ 18 h 59"/>
                  <a:gd name="T16" fmla="*/ 44 w 54"/>
                  <a:gd name="T17" fmla="*/ 22 h 59"/>
                  <a:gd name="T18" fmla="*/ 43 w 54"/>
                  <a:gd name="T19" fmla="*/ 25 h 59"/>
                  <a:gd name="T20" fmla="*/ 44 w 54"/>
                  <a:gd name="T21" fmla="*/ 29 h 59"/>
                  <a:gd name="T22" fmla="*/ 46 w 54"/>
                  <a:gd name="T23" fmla="*/ 34 h 59"/>
                  <a:gd name="T24" fmla="*/ 49 w 54"/>
                  <a:gd name="T25" fmla="*/ 37 h 59"/>
                  <a:gd name="T26" fmla="*/ 53 w 54"/>
                  <a:gd name="T27" fmla="*/ 40 h 59"/>
                  <a:gd name="T28" fmla="*/ 49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39 w 54"/>
                  <a:gd name="T53" fmla="*/ 28 h 59"/>
                  <a:gd name="T54" fmla="*/ 37 w 54"/>
                  <a:gd name="T55" fmla="*/ 25 h 59"/>
                  <a:gd name="T56" fmla="*/ 35 w 54"/>
                  <a:gd name="T57" fmla="*/ 21 h 59"/>
                  <a:gd name="T58" fmla="*/ 32 w 54"/>
                  <a:gd name="T59" fmla="*/ 20 h 59"/>
                  <a:gd name="T60" fmla="*/ 33 w 54"/>
                  <a:gd name="T61" fmla="*/ 22 h 59"/>
                  <a:gd name="T62" fmla="*/ 34 w 54"/>
                  <a:gd name="T63" fmla="*/ 26 h 59"/>
                  <a:gd name="T64" fmla="*/ 29 w 54"/>
                  <a:gd name="T65" fmla="*/ 22 h 59"/>
                  <a:gd name="T66" fmla="*/ 26 w 54"/>
                  <a:gd name="T67" fmla="*/ 20 h 59"/>
                  <a:gd name="T68" fmla="*/ 23 w 54"/>
                  <a:gd name="T69" fmla="*/ 18 h 59"/>
                  <a:gd name="T70" fmla="*/ 18 w 54"/>
                  <a:gd name="T71" fmla="*/ 16 h 59"/>
                  <a:gd name="T72" fmla="*/ 13 w 54"/>
                  <a:gd name="T73" fmla="*/ 13 h 59"/>
                  <a:gd name="T74" fmla="*/ 9 w 54"/>
                  <a:gd name="T75" fmla="*/ 11 h 59"/>
                  <a:gd name="T76" fmla="*/ 5 w 54"/>
                  <a:gd name="T77" fmla="*/ 7 h 59"/>
                  <a:gd name="T78" fmla="*/ 2 w 54"/>
                  <a:gd name="T79" fmla="*/ 4 h 59"/>
                  <a:gd name="T80" fmla="*/ 0 w 54"/>
                  <a:gd name="T81" fmla="*/ 1 h 59"/>
                  <a:gd name="T82" fmla="*/ 4 w 54"/>
                  <a:gd name="T83" fmla="*/ 0 h 59"/>
                  <a:gd name="T84" fmla="*/ 8 w 54"/>
                  <a:gd name="T85" fmla="*/ 0 h 59"/>
                  <a:gd name="T86" fmla="*/ 12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2" y="1"/>
                    </a:moveTo>
                    <a:lnTo>
                      <a:pt x="18" y="3"/>
                    </a:lnTo>
                    <a:lnTo>
                      <a:pt x="24" y="5"/>
                    </a:lnTo>
                    <a:lnTo>
                      <a:pt x="32" y="9"/>
                    </a:lnTo>
                    <a:lnTo>
                      <a:pt x="36" y="11"/>
                    </a:lnTo>
                    <a:lnTo>
                      <a:pt x="39" y="13"/>
                    </a:lnTo>
                    <a:lnTo>
                      <a:pt x="42" y="15"/>
                    </a:lnTo>
                    <a:lnTo>
                      <a:pt x="44" y="18"/>
                    </a:lnTo>
                    <a:lnTo>
                      <a:pt x="44" y="22"/>
                    </a:lnTo>
                    <a:lnTo>
                      <a:pt x="43" y="25"/>
                    </a:lnTo>
                    <a:lnTo>
                      <a:pt x="44" y="29"/>
                    </a:lnTo>
                    <a:lnTo>
                      <a:pt x="46" y="34"/>
                    </a:lnTo>
                    <a:lnTo>
                      <a:pt x="49" y="37"/>
                    </a:lnTo>
                    <a:lnTo>
                      <a:pt x="53" y="40"/>
                    </a:lnTo>
                    <a:lnTo>
                      <a:pt x="49"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39" y="28"/>
                    </a:lnTo>
                    <a:lnTo>
                      <a:pt x="37" y="25"/>
                    </a:lnTo>
                    <a:lnTo>
                      <a:pt x="35" y="21"/>
                    </a:lnTo>
                    <a:lnTo>
                      <a:pt x="32" y="20"/>
                    </a:lnTo>
                    <a:lnTo>
                      <a:pt x="33" y="22"/>
                    </a:lnTo>
                    <a:lnTo>
                      <a:pt x="34" y="26"/>
                    </a:lnTo>
                    <a:lnTo>
                      <a:pt x="29" y="22"/>
                    </a:lnTo>
                    <a:lnTo>
                      <a:pt x="26" y="20"/>
                    </a:lnTo>
                    <a:lnTo>
                      <a:pt x="23" y="18"/>
                    </a:lnTo>
                    <a:lnTo>
                      <a:pt x="18" y="16"/>
                    </a:lnTo>
                    <a:lnTo>
                      <a:pt x="13" y="13"/>
                    </a:lnTo>
                    <a:lnTo>
                      <a:pt x="9" y="11"/>
                    </a:lnTo>
                    <a:lnTo>
                      <a:pt x="5" y="7"/>
                    </a:lnTo>
                    <a:lnTo>
                      <a:pt x="2" y="4"/>
                    </a:lnTo>
                    <a:lnTo>
                      <a:pt x="0" y="1"/>
                    </a:lnTo>
                    <a:lnTo>
                      <a:pt x="4" y="0"/>
                    </a:lnTo>
                    <a:lnTo>
                      <a:pt x="8" y="0"/>
                    </a:lnTo>
                    <a:lnTo>
                      <a:pt x="12" y="1"/>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27" name="Freeform 24"/>
              <p:cNvSpPr>
                <a:spLocks/>
              </p:cNvSpPr>
              <p:nvPr/>
            </p:nvSpPr>
            <p:spPr bwMode="auto">
              <a:xfrm>
                <a:off x="1433" y="1210"/>
                <a:ext cx="60" cy="21"/>
              </a:xfrm>
              <a:custGeom>
                <a:avLst/>
                <a:gdLst>
                  <a:gd name="T0" fmla="*/ 0 w 60"/>
                  <a:gd name="T1" fmla="*/ 3 h 21"/>
                  <a:gd name="T2" fmla="*/ 7 w 60"/>
                  <a:gd name="T3" fmla="*/ 3 h 21"/>
                  <a:gd name="T4" fmla="*/ 13 w 60"/>
                  <a:gd name="T5" fmla="*/ 3 h 21"/>
                  <a:gd name="T6" fmla="*/ 16 w 60"/>
                  <a:gd name="T7" fmla="*/ 5 h 21"/>
                  <a:gd name="T8" fmla="*/ 19 w 60"/>
                  <a:gd name="T9" fmla="*/ 9 h 21"/>
                  <a:gd name="T10" fmla="*/ 20 w 60"/>
                  <a:gd name="T11" fmla="*/ 11 h 21"/>
                  <a:gd name="T12" fmla="*/ 21 w 60"/>
                  <a:gd name="T13" fmla="*/ 14 h 21"/>
                  <a:gd name="T14" fmla="*/ 22 w 60"/>
                  <a:gd name="T15" fmla="*/ 16 h 21"/>
                  <a:gd name="T16" fmla="*/ 22 w 60"/>
                  <a:gd name="T17" fmla="*/ 18 h 21"/>
                  <a:gd name="T18" fmla="*/ 24 w 60"/>
                  <a:gd name="T19" fmla="*/ 15 h 21"/>
                  <a:gd name="T20" fmla="*/ 24 w 60"/>
                  <a:gd name="T21" fmla="*/ 11 h 21"/>
                  <a:gd name="T22" fmla="*/ 24 w 60"/>
                  <a:gd name="T23" fmla="*/ 9 h 21"/>
                  <a:gd name="T24" fmla="*/ 23 w 60"/>
                  <a:gd name="T25" fmla="*/ 5 h 21"/>
                  <a:gd name="T26" fmla="*/ 20 w 60"/>
                  <a:gd name="T27" fmla="*/ 2 h 21"/>
                  <a:gd name="T28" fmla="*/ 16 w 60"/>
                  <a:gd name="T29" fmla="*/ 0 h 21"/>
                  <a:gd name="T30" fmla="*/ 22 w 60"/>
                  <a:gd name="T31" fmla="*/ 1 h 21"/>
                  <a:gd name="T32" fmla="*/ 26 w 60"/>
                  <a:gd name="T33" fmla="*/ 5 h 21"/>
                  <a:gd name="T34" fmla="*/ 27 w 60"/>
                  <a:gd name="T35" fmla="*/ 8 h 21"/>
                  <a:gd name="T36" fmla="*/ 28 w 60"/>
                  <a:gd name="T37" fmla="*/ 11 h 21"/>
                  <a:gd name="T38" fmla="*/ 28 w 60"/>
                  <a:gd name="T39" fmla="*/ 14 h 21"/>
                  <a:gd name="T40" fmla="*/ 27 w 60"/>
                  <a:gd name="T41" fmla="*/ 15 h 21"/>
                  <a:gd name="T42" fmla="*/ 29 w 60"/>
                  <a:gd name="T43" fmla="*/ 13 h 21"/>
                  <a:gd name="T44" fmla="*/ 33 w 60"/>
                  <a:gd name="T45" fmla="*/ 10 h 21"/>
                  <a:gd name="T46" fmla="*/ 37 w 60"/>
                  <a:gd name="T47" fmla="*/ 7 h 21"/>
                  <a:gd name="T48" fmla="*/ 43 w 60"/>
                  <a:gd name="T49" fmla="*/ 6 h 21"/>
                  <a:gd name="T50" fmla="*/ 49 w 60"/>
                  <a:gd name="T51" fmla="*/ 5 h 21"/>
                  <a:gd name="T52" fmla="*/ 53 w 60"/>
                  <a:gd name="T53" fmla="*/ 6 h 21"/>
                  <a:gd name="T54" fmla="*/ 56 w 60"/>
                  <a:gd name="T55" fmla="*/ 6 h 21"/>
                  <a:gd name="T56" fmla="*/ 59 w 60"/>
                  <a:gd name="T57" fmla="*/ 7 h 21"/>
                  <a:gd name="T58" fmla="*/ 56 w 60"/>
                  <a:gd name="T59" fmla="*/ 7 h 21"/>
                  <a:gd name="T60" fmla="*/ 53 w 60"/>
                  <a:gd name="T61" fmla="*/ 8 h 21"/>
                  <a:gd name="T62" fmla="*/ 49 w 60"/>
                  <a:gd name="T63" fmla="*/ 8 h 21"/>
                  <a:gd name="T64" fmla="*/ 44 w 60"/>
                  <a:gd name="T65" fmla="*/ 9 h 21"/>
                  <a:gd name="T66" fmla="*/ 40 w 60"/>
                  <a:gd name="T67" fmla="*/ 11 h 21"/>
                  <a:gd name="T68" fmla="*/ 38 w 60"/>
                  <a:gd name="T69" fmla="*/ 12 h 21"/>
                  <a:gd name="T70" fmla="*/ 35 w 60"/>
                  <a:gd name="T71" fmla="*/ 14 h 21"/>
                  <a:gd name="T72" fmla="*/ 34 w 60"/>
                  <a:gd name="T73" fmla="*/ 16 h 21"/>
                  <a:gd name="T74" fmla="*/ 33 w 60"/>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21"/>
                  <a:gd name="T116" fmla="*/ 60 w 60"/>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21">
                    <a:moveTo>
                      <a:pt x="0" y="3"/>
                    </a:moveTo>
                    <a:lnTo>
                      <a:pt x="7" y="3"/>
                    </a:lnTo>
                    <a:lnTo>
                      <a:pt x="13" y="3"/>
                    </a:lnTo>
                    <a:lnTo>
                      <a:pt x="16" y="5"/>
                    </a:lnTo>
                    <a:lnTo>
                      <a:pt x="19" y="9"/>
                    </a:lnTo>
                    <a:lnTo>
                      <a:pt x="20" y="11"/>
                    </a:lnTo>
                    <a:lnTo>
                      <a:pt x="21" y="14"/>
                    </a:lnTo>
                    <a:lnTo>
                      <a:pt x="22" y="16"/>
                    </a:lnTo>
                    <a:lnTo>
                      <a:pt x="22" y="18"/>
                    </a:lnTo>
                    <a:lnTo>
                      <a:pt x="24" y="15"/>
                    </a:lnTo>
                    <a:lnTo>
                      <a:pt x="24" y="11"/>
                    </a:lnTo>
                    <a:lnTo>
                      <a:pt x="24" y="9"/>
                    </a:lnTo>
                    <a:lnTo>
                      <a:pt x="23" y="5"/>
                    </a:lnTo>
                    <a:lnTo>
                      <a:pt x="20" y="2"/>
                    </a:lnTo>
                    <a:lnTo>
                      <a:pt x="16" y="0"/>
                    </a:lnTo>
                    <a:lnTo>
                      <a:pt x="22" y="1"/>
                    </a:lnTo>
                    <a:lnTo>
                      <a:pt x="26" y="5"/>
                    </a:lnTo>
                    <a:lnTo>
                      <a:pt x="27" y="8"/>
                    </a:lnTo>
                    <a:lnTo>
                      <a:pt x="28" y="11"/>
                    </a:lnTo>
                    <a:lnTo>
                      <a:pt x="28" y="14"/>
                    </a:lnTo>
                    <a:lnTo>
                      <a:pt x="27" y="15"/>
                    </a:lnTo>
                    <a:lnTo>
                      <a:pt x="29" y="13"/>
                    </a:lnTo>
                    <a:lnTo>
                      <a:pt x="33" y="10"/>
                    </a:lnTo>
                    <a:lnTo>
                      <a:pt x="37" y="7"/>
                    </a:lnTo>
                    <a:lnTo>
                      <a:pt x="43" y="6"/>
                    </a:lnTo>
                    <a:lnTo>
                      <a:pt x="49" y="5"/>
                    </a:lnTo>
                    <a:lnTo>
                      <a:pt x="53" y="6"/>
                    </a:lnTo>
                    <a:lnTo>
                      <a:pt x="56" y="6"/>
                    </a:lnTo>
                    <a:lnTo>
                      <a:pt x="59" y="7"/>
                    </a:lnTo>
                    <a:lnTo>
                      <a:pt x="56" y="7"/>
                    </a:lnTo>
                    <a:lnTo>
                      <a:pt x="53" y="8"/>
                    </a:lnTo>
                    <a:lnTo>
                      <a:pt x="49" y="8"/>
                    </a:lnTo>
                    <a:lnTo>
                      <a:pt x="44" y="9"/>
                    </a:lnTo>
                    <a:lnTo>
                      <a:pt x="40" y="11"/>
                    </a:lnTo>
                    <a:lnTo>
                      <a:pt x="38" y="12"/>
                    </a:lnTo>
                    <a:lnTo>
                      <a:pt x="35" y="14"/>
                    </a:lnTo>
                    <a:lnTo>
                      <a:pt x="34" y="16"/>
                    </a:lnTo>
                    <a:lnTo>
                      <a:pt x="33" y="20"/>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15528" name="Freeform 25"/>
              <p:cNvSpPr>
                <a:spLocks/>
              </p:cNvSpPr>
              <p:nvPr/>
            </p:nvSpPr>
            <p:spPr bwMode="auto">
              <a:xfrm>
                <a:off x="1316" y="1260"/>
                <a:ext cx="47" cy="17"/>
              </a:xfrm>
              <a:custGeom>
                <a:avLst/>
                <a:gdLst>
                  <a:gd name="T0" fmla="*/ 45 w 47"/>
                  <a:gd name="T1" fmla="*/ 4 h 17"/>
                  <a:gd name="T2" fmla="*/ 46 w 47"/>
                  <a:gd name="T3" fmla="*/ 7 h 17"/>
                  <a:gd name="T4" fmla="*/ 46 w 47"/>
                  <a:gd name="T5" fmla="*/ 11 h 17"/>
                  <a:gd name="T6" fmla="*/ 43 w 47"/>
                  <a:gd name="T7" fmla="*/ 13 h 17"/>
                  <a:gd name="T8" fmla="*/ 38 w 47"/>
                  <a:gd name="T9" fmla="*/ 14 h 17"/>
                  <a:gd name="T10" fmla="*/ 31 w 47"/>
                  <a:gd name="T11" fmla="*/ 13 h 17"/>
                  <a:gd name="T12" fmla="*/ 24 w 47"/>
                  <a:gd name="T13" fmla="*/ 11 h 17"/>
                  <a:gd name="T14" fmla="*/ 17 w 47"/>
                  <a:gd name="T15" fmla="*/ 11 h 17"/>
                  <a:gd name="T16" fmla="*/ 11 w 47"/>
                  <a:gd name="T17" fmla="*/ 14 h 17"/>
                  <a:gd name="T18" fmla="*/ 5 w 47"/>
                  <a:gd name="T19" fmla="*/ 16 h 17"/>
                  <a:gd name="T20" fmla="*/ 0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8" y="14"/>
                    </a:lnTo>
                    <a:lnTo>
                      <a:pt x="31" y="13"/>
                    </a:lnTo>
                    <a:lnTo>
                      <a:pt x="24" y="11"/>
                    </a:lnTo>
                    <a:lnTo>
                      <a:pt x="17" y="11"/>
                    </a:lnTo>
                    <a:lnTo>
                      <a:pt x="11" y="14"/>
                    </a:lnTo>
                    <a:lnTo>
                      <a:pt x="5" y="16"/>
                    </a:lnTo>
                    <a:lnTo>
                      <a:pt x="0" y="14"/>
                    </a:lnTo>
                    <a:lnTo>
                      <a:pt x="0" y="10"/>
                    </a:lnTo>
                    <a:lnTo>
                      <a:pt x="3" y="5"/>
                    </a:lnTo>
                    <a:lnTo>
                      <a:pt x="9" y="1"/>
                    </a:lnTo>
                    <a:lnTo>
                      <a:pt x="18" y="0"/>
                    </a:lnTo>
                    <a:lnTo>
                      <a:pt x="28" y="0"/>
                    </a:lnTo>
                    <a:lnTo>
                      <a:pt x="38" y="1"/>
                    </a:lnTo>
                    <a:lnTo>
                      <a:pt x="45" y="4"/>
                    </a:lnTo>
                  </a:path>
                </a:pathLst>
              </a:custGeom>
              <a:solidFill>
                <a:srgbClr val="FFCC99"/>
              </a:solidFill>
              <a:ln w="12700" cap="rnd" cmpd="sng">
                <a:solidFill>
                  <a:srgbClr val="000000"/>
                </a:solidFill>
                <a:prstDash val="solid"/>
                <a:round/>
                <a:headEnd/>
                <a:tailEnd/>
              </a:ln>
            </p:spPr>
            <p:txBody>
              <a:bodyPr/>
              <a:lstStyle/>
              <a:p>
                <a:endParaRPr lang="zh-TW" altLang="en-US"/>
              </a:p>
            </p:txBody>
          </p:sp>
        </p:grpSp>
        <p:sp>
          <p:nvSpPr>
            <p:cNvPr id="15514" name="Line 26"/>
            <p:cNvSpPr>
              <a:spLocks noChangeShapeType="1"/>
            </p:cNvSpPr>
            <p:nvPr/>
          </p:nvSpPr>
          <p:spPr bwMode="auto">
            <a:xfrm>
              <a:off x="1506" y="1524"/>
              <a:ext cx="17"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70" name="Group 27"/>
          <p:cNvGrpSpPr>
            <a:grpSpLocks/>
          </p:cNvGrpSpPr>
          <p:nvPr/>
        </p:nvGrpSpPr>
        <p:grpSpPr bwMode="auto">
          <a:xfrm>
            <a:off x="4484688" y="1604963"/>
            <a:ext cx="771525" cy="766762"/>
            <a:chOff x="2825" y="1203"/>
            <a:chExt cx="486" cy="483"/>
          </a:xfrm>
        </p:grpSpPr>
        <p:sp>
          <p:nvSpPr>
            <p:cNvPr id="15489" name="Freeform 28"/>
            <p:cNvSpPr>
              <a:spLocks/>
            </p:cNvSpPr>
            <p:nvPr/>
          </p:nvSpPr>
          <p:spPr bwMode="auto">
            <a:xfrm>
              <a:off x="2825" y="1419"/>
              <a:ext cx="486" cy="267"/>
            </a:xfrm>
            <a:custGeom>
              <a:avLst/>
              <a:gdLst>
                <a:gd name="T0" fmla="*/ 103 w 486"/>
                <a:gd name="T1" fmla="*/ 266 h 267"/>
                <a:gd name="T2" fmla="*/ 61 w 486"/>
                <a:gd name="T3" fmla="*/ 231 h 267"/>
                <a:gd name="T4" fmla="*/ 23 w 486"/>
                <a:gd name="T5" fmla="*/ 199 h 267"/>
                <a:gd name="T6" fmla="*/ 3 w 486"/>
                <a:gd name="T7" fmla="*/ 179 h 267"/>
                <a:gd name="T8" fmla="*/ 0 w 486"/>
                <a:gd name="T9" fmla="*/ 167 h 267"/>
                <a:gd name="T10" fmla="*/ 9 w 486"/>
                <a:gd name="T11" fmla="*/ 151 h 267"/>
                <a:gd name="T12" fmla="*/ 38 w 486"/>
                <a:gd name="T13" fmla="*/ 120 h 267"/>
                <a:gd name="T14" fmla="*/ 63 w 486"/>
                <a:gd name="T15" fmla="*/ 97 h 267"/>
                <a:gd name="T16" fmla="*/ 82 w 486"/>
                <a:gd name="T17" fmla="*/ 75 h 267"/>
                <a:gd name="T18" fmla="*/ 91 w 486"/>
                <a:gd name="T19" fmla="*/ 61 h 267"/>
                <a:gd name="T20" fmla="*/ 96 w 486"/>
                <a:gd name="T21" fmla="*/ 47 h 267"/>
                <a:gd name="T22" fmla="*/ 98 w 486"/>
                <a:gd name="T23" fmla="*/ 30 h 267"/>
                <a:gd name="T24" fmla="*/ 102 w 486"/>
                <a:gd name="T25" fmla="*/ 18 h 267"/>
                <a:gd name="T26" fmla="*/ 113 w 486"/>
                <a:gd name="T27" fmla="*/ 9 h 267"/>
                <a:gd name="T28" fmla="*/ 129 w 486"/>
                <a:gd name="T29" fmla="*/ 7 h 267"/>
                <a:gd name="T30" fmla="*/ 154 w 486"/>
                <a:gd name="T31" fmla="*/ 8 h 267"/>
                <a:gd name="T32" fmla="*/ 166 w 486"/>
                <a:gd name="T33" fmla="*/ 9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79"/>
                  </a:lnTo>
                  <a:lnTo>
                    <a:pt x="0" y="167"/>
                  </a:lnTo>
                  <a:lnTo>
                    <a:pt x="9" y="151"/>
                  </a:lnTo>
                  <a:lnTo>
                    <a:pt x="38" y="120"/>
                  </a:lnTo>
                  <a:lnTo>
                    <a:pt x="63" y="97"/>
                  </a:lnTo>
                  <a:lnTo>
                    <a:pt x="82" y="75"/>
                  </a:lnTo>
                  <a:lnTo>
                    <a:pt x="91" y="61"/>
                  </a:lnTo>
                  <a:lnTo>
                    <a:pt x="96" y="47"/>
                  </a:lnTo>
                  <a:lnTo>
                    <a:pt x="98" y="30"/>
                  </a:lnTo>
                  <a:lnTo>
                    <a:pt x="102" y="18"/>
                  </a:lnTo>
                  <a:lnTo>
                    <a:pt x="113" y="9"/>
                  </a:lnTo>
                  <a:lnTo>
                    <a:pt x="129" y="7"/>
                  </a:lnTo>
                  <a:lnTo>
                    <a:pt x="154" y="8"/>
                  </a:lnTo>
                  <a:lnTo>
                    <a:pt x="166" y="9"/>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808080"/>
            </a:solidFill>
            <a:ln w="12700" cap="rnd" cmpd="sng">
              <a:solidFill>
                <a:srgbClr val="0000FF"/>
              </a:solidFill>
              <a:prstDash val="solid"/>
              <a:round/>
              <a:headEnd/>
              <a:tailEnd/>
            </a:ln>
          </p:spPr>
          <p:txBody>
            <a:bodyPr/>
            <a:lstStyle/>
            <a:p>
              <a:endParaRPr lang="zh-TW" altLang="en-US"/>
            </a:p>
          </p:txBody>
        </p:sp>
        <p:sp>
          <p:nvSpPr>
            <p:cNvPr id="15490" name="Freeform 29"/>
            <p:cNvSpPr>
              <a:spLocks/>
            </p:cNvSpPr>
            <p:nvPr/>
          </p:nvSpPr>
          <p:spPr bwMode="auto">
            <a:xfrm>
              <a:off x="3010" y="1416"/>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2 h 99"/>
                <a:gd name="T24" fmla="*/ 88 w 120"/>
                <a:gd name="T25" fmla="*/ 24 h 99"/>
                <a:gd name="T26" fmla="*/ 67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2"/>
                  </a:lnTo>
                  <a:lnTo>
                    <a:pt x="88" y="24"/>
                  </a:lnTo>
                  <a:lnTo>
                    <a:pt x="67" y="32"/>
                  </a:lnTo>
                  <a:lnTo>
                    <a:pt x="35" y="19"/>
                  </a:lnTo>
                  <a:lnTo>
                    <a:pt x="17" y="0"/>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15491" name="Freeform 30"/>
            <p:cNvSpPr>
              <a:spLocks/>
            </p:cNvSpPr>
            <p:nvPr/>
          </p:nvSpPr>
          <p:spPr bwMode="auto">
            <a:xfrm>
              <a:off x="3029" y="1449"/>
              <a:ext cx="84" cy="235"/>
            </a:xfrm>
            <a:custGeom>
              <a:avLst/>
              <a:gdLst>
                <a:gd name="T0" fmla="*/ 22 w 84"/>
                <a:gd name="T1" fmla="*/ 16 h 235"/>
                <a:gd name="T2" fmla="*/ 48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2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2" y="16"/>
                  </a:moveTo>
                  <a:lnTo>
                    <a:pt x="48"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2" y="16"/>
                  </a:lnTo>
                </a:path>
              </a:pathLst>
            </a:custGeom>
            <a:solidFill>
              <a:srgbClr val="808080"/>
            </a:solidFill>
            <a:ln w="12700" cap="rnd" cmpd="sng">
              <a:solidFill>
                <a:srgbClr val="FF0000"/>
              </a:solidFill>
              <a:prstDash val="solid"/>
              <a:round/>
              <a:headEnd/>
              <a:tailEnd/>
            </a:ln>
          </p:spPr>
          <p:txBody>
            <a:bodyPr/>
            <a:lstStyle/>
            <a:p>
              <a:endParaRPr lang="zh-TW" altLang="en-US"/>
            </a:p>
          </p:txBody>
        </p:sp>
        <p:sp>
          <p:nvSpPr>
            <p:cNvPr id="15492" name="Freeform 31"/>
            <p:cNvSpPr>
              <a:spLocks/>
            </p:cNvSpPr>
            <p:nvPr/>
          </p:nvSpPr>
          <p:spPr bwMode="auto">
            <a:xfrm>
              <a:off x="2935" y="1531"/>
              <a:ext cx="77" cy="152"/>
            </a:xfrm>
            <a:custGeom>
              <a:avLst/>
              <a:gdLst>
                <a:gd name="T0" fmla="*/ 72 w 77"/>
                <a:gd name="T1" fmla="*/ 0 h 152"/>
                <a:gd name="T2" fmla="*/ 60 w 77"/>
                <a:gd name="T3" fmla="*/ 20 h 152"/>
                <a:gd name="T4" fmla="*/ 43 w 77"/>
                <a:gd name="T5" fmla="*/ 37 h 152"/>
                <a:gd name="T6" fmla="*/ 18 w 77"/>
                <a:gd name="T7" fmla="*/ 51 h 152"/>
                <a:gd name="T8" fmla="*/ 0 w 77"/>
                <a:gd name="T9" fmla="*/ 60 h 152"/>
                <a:gd name="T10" fmla="*/ 16 w 77"/>
                <a:gd name="T11" fmla="*/ 66 h 152"/>
                <a:gd name="T12" fmla="*/ 29 w 77"/>
                <a:gd name="T13" fmla="*/ 74 h 152"/>
                <a:gd name="T14" fmla="*/ 40 w 77"/>
                <a:gd name="T15" fmla="*/ 84 h 152"/>
                <a:gd name="T16" fmla="*/ 76 w 77"/>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152"/>
                <a:gd name="T29" fmla="*/ 77 w 77"/>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152">
                  <a:moveTo>
                    <a:pt x="72" y="0"/>
                  </a:moveTo>
                  <a:lnTo>
                    <a:pt x="60" y="20"/>
                  </a:lnTo>
                  <a:lnTo>
                    <a:pt x="43" y="37"/>
                  </a:lnTo>
                  <a:lnTo>
                    <a:pt x="18" y="51"/>
                  </a:lnTo>
                  <a:lnTo>
                    <a:pt x="0" y="60"/>
                  </a:lnTo>
                  <a:lnTo>
                    <a:pt x="16" y="66"/>
                  </a:lnTo>
                  <a:lnTo>
                    <a:pt x="29" y="74"/>
                  </a:lnTo>
                  <a:lnTo>
                    <a:pt x="40" y="84"/>
                  </a:lnTo>
                  <a:lnTo>
                    <a:pt x="76" y="151"/>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grpSp>
          <p:nvGrpSpPr>
            <p:cNvPr id="15493" name="Group 32"/>
            <p:cNvGrpSpPr>
              <a:grpSpLocks/>
            </p:cNvGrpSpPr>
            <p:nvPr/>
          </p:nvGrpSpPr>
          <p:grpSpPr bwMode="auto">
            <a:xfrm>
              <a:off x="2913" y="1203"/>
              <a:ext cx="338" cy="242"/>
              <a:chOff x="2913" y="1203"/>
              <a:chExt cx="338" cy="242"/>
            </a:xfrm>
          </p:grpSpPr>
          <p:sp>
            <p:nvSpPr>
              <p:cNvPr id="15495" name="Freeform 33"/>
              <p:cNvSpPr>
                <a:spLocks/>
              </p:cNvSpPr>
              <p:nvPr/>
            </p:nvSpPr>
            <p:spPr bwMode="auto">
              <a:xfrm>
                <a:off x="2913" y="1221"/>
                <a:ext cx="311" cy="224"/>
              </a:xfrm>
              <a:custGeom>
                <a:avLst/>
                <a:gdLst>
                  <a:gd name="T0" fmla="*/ 243 w 311"/>
                  <a:gd name="T1" fmla="*/ 10 h 224"/>
                  <a:gd name="T2" fmla="*/ 181 w 311"/>
                  <a:gd name="T3" fmla="*/ 0 h 224"/>
                  <a:gd name="T4" fmla="*/ 123 w 311"/>
                  <a:gd name="T5" fmla="*/ 10 h 224"/>
                  <a:gd name="T6" fmla="*/ 92 w 311"/>
                  <a:gd name="T7" fmla="*/ 40 h 224"/>
                  <a:gd name="T8" fmla="*/ 66 w 311"/>
                  <a:gd name="T9" fmla="*/ 65 h 224"/>
                  <a:gd name="T10" fmla="*/ 54 w 311"/>
                  <a:gd name="T11" fmla="*/ 92 h 224"/>
                  <a:gd name="T12" fmla="*/ 46 w 311"/>
                  <a:gd name="T13" fmla="*/ 98 h 224"/>
                  <a:gd name="T14" fmla="*/ 28 w 311"/>
                  <a:gd name="T15" fmla="*/ 87 h 224"/>
                  <a:gd name="T16" fmla="*/ 8 w 311"/>
                  <a:gd name="T17" fmla="*/ 91 h 224"/>
                  <a:gd name="T18" fmla="*/ 0 w 311"/>
                  <a:gd name="T19" fmla="*/ 102 h 224"/>
                  <a:gd name="T20" fmla="*/ 7 w 311"/>
                  <a:gd name="T21" fmla="*/ 118 h 224"/>
                  <a:gd name="T22" fmla="*/ 22 w 311"/>
                  <a:gd name="T23" fmla="*/ 130 h 224"/>
                  <a:gd name="T24" fmla="*/ 39 w 311"/>
                  <a:gd name="T25" fmla="*/ 131 h 224"/>
                  <a:gd name="T26" fmla="*/ 51 w 311"/>
                  <a:gd name="T27" fmla="*/ 127 h 224"/>
                  <a:gd name="T28" fmla="*/ 51 w 311"/>
                  <a:gd name="T29" fmla="*/ 132 h 224"/>
                  <a:gd name="T30" fmla="*/ 51 w 311"/>
                  <a:gd name="T31" fmla="*/ 151 h 224"/>
                  <a:gd name="T32" fmla="*/ 62 w 311"/>
                  <a:gd name="T33" fmla="*/ 170 h 224"/>
                  <a:gd name="T34" fmla="*/ 82 w 311"/>
                  <a:gd name="T35" fmla="*/ 184 h 224"/>
                  <a:gd name="T36" fmla="*/ 106 w 311"/>
                  <a:gd name="T37" fmla="*/ 194 h 224"/>
                  <a:gd name="T38" fmla="*/ 115 w 311"/>
                  <a:gd name="T39" fmla="*/ 203 h 224"/>
                  <a:gd name="T40" fmla="*/ 129 w 311"/>
                  <a:gd name="T41" fmla="*/ 215 h 224"/>
                  <a:gd name="T42" fmla="*/ 151 w 311"/>
                  <a:gd name="T43" fmla="*/ 222 h 224"/>
                  <a:gd name="T44" fmla="*/ 168 w 311"/>
                  <a:gd name="T45" fmla="*/ 221 h 224"/>
                  <a:gd name="T46" fmla="*/ 179 w 311"/>
                  <a:gd name="T47" fmla="*/ 220 h 224"/>
                  <a:gd name="T48" fmla="*/ 198 w 311"/>
                  <a:gd name="T49" fmla="*/ 218 h 224"/>
                  <a:gd name="T50" fmla="*/ 216 w 311"/>
                  <a:gd name="T51" fmla="*/ 207 h 224"/>
                  <a:gd name="T52" fmla="*/ 243 w 311"/>
                  <a:gd name="T53" fmla="*/ 190 h 224"/>
                  <a:gd name="T54" fmla="*/ 278 w 311"/>
                  <a:gd name="T55" fmla="*/ 173 h 224"/>
                  <a:gd name="T56" fmla="*/ 295 w 311"/>
                  <a:gd name="T57" fmla="*/ 159 h 224"/>
                  <a:gd name="T58" fmla="*/ 309 w 311"/>
                  <a:gd name="T59" fmla="*/ 132 h 224"/>
                  <a:gd name="T60" fmla="*/ 308 w 311"/>
                  <a:gd name="T61" fmla="*/ 112 h 224"/>
                  <a:gd name="T62" fmla="*/ 310 w 311"/>
                  <a:gd name="T63" fmla="*/ 89 h 224"/>
                  <a:gd name="T64" fmla="*/ 305 w 311"/>
                  <a:gd name="T65" fmla="*/ 53 h 224"/>
                  <a:gd name="T66" fmla="*/ 267 w 311"/>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1"/>
                  <a:gd name="T103" fmla="*/ 0 h 224"/>
                  <a:gd name="T104" fmla="*/ 311 w 311"/>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1" h="224">
                    <a:moveTo>
                      <a:pt x="267" y="20"/>
                    </a:moveTo>
                    <a:lnTo>
                      <a:pt x="243" y="10"/>
                    </a:lnTo>
                    <a:lnTo>
                      <a:pt x="209" y="1"/>
                    </a:lnTo>
                    <a:lnTo>
                      <a:pt x="181" y="0"/>
                    </a:lnTo>
                    <a:lnTo>
                      <a:pt x="149" y="4"/>
                    </a:lnTo>
                    <a:lnTo>
                      <a:pt x="123" y="10"/>
                    </a:lnTo>
                    <a:lnTo>
                      <a:pt x="106" y="23"/>
                    </a:lnTo>
                    <a:lnTo>
                      <a:pt x="92" y="40"/>
                    </a:lnTo>
                    <a:lnTo>
                      <a:pt x="81" y="52"/>
                    </a:lnTo>
                    <a:lnTo>
                      <a:pt x="66" y="65"/>
                    </a:lnTo>
                    <a:lnTo>
                      <a:pt x="58" y="78"/>
                    </a:lnTo>
                    <a:lnTo>
                      <a:pt x="54" y="92"/>
                    </a:lnTo>
                    <a:lnTo>
                      <a:pt x="55" y="103"/>
                    </a:lnTo>
                    <a:lnTo>
                      <a:pt x="46" y="98"/>
                    </a:lnTo>
                    <a:lnTo>
                      <a:pt x="39" y="89"/>
                    </a:lnTo>
                    <a:lnTo>
                      <a:pt x="28" y="87"/>
                    </a:lnTo>
                    <a:lnTo>
                      <a:pt x="17" y="87"/>
                    </a:lnTo>
                    <a:lnTo>
                      <a:pt x="8" y="91"/>
                    </a:lnTo>
                    <a:lnTo>
                      <a:pt x="2" y="95"/>
                    </a:lnTo>
                    <a:lnTo>
                      <a:pt x="0" y="102"/>
                    </a:lnTo>
                    <a:lnTo>
                      <a:pt x="3" y="111"/>
                    </a:lnTo>
                    <a:lnTo>
                      <a:pt x="7"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2" y="170"/>
                    </a:lnTo>
                    <a:lnTo>
                      <a:pt x="71" y="177"/>
                    </a:lnTo>
                    <a:lnTo>
                      <a:pt x="82" y="184"/>
                    </a:lnTo>
                    <a:lnTo>
                      <a:pt x="93" y="190"/>
                    </a:lnTo>
                    <a:lnTo>
                      <a:pt x="106" y="194"/>
                    </a:lnTo>
                    <a:lnTo>
                      <a:pt x="115" y="198"/>
                    </a:lnTo>
                    <a:lnTo>
                      <a:pt x="115" y="203"/>
                    </a:lnTo>
                    <a:lnTo>
                      <a:pt x="122" y="210"/>
                    </a:lnTo>
                    <a:lnTo>
                      <a:pt x="129" y="215"/>
                    </a:lnTo>
                    <a:lnTo>
                      <a:pt x="141" y="219"/>
                    </a:lnTo>
                    <a:lnTo>
                      <a:pt x="151" y="222"/>
                    </a:lnTo>
                    <a:lnTo>
                      <a:pt x="162" y="223"/>
                    </a:lnTo>
                    <a:lnTo>
                      <a:pt x="168" y="221"/>
                    </a:lnTo>
                    <a:lnTo>
                      <a:pt x="173" y="216"/>
                    </a:lnTo>
                    <a:lnTo>
                      <a:pt x="179" y="220"/>
                    </a:lnTo>
                    <a:lnTo>
                      <a:pt x="188" y="221"/>
                    </a:lnTo>
                    <a:lnTo>
                      <a:pt x="198" y="218"/>
                    </a:lnTo>
                    <a:lnTo>
                      <a:pt x="207" y="214"/>
                    </a:lnTo>
                    <a:lnTo>
                      <a:pt x="216" y="207"/>
                    </a:lnTo>
                    <a:lnTo>
                      <a:pt x="227" y="199"/>
                    </a:lnTo>
                    <a:lnTo>
                      <a:pt x="243" y="190"/>
                    </a:lnTo>
                    <a:lnTo>
                      <a:pt x="258" y="182"/>
                    </a:lnTo>
                    <a:lnTo>
                      <a:pt x="278" y="173"/>
                    </a:lnTo>
                    <a:lnTo>
                      <a:pt x="286" y="165"/>
                    </a:lnTo>
                    <a:lnTo>
                      <a:pt x="295" y="159"/>
                    </a:lnTo>
                    <a:lnTo>
                      <a:pt x="305" y="150"/>
                    </a:lnTo>
                    <a:lnTo>
                      <a:pt x="309" y="132"/>
                    </a:lnTo>
                    <a:lnTo>
                      <a:pt x="310" y="117"/>
                    </a:lnTo>
                    <a:lnTo>
                      <a:pt x="308" y="112"/>
                    </a:lnTo>
                    <a:lnTo>
                      <a:pt x="308" y="105"/>
                    </a:lnTo>
                    <a:lnTo>
                      <a:pt x="310" y="89"/>
                    </a:lnTo>
                    <a:lnTo>
                      <a:pt x="310" y="69"/>
                    </a:lnTo>
                    <a:lnTo>
                      <a:pt x="305" y="53"/>
                    </a:lnTo>
                    <a:lnTo>
                      <a:pt x="290" y="37"/>
                    </a:lnTo>
                    <a:lnTo>
                      <a:pt x="267" y="20"/>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15496" name="Freeform 34"/>
              <p:cNvSpPr>
                <a:spLocks/>
              </p:cNvSpPr>
              <p:nvPr/>
            </p:nvSpPr>
            <p:spPr bwMode="auto">
              <a:xfrm>
                <a:off x="3025" y="1333"/>
                <a:ext cx="17" cy="20"/>
              </a:xfrm>
              <a:custGeom>
                <a:avLst/>
                <a:gdLst>
                  <a:gd name="T0" fmla="*/ 16 w 17"/>
                  <a:gd name="T1" fmla="*/ 0 h 20"/>
                  <a:gd name="T2" fmla="*/ 10 w 17"/>
                  <a:gd name="T3" fmla="*/ 2 h 20"/>
                  <a:gd name="T4" fmla="*/ 6 w 17"/>
                  <a:gd name="T5" fmla="*/ 3 h 20"/>
                  <a:gd name="T6" fmla="*/ 2 w 17"/>
                  <a:gd name="T7" fmla="*/ 7 h 20"/>
                  <a:gd name="T8" fmla="*/ 0 w 17"/>
                  <a:gd name="T9" fmla="*/ 11 h 20"/>
                  <a:gd name="T10" fmla="*/ 1 w 17"/>
                  <a:gd name="T11" fmla="*/ 15 h 20"/>
                  <a:gd name="T12" fmla="*/ 3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10" y="2"/>
                    </a:lnTo>
                    <a:lnTo>
                      <a:pt x="6" y="3"/>
                    </a:lnTo>
                    <a:lnTo>
                      <a:pt x="2" y="7"/>
                    </a:lnTo>
                    <a:lnTo>
                      <a:pt x="0" y="11"/>
                    </a:lnTo>
                    <a:lnTo>
                      <a:pt x="1" y="15"/>
                    </a:lnTo>
                    <a:lnTo>
                      <a:pt x="3" y="19"/>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497" name="Freeform 35"/>
              <p:cNvSpPr>
                <a:spLocks/>
              </p:cNvSpPr>
              <p:nvPr/>
            </p:nvSpPr>
            <p:spPr bwMode="auto">
              <a:xfrm>
                <a:off x="3028" y="1333"/>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3 w 129"/>
                  <a:gd name="T15" fmla="*/ 32 h 35"/>
                  <a:gd name="T16" fmla="*/ 67 w 129"/>
                  <a:gd name="T17" fmla="*/ 34 h 35"/>
                  <a:gd name="T18" fmla="*/ 81 w 129"/>
                  <a:gd name="T19" fmla="*/ 33 h 35"/>
                  <a:gd name="T20" fmla="*/ 90 w 129"/>
                  <a:gd name="T21" fmla="*/ 32 h 35"/>
                  <a:gd name="T22" fmla="*/ 102 w 129"/>
                  <a:gd name="T23" fmla="*/ 28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3" y="32"/>
                    </a:lnTo>
                    <a:lnTo>
                      <a:pt x="67" y="34"/>
                    </a:lnTo>
                    <a:lnTo>
                      <a:pt x="81" y="33"/>
                    </a:lnTo>
                    <a:lnTo>
                      <a:pt x="90" y="32"/>
                    </a:lnTo>
                    <a:lnTo>
                      <a:pt x="102" y="28"/>
                    </a:lnTo>
                    <a:lnTo>
                      <a:pt x="111" y="24"/>
                    </a:lnTo>
                    <a:lnTo>
                      <a:pt x="119" y="17"/>
                    </a:lnTo>
                    <a:lnTo>
                      <a:pt x="123" y="12"/>
                    </a:lnTo>
                    <a:lnTo>
                      <a:pt x="126" y="6"/>
                    </a:lnTo>
                    <a:lnTo>
                      <a:pt x="128" y="0"/>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498" name="Freeform 36"/>
              <p:cNvSpPr>
                <a:spLocks/>
              </p:cNvSpPr>
              <p:nvPr/>
            </p:nvSpPr>
            <p:spPr bwMode="auto">
              <a:xfrm>
                <a:off x="3139" y="1328"/>
                <a:ext cx="28" cy="17"/>
              </a:xfrm>
              <a:custGeom>
                <a:avLst/>
                <a:gdLst>
                  <a:gd name="T0" fmla="*/ 0 w 28"/>
                  <a:gd name="T1" fmla="*/ 0 h 17"/>
                  <a:gd name="T2" fmla="*/ 7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1"/>
                    </a:lnTo>
                    <a:lnTo>
                      <a:pt x="12" y="3"/>
                    </a:lnTo>
                    <a:lnTo>
                      <a:pt x="18" y="6"/>
                    </a:lnTo>
                    <a:lnTo>
                      <a:pt x="23" y="8"/>
                    </a:lnTo>
                    <a:lnTo>
                      <a:pt x="26" y="12"/>
                    </a:lnTo>
                    <a:lnTo>
                      <a:pt x="27" y="16"/>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499" name="Freeform 37"/>
              <p:cNvSpPr>
                <a:spLocks/>
              </p:cNvSpPr>
              <p:nvPr/>
            </p:nvSpPr>
            <p:spPr bwMode="auto">
              <a:xfrm>
                <a:off x="3060" y="1279"/>
                <a:ext cx="65" cy="58"/>
              </a:xfrm>
              <a:custGeom>
                <a:avLst/>
                <a:gdLst>
                  <a:gd name="T0" fmla="*/ 31 w 65"/>
                  <a:gd name="T1" fmla="*/ 0 h 58"/>
                  <a:gd name="T2" fmla="*/ 20 w 65"/>
                  <a:gd name="T3" fmla="*/ 9 h 58"/>
                  <a:gd name="T4" fmla="*/ 13 w 65"/>
                  <a:gd name="T5" fmla="*/ 15 h 58"/>
                  <a:gd name="T6" fmla="*/ 7 w 65"/>
                  <a:gd name="T7" fmla="*/ 21 h 58"/>
                  <a:gd name="T8" fmla="*/ 2 w 65"/>
                  <a:gd name="T9" fmla="*/ 29 h 58"/>
                  <a:gd name="T10" fmla="*/ 0 w 65"/>
                  <a:gd name="T11" fmla="*/ 37 h 58"/>
                  <a:gd name="T12" fmla="*/ 0 w 65"/>
                  <a:gd name="T13" fmla="*/ 43 h 58"/>
                  <a:gd name="T14" fmla="*/ 3 w 65"/>
                  <a:gd name="T15" fmla="*/ 49 h 58"/>
                  <a:gd name="T16" fmla="*/ 9 w 65"/>
                  <a:gd name="T17" fmla="*/ 54 h 58"/>
                  <a:gd name="T18" fmla="*/ 18 w 65"/>
                  <a:gd name="T19" fmla="*/ 56 h 58"/>
                  <a:gd name="T20" fmla="*/ 30 w 65"/>
                  <a:gd name="T21" fmla="*/ 57 h 58"/>
                  <a:gd name="T22" fmla="*/ 41 w 65"/>
                  <a:gd name="T23" fmla="*/ 56 h 58"/>
                  <a:gd name="T24" fmla="*/ 49 w 65"/>
                  <a:gd name="T25" fmla="*/ 54 h 58"/>
                  <a:gd name="T26" fmla="*/ 56 w 65"/>
                  <a:gd name="T27" fmla="*/ 51 h 58"/>
                  <a:gd name="T28" fmla="*/ 60 w 65"/>
                  <a:gd name="T29" fmla="*/ 48 h 58"/>
                  <a:gd name="T30" fmla="*/ 64 w 65"/>
                  <a:gd name="T31" fmla="*/ 41 h 58"/>
                  <a:gd name="T32" fmla="*/ 64 w 65"/>
                  <a:gd name="T33" fmla="*/ 35 h 58"/>
                  <a:gd name="T34" fmla="*/ 62 w 65"/>
                  <a:gd name="T35" fmla="*/ 30 h 58"/>
                  <a:gd name="T36" fmla="*/ 59 w 65"/>
                  <a:gd name="T37" fmla="*/ 26 h 58"/>
                  <a:gd name="T38" fmla="*/ 56 w 65"/>
                  <a:gd name="T39" fmla="*/ 24 h 58"/>
                  <a:gd name="T40" fmla="*/ 52 w 65"/>
                  <a:gd name="T41" fmla="*/ 22 h 58"/>
                  <a:gd name="T42" fmla="*/ 46 w 65"/>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8"/>
                  <a:gd name="T68" fmla="*/ 65 w 65"/>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8">
                    <a:moveTo>
                      <a:pt x="31" y="0"/>
                    </a:moveTo>
                    <a:lnTo>
                      <a:pt x="20" y="9"/>
                    </a:lnTo>
                    <a:lnTo>
                      <a:pt x="13" y="15"/>
                    </a:lnTo>
                    <a:lnTo>
                      <a:pt x="7" y="21"/>
                    </a:lnTo>
                    <a:lnTo>
                      <a:pt x="2" y="29"/>
                    </a:lnTo>
                    <a:lnTo>
                      <a:pt x="0" y="37"/>
                    </a:lnTo>
                    <a:lnTo>
                      <a:pt x="0" y="43"/>
                    </a:lnTo>
                    <a:lnTo>
                      <a:pt x="3" y="49"/>
                    </a:lnTo>
                    <a:lnTo>
                      <a:pt x="9" y="54"/>
                    </a:lnTo>
                    <a:lnTo>
                      <a:pt x="18" y="56"/>
                    </a:lnTo>
                    <a:lnTo>
                      <a:pt x="30" y="57"/>
                    </a:lnTo>
                    <a:lnTo>
                      <a:pt x="41" y="56"/>
                    </a:lnTo>
                    <a:lnTo>
                      <a:pt x="49" y="54"/>
                    </a:lnTo>
                    <a:lnTo>
                      <a:pt x="56" y="51"/>
                    </a:lnTo>
                    <a:lnTo>
                      <a:pt x="60" y="48"/>
                    </a:lnTo>
                    <a:lnTo>
                      <a:pt x="64" y="41"/>
                    </a:lnTo>
                    <a:lnTo>
                      <a:pt x="64" y="35"/>
                    </a:lnTo>
                    <a:lnTo>
                      <a:pt x="62" y="30"/>
                    </a:lnTo>
                    <a:lnTo>
                      <a:pt x="59" y="26"/>
                    </a:lnTo>
                    <a:lnTo>
                      <a:pt x="56" y="24"/>
                    </a:lnTo>
                    <a:lnTo>
                      <a:pt x="52" y="22"/>
                    </a:lnTo>
                    <a:lnTo>
                      <a:pt x="46" y="21"/>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500" name="Freeform 38"/>
              <p:cNvSpPr>
                <a:spLocks/>
              </p:cNvSpPr>
              <p:nvPr/>
            </p:nvSpPr>
            <p:spPr bwMode="auto">
              <a:xfrm>
                <a:off x="3109" y="1272"/>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8 w 42"/>
                  <a:gd name="T15" fmla="*/ 16 h 17"/>
                  <a:gd name="T16" fmla="*/ 24 w 42"/>
                  <a:gd name="T17" fmla="*/ 16 h 17"/>
                  <a:gd name="T18" fmla="*/ 20 w 42"/>
                  <a:gd name="T19" fmla="*/ 14 h 17"/>
                  <a:gd name="T20" fmla="*/ 19 w 42"/>
                  <a:gd name="T21" fmla="*/ 11 h 17"/>
                  <a:gd name="T22" fmla="*/ 19 w 42"/>
                  <a:gd name="T23" fmla="*/ 7 h 17"/>
                  <a:gd name="T24" fmla="*/ 21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8" y="16"/>
                    </a:lnTo>
                    <a:lnTo>
                      <a:pt x="24" y="16"/>
                    </a:lnTo>
                    <a:lnTo>
                      <a:pt x="20" y="14"/>
                    </a:lnTo>
                    <a:lnTo>
                      <a:pt x="19" y="11"/>
                    </a:lnTo>
                    <a:lnTo>
                      <a:pt x="19" y="7"/>
                    </a:lnTo>
                    <a:lnTo>
                      <a:pt x="21" y="4"/>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501" name="Freeform 39"/>
              <p:cNvSpPr>
                <a:spLocks/>
              </p:cNvSpPr>
              <p:nvPr/>
            </p:nvSpPr>
            <p:spPr bwMode="auto">
              <a:xfrm>
                <a:off x="3031" y="1274"/>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1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1"/>
                    </a:lnTo>
                    <a:lnTo>
                      <a:pt x="24" y="8"/>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502" name="Freeform 40"/>
              <p:cNvSpPr>
                <a:spLocks/>
              </p:cNvSpPr>
              <p:nvPr/>
            </p:nvSpPr>
            <p:spPr bwMode="auto">
              <a:xfrm>
                <a:off x="3108" y="1259"/>
                <a:ext cx="48" cy="17"/>
              </a:xfrm>
              <a:custGeom>
                <a:avLst/>
                <a:gdLst>
                  <a:gd name="T0" fmla="*/ 1 w 48"/>
                  <a:gd name="T1" fmla="*/ 4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9 h 17"/>
                  <a:gd name="T24" fmla="*/ 44 w 48"/>
                  <a:gd name="T25" fmla="*/ 5 h 17"/>
                  <a:gd name="T26" fmla="*/ 38 w 48"/>
                  <a:gd name="T27" fmla="*/ 2 h 17"/>
                  <a:gd name="T28" fmla="*/ 28 w 48"/>
                  <a:gd name="T29" fmla="*/ 1 h 17"/>
                  <a:gd name="T30" fmla="*/ 18 w 48"/>
                  <a:gd name="T31" fmla="*/ 0 h 17"/>
                  <a:gd name="T32" fmla="*/ 9 w 48"/>
                  <a:gd name="T33" fmla="*/ 2 h 17"/>
                  <a:gd name="T34" fmla="*/ 1 w 4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4"/>
                    </a:moveTo>
                    <a:lnTo>
                      <a:pt x="0" y="8"/>
                    </a:lnTo>
                    <a:lnTo>
                      <a:pt x="0" y="10"/>
                    </a:lnTo>
                    <a:lnTo>
                      <a:pt x="3" y="13"/>
                    </a:lnTo>
                    <a:lnTo>
                      <a:pt x="8" y="14"/>
                    </a:lnTo>
                    <a:lnTo>
                      <a:pt x="15" y="12"/>
                    </a:lnTo>
                    <a:lnTo>
                      <a:pt x="22" y="12"/>
                    </a:lnTo>
                    <a:lnTo>
                      <a:pt x="29" y="12"/>
                    </a:lnTo>
                    <a:lnTo>
                      <a:pt x="35" y="14"/>
                    </a:lnTo>
                    <a:lnTo>
                      <a:pt x="41" y="16"/>
                    </a:lnTo>
                    <a:lnTo>
                      <a:pt x="46" y="14"/>
                    </a:lnTo>
                    <a:lnTo>
                      <a:pt x="47" y="9"/>
                    </a:lnTo>
                    <a:lnTo>
                      <a:pt x="44" y="5"/>
                    </a:lnTo>
                    <a:lnTo>
                      <a:pt x="38" y="2"/>
                    </a:lnTo>
                    <a:lnTo>
                      <a:pt x="28" y="1"/>
                    </a:lnTo>
                    <a:lnTo>
                      <a:pt x="18" y="0"/>
                    </a:lnTo>
                    <a:lnTo>
                      <a:pt x="9" y="2"/>
                    </a:lnTo>
                    <a:lnTo>
                      <a:pt x="1" y="4"/>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15503" name="Freeform 41"/>
              <p:cNvSpPr>
                <a:spLocks/>
              </p:cNvSpPr>
              <p:nvPr/>
            </p:nvSpPr>
            <p:spPr bwMode="auto">
              <a:xfrm>
                <a:off x="2942" y="1203"/>
                <a:ext cx="309" cy="126"/>
              </a:xfrm>
              <a:custGeom>
                <a:avLst/>
                <a:gdLst>
                  <a:gd name="T0" fmla="*/ 8 w 309"/>
                  <a:gd name="T1" fmla="*/ 112 h 126"/>
                  <a:gd name="T2" fmla="*/ 22 w 309"/>
                  <a:gd name="T3" fmla="*/ 123 h 126"/>
                  <a:gd name="T4" fmla="*/ 30 w 309"/>
                  <a:gd name="T5" fmla="*/ 114 h 126"/>
                  <a:gd name="T6" fmla="*/ 36 w 309"/>
                  <a:gd name="T7" fmla="*/ 94 h 126"/>
                  <a:gd name="T8" fmla="*/ 50 w 309"/>
                  <a:gd name="T9" fmla="*/ 73 h 126"/>
                  <a:gd name="T10" fmla="*/ 79 w 309"/>
                  <a:gd name="T11" fmla="*/ 45 h 126"/>
                  <a:gd name="T12" fmla="*/ 98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5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1 h 126"/>
                  <a:gd name="T58" fmla="*/ 124 w 309"/>
                  <a:gd name="T59" fmla="*/ 1 h 126"/>
                  <a:gd name="T60" fmla="*/ 84 w 309"/>
                  <a:gd name="T61" fmla="*/ 4 h 126"/>
                  <a:gd name="T62" fmla="*/ 57 w 309"/>
                  <a:gd name="T63" fmla="*/ 12 h 126"/>
                  <a:gd name="T64" fmla="*/ 45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0" y="114"/>
                    </a:lnTo>
                    <a:lnTo>
                      <a:pt x="33" y="104"/>
                    </a:lnTo>
                    <a:lnTo>
                      <a:pt x="36" y="94"/>
                    </a:lnTo>
                    <a:lnTo>
                      <a:pt x="42" y="84"/>
                    </a:lnTo>
                    <a:lnTo>
                      <a:pt x="50" y="73"/>
                    </a:lnTo>
                    <a:lnTo>
                      <a:pt x="64" y="58"/>
                    </a:lnTo>
                    <a:lnTo>
                      <a:pt x="79" y="45"/>
                    </a:lnTo>
                    <a:lnTo>
                      <a:pt x="86" y="42"/>
                    </a:lnTo>
                    <a:lnTo>
                      <a:pt x="98" y="47"/>
                    </a:lnTo>
                    <a:lnTo>
                      <a:pt x="112" y="52"/>
                    </a:lnTo>
                    <a:lnTo>
                      <a:pt x="128" y="54"/>
                    </a:lnTo>
                    <a:lnTo>
                      <a:pt x="138" y="55"/>
                    </a:lnTo>
                    <a:lnTo>
                      <a:pt x="148" y="56"/>
                    </a:lnTo>
                    <a:lnTo>
                      <a:pt x="158" y="55"/>
                    </a:lnTo>
                    <a:lnTo>
                      <a:pt x="168" y="53"/>
                    </a:lnTo>
                    <a:lnTo>
                      <a:pt x="183" y="49"/>
                    </a:lnTo>
                    <a:lnTo>
                      <a:pt x="195" y="45"/>
                    </a:lnTo>
                    <a:lnTo>
                      <a:pt x="206" y="41"/>
                    </a:lnTo>
                    <a:lnTo>
                      <a:pt x="213" y="41"/>
                    </a:lnTo>
                    <a:lnTo>
                      <a:pt x="217" y="40"/>
                    </a:lnTo>
                    <a:lnTo>
                      <a:pt x="227" y="38"/>
                    </a:lnTo>
                    <a:lnTo>
                      <a:pt x="230" y="42"/>
                    </a:lnTo>
                    <a:lnTo>
                      <a:pt x="237" y="48"/>
                    </a:lnTo>
                    <a:lnTo>
                      <a:pt x="247" y="53"/>
                    </a:lnTo>
                    <a:lnTo>
                      <a:pt x="258" y="59"/>
                    </a:lnTo>
                    <a:lnTo>
                      <a:pt x="265" y="65"/>
                    </a:lnTo>
                    <a:lnTo>
                      <a:pt x="269" y="74"/>
                    </a:lnTo>
                    <a:lnTo>
                      <a:pt x="268" y="84"/>
                    </a:lnTo>
                    <a:lnTo>
                      <a:pt x="272" y="92"/>
                    </a:lnTo>
                    <a:lnTo>
                      <a:pt x="278" y="98"/>
                    </a:lnTo>
                    <a:lnTo>
                      <a:pt x="282" y="105"/>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29" y="25"/>
                    </a:lnTo>
                    <a:lnTo>
                      <a:pt x="220" y="19"/>
                    </a:lnTo>
                    <a:lnTo>
                      <a:pt x="209" y="13"/>
                    </a:lnTo>
                    <a:lnTo>
                      <a:pt x="193" y="8"/>
                    </a:lnTo>
                    <a:lnTo>
                      <a:pt x="179" y="4"/>
                    </a:lnTo>
                    <a:lnTo>
                      <a:pt x="161" y="1"/>
                    </a:lnTo>
                    <a:lnTo>
                      <a:pt x="145" y="0"/>
                    </a:lnTo>
                    <a:lnTo>
                      <a:pt x="124" y="1"/>
                    </a:lnTo>
                    <a:lnTo>
                      <a:pt x="104" y="2"/>
                    </a:lnTo>
                    <a:lnTo>
                      <a:pt x="84" y="4"/>
                    </a:lnTo>
                    <a:lnTo>
                      <a:pt x="68" y="7"/>
                    </a:lnTo>
                    <a:lnTo>
                      <a:pt x="57" y="12"/>
                    </a:lnTo>
                    <a:lnTo>
                      <a:pt x="49" y="19"/>
                    </a:lnTo>
                    <a:lnTo>
                      <a:pt x="45" y="27"/>
                    </a:lnTo>
                    <a:lnTo>
                      <a:pt x="47" y="34"/>
                    </a:lnTo>
                    <a:lnTo>
                      <a:pt x="51" y="41"/>
                    </a:lnTo>
                    <a:lnTo>
                      <a:pt x="42" y="42"/>
                    </a:lnTo>
                    <a:lnTo>
                      <a:pt x="34" y="46"/>
                    </a:lnTo>
                    <a:lnTo>
                      <a:pt x="26" y="49"/>
                    </a:lnTo>
                    <a:lnTo>
                      <a:pt x="19" y="52"/>
                    </a:lnTo>
                    <a:lnTo>
                      <a:pt x="14" y="55"/>
                    </a:lnTo>
                    <a:lnTo>
                      <a:pt x="8" y="60"/>
                    </a:lnTo>
                    <a:lnTo>
                      <a:pt x="3" y="66"/>
                    </a:lnTo>
                    <a:lnTo>
                      <a:pt x="1" y="74"/>
                    </a:lnTo>
                    <a:lnTo>
                      <a:pt x="0" y="87"/>
                    </a:lnTo>
                    <a:lnTo>
                      <a:pt x="0" y="94"/>
                    </a:lnTo>
                    <a:lnTo>
                      <a:pt x="3" y="104"/>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15504" name="Freeform 42"/>
              <p:cNvSpPr>
                <a:spLocks/>
              </p:cNvSpPr>
              <p:nvPr/>
            </p:nvSpPr>
            <p:spPr bwMode="auto">
              <a:xfrm>
                <a:off x="2962" y="1254"/>
                <a:ext cx="40" cy="56"/>
              </a:xfrm>
              <a:custGeom>
                <a:avLst/>
                <a:gdLst>
                  <a:gd name="T0" fmla="*/ 7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0 w 40"/>
                  <a:gd name="T19" fmla="*/ 49 h 56"/>
                  <a:gd name="T20" fmla="*/ 10 w 40"/>
                  <a:gd name="T21" fmla="*/ 46 h 56"/>
                  <a:gd name="T22" fmla="*/ 9 w 40"/>
                  <a:gd name="T23" fmla="*/ 43 h 56"/>
                  <a:gd name="T24" fmla="*/ 7 w 40"/>
                  <a:gd name="T25" fmla="*/ 40 h 56"/>
                  <a:gd name="T26" fmla="*/ 8 w 40"/>
                  <a:gd name="T27" fmla="*/ 37 h 56"/>
                  <a:gd name="T28" fmla="*/ 10 w 40"/>
                  <a:gd name="T29" fmla="*/ 33 h 56"/>
                  <a:gd name="T30" fmla="*/ 12 w 40"/>
                  <a:gd name="T31" fmla="*/ 30 h 56"/>
                  <a:gd name="T32" fmla="*/ 14 w 40"/>
                  <a:gd name="T33" fmla="*/ 28 h 56"/>
                  <a:gd name="T34" fmla="*/ 16 w 40"/>
                  <a:gd name="T35" fmla="*/ 31 h 56"/>
                  <a:gd name="T36" fmla="*/ 14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0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7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7" y="31"/>
                    </a:moveTo>
                    <a:lnTo>
                      <a:pt x="5" y="34"/>
                    </a:lnTo>
                    <a:lnTo>
                      <a:pt x="2" y="38"/>
                    </a:lnTo>
                    <a:lnTo>
                      <a:pt x="1" y="42"/>
                    </a:lnTo>
                    <a:lnTo>
                      <a:pt x="0" y="45"/>
                    </a:lnTo>
                    <a:lnTo>
                      <a:pt x="2" y="49"/>
                    </a:lnTo>
                    <a:lnTo>
                      <a:pt x="3" y="52"/>
                    </a:lnTo>
                    <a:lnTo>
                      <a:pt x="6" y="55"/>
                    </a:lnTo>
                    <a:lnTo>
                      <a:pt x="9" y="53"/>
                    </a:lnTo>
                    <a:lnTo>
                      <a:pt x="10" y="49"/>
                    </a:lnTo>
                    <a:lnTo>
                      <a:pt x="10" y="46"/>
                    </a:lnTo>
                    <a:lnTo>
                      <a:pt x="9" y="43"/>
                    </a:lnTo>
                    <a:lnTo>
                      <a:pt x="7" y="40"/>
                    </a:lnTo>
                    <a:lnTo>
                      <a:pt x="8" y="37"/>
                    </a:lnTo>
                    <a:lnTo>
                      <a:pt x="10" y="33"/>
                    </a:lnTo>
                    <a:lnTo>
                      <a:pt x="12" y="30"/>
                    </a:lnTo>
                    <a:lnTo>
                      <a:pt x="14" y="28"/>
                    </a:lnTo>
                    <a:lnTo>
                      <a:pt x="16" y="31"/>
                    </a:lnTo>
                    <a:lnTo>
                      <a:pt x="14"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0"/>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7" y="0"/>
                    </a:lnTo>
                    <a:lnTo>
                      <a:pt x="39" y="0"/>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505" name="Freeform 43"/>
              <p:cNvSpPr>
                <a:spLocks/>
              </p:cNvSpPr>
              <p:nvPr/>
            </p:nvSpPr>
            <p:spPr bwMode="auto">
              <a:xfrm>
                <a:off x="3001" y="1221"/>
                <a:ext cx="158" cy="33"/>
              </a:xfrm>
              <a:custGeom>
                <a:avLst/>
                <a:gdLst>
                  <a:gd name="T0" fmla="*/ 153 w 158"/>
                  <a:gd name="T1" fmla="*/ 14 h 33"/>
                  <a:gd name="T2" fmla="*/ 143 w 158"/>
                  <a:gd name="T3" fmla="*/ 15 h 33"/>
                  <a:gd name="T4" fmla="*/ 132 w 158"/>
                  <a:gd name="T5" fmla="*/ 18 h 33"/>
                  <a:gd name="T6" fmla="*/ 125 w 158"/>
                  <a:gd name="T7" fmla="*/ 23 h 33"/>
                  <a:gd name="T8" fmla="*/ 119 w 158"/>
                  <a:gd name="T9" fmla="*/ 26 h 33"/>
                  <a:gd name="T10" fmla="*/ 111 w 158"/>
                  <a:gd name="T11" fmla="*/ 29 h 33"/>
                  <a:gd name="T12" fmla="*/ 102 w 158"/>
                  <a:gd name="T13" fmla="*/ 31 h 33"/>
                  <a:gd name="T14" fmla="*/ 91 w 158"/>
                  <a:gd name="T15" fmla="*/ 32 h 33"/>
                  <a:gd name="T16" fmla="*/ 78 w 158"/>
                  <a:gd name="T17" fmla="*/ 32 h 33"/>
                  <a:gd name="T18" fmla="*/ 65 w 158"/>
                  <a:gd name="T19" fmla="*/ 31 h 33"/>
                  <a:gd name="T20" fmla="*/ 57 w 158"/>
                  <a:gd name="T21" fmla="*/ 30 h 33"/>
                  <a:gd name="T22" fmla="*/ 47 w 158"/>
                  <a:gd name="T23" fmla="*/ 27 h 33"/>
                  <a:gd name="T24" fmla="*/ 39 w 158"/>
                  <a:gd name="T25" fmla="*/ 24 h 33"/>
                  <a:gd name="T26" fmla="*/ 34 w 158"/>
                  <a:gd name="T27" fmla="*/ 19 h 33"/>
                  <a:gd name="T28" fmla="*/ 38 w 158"/>
                  <a:gd name="T29" fmla="*/ 20 h 33"/>
                  <a:gd name="T30" fmla="*/ 47 w 158"/>
                  <a:gd name="T31" fmla="*/ 23 h 33"/>
                  <a:gd name="T32" fmla="*/ 58 w 158"/>
                  <a:gd name="T33" fmla="*/ 23 h 33"/>
                  <a:gd name="T34" fmla="*/ 71 w 158"/>
                  <a:gd name="T35" fmla="*/ 23 h 33"/>
                  <a:gd name="T36" fmla="*/ 86 w 158"/>
                  <a:gd name="T37" fmla="*/ 22 h 33"/>
                  <a:gd name="T38" fmla="*/ 100 w 158"/>
                  <a:gd name="T39" fmla="*/ 21 h 33"/>
                  <a:gd name="T40" fmla="*/ 113 w 158"/>
                  <a:gd name="T41" fmla="*/ 18 h 33"/>
                  <a:gd name="T42" fmla="*/ 121 w 158"/>
                  <a:gd name="T43" fmla="*/ 14 h 33"/>
                  <a:gd name="T44" fmla="*/ 119 w 158"/>
                  <a:gd name="T45" fmla="*/ 12 h 33"/>
                  <a:gd name="T46" fmla="*/ 106 w 158"/>
                  <a:gd name="T47" fmla="*/ 14 h 33"/>
                  <a:gd name="T48" fmla="*/ 94 w 158"/>
                  <a:gd name="T49" fmla="*/ 16 h 33"/>
                  <a:gd name="T50" fmla="*/ 83 w 158"/>
                  <a:gd name="T51" fmla="*/ 17 h 33"/>
                  <a:gd name="T52" fmla="*/ 71 w 158"/>
                  <a:gd name="T53" fmla="*/ 16 h 33"/>
                  <a:gd name="T54" fmla="*/ 61 w 158"/>
                  <a:gd name="T55" fmla="*/ 11 h 33"/>
                  <a:gd name="T56" fmla="*/ 49 w 158"/>
                  <a:gd name="T57" fmla="*/ 8 h 33"/>
                  <a:gd name="T58" fmla="*/ 37 w 158"/>
                  <a:gd name="T59" fmla="*/ 8 h 33"/>
                  <a:gd name="T60" fmla="*/ 24 w 158"/>
                  <a:gd name="T61" fmla="*/ 3 h 33"/>
                  <a:gd name="T62" fmla="*/ 9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3" y="14"/>
                    </a:lnTo>
                    <a:lnTo>
                      <a:pt x="148" y="14"/>
                    </a:lnTo>
                    <a:lnTo>
                      <a:pt x="143" y="15"/>
                    </a:lnTo>
                    <a:lnTo>
                      <a:pt x="138" y="17"/>
                    </a:lnTo>
                    <a:lnTo>
                      <a:pt x="132" y="18"/>
                    </a:lnTo>
                    <a:lnTo>
                      <a:pt x="128" y="20"/>
                    </a:lnTo>
                    <a:lnTo>
                      <a:pt x="125" y="23"/>
                    </a:lnTo>
                    <a:lnTo>
                      <a:pt x="123" y="24"/>
                    </a:lnTo>
                    <a:lnTo>
                      <a:pt x="119" y="26"/>
                    </a:lnTo>
                    <a:lnTo>
                      <a:pt x="115" y="27"/>
                    </a:lnTo>
                    <a:lnTo>
                      <a:pt x="111" y="29"/>
                    </a:lnTo>
                    <a:lnTo>
                      <a:pt x="106" y="30"/>
                    </a:lnTo>
                    <a:lnTo>
                      <a:pt x="102" y="31"/>
                    </a:lnTo>
                    <a:lnTo>
                      <a:pt x="97" y="32"/>
                    </a:lnTo>
                    <a:lnTo>
                      <a:pt x="91" y="32"/>
                    </a:lnTo>
                    <a:lnTo>
                      <a:pt x="83" y="32"/>
                    </a:lnTo>
                    <a:lnTo>
                      <a:pt x="78" y="32"/>
                    </a:lnTo>
                    <a:lnTo>
                      <a:pt x="71" y="32"/>
                    </a:lnTo>
                    <a:lnTo>
                      <a:pt x="65" y="31"/>
                    </a:lnTo>
                    <a:lnTo>
                      <a:pt x="61" y="30"/>
                    </a:lnTo>
                    <a:lnTo>
                      <a:pt x="57" y="30"/>
                    </a:lnTo>
                    <a:lnTo>
                      <a:pt x="53" y="29"/>
                    </a:lnTo>
                    <a:lnTo>
                      <a:pt x="47" y="27"/>
                    </a:lnTo>
                    <a:lnTo>
                      <a:pt x="43" y="25"/>
                    </a:lnTo>
                    <a:lnTo>
                      <a:pt x="39" y="24"/>
                    </a:lnTo>
                    <a:lnTo>
                      <a:pt x="36" y="22"/>
                    </a:lnTo>
                    <a:lnTo>
                      <a:pt x="34" y="19"/>
                    </a:lnTo>
                    <a:lnTo>
                      <a:pt x="33" y="17"/>
                    </a:lnTo>
                    <a:lnTo>
                      <a:pt x="38" y="20"/>
                    </a:lnTo>
                    <a:lnTo>
                      <a:pt x="44" y="22"/>
                    </a:lnTo>
                    <a:lnTo>
                      <a:pt x="47" y="23"/>
                    </a:lnTo>
                    <a:lnTo>
                      <a:pt x="52" y="23"/>
                    </a:lnTo>
                    <a:lnTo>
                      <a:pt x="58" y="23"/>
                    </a:lnTo>
                    <a:lnTo>
                      <a:pt x="64" y="24"/>
                    </a:lnTo>
                    <a:lnTo>
                      <a:pt x="71" y="23"/>
                    </a:lnTo>
                    <a:lnTo>
                      <a:pt x="76" y="23"/>
                    </a:lnTo>
                    <a:lnTo>
                      <a:pt x="86" y="22"/>
                    </a:lnTo>
                    <a:lnTo>
                      <a:pt x="94" y="21"/>
                    </a:lnTo>
                    <a:lnTo>
                      <a:pt x="100" y="21"/>
                    </a:lnTo>
                    <a:lnTo>
                      <a:pt x="105" y="20"/>
                    </a:lnTo>
                    <a:lnTo>
                      <a:pt x="113" y="18"/>
                    </a:lnTo>
                    <a:lnTo>
                      <a:pt x="117" y="17"/>
                    </a:lnTo>
                    <a:lnTo>
                      <a:pt x="121" y="14"/>
                    </a:lnTo>
                    <a:lnTo>
                      <a:pt x="123" y="13"/>
                    </a:lnTo>
                    <a:lnTo>
                      <a:pt x="119" y="12"/>
                    </a:lnTo>
                    <a:lnTo>
                      <a:pt x="113" y="13"/>
                    </a:lnTo>
                    <a:lnTo>
                      <a:pt x="106" y="14"/>
                    </a:lnTo>
                    <a:lnTo>
                      <a:pt x="99" y="15"/>
                    </a:lnTo>
                    <a:lnTo>
                      <a:pt x="94" y="16"/>
                    </a:lnTo>
                    <a:lnTo>
                      <a:pt x="89" y="17"/>
                    </a:lnTo>
                    <a:lnTo>
                      <a:pt x="83" y="17"/>
                    </a:lnTo>
                    <a:lnTo>
                      <a:pt x="78" y="17"/>
                    </a:lnTo>
                    <a:lnTo>
                      <a:pt x="71" y="16"/>
                    </a:lnTo>
                    <a:lnTo>
                      <a:pt x="66" y="13"/>
                    </a:lnTo>
                    <a:lnTo>
                      <a:pt x="61" y="11"/>
                    </a:lnTo>
                    <a:lnTo>
                      <a:pt x="56" y="9"/>
                    </a:lnTo>
                    <a:lnTo>
                      <a:pt x="49" y="8"/>
                    </a:lnTo>
                    <a:lnTo>
                      <a:pt x="43" y="9"/>
                    </a:lnTo>
                    <a:lnTo>
                      <a:pt x="37" y="8"/>
                    </a:lnTo>
                    <a:lnTo>
                      <a:pt x="30" y="5"/>
                    </a:lnTo>
                    <a:lnTo>
                      <a:pt x="24" y="3"/>
                    </a:lnTo>
                    <a:lnTo>
                      <a:pt x="19" y="1"/>
                    </a:lnTo>
                    <a:lnTo>
                      <a:pt x="9"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506" name="Freeform 44"/>
              <p:cNvSpPr>
                <a:spLocks/>
              </p:cNvSpPr>
              <p:nvPr/>
            </p:nvSpPr>
            <p:spPr bwMode="auto">
              <a:xfrm>
                <a:off x="3170" y="1237"/>
                <a:ext cx="54" cy="59"/>
              </a:xfrm>
              <a:custGeom>
                <a:avLst/>
                <a:gdLst>
                  <a:gd name="T0" fmla="*/ 12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5 h 59"/>
                  <a:gd name="T20" fmla="*/ 44 w 54"/>
                  <a:gd name="T21" fmla="*/ 29 h 59"/>
                  <a:gd name="T22" fmla="*/ 46 w 54"/>
                  <a:gd name="T23" fmla="*/ 34 h 59"/>
                  <a:gd name="T24" fmla="*/ 49 w 54"/>
                  <a:gd name="T25" fmla="*/ 37 h 59"/>
                  <a:gd name="T26" fmla="*/ 53 w 54"/>
                  <a:gd name="T27" fmla="*/ 40 h 59"/>
                  <a:gd name="T28" fmla="*/ 49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4 w 54"/>
                  <a:gd name="T63" fmla="*/ 26 h 59"/>
                  <a:gd name="T64" fmla="*/ 29 w 54"/>
                  <a:gd name="T65" fmla="*/ 22 h 59"/>
                  <a:gd name="T66" fmla="*/ 26 w 54"/>
                  <a:gd name="T67" fmla="*/ 20 h 59"/>
                  <a:gd name="T68" fmla="*/ 23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1 h 59"/>
                  <a:gd name="T82" fmla="*/ 4 w 54"/>
                  <a:gd name="T83" fmla="*/ 0 h 59"/>
                  <a:gd name="T84" fmla="*/ 8 w 54"/>
                  <a:gd name="T85" fmla="*/ 0 h 59"/>
                  <a:gd name="T86" fmla="*/ 12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2" y="1"/>
                    </a:moveTo>
                    <a:lnTo>
                      <a:pt x="18" y="3"/>
                    </a:lnTo>
                    <a:lnTo>
                      <a:pt x="24" y="5"/>
                    </a:lnTo>
                    <a:lnTo>
                      <a:pt x="32" y="9"/>
                    </a:lnTo>
                    <a:lnTo>
                      <a:pt x="36" y="11"/>
                    </a:lnTo>
                    <a:lnTo>
                      <a:pt x="40" y="13"/>
                    </a:lnTo>
                    <a:lnTo>
                      <a:pt x="42" y="15"/>
                    </a:lnTo>
                    <a:lnTo>
                      <a:pt x="44" y="18"/>
                    </a:lnTo>
                    <a:lnTo>
                      <a:pt x="44" y="22"/>
                    </a:lnTo>
                    <a:lnTo>
                      <a:pt x="43" y="25"/>
                    </a:lnTo>
                    <a:lnTo>
                      <a:pt x="44" y="29"/>
                    </a:lnTo>
                    <a:lnTo>
                      <a:pt x="46" y="34"/>
                    </a:lnTo>
                    <a:lnTo>
                      <a:pt x="49" y="37"/>
                    </a:lnTo>
                    <a:lnTo>
                      <a:pt x="53" y="40"/>
                    </a:lnTo>
                    <a:lnTo>
                      <a:pt x="49"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4" y="26"/>
                    </a:lnTo>
                    <a:lnTo>
                      <a:pt x="29" y="22"/>
                    </a:lnTo>
                    <a:lnTo>
                      <a:pt x="26" y="20"/>
                    </a:lnTo>
                    <a:lnTo>
                      <a:pt x="23" y="18"/>
                    </a:lnTo>
                    <a:lnTo>
                      <a:pt x="19" y="16"/>
                    </a:lnTo>
                    <a:lnTo>
                      <a:pt x="14" y="13"/>
                    </a:lnTo>
                    <a:lnTo>
                      <a:pt x="9" y="11"/>
                    </a:lnTo>
                    <a:lnTo>
                      <a:pt x="6" y="7"/>
                    </a:lnTo>
                    <a:lnTo>
                      <a:pt x="2" y="4"/>
                    </a:lnTo>
                    <a:lnTo>
                      <a:pt x="0" y="1"/>
                    </a:lnTo>
                    <a:lnTo>
                      <a:pt x="4" y="0"/>
                    </a:lnTo>
                    <a:lnTo>
                      <a:pt x="8" y="0"/>
                    </a:lnTo>
                    <a:lnTo>
                      <a:pt x="12" y="1"/>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507" name="Freeform 45"/>
              <p:cNvSpPr>
                <a:spLocks/>
              </p:cNvSpPr>
              <p:nvPr/>
            </p:nvSpPr>
            <p:spPr bwMode="auto">
              <a:xfrm>
                <a:off x="3149" y="1210"/>
                <a:ext cx="60" cy="21"/>
              </a:xfrm>
              <a:custGeom>
                <a:avLst/>
                <a:gdLst>
                  <a:gd name="T0" fmla="*/ 0 w 60"/>
                  <a:gd name="T1" fmla="*/ 3 h 21"/>
                  <a:gd name="T2" fmla="*/ 7 w 60"/>
                  <a:gd name="T3" fmla="*/ 3 h 21"/>
                  <a:gd name="T4" fmla="*/ 13 w 60"/>
                  <a:gd name="T5" fmla="*/ 3 h 21"/>
                  <a:gd name="T6" fmla="*/ 16 w 60"/>
                  <a:gd name="T7" fmla="*/ 5 h 21"/>
                  <a:gd name="T8" fmla="*/ 20 w 60"/>
                  <a:gd name="T9" fmla="*/ 9 h 21"/>
                  <a:gd name="T10" fmla="*/ 20 w 60"/>
                  <a:gd name="T11" fmla="*/ 11 h 21"/>
                  <a:gd name="T12" fmla="*/ 21 w 60"/>
                  <a:gd name="T13" fmla="*/ 14 h 21"/>
                  <a:gd name="T14" fmla="*/ 22 w 60"/>
                  <a:gd name="T15" fmla="*/ 16 h 21"/>
                  <a:gd name="T16" fmla="*/ 22 w 60"/>
                  <a:gd name="T17" fmla="*/ 18 h 21"/>
                  <a:gd name="T18" fmla="*/ 24 w 60"/>
                  <a:gd name="T19" fmla="*/ 15 h 21"/>
                  <a:gd name="T20" fmla="*/ 25 w 60"/>
                  <a:gd name="T21" fmla="*/ 11 h 21"/>
                  <a:gd name="T22" fmla="*/ 24 w 60"/>
                  <a:gd name="T23" fmla="*/ 9 h 21"/>
                  <a:gd name="T24" fmla="*/ 23 w 60"/>
                  <a:gd name="T25" fmla="*/ 5 h 21"/>
                  <a:gd name="T26" fmla="*/ 20 w 60"/>
                  <a:gd name="T27" fmla="*/ 2 h 21"/>
                  <a:gd name="T28" fmla="*/ 17 w 60"/>
                  <a:gd name="T29" fmla="*/ 0 h 21"/>
                  <a:gd name="T30" fmla="*/ 22 w 60"/>
                  <a:gd name="T31" fmla="*/ 1 h 21"/>
                  <a:gd name="T32" fmla="*/ 26 w 60"/>
                  <a:gd name="T33" fmla="*/ 5 h 21"/>
                  <a:gd name="T34" fmla="*/ 28 w 60"/>
                  <a:gd name="T35" fmla="*/ 8 h 21"/>
                  <a:gd name="T36" fmla="*/ 28 w 60"/>
                  <a:gd name="T37" fmla="*/ 11 h 21"/>
                  <a:gd name="T38" fmla="*/ 28 w 60"/>
                  <a:gd name="T39" fmla="*/ 14 h 21"/>
                  <a:gd name="T40" fmla="*/ 28 w 60"/>
                  <a:gd name="T41" fmla="*/ 15 h 21"/>
                  <a:gd name="T42" fmla="*/ 29 w 60"/>
                  <a:gd name="T43" fmla="*/ 13 h 21"/>
                  <a:gd name="T44" fmla="*/ 33 w 60"/>
                  <a:gd name="T45" fmla="*/ 10 h 21"/>
                  <a:gd name="T46" fmla="*/ 37 w 60"/>
                  <a:gd name="T47" fmla="*/ 7 h 21"/>
                  <a:gd name="T48" fmla="*/ 43 w 60"/>
                  <a:gd name="T49" fmla="*/ 6 h 21"/>
                  <a:gd name="T50" fmla="*/ 49 w 60"/>
                  <a:gd name="T51" fmla="*/ 5 h 21"/>
                  <a:gd name="T52" fmla="*/ 53 w 60"/>
                  <a:gd name="T53" fmla="*/ 6 h 21"/>
                  <a:gd name="T54" fmla="*/ 57 w 60"/>
                  <a:gd name="T55" fmla="*/ 6 h 21"/>
                  <a:gd name="T56" fmla="*/ 59 w 60"/>
                  <a:gd name="T57" fmla="*/ 7 h 21"/>
                  <a:gd name="T58" fmla="*/ 56 w 60"/>
                  <a:gd name="T59" fmla="*/ 7 h 21"/>
                  <a:gd name="T60" fmla="*/ 53 w 60"/>
                  <a:gd name="T61" fmla="*/ 8 h 21"/>
                  <a:gd name="T62" fmla="*/ 49 w 60"/>
                  <a:gd name="T63" fmla="*/ 8 h 21"/>
                  <a:gd name="T64" fmla="*/ 44 w 60"/>
                  <a:gd name="T65" fmla="*/ 9 h 21"/>
                  <a:gd name="T66" fmla="*/ 40 w 60"/>
                  <a:gd name="T67" fmla="*/ 11 h 21"/>
                  <a:gd name="T68" fmla="*/ 38 w 60"/>
                  <a:gd name="T69" fmla="*/ 12 h 21"/>
                  <a:gd name="T70" fmla="*/ 36 w 60"/>
                  <a:gd name="T71" fmla="*/ 14 h 21"/>
                  <a:gd name="T72" fmla="*/ 34 w 60"/>
                  <a:gd name="T73" fmla="*/ 16 h 21"/>
                  <a:gd name="T74" fmla="*/ 33 w 60"/>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21"/>
                  <a:gd name="T116" fmla="*/ 60 w 60"/>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21">
                    <a:moveTo>
                      <a:pt x="0" y="3"/>
                    </a:moveTo>
                    <a:lnTo>
                      <a:pt x="7" y="3"/>
                    </a:lnTo>
                    <a:lnTo>
                      <a:pt x="13" y="3"/>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29" y="13"/>
                    </a:lnTo>
                    <a:lnTo>
                      <a:pt x="33" y="10"/>
                    </a:lnTo>
                    <a:lnTo>
                      <a:pt x="37" y="7"/>
                    </a:lnTo>
                    <a:lnTo>
                      <a:pt x="43" y="6"/>
                    </a:lnTo>
                    <a:lnTo>
                      <a:pt x="49" y="5"/>
                    </a:lnTo>
                    <a:lnTo>
                      <a:pt x="53" y="6"/>
                    </a:lnTo>
                    <a:lnTo>
                      <a:pt x="57" y="6"/>
                    </a:lnTo>
                    <a:lnTo>
                      <a:pt x="59" y="7"/>
                    </a:lnTo>
                    <a:lnTo>
                      <a:pt x="56" y="7"/>
                    </a:lnTo>
                    <a:lnTo>
                      <a:pt x="53" y="8"/>
                    </a:lnTo>
                    <a:lnTo>
                      <a:pt x="49" y="8"/>
                    </a:lnTo>
                    <a:lnTo>
                      <a:pt x="44" y="9"/>
                    </a:lnTo>
                    <a:lnTo>
                      <a:pt x="40" y="11"/>
                    </a:lnTo>
                    <a:lnTo>
                      <a:pt x="38" y="12"/>
                    </a:lnTo>
                    <a:lnTo>
                      <a:pt x="36" y="14"/>
                    </a:lnTo>
                    <a:lnTo>
                      <a:pt x="34" y="16"/>
                    </a:lnTo>
                    <a:lnTo>
                      <a:pt x="33" y="20"/>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15508" name="Freeform 46"/>
              <p:cNvSpPr>
                <a:spLocks/>
              </p:cNvSpPr>
              <p:nvPr/>
            </p:nvSpPr>
            <p:spPr bwMode="auto">
              <a:xfrm>
                <a:off x="3032" y="1260"/>
                <a:ext cx="47" cy="17"/>
              </a:xfrm>
              <a:custGeom>
                <a:avLst/>
                <a:gdLst>
                  <a:gd name="T0" fmla="*/ 45 w 47"/>
                  <a:gd name="T1" fmla="*/ 4 h 17"/>
                  <a:gd name="T2" fmla="*/ 46 w 47"/>
                  <a:gd name="T3" fmla="*/ 7 h 17"/>
                  <a:gd name="T4" fmla="*/ 46 w 47"/>
                  <a:gd name="T5" fmla="*/ 11 h 17"/>
                  <a:gd name="T6" fmla="*/ 43 w 47"/>
                  <a:gd name="T7" fmla="*/ 13 h 17"/>
                  <a:gd name="T8" fmla="*/ 38 w 47"/>
                  <a:gd name="T9" fmla="*/ 14 h 17"/>
                  <a:gd name="T10" fmla="*/ 32 w 47"/>
                  <a:gd name="T11" fmla="*/ 13 h 17"/>
                  <a:gd name="T12" fmla="*/ 25 w 47"/>
                  <a:gd name="T13" fmla="*/ 11 h 17"/>
                  <a:gd name="T14" fmla="*/ 17 w 47"/>
                  <a:gd name="T15" fmla="*/ 11 h 17"/>
                  <a:gd name="T16" fmla="*/ 11 w 47"/>
                  <a:gd name="T17" fmla="*/ 14 h 17"/>
                  <a:gd name="T18" fmla="*/ 5 w 47"/>
                  <a:gd name="T19" fmla="*/ 16 h 17"/>
                  <a:gd name="T20" fmla="*/ 0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8" y="14"/>
                    </a:lnTo>
                    <a:lnTo>
                      <a:pt x="32" y="13"/>
                    </a:lnTo>
                    <a:lnTo>
                      <a:pt x="25" y="11"/>
                    </a:lnTo>
                    <a:lnTo>
                      <a:pt x="17" y="11"/>
                    </a:lnTo>
                    <a:lnTo>
                      <a:pt x="11" y="14"/>
                    </a:lnTo>
                    <a:lnTo>
                      <a:pt x="5" y="16"/>
                    </a:lnTo>
                    <a:lnTo>
                      <a:pt x="0" y="14"/>
                    </a:lnTo>
                    <a:lnTo>
                      <a:pt x="0" y="10"/>
                    </a:lnTo>
                    <a:lnTo>
                      <a:pt x="3" y="5"/>
                    </a:lnTo>
                    <a:lnTo>
                      <a:pt x="9" y="1"/>
                    </a:lnTo>
                    <a:lnTo>
                      <a:pt x="18" y="0"/>
                    </a:lnTo>
                    <a:lnTo>
                      <a:pt x="28" y="0"/>
                    </a:lnTo>
                    <a:lnTo>
                      <a:pt x="38" y="1"/>
                    </a:lnTo>
                    <a:lnTo>
                      <a:pt x="45" y="4"/>
                    </a:lnTo>
                  </a:path>
                </a:pathLst>
              </a:custGeom>
              <a:solidFill>
                <a:srgbClr val="808080"/>
              </a:solidFill>
              <a:ln w="12700" cap="rnd" cmpd="sng">
                <a:solidFill>
                  <a:srgbClr val="000000"/>
                </a:solidFill>
                <a:prstDash val="solid"/>
                <a:round/>
                <a:headEnd/>
                <a:tailEnd/>
              </a:ln>
            </p:spPr>
            <p:txBody>
              <a:bodyPr/>
              <a:lstStyle/>
              <a:p>
                <a:endParaRPr lang="zh-TW" altLang="en-US"/>
              </a:p>
            </p:txBody>
          </p:sp>
        </p:grpSp>
        <p:sp>
          <p:nvSpPr>
            <p:cNvPr id="15494" name="Line 47"/>
            <p:cNvSpPr>
              <a:spLocks noChangeShapeType="1"/>
            </p:cNvSpPr>
            <p:nvPr/>
          </p:nvSpPr>
          <p:spPr bwMode="auto">
            <a:xfrm>
              <a:off x="3222" y="1524"/>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71" name="Group 48"/>
          <p:cNvGrpSpPr>
            <a:grpSpLocks/>
          </p:cNvGrpSpPr>
          <p:nvPr/>
        </p:nvGrpSpPr>
        <p:grpSpPr bwMode="auto">
          <a:xfrm>
            <a:off x="4783138" y="2536825"/>
            <a:ext cx="771525" cy="766763"/>
            <a:chOff x="3013" y="1790"/>
            <a:chExt cx="486" cy="483"/>
          </a:xfrm>
        </p:grpSpPr>
        <p:sp>
          <p:nvSpPr>
            <p:cNvPr id="15469" name="Freeform 49"/>
            <p:cNvSpPr>
              <a:spLocks/>
            </p:cNvSpPr>
            <p:nvPr/>
          </p:nvSpPr>
          <p:spPr bwMode="auto">
            <a:xfrm>
              <a:off x="3013" y="2006"/>
              <a:ext cx="486" cy="267"/>
            </a:xfrm>
            <a:custGeom>
              <a:avLst/>
              <a:gdLst>
                <a:gd name="T0" fmla="*/ 103 w 486"/>
                <a:gd name="T1" fmla="*/ 266 h 267"/>
                <a:gd name="T2" fmla="*/ 61 w 486"/>
                <a:gd name="T3" fmla="*/ 231 h 267"/>
                <a:gd name="T4" fmla="*/ 23 w 486"/>
                <a:gd name="T5" fmla="*/ 199 h 267"/>
                <a:gd name="T6" fmla="*/ 3 w 486"/>
                <a:gd name="T7" fmla="*/ 179 h 267"/>
                <a:gd name="T8" fmla="*/ 0 w 486"/>
                <a:gd name="T9" fmla="*/ 167 h 267"/>
                <a:gd name="T10" fmla="*/ 10 w 486"/>
                <a:gd name="T11" fmla="*/ 151 h 267"/>
                <a:gd name="T12" fmla="*/ 38 w 486"/>
                <a:gd name="T13" fmla="*/ 120 h 267"/>
                <a:gd name="T14" fmla="*/ 63 w 486"/>
                <a:gd name="T15" fmla="*/ 97 h 267"/>
                <a:gd name="T16" fmla="*/ 82 w 486"/>
                <a:gd name="T17" fmla="*/ 75 h 267"/>
                <a:gd name="T18" fmla="*/ 92 w 486"/>
                <a:gd name="T19" fmla="*/ 61 h 267"/>
                <a:gd name="T20" fmla="*/ 96 w 486"/>
                <a:gd name="T21" fmla="*/ 47 h 267"/>
                <a:gd name="T22" fmla="*/ 98 w 486"/>
                <a:gd name="T23" fmla="*/ 30 h 267"/>
                <a:gd name="T24" fmla="*/ 102 w 486"/>
                <a:gd name="T25" fmla="*/ 18 h 267"/>
                <a:gd name="T26" fmla="*/ 113 w 486"/>
                <a:gd name="T27" fmla="*/ 9 h 267"/>
                <a:gd name="T28" fmla="*/ 130 w 486"/>
                <a:gd name="T29" fmla="*/ 7 h 267"/>
                <a:gd name="T30" fmla="*/ 154 w 486"/>
                <a:gd name="T31" fmla="*/ 8 h 267"/>
                <a:gd name="T32" fmla="*/ 167 w 486"/>
                <a:gd name="T33" fmla="*/ 9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79"/>
                  </a:lnTo>
                  <a:lnTo>
                    <a:pt x="0" y="167"/>
                  </a:lnTo>
                  <a:lnTo>
                    <a:pt x="10" y="151"/>
                  </a:lnTo>
                  <a:lnTo>
                    <a:pt x="38" y="120"/>
                  </a:lnTo>
                  <a:lnTo>
                    <a:pt x="63" y="97"/>
                  </a:lnTo>
                  <a:lnTo>
                    <a:pt x="82" y="75"/>
                  </a:lnTo>
                  <a:lnTo>
                    <a:pt x="92" y="61"/>
                  </a:lnTo>
                  <a:lnTo>
                    <a:pt x="96" y="47"/>
                  </a:lnTo>
                  <a:lnTo>
                    <a:pt x="98" y="30"/>
                  </a:lnTo>
                  <a:lnTo>
                    <a:pt x="102" y="18"/>
                  </a:lnTo>
                  <a:lnTo>
                    <a:pt x="113" y="9"/>
                  </a:lnTo>
                  <a:lnTo>
                    <a:pt x="130" y="7"/>
                  </a:lnTo>
                  <a:lnTo>
                    <a:pt x="154" y="8"/>
                  </a:lnTo>
                  <a:lnTo>
                    <a:pt x="167" y="9"/>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0000FF"/>
            </a:solidFill>
            <a:ln w="12700" cap="rnd" cmpd="sng">
              <a:solidFill>
                <a:srgbClr val="0000FF"/>
              </a:solidFill>
              <a:prstDash val="solid"/>
              <a:round/>
              <a:headEnd/>
              <a:tailEnd/>
            </a:ln>
          </p:spPr>
          <p:txBody>
            <a:bodyPr/>
            <a:lstStyle/>
            <a:p>
              <a:endParaRPr lang="zh-TW" altLang="en-US"/>
            </a:p>
          </p:txBody>
        </p:sp>
        <p:sp>
          <p:nvSpPr>
            <p:cNvPr id="15470" name="Freeform 50"/>
            <p:cNvSpPr>
              <a:spLocks/>
            </p:cNvSpPr>
            <p:nvPr/>
          </p:nvSpPr>
          <p:spPr bwMode="auto">
            <a:xfrm>
              <a:off x="3198" y="2003"/>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2 h 99"/>
                <a:gd name="T24" fmla="*/ 88 w 120"/>
                <a:gd name="T25" fmla="*/ 24 h 99"/>
                <a:gd name="T26" fmla="*/ 68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2"/>
                  </a:lnTo>
                  <a:lnTo>
                    <a:pt x="88" y="24"/>
                  </a:lnTo>
                  <a:lnTo>
                    <a:pt x="68" y="32"/>
                  </a:lnTo>
                  <a:lnTo>
                    <a:pt x="35" y="19"/>
                  </a:lnTo>
                  <a:lnTo>
                    <a:pt x="17" y="0"/>
                  </a:lnTo>
                </a:path>
              </a:pathLst>
            </a:custGeom>
            <a:solidFill>
              <a:srgbClr val="A0C0FF"/>
            </a:solidFill>
            <a:ln w="12700" cap="rnd" cmpd="sng">
              <a:solidFill>
                <a:srgbClr val="000000"/>
              </a:solidFill>
              <a:prstDash val="solid"/>
              <a:round/>
              <a:headEnd/>
              <a:tailEnd/>
            </a:ln>
          </p:spPr>
          <p:txBody>
            <a:bodyPr/>
            <a:lstStyle/>
            <a:p>
              <a:endParaRPr lang="zh-TW" altLang="en-US"/>
            </a:p>
          </p:txBody>
        </p:sp>
        <p:sp>
          <p:nvSpPr>
            <p:cNvPr id="15471" name="Freeform 51"/>
            <p:cNvSpPr>
              <a:spLocks/>
            </p:cNvSpPr>
            <p:nvPr/>
          </p:nvSpPr>
          <p:spPr bwMode="auto">
            <a:xfrm>
              <a:off x="3217" y="2036"/>
              <a:ext cx="84" cy="235"/>
            </a:xfrm>
            <a:custGeom>
              <a:avLst/>
              <a:gdLst>
                <a:gd name="T0" fmla="*/ 23 w 84"/>
                <a:gd name="T1" fmla="*/ 16 h 235"/>
                <a:gd name="T2" fmla="*/ 49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3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3" y="16"/>
                  </a:moveTo>
                  <a:lnTo>
                    <a:pt x="49"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3" y="16"/>
                  </a:lnTo>
                </a:path>
              </a:pathLst>
            </a:custGeom>
            <a:solidFill>
              <a:srgbClr val="FF0000"/>
            </a:solidFill>
            <a:ln w="12700" cap="rnd" cmpd="sng">
              <a:solidFill>
                <a:srgbClr val="FF0000"/>
              </a:solidFill>
              <a:prstDash val="solid"/>
              <a:round/>
              <a:headEnd/>
              <a:tailEnd/>
            </a:ln>
          </p:spPr>
          <p:txBody>
            <a:bodyPr/>
            <a:lstStyle/>
            <a:p>
              <a:endParaRPr lang="zh-TW" altLang="en-US"/>
            </a:p>
          </p:txBody>
        </p:sp>
        <p:sp>
          <p:nvSpPr>
            <p:cNvPr id="15472" name="Freeform 52"/>
            <p:cNvSpPr>
              <a:spLocks/>
            </p:cNvSpPr>
            <p:nvPr/>
          </p:nvSpPr>
          <p:spPr bwMode="auto">
            <a:xfrm>
              <a:off x="3124" y="2118"/>
              <a:ext cx="76" cy="152"/>
            </a:xfrm>
            <a:custGeom>
              <a:avLst/>
              <a:gdLst>
                <a:gd name="T0" fmla="*/ 71 w 76"/>
                <a:gd name="T1" fmla="*/ 0 h 152"/>
                <a:gd name="T2" fmla="*/ 59 w 76"/>
                <a:gd name="T3" fmla="*/ 20 h 152"/>
                <a:gd name="T4" fmla="*/ 42 w 76"/>
                <a:gd name="T5" fmla="*/ 37 h 152"/>
                <a:gd name="T6" fmla="*/ 17 w 76"/>
                <a:gd name="T7" fmla="*/ 51 h 152"/>
                <a:gd name="T8" fmla="*/ 0 w 76"/>
                <a:gd name="T9" fmla="*/ 60 h 152"/>
                <a:gd name="T10" fmla="*/ 15 w 76"/>
                <a:gd name="T11" fmla="*/ 66 h 152"/>
                <a:gd name="T12" fmla="*/ 28 w 76"/>
                <a:gd name="T13" fmla="*/ 74 h 152"/>
                <a:gd name="T14" fmla="*/ 39 w 76"/>
                <a:gd name="T15" fmla="*/ 84 h 152"/>
                <a:gd name="T16" fmla="*/ 75 w 76"/>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52"/>
                <a:gd name="T29" fmla="*/ 76 w 76"/>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52">
                  <a:moveTo>
                    <a:pt x="71" y="0"/>
                  </a:moveTo>
                  <a:lnTo>
                    <a:pt x="59" y="20"/>
                  </a:lnTo>
                  <a:lnTo>
                    <a:pt x="42" y="37"/>
                  </a:lnTo>
                  <a:lnTo>
                    <a:pt x="17" y="51"/>
                  </a:lnTo>
                  <a:lnTo>
                    <a:pt x="0" y="60"/>
                  </a:lnTo>
                  <a:lnTo>
                    <a:pt x="15" y="66"/>
                  </a:lnTo>
                  <a:lnTo>
                    <a:pt x="28" y="74"/>
                  </a:lnTo>
                  <a:lnTo>
                    <a:pt x="39" y="84"/>
                  </a:lnTo>
                  <a:lnTo>
                    <a:pt x="75" y="15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15473" name="Group 53"/>
            <p:cNvGrpSpPr>
              <a:grpSpLocks/>
            </p:cNvGrpSpPr>
            <p:nvPr/>
          </p:nvGrpSpPr>
          <p:grpSpPr bwMode="auto">
            <a:xfrm>
              <a:off x="3101" y="1790"/>
              <a:ext cx="338" cy="242"/>
              <a:chOff x="3101" y="1790"/>
              <a:chExt cx="338" cy="242"/>
            </a:xfrm>
          </p:grpSpPr>
          <p:sp>
            <p:nvSpPr>
              <p:cNvPr id="15475" name="Freeform 54"/>
              <p:cNvSpPr>
                <a:spLocks/>
              </p:cNvSpPr>
              <p:nvPr/>
            </p:nvSpPr>
            <p:spPr bwMode="auto">
              <a:xfrm>
                <a:off x="3101" y="1808"/>
                <a:ext cx="312" cy="224"/>
              </a:xfrm>
              <a:custGeom>
                <a:avLst/>
                <a:gdLst>
                  <a:gd name="T0" fmla="*/ 243 w 312"/>
                  <a:gd name="T1" fmla="*/ 10 h 224"/>
                  <a:gd name="T2" fmla="*/ 181 w 312"/>
                  <a:gd name="T3" fmla="*/ 0 h 224"/>
                  <a:gd name="T4" fmla="*/ 124 w 312"/>
                  <a:gd name="T5" fmla="*/ 10 h 224"/>
                  <a:gd name="T6" fmla="*/ 92 w 312"/>
                  <a:gd name="T7" fmla="*/ 40 h 224"/>
                  <a:gd name="T8" fmla="*/ 66 w 312"/>
                  <a:gd name="T9" fmla="*/ 65 h 224"/>
                  <a:gd name="T10" fmla="*/ 54 w 312"/>
                  <a:gd name="T11" fmla="*/ 92 h 224"/>
                  <a:gd name="T12" fmla="*/ 46 w 312"/>
                  <a:gd name="T13" fmla="*/ 98 h 224"/>
                  <a:gd name="T14" fmla="*/ 28 w 312"/>
                  <a:gd name="T15" fmla="*/ 87 h 224"/>
                  <a:gd name="T16" fmla="*/ 8 w 312"/>
                  <a:gd name="T17" fmla="*/ 91 h 224"/>
                  <a:gd name="T18" fmla="*/ 0 w 312"/>
                  <a:gd name="T19" fmla="*/ 102 h 224"/>
                  <a:gd name="T20" fmla="*/ 8 w 312"/>
                  <a:gd name="T21" fmla="*/ 118 h 224"/>
                  <a:gd name="T22" fmla="*/ 22 w 312"/>
                  <a:gd name="T23" fmla="*/ 130 h 224"/>
                  <a:gd name="T24" fmla="*/ 39 w 312"/>
                  <a:gd name="T25" fmla="*/ 131 h 224"/>
                  <a:gd name="T26" fmla="*/ 51 w 312"/>
                  <a:gd name="T27" fmla="*/ 127 h 224"/>
                  <a:gd name="T28" fmla="*/ 51 w 312"/>
                  <a:gd name="T29" fmla="*/ 132 h 224"/>
                  <a:gd name="T30" fmla="*/ 51 w 312"/>
                  <a:gd name="T31" fmla="*/ 151 h 224"/>
                  <a:gd name="T32" fmla="*/ 62 w 312"/>
                  <a:gd name="T33" fmla="*/ 170 h 224"/>
                  <a:gd name="T34" fmla="*/ 82 w 312"/>
                  <a:gd name="T35" fmla="*/ 184 h 224"/>
                  <a:gd name="T36" fmla="*/ 106 w 312"/>
                  <a:gd name="T37" fmla="*/ 194 h 224"/>
                  <a:gd name="T38" fmla="*/ 115 w 312"/>
                  <a:gd name="T39" fmla="*/ 203 h 224"/>
                  <a:gd name="T40" fmla="*/ 129 w 312"/>
                  <a:gd name="T41" fmla="*/ 215 h 224"/>
                  <a:gd name="T42" fmla="*/ 151 w 312"/>
                  <a:gd name="T43" fmla="*/ 222 h 224"/>
                  <a:gd name="T44" fmla="*/ 168 w 312"/>
                  <a:gd name="T45" fmla="*/ 221 h 224"/>
                  <a:gd name="T46" fmla="*/ 180 w 312"/>
                  <a:gd name="T47" fmla="*/ 220 h 224"/>
                  <a:gd name="T48" fmla="*/ 198 w 312"/>
                  <a:gd name="T49" fmla="*/ 218 h 224"/>
                  <a:gd name="T50" fmla="*/ 216 w 312"/>
                  <a:gd name="T51" fmla="*/ 207 h 224"/>
                  <a:gd name="T52" fmla="*/ 243 w 312"/>
                  <a:gd name="T53" fmla="*/ 190 h 224"/>
                  <a:gd name="T54" fmla="*/ 278 w 312"/>
                  <a:gd name="T55" fmla="*/ 173 h 224"/>
                  <a:gd name="T56" fmla="*/ 295 w 312"/>
                  <a:gd name="T57" fmla="*/ 159 h 224"/>
                  <a:gd name="T58" fmla="*/ 309 w 312"/>
                  <a:gd name="T59" fmla="*/ 132 h 224"/>
                  <a:gd name="T60" fmla="*/ 308 w 312"/>
                  <a:gd name="T61" fmla="*/ 112 h 224"/>
                  <a:gd name="T62" fmla="*/ 311 w 312"/>
                  <a:gd name="T63" fmla="*/ 89 h 224"/>
                  <a:gd name="T64" fmla="*/ 305 w 312"/>
                  <a:gd name="T65" fmla="*/ 53 h 224"/>
                  <a:gd name="T66" fmla="*/ 267 w 312"/>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2"/>
                  <a:gd name="T103" fmla="*/ 0 h 224"/>
                  <a:gd name="T104" fmla="*/ 312 w 31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2" h="224">
                    <a:moveTo>
                      <a:pt x="267" y="20"/>
                    </a:moveTo>
                    <a:lnTo>
                      <a:pt x="243" y="10"/>
                    </a:lnTo>
                    <a:lnTo>
                      <a:pt x="210" y="1"/>
                    </a:lnTo>
                    <a:lnTo>
                      <a:pt x="181" y="0"/>
                    </a:lnTo>
                    <a:lnTo>
                      <a:pt x="150" y="4"/>
                    </a:lnTo>
                    <a:lnTo>
                      <a:pt x="124" y="10"/>
                    </a:lnTo>
                    <a:lnTo>
                      <a:pt x="106" y="23"/>
                    </a:lnTo>
                    <a:lnTo>
                      <a:pt x="92" y="40"/>
                    </a:lnTo>
                    <a:lnTo>
                      <a:pt x="81" y="52"/>
                    </a:lnTo>
                    <a:lnTo>
                      <a:pt x="66" y="65"/>
                    </a:lnTo>
                    <a:lnTo>
                      <a:pt x="58" y="79"/>
                    </a:lnTo>
                    <a:lnTo>
                      <a:pt x="54" y="92"/>
                    </a:lnTo>
                    <a:lnTo>
                      <a:pt x="55" y="103"/>
                    </a:lnTo>
                    <a:lnTo>
                      <a:pt x="46" y="98"/>
                    </a:lnTo>
                    <a:lnTo>
                      <a:pt x="39" y="89"/>
                    </a:lnTo>
                    <a:lnTo>
                      <a:pt x="28" y="87"/>
                    </a:lnTo>
                    <a:lnTo>
                      <a:pt x="17" y="87"/>
                    </a:lnTo>
                    <a:lnTo>
                      <a:pt x="8" y="91"/>
                    </a:lnTo>
                    <a:lnTo>
                      <a:pt x="2" y="95"/>
                    </a:lnTo>
                    <a:lnTo>
                      <a:pt x="0" y="102"/>
                    </a:lnTo>
                    <a:lnTo>
                      <a:pt x="3" y="111"/>
                    </a:lnTo>
                    <a:lnTo>
                      <a:pt x="8"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2" y="170"/>
                    </a:lnTo>
                    <a:lnTo>
                      <a:pt x="72" y="177"/>
                    </a:lnTo>
                    <a:lnTo>
                      <a:pt x="82" y="184"/>
                    </a:lnTo>
                    <a:lnTo>
                      <a:pt x="93" y="190"/>
                    </a:lnTo>
                    <a:lnTo>
                      <a:pt x="106" y="194"/>
                    </a:lnTo>
                    <a:lnTo>
                      <a:pt x="115" y="198"/>
                    </a:lnTo>
                    <a:lnTo>
                      <a:pt x="115" y="203"/>
                    </a:lnTo>
                    <a:lnTo>
                      <a:pt x="122" y="210"/>
                    </a:lnTo>
                    <a:lnTo>
                      <a:pt x="129" y="215"/>
                    </a:lnTo>
                    <a:lnTo>
                      <a:pt x="141" y="219"/>
                    </a:lnTo>
                    <a:lnTo>
                      <a:pt x="151" y="222"/>
                    </a:lnTo>
                    <a:lnTo>
                      <a:pt x="162" y="223"/>
                    </a:lnTo>
                    <a:lnTo>
                      <a:pt x="168" y="221"/>
                    </a:lnTo>
                    <a:lnTo>
                      <a:pt x="173" y="216"/>
                    </a:lnTo>
                    <a:lnTo>
                      <a:pt x="180" y="220"/>
                    </a:lnTo>
                    <a:lnTo>
                      <a:pt x="188" y="221"/>
                    </a:lnTo>
                    <a:lnTo>
                      <a:pt x="198" y="218"/>
                    </a:lnTo>
                    <a:lnTo>
                      <a:pt x="207" y="214"/>
                    </a:lnTo>
                    <a:lnTo>
                      <a:pt x="216" y="207"/>
                    </a:lnTo>
                    <a:lnTo>
                      <a:pt x="227" y="199"/>
                    </a:lnTo>
                    <a:lnTo>
                      <a:pt x="243" y="190"/>
                    </a:lnTo>
                    <a:lnTo>
                      <a:pt x="259" y="182"/>
                    </a:lnTo>
                    <a:lnTo>
                      <a:pt x="278" y="173"/>
                    </a:lnTo>
                    <a:lnTo>
                      <a:pt x="286" y="165"/>
                    </a:lnTo>
                    <a:lnTo>
                      <a:pt x="295" y="159"/>
                    </a:lnTo>
                    <a:lnTo>
                      <a:pt x="305" y="150"/>
                    </a:lnTo>
                    <a:lnTo>
                      <a:pt x="309" y="132"/>
                    </a:lnTo>
                    <a:lnTo>
                      <a:pt x="311" y="117"/>
                    </a:lnTo>
                    <a:lnTo>
                      <a:pt x="308" y="112"/>
                    </a:lnTo>
                    <a:lnTo>
                      <a:pt x="308" y="105"/>
                    </a:lnTo>
                    <a:lnTo>
                      <a:pt x="311" y="89"/>
                    </a:lnTo>
                    <a:lnTo>
                      <a:pt x="311" y="69"/>
                    </a:lnTo>
                    <a:lnTo>
                      <a:pt x="305" y="53"/>
                    </a:lnTo>
                    <a:lnTo>
                      <a:pt x="290" y="37"/>
                    </a:lnTo>
                    <a:lnTo>
                      <a:pt x="267" y="20"/>
                    </a:lnTo>
                  </a:path>
                </a:pathLst>
              </a:custGeom>
              <a:solidFill>
                <a:srgbClr val="E0A080"/>
              </a:solidFill>
              <a:ln w="12700" cap="rnd" cmpd="sng">
                <a:solidFill>
                  <a:srgbClr val="000000"/>
                </a:solidFill>
                <a:prstDash val="solid"/>
                <a:round/>
                <a:headEnd/>
                <a:tailEnd/>
              </a:ln>
            </p:spPr>
            <p:txBody>
              <a:bodyPr/>
              <a:lstStyle/>
              <a:p>
                <a:endParaRPr lang="zh-TW" altLang="en-US"/>
              </a:p>
            </p:txBody>
          </p:sp>
          <p:sp>
            <p:nvSpPr>
              <p:cNvPr id="15476" name="Freeform 55"/>
              <p:cNvSpPr>
                <a:spLocks/>
              </p:cNvSpPr>
              <p:nvPr/>
            </p:nvSpPr>
            <p:spPr bwMode="auto">
              <a:xfrm>
                <a:off x="3214" y="1920"/>
                <a:ext cx="17" cy="20"/>
              </a:xfrm>
              <a:custGeom>
                <a:avLst/>
                <a:gdLst>
                  <a:gd name="T0" fmla="*/ 16 w 17"/>
                  <a:gd name="T1" fmla="*/ 0 h 20"/>
                  <a:gd name="T2" fmla="*/ 9 w 17"/>
                  <a:gd name="T3" fmla="*/ 2 h 20"/>
                  <a:gd name="T4" fmla="*/ 5 w 17"/>
                  <a:gd name="T5" fmla="*/ 4 h 20"/>
                  <a:gd name="T6" fmla="*/ 1 w 17"/>
                  <a:gd name="T7" fmla="*/ 7 h 20"/>
                  <a:gd name="T8" fmla="*/ 0 w 17"/>
                  <a:gd name="T9" fmla="*/ 11 h 20"/>
                  <a:gd name="T10" fmla="*/ 0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9" y="2"/>
                    </a:lnTo>
                    <a:lnTo>
                      <a:pt x="5" y="4"/>
                    </a:lnTo>
                    <a:lnTo>
                      <a:pt x="1" y="7"/>
                    </a:lnTo>
                    <a:lnTo>
                      <a:pt x="0" y="11"/>
                    </a:lnTo>
                    <a:lnTo>
                      <a:pt x="0" y="15"/>
                    </a:lnTo>
                    <a:lnTo>
                      <a:pt x="2" y="1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77" name="Freeform 56"/>
              <p:cNvSpPr>
                <a:spLocks/>
              </p:cNvSpPr>
              <p:nvPr/>
            </p:nvSpPr>
            <p:spPr bwMode="auto">
              <a:xfrm>
                <a:off x="3216" y="1920"/>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4 w 129"/>
                  <a:gd name="T15" fmla="*/ 33 h 35"/>
                  <a:gd name="T16" fmla="*/ 67 w 129"/>
                  <a:gd name="T17" fmla="*/ 34 h 35"/>
                  <a:gd name="T18" fmla="*/ 81 w 129"/>
                  <a:gd name="T19" fmla="*/ 33 h 35"/>
                  <a:gd name="T20" fmla="*/ 91 w 129"/>
                  <a:gd name="T21" fmla="*/ 32 h 35"/>
                  <a:gd name="T22" fmla="*/ 103 w 129"/>
                  <a:gd name="T23" fmla="*/ 29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4" y="33"/>
                    </a:lnTo>
                    <a:lnTo>
                      <a:pt x="67" y="34"/>
                    </a:lnTo>
                    <a:lnTo>
                      <a:pt x="81" y="33"/>
                    </a:lnTo>
                    <a:lnTo>
                      <a:pt x="91" y="32"/>
                    </a:lnTo>
                    <a:lnTo>
                      <a:pt x="103" y="29"/>
                    </a:lnTo>
                    <a:lnTo>
                      <a:pt x="111" y="24"/>
                    </a:lnTo>
                    <a:lnTo>
                      <a:pt x="119" y="17"/>
                    </a:lnTo>
                    <a:lnTo>
                      <a:pt x="123" y="12"/>
                    </a:lnTo>
                    <a:lnTo>
                      <a:pt x="126" y="6"/>
                    </a:lnTo>
                    <a:lnTo>
                      <a:pt x="12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78" name="Freeform 57"/>
              <p:cNvSpPr>
                <a:spLocks/>
              </p:cNvSpPr>
              <p:nvPr/>
            </p:nvSpPr>
            <p:spPr bwMode="auto">
              <a:xfrm>
                <a:off x="3327" y="1915"/>
                <a:ext cx="28" cy="17"/>
              </a:xfrm>
              <a:custGeom>
                <a:avLst/>
                <a:gdLst>
                  <a:gd name="T0" fmla="*/ 0 w 28"/>
                  <a:gd name="T1" fmla="*/ 0 h 17"/>
                  <a:gd name="T2" fmla="*/ 7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1"/>
                    </a:lnTo>
                    <a:lnTo>
                      <a:pt x="12" y="3"/>
                    </a:lnTo>
                    <a:lnTo>
                      <a:pt x="18" y="6"/>
                    </a:lnTo>
                    <a:lnTo>
                      <a:pt x="23" y="8"/>
                    </a:lnTo>
                    <a:lnTo>
                      <a:pt x="26" y="12"/>
                    </a:lnTo>
                    <a:lnTo>
                      <a:pt x="27" y="16"/>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79" name="Freeform 58"/>
              <p:cNvSpPr>
                <a:spLocks/>
              </p:cNvSpPr>
              <p:nvPr/>
            </p:nvSpPr>
            <p:spPr bwMode="auto">
              <a:xfrm>
                <a:off x="3248" y="1866"/>
                <a:ext cx="65" cy="58"/>
              </a:xfrm>
              <a:custGeom>
                <a:avLst/>
                <a:gdLst>
                  <a:gd name="T0" fmla="*/ 31 w 65"/>
                  <a:gd name="T1" fmla="*/ 0 h 58"/>
                  <a:gd name="T2" fmla="*/ 20 w 65"/>
                  <a:gd name="T3" fmla="*/ 9 h 58"/>
                  <a:gd name="T4" fmla="*/ 13 w 65"/>
                  <a:gd name="T5" fmla="*/ 15 h 58"/>
                  <a:gd name="T6" fmla="*/ 7 w 65"/>
                  <a:gd name="T7" fmla="*/ 21 h 58"/>
                  <a:gd name="T8" fmla="*/ 2 w 65"/>
                  <a:gd name="T9" fmla="*/ 29 h 58"/>
                  <a:gd name="T10" fmla="*/ 0 w 65"/>
                  <a:gd name="T11" fmla="*/ 37 h 58"/>
                  <a:gd name="T12" fmla="*/ 0 w 65"/>
                  <a:gd name="T13" fmla="*/ 43 h 58"/>
                  <a:gd name="T14" fmla="*/ 3 w 65"/>
                  <a:gd name="T15" fmla="*/ 49 h 58"/>
                  <a:gd name="T16" fmla="*/ 9 w 65"/>
                  <a:gd name="T17" fmla="*/ 54 h 58"/>
                  <a:gd name="T18" fmla="*/ 18 w 65"/>
                  <a:gd name="T19" fmla="*/ 56 h 58"/>
                  <a:gd name="T20" fmla="*/ 30 w 65"/>
                  <a:gd name="T21" fmla="*/ 57 h 58"/>
                  <a:gd name="T22" fmla="*/ 41 w 65"/>
                  <a:gd name="T23" fmla="*/ 56 h 58"/>
                  <a:gd name="T24" fmla="*/ 49 w 65"/>
                  <a:gd name="T25" fmla="*/ 54 h 58"/>
                  <a:gd name="T26" fmla="*/ 56 w 65"/>
                  <a:gd name="T27" fmla="*/ 51 h 58"/>
                  <a:gd name="T28" fmla="*/ 60 w 65"/>
                  <a:gd name="T29" fmla="*/ 48 h 58"/>
                  <a:gd name="T30" fmla="*/ 64 w 65"/>
                  <a:gd name="T31" fmla="*/ 41 h 58"/>
                  <a:gd name="T32" fmla="*/ 64 w 65"/>
                  <a:gd name="T33" fmla="*/ 35 h 58"/>
                  <a:gd name="T34" fmla="*/ 62 w 65"/>
                  <a:gd name="T35" fmla="*/ 30 h 58"/>
                  <a:gd name="T36" fmla="*/ 59 w 65"/>
                  <a:gd name="T37" fmla="*/ 26 h 58"/>
                  <a:gd name="T38" fmla="*/ 56 w 65"/>
                  <a:gd name="T39" fmla="*/ 24 h 58"/>
                  <a:gd name="T40" fmla="*/ 52 w 65"/>
                  <a:gd name="T41" fmla="*/ 22 h 58"/>
                  <a:gd name="T42" fmla="*/ 46 w 65"/>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8"/>
                  <a:gd name="T68" fmla="*/ 65 w 65"/>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8">
                    <a:moveTo>
                      <a:pt x="31" y="0"/>
                    </a:moveTo>
                    <a:lnTo>
                      <a:pt x="20" y="9"/>
                    </a:lnTo>
                    <a:lnTo>
                      <a:pt x="13" y="15"/>
                    </a:lnTo>
                    <a:lnTo>
                      <a:pt x="7" y="21"/>
                    </a:lnTo>
                    <a:lnTo>
                      <a:pt x="2" y="29"/>
                    </a:lnTo>
                    <a:lnTo>
                      <a:pt x="0" y="37"/>
                    </a:lnTo>
                    <a:lnTo>
                      <a:pt x="0" y="43"/>
                    </a:lnTo>
                    <a:lnTo>
                      <a:pt x="3" y="49"/>
                    </a:lnTo>
                    <a:lnTo>
                      <a:pt x="9" y="54"/>
                    </a:lnTo>
                    <a:lnTo>
                      <a:pt x="18" y="56"/>
                    </a:lnTo>
                    <a:lnTo>
                      <a:pt x="30" y="57"/>
                    </a:lnTo>
                    <a:lnTo>
                      <a:pt x="41" y="56"/>
                    </a:lnTo>
                    <a:lnTo>
                      <a:pt x="49" y="54"/>
                    </a:lnTo>
                    <a:lnTo>
                      <a:pt x="56" y="51"/>
                    </a:lnTo>
                    <a:lnTo>
                      <a:pt x="60" y="48"/>
                    </a:lnTo>
                    <a:lnTo>
                      <a:pt x="64" y="41"/>
                    </a:lnTo>
                    <a:lnTo>
                      <a:pt x="64" y="35"/>
                    </a:lnTo>
                    <a:lnTo>
                      <a:pt x="62" y="30"/>
                    </a:lnTo>
                    <a:lnTo>
                      <a:pt x="59" y="26"/>
                    </a:lnTo>
                    <a:lnTo>
                      <a:pt x="56" y="24"/>
                    </a:lnTo>
                    <a:lnTo>
                      <a:pt x="52" y="22"/>
                    </a:lnTo>
                    <a:lnTo>
                      <a:pt x="46" y="2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80" name="Freeform 59"/>
              <p:cNvSpPr>
                <a:spLocks/>
              </p:cNvSpPr>
              <p:nvPr/>
            </p:nvSpPr>
            <p:spPr bwMode="auto">
              <a:xfrm>
                <a:off x="3297" y="1859"/>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9 w 42"/>
                  <a:gd name="T15" fmla="*/ 16 h 17"/>
                  <a:gd name="T16" fmla="*/ 24 w 42"/>
                  <a:gd name="T17" fmla="*/ 16 h 17"/>
                  <a:gd name="T18" fmla="*/ 20 w 42"/>
                  <a:gd name="T19" fmla="*/ 14 h 17"/>
                  <a:gd name="T20" fmla="*/ 19 w 42"/>
                  <a:gd name="T21" fmla="*/ 11 h 17"/>
                  <a:gd name="T22" fmla="*/ 19 w 42"/>
                  <a:gd name="T23" fmla="*/ 7 h 17"/>
                  <a:gd name="T24" fmla="*/ 22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9" y="16"/>
                    </a:lnTo>
                    <a:lnTo>
                      <a:pt x="24" y="16"/>
                    </a:lnTo>
                    <a:lnTo>
                      <a:pt x="20" y="14"/>
                    </a:lnTo>
                    <a:lnTo>
                      <a:pt x="19" y="11"/>
                    </a:lnTo>
                    <a:lnTo>
                      <a:pt x="19" y="7"/>
                    </a:lnTo>
                    <a:lnTo>
                      <a:pt x="22" y="4"/>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81" name="Freeform 60"/>
              <p:cNvSpPr>
                <a:spLocks/>
              </p:cNvSpPr>
              <p:nvPr/>
            </p:nvSpPr>
            <p:spPr bwMode="auto">
              <a:xfrm>
                <a:off x="3219" y="1861"/>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1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1"/>
                    </a:lnTo>
                    <a:lnTo>
                      <a:pt x="24" y="8"/>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82" name="Freeform 61"/>
              <p:cNvSpPr>
                <a:spLocks/>
              </p:cNvSpPr>
              <p:nvPr/>
            </p:nvSpPr>
            <p:spPr bwMode="auto">
              <a:xfrm>
                <a:off x="3296" y="1846"/>
                <a:ext cx="48" cy="17"/>
              </a:xfrm>
              <a:custGeom>
                <a:avLst/>
                <a:gdLst>
                  <a:gd name="T0" fmla="*/ 1 w 48"/>
                  <a:gd name="T1" fmla="*/ 4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9 h 17"/>
                  <a:gd name="T24" fmla="*/ 44 w 48"/>
                  <a:gd name="T25" fmla="*/ 5 h 17"/>
                  <a:gd name="T26" fmla="*/ 38 w 48"/>
                  <a:gd name="T27" fmla="*/ 2 h 17"/>
                  <a:gd name="T28" fmla="*/ 28 w 48"/>
                  <a:gd name="T29" fmla="*/ 1 h 17"/>
                  <a:gd name="T30" fmla="*/ 18 w 48"/>
                  <a:gd name="T31" fmla="*/ 0 h 17"/>
                  <a:gd name="T32" fmla="*/ 9 w 48"/>
                  <a:gd name="T33" fmla="*/ 2 h 17"/>
                  <a:gd name="T34" fmla="*/ 1 w 4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4"/>
                    </a:moveTo>
                    <a:lnTo>
                      <a:pt x="0" y="8"/>
                    </a:lnTo>
                    <a:lnTo>
                      <a:pt x="0" y="10"/>
                    </a:lnTo>
                    <a:lnTo>
                      <a:pt x="3" y="13"/>
                    </a:lnTo>
                    <a:lnTo>
                      <a:pt x="8" y="14"/>
                    </a:lnTo>
                    <a:lnTo>
                      <a:pt x="15" y="12"/>
                    </a:lnTo>
                    <a:lnTo>
                      <a:pt x="22" y="12"/>
                    </a:lnTo>
                    <a:lnTo>
                      <a:pt x="29" y="12"/>
                    </a:lnTo>
                    <a:lnTo>
                      <a:pt x="35" y="14"/>
                    </a:lnTo>
                    <a:lnTo>
                      <a:pt x="41" y="16"/>
                    </a:lnTo>
                    <a:lnTo>
                      <a:pt x="46" y="14"/>
                    </a:lnTo>
                    <a:lnTo>
                      <a:pt x="47" y="9"/>
                    </a:lnTo>
                    <a:lnTo>
                      <a:pt x="44" y="5"/>
                    </a:lnTo>
                    <a:lnTo>
                      <a:pt x="38" y="2"/>
                    </a:lnTo>
                    <a:lnTo>
                      <a:pt x="28" y="1"/>
                    </a:lnTo>
                    <a:lnTo>
                      <a:pt x="18" y="0"/>
                    </a:lnTo>
                    <a:lnTo>
                      <a:pt x="9" y="2"/>
                    </a:lnTo>
                    <a:lnTo>
                      <a:pt x="1" y="4"/>
                    </a:lnTo>
                  </a:path>
                </a:pathLst>
              </a:custGeom>
              <a:solidFill>
                <a:srgbClr val="A04000"/>
              </a:solidFill>
              <a:ln w="12700" cap="rnd" cmpd="sng">
                <a:solidFill>
                  <a:srgbClr val="000000"/>
                </a:solidFill>
                <a:prstDash val="solid"/>
                <a:round/>
                <a:headEnd/>
                <a:tailEnd/>
              </a:ln>
            </p:spPr>
            <p:txBody>
              <a:bodyPr/>
              <a:lstStyle/>
              <a:p>
                <a:endParaRPr lang="zh-TW" altLang="en-US"/>
              </a:p>
            </p:txBody>
          </p:sp>
          <p:sp>
            <p:nvSpPr>
              <p:cNvPr id="15483" name="Freeform 62"/>
              <p:cNvSpPr>
                <a:spLocks/>
              </p:cNvSpPr>
              <p:nvPr/>
            </p:nvSpPr>
            <p:spPr bwMode="auto">
              <a:xfrm>
                <a:off x="3130" y="1790"/>
                <a:ext cx="309" cy="126"/>
              </a:xfrm>
              <a:custGeom>
                <a:avLst/>
                <a:gdLst>
                  <a:gd name="T0" fmla="*/ 8 w 309"/>
                  <a:gd name="T1" fmla="*/ 112 h 126"/>
                  <a:gd name="T2" fmla="*/ 22 w 309"/>
                  <a:gd name="T3" fmla="*/ 123 h 126"/>
                  <a:gd name="T4" fmla="*/ 31 w 309"/>
                  <a:gd name="T5" fmla="*/ 114 h 126"/>
                  <a:gd name="T6" fmla="*/ 36 w 309"/>
                  <a:gd name="T7" fmla="*/ 94 h 126"/>
                  <a:gd name="T8" fmla="*/ 50 w 309"/>
                  <a:gd name="T9" fmla="*/ 73 h 126"/>
                  <a:gd name="T10" fmla="*/ 80 w 309"/>
                  <a:gd name="T11" fmla="*/ 45 h 126"/>
                  <a:gd name="T12" fmla="*/ 99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5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1 h 126"/>
                  <a:gd name="T58" fmla="*/ 124 w 309"/>
                  <a:gd name="T59" fmla="*/ 1 h 126"/>
                  <a:gd name="T60" fmla="*/ 84 w 309"/>
                  <a:gd name="T61" fmla="*/ 4 h 126"/>
                  <a:gd name="T62" fmla="*/ 57 w 309"/>
                  <a:gd name="T63" fmla="*/ 12 h 126"/>
                  <a:gd name="T64" fmla="*/ 46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1" y="114"/>
                    </a:lnTo>
                    <a:lnTo>
                      <a:pt x="33" y="104"/>
                    </a:lnTo>
                    <a:lnTo>
                      <a:pt x="36" y="94"/>
                    </a:lnTo>
                    <a:lnTo>
                      <a:pt x="42" y="84"/>
                    </a:lnTo>
                    <a:lnTo>
                      <a:pt x="50" y="73"/>
                    </a:lnTo>
                    <a:lnTo>
                      <a:pt x="64" y="58"/>
                    </a:lnTo>
                    <a:lnTo>
                      <a:pt x="80" y="45"/>
                    </a:lnTo>
                    <a:lnTo>
                      <a:pt x="86" y="42"/>
                    </a:lnTo>
                    <a:lnTo>
                      <a:pt x="99" y="47"/>
                    </a:lnTo>
                    <a:lnTo>
                      <a:pt x="112" y="52"/>
                    </a:lnTo>
                    <a:lnTo>
                      <a:pt x="128" y="54"/>
                    </a:lnTo>
                    <a:lnTo>
                      <a:pt x="138" y="55"/>
                    </a:lnTo>
                    <a:lnTo>
                      <a:pt x="148" y="56"/>
                    </a:lnTo>
                    <a:lnTo>
                      <a:pt x="158" y="55"/>
                    </a:lnTo>
                    <a:lnTo>
                      <a:pt x="168" y="53"/>
                    </a:lnTo>
                    <a:lnTo>
                      <a:pt x="183" y="49"/>
                    </a:lnTo>
                    <a:lnTo>
                      <a:pt x="195" y="45"/>
                    </a:lnTo>
                    <a:lnTo>
                      <a:pt x="207" y="41"/>
                    </a:lnTo>
                    <a:lnTo>
                      <a:pt x="213" y="41"/>
                    </a:lnTo>
                    <a:lnTo>
                      <a:pt x="217" y="40"/>
                    </a:lnTo>
                    <a:lnTo>
                      <a:pt x="227" y="38"/>
                    </a:lnTo>
                    <a:lnTo>
                      <a:pt x="230" y="42"/>
                    </a:lnTo>
                    <a:lnTo>
                      <a:pt x="237" y="48"/>
                    </a:lnTo>
                    <a:lnTo>
                      <a:pt x="247" y="53"/>
                    </a:lnTo>
                    <a:lnTo>
                      <a:pt x="258" y="59"/>
                    </a:lnTo>
                    <a:lnTo>
                      <a:pt x="265" y="65"/>
                    </a:lnTo>
                    <a:lnTo>
                      <a:pt x="269" y="74"/>
                    </a:lnTo>
                    <a:lnTo>
                      <a:pt x="268" y="84"/>
                    </a:lnTo>
                    <a:lnTo>
                      <a:pt x="272" y="92"/>
                    </a:lnTo>
                    <a:lnTo>
                      <a:pt x="278" y="98"/>
                    </a:lnTo>
                    <a:lnTo>
                      <a:pt x="282" y="105"/>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30" y="25"/>
                    </a:lnTo>
                    <a:lnTo>
                      <a:pt x="220" y="19"/>
                    </a:lnTo>
                    <a:lnTo>
                      <a:pt x="209" y="13"/>
                    </a:lnTo>
                    <a:lnTo>
                      <a:pt x="193" y="8"/>
                    </a:lnTo>
                    <a:lnTo>
                      <a:pt x="179" y="4"/>
                    </a:lnTo>
                    <a:lnTo>
                      <a:pt x="161" y="1"/>
                    </a:lnTo>
                    <a:lnTo>
                      <a:pt x="145" y="0"/>
                    </a:lnTo>
                    <a:lnTo>
                      <a:pt x="124" y="1"/>
                    </a:lnTo>
                    <a:lnTo>
                      <a:pt x="104" y="2"/>
                    </a:lnTo>
                    <a:lnTo>
                      <a:pt x="84" y="4"/>
                    </a:lnTo>
                    <a:lnTo>
                      <a:pt x="68" y="7"/>
                    </a:lnTo>
                    <a:lnTo>
                      <a:pt x="57" y="12"/>
                    </a:lnTo>
                    <a:lnTo>
                      <a:pt x="49" y="19"/>
                    </a:lnTo>
                    <a:lnTo>
                      <a:pt x="46" y="27"/>
                    </a:lnTo>
                    <a:lnTo>
                      <a:pt x="47" y="34"/>
                    </a:lnTo>
                    <a:lnTo>
                      <a:pt x="51" y="41"/>
                    </a:lnTo>
                    <a:lnTo>
                      <a:pt x="43" y="43"/>
                    </a:lnTo>
                    <a:lnTo>
                      <a:pt x="34" y="46"/>
                    </a:lnTo>
                    <a:lnTo>
                      <a:pt x="26" y="49"/>
                    </a:lnTo>
                    <a:lnTo>
                      <a:pt x="19" y="52"/>
                    </a:lnTo>
                    <a:lnTo>
                      <a:pt x="14" y="55"/>
                    </a:lnTo>
                    <a:lnTo>
                      <a:pt x="8" y="60"/>
                    </a:lnTo>
                    <a:lnTo>
                      <a:pt x="3" y="66"/>
                    </a:lnTo>
                    <a:lnTo>
                      <a:pt x="1" y="74"/>
                    </a:lnTo>
                    <a:lnTo>
                      <a:pt x="0" y="87"/>
                    </a:lnTo>
                    <a:lnTo>
                      <a:pt x="0" y="94"/>
                    </a:lnTo>
                    <a:lnTo>
                      <a:pt x="3" y="104"/>
                    </a:lnTo>
                  </a:path>
                </a:pathLst>
              </a:custGeom>
              <a:solidFill>
                <a:srgbClr val="A04000"/>
              </a:solidFill>
              <a:ln w="12700" cap="rnd" cmpd="sng">
                <a:solidFill>
                  <a:srgbClr val="000000"/>
                </a:solidFill>
                <a:prstDash val="solid"/>
                <a:round/>
                <a:headEnd/>
                <a:tailEnd/>
              </a:ln>
            </p:spPr>
            <p:txBody>
              <a:bodyPr/>
              <a:lstStyle/>
              <a:p>
                <a:endParaRPr lang="zh-TW" altLang="en-US"/>
              </a:p>
            </p:txBody>
          </p:sp>
          <p:sp>
            <p:nvSpPr>
              <p:cNvPr id="15484" name="Freeform 63"/>
              <p:cNvSpPr>
                <a:spLocks/>
              </p:cNvSpPr>
              <p:nvPr/>
            </p:nvSpPr>
            <p:spPr bwMode="auto">
              <a:xfrm>
                <a:off x="3150" y="1841"/>
                <a:ext cx="40" cy="56"/>
              </a:xfrm>
              <a:custGeom>
                <a:avLst/>
                <a:gdLst>
                  <a:gd name="T0" fmla="*/ 8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1 w 40"/>
                  <a:gd name="T19" fmla="*/ 49 h 56"/>
                  <a:gd name="T20" fmla="*/ 10 w 40"/>
                  <a:gd name="T21" fmla="*/ 46 h 56"/>
                  <a:gd name="T22" fmla="*/ 9 w 40"/>
                  <a:gd name="T23" fmla="*/ 43 h 56"/>
                  <a:gd name="T24" fmla="*/ 8 w 40"/>
                  <a:gd name="T25" fmla="*/ 40 h 56"/>
                  <a:gd name="T26" fmla="*/ 8 w 40"/>
                  <a:gd name="T27" fmla="*/ 37 h 56"/>
                  <a:gd name="T28" fmla="*/ 11 w 40"/>
                  <a:gd name="T29" fmla="*/ 33 h 56"/>
                  <a:gd name="T30" fmla="*/ 12 w 40"/>
                  <a:gd name="T31" fmla="*/ 30 h 56"/>
                  <a:gd name="T32" fmla="*/ 15 w 40"/>
                  <a:gd name="T33" fmla="*/ 28 h 56"/>
                  <a:gd name="T34" fmla="*/ 16 w 40"/>
                  <a:gd name="T35" fmla="*/ 31 h 56"/>
                  <a:gd name="T36" fmla="*/ 15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8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8" y="31"/>
                    </a:moveTo>
                    <a:lnTo>
                      <a:pt x="5" y="34"/>
                    </a:lnTo>
                    <a:lnTo>
                      <a:pt x="2" y="38"/>
                    </a:lnTo>
                    <a:lnTo>
                      <a:pt x="1" y="42"/>
                    </a:lnTo>
                    <a:lnTo>
                      <a:pt x="0" y="45"/>
                    </a:lnTo>
                    <a:lnTo>
                      <a:pt x="2" y="49"/>
                    </a:lnTo>
                    <a:lnTo>
                      <a:pt x="3" y="52"/>
                    </a:lnTo>
                    <a:lnTo>
                      <a:pt x="6" y="55"/>
                    </a:lnTo>
                    <a:lnTo>
                      <a:pt x="9" y="53"/>
                    </a:lnTo>
                    <a:lnTo>
                      <a:pt x="11" y="49"/>
                    </a:lnTo>
                    <a:lnTo>
                      <a:pt x="10" y="46"/>
                    </a:lnTo>
                    <a:lnTo>
                      <a:pt x="9" y="43"/>
                    </a:lnTo>
                    <a:lnTo>
                      <a:pt x="8" y="40"/>
                    </a:lnTo>
                    <a:lnTo>
                      <a:pt x="8" y="37"/>
                    </a:lnTo>
                    <a:lnTo>
                      <a:pt x="11" y="33"/>
                    </a:lnTo>
                    <a:lnTo>
                      <a:pt x="12" y="30"/>
                    </a:lnTo>
                    <a:lnTo>
                      <a:pt x="15" y="28"/>
                    </a:lnTo>
                    <a:lnTo>
                      <a:pt x="16" y="31"/>
                    </a:lnTo>
                    <a:lnTo>
                      <a:pt x="15"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8" y="0"/>
                    </a:lnTo>
                    <a:lnTo>
                      <a:pt x="39"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85" name="Freeform 64"/>
              <p:cNvSpPr>
                <a:spLocks/>
              </p:cNvSpPr>
              <p:nvPr/>
            </p:nvSpPr>
            <p:spPr bwMode="auto">
              <a:xfrm>
                <a:off x="3189" y="1808"/>
                <a:ext cx="158" cy="33"/>
              </a:xfrm>
              <a:custGeom>
                <a:avLst/>
                <a:gdLst>
                  <a:gd name="T0" fmla="*/ 153 w 158"/>
                  <a:gd name="T1" fmla="*/ 14 h 33"/>
                  <a:gd name="T2" fmla="*/ 143 w 158"/>
                  <a:gd name="T3" fmla="*/ 15 h 33"/>
                  <a:gd name="T4" fmla="*/ 133 w 158"/>
                  <a:gd name="T5" fmla="*/ 18 h 33"/>
                  <a:gd name="T6" fmla="*/ 125 w 158"/>
                  <a:gd name="T7" fmla="*/ 23 h 33"/>
                  <a:gd name="T8" fmla="*/ 119 w 158"/>
                  <a:gd name="T9" fmla="*/ 26 h 33"/>
                  <a:gd name="T10" fmla="*/ 111 w 158"/>
                  <a:gd name="T11" fmla="*/ 29 h 33"/>
                  <a:gd name="T12" fmla="*/ 102 w 158"/>
                  <a:gd name="T13" fmla="*/ 31 h 33"/>
                  <a:gd name="T14" fmla="*/ 91 w 158"/>
                  <a:gd name="T15" fmla="*/ 32 h 33"/>
                  <a:gd name="T16" fmla="*/ 78 w 158"/>
                  <a:gd name="T17" fmla="*/ 32 h 33"/>
                  <a:gd name="T18" fmla="*/ 66 w 158"/>
                  <a:gd name="T19" fmla="*/ 31 h 33"/>
                  <a:gd name="T20" fmla="*/ 57 w 158"/>
                  <a:gd name="T21" fmla="*/ 30 h 33"/>
                  <a:gd name="T22" fmla="*/ 47 w 158"/>
                  <a:gd name="T23" fmla="*/ 27 h 33"/>
                  <a:gd name="T24" fmla="*/ 40 w 158"/>
                  <a:gd name="T25" fmla="*/ 24 h 33"/>
                  <a:gd name="T26" fmla="*/ 34 w 158"/>
                  <a:gd name="T27" fmla="*/ 19 h 33"/>
                  <a:gd name="T28" fmla="*/ 38 w 158"/>
                  <a:gd name="T29" fmla="*/ 21 h 33"/>
                  <a:gd name="T30" fmla="*/ 47 w 158"/>
                  <a:gd name="T31" fmla="*/ 23 h 33"/>
                  <a:gd name="T32" fmla="*/ 58 w 158"/>
                  <a:gd name="T33" fmla="*/ 23 h 33"/>
                  <a:gd name="T34" fmla="*/ 71 w 158"/>
                  <a:gd name="T35" fmla="*/ 23 h 33"/>
                  <a:gd name="T36" fmla="*/ 86 w 158"/>
                  <a:gd name="T37" fmla="*/ 22 h 33"/>
                  <a:gd name="T38" fmla="*/ 100 w 158"/>
                  <a:gd name="T39" fmla="*/ 21 h 33"/>
                  <a:gd name="T40" fmla="*/ 113 w 158"/>
                  <a:gd name="T41" fmla="*/ 18 h 33"/>
                  <a:gd name="T42" fmla="*/ 122 w 158"/>
                  <a:gd name="T43" fmla="*/ 14 h 33"/>
                  <a:gd name="T44" fmla="*/ 119 w 158"/>
                  <a:gd name="T45" fmla="*/ 12 h 33"/>
                  <a:gd name="T46" fmla="*/ 106 w 158"/>
                  <a:gd name="T47" fmla="*/ 14 h 33"/>
                  <a:gd name="T48" fmla="*/ 94 w 158"/>
                  <a:gd name="T49" fmla="*/ 16 h 33"/>
                  <a:gd name="T50" fmla="*/ 83 w 158"/>
                  <a:gd name="T51" fmla="*/ 17 h 33"/>
                  <a:gd name="T52" fmla="*/ 71 w 158"/>
                  <a:gd name="T53" fmla="*/ 16 h 33"/>
                  <a:gd name="T54" fmla="*/ 61 w 158"/>
                  <a:gd name="T55" fmla="*/ 11 h 33"/>
                  <a:gd name="T56" fmla="*/ 49 w 158"/>
                  <a:gd name="T57" fmla="*/ 8 h 33"/>
                  <a:gd name="T58" fmla="*/ 37 w 158"/>
                  <a:gd name="T59" fmla="*/ 8 h 33"/>
                  <a:gd name="T60" fmla="*/ 25 w 158"/>
                  <a:gd name="T61" fmla="*/ 3 h 33"/>
                  <a:gd name="T62" fmla="*/ 10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3" y="14"/>
                    </a:lnTo>
                    <a:lnTo>
                      <a:pt x="148" y="14"/>
                    </a:lnTo>
                    <a:lnTo>
                      <a:pt x="143" y="15"/>
                    </a:lnTo>
                    <a:lnTo>
                      <a:pt x="138" y="17"/>
                    </a:lnTo>
                    <a:lnTo>
                      <a:pt x="133" y="18"/>
                    </a:lnTo>
                    <a:lnTo>
                      <a:pt x="128" y="20"/>
                    </a:lnTo>
                    <a:lnTo>
                      <a:pt x="125" y="23"/>
                    </a:lnTo>
                    <a:lnTo>
                      <a:pt x="123" y="25"/>
                    </a:lnTo>
                    <a:lnTo>
                      <a:pt x="119" y="26"/>
                    </a:lnTo>
                    <a:lnTo>
                      <a:pt x="115" y="27"/>
                    </a:lnTo>
                    <a:lnTo>
                      <a:pt x="111" y="29"/>
                    </a:lnTo>
                    <a:lnTo>
                      <a:pt x="106" y="30"/>
                    </a:lnTo>
                    <a:lnTo>
                      <a:pt x="102" y="31"/>
                    </a:lnTo>
                    <a:lnTo>
                      <a:pt x="97" y="32"/>
                    </a:lnTo>
                    <a:lnTo>
                      <a:pt x="91" y="32"/>
                    </a:lnTo>
                    <a:lnTo>
                      <a:pt x="83" y="32"/>
                    </a:lnTo>
                    <a:lnTo>
                      <a:pt x="78" y="32"/>
                    </a:lnTo>
                    <a:lnTo>
                      <a:pt x="71" y="32"/>
                    </a:lnTo>
                    <a:lnTo>
                      <a:pt x="66" y="31"/>
                    </a:lnTo>
                    <a:lnTo>
                      <a:pt x="61" y="30"/>
                    </a:lnTo>
                    <a:lnTo>
                      <a:pt x="57" y="30"/>
                    </a:lnTo>
                    <a:lnTo>
                      <a:pt x="53" y="29"/>
                    </a:lnTo>
                    <a:lnTo>
                      <a:pt x="47" y="27"/>
                    </a:lnTo>
                    <a:lnTo>
                      <a:pt x="43" y="25"/>
                    </a:lnTo>
                    <a:lnTo>
                      <a:pt x="40" y="24"/>
                    </a:lnTo>
                    <a:lnTo>
                      <a:pt x="36" y="22"/>
                    </a:lnTo>
                    <a:lnTo>
                      <a:pt x="34" y="19"/>
                    </a:lnTo>
                    <a:lnTo>
                      <a:pt x="33" y="17"/>
                    </a:lnTo>
                    <a:lnTo>
                      <a:pt x="38" y="21"/>
                    </a:lnTo>
                    <a:lnTo>
                      <a:pt x="44" y="22"/>
                    </a:lnTo>
                    <a:lnTo>
                      <a:pt x="47" y="23"/>
                    </a:lnTo>
                    <a:lnTo>
                      <a:pt x="52" y="23"/>
                    </a:lnTo>
                    <a:lnTo>
                      <a:pt x="58" y="23"/>
                    </a:lnTo>
                    <a:lnTo>
                      <a:pt x="64" y="24"/>
                    </a:lnTo>
                    <a:lnTo>
                      <a:pt x="71" y="23"/>
                    </a:lnTo>
                    <a:lnTo>
                      <a:pt x="77" y="23"/>
                    </a:lnTo>
                    <a:lnTo>
                      <a:pt x="86" y="22"/>
                    </a:lnTo>
                    <a:lnTo>
                      <a:pt x="94" y="21"/>
                    </a:lnTo>
                    <a:lnTo>
                      <a:pt x="100" y="21"/>
                    </a:lnTo>
                    <a:lnTo>
                      <a:pt x="105" y="20"/>
                    </a:lnTo>
                    <a:lnTo>
                      <a:pt x="113" y="18"/>
                    </a:lnTo>
                    <a:lnTo>
                      <a:pt x="117" y="17"/>
                    </a:lnTo>
                    <a:lnTo>
                      <a:pt x="122" y="14"/>
                    </a:lnTo>
                    <a:lnTo>
                      <a:pt x="123" y="13"/>
                    </a:lnTo>
                    <a:lnTo>
                      <a:pt x="119" y="12"/>
                    </a:lnTo>
                    <a:lnTo>
                      <a:pt x="113" y="13"/>
                    </a:lnTo>
                    <a:lnTo>
                      <a:pt x="106" y="14"/>
                    </a:lnTo>
                    <a:lnTo>
                      <a:pt x="99" y="15"/>
                    </a:lnTo>
                    <a:lnTo>
                      <a:pt x="94" y="16"/>
                    </a:lnTo>
                    <a:lnTo>
                      <a:pt x="89" y="17"/>
                    </a:lnTo>
                    <a:lnTo>
                      <a:pt x="83" y="17"/>
                    </a:lnTo>
                    <a:lnTo>
                      <a:pt x="78" y="17"/>
                    </a:lnTo>
                    <a:lnTo>
                      <a:pt x="71" y="16"/>
                    </a:lnTo>
                    <a:lnTo>
                      <a:pt x="66" y="13"/>
                    </a:lnTo>
                    <a:lnTo>
                      <a:pt x="61" y="11"/>
                    </a:lnTo>
                    <a:lnTo>
                      <a:pt x="56" y="9"/>
                    </a:lnTo>
                    <a:lnTo>
                      <a:pt x="49" y="8"/>
                    </a:lnTo>
                    <a:lnTo>
                      <a:pt x="43" y="9"/>
                    </a:lnTo>
                    <a:lnTo>
                      <a:pt x="37" y="8"/>
                    </a:lnTo>
                    <a:lnTo>
                      <a:pt x="30" y="5"/>
                    </a:lnTo>
                    <a:lnTo>
                      <a:pt x="25" y="3"/>
                    </a:lnTo>
                    <a:lnTo>
                      <a:pt x="19" y="1"/>
                    </a:lnTo>
                    <a:lnTo>
                      <a:pt x="10"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86" name="Freeform 65"/>
              <p:cNvSpPr>
                <a:spLocks/>
              </p:cNvSpPr>
              <p:nvPr/>
            </p:nvSpPr>
            <p:spPr bwMode="auto">
              <a:xfrm>
                <a:off x="3358" y="1824"/>
                <a:ext cx="54" cy="59"/>
              </a:xfrm>
              <a:custGeom>
                <a:avLst/>
                <a:gdLst>
                  <a:gd name="T0" fmla="*/ 13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5 h 59"/>
                  <a:gd name="T20" fmla="*/ 44 w 54"/>
                  <a:gd name="T21" fmla="*/ 29 h 59"/>
                  <a:gd name="T22" fmla="*/ 46 w 54"/>
                  <a:gd name="T23" fmla="*/ 34 h 59"/>
                  <a:gd name="T24" fmla="*/ 49 w 54"/>
                  <a:gd name="T25" fmla="*/ 37 h 59"/>
                  <a:gd name="T26" fmla="*/ 53 w 54"/>
                  <a:gd name="T27" fmla="*/ 40 h 59"/>
                  <a:gd name="T28" fmla="*/ 50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5 w 54"/>
                  <a:gd name="T63" fmla="*/ 26 h 59"/>
                  <a:gd name="T64" fmla="*/ 29 w 54"/>
                  <a:gd name="T65" fmla="*/ 22 h 59"/>
                  <a:gd name="T66" fmla="*/ 26 w 54"/>
                  <a:gd name="T67" fmla="*/ 20 h 59"/>
                  <a:gd name="T68" fmla="*/ 24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1 h 59"/>
                  <a:gd name="T82" fmla="*/ 4 w 54"/>
                  <a:gd name="T83" fmla="*/ 0 h 59"/>
                  <a:gd name="T84" fmla="*/ 9 w 54"/>
                  <a:gd name="T85" fmla="*/ 0 h 59"/>
                  <a:gd name="T86" fmla="*/ 13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3" y="1"/>
                    </a:moveTo>
                    <a:lnTo>
                      <a:pt x="18" y="3"/>
                    </a:lnTo>
                    <a:lnTo>
                      <a:pt x="24" y="5"/>
                    </a:lnTo>
                    <a:lnTo>
                      <a:pt x="32" y="9"/>
                    </a:lnTo>
                    <a:lnTo>
                      <a:pt x="36" y="11"/>
                    </a:lnTo>
                    <a:lnTo>
                      <a:pt x="40" y="13"/>
                    </a:lnTo>
                    <a:lnTo>
                      <a:pt x="42" y="15"/>
                    </a:lnTo>
                    <a:lnTo>
                      <a:pt x="44" y="18"/>
                    </a:lnTo>
                    <a:lnTo>
                      <a:pt x="44" y="22"/>
                    </a:lnTo>
                    <a:lnTo>
                      <a:pt x="43" y="25"/>
                    </a:lnTo>
                    <a:lnTo>
                      <a:pt x="44" y="29"/>
                    </a:lnTo>
                    <a:lnTo>
                      <a:pt x="46" y="34"/>
                    </a:lnTo>
                    <a:lnTo>
                      <a:pt x="49" y="37"/>
                    </a:lnTo>
                    <a:lnTo>
                      <a:pt x="53" y="40"/>
                    </a:lnTo>
                    <a:lnTo>
                      <a:pt x="50"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5" y="26"/>
                    </a:lnTo>
                    <a:lnTo>
                      <a:pt x="29" y="22"/>
                    </a:lnTo>
                    <a:lnTo>
                      <a:pt x="26" y="20"/>
                    </a:lnTo>
                    <a:lnTo>
                      <a:pt x="24" y="18"/>
                    </a:lnTo>
                    <a:lnTo>
                      <a:pt x="19" y="16"/>
                    </a:lnTo>
                    <a:lnTo>
                      <a:pt x="14" y="13"/>
                    </a:lnTo>
                    <a:lnTo>
                      <a:pt x="9" y="11"/>
                    </a:lnTo>
                    <a:lnTo>
                      <a:pt x="6" y="7"/>
                    </a:lnTo>
                    <a:lnTo>
                      <a:pt x="2" y="4"/>
                    </a:lnTo>
                    <a:lnTo>
                      <a:pt x="0" y="1"/>
                    </a:lnTo>
                    <a:lnTo>
                      <a:pt x="4" y="0"/>
                    </a:lnTo>
                    <a:lnTo>
                      <a:pt x="9" y="0"/>
                    </a:lnTo>
                    <a:lnTo>
                      <a:pt x="13"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87" name="Freeform 66"/>
              <p:cNvSpPr>
                <a:spLocks/>
              </p:cNvSpPr>
              <p:nvPr/>
            </p:nvSpPr>
            <p:spPr bwMode="auto">
              <a:xfrm>
                <a:off x="3337" y="1797"/>
                <a:ext cx="61" cy="21"/>
              </a:xfrm>
              <a:custGeom>
                <a:avLst/>
                <a:gdLst>
                  <a:gd name="T0" fmla="*/ 0 w 61"/>
                  <a:gd name="T1" fmla="*/ 3 h 21"/>
                  <a:gd name="T2" fmla="*/ 8 w 61"/>
                  <a:gd name="T3" fmla="*/ 3 h 21"/>
                  <a:gd name="T4" fmla="*/ 13 w 61"/>
                  <a:gd name="T5" fmla="*/ 3 h 21"/>
                  <a:gd name="T6" fmla="*/ 16 w 61"/>
                  <a:gd name="T7" fmla="*/ 5 h 21"/>
                  <a:gd name="T8" fmla="*/ 20 w 61"/>
                  <a:gd name="T9" fmla="*/ 9 h 21"/>
                  <a:gd name="T10" fmla="*/ 20 w 61"/>
                  <a:gd name="T11" fmla="*/ 11 h 21"/>
                  <a:gd name="T12" fmla="*/ 21 w 61"/>
                  <a:gd name="T13" fmla="*/ 14 h 21"/>
                  <a:gd name="T14" fmla="*/ 22 w 61"/>
                  <a:gd name="T15" fmla="*/ 16 h 21"/>
                  <a:gd name="T16" fmla="*/ 22 w 61"/>
                  <a:gd name="T17" fmla="*/ 18 h 21"/>
                  <a:gd name="T18" fmla="*/ 24 w 61"/>
                  <a:gd name="T19" fmla="*/ 15 h 21"/>
                  <a:gd name="T20" fmla="*/ 25 w 61"/>
                  <a:gd name="T21" fmla="*/ 11 h 21"/>
                  <a:gd name="T22" fmla="*/ 24 w 61"/>
                  <a:gd name="T23" fmla="*/ 9 h 21"/>
                  <a:gd name="T24" fmla="*/ 23 w 61"/>
                  <a:gd name="T25" fmla="*/ 5 h 21"/>
                  <a:gd name="T26" fmla="*/ 20 w 61"/>
                  <a:gd name="T27" fmla="*/ 2 h 21"/>
                  <a:gd name="T28" fmla="*/ 17 w 61"/>
                  <a:gd name="T29" fmla="*/ 0 h 21"/>
                  <a:gd name="T30" fmla="*/ 22 w 61"/>
                  <a:gd name="T31" fmla="*/ 1 h 21"/>
                  <a:gd name="T32" fmla="*/ 26 w 61"/>
                  <a:gd name="T33" fmla="*/ 5 h 21"/>
                  <a:gd name="T34" fmla="*/ 28 w 61"/>
                  <a:gd name="T35" fmla="*/ 8 h 21"/>
                  <a:gd name="T36" fmla="*/ 28 w 61"/>
                  <a:gd name="T37" fmla="*/ 11 h 21"/>
                  <a:gd name="T38" fmla="*/ 28 w 61"/>
                  <a:gd name="T39" fmla="*/ 14 h 21"/>
                  <a:gd name="T40" fmla="*/ 28 w 61"/>
                  <a:gd name="T41" fmla="*/ 15 h 21"/>
                  <a:gd name="T42" fmla="*/ 30 w 61"/>
                  <a:gd name="T43" fmla="*/ 13 h 21"/>
                  <a:gd name="T44" fmla="*/ 33 w 61"/>
                  <a:gd name="T45" fmla="*/ 10 h 21"/>
                  <a:gd name="T46" fmla="*/ 38 w 61"/>
                  <a:gd name="T47" fmla="*/ 7 h 21"/>
                  <a:gd name="T48" fmla="*/ 43 w 61"/>
                  <a:gd name="T49" fmla="*/ 6 h 21"/>
                  <a:gd name="T50" fmla="*/ 49 w 61"/>
                  <a:gd name="T51" fmla="*/ 5 h 21"/>
                  <a:gd name="T52" fmla="*/ 53 w 61"/>
                  <a:gd name="T53" fmla="*/ 6 h 21"/>
                  <a:gd name="T54" fmla="*/ 57 w 61"/>
                  <a:gd name="T55" fmla="*/ 6 h 21"/>
                  <a:gd name="T56" fmla="*/ 60 w 61"/>
                  <a:gd name="T57" fmla="*/ 7 h 21"/>
                  <a:gd name="T58" fmla="*/ 56 w 61"/>
                  <a:gd name="T59" fmla="*/ 7 h 21"/>
                  <a:gd name="T60" fmla="*/ 53 w 61"/>
                  <a:gd name="T61" fmla="*/ 8 h 21"/>
                  <a:gd name="T62" fmla="*/ 49 w 61"/>
                  <a:gd name="T63" fmla="*/ 8 h 21"/>
                  <a:gd name="T64" fmla="*/ 44 w 61"/>
                  <a:gd name="T65" fmla="*/ 9 h 21"/>
                  <a:gd name="T66" fmla="*/ 40 w 61"/>
                  <a:gd name="T67" fmla="*/ 11 h 21"/>
                  <a:gd name="T68" fmla="*/ 38 w 61"/>
                  <a:gd name="T69" fmla="*/ 12 h 21"/>
                  <a:gd name="T70" fmla="*/ 36 w 61"/>
                  <a:gd name="T71" fmla="*/ 14 h 21"/>
                  <a:gd name="T72" fmla="*/ 34 w 61"/>
                  <a:gd name="T73" fmla="*/ 16 h 21"/>
                  <a:gd name="T74" fmla="*/ 34 w 61"/>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21"/>
                  <a:gd name="T116" fmla="*/ 61 w 61"/>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21">
                    <a:moveTo>
                      <a:pt x="0" y="3"/>
                    </a:moveTo>
                    <a:lnTo>
                      <a:pt x="8" y="3"/>
                    </a:lnTo>
                    <a:lnTo>
                      <a:pt x="13" y="3"/>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30" y="13"/>
                    </a:lnTo>
                    <a:lnTo>
                      <a:pt x="33" y="10"/>
                    </a:lnTo>
                    <a:lnTo>
                      <a:pt x="38" y="7"/>
                    </a:lnTo>
                    <a:lnTo>
                      <a:pt x="43" y="6"/>
                    </a:lnTo>
                    <a:lnTo>
                      <a:pt x="49" y="5"/>
                    </a:lnTo>
                    <a:lnTo>
                      <a:pt x="53" y="6"/>
                    </a:lnTo>
                    <a:lnTo>
                      <a:pt x="57" y="6"/>
                    </a:lnTo>
                    <a:lnTo>
                      <a:pt x="60" y="7"/>
                    </a:lnTo>
                    <a:lnTo>
                      <a:pt x="56" y="7"/>
                    </a:lnTo>
                    <a:lnTo>
                      <a:pt x="53" y="8"/>
                    </a:lnTo>
                    <a:lnTo>
                      <a:pt x="49" y="8"/>
                    </a:lnTo>
                    <a:lnTo>
                      <a:pt x="44" y="9"/>
                    </a:lnTo>
                    <a:lnTo>
                      <a:pt x="40" y="11"/>
                    </a:lnTo>
                    <a:lnTo>
                      <a:pt x="38" y="12"/>
                    </a:lnTo>
                    <a:lnTo>
                      <a:pt x="36" y="14"/>
                    </a:lnTo>
                    <a:lnTo>
                      <a:pt x="34" y="16"/>
                    </a:lnTo>
                    <a:lnTo>
                      <a:pt x="34" y="2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488" name="Freeform 67"/>
              <p:cNvSpPr>
                <a:spLocks/>
              </p:cNvSpPr>
              <p:nvPr/>
            </p:nvSpPr>
            <p:spPr bwMode="auto">
              <a:xfrm>
                <a:off x="3220" y="1847"/>
                <a:ext cx="47" cy="17"/>
              </a:xfrm>
              <a:custGeom>
                <a:avLst/>
                <a:gdLst>
                  <a:gd name="T0" fmla="*/ 45 w 47"/>
                  <a:gd name="T1" fmla="*/ 4 h 17"/>
                  <a:gd name="T2" fmla="*/ 46 w 47"/>
                  <a:gd name="T3" fmla="*/ 7 h 17"/>
                  <a:gd name="T4" fmla="*/ 46 w 47"/>
                  <a:gd name="T5" fmla="*/ 11 h 17"/>
                  <a:gd name="T6" fmla="*/ 43 w 47"/>
                  <a:gd name="T7" fmla="*/ 13 h 17"/>
                  <a:gd name="T8" fmla="*/ 39 w 47"/>
                  <a:gd name="T9" fmla="*/ 14 h 17"/>
                  <a:gd name="T10" fmla="*/ 32 w 47"/>
                  <a:gd name="T11" fmla="*/ 13 h 17"/>
                  <a:gd name="T12" fmla="*/ 25 w 47"/>
                  <a:gd name="T13" fmla="*/ 11 h 17"/>
                  <a:gd name="T14" fmla="*/ 17 w 47"/>
                  <a:gd name="T15" fmla="*/ 11 h 17"/>
                  <a:gd name="T16" fmla="*/ 11 w 47"/>
                  <a:gd name="T17" fmla="*/ 14 h 17"/>
                  <a:gd name="T18" fmla="*/ 5 w 47"/>
                  <a:gd name="T19" fmla="*/ 16 h 17"/>
                  <a:gd name="T20" fmla="*/ 1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9" y="14"/>
                    </a:lnTo>
                    <a:lnTo>
                      <a:pt x="32" y="13"/>
                    </a:lnTo>
                    <a:lnTo>
                      <a:pt x="25" y="11"/>
                    </a:lnTo>
                    <a:lnTo>
                      <a:pt x="17" y="11"/>
                    </a:lnTo>
                    <a:lnTo>
                      <a:pt x="11" y="14"/>
                    </a:lnTo>
                    <a:lnTo>
                      <a:pt x="5" y="16"/>
                    </a:lnTo>
                    <a:lnTo>
                      <a:pt x="1" y="14"/>
                    </a:lnTo>
                    <a:lnTo>
                      <a:pt x="0" y="10"/>
                    </a:lnTo>
                    <a:lnTo>
                      <a:pt x="3" y="5"/>
                    </a:lnTo>
                    <a:lnTo>
                      <a:pt x="9" y="1"/>
                    </a:lnTo>
                    <a:lnTo>
                      <a:pt x="18" y="0"/>
                    </a:lnTo>
                    <a:lnTo>
                      <a:pt x="28" y="0"/>
                    </a:lnTo>
                    <a:lnTo>
                      <a:pt x="38" y="1"/>
                    </a:lnTo>
                    <a:lnTo>
                      <a:pt x="45" y="4"/>
                    </a:lnTo>
                  </a:path>
                </a:pathLst>
              </a:custGeom>
              <a:solidFill>
                <a:srgbClr val="A04000"/>
              </a:solidFill>
              <a:ln w="12700" cap="rnd" cmpd="sng">
                <a:solidFill>
                  <a:srgbClr val="000000"/>
                </a:solidFill>
                <a:prstDash val="solid"/>
                <a:round/>
                <a:headEnd/>
                <a:tailEnd/>
              </a:ln>
            </p:spPr>
            <p:txBody>
              <a:bodyPr/>
              <a:lstStyle/>
              <a:p>
                <a:endParaRPr lang="zh-TW" altLang="en-US"/>
              </a:p>
            </p:txBody>
          </p:sp>
        </p:grpSp>
        <p:sp>
          <p:nvSpPr>
            <p:cNvPr id="15474" name="Line 68"/>
            <p:cNvSpPr>
              <a:spLocks noChangeShapeType="1"/>
            </p:cNvSpPr>
            <p:nvPr/>
          </p:nvSpPr>
          <p:spPr bwMode="auto">
            <a:xfrm>
              <a:off x="3410" y="2111"/>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72" name="Group 69"/>
          <p:cNvGrpSpPr>
            <a:grpSpLocks/>
          </p:cNvGrpSpPr>
          <p:nvPr/>
        </p:nvGrpSpPr>
        <p:grpSpPr bwMode="auto">
          <a:xfrm rot="240000">
            <a:off x="1760538" y="3468688"/>
            <a:ext cx="771525" cy="585787"/>
            <a:chOff x="1109" y="2377"/>
            <a:chExt cx="486" cy="483"/>
          </a:xfrm>
        </p:grpSpPr>
        <p:sp>
          <p:nvSpPr>
            <p:cNvPr id="15449" name="Freeform 70"/>
            <p:cNvSpPr>
              <a:spLocks/>
            </p:cNvSpPr>
            <p:nvPr/>
          </p:nvSpPr>
          <p:spPr bwMode="auto">
            <a:xfrm>
              <a:off x="1109" y="2593"/>
              <a:ext cx="486" cy="267"/>
            </a:xfrm>
            <a:custGeom>
              <a:avLst/>
              <a:gdLst>
                <a:gd name="T0" fmla="*/ 103 w 486"/>
                <a:gd name="T1" fmla="*/ 266 h 267"/>
                <a:gd name="T2" fmla="*/ 61 w 486"/>
                <a:gd name="T3" fmla="*/ 231 h 267"/>
                <a:gd name="T4" fmla="*/ 22 w 486"/>
                <a:gd name="T5" fmla="*/ 199 h 267"/>
                <a:gd name="T6" fmla="*/ 3 w 486"/>
                <a:gd name="T7" fmla="*/ 179 h 267"/>
                <a:gd name="T8" fmla="*/ 0 w 486"/>
                <a:gd name="T9" fmla="*/ 167 h 267"/>
                <a:gd name="T10" fmla="*/ 9 w 486"/>
                <a:gd name="T11" fmla="*/ 151 h 267"/>
                <a:gd name="T12" fmla="*/ 38 w 486"/>
                <a:gd name="T13" fmla="*/ 120 h 267"/>
                <a:gd name="T14" fmla="*/ 62 w 486"/>
                <a:gd name="T15" fmla="*/ 97 h 267"/>
                <a:gd name="T16" fmla="*/ 81 w 486"/>
                <a:gd name="T17" fmla="*/ 75 h 267"/>
                <a:gd name="T18" fmla="*/ 91 w 486"/>
                <a:gd name="T19" fmla="*/ 61 h 267"/>
                <a:gd name="T20" fmla="*/ 96 w 486"/>
                <a:gd name="T21" fmla="*/ 47 h 267"/>
                <a:gd name="T22" fmla="*/ 97 w 486"/>
                <a:gd name="T23" fmla="*/ 30 h 267"/>
                <a:gd name="T24" fmla="*/ 102 w 486"/>
                <a:gd name="T25" fmla="*/ 18 h 267"/>
                <a:gd name="T26" fmla="*/ 113 w 486"/>
                <a:gd name="T27" fmla="*/ 9 h 267"/>
                <a:gd name="T28" fmla="*/ 129 w 486"/>
                <a:gd name="T29" fmla="*/ 7 h 267"/>
                <a:gd name="T30" fmla="*/ 154 w 486"/>
                <a:gd name="T31" fmla="*/ 8 h 267"/>
                <a:gd name="T32" fmla="*/ 166 w 486"/>
                <a:gd name="T33" fmla="*/ 9 h 267"/>
                <a:gd name="T34" fmla="*/ 183 w 486"/>
                <a:gd name="T35" fmla="*/ 7 h 267"/>
                <a:gd name="T36" fmla="*/ 201 w 486"/>
                <a:gd name="T37" fmla="*/ 0 h 267"/>
                <a:gd name="T38" fmla="*/ 246 w 486"/>
                <a:gd name="T39" fmla="*/ 12 h 267"/>
                <a:gd name="T40" fmla="*/ 279 w 486"/>
                <a:gd name="T41" fmla="*/ 13 h 267"/>
                <a:gd name="T42" fmla="*/ 342 w 486"/>
                <a:gd name="T43" fmla="*/ 28 h 267"/>
                <a:gd name="T44" fmla="*/ 410 w 486"/>
                <a:gd name="T45" fmla="*/ 38 h 267"/>
                <a:gd name="T46" fmla="*/ 449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2" y="199"/>
                  </a:lnTo>
                  <a:lnTo>
                    <a:pt x="3" y="179"/>
                  </a:lnTo>
                  <a:lnTo>
                    <a:pt x="0" y="167"/>
                  </a:lnTo>
                  <a:lnTo>
                    <a:pt x="9" y="151"/>
                  </a:lnTo>
                  <a:lnTo>
                    <a:pt x="38" y="120"/>
                  </a:lnTo>
                  <a:lnTo>
                    <a:pt x="62" y="97"/>
                  </a:lnTo>
                  <a:lnTo>
                    <a:pt x="81" y="75"/>
                  </a:lnTo>
                  <a:lnTo>
                    <a:pt x="91" y="61"/>
                  </a:lnTo>
                  <a:lnTo>
                    <a:pt x="96" y="47"/>
                  </a:lnTo>
                  <a:lnTo>
                    <a:pt x="97" y="30"/>
                  </a:lnTo>
                  <a:lnTo>
                    <a:pt x="102" y="18"/>
                  </a:lnTo>
                  <a:lnTo>
                    <a:pt x="113" y="9"/>
                  </a:lnTo>
                  <a:lnTo>
                    <a:pt x="129" y="7"/>
                  </a:lnTo>
                  <a:lnTo>
                    <a:pt x="154" y="8"/>
                  </a:lnTo>
                  <a:lnTo>
                    <a:pt x="166" y="9"/>
                  </a:lnTo>
                  <a:lnTo>
                    <a:pt x="183" y="7"/>
                  </a:lnTo>
                  <a:lnTo>
                    <a:pt x="201" y="0"/>
                  </a:lnTo>
                  <a:lnTo>
                    <a:pt x="246" y="12"/>
                  </a:lnTo>
                  <a:lnTo>
                    <a:pt x="279" y="13"/>
                  </a:lnTo>
                  <a:lnTo>
                    <a:pt x="342" y="28"/>
                  </a:lnTo>
                  <a:lnTo>
                    <a:pt x="410" y="38"/>
                  </a:lnTo>
                  <a:lnTo>
                    <a:pt x="449" y="48"/>
                  </a:lnTo>
                  <a:lnTo>
                    <a:pt x="467" y="71"/>
                  </a:lnTo>
                  <a:lnTo>
                    <a:pt x="467" y="94"/>
                  </a:lnTo>
                  <a:lnTo>
                    <a:pt x="467" y="128"/>
                  </a:lnTo>
                  <a:lnTo>
                    <a:pt x="485" y="252"/>
                  </a:lnTo>
                  <a:lnTo>
                    <a:pt x="103" y="266"/>
                  </a:lnTo>
                </a:path>
              </a:pathLst>
            </a:custGeom>
            <a:solidFill>
              <a:srgbClr val="99CCFF"/>
            </a:solidFill>
            <a:ln w="12700" cap="rnd" cmpd="sng">
              <a:solidFill>
                <a:srgbClr val="0000FF"/>
              </a:solidFill>
              <a:prstDash val="solid"/>
              <a:round/>
              <a:headEnd/>
              <a:tailEnd/>
            </a:ln>
          </p:spPr>
          <p:txBody>
            <a:bodyPr/>
            <a:lstStyle/>
            <a:p>
              <a:endParaRPr lang="zh-TW" altLang="en-US"/>
            </a:p>
          </p:txBody>
        </p:sp>
        <p:sp>
          <p:nvSpPr>
            <p:cNvPr id="15450" name="Freeform 71"/>
            <p:cNvSpPr>
              <a:spLocks/>
            </p:cNvSpPr>
            <p:nvPr/>
          </p:nvSpPr>
          <p:spPr bwMode="auto">
            <a:xfrm>
              <a:off x="1294" y="2590"/>
              <a:ext cx="119" cy="99"/>
            </a:xfrm>
            <a:custGeom>
              <a:avLst/>
              <a:gdLst>
                <a:gd name="T0" fmla="*/ 17 w 119"/>
                <a:gd name="T1" fmla="*/ 0 h 99"/>
                <a:gd name="T2" fmla="*/ 8 w 119"/>
                <a:gd name="T3" fmla="*/ 23 h 99"/>
                <a:gd name="T4" fmla="*/ 0 w 119"/>
                <a:gd name="T5" fmla="*/ 57 h 99"/>
                <a:gd name="T6" fmla="*/ 3 w 119"/>
                <a:gd name="T7" fmla="*/ 98 h 99"/>
                <a:gd name="T8" fmla="*/ 19 w 119"/>
                <a:gd name="T9" fmla="*/ 83 h 99"/>
                <a:gd name="T10" fmla="*/ 36 w 119"/>
                <a:gd name="T11" fmla="*/ 70 h 99"/>
                <a:gd name="T12" fmla="*/ 64 w 119"/>
                <a:gd name="T13" fmla="*/ 50 h 99"/>
                <a:gd name="T14" fmla="*/ 92 w 119"/>
                <a:gd name="T15" fmla="*/ 71 h 99"/>
                <a:gd name="T16" fmla="*/ 118 w 119"/>
                <a:gd name="T17" fmla="*/ 92 h 99"/>
                <a:gd name="T18" fmla="*/ 109 w 119"/>
                <a:gd name="T19" fmla="*/ 68 h 99"/>
                <a:gd name="T20" fmla="*/ 107 w 119"/>
                <a:gd name="T21" fmla="*/ 39 h 99"/>
                <a:gd name="T22" fmla="*/ 91 w 119"/>
                <a:gd name="T23" fmla="*/ 12 h 99"/>
                <a:gd name="T24" fmla="*/ 88 w 119"/>
                <a:gd name="T25" fmla="*/ 24 h 99"/>
                <a:gd name="T26" fmla="*/ 67 w 119"/>
                <a:gd name="T27" fmla="*/ 32 h 99"/>
                <a:gd name="T28" fmla="*/ 34 w 119"/>
                <a:gd name="T29" fmla="*/ 19 h 99"/>
                <a:gd name="T30" fmla="*/ 17 w 119"/>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9"/>
                <a:gd name="T49" fmla="*/ 0 h 99"/>
                <a:gd name="T50" fmla="*/ 119 w 119"/>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9" h="99">
                  <a:moveTo>
                    <a:pt x="17" y="0"/>
                  </a:moveTo>
                  <a:lnTo>
                    <a:pt x="8" y="23"/>
                  </a:lnTo>
                  <a:lnTo>
                    <a:pt x="0" y="57"/>
                  </a:lnTo>
                  <a:lnTo>
                    <a:pt x="3" y="98"/>
                  </a:lnTo>
                  <a:lnTo>
                    <a:pt x="19" y="83"/>
                  </a:lnTo>
                  <a:lnTo>
                    <a:pt x="36" y="70"/>
                  </a:lnTo>
                  <a:lnTo>
                    <a:pt x="64" y="50"/>
                  </a:lnTo>
                  <a:lnTo>
                    <a:pt x="92" y="71"/>
                  </a:lnTo>
                  <a:lnTo>
                    <a:pt x="118" y="92"/>
                  </a:lnTo>
                  <a:lnTo>
                    <a:pt x="109" y="68"/>
                  </a:lnTo>
                  <a:lnTo>
                    <a:pt x="107" y="39"/>
                  </a:lnTo>
                  <a:lnTo>
                    <a:pt x="91" y="12"/>
                  </a:lnTo>
                  <a:lnTo>
                    <a:pt x="88" y="24"/>
                  </a:lnTo>
                  <a:lnTo>
                    <a:pt x="67" y="32"/>
                  </a:lnTo>
                  <a:lnTo>
                    <a:pt x="34" y="19"/>
                  </a:lnTo>
                  <a:lnTo>
                    <a:pt x="17" y="0"/>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15451" name="Freeform 72"/>
            <p:cNvSpPr>
              <a:spLocks/>
            </p:cNvSpPr>
            <p:nvPr/>
          </p:nvSpPr>
          <p:spPr bwMode="auto">
            <a:xfrm>
              <a:off x="1313" y="2623"/>
              <a:ext cx="84" cy="235"/>
            </a:xfrm>
            <a:custGeom>
              <a:avLst/>
              <a:gdLst>
                <a:gd name="T0" fmla="*/ 22 w 84"/>
                <a:gd name="T1" fmla="*/ 16 h 235"/>
                <a:gd name="T2" fmla="*/ 48 w 84"/>
                <a:gd name="T3" fmla="*/ 0 h 235"/>
                <a:gd name="T4" fmla="*/ 65 w 84"/>
                <a:gd name="T5" fmla="*/ 18 h 235"/>
                <a:gd name="T6" fmla="*/ 52 w 84"/>
                <a:gd name="T7" fmla="*/ 45 h 235"/>
                <a:gd name="T8" fmla="*/ 68 w 84"/>
                <a:gd name="T9" fmla="*/ 76 h 235"/>
                <a:gd name="T10" fmla="*/ 83 w 84"/>
                <a:gd name="T11" fmla="*/ 97 h 235"/>
                <a:gd name="T12" fmla="*/ 68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2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2" y="16"/>
                  </a:moveTo>
                  <a:lnTo>
                    <a:pt x="48" y="0"/>
                  </a:lnTo>
                  <a:lnTo>
                    <a:pt x="65" y="18"/>
                  </a:lnTo>
                  <a:lnTo>
                    <a:pt x="52" y="45"/>
                  </a:lnTo>
                  <a:lnTo>
                    <a:pt x="68" y="76"/>
                  </a:lnTo>
                  <a:lnTo>
                    <a:pt x="83" y="97"/>
                  </a:lnTo>
                  <a:lnTo>
                    <a:pt x="68" y="151"/>
                  </a:lnTo>
                  <a:lnTo>
                    <a:pt x="52" y="234"/>
                  </a:lnTo>
                  <a:lnTo>
                    <a:pt x="31" y="234"/>
                  </a:lnTo>
                  <a:lnTo>
                    <a:pt x="10" y="151"/>
                  </a:lnTo>
                  <a:lnTo>
                    <a:pt x="0" y="97"/>
                  </a:lnTo>
                  <a:lnTo>
                    <a:pt x="13" y="75"/>
                  </a:lnTo>
                  <a:lnTo>
                    <a:pt x="32" y="44"/>
                  </a:lnTo>
                  <a:lnTo>
                    <a:pt x="22" y="16"/>
                  </a:lnTo>
                </a:path>
              </a:pathLst>
            </a:custGeom>
            <a:solidFill>
              <a:srgbClr val="99CCFF"/>
            </a:solidFill>
            <a:ln w="12700" cap="rnd" cmpd="sng">
              <a:solidFill>
                <a:srgbClr val="FF0000"/>
              </a:solidFill>
              <a:prstDash val="solid"/>
              <a:round/>
              <a:headEnd/>
              <a:tailEnd/>
            </a:ln>
          </p:spPr>
          <p:txBody>
            <a:bodyPr/>
            <a:lstStyle/>
            <a:p>
              <a:endParaRPr lang="zh-TW" altLang="en-US"/>
            </a:p>
          </p:txBody>
        </p:sp>
        <p:sp>
          <p:nvSpPr>
            <p:cNvPr id="15452" name="Freeform 73"/>
            <p:cNvSpPr>
              <a:spLocks/>
            </p:cNvSpPr>
            <p:nvPr/>
          </p:nvSpPr>
          <p:spPr bwMode="auto">
            <a:xfrm>
              <a:off x="1219" y="2705"/>
              <a:ext cx="77" cy="152"/>
            </a:xfrm>
            <a:custGeom>
              <a:avLst/>
              <a:gdLst>
                <a:gd name="T0" fmla="*/ 72 w 77"/>
                <a:gd name="T1" fmla="*/ 0 h 152"/>
                <a:gd name="T2" fmla="*/ 60 w 77"/>
                <a:gd name="T3" fmla="*/ 20 h 152"/>
                <a:gd name="T4" fmla="*/ 43 w 77"/>
                <a:gd name="T5" fmla="*/ 38 h 152"/>
                <a:gd name="T6" fmla="*/ 18 w 77"/>
                <a:gd name="T7" fmla="*/ 51 h 152"/>
                <a:gd name="T8" fmla="*/ 0 w 77"/>
                <a:gd name="T9" fmla="*/ 60 h 152"/>
                <a:gd name="T10" fmla="*/ 16 w 77"/>
                <a:gd name="T11" fmla="*/ 66 h 152"/>
                <a:gd name="T12" fmla="*/ 29 w 77"/>
                <a:gd name="T13" fmla="*/ 74 h 152"/>
                <a:gd name="T14" fmla="*/ 39 w 77"/>
                <a:gd name="T15" fmla="*/ 84 h 152"/>
                <a:gd name="T16" fmla="*/ 76 w 77"/>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152"/>
                <a:gd name="T29" fmla="*/ 77 w 77"/>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152">
                  <a:moveTo>
                    <a:pt x="72" y="0"/>
                  </a:moveTo>
                  <a:lnTo>
                    <a:pt x="60" y="20"/>
                  </a:lnTo>
                  <a:lnTo>
                    <a:pt x="43" y="38"/>
                  </a:lnTo>
                  <a:lnTo>
                    <a:pt x="18" y="51"/>
                  </a:lnTo>
                  <a:lnTo>
                    <a:pt x="0" y="60"/>
                  </a:lnTo>
                  <a:lnTo>
                    <a:pt x="16" y="66"/>
                  </a:lnTo>
                  <a:lnTo>
                    <a:pt x="29" y="74"/>
                  </a:lnTo>
                  <a:lnTo>
                    <a:pt x="39" y="84"/>
                  </a:lnTo>
                  <a:lnTo>
                    <a:pt x="76" y="151"/>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grpSp>
          <p:nvGrpSpPr>
            <p:cNvPr id="15453" name="Group 74"/>
            <p:cNvGrpSpPr>
              <a:grpSpLocks/>
            </p:cNvGrpSpPr>
            <p:nvPr/>
          </p:nvGrpSpPr>
          <p:grpSpPr bwMode="auto">
            <a:xfrm>
              <a:off x="1197" y="2377"/>
              <a:ext cx="338" cy="242"/>
              <a:chOff x="1197" y="2377"/>
              <a:chExt cx="338" cy="242"/>
            </a:xfrm>
          </p:grpSpPr>
          <p:sp>
            <p:nvSpPr>
              <p:cNvPr id="15455" name="Freeform 75"/>
              <p:cNvSpPr>
                <a:spLocks/>
              </p:cNvSpPr>
              <p:nvPr/>
            </p:nvSpPr>
            <p:spPr bwMode="auto">
              <a:xfrm>
                <a:off x="1197" y="2395"/>
                <a:ext cx="311" cy="224"/>
              </a:xfrm>
              <a:custGeom>
                <a:avLst/>
                <a:gdLst>
                  <a:gd name="T0" fmla="*/ 243 w 311"/>
                  <a:gd name="T1" fmla="*/ 10 h 224"/>
                  <a:gd name="T2" fmla="*/ 181 w 311"/>
                  <a:gd name="T3" fmla="*/ 0 h 224"/>
                  <a:gd name="T4" fmla="*/ 123 w 311"/>
                  <a:gd name="T5" fmla="*/ 10 h 224"/>
                  <a:gd name="T6" fmla="*/ 91 w 311"/>
                  <a:gd name="T7" fmla="*/ 40 h 224"/>
                  <a:gd name="T8" fmla="*/ 66 w 311"/>
                  <a:gd name="T9" fmla="*/ 65 h 224"/>
                  <a:gd name="T10" fmla="*/ 53 w 311"/>
                  <a:gd name="T11" fmla="*/ 92 h 224"/>
                  <a:gd name="T12" fmla="*/ 46 w 311"/>
                  <a:gd name="T13" fmla="*/ 98 h 224"/>
                  <a:gd name="T14" fmla="*/ 28 w 311"/>
                  <a:gd name="T15" fmla="*/ 87 h 224"/>
                  <a:gd name="T16" fmla="*/ 8 w 311"/>
                  <a:gd name="T17" fmla="*/ 91 h 224"/>
                  <a:gd name="T18" fmla="*/ 0 w 311"/>
                  <a:gd name="T19" fmla="*/ 102 h 224"/>
                  <a:gd name="T20" fmla="*/ 7 w 311"/>
                  <a:gd name="T21" fmla="*/ 118 h 224"/>
                  <a:gd name="T22" fmla="*/ 22 w 311"/>
                  <a:gd name="T23" fmla="*/ 130 h 224"/>
                  <a:gd name="T24" fmla="*/ 39 w 311"/>
                  <a:gd name="T25" fmla="*/ 131 h 224"/>
                  <a:gd name="T26" fmla="*/ 51 w 311"/>
                  <a:gd name="T27" fmla="*/ 127 h 224"/>
                  <a:gd name="T28" fmla="*/ 51 w 311"/>
                  <a:gd name="T29" fmla="*/ 132 h 224"/>
                  <a:gd name="T30" fmla="*/ 51 w 311"/>
                  <a:gd name="T31" fmla="*/ 151 h 224"/>
                  <a:gd name="T32" fmla="*/ 61 w 311"/>
                  <a:gd name="T33" fmla="*/ 170 h 224"/>
                  <a:gd name="T34" fmla="*/ 82 w 311"/>
                  <a:gd name="T35" fmla="*/ 184 h 224"/>
                  <a:gd name="T36" fmla="*/ 106 w 311"/>
                  <a:gd name="T37" fmla="*/ 194 h 224"/>
                  <a:gd name="T38" fmla="*/ 115 w 311"/>
                  <a:gd name="T39" fmla="*/ 203 h 224"/>
                  <a:gd name="T40" fmla="*/ 129 w 311"/>
                  <a:gd name="T41" fmla="*/ 215 h 224"/>
                  <a:gd name="T42" fmla="*/ 151 w 311"/>
                  <a:gd name="T43" fmla="*/ 222 h 224"/>
                  <a:gd name="T44" fmla="*/ 168 w 311"/>
                  <a:gd name="T45" fmla="*/ 221 h 224"/>
                  <a:gd name="T46" fmla="*/ 179 w 311"/>
                  <a:gd name="T47" fmla="*/ 220 h 224"/>
                  <a:gd name="T48" fmla="*/ 198 w 311"/>
                  <a:gd name="T49" fmla="*/ 218 h 224"/>
                  <a:gd name="T50" fmla="*/ 216 w 311"/>
                  <a:gd name="T51" fmla="*/ 207 h 224"/>
                  <a:gd name="T52" fmla="*/ 243 w 311"/>
                  <a:gd name="T53" fmla="*/ 190 h 224"/>
                  <a:gd name="T54" fmla="*/ 277 w 311"/>
                  <a:gd name="T55" fmla="*/ 173 h 224"/>
                  <a:gd name="T56" fmla="*/ 295 w 311"/>
                  <a:gd name="T57" fmla="*/ 159 h 224"/>
                  <a:gd name="T58" fmla="*/ 309 w 311"/>
                  <a:gd name="T59" fmla="*/ 133 h 224"/>
                  <a:gd name="T60" fmla="*/ 308 w 311"/>
                  <a:gd name="T61" fmla="*/ 112 h 224"/>
                  <a:gd name="T62" fmla="*/ 310 w 311"/>
                  <a:gd name="T63" fmla="*/ 89 h 224"/>
                  <a:gd name="T64" fmla="*/ 304 w 311"/>
                  <a:gd name="T65" fmla="*/ 53 h 224"/>
                  <a:gd name="T66" fmla="*/ 266 w 311"/>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1"/>
                  <a:gd name="T103" fmla="*/ 0 h 224"/>
                  <a:gd name="T104" fmla="*/ 311 w 311"/>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1" h="224">
                    <a:moveTo>
                      <a:pt x="266" y="20"/>
                    </a:moveTo>
                    <a:lnTo>
                      <a:pt x="243" y="10"/>
                    </a:lnTo>
                    <a:lnTo>
                      <a:pt x="209" y="1"/>
                    </a:lnTo>
                    <a:lnTo>
                      <a:pt x="181" y="0"/>
                    </a:lnTo>
                    <a:lnTo>
                      <a:pt x="149" y="4"/>
                    </a:lnTo>
                    <a:lnTo>
                      <a:pt x="123" y="10"/>
                    </a:lnTo>
                    <a:lnTo>
                      <a:pt x="106" y="23"/>
                    </a:lnTo>
                    <a:lnTo>
                      <a:pt x="91" y="40"/>
                    </a:lnTo>
                    <a:lnTo>
                      <a:pt x="80" y="52"/>
                    </a:lnTo>
                    <a:lnTo>
                      <a:pt x="66" y="65"/>
                    </a:lnTo>
                    <a:lnTo>
                      <a:pt x="58" y="79"/>
                    </a:lnTo>
                    <a:lnTo>
                      <a:pt x="53" y="92"/>
                    </a:lnTo>
                    <a:lnTo>
                      <a:pt x="55" y="103"/>
                    </a:lnTo>
                    <a:lnTo>
                      <a:pt x="46" y="98"/>
                    </a:lnTo>
                    <a:lnTo>
                      <a:pt x="39" y="89"/>
                    </a:lnTo>
                    <a:lnTo>
                      <a:pt x="28" y="87"/>
                    </a:lnTo>
                    <a:lnTo>
                      <a:pt x="17" y="87"/>
                    </a:lnTo>
                    <a:lnTo>
                      <a:pt x="8" y="91"/>
                    </a:lnTo>
                    <a:lnTo>
                      <a:pt x="2" y="95"/>
                    </a:lnTo>
                    <a:lnTo>
                      <a:pt x="0" y="102"/>
                    </a:lnTo>
                    <a:lnTo>
                      <a:pt x="3" y="111"/>
                    </a:lnTo>
                    <a:lnTo>
                      <a:pt x="7"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1" y="170"/>
                    </a:lnTo>
                    <a:lnTo>
                      <a:pt x="71" y="177"/>
                    </a:lnTo>
                    <a:lnTo>
                      <a:pt x="82" y="184"/>
                    </a:lnTo>
                    <a:lnTo>
                      <a:pt x="93" y="190"/>
                    </a:lnTo>
                    <a:lnTo>
                      <a:pt x="106" y="194"/>
                    </a:lnTo>
                    <a:lnTo>
                      <a:pt x="114" y="198"/>
                    </a:lnTo>
                    <a:lnTo>
                      <a:pt x="115" y="203"/>
                    </a:lnTo>
                    <a:lnTo>
                      <a:pt x="121" y="210"/>
                    </a:lnTo>
                    <a:lnTo>
                      <a:pt x="129" y="215"/>
                    </a:lnTo>
                    <a:lnTo>
                      <a:pt x="141" y="219"/>
                    </a:lnTo>
                    <a:lnTo>
                      <a:pt x="151" y="222"/>
                    </a:lnTo>
                    <a:lnTo>
                      <a:pt x="161" y="223"/>
                    </a:lnTo>
                    <a:lnTo>
                      <a:pt x="168" y="221"/>
                    </a:lnTo>
                    <a:lnTo>
                      <a:pt x="173" y="216"/>
                    </a:lnTo>
                    <a:lnTo>
                      <a:pt x="179" y="220"/>
                    </a:lnTo>
                    <a:lnTo>
                      <a:pt x="188" y="221"/>
                    </a:lnTo>
                    <a:lnTo>
                      <a:pt x="198" y="218"/>
                    </a:lnTo>
                    <a:lnTo>
                      <a:pt x="207" y="214"/>
                    </a:lnTo>
                    <a:lnTo>
                      <a:pt x="216" y="207"/>
                    </a:lnTo>
                    <a:lnTo>
                      <a:pt x="227" y="199"/>
                    </a:lnTo>
                    <a:lnTo>
                      <a:pt x="243" y="190"/>
                    </a:lnTo>
                    <a:lnTo>
                      <a:pt x="258" y="182"/>
                    </a:lnTo>
                    <a:lnTo>
                      <a:pt x="277" y="173"/>
                    </a:lnTo>
                    <a:lnTo>
                      <a:pt x="285" y="165"/>
                    </a:lnTo>
                    <a:lnTo>
                      <a:pt x="295" y="159"/>
                    </a:lnTo>
                    <a:lnTo>
                      <a:pt x="304" y="150"/>
                    </a:lnTo>
                    <a:lnTo>
                      <a:pt x="309" y="133"/>
                    </a:lnTo>
                    <a:lnTo>
                      <a:pt x="310" y="117"/>
                    </a:lnTo>
                    <a:lnTo>
                      <a:pt x="308" y="112"/>
                    </a:lnTo>
                    <a:lnTo>
                      <a:pt x="308" y="105"/>
                    </a:lnTo>
                    <a:lnTo>
                      <a:pt x="310" y="89"/>
                    </a:lnTo>
                    <a:lnTo>
                      <a:pt x="310" y="69"/>
                    </a:lnTo>
                    <a:lnTo>
                      <a:pt x="304" y="53"/>
                    </a:lnTo>
                    <a:lnTo>
                      <a:pt x="290" y="37"/>
                    </a:lnTo>
                    <a:lnTo>
                      <a:pt x="266" y="20"/>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15456" name="Freeform 76"/>
              <p:cNvSpPr>
                <a:spLocks/>
              </p:cNvSpPr>
              <p:nvPr/>
            </p:nvSpPr>
            <p:spPr bwMode="auto">
              <a:xfrm>
                <a:off x="1309" y="2507"/>
                <a:ext cx="17" cy="20"/>
              </a:xfrm>
              <a:custGeom>
                <a:avLst/>
                <a:gdLst>
                  <a:gd name="T0" fmla="*/ 16 w 17"/>
                  <a:gd name="T1" fmla="*/ 0 h 20"/>
                  <a:gd name="T2" fmla="*/ 10 w 17"/>
                  <a:gd name="T3" fmla="*/ 2 h 20"/>
                  <a:gd name="T4" fmla="*/ 5 w 17"/>
                  <a:gd name="T5" fmla="*/ 4 h 20"/>
                  <a:gd name="T6" fmla="*/ 2 w 17"/>
                  <a:gd name="T7" fmla="*/ 7 h 20"/>
                  <a:gd name="T8" fmla="*/ 0 w 17"/>
                  <a:gd name="T9" fmla="*/ 11 h 20"/>
                  <a:gd name="T10" fmla="*/ 1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10" y="2"/>
                    </a:lnTo>
                    <a:lnTo>
                      <a:pt x="5" y="4"/>
                    </a:lnTo>
                    <a:lnTo>
                      <a:pt x="2" y="7"/>
                    </a:lnTo>
                    <a:lnTo>
                      <a:pt x="0" y="11"/>
                    </a:lnTo>
                    <a:lnTo>
                      <a:pt x="1" y="15"/>
                    </a:lnTo>
                    <a:lnTo>
                      <a:pt x="2" y="19"/>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57" name="Freeform 77"/>
              <p:cNvSpPr>
                <a:spLocks/>
              </p:cNvSpPr>
              <p:nvPr/>
            </p:nvSpPr>
            <p:spPr bwMode="auto">
              <a:xfrm>
                <a:off x="1312" y="2507"/>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3 w 129"/>
                  <a:gd name="T15" fmla="*/ 33 h 35"/>
                  <a:gd name="T16" fmla="*/ 67 w 129"/>
                  <a:gd name="T17" fmla="*/ 34 h 35"/>
                  <a:gd name="T18" fmla="*/ 80 w 129"/>
                  <a:gd name="T19" fmla="*/ 33 h 35"/>
                  <a:gd name="T20" fmla="*/ 90 w 129"/>
                  <a:gd name="T21" fmla="*/ 32 h 35"/>
                  <a:gd name="T22" fmla="*/ 102 w 129"/>
                  <a:gd name="T23" fmla="*/ 29 h 35"/>
                  <a:gd name="T24" fmla="*/ 111 w 129"/>
                  <a:gd name="T25" fmla="*/ 24 h 35"/>
                  <a:gd name="T26" fmla="*/ 119 w 129"/>
                  <a:gd name="T27" fmla="*/ 17 h 35"/>
                  <a:gd name="T28" fmla="*/ 123 w 129"/>
                  <a:gd name="T29" fmla="*/ 12 h 35"/>
                  <a:gd name="T30" fmla="*/ 125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3" y="33"/>
                    </a:lnTo>
                    <a:lnTo>
                      <a:pt x="67" y="34"/>
                    </a:lnTo>
                    <a:lnTo>
                      <a:pt x="80" y="33"/>
                    </a:lnTo>
                    <a:lnTo>
                      <a:pt x="90" y="32"/>
                    </a:lnTo>
                    <a:lnTo>
                      <a:pt x="102" y="29"/>
                    </a:lnTo>
                    <a:lnTo>
                      <a:pt x="111" y="24"/>
                    </a:lnTo>
                    <a:lnTo>
                      <a:pt x="119" y="17"/>
                    </a:lnTo>
                    <a:lnTo>
                      <a:pt x="123" y="12"/>
                    </a:lnTo>
                    <a:lnTo>
                      <a:pt x="125" y="6"/>
                    </a:lnTo>
                    <a:lnTo>
                      <a:pt x="128" y="0"/>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58" name="Freeform 78"/>
              <p:cNvSpPr>
                <a:spLocks/>
              </p:cNvSpPr>
              <p:nvPr/>
            </p:nvSpPr>
            <p:spPr bwMode="auto">
              <a:xfrm>
                <a:off x="1423" y="2502"/>
                <a:ext cx="28" cy="17"/>
              </a:xfrm>
              <a:custGeom>
                <a:avLst/>
                <a:gdLst>
                  <a:gd name="T0" fmla="*/ 0 w 28"/>
                  <a:gd name="T1" fmla="*/ 0 h 17"/>
                  <a:gd name="T2" fmla="*/ 6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6" y="1"/>
                    </a:lnTo>
                    <a:lnTo>
                      <a:pt x="12" y="3"/>
                    </a:lnTo>
                    <a:lnTo>
                      <a:pt x="18" y="6"/>
                    </a:lnTo>
                    <a:lnTo>
                      <a:pt x="23" y="8"/>
                    </a:lnTo>
                    <a:lnTo>
                      <a:pt x="26" y="12"/>
                    </a:lnTo>
                    <a:lnTo>
                      <a:pt x="27" y="16"/>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59" name="Freeform 79"/>
              <p:cNvSpPr>
                <a:spLocks/>
              </p:cNvSpPr>
              <p:nvPr/>
            </p:nvSpPr>
            <p:spPr bwMode="auto">
              <a:xfrm>
                <a:off x="1343" y="2453"/>
                <a:ext cx="66" cy="58"/>
              </a:xfrm>
              <a:custGeom>
                <a:avLst/>
                <a:gdLst>
                  <a:gd name="T0" fmla="*/ 31 w 66"/>
                  <a:gd name="T1" fmla="*/ 0 h 58"/>
                  <a:gd name="T2" fmla="*/ 21 w 66"/>
                  <a:gd name="T3" fmla="*/ 9 h 58"/>
                  <a:gd name="T4" fmla="*/ 13 w 66"/>
                  <a:gd name="T5" fmla="*/ 15 h 58"/>
                  <a:gd name="T6" fmla="*/ 8 w 66"/>
                  <a:gd name="T7" fmla="*/ 21 h 58"/>
                  <a:gd name="T8" fmla="*/ 3 w 66"/>
                  <a:gd name="T9" fmla="*/ 29 h 58"/>
                  <a:gd name="T10" fmla="*/ 1 w 66"/>
                  <a:gd name="T11" fmla="*/ 37 h 58"/>
                  <a:gd name="T12" fmla="*/ 0 w 66"/>
                  <a:gd name="T13" fmla="*/ 43 h 58"/>
                  <a:gd name="T14" fmla="*/ 4 w 66"/>
                  <a:gd name="T15" fmla="*/ 49 h 58"/>
                  <a:gd name="T16" fmla="*/ 9 w 66"/>
                  <a:gd name="T17" fmla="*/ 54 h 58"/>
                  <a:gd name="T18" fmla="*/ 19 w 66"/>
                  <a:gd name="T19" fmla="*/ 56 h 58"/>
                  <a:gd name="T20" fmla="*/ 31 w 66"/>
                  <a:gd name="T21" fmla="*/ 57 h 58"/>
                  <a:gd name="T22" fmla="*/ 42 w 66"/>
                  <a:gd name="T23" fmla="*/ 56 h 58"/>
                  <a:gd name="T24" fmla="*/ 50 w 66"/>
                  <a:gd name="T25" fmla="*/ 54 h 58"/>
                  <a:gd name="T26" fmla="*/ 57 w 66"/>
                  <a:gd name="T27" fmla="*/ 51 h 58"/>
                  <a:gd name="T28" fmla="*/ 61 w 66"/>
                  <a:gd name="T29" fmla="*/ 48 h 58"/>
                  <a:gd name="T30" fmla="*/ 64 w 66"/>
                  <a:gd name="T31" fmla="*/ 41 h 58"/>
                  <a:gd name="T32" fmla="*/ 65 w 66"/>
                  <a:gd name="T33" fmla="*/ 35 h 58"/>
                  <a:gd name="T34" fmla="*/ 63 w 66"/>
                  <a:gd name="T35" fmla="*/ 30 h 58"/>
                  <a:gd name="T36" fmla="*/ 60 w 66"/>
                  <a:gd name="T37" fmla="*/ 26 h 58"/>
                  <a:gd name="T38" fmla="*/ 57 w 66"/>
                  <a:gd name="T39" fmla="*/ 24 h 58"/>
                  <a:gd name="T40" fmla="*/ 53 w 66"/>
                  <a:gd name="T41" fmla="*/ 22 h 58"/>
                  <a:gd name="T42" fmla="*/ 47 w 66"/>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
                  <a:gd name="T67" fmla="*/ 0 h 58"/>
                  <a:gd name="T68" fmla="*/ 66 w 66"/>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 h="58">
                    <a:moveTo>
                      <a:pt x="31" y="0"/>
                    </a:moveTo>
                    <a:lnTo>
                      <a:pt x="21" y="9"/>
                    </a:lnTo>
                    <a:lnTo>
                      <a:pt x="13" y="15"/>
                    </a:lnTo>
                    <a:lnTo>
                      <a:pt x="8" y="21"/>
                    </a:lnTo>
                    <a:lnTo>
                      <a:pt x="3" y="29"/>
                    </a:lnTo>
                    <a:lnTo>
                      <a:pt x="1" y="37"/>
                    </a:lnTo>
                    <a:lnTo>
                      <a:pt x="0" y="43"/>
                    </a:lnTo>
                    <a:lnTo>
                      <a:pt x="4" y="49"/>
                    </a:lnTo>
                    <a:lnTo>
                      <a:pt x="9" y="54"/>
                    </a:lnTo>
                    <a:lnTo>
                      <a:pt x="19" y="56"/>
                    </a:lnTo>
                    <a:lnTo>
                      <a:pt x="31" y="57"/>
                    </a:lnTo>
                    <a:lnTo>
                      <a:pt x="42" y="56"/>
                    </a:lnTo>
                    <a:lnTo>
                      <a:pt x="50" y="54"/>
                    </a:lnTo>
                    <a:lnTo>
                      <a:pt x="57" y="51"/>
                    </a:lnTo>
                    <a:lnTo>
                      <a:pt x="61" y="48"/>
                    </a:lnTo>
                    <a:lnTo>
                      <a:pt x="64" y="41"/>
                    </a:lnTo>
                    <a:lnTo>
                      <a:pt x="65" y="35"/>
                    </a:lnTo>
                    <a:lnTo>
                      <a:pt x="63" y="30"/>
                    </a:lnTo>
                    <a:lnTo>
                      <a:pt x="60" y="26"/>
                    </a:lnTo>
                    <a:lnTo>
                      <a:pt x="57" y="24"/>
                    </a:lnTo>
                    <a:lnTo>
                      <a:pt x="53" y="22"/>
                    </a:lnTo>
                    <a:lnTo>
                      <a:pt x="47" y="21"/>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60" name="Freeform 80"/>
              <p:cNvSpPr>
                <a:spLocks/>
              </p:cNvSpPr>
              <p:nvPr/>
            </p:nvSpPr>
            <p:spPr bwMode="auto">
              <a:xfrm>
                <a:off x="1393" y="2446"/>
                <a:ext cx="41" cy="17"/>
              </a:xfrm>
              <a:custGeom>
                <a:avLst/>
                <a:gdLst>
                  <a:gd name="T0" fmla="*/ 0 w 41"/>
                  <a:gd name="T1" fmla="*/ 2 h 17"/>
                  <a:gd name="T2" fmla="*/ 8 w 41"/>
                  <a:gd name="T3" fmla="*/ 1 h 17"/>
                  <a:gd name="T4" fmla="*/ 16 w 41"/>
                  <a:gd name="T5" fmla="*/ 0 h 17"/>
                  <a:gd name="T6" fmla="*/ 25 w 41"/>
                  <a:gd name="T7" fmla="*/ 1 h 17"/>
                  <a:gd name="T8" fmla="*/ 34 w 41"/>
                  <a:gd name="T9" fmla="*/ 5 h 17"/>
                  <a:gd name="T10" fmla="*/ 40 w 41"/>
                  <a:gd name="T11" fmla="*/ 13 h 17"/>
                  <a:gd name="T12" fmla="*/ 33 w 41"/>
                  <a:gd name="T13" fmla="*/ 16 h 17"/>
                  <a:gd name="T14" fmla="*/ 28 w 41"/>
                  <a:gd name="T15" fmla="*/ 16 h 17"/>
                  <a:gd name="T16" fmla="*/ 24 w 41"/>
                  <a:gd name="T17" fmla="*/ 16 h 17"/>
                  <a:gd name="T18" fmla="*/ 19 w 41"/>
                  <a:gd name="T19" fmla="*/ 14 h 17"/>
                  <a:gd name="T20" fmla="*/ 18 w 41"/>
                  <a:gd name="T21" fmla="*/ 11 h 17"/>
                  <a:gd name="T22" fmla="*/ 19 w 41"/>
                  <a:gd name="T23" fmla="*/ 7 h 17"/>
                  <a:gd name="T24" fmla="*/ 21 w 41"/>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17"/>
                  <a:gd name="T41" fmla="*/ 41 w 41"/>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17">
                    <a:moveTo>
                      <a:pt x="0" y="2"/>
                    </a:moveTo>
                    <a:lnTo>
                      <a:pt x="8" y="1"/>
                    </a:lnTo>
                    <a:lnTo>
                      <a:pt x="16" y="0"/>
                    </a:lnTo>
                    <a:lnTo>
                      <a:pt x="25" y="1"/>
                    </a:lnTo>
                    <a:lnTo>
                      <a:pt x="34" y="5"/>
                    </a:lnTo>
                    <a:lnTo>
                      <a:pt x="40" y="13"/>
                    </a:lnTo>
                    <a:lnTo>
                      <a:pt x="33" y="16"/>
                    </a:lnTo>
                    <a:lnTo>
                      <a:pt x="28" y="16"/>
                    </a:lnTo>
                    <a:lnTo>
                      <a:pt x="24" y="16"/>
                    </a:lnTo>
                    <a:lnTo>
                      <a:pt x="19" y="14"/>
                    </a:lnTo>
                    <a:lnTo>
                      <a:pt x="18" y="11"/>
                    </a:lnTo>
                    <a:lnTo>
                      <a:pt x="19" y="7"/>
                    </a:lnTo>
                    <a:lnTo>
                      <a:pt x="21" y="4"/>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61" name="Freeform 81"/>
              <p:cNvSpPr>
                <a:spLocks/>
              </p:cNvSpPr>
              <p:nvPr/>
            </p:nvSpPr>
            <p:spPr bwMode="auto">
              <a:xfrm>
                <a:off x="1314" y="2448"/>
                <a:ext cx="47" cy="17"/>
              </a:xfrm>
              <a:custGeom>
                <a:avLst/>
                <a:gdLst>
                  <a:gd name="T0" fmla="*/ 0 w 47"/>
                  <a:gd name="T1" fmla="*/ 16 h 17"/>
                  <a:gd name="T2" fmla="*/ 6 w 47"/>
                  <a:gd name="T3" fmla="*/ 13 h 17"/>
                  <a:gd name="T4" fmla="*/ 11 w 47"/>
                  <a:gd name="T5" fmla="*/ 9 h 17"/>
                  <a:gd name="T6" fmla="*/ 15 w 47"/>
                  <a:gd name="T7" fmla="*/ 6 h 17"/>
                  <a:gd name="T8" fmla="*/ 23 w 47"/>
                  <a:gd name="T9" fmla="*/ 6 h 17"/>
                  <a:gd name="T10" fmla="*/ 31 w 47"/>
                  <a:gd name="T11" fmla="*/ 6 h 17"/>
                  <a:gd name="T12" fmla="*/ 38 w 47"/>
                  <a:gd name="T13" fmla="*/ 3 h 17"/>
                  <a:gd name="T14" fmla="*/ 46 w 47"/>
                  <a:gd name="T15" fmla="*/ 0 h 17"/>
                  <a:gd name="T16" fmla="*/ 41 w 47"/>
                  <a:gd name="T17" fmla="*/ 3 h 17"/>
                  <a:gd name="T18" fmla="*/ 37 w 47"/>
                  <a:gd name="T19" fmla="*/ 7 h 17"/>
                  <a:gd name="T20" fmla="*/ 34 w 47"/>
                  <a:gd name="T21" fmla="*/ 11 h 17"/>
                  <a:gd name="T22" fmla="*/ 30 w 47"/>
                  <a:gd name="T23" fmla="*/ 11 h 17"/>
                  <a:gd name="T24" fmla="*/ 25 w 47"/>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7"/>
                  <a:gd name="T41" fmla="*/ 47 w 4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7">
                    <a:moveTo>
                      <a:pt x="0" y="16"/>
                    </a:moveTo>
                    <a:lnTo>
                      <a:pt x="6" y="13"/>
                    </a:lnTo>
                    <a:lnTo>
                      <a:pt x="11" y="9"/>
                    </a:lnTo>
                    <a:lnTo>
                      <a:pt x="15" y="6"/>
                    </a:lnTo>
                    <a:lnTo>
                      <a:pt x="23" y="6"/>
                    </a:lnTo>
                    <a:lnTo>
                      <a:pt x="31" y="6"/>
                    </a:lnTo>
                    <a:lnTo>
                      <a:pt x="38" y="3"/>
                    </a:lnTo>
                    <a:lnTo>
                      <a:pt x="46" y="0"/>
                    </a:lnTo>
                    <a:lnTo>
                      <a:pt x="41" y="3"/>
                    </a:lnTo>
                    <a:lnTo>
                      <a:pt x="37" y="7"/>
                    </a:lnTo>
                    <a:lnTo>
                      <a:pt x="34" y="11"/>
                    </a:lnTo>
                    <a:lnTo>
                      <a:pt x="30" y="11"/>
                    </a:lnTo>
                    <a:lnTo>
                      <a:pt x="25" y="8"/>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62" name="Freeform 82"/>
              <p:cNvSpPr>
                <a:spLocks/>
              </p:cNvSpPr>
              <p:nvPr/>
            </p:nvSpPr>
            <p:spPr bwMode="auto">
              <a:xfrm>
                <a:off x="1392" y="2433"/>
                <a:ext cx="48" cy="17"/>
              </a:xfrm>
              <a:custGeom>
                <a:avLst/>
                <a:gdLst>
                  <a:gd name="T0" fmla="*/ 1 w 48"/>
                  <a:gd name="T1" fmla="*/ 5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10 h 17"/>
                  <a:gd name="T24" fmla="*/ 44 w 48"/>
                  <a:gd name="T25" fmla="*/ 5 h 17"/>
                  <a:gd name="T26" fmla="*/ 38 w 48"/>
                  <a:gd name="T27" fmla="*/ 2 h 17"/>
                  <a:gd name="T28" fmla="*/ 27 w 48"/>
                  <a:gd name="T29" fmla="*/ 1 h 17"/>
                  <a:gd name="T30" fmla="*/ 18 w 48"/>
                  <a:gd name="T31" fmla="*/ 0 h 17"/>
                  <a:gd name="T32" fmla="*/ 8 w 48"/>
                  <a:gd name="T33" fmla="*/ 2 h 17"/>
                  <a:gd name="T34" fmla="*/ 1 w 48"/>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5"/>
                    </a:moveTo>
                    <a:lnTo>
                      <a:pt x="0" y="8"/>
                    </a:lnTo>
                    <a:lnTo>
                      <a:pt x="0" y="10"/>
                    </a:lnTo>
                    <a:lnTo>
                      <a:pt x="3" y="13"/>
                    </a:lnTo>
                    <a:lnTo>
                      <a:pt x="8" y="14"/>
                    </a:lnTo>
                    <a:lnTo>
                      <a:pt x="15" y="12"/>
                    </a:lnTo>
                    <a:lnTo>
                      <a:pt x="22" y="12"/>
                    </a:lnTo>
                    <a:lnTo>
                      <a:pt x="29" y="12"/>
                    </a:lnTo>
                    <a:lnTo>
                      <a:pt x="35" y="14"/>
                    </a:lnTo>
                    <a:lnTo>
                      <a:pt x="41" y="16"/>
                    </a:lnTo>
                    <a:lnTo>
                      <a:pt x="46" y="14"/>
                    </a:lnTo>
                    <a:lnTo>
                      <a:pt x="47" y="10"/>
                    </a:lnTo>
                    <a:lnTo>
                      <a:pt x="44" y="5"/>
                    </a:lnTo>
                    <a:lnTo>
                      <a:pt x="38" y="2"/>
                    </a:lnTo>
                    <a:lnTo>
                      <a:pt x="27" y="1"/>
                    </a:lnTo>
                    <a:lnTo>
                      <a:pt x="18" y="0"/>
                    </a:lnTo>
                    <a:lnTo>
                      <a:pt x="8" y="2"/>
                    </a:lnTo>
                    <a:lnTo>
                      <a:pt x="1" y="5"/>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15463" name="Freeform 83"/>
              <p:cNvSpPr>
                <a:spLocks/>
              </p:cNvSpPr>
              <p:nvPr/>
            </p:nvSpPr>
            <p:spPr bwMode="auto">
              <a:xfrm>
                <a:off x="1225" y="2377"/>
                <a:ext cx="310" cy="126"/>
              </a:xfrm>
              <a:custGeom>
                <a:avLst/>
                <a:gdLst>
                  <a:gd name="T0" fmla="*/ 9 w 310"/>
                  <a:gd name="T1" fmla="*/ 112 h 126"/>
                  <a:gd name="T2" fmla="*/ 23 w 310"/>
                  <a:gd name="T3" fmla="*/ 123 h 126"/>
                  <a:gd name="T4" fmla="*/ 31 w 310"/>
                  <a:gd name="T5" fmla="*/ 114 h 126"/>
                  <a:gd name="T6" fmla="*/ 36 w 310"/>
                  <a:gd name="T7" fmla="*/ 94 h 126"/>
                  <a:gd name="T8" fmla="*/ 51 w 310"/>
                  <a:gd name="T9" fmla="*/ 73 h 126"/>
                  <a:gd name="T10" fmla="*/ 80 w 310"/>
                  <a:gd name="T11" fmla="*/ 45 h 126"/>
                  <a:gd name="T12" fmla="*/ 99 w 310"/>
                  <a:gd name="T13" fmla="*/ 47 h 126"/>
                  <a:gd name="T14" fmla="*/ 129 w 310"/>
                  <a:gd name="T15" fmla="*/ 54 h 126"/>
                  <a:gd name="T16" fmla="*/ 148 w 310"/>
                  <a:gd name="T17" fmla="*/ 56 h 126"/>
                  <a:gd name="T18" fmla="*/ 169 w 310"/>
                  <a:gd name="T19" fmla="*/ 53 h 126"/>
                  <a:gd name="T20" fmla="*/ 196 w 310"/>
                  <a:gd name="T21" fmla="*/ 45 h 126"/>
                  <a:gd name="T22" fmla="*/ 214 w 310"/>
                  <a:gd name="T23" fmla="*/ 41 h 126"/>
                  <a:gd name="T24" fmla="*/ 227 w 310"/>
                  <a:gd name="T25" fmla="*/ 38 h 126"/>
                  <a:gd name="T26" fmla="*/ 238 w 310"/>
                  <a:gd name="T27" fmla="*/ 48 h 126"/>
                  <a:gd name="T28" fmla="*/ 259 w 310"/>
                  <a:gd name="T29" fmla="*/ 59 h 126"/>
                  <a:gd name="T30" fmla="*/ 270 w 310"/>
                  <a:gd name="T31" fmla="*/ 74 h 126"/>
                  <a:gd name="T32" fmla="*/ 273 w 310"/>
                  <a:gd name="T33" fmla="*/ 92 h 126"/>
                  <a:gd name="T34" fmla="*/ 283 w 310"/>
                  <a:gd name="T35" fmla="*/ 105 h 126"/>
                  <a:gd name="T36" fmla="*/ 282 w 310"/>
                  <a:gd name="T37" fmla="*/ 117 h 126"/>
                  <a:gd name="T38" fmla="*/ 295 w 310"/>
                  <a:gd name="T39" fmla="*/ 113 h 126"/>
                  <a:gd name="T40" fmla="*/ 303 w 310"/>
                  <a:gd name="T41" fmla="*/ 97 h 126"/>
                  <a:gd name="T42" fmla="*/ 309 w 310"/>
                  <a:gd name="T43" fmla="*/ 72 h 126"/>
                  <a:gd name="T44" fmla="*/ 300 w 310"/>
                  <a:gd name="T45" fmla="*/ 48 h 126"/>
                  <a:gd name="T46" fmla="*/ 283 w 310"/>
                  <a:gd name="T47" fmla="*/ 31 h 126"/>
                  <a:gd name="T48" fmla="*/ 260 w 310"/>
                  <a:gd name="T49" fmla="*/ 23 h 126"/>
                  <a:gd name="T50" fmla="*/ 241 w 310"/>
                  <a:gd name="T51" fmla="*/ 23 h 126"/>
                  <a:gd name="T52" fmla="*/ 221 w 310"/>
                  <a:gd name="T53" fmla="*/ 19 h 126"/>
                  <a:gd name="T54" fmla="*/ 194 w 310"/>
                  <a:gd name="T55" fmla="*/ 8 h 126"/>
                  <a:gd name="T56" fmla="*/ 161 w 310"/>
                  <a:gd name="T57" fmla="*/ 2 h 126"/>
                  <a:gd name="T58" fmla="*/ 125 w 310"/>
                  <a:gd name="T59" fmla="*/ 1 h 126"/>
                  <a:gd name="T60" fmla="*/ 85 w 310"/>
                  <a:gd name="T61" fmla="*/ 4 h 126"/>
                  <a:gd name="T62" fmla="*/ 58 w 310"/>
                  <a:gd name="T63" fmla="*/ 12 h 126"/>
                  <a:gd name="T64" fmla="*/ 46 w 310"/>
                  <a:gd name="T65" fmla="*/ 27 h 126"/>
                  <a:gd name="T66" fmla="*/ 52 w 310"/>
                  <a:gd name="T67" fmla="*/ 41 h 126"/>
                  <a:gd name="T68" fmla="*/ 35 w 310"/>
                  <a:gd name="T69" fmla="*/ 46 h 126"/>
                  <a:gd name="T70" fmla="*/ 20 w 310"/>
                  <a:gd name="T71" fmla="*/ 52 h 126"/>
                  <a:gd name="T72" fmla="*/ 9 w 310"/>
                  <a:gd name="T73" fmla="*/ 60 h 126"/>
                  <a:gd name="T74" fmla="*/ 2 w 310"/>
                  <a:gd name="T75" fmla="*/ 74 h 126"/>
                  <a:gd name="T76" fmla="*/ 1 w 310"/>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0"/>
                  <a:gd name="T118" fmla="*/ 0 h 126"/>
                  <a:gd name="T119" fmla="*/ 310 w 310"/>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0" h="126">
                    <a:moveTo>
                      <a:pt x="4" y="104"/>
                    </a:moveTo>
                    <a:lnTo>
                      <a:pt x="9" y="112"/>
                    </a:lnTo>
                    <a:lnTo>
                      <a:pt x="14" y="118"/>
                    </a:lnTo>
                    <a:lnTo>
                      <a:pt x="23" y="123"/>
                    </a:lnTo>
                    <a:lnTo>
                      <a:pt x="33" y="125"/>
                    </a:lnTo>
                    <a:lnTo>
                      <a:pt x="31" y="114"/>
                    </a:lnTo>
                    <a:lnTo>
                      <a:pt x="33" y="104"/>
                    </a:lnTo>
                    <a:lnTo>
                      <a:pt x="36" y="94"/>
                    </a:lnTo>
                    <a:lnTo>
                      <a:pt x="43" y="84"/>
                    </a:lnTo>
                    <a:lnTo>
                      <a:pt x="51" y="73"/>
                    </a:lnTo>
                    <a:lnTo>
                      <a:pt x="65" y="58"/>
                    </a:lnTo>
                    <a:lnTo>
                      <a:pt x="80" y="45"/>
                    </a:lnTo>
                    <a:lnTo>
                      <a:pt x="87" y="42"/>
                    </a:lnTo>
                    <a:lnTo>
                      <a:pt x="99" y="47"/>
                    </a:lnTo>
                    <a:lnTo>
                      <a:pt x="113" y="52"/>
                    </a:lnTo>
                    <a:lnTo>
                      <a:pt x="129" y="54"/>
                    </a:lnTo>
                    <a:lnTo>
                      <a:pt x="138" y="55"/>
                    </a:lnTo>
                    <a:lnTo>
                      <a:pt x="148" y="56"/>
                    </a:lnTo>
                    <a:lnTo>
                      <a:pt x="159" y="55"/>
                    </a:lnTo>
                    <a:lnTo>
                      <a:pt x="169" y="53"/>
                    </a:lnTo>
                    <a:lnTo>
                      <a:pt x="183" y="49"/>
                    </a:lnTo>
                    <a:lnTo>
                      <a:pt x="196" y="45"/>
                    </a:lnTo>
                    <a:lnTo>
                      <a:pt x="207" y="41"/>
                    </a:lnTo>
                    <a:lnTo>
                      <a:pt x="214" y="41"/>
                    </a:lnTo>
                    <a:lnTo>
                      <a:pt x="218" y="40"/>
                    </a:lnTo>
                    <a:lnTo>
                      <a:pt x="227" y="38"/>
                    </a:lnTo>
                    <a:lnTo>
                      <a:pt x="231" y="42"/>
                    </a:lnTo>
                    <a:lnTo>
                      <a:pt x="238" y="48"/>
                    </a:lnTo>
                    <a:lnTo>
                      <a:pt x="248" y="53"/>
                    </a:lnTo>
                    <a:lnTo>
                      <a:pt x="259" y="59"/>
                    </a:lnTo>
                    <a:lnTo>
                      <a:pt x="266" y="65"/>
                    </a:lnTo>
                    <a:lnTo>
                      <a:pt x="270" y="74"/>
                    </a:lnTo>
                    <a:lnTo>
                      <a:pt x="268" y="84"/>
                    </a:lnTo>
                    <a:lnTo>
                      <a:pt x="273" y="92"/>
                    </a:lnTo>
                    <a:lnTo>
                      <a:pt x="279" y="98"/>
                    </a:lnTo>
                    <a:lnTo>
                      <a:pt x="283" y="105"/>
                    </a:lnTo>
                    <a:lnTo>
                      <a:pt x="284" y="110"/>
                    </a:lnTo>
                    <a:lnTo>
                      <a:pt x="282" y="117"/>
                    </a:lnTo>
                    <a:lnTo>
                      <a:pt x="292" y="117"/>
                    </a:lnTo>
                    <a:lnTo>
                      <a:pt x="295" y="113"/>
                    </a:lnTo>
                    <a:lnTo>
                      <a:pt x="301" y="106"/>
                    </a:lnTo>
                    <a:lnTo>
                      <a:pt x="303" y="97"/>
                    </a:lnTo>
                    <a:lnTo>
                      <a:pt x="306" y="86"/>
                    </a:lnTo>
                    <a:lnTo>
                      <a:pt x="309" y="72"/>
                    </a:lnTo>
                    <a:lnTo>
                      <a:pt x="306" y="61"/>
                    </a:lnTo>
                    <a:lnTo>
                      <a:pt x="300" y="48"/>
                    </a:lnTo>
                    <a:lnTo>
                      <a:pt x="292" y="39"/>
                    </a:lnTo>
                    <a:lnTo>
                      <a:pt x="283" y="31"/>
                    </a:lnTo>
                    <a:lnTo>
                      <a:pt x="270" y="26"/>
                    </a:lnTo>
                    <a:lnTo>
                      <a:pt x="260" y="23"/>
                    </a:lnTo>
                    <a:lnTo>
                      <a:pt x="250" y="22"/>
                    </a:lnTo>
                    <a:lnTo>
                      <a:pt x="241" y="23"/>
                    </a:lnTo>
                    <a:lnTo>
                      <a:pt x="230" y="25"/>
                    </a:lnTo>
                    <a:lnTo>
                      <a:pt x="221" y="19"/>
                    </a:lnTo>
                    <a:lnTo>
                      <a:pt x="210" y="13"/>
                    </a:lnTo>
                    <a:lnTo>
                      <a:pt x="194" y="8"/>
                    </a:lnTo>
                    <a:lnTo>
                      <a:pt x="180" y="4"/>
                    </a:lnTo>
                    <a:lnTo>
                      <a:pt x="161" y="2"/>
                    </a:lnTo>
                    <a:lnTo>
                      <a:pt x="145" y="0"/>
                    </a:lnTo>
                    <a:lnTo>
                      <a:pt x="125" y="1"/>
                    </a:lnTo>
                    <a:lnTo>
                      <a:pt x="105" y="2"/>
                    </a:lnTo>
                    <a:lnTo>
                      <a:pt x="85" y="4"/>
                    </a:lnTo>
                    <a:lnTo>
                      <a:pt x="69" y="7"/>
                    </a:lnTo>
                    <a:lnTo>
                      <a:pt x="58" y="12"/>
                    </a:lnTo>
                    <a:lnTo>
                      <a:pt x="50" y="19"/>
                    </a:lnTo>
                    <a:lnTo>
                      <a:pt x="46" y="27"/>
                    </a:lnTo>
                    <a:lnTo>
                      <a:pt x="48" y="34"/>
                    </a:lnTo>
                    <a:lnTo>
                      <a:pt x="52" y="41"/>
                    </a:lnTo>
                    <a:lnTo>
                      <a:pt x="43" y="43"/>
                    </a:lnTo>
                    <a:lnTo>
                      <a:pt x="35" y="46"/>
                    </a:lnTo>
                    <a:lnTo>
                      <a:pt x="26" y="49"/>
                    </a:lnTo>
                    <a:lnTo>
                      <a:pt x="20" y="52"/>
                    </a:lnTo>
                    <a:lnTo>
                      <a:pt x="14" y="55"/>
                    </a:lnTo>
                    <a:lnTo>
                      <a:pt x="9" y="60"/>
                    </a:lnTo>
                    <a:lnTo>
                      <a:pt x="4" y="66"/>
                    </a:lnTo>
                    <a:lnTo>
                      <a:pt x="2" y="74"/>
                    </a:lnTo>
                    <a:lnTo>
                      <a:pt x="0" y="87"/>
                    </a:lnTo>
                    <a:lnTo>
                      <a:pt x="1" y="94"/>
                    </a:lnTo>
                    <a:lnTo>
                      <a:pt x="4" y="104"/>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15464" name="Freeform 84"/>
              <p:cNvSpPr>
                <a:spLocks/>
              </p:cNvSpPr>
              <p:nvPr/>
            </p:nvSpPr>
            <p:spPr bwMode="auto">
              <a:xfrm>
                <a:off x="1246" y="2428"/>
                <a:ext cx="40" cy="56"/>
              </a:xfrm>
              <a:custGeom>
                <a:avLst/>
                <a:gdLst>
                  <a:gd name="T0" fmla="*/ 7 w 40"/>
                  <a:gd name="T1" fmla="*/ 31 h 56"/>
                  <a:gd name="T2" fmla="*/ 4 w 40"/>
                  <a:gd name="T3" fmla="*/ 34 h 56"/>
                  <a:gd name="T4" fmla="*/ 2 w 40"/>
                  <a:gd name="T5" fmla="*/ 38 h 56"/>
                  <a:gd name="T6" fmla="*/ 0 w 40"/>
                  <a:gd name="T7" fmla="*/ 42 h 56"/>
                  <a:gd name="T8" fmla="*/ 0 w 40"/>
                  <a:gd name="T9" fmla="*/ 45 h 56"/>
                  <a:gd name="T10" fmla="*/ 1 w 40"/>
                  <a:gd name="T11" fmla="*/ 49 h 56"/>
                  <a:gd name="T12" fmla="*/ 3 w 40"/>
                  <a:gd name="T13" fmla="*/ 52 h 56"/>
                  <a:gd name="T14" fmla="*/ 5 w 40"/>
                  <a:gd name="T15" fmla="*/ 55 h 56"/>
                  <a:gd name="T16" fmla="*/ 8 w 40"/>
                  <a:gd name="T17" fmla="*/ 53 h 56"/>
                  <a:gd name="T18" fmla="*/ 10 w 40"/>
                  <a:gd name="T19" fmla="*/ 49 h 56"/>
                  <a:gd name="T20" fmla="*/ 9 w 40"/>
                  <a:gd name="T21" fmla="*/ 46 h 56"/>
                  <a:gd name="T22" fmla="*/ 8 w 40"/>
                  <a:gd name="T23" fmla="*/ 43 h 56"/>
                  <a:gd name="T24" fmla="*/ 7 w 40"/>
                  <a:gd name="T25" fmla="*/ 40 h 56"/>
                  <a:gd name="T26" fmla="*/ 8 w 40"/>
                  <a:gd name="T27" fmla="*/ 37 h 56"/>
                  <a:gd name="T28" fmla="*/ 10 w 40"/>
                  <a:gd name="T29" fmla="*/ 33 h 56"/>
                  <a:gd name="T30" fmla="*/ 12 w 40"/>
                  <a:gd name="T31" fmla="*/ 30 h 56"/>
                  <a:gd name="T32" fmla="*/ 14 w 40"/>
                  <a:gd name="T33" fmla="*/ 28 h 56"/>
                  <a:gd name="T34" fmla="*/ 15 w 40"/>
                  <a:gd name="T35" fmla="*/ 31 h 56"/>
                  <a:gd name="T36" fmla="*/ 14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4 w 40"/>
                  <a:gd name="T67" fmla="*/ 17 h 56"/>
                  <a:gd name="T68" fmla="*/ 24 w 40"/>
                  <a:gd name="T69" fmla="*/ 16 h 56"/>
                  <a:gd name="T70" fmla="*/ 24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7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7" y="31"/>
                    </a:moveTo>
                    <a:lnTo>
                      <a:pt x="4" y="34"/>
                    </a:lnTo>
                    <a:lnTo>
                      <a:pt x="2" y="38"/>
                    </a:lnTo>
                    <a:lnTo>
                      <a:pt x="0" y="42"/>
                    </a:lnTo>
                    <a:lnTo>
                      <a:pt x="0" y="45"/>
                    </a:lnTo>
                    <a:lnTo>
                      <a:pt x="1" y="49"/>
                    </a:lnTo>
                    <a:lnTo>
                      <a:pt x="3" y="52"/>
                    </a:lnTo>
                    <a:lnTo>
                      <a:pt x="5" y="55"/>
                    </a:lnTo>
                    <a:lnTo>
                      <a:pt x="8" y="53"/>
                    </a:lnTo>
                    <a:lnTo>
                      <a:pt x="10" y="49"/>
                    </a:lnTo>
                    <a:lnTo>
                      <a:pt x="9" y="46"/>
                    </a:lnTo>
                    <a:lnTo>
                      <a:pt x="8" y="43"/>
                    </a:lnTo>
                    <a:lnTo>
                      <a:pt x="7" y="40"/>
                    </a:lnTo>
                    <a:lnTo>
                      <a:pt x="8" y="37"/>
                    </a:lnTo>
                    <a:lnTo>
                      <a:pt x="10" y="33"/>
                    </a:lnTo>
                    <a:lnTo>
                      <a:pt x="12" y="30"/>
                    </a:lnTo>
                    <a:lnTo>
                      <a:pt x="14" y="28"/>
                    </a:lnTo>
                    <a:lnTo>
                      <a:pt x="15" y="31"/>
                    </a:lnTo>
                    <a:lnTo>
                      <a:pt x="14"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4" y="17"/>
                    </a:lnTo>
                    <a:lnTo>
                      <a:pt x="24" y="16"/>
                    </a:lnTo>
                    <a:lnTo>
                      <a:pt x="24" y="13"/>
                    </a:lnTo>
                    <a:lnTo>
                      <a:pt x="25" y="12"/>
                    </a:lnTo>
                    <a:lnTo>
                      <a:pt x="26" y="10"/>
                    </a:lnTo>
                    <a:lnTo>
                      <a:pt x="28" y="7"/>
                    </a:lnTo>
                    <a:lnTo>
                      <a:pt x="29" y="6"/>
                    </a:lnTo>
                    <a:lnTo>
                      <a:pt x="31" y="4"/>
                    </a:lnTo>
                    <a:lnTo>
                      <a:pt x="33" y="2"/>
                    </a:lnTo>
                    <a:lnTo>
                      <a:pt x="35" y="1"/>
                    </a:lnTo>
                    <a:lnTo>
                      <a:pt x="37" y="0"/>
                    </a:lnTo>
                    <a:lnTo>
                      <a:pt x="39" y="0"/>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65" name="Freeform 85"/>
              <p:cNvSpPr>
                <a:spLocks/>
              </p:cNvSpPr>
              <p:nvPr/>
            </p:nvSpPr>
            <p:spPr bwMode="auto">
              <a:xfrm>
                <a:off x="1285" y="2395"/>
                <a:ext cx="158" cy="33"/>
              </a:xfrm>
              <a:custGeom>
                <a:avLst/>
                <a:gdLst>
                  <a:gd name="T0" fmla="*/ 152 w 158"/>
                  <a:gd name="T1" fmla="*/ 14 h 33"/>
                  <a:gd name="T2" fmla="*/ 142 w 158"/>
                  <a:gd name="T3" fmla="*/ 15 h 33"/>
                  <a:gd name="T4" fmla="*/ 132 w 158"/>
                  <a:gd name="T5" fmla="*/ 18 h 33"/>
                  <a:gd name="T6" fmla="*/ 125 w 158"/>
                  <a:gd name="T7" fmla="*/ 23 h 33"/>
                  <a:gd name="T8" fmla="*/ 119 w 158"/>
                  <a:gd name="T9" fmla="*/ 26 h 33"/>
                  <a:gd name="T10" fmla="*/ 111 w 158"/>
                  <a:gd name="T11" fmla="*/ 29 h 33"/>
                  <a:gd name="T12" fmla="*/ 101 w 158"/>
                  <a:gd name="T13" fmla="*/ 31 h 33"/>
                  <a:gd name="T14" fmla="*/ 91 w 158"/>
                  <a:gd name="T15" fmla="*/ 32 h 33"/>
                  <a:gd name="T16" fmla="*/ 78 w 158"/>
                  <a:gd name="T17" fmla="*/ 32 h 33"/>
                  <a:gd name="T18" fmla="*/ 65 w 158"/>
                  <a:gd name="T19" fmla="*/ 31 h 33"/>
                  <a:gd name="T20" fmla="*/ 57 w 158"/>
                  <a:gd name="T21" fmla="*/ 30 h 33"/>
                  <a:gd name="T22" fmla="*/ 47 w 158"/>
                  <a:gd name="T23" fmla="*/ 27 h 33"/>
                  <a:gd name="T24" fmla="*/ 39 w 158"/>
                  <a:gd name="T25" fmla="*/ 24 h 33"/>
                  <a:gd name="T26" fmla="*/ 34 w 158"/>
                  <a:gd name="T27" fmla="*/ 19 h 33"/>
                  <a:gd name="T28" fmla="*/ 38 w 158"/>
                  <a:gd name="T29" fmla="*/ 21 h 33"/>
                  <a:gd name="T30" fmla="*/ 47 w 158"/>
                  <a:gd name="T31" fmla="*/ 23 h 33"/>
                  <a:gd name="T32" fmla="*/ 58 w 158"/>
                  <a:gd name="T33" fmla="*/ 23 h 33"/>
                  <a:gd name="T34" fmla="*/ 70 w 158"/>
                  <a:gd name="T35" fmla="*/ 23 h 33"/>
                  <a:gd name="T36" fmla="*/ 86 w 158"/>
                  <a:gd name="T37" fmla="*/ 22 h 33"/>
                  <a:gd name="T38" fmla="*/ 100 w 158"/>
                  <a:gd name="T39" fmla="*/ 21 h 33"/>
                  <a:gd name="T40" fmla="*/ 112 w 158"/>
                  <a:gd name="T41" fmla="*/ 18 h 33"/>
                  <a:gd name="T42" fmla="*/ 121 w 158"/>
                  <a:gd name="T43" fmla="*/ 14 h 33"/>
                  <a:gd name="T44" fmla="*/ 118 w 158"/>
                  <a:gd name="T45" fmla="*/ 13 h 33"/>
                  <a:gd name="T46" fmla="*/ 106 w 158"/>
                  <a:gd name="T47" fmla="*/ 14 h 33"/>
                  <a:gd name="T48" fmla="*/ 93 w 158"/>
                  <a:gd name="T49" fmla="*/ 16 h 33"/>
                  <a:gd name="T50" fmla="*/ 82 w 158"/>
                  <a:gd name="T51" fmla="*/ 17 h 33"/>
                  <a:gd name="T52" fmla="*/ 71 w 158"/>
                  <a:gd name="T53" fmla="*/ 16 h 33"/>
                  <a:gd name="T54" fmla="*/ 61 w 158"/>
                  <a:gd name="T55" fmla="*/ 11 h 33"/>
                  <a:gd name="T56" fmla="*/ 49 w 158"/>
                  <a:gd name="T57" fmla="*/ 8 h 33"/>
                  <a:gd name="T58" fmla="*/ 36 w 158"/>
                  <a:gd name="T59" fmla="*/ 8 h 33"/>
                  <a:gd name="T60" fmla="*/ 24 w 158"/>
                  <a:gd name="T61" fmla="*/ 3 h 33"/>
                  <a:gd name="T62" fmla="*/ 9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2" y="14"/>
                    </a:lnTo>
                    <a:lnTo>
                      <a:pt x="148" y="14"/>
                    </a:lnTo>
                    <a:lnTo>
                      <a:pt x="142" y="15"/>
                    </a:lnTo>
                    <a:lnTo>
                      <a:pt x="137" y="17"/>
                    </a:lnTo>
                    <a:lnTo>
                      <a:pt x="132" y="18"/>
                    </a:lnTo>
                    <a:lnTo>
                      <a:pt x="128" y="20"/>
                    </a:lnTo>
                    <a:lnTo>
                      <a:pt x="125" y="23"/>
                    </a:lnTo>
                    <a:lnTo>
                      <a:pt x="122" y="25"/>
                    </a:lnTo>
                    <a:lnTo>
                      <a:pt x="119" y="26"/>
                    </a:lnTo>
                    <a:lnTo>
                      <a:pt x="115" y="27"/>
                    </a:lnTo>
                    <a:lnTo>
                      <a:pt x="111" y="29"/>
                    </a:lnTo>
                    <a:lnTo>
                      <a:pt x="106" y="30"/>
                    </a:lnTo>
                    <a:lnTo>
                      <a:pt x="101" y="31"/>
                    </a:lnTo>
                    <a:lnTo>
                      <a:pt x="97" y="32"/>
                    </a:lnTo>
                    <a:lnTo>
                      <a:pt x="91" y="32"/>
                    </a:lnTo>
                    <a:lnTo>
                      <a:pt x="83" y="32"/>
                    </a:lnTo>
                    <a:lnTo>
                      <a:pt x="78" y="32"/>
                    </a:lnTo>
                    <a:lnTo>
                      <a:pt x="71" y="32"/>
                    </a:lnTo>
                    <a:lnTo>
                      <a:pt x="65" y="31"/>
                    </a:lnTo>
                    <a:lnTo>
                      <a:pt x="61" y="30"/>
                    </a:lnTo>
                    <a:lnTo>
                      <a:pt x="57" y="30"/>
                    </a:lnTo>
                    <a:lnTo>
                      <a:pt x="52" y="29"/>
                    </a:lnTo>
                    <a:lnTo>
                      <a:pt x="47" y="27"/>
                    </a:lnTo>
                    <a:lnTo>
                      <a:pt x="43" y="25"/>
                    </a:lnTo>
                    <a:lnTo>
                      <a:pt x="39" y="24"/>
                    </a:lnTo>
                    <a:lnTo>
                      <a:pt x="36" y="22"/>
                    </a:lnTo>
                    <a:lnTo>
                      <a:pt x="34" y="19"/>
                    </a:lnTo>
                    <a:lnTo>
                      <a:pt x="33" y="17"/>
                    </a:lnTo>
                    <a:lnTo>
                      <a:pt x="38" y="21"/>
                    </a:lnTo>
                    <a:lnTo>
                      <a:pt x="43" y="22"/>
                    </a:lnTo>
                    <a:lnTo>
                      <a:pt x="47" y="23"/>
                    </a:lnTo>
                    <a:lnTo>
                      <a:pt x="51" y="23"/>
                    </a:lnTo>
                    <a:lnTo>
                      <a:pt x="58" y="23"/>
                    </a:lnTo>
                    <a:lnTo>
                      <a:pt x="64" y="24"/>
                    </a:lnTo>
                    <a:lnTo>
                      <a:pt x="70" y="23"/>
                    </a:lnTo>
                    <a:lnTo>
                      <a:pt x="76" y="23"/>
                    </a:lnTo>
                    <a:lnTo>
                      <a:pt x="86" y="22"/>
                    </a:lnTo>
                    <a:lnTo>
                      <a:pt x="93" y="21"/>
                    </a:lnTo>
                    <a:lnTo>
                      <a:pt x="100" y="21"/>
                    </a:lnTo>
                    <a:lnTo>
                      <a:pt x="105" y="20"/>
                    </a:lnTo>
                    <a:lnTo>
                      <a:pt x="112" y="18"/>
                    </a:lnTo>
                    <a:lnTo>
                      <a:pt x="116" y="17"/>
                    </a:lnTo>
                    <a:lnTo>
                      <a:pt x="121" y="14"/>
                    </a:lnTo>
                    <a:lnTo>
                      <a:pt x="123" y="13"/>
                    </a:lnTo>
                    <a:lnTo>
                      <a:pt x="118" y="13"/>
                    </a:lnTo>
                    <a:lnTo>
                      <a:pt x="113" y="13"/>
                    </a:lnTo>
                    <a:lnTo>
                      <a:pt x="106" y="14"/>
                    </a:lnTo>
                    <a:lnTo>
                      <a:pt x="99" y="15"/>
                    </a:lnTo>
                    <a:lnTo>
                      <a:pt x="93" y="16"/>
                    </a:lnTo>
                    <a:lnTo>
                      <a:pt x="89" y="17"/>
                    </a:lnTo>
                    <a:lnTo>
                      <a:pt x="82" y="17"/>
                    </a:lnTo>
                    <a:lnTo>
                      <a:pt x="78" y="17"/>
                    </a:lnTo>
                    <a:lnTo>
                      <a:pt x="71" y="16"/>
                    </a:lnTo>
                    <a:lnTo>
                      <a:pt x="66" y="13"/>
                    </a:lnTo>
                    <a:lnTo>
                      <a:pt x="61" y="11"/>
                    </a:lnTo>
                    <a:lnTo>
                      <a:pt x="56" y="9"/>
                    </a:lnTo>
                    <a:lnTo>
                      <a:pt x="49" y="8"/>
                    </a:lnTo>
                    <a:lnTo>
                      <a:pt x="43" y="9"/>
                    </a:lnTo>
                    <a:lnTo>
                      <a:pt x="36" y="8"/>
                    </a:lnTo>
                    <a:lnTo>
                      <a:pt x="30" y="5"/>
                    </a:lnTo>
                    <a:lnTo>
                      <a:pt x="24" y="3"/>
                    </a:lnTo>
                    <a:lnTo>
                      <a:pt x="18" y="1"/>
                    </a:lnTo>
                    <a:lnTo>
                      <a:pt x="9"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66" name="Freeform 86"/>
              <p:cNvSpPr>
                <a:spLocks/>
              </p:cNvSpPr>
              <p:nvPr/>
            </p:nvSpPr>
            <p:spPr bwMode="auto">
              <a:xfrm>
                <a:off x="1454" y="2411"/>
                <a:ext cx="54" cy="59"/>
              </a:xfrm>
              <a:custGeom>
                <a:avLst/>
                <a:gdLst>
                  <a:gd name="T0" fmla="*/ 12 w 54"/>
                  <a:gd name="T1" fmla="*/ 1 h 59"/>
                  <a:gd name="T2" fmla="*/ 18 w 54"/>
                  <a:gd name="T3" fmla="*/ 3 h 59"/>
                  <a:gd name="T4" fmla="*/ 24 w 54"/>
                  <a:gd name="T5" fmla="*/ 5 h 59"/>
                  <a:gd name="T6" fmla="*/ 32 w 54"/>
                  <a:gd name="T7" fmla="*/ 9 h 59"/>
                  <a:gd name="T8" fmla="*/ 36 w 54"/>
                  <a:gd name="T9" fmla="*/ 11 h 59"/>
                  <a:gd name="T10" fmla="*/ 39 w 54"/>
                  <a:gd name="T11" fmla="*/ 13 h 59"/>
                  <a:gd name="T12" fmla="*/ 42 w 54"/>
                  <a:gd name="T13" fmla="*/ 15 h 59"/>
                  <a:gd name="T14" fmla="*/ 44 w 54"/>
                  <a:gd name="T15" fmla="*/ 18 h 59"/>
                  <a:gd name="T16" fmla="*/ 44 w 54"/>
                  <a:gd name="T17" fmla="*/ 22 h 59"/>
                  <a:gd name="T18" fmla="*/ 43 w 54"/>
                  <a:gd name="T19" fmla="*/ 26 h 59"/>
                  <a:gd name="T20" fmla="*/ 44 w 54"/>
                  <a:gd name="T21" fmla="*/ 29 h 59"/>
                  <a:gd name="T22" fmla="*/ 46 w 54"/>
                  <a:gd name="T23" fmla="*/ 34 h 59"/>
                  <a:gd name="T24" fmla="*/ 49 w 54"/>
                  <a:gd name="T25" fmla="*/ 37 h 59"/>
                  <a:gd name="T26" fmla="*/ 53 w 54"/>
                  <a:gd name="T27" fmla="*/ 40 h 59"/>
                  <a:gd name="T28" fmla="*/ 49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39 w 54"/>
                  <a:gd name="T53" fmla="*/ 28 h 59"/>
                  <a:gd name="T54" fmla="*/ 37 w 54"/>
                  <a:gd name="T55" fmla="*/ 25 h 59"/>
                  <a:gd name="T56" fmla="*/ 35 w 54"/>
                  <a:gd name="T57" fmla="*/ 21 h 59"/>
                  <a:gd name="T58" fmla="*/ 32 w 54"/>
                  <a:gd name="T59" fmla="*/ 20 h 59"/>
                  <a:gd name="T60" fmla="*/ 33 w 54"/>
                  <a:gd name="T61" fmla="*/ 22 h 59"/>
                  <a:gd name="T62" fmla="*/ 34 w 54"/>
                  <a:gd name="T63" fmla="*/ 26 h 59"/>
                  <a:gd name="T64" fmla="*/ 29 w 54"/>
                  <a:gd name="T65" fmla="*/ 22 h 59"/>
                  <a:gd name="T66" fmla="*/ 26 w 54"/>
                  <a:gd name="T67" fmla="*/ 20 h 59"/>
                  <a:gd name="T68" fmla="*/ 23 w 54"/>
                  <a:gd name="T69" fmla="*/ 18 h 59"/>
                  <a:gd name="T70" fmla="*/ 18 w 54"/>
                  <a:gd name="T71" fmla="*/ 16 h 59"/>
                  <a:gd name="T72" fmla="*/ 13 w 54"/>
                  <a:gd name="T73" fmla="*/ 13 h 59"/>
                  <a:gd name="T74" fmla="*/ 9 w 54"/>
                  <a:gd name="T75" fmla="*/ 11 h 59"/>
                  <a:gd name="T76" fmla="*/ 5 w 54"/>
                  <a:gd name="T77" fmla="*/ 7 h 59"/>
                  <a:gd name="T78" fmla="*/ 2 w 54"/>
                  <a:gd name="T79" fmla="*/ 4 h 59"/>
                  <a:gd name="T80" fmla="*/ 0 w 54"/>
                  <a:gd name="T81" fmla="*/ 1 h 59"/>
                  <a:gd name="T82" fmla="*/ 4 w 54"/>
                  <a:gd name="T83" fmla="*/ 0 h 59"/>
                  <a:gd name="T84" fmla="*/ 8 w 54"/>
                  <a:gd name="T85" fmla="*/ 0 h 59"/>
                  <a:gd name="T86" fmla="*/ 12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2" y="1"/>
                    </a:moveTo>
                    <a:lnTo>
                      <a:pt x="18" y="3"/>
                    </a:lnTo>
                    <a:lnTo>
                      <a:pt x="24" y="5"/>
                    </a:lnTo>
                    <a:lnTo>
                      <a:pt x="32" y="9"/>
                    </a:lnTo>
                    <a:lnTo>
                      <a:pt x="36" y="11"/>
                    </a:lnTo>
                    <a:lnTo>
                      <a:pt x="39" y="13"/>
                    </a:lnTo>
                    <a:lnTo>
                      <a:pt x="42" y="15"/>
                    </a:lnTo>
                    <a:lnTo>
                      <a:pt x="44" y="18"/>
                    </a:lnTo>
                    <a:lnTo>
                      <a:pt x="44" y="22"/>
                    </a:lnTo>
                    <a:lnTo>
                      <a:pt x="43" y="26"/>
                    </a:lnTo>
                    <a:lnTo>
                      <a:pt x="44" y="29"/>
                    </a:lnTo>
                    <a:lnTo>
                      <a:pt x="46" y="34"/>
                    </a:lnTo>
                    <a:lnTo>
                      <a:pt x="49" y="37"/>
                    </a:lnTo>
                    <a:lnTo>
                      <a:pt x="53" y="40"/>
                    </a:lnTo>
                    <a:lnTo>
                      <a:pt x="49"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39" y="28"/>
                    </a:lnTo>
                    <a:lnTo>
                      <a:pt x="37" y="25"/>
                    </a:lnTo>
                    <a:lnTo>
                      <a:pt x="35" y="21"/>
                    </a:lnTo>
                    <a:lnTo>
                      <a:pt x="32" y="20"/>
                    </a:lnTo>
                    <a:lnTo>
                      <a:pt x="33" y="22"/>
                    </a:lnTo>
                    <a:lnTo>
                      <a:pt x="34" y="26"/>
                    </a:lnTo>
                    <a:lnTo>
                      <a:pt x="29" y="22"/>
                    </a:lnTo>
                    <a:lnTo>
                      <a:pt x="26" y="20"/>
                    </a:lnTo>
                    <a:lnTo>
                      <a:pt x="23" y="18"/>
                    </a:lnTo>
                    <a:lnTo>
                      <a:pt x="18" y="16"/>
                    </a:lnTo>
                    <a:lnTo>
                      <a:pt x="13" y="13"/>
                    </a:lnTo>
                    <a:lnTo>
                      <a:pt x="9" y="11"/>
                    </a:lnTo>
                    <a:lnTo>
                      <a:pt x="5" y="7"/>
                    </a:lnTo>
                    <a:lnTo>
                      <a:pt x="2" y="4"/>
                    </a:lnTo>
                    <a:lnTo>
                      <a:pt x="0" y="1"/>
                    </a:lnTo>
                    <a:lnTo>
                      <a:pt x="4" y="0"/>
                    </a:lnTo>
                    <a:lnTo>
                      <a:pt x="8" y="0"/>
                    </a:lnTo>
                    <a:lnTo>
                      <a:pt x="12" y="1"/>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67" name="Freeform 87"/>
              <p:cNvSpPr>
                <a:spLocks/>
              </p:cNvSpPr>
              <p:nvPr/>
            </p:nvSpPr>
            <p:spPr bwMode="auto">
              <a:xfrm>
                <a:off x="1433" y="2384"/>
                <a:ext cx="60" cy="21"/>
              </a:xfrm>
              <a:custGeom>
                <a:avLst/>
                <a:gdLst>
                  <a:gd name="T0" fmla="*/ 0 w 60"/>
                  <a:gd name="T1" fmla="*/ 3 h 21"/>
                  <a:gd name="T2" fmla="*/ 7 w 60"/>
                  <a:gd name="T3" fmla="*/ 3 h 21"/>
                  <a:gd name="T4" fmla="*/ 13 w 60"/>
                  <a:gd name="T5" fmla="*/ 3 h 21"/>
                  <a:gd name="T6" fmla="*/ 16 w 60"/>
                  <a:gd name="T7" fmla="*/ 5 h 21"/>
                  <a:gd name="T8" fmla="*/ 19 w 60"/>
                  <a:gd name="T9" fmla="*/ 9 h 21"/>
                  <a:gd name="T10" fmla="*/ 20 w 60"/>
                  <a:gd name="T11" fmla="*/ 11 h 21"/>
                  <a:gd name="T12" fmla="*/ 21 w 60"/>
                  <a:gd name="T13" fmla="*/ 14 h 21"/>
                  <a:gd name="T14" fmla="*/ 22 w 60"/>
                  <a:gd name="T15" fmla="*/ 16 h 21"/>
                  <a:gd name="T16" fmla="*/ 22 w 60"/>
                  <a:gd name="T17" fmla="*/ 18 h 21"/>
                  <a:gd name="T18" fmla="*/ 24 w 60"/>
                  <a:gd name="T19" fmla="*/ 15 h 21"/>
                  <a:gd name="T20" fmla="*/ 24 w 60"/>
                  <a:gd name="T21" fmla="*/ 11 h 21"/>
                  <a:gd name="T22" fmla="*/ 24 w 60"/>
                  <a:gd name="T23" fmla="*/ 9 h 21"/>
                  <a:gd name="T24" fmla="*/ 23 w 60"/>
                  <a:gd name="T25" fmla="*/ 5 h 21"/>
                  <a:gd name="T26" fmla="*/ 20 w 60"/>
                  <a:gd name="T27" fmla="*/ 2 h 21"/>
                  <a:gd name="T28" fmla="*/ 16 w 60"/>
                  <a:gd name="T29" fmla="*/ 0 h 21"/>
                  <a:gd name="T30" fmla="*/ 22 w 60"/>
                  <a:gd name="T31" fmla="*/ 1 h 21"/>
                  <a:gd name="T32" fmla="*/ 26 w 60"/>
                  <a:gd name="T33" fmla="*/ 5 h 21"/>
                  <a:gd name="T34" fmla="*/ 27 w 60"/>
                  <a:gd name="T35" fmla="*/ 8 h 21"/>
                  <a:gd name="T36" fmla="*/ 28 w 60"/>
                  <a:gd name="T37" fmla="*/ 11 h 21"/>
                  <a:gd name="T38" fmla="*/ 28 w 60"/>
                  <a:gd name="T39" fmla="*/ 14 h 21"/>
                  <a:gd name="T40" fmla="*/ 27 w 60"/>
                  <a:gd name="T41" fmla="*/ 15 h 21"/>
                  <a:gd name="T42" fmla="*/ 29 w 60"/>
                  <a:gd name="T43" fmla="*/ 13 h 21"/>
                  <a:gd name="T44" fmla="*/ 33 w 60"/>
                  <a:gd name="T45" fmla="*/ 10 h 21"/>
                  <a:gd name="T46" fmla="*/ 37 w 60"/>
                  <a:gd name="T47" fmla="*/ 7 h 21"/>
                  <a:gd name="T48" fmla="*/ 43 w 60"/>
                  <a:gd name="T49" fmla="*/ 6 h 21"/>
                  <a:gd name="T50" fmla="*/ 49 w 60"/>
                  <a:gd name="T51" fmla="*/ 5 h 21"/>
                  <a:gd name="T52" fmla="*/ 53 w 60"/>
                  <a:gd name="T53" fmla="*/ 6 h 21"/>
                  <a:gd name="T54" fmla="*/ 56 w 60"/>
                  <a:gd name="T55" fmla="*/ 6 h 21"/>
                  <a:gd name="T56" fmla="*/ 59 w 60"/>
                  <a:gd name="T57" fmla="*/ 7 h 21"/>
                  <a:gd name="T58" fmla="*/ 56 w 60"/>
                  <a:gd name="T59" fmla="*/ 7 h 21"/>
                  <a:gd name="T60" fmla="*/ 53 w 60"/>
                  <a:gd name="T61" fmla="*/ 8 h 21"/>
                  <a:gd name="T62" fmla="*/ 49 w 60"/>
                  <a:gd name="T63" fmla="*/ 8 h 21"/>
                  <a:gd name="T64" fmla="*/ 44 w 60"/>
                  <a:gd name="T65" fmla="*/ 9 h 21"/>
                  <a:gd name="T66" fmla="*/ 40 w 60"/>
                  <a:gd name="T67" fmla="*/ 11 h 21"/>
                  <a:gd name="T68" fmla="*/ 38 w 60"/>
                  <a:gd name="T69" fmla="*/ 12 h 21"/>
                  <a:gd name="T70" fmla="*/ 35 w 60"/>
                  <a:gd name="T71" fmla="*/ 14 h 21"/>
                  <a:gd name="T72" fmla="*/ 34 w 60"/>
                  <a:gd name="T73" fmla="*/ 16 h 21"/>
                  <a:gd name="T74" fmla="*/ 33 w 60"/>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21"/>
                  <a:gd name="T116" fmla="*/ 60 w 60"/>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21">
                    <a:moveTo>
                      <a:pt x="0" y="3"/>
                    </a:moveTo>
                    <a:lnTo>
                      <a:pt x="7" y="3"/>
                    </a:lnTo>
                    <a:lnTo>
                      <a:pt x="13" y="3"/>
                    </a:lnTo>
                    <a:lnTo>
                      <a:pt x="16" y="5"/>
                    </a:lnTo>
                    <a:lnTo>
                      <a:pt x="19" y="9"/>
                    </a:lnTo>
                    <a:lnTo>
                      <a:pt x="20" y="11"/>
                    </a:lnTo>
                    <a:lnTo>
                      <a:pt x="21" y="14"/>
                    </a:lnTo>
                    <a:lnTo>
                      <a:pt x="22" y="16"/>
                    </a:lnTo>
                    <a:lnTo>
                      <a:pt x="22" y="18"/>
                    </a:lnTo>
                    <a:lnTo>
                      <a:pt x="24" y="15"/>
                    </a:lnTo>
                    <a:lnTo>
                      <a:pt x="24" y="11"/>
                    </a:lnTo>
                    <a:lnTo>
                      <a:pt x="24" y="9"/>
                    </a:lnTo>
                    <a:lnTo>
                      <a:pt x="23" y="5"/>
                    </a:lnTo>
                    <a:lnTo>
                      <a:pt x="20" y="2"/>
                    </a:lnTo>
                    <a:lnTo>
                      <a:pt x="16" y="0"/>
                    </a:lnTo>
                    <a:lnTo>
                      <a:pt x="22" y="1"/>
                    </a:lnTo>
                    <a:lnTo>
                      <a:pt x="26" y="5"/>
                    </a:lnTo>
                    <a:lnTo>
                      <a:pt x="27" y="8"/>
                    </a:lnTo>
                    <a:lnTo>
                      <a:pt x="28" y="11"/>
                    </a:lnTo>
                    <a:lnTo>
                      <a:pt x="28" y="14"/>
                    </a:lnTo>
                    <a:lnTo>
                      <a:pt x="27" y="15"/>
                    </a:lnTo>
                    <a:lnTo>
                      <a:pt x="29" y="13"/>
                    </a:lnTo>
                    <a:lnTo>
                      <a:pt x="33" y="10"/>
                    </a:lnTo>
                    <a:lnTo>
                      <a:pt x="37" y="7"/>
                    </a:lnTo>
                    <a:lnTo>
                      <a:pt x="43" y="6"/>
                    </a:lnTo>
                    <a:lnTo>
                      <a:pt x="49" y="5"/>
                    </a:lnTo>
                    <a:lnTo>
                      <a:pt x="53" y="6"/>
                    </a:lnTo>
                    <a:lnTo>
                      <a:pt x="56" y="6"/>
                    </a:lnTo>
                    <a:lnTo>
                      <a:pt x="59" y="7"/>
                    </a:lnTo>
                    <a:lnTo>
                      <a:pt x="56" y="7"/>
                    </a:lnTo>
                    <a:lnTo>
                      <a:pt x="53" y="8"/>
                    </a:lnTo>
                    <a:lnTo>
                      <a:pt x="49" y="8"/>
                    </a:lnTo>
                    <a:lnTo>
                      <a:pt x="44" y="9"/>
                    </a:lnTo>
                    <a:lnTo>
                      <a:pt x="40" y="11"/>
                    </a:lnTo>
                    <a:lnTo>
                      <a:pt x="38" y="12"/>
                    </a:lnTo>
                    <a:lnTo>
                      <a:pt x="35" y="14"/>
                    </a:lnTo>
                    <a:lnTo>
                      <a:pt x="34" y="16"/>
                    </a:lnTo>
                    <a:lnTo>
                      <a:pt x="33" y="20"/>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15468" name="Freeform 88"/>
              <p:cNvSpPr>
                <a:spLocks/>
              </p:cNvSpPr>
              <p:nvPr/>
            </p:nvSpPr>
            <p:spPr bwMode="auto">
              <a:xfrm>
                <a:off x="1316" y="2434"/>
                <a:ext cx="47" cy="17"/>
              </a:xfrm>
              <a:custGeom>
                <a:avLst/>
                <a:gdLst>
                  <a:gd name="T0" fmla="*/ 45 w 47"/>
                  <a:gd name="T1" fmla="*/ 4 h 17"/>
                  <a:gd name="T2" fmla="*/ 46 w 47"/>
                  <a:gd name="T3" fmla="*/ 7 h 17"/>
                  <a:gd name="T4" fmla="*/ 46 w 47"/>
                  <a:gd name="T5" fmla="*/ 11 h 17"/>
                  <a:gd name="T6" fmla="*/ 43 w 47"/>
                  <a:gd name="T7" fmla="*/ 13 h 17"/>
                  <a:gd name="T8" fmla="*/ 38 w 47"/>
                  <a:gd name="T9" fmla="*/ 14 h 17"/>
                  <a:gd name="T10" fmla="*/ 31 w 47"/>
                  <a:gd name="T11" fmla="*/ 13 h 17"/>
                  <a:gd name="T12" fmla="*/ 24 w 47"/>
                  <a:gd name="T13" fmla="*/ 11 h 17"/>
                  <a:gd name="T14" fmla="*/ 17 w 47"/>
                  <a:gd name="T15" fmla="*/ 11 h 17"/>
                  <a:gd name="T16" fmla="*/ 11 w 47"/>
                  <a:gd name="T17" fmla="*/ 14 h 17"/>
                  <a:gd name="T18" fmla="*/ 5 w 47"/>
                  <a:gd name="T19" fmla="*/ 16 h 17"/>
                  <a:gd name="T20" fmla="*/ 0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8" y="14"/>
                    </a:lnTo>
                    <a:lnTo>
                      <a:pt x="31" y="13"/>
                    </a:lnTo>
                    <a:lnTo>
                      <a:pt x="24" y="11"/>
                    </a:lnTo>
                    <a:lnTo>
                      <a:pt x="17" y="11"/>
                    </a:lnTo>
                    <a:lnTo>
                      <a:pt x="11" y="14"/>
                    </a:lnTo>
                    <a:lnTo>
                      <a:pt x="5" y="16"/>
                    </a:lnTo>
                    <a:lnTo>
                      <a:pt x="0" y="14"/>
                    </a:lnTo>
                    <a:lnTo>
                      <a:pt x="0" y="10"/>
                    </a:lnTo>
                    <a:lnTo>
                      <a:pt x="3" y="5"/>
                    </a:lnTo>
                    <a:lnTo>
                      <a:pt x="9" y="1"/>
                    </a:lnTo>
                    <a:lnTo>
                      <a:pt x="18" y="0"/>
                    </a:lnTo>
                    <a:lnTo>
                      <a:pt x="28" y="0"/>
                    </a:lnTo>
                    <a:lnTo>
                      <a:pt x="38" y="1"/>
                    </a:lnTo>
                    <a:lnTo>
                      <a:pt x="45" y="4"/>
                    </a:lnTo>
                  </a:path>
                </a:pathLst>
              </a:custGeom>
              <a:solidFill>
                <a:srgbClr val="99CCFF"/>
              </a:solidFill>
              <a:ln w="12700" cap="rnd" cmpd="sng">
                <a:solidFill>
                  <a:srgbClr val="000000"/>
                </a:solidFill>
                <a:prstDash val="solid"/>
                <a:round/>
                <a:headEnd/>
                <a:tailEnd/>
              </a:ln>
            </p:spPr>
            <p:txBody>
              <a:bodyPr/>
              <a:lstStyle/>
              <a:p>
                <a:endParaRPr lang="zh-TW" altLang="en-US"/>
              </a:p>
            </p:txBody>
          </p:sp>
        </p:grpSp>
        <p:sp>
          <p:nvSpPr>
            <p:cNvPr id="15454" name="Line 89"/>
            <p:cNvSpPr>
              <a:spLocks noChangeShapeType="1"/>
            </p:cNvSpPr>
            <p:nvPr/>
          </p:nvSpPr>
          <p:spPr bwMode="auto">
            <a:xfrm>
              <a:off x="1506" y="2698"/>
              <a:ext cx="17"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73" name="Group 90"/>
          <p:cNvGrpSpPr>
            <a:grpSpLocks/>
          </p:cNvGrpSpPr>
          <p:nvPr/>
        </p:nvGrpSpPr>
        <p:grpSpPr bwMode="auto">
          <a:xfrm>
            <a:off x="3446463" y="3468688"/>
            <a:ext cx="771525" cy="766762"/>
            <a:chOff x="2171" y="2377"/>
            <a:chExt cx="486" cy="483"/>
          </a:xfrm>
        </p:grpSpPr>
        <p:sp>
          <p:nvSpPr>
            <p:cNvPr id="15429" name="Freeform 91"/>
            <p:cNvSpPr>
              <a:spLocks/>
            </p:cNvSpPr>
            <p:nvPr/>
          </p:nvSpPr>
          <p:spPr bwMode="auto">
            <a:xfrm>
              <a:off x="2171" y="2593"/>
              <a:ext cx="486" cy="267"/>
            </a:xfrm>
            <a:custGeom>
              <a:avLst/>
              <a:gdLst>
                <a:gd name="T0" fmla="*/ 103 w 486"/>
                <a:gd name="T1" fmla="*/ 266 h 267"/>
                <a:gd name="T2" fmla="*/ 61 w 486"/>
                <a:gd name="T3" fmla="*/ 231 h 267"/>
                <a:gd name="T4" fmla="*/ 23 w 486"/>
                <a:gd name="T5" fmla="*/ 199 h 267"/>
                <a:gd name="T6" fmla="*/ 3 w 486"/>
                <a:gd name="T7" fmla="*/ 179 h 267"/>
                <a:gd name="T8" fmla="*/ 0 w 486"/>
                <a:gd name="T9" fmla="*/ 167 h 267"/>
                <a:gd name="T10" fmla="*/ 10 w 486"/>
                <a:gd name="T11" fmla="*/ 151 h 267"/>
                <a:gd name="T12" fmla="*/ 38 w 486"/>
                <a:gd name="T13" fmla="*/ 120 h 267"/>
                <a:gd name="T14" fmla="*/ 63 w 486"/>
                <a:gd name="T15" fmla="*/ 97 h 267"/>
                <a:gd name="T16" fmla="*/ 82 w 486"/>
                <a:gd name="T17" fmla="*/ 75 h 267"/>
                <a:gd name="T18" fmla="*/ 92 w 486"/>
                <a:gd name="T19" fmla="*/ 61 h 267"/>
                <a:gd name="T20" fmla="*/ 96 w 486"/>
                <a:gd name="T21" fmla="*/ 47 h 267"/>
                <a:gd name="T22" fmla="*/ 98 w 486"/>
                <a:gd name="T23" fmla="*/ 30 h 267"/>
                <a:gd name="T24" fmla="*/ 102 w 486"/>
                <a:gd name="T25" fmla="*/ 18 h 267"/>
                <a:gd name="T26" fmla="*/ 113 w 486"/>
                <a:gd name="T27" fmla="*/ 9 h 267"/>
                <a:gd name="T28" fmla="*/ 130 w 486"/>
                <a:gd name="T29" fmla="*/ 7 h 267"/>
                <a:gd name="T30" fmla="*/ 154 w 486"/>
                <a:gd name="T31" fmla="*/ 8 h 267"/>
                <a:gd name="T32" fmla="*/ 167 w 486"/>
                <a:gd name="T33" fmla="*/ 9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79"/>
                  </a:lnTo>
                  <a:lnTo>
                    <a:pt x="0" y="167"/>
                  </a:lnTo>
                  <a:lnTo>
                    <a:pt x="10" y="151"/>
                  </a:lnTo>
                  <a:lnTo>
                    <a:pt x="38" y="120"/>
                  </a:lnTo>
                  <a:lnTo>
                    <a:pt x="63" y="97"/>
                  </a:lnTo>
                  <a:lnTo>
                    <a:pt x="82" y="75"/>
                  </a:lnTo>
                  <a:lnTo>
                    <a:pt x="92" y="61"/>
                  </a:lnTo>
                  <a:lnTo>
                    <a:pt x="96" y="47"/>
                  </a:lnTo>
                  <a:lnTo>
                    <a:pt x="98" y="30"/>
                  </a:lnTo>
                  <a:lnTo>
                    <a:pt x="102" y="18"/>
                  </a:lnTo>
                  <a:lnTo>
                    <a:pt x="113" y="9"/>
                  </a:lnTo>
                  <a:lnTo>
                    <a:pt x="130" y="7"/>
                  </a:lnTo>
                  <a:lnTo>
                    <a:pt x="154" y="8"/>
                  </a:lnTo>
                  <a:lnTo>
                    <a:pt x="167" y="9"/>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CCFFCC"/>
            </a:solidFill>
            <a:ln w="12700" cap="rnd" cmpd="sng">
              <a:solidFill>
                <a:srgbClr val="0000FF"/>
              </a:solidFill>
              <a:prstDash val="solid"/>
              <a:round/>
              <a:headEnd/>
              <a:tailEnd/>
            </a:ln>
          </p:spPr>
          <p:txBody>
            <a:bodyPr/>
            <a:lstStyle/>
            <a:p>
              <a:endParaRPr lang="zh-TW" altLang="en-US"/>
            </a:p>
          </p:txBody>
        </p:sp>
        <p:sp>
          <p:nvSpPr>
            <p:cNvPr id="15430" name="Freeform 92"/>
            <p:cNvSpPr>
              <a:spLocks/>
            </p:cNvSpPr>
            <p:nvPr/>
          </p:nvSpPr>
          <p:spPr bwMode="auto">
            <a:xfrm>
              <a:off x="2356" y="2590"/>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2 h 99"/>
                <a:gd name="T24" fmla="*/ 88 w 120"/>
                <a:gd name="T25" fmla="*/ 24 h 99"/>
                <a:gd name="T26" fmla="*/ 68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2"/>
                  </a:lnTo>
                  <a:lnTo>
                    <a:pt x="88" y="24"/>
                  </a:lnTo>
                  <a:lnTo>
                    <a:pt x="68" y="32"/>
                  </a:lnTo>
                  <a:lnTo>
                    <a:pt x="35" y="19"/>
                  </a:lnTo>
                  <a:lnTo>
                    <a:pt x="17" y="0"/>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15431" name="Freeform 93"/>
            <p:cNvSpPr>
              <a:spLocks/>
            </p:cNvSpPr>
            <p:nvPr/>
          </p:nvSpPr>
          <p:spPr bwMode="auto">
            <a:xfrm>
              <a:off x="2375" y="2623"/>
              <a:ext cx="84" cy="235"/>
            </a:xfrm>
            <a:custGeom>
              <a:avLst/>
              <a:gdLst>
                <a:gd name="T0" fmla="*/ 23 w 84"/>
                <a:gd name="T1" fmla="*/ 16 h 235"/>
                <a:gd name="T2" fmla="*/ 49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3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3" y="16"/>
                  </a:moveTo>
                  <a:lnTo>
                    <a:pt x="49"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3" y="16"/>
                  </a:lnTo>
                </a:path>
              </a:pathLst>
            </a:custGeom>
            <a:solidFill>
              <a:srgbClr val="CCFFCC"/>
            </a:solidFill>
            <a:ln w="12700" cap="rnd" cmpd="sng">
              <a:solidFill>
                <a:srgbClr val="FF0000"/>
              </a:solidFill>
              <a:prstDash val="solid"/>
              <a:round/>
              <a:headEnd/>
              <a:tailEnd/>
            </a:ln>
          </p:spPr>
          <p:txBody>
            <a:bodyPr/>
            <a:lstStyle/>
            <a:p>
              <a:endParaRPr lang="zh-TW" altLang="en-US"/>
            </a:p>
          </p:txBody>
        </p:sp>
        <p:sp>
          <p:nvSpPr>
            <p:cNvPr id="15432" name="Freeform 94"/>
            <p:cNvSpPr>
              <a:spLocks/>
            </p:cNvSpPr>
            <p:nvPr/>
          </p:nvSpPr>
          <p:spPr bwMode="auto">
            <a:xfrm>
              <a:off x="2282" y="2705"/>
              <a:ext cx="76" cy="152"/>
            </a:xfrm>
            <a:custGeom>
              <a:avLst/>
              <a:gdLst>
                <a:gd name="T0" fmla="*/ 71 w 76"/>
                <a:gd name="T1" fmla="*/ 0 h 152"/>
                <a:gd name="T2" fmla="*/ 59 w 76"/>
                <a:gd name="T3" fmla="*/ 20 h 152"/>
                <a:gd name="T4" fmla="*/ 42 w 76"/>
                <a:gd name="T5" fmla="*/ 38 h 152"/>
                <a:gd name="T6" fmla="*/ 17 w 76"/>
                <a:gd name="T7" fmla="*/ 51 h 152"/>
                <a:gd name="T8" fmla="*/ 0 w 76"/>
                <a:gd name="T9" fmla="*/ 60 h 152"/>
                <a:gd name="T10" fmla="*/ 15 w 76"/>
                <a:gd name="T11" fmla="*/ 66 h 152"/>
                <a:gd name="T12" fmla="*/ 28 w 76"/>
                <a:gd name="T13" fmla="*/ 74 h 152"/>
                <a:gd name="T14" fmla="*/ 39 w 76"/>
                <a:gd name="T15" fmla="*/ 84 h 152"/>
                <a:gd name="T16" fmla="*/ 75 w 76"/>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52"/>
                <a:gd name="T29" fmla="*/ 76 w 76"/>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52">
                  <a:moveTo>
                    <a:pt x="71" y="0"/>
                  </a:moveTo>
                  <a:lnTo>
                    <a:pt x="59" y="20"/>
                  </a:lnTo>
                  <a:lnTo>
                    <a:pt x="42" y="38"/>
                  </a:lnTo>
                  <a:lnTo>
                    <a:pt x="17" y="51"/>
                  </a:lnTo>
                  <a:lnTo>
                    <a:pt x="0" y="60"/>
                  </a:lnTo>
                  <a:lnTo>
                    <a:pt x="15" y="66"/>
                  </a:lnTo>
                  <a:lnTo>
                    <a:pt x="28" y="74"/>
                  </a:lnTo>
                  <a:lnTo>
                    <a:pt x="39" y="84"/>
                  </a:lnTo>
                  <a:lnTo>
                    <a:pt x="75" y="151"/>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grpSp>
          <p:nvGrpSpPr>
            <p:cNvPr id="15433" name="Group 95"/>
            <p:cNvGrpSpPr>
              <a:grpSpLocks/>
            </p:cNvGrpSpPr>
            <p:nvPr/>
          </p:nvGrpSpPr>
          <p:grpSpPr bwMode="auto">
            <a:xfrm>
              <a:off x="2259" y="2377"/>
              <a:ext cx="338" cy="242"/>
              <a:chOff x="2259" y="2377"/>
              <a:chExt cx="338" cy="242"/>
            </a:xfrm>
          </p:grpSpPr>
          <p:sp>
            <p:nvSpPr>
              <p:cNvPr id="15435" name="Freeform 96"/>
              <p:cNvSpPr>
                <a:spLocks/>
              </p:cNvSpPr>
              <p:nvPr/>
            </p:nvSpPr>
            <p:spPr bwMode="auto">
              <a:xfrm>
                <a:off x="2259" y="2395"/>
                <a:ext cx="312" cy="224"/>
              </a:xfrm>
              <a:custGeom>
                <a:avLst/>
                <a:gdLst>
                  <a:gd name="T0" fmla="*/ 243 w 312"/>
                  <a:gd name="T1" fmla="*/ 10 h 224"/>
                  <a:gd name="T2" fmla="*/ 181 w 312"/>
                  <a:gd name="T3" fmla="*/ 0 h 224"/>
                  <a:gd name="T4" fmla="*/ 124 w 312"/>
                  <a:gd name="T5" fmla="*/ 10 h 224"/>
                  <a:gd name="T6" fmla="*/ 92 w 312"/>
                  <a:gd name="T7" fmla="*/ 40 h 224"/>
                  <a:gd name="T8" fmla="*/ 66 w 312"/>
                  <a:gd name="T9" fmla="*/ 65 h 224"/>
                  <a:gd name="T10" fmla="*/ 54 w 312"/>
                  <a:gd name="T11" fmla="*/ 92 h 224"/>
                  <a:gd name="T12" fmla="*/ 46 w 312"/>
                  <a:gd name="T13" fmla="*/ 98 h 224"/>
                  <a:gd name="T14" fmla="*/ 28 w 312"/>
                  <a:gd name="T15" fmla="*/ 87 h 224"/>
                  <a:gd name="T16" fmla="*/ 8 w 312"/>
                  <a:gd name="T17" fmla="*/ 91 h 224"/>
                  <a:gd name="T18" fmla="*/ 0 w 312"/>
                  <a:gd name="T19" fmla="*/ 102 h 224"/>
                  <a:gd name="T20" fmla="*/ 8 w 312"/>
                  <a:gd name="T21" fmla="*/ 118 h 224"/>
                  <a:gd name="T22" fmla="*/ 22 w 312"/>
                  <a:gd name="T23" fmla="*/ 130 h 224"/>
                  <a:gd name="T24" fmla="*/ 39 w 312"/>
                  <a:gd name="T25" fmla="*/ 131 h 224"/>
                  <a:gd name="T26" fmla="*/ 51 w 312"/>
                  <a:gd name="T27" fmla="*/ 127 h 224"/>
                  <a:gd name="T28" fmla="*/ 51 w 312"/>
                  <a:gd name="T29" fmla="*/ 132 h 224"/>
                  <a:gd name="T30" fmla="*/ 51 w 312"/>
                  <a:gd name="T31" fmla="*/ 151 h 224"/>
                  <a:gd name="T32" fmla="*/ 62 w 312"/>
                  <a:gd name="T33" fmla="*/ 170 h 224"/>
                  <a:gd name="T34" fmla="*/ 82 w 312"/>
                  <a:gd name="T35" fmla="*/ 184 h 224"/>
                  <a:gd name="T36" fmla="*/ 106 w 312"/>
                  <a:gd name="T37" fmla="*/ 194 h 224"/>
                  <a:gd name="T38" fmla="*/ 115 w 312"/>
                  <a:gd name="T39" fmla="*/ 203 h 224"/>
                  <a:gd name="T40" fmla="*/ 129 w 312"/>
                  <a:gd name="T41" fmla="*/ 215 h 224"/>
                  <a:gd name="T42" fmla="*/ 151 w 312"/>
                  <a:gd name="T43" fmla="*/ 222 h 224"/>
                  <a:gd name="T44" fmla="*/ 168 w 312"/>
                  <a:gd name="T45" fmla="*/ 221 h 224"/>
                  <a:gd name="T46" fmla="*/ 180 w 312"/>
                  <a:gd name="T47" fmla="*/ 220 h 224"/>
                  <a:gd name="T48" fmla="*/ 198 w 312"/>
                  <a:gd name="T49" fmla="*/ 218 h 224"/>
                  <a:gd name="T50" fmla="*/ 216 w 312"/>
                  <a:gd name="T51" fmla="*/ 207 h 224"/>
                  <a:gd name="T52" fmla="*/ 243 w 312"/>
                  <a:gd name="T53" fmla="*/ 190 h 224"/>
                  <a:gd name="T54" fmla="*/ 278 w 312"/>
                  <a:gd name="T55" fmla="*/ 173 h 224"/>
                  <a:gd name="T56" fmla="*/ 295 w 312"/>
                  <a:gd name="T57" fmla="*/ 159 h 224"/>
                  <a:gd name="T58" fmla="*/ 309 w 312"/>
                  <a:gd name="T59" fmla="*/ 133 h 224"/>
                  <a:gd name="T60" fmla="*/ 308 w 312"/>
                  <a:gd name="T61" fmla="*/ 112 h 224"/>
                  <a:gd name="T62" fmla="*/ 311 w 312"/>
                  <a:gd name="T63" fmla="*/ 89 h 224"/>
                  <a:gd name="T64" fmla="*/ 305 w 312"/>
                  <a:gd name="T65" fmla="*/ 53 h 224"/>
                  <a:gd name="T66" fmla="*/ 267 w 312"/>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2"/>
                  <a:gd name="T103" fmla="*/ 0 h 224"/>
                  <a:gd name="T104" fmla="*/ 312 w 31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2" h="224">
                    <a:moveTo>
                      <a:pt x="267" y="20"/>
                    </a:moveTo>
                    <a:lnTo>
                      <a:pt x="243" y="10"/>
                    </a:lnTo>
                    <a:lnTo>
                      <a:pt x="210" y="1"/>
                    </a:lnTo>
                    <a:lnTo>
                      <a:pt x="181" y="0"/>
                    </a:lnTo>
                    <a:lnTo>
                      <a:pt x="150" y="4"/>
                    </a:lnTo>
                    <a:lnTo>
                      <a:pt x="124" y="10"/>
                    </a:lnTo>
                    <a:lnTo>
                      <a:pt x="106" y="23"/>
                    </a:lnTo>
                    <a:lnTo>
                      <a:pt x="92" y="40"/>
                    </a:lnTo>
                    <a:lnTo>
                      <a:pt x="81" y="52"/>
                    </a:lnTo>
                    <a:lnTo>
                      <a:pt x="66" y="65"/>
                    </a:lnTo>
                    <a:lnTo>
                      <a:pt x="58" y="79"/>
                    </a:lnTo>
                    <a:lnTo>
                      <a:pt x="54" y="92"/>
                    </a:lnTo>
                    <a:lnTo>
                      <a:pt x="55" y="103"/>
                    </a:lnTo>
                    <a:lnTo>
                      <a:pt x="46" y="98"/>
                    </a:lnTo>
                    <a:lnTo>
                      <a:pt x="39" y="89"/>
                    </a:lnTo>
                    <a:lnTo>
                      <a:pt x="28" y="87"/>
                    </a:lnTo>
                    <a:lnTo>
                      <a:pt x="17" y="87"/>
                    </a:lnTo>
                    <a:lnTo>
                      <a:pt x="8" y="91"/>
                    </a:lnTo>
                    <a:lnTo>
                      <a:pt x="2" y="95"/>
                    </a:lnTo>
                    <a:lnTo>
                      <a:pt x="0" y="102"/>
                    </a:lnTo>
                    <a:lnTo>
                      <a:pt x="3" y="111"/>
                    </a:lnTo>
                    <a:lnTo>
                      <a:pt x="8"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2" y="170"/>
                    </a:lnTo>
                    <a:lnTo>
                      <a:pt x="72" y="177"/>
                    </a:lnTo>
                    <a:lnTo>
                      <a:pt x="82" y="184"/>
                    </a:lnTo>
                    <a:lnTo>
                      <a:pt x="93" y="190"/>
                    </a:lnTo>
                    <a:lnTo>
                      <a:pt x="106" y="194"/>
                    </a:lnTo>
                    <a:lnTo>
                      <a:pt x="115" y="198"/>
                    </a:lnTo>
                    <a:lnTo>
                      <a:pt x="115" y="203"/>
                    </a:lnTo>
                    <a:lnTo>
                      <a:pt x="122" y="210"/>
                    </a:lnTo>
                    <a:lnTo>
                      <a:pt x="129" y="215"/>
                    </a:lnTo>
                    <a:lnTo>
                      <a:pt x="141" y="219"/>
                    </a:lnTo>
                    <a:lnTo>
                      <a:pt x="151" y="222"/>
                    </a:lnTo>
                    <a:lnTo>
                      <a:pt x="162" y="223"/>
                    </a:lnTo>
                    <a:lnTo>
                      <a:pt x="168" y="221"/>
                    </a:lnTo>
                    <a:lnTo>
                      <a:pt x="173" y="216"/>
                    </a:lnTo>
                    <a:lnTo>
                      <a:pt x="180" y="220"/>
                    </a:lnTo>
                    <a:lnTo>
                      <a:pt x="188" y="221"/>
                    </a:lnTo>
                    <a:lnTo>
                      <a:pt x="198" y="218"/>
                    </a:lnTo>
                    <a:lnTo>
                      <a:pt x="207" y="214"/>
                    </a:lnTo>
                    <a:lnTo>
                      <a:pt x="216" y="207"/>
                    </a:lnTo>
                    <a:lnTo>
                      <a:pt x="227" y="199"/>
                    </a:lnTo>
                    <a:lnTo>
                      <a:pt x="243" y="190"/>
                    </a:lnTo>
                    <a:lnTo>
                      <a:pt x="259" y="182"/>
                    </a:lnTo>
                    <a:lnTo>
                      <a:pt x="278" y="173"/>
                    </a:lnTo>
                    <a:lnTo>
                      <a:pt x="286" y="165"/>
                    </a:lnTo>
                    <a:lnTo>
                      <a:pt x="295" y="159"/>
                    </a:lnTo>
                    <a:lnTo>
                      <a:pt x="305" y="150"/>
                    </a:lnTo>
                    <a:lnTo>
                      <a:pt x="309" y="133"/>
                    </a:lnTo>
                    <a:lnTo>
                      <a:pt x="311" y="117"/>
                    </a:lnTo>
                    <a:lnTo>
                      <a:pt x="308" y="112"/>
                    </a:lnTo>
                    <a:lnTo>
                      <a:pt x="308" y="105"/>
                    </a:lnTo>
                    <a:lnTo>
                      <a:pt x="311" y="89"/>
                    </a:lnTo>
                    <a:lnTo>
                      <a:pt x="311" y="69"/>
                    </a:lnTo>
                    <a:lnTo>
                      <a:pt x="305" y="53"/>
                    </a:lnTo>
                    <a:lnTo>
                      <a:pt x="290" y="37"/>
                    </a:lnTo>
                    <a:lnTo>
                      <a:pt x="267" y="20"/>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15436" name="Freeform 97"/>
              <p:cNvSpPr>
                <a:spLocks/>
              </p:cNvSpPr>
              <p:nvPr/>
            </p:nvSpPr>
            <p:spPr bwMode="auto">
              <a:xfrm>
                <a:off x="2372" y="2507"/>
                <a:ext cx="17" cy="20"/>
              </a:xfrm>
              <a:custGeom>
                <a:avLst/>
                <a:gdLst>
                  <a:gd name="T0" fmla="*/ 16 w 17"/>
                  <a:gd name="T1" fmla="*/ 0 h 20"/>
                  <a:gd name="T2" fmla="*/ 9 w 17"/>
                  <a:gd name="T3" fmla="*/ 2 h 20"/>
                  <a:gd name="T4" fmla="*/ 5 w 17"/>
                  <a:gd name="T5" fmla="*/ 4 h 20"/>
                  <a:gd name="T6" fmla="*/ 1 w 17"/>
                  <a:gd name="T7" fmla="*/ 7 h 20"/>
                  <a:gd name="T8" fmla="*/ 0 w 17"/>
                  <a:gd name="T9" fmla="*/ 11 h 20"/>
                  <a:gd name="T10" fmla="*/ 0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9" y="2"/>
                    </a:lnTo>
                    <a:lnTo>
                      <a:pt x="5" y="4"/>
                    </a:lnTo>
                    <a:lnTo>
                      <a:pt x="1" y="7"/>
                    </a:lnTo>
                    <a:lnTo>
                      <a:pt x="0" y="11"/>
                    </a:lnTo>
                    <a:lnTo>
                      <a:pt x="0" y="15"/>
                    </a:lnTo>
                    <a:lnTo>
                      <a:pt x="2" y="19"/>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37" name="Freeform 98"/>
              <p:cNvSpPr>
                <a:spLocks/>
              </p:cNvSpPr>
              <p:nvPr/>
            </p:nvSpPr>
            <p:spPr bwMode="auto">
              <a:xfrm>
                <a:off x="2374" y="2507"/>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4 w 129"/>
                  <a:gd name="T15" fmla="*/ 33 h 35"/>
                  <a:gd name="T16" fmla="*/ 67 w 129"/>
                  <a:gd name="T17" fmla="*/ 34 h 35"/>
                  <a:gd name="T18" fmla="*/ 81 w 129"/>
                  <a:gd name="T19" fmla="*/ 33 h 35"/>
                  <a:gd name="T20" fmla="*/ 91 w 129"/>
                  <a:gd name="T21" fmla="*/ 32 h 35"/>
                  <a:gd name="T22" fmla="*/ 103 w 129"/>
                  <a:gd name="T23" fmla="*/ 29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4" y="33"/>
                    </a:lnTo>
                    <a:lnTo>
                      <a:pt x="67" y="34"/>
                    </a:lnTo>
                    <a:lnTo>
                      <a:pt x="81" y="33"/>
                    </a:lnTo>
                    <a:lnTo>
                      <a:pt x="91" y="32"/>
                    </a:lnTo>
                    <a:lnTo>
                      <a:pt x="103" y="29"/>
                    </a:lnTo>
                    <a:lnTo>
                      <a:pt x="111" y="24"/>
                    </a:lnTo>
                    <a:lnTo>
                      <a:pt x="119" y="17"/>
                    </a:lnTo>
                    <a:lnTo>
                      <a:pt x="123" y="12"/>
                    </a:lnTo>
                    <a:lnTo>
                      <a:pt x="126" y="6"/>
                    </a:lnTo>
                    <a:lnTo>
                      <a:pt x="128" y="0"/>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38" name="Freeform 99"/>
              <p:cNvSpPr>
                <a:spLocks/>
              </p:cNvSpPr>
              <p:nvPr/>
            </p:nvSpPr>
            <p:spPr bwMode="auto">
              <a:xfrm>
                <a:off x="2485" y="2502"/>
                <a:ext cx="28" cy="17"/>
              </a:xfrm>
              <a:custGeom>
                <a:avLst/>
                <a:gdLst>
                  <a:gd name="T0" fmla="*/ 0 w 28"/>
                  <a:gd name="T1" fmla="*/ 0 h 17"/>
                  <a:gd name="T2" fmla="*/ 7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1"/>
                    </a:lnTo>
                    <a:lnTo>
                      <a:pt x="12" y="3"/>
                    </a:lnTo>
                    <a:lnTo>
                      <a:pt x="18" y="6"/>
                    </a:lnTo>
                    <a:lnTo>
                      <a:pt x="23" y="8"/>
                    </a:lnTo>
                    <a:lnTo>
                      <a:pt x="26" y="12"/>
                    </a:lnTo>
                    <a:lnTo>
                      <a:pt x="27" y="16"/>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39" name="Freeform 100"/>
              <p:cNvSpPr>
                <a:spLocks/>
              </p:cNvSpPr>
              <p:nvPr/>
            </p:nvSpPr>
            <p:spPr bwMode="auto">
              <a:xfrm>
                <a:off x="2406" y="2453"/>
                <a:ext cx="65" cy="58"/>
              </a:xfrm>
              <a:custGeom>
                <a:avLst/>
                <a:gdLst>
                  <a:gd name="T0" fmla="*/ 31 w 65"/>
                  <a:gd name="T1" fmla="*/ 0 h 58"/>
                  <a:gd name="T2" fmla="*/ 20 w 65"/>
                  <a:gd name="T3" fmla="*/ 9 h 58"/>
                  <a:gd name="T4" fmla="*/ 13 w 65"/>
                  <a:gd name="T5" fmla="*/ 15 h 58"/>
                  <a:gd name="T6" fmla="*/ 7 w 65"/>
                  <a:gd name="T7" fmla="*/ 21 h 58"/>
                  <a:gd name="T8" fmla="*/ 2 w 65"/>
                  <a:gd name="T9" fmla="*/ 29 h 58"/>
                  <a:gd name="T10" fmla="*/ 0 w 65"/>
                  <a:gd name="T11" fmla="*/ 37 h 58"/>
                  <a:gd name="T12" fmla="*/ 0 w 65"/>
                  <a:gd name="T13" fmla="*/ 43 h 58"/>
                  <a:gd name="T14" fmla="*/ 3 w 65"/>
                  <a:gd name="T15" fmla="*/ 49 h 58"/>
                  <a:gd name="T16" fmla="*/ 9 w 65"/>
                  <a:gd name="T17" fmla="*/ 54 h 58"/>
                  <a:gd name="T18" fmla="*/ 18 w 65"/>
                  <a:gd name="T19" fmla="*/ 56 h 58"/>
                  <a:gd name="T20" fmla="*/ 30 w 65"/>
                  <a:gd name="T21" fmla="*/ 57 h 58"/>
                  <a:gd name="T22" fmla="*/ 41 w 65"/>
                  <a:gd name="T23" fmla="*/ 56 h 58"/>
                  <a:gd name="T24" fmla="*/ 49 w 65"/>
                  <a:gd name="T25" fmla="*/ 54 h 58"/>
                  <a:gd name="T26" fmla="*/ 56 w 65"/>
                  <a:gd name="T27" fmla="*/ 51 h 58"/>
                  <a:gd name="T28" fmla="*/ 60 w 65"/>
                  <a:gd name="T29" fmla="*/ 48 h 58"/>
                  <a:gd name="T30" fmla="*/ 64 w 65"/>
                  <a:gd name="T31" fmla="*/ 41 h 58"/>
                  <a:gd name="T32" fmla="*/ 64 w 65"/>
                  <a:gd name="T33" fmla="*/ 35 h 58"/>
                  <a:gd name="T34" fmla="*/ 62 w 65"/>
                  <a:gd name="T35" fmla="*/ 30 h 58"/>
                  <a:gd name="T36" fmla="*/ 59 w 65"/>
                  <a:gd name="T37" fmla="*/ 26 h 58"/>
                  <a:gd name="T38" fmla="*/ 56 w 65"/>
                  <a:gd name="T39" fmla="*/ 24 h 58"/>
                  <a:gd name="T40" fmla="*/ 52 w 65"/>
                  <a:gd name="T41" fmla="*/ 22 h 58"/>
                  <a:gd name="T42" fmla="*/ 46 w 65"/>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8"/>
                  <a:gd name="T68" fmla="*/ 65 w 65"/>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8">
                    <a:moveTo>
                      <a:pt x="31" y="0"/>
                    </a:moveTo>
                    <a:lnTo>
                      <a:pt x="20" y="9"/>
                    </a:lnTo>
                    <a:lnTo>
                      <a:pt x="13" y="15"/>
                    </a:lnTo>
                    <a:lnTo>
                      <a:pt x="7" y="21"/>
                    </a:lnTo>
                    <a:lnTo>
                      <a:pt x="2" y="29"/>
                    </a:lnTo>
                    <a:lnTo>
                      <a:pt x="0" y="37"/>
                    </a:lnTo>
                    <a:lnTo>
                      <a:pt x="0" y="43"/>
                    </a:lnTo>
                    <a:lnTo>
                      <a:pt x="3" y="49"/>
                    </a:lnTo>
                    <a:lnTo>
                      <a:pt x="9" y="54"/>
                    </a:lnTo>
                    <a:lnTo>
                      <a:pt x="18" y="56"/>
                    </a:lnTo>
                    <a:lnTo>
                      <a:pt x="30" y="57"/>
                    </a:lnTo>
                    <a:lnTo>
                      <a:pt x="41" y="56"/>
                    </a:lnTo>
                    <a:lnTo>
                      <a:pt x="49" y="54"/>
                    </a:lnTo>
                    <a:lnTo>
                      <a:pt x="56" y="51"/>
                    </a:lnTo>
                    <a:lnTo>
                      <a:pt x="60" y="48"/>
                    </a:lnTo>
                    <a:lnTo>
                      <a:pt x="64" y="41"/>
                    </a:lnTo>
                    <a:lnTo>
                      <a:pt x="64" y="35"/>
                    </a:lnTo>
                    <a:lnTo>
                      <a:pt x="62" y="30"/>
                    </a:lnTo>
                    <a:lnTo>
                      <a:pt x="59" y="26"/>
                    </a:lnTo>
                    <a:lnTo>
                      <a:pt x="56" y="24"/>
                    </a:lnTo>
                    <a:lnTo>
                      <a:pt x="52" y="22"/>
                    </a:lnTo>
                    <a:lnTo>
                      <a:pt x="46" y="21"/>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40" name="Freeform 101"/>
              <p:cNvSpPr>
                <a:spLocks/>
              </p:cNvSpPr>
              <p:nvPr/>
            </p:nvSpPr>
            <p:spPr bwMode="auto">
              <a:xfrm>
                <a:off x="2455" y="2446"/>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9 w 42"/>
                  <a:gd name="T15" fmla="*/ 16 h 17"/>
                  <a:gd name="T16" fmla="*/ 24 w 42"/>
                  <a:gd name="T17" fmla="*/ 16 h 17"/>
                  <a:gd name="T18" fmla="*/ 20 w 42"/>
                  <a:gd name="T19" fmla="*/ 14 h 17"/>
                  <a:gd name="T20" fmla="*/ 19 w 42"/>
                  <a:gd name="T21" fmla="*/ 11 h 17"/>
                  <a:gd name="T22" fmla="*/ 19 w 42"/>
                  <a:gd name="T23" fmla="*/ 7 h 17"/>
                  <a:gd name="T24" fmla="*/ 22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9" y="16"/>
                    </a:lnTo>
                    <a:lnTo>
                      <a:pt x="24" y="16"/>
                    </a:lnTo>
                    <a:lnTo>
                      <a:pt x="20" y="14"/>
                    </a:lnTo>
                    <a:lnTo>
                      <a:pt x="19" y="11"/>
                    </a:lnTo>
                    <a:lnTo>
                      <a:pt x="19" y="7"/>
                    </a:lnTo>
                    <a:lnTo>
                      <a:pt x="22" y="4"/>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41" name="Freeform 102"/>
              <p:cNvSpPr>
                <a:spLocks/>
              </p:cNvSpPr>
              <p:nvPr/>
            </p:nvSpPr>
            <p:spPr bwMode="auto">
              <a:xfrm>
                <a:off x="2377" y="2448"/>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1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1"/>
                    </a:lnTo>
                    <a:lnTo>
                      <a:pt x="24" y="8"/>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42" name="Freeform 103"/>
              <p:cNvSpPr>
                <a:spLocks/>
              </p:cNvSpPr>
              <p:nvPr/>
            </p:nvSpPr>
            <p:spPr bwMode="auto">
              <a:xfrm>
                <a:off x="2454" y="2433"/>
                <a:ext cx="48" cy="17"/>
              </a:xfrm>
              <a:custGeom>
                <a:avLst/>
                <a:gdLst>
                  <a:gd name="T0" fmla="*/ 1 w 48"/>
                  <a:gd name="T1" fmla="*/ 5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10 h 17"/>
                  <a:gd name="T24" fmla="*/ 44 w 48"/>
                  <a:gd name="T25" fmla="*/ 5 h 17"/>
                  <a:gd name="T26" fmla="*/ 38 w 48"/>
                  <a:gd name="T27" fmla="*/ 2 h 17"/>
                  <a:gd name="T28" fmla="*/ 28 w 48"/>
                  <a:gd name="T29" fmla="*/ 1 h 17"/>
                  <a:gd name="T30" fmla="*/ 18 w 48"/>
                  <a:gd name="T31" fmla="*/ 0 h 17"/>
                  <a:gd name="T32" fmla="*/ 9 w 48"/>
                  <a:gd name="T33" fmla="*/ 2 h 17"/>
                  <a:gd name="T34" fmla="*/ 1 w 48"/>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5"/>
                    </a:moveTo>
                    <a:lnTo>
                      <a:pt x="0" y="8"/>
                    </a:lnTo>
                    <a:lnTo>
                      <a:pt x="0" y="10"/>
                    </a:lnTo>
                    <a:lnTo>
                      <a:pt x="3" y="13"/>
                    </a:lnTo>
                    <a:lnTo>
                      <a:pt x="8" y="14"/>
                    </a:lnTo>
                    <a:lnTo>
                      <a:pt x="15" y="12"/>
                    </a:lnTo>
                    <a:lnTo>
                      <a:pt x="22" y="12"/>
                    </a:lnTo>
                    <a:lnTo>
                      <a:pt x="29" y="12"/>
                    </a:lnTo>
                    <a:lnTo>
                      <a:pt x="35" y="14"/>
                    </a:lnTo>
                    <a:lnTo>
                      <a:pt x="41" y="16"/>
                    </a:lnTo>
                    <a:lnTo>
                      <a:pt x="46" y="14"/>
                    </a:lnTo>
                    <a:lnTo>
                      <a:pt x="47" y="10"/>
                    </a:lnTo>
                    <a:lnTo>
                      <a:pt x="44" y="5"/>
                    </a:lnTo>
                    <a:lnTo>
                      <a:pt x="38" y="2"/>
                    </a:lnTo>
                    <a:lnTo>
                      <a:pt x="28" y="1"/>
                    </a:lnTo>
                    <a:lnTo>
                      <a:pt x="18" y="0"/>
                    </a:lnTo>
                    <a:lnTo>
                      <a:pt x="9" y="2"/>
                    </a:lnTo>
                    <a:lnTo>
                      <a:pt x="1" y="5"/>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15443" name="Freeform 104"/>
              <p:cNvSpPr>
                <a:spLocks/>
              </p:cNvSpPr>
              <p:nvPr/>
            </p:nvSpPr>
            <p:spPr bwMode="auto">
              <a:xfrm>
                <a:off x="2288" y="2377"/>
                <a:ext cx="309" cy="126"/>
              </a:xfrm>
              <a:custGeom>
                <a:avLst/>
                <a:gdLst>
                  <a:gd name="T0" fmla="*/ 8 w 309"/>
                  <a:gd name="T1" fmla="*/ 112 h 126"/>
                  <a:gd name="T2" fmla="*/ 22 w 309"/>
                  <a:gd name="T3" fmla="*/ 123 h 126"/>
                  <a:gd name="T4" fmla="*/ 31 w 309"/>
                  <a:gd name="T5" fmla="*/ 114 h 126"/>
                  <a:gd name="T6" fmla="*/ 36 w 309"/>
                  <a:gd name="T7" fmla="*/ 94 h 126"/>
                  <a:gd name="T8" fmla="*/ 50 w 309"/>
                  <a:gd name="T9" fmla="*/ 73 h 126"/>
                  <a:gd name="T10" fmla="*/ 80 w 309"/>
                  <a:gd name="T11" fmla="*/ 45 h 126"/>
                  <a:gd name="T12" fmla="*/ 99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5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2 h 126"/>
                  <a:gd name="T58" fmla="*/ 124 w 309"/>
                  <a:gd name="T59" fmla="*/ 1 h 126"/>
                  <a:gd name="T60" fmla="*/ 84 w 309"/>
                  <a:gd name="T61" fmla="*/ 4 h 126"/>
                  <a:gd name="T62" fmla="*/ 57 w 309"/>
                  <a:gd name="T63" fmla="*/ 12 h 126"/>
                  <a:gd name="T64" fmla="*/ 46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1" y="114"/>
                    </a:lnTo>
                    <a:lnTo>
                      <a:pt x="33" y="104"/>
                    </a:lnTo>
                    <a:lnTo>
                      <a:pt x="36" y="94"/>
                    </a:lnTo>
                    <a:lnTo>
                      <a:pt x="42" y="84"/>
                    </a:lnTo>
                    <a:lnTo>
                      <a:pt x="50" y="73"/>
                    </a:lnTo>
                    <a:lnTo>
                      <a:pt x="64" y="58"/>
                    </a:lnTo>
                    <a:lnTo>
                      <a:pt x="80" y="45"/>
                    </a:lnTo>
                    <a:lnTo>
                      <a:pt x="86" y="42"/>
                    </a:lnTo>
                    <a:lnTo>
                      <a:pt x="99" y="47"/>
                    </a:lnTo>
                    <a:lnTo>
                      <a:pt x="112" y="52"/>
                    </a:lnTo>
                    <a:lnTo>
                      <a:pt x="128" y="54"/>
                    </a:lnTo>
                    <a:lnTo>
                      <a:pt x="138" y="55"/>
                    </a:lnTo>
                    <a:lnTo>
                      <a:pt x="148" y="56"/>
                    </a:lnTo>
                    <a:lnTo>
                      <a:pt x="158" y="55"/>
                    </a:lnTo>
                    <a:lnTo>
                      <a:pt x="168" y="53"/>
                    </a:lnTo>
                    <a:lnTo>
                      <a:pt x="183" y="49"/>
                    </a:lnTo>
                    <a:lnTo>
                      <a:pt x="195" y="45"/>
                    </a:lnTo>
                    <a:lnTo>
                      <a:pt x="207" y="41"/>
                    </a:lnTo>
                    <a:lnTo>
                      <a:pt x="213" y="41"/>
                    </a:lnTo>
                    <a:lnTo>
                      <a:pt x="217" y="40"/>
                    </a:lnTo>
                    <a:lnTo>
                      <a:pt x="227" y="38"/>
                    </a:lnTo>
                    <a:lnTo>
                      <a:pt x="230" y="42"/>
                    </a:lnTo>
                    <a:lnTo>
                      <a:pt x="237" y="48"/>
                    </a:lnTo>
                    <a:lnTo>
                      <a:pt x="247" y="53"/>
                    </a:lnTo>
                    <a:lnTo>
                      <a:pt x="258" y="59"/>
                    </a:lnTo>
                    <a:lnTo>
                      <a:pt x="265" y="65"/>
                    </a:lnTo>
                    <a:lnTo>
                      <a:pt x="269" y="74"/>
                    </a:lnTo>
                    <a:lnTo>
                      <a:pt x="268" y="84"/>
                    </a:lnTo>
                    <a:lnTo>
                      <a:pt x="272" y="92"/>
                    </a:lnTo>
                    <a:lnTo>
                      <a:pt x="278" y="98"/>
                    </a:lnTo>
                    <a:lnTo>
                      <a:pt x="282" y="105"/>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30" y="25"/>
                    </a:lnTo>
                    <a:lnTo>
                      <a:pt x="220" y="19"/>
                    </a:lnTo>
                    <a:lnTo>
                      <a:pt x="209" y="13"/>
                    </a:lnTo>
                    <a:lnTo>
                      <a:pt x="193" y="8"/>
                    </a:lnTo>
                    <a:lnTo>
                      <a:pt x="179" y="4"/>
                    </a:lnTo>
                    <a:lnTo>
                      <a:pt x="161" y="2"/>
                    </a:lnTo>
                    <a:lnTo>
                      <a:pt x="145" y="0"/>
                    </a:lnTo>
                    <a:lnTo>
                      <a:pt x="124" y="1"/>
                    </a:lnTo>
                    <a:lnTo>
                      <a:pt x="104" y="2"/>
                    </a:lnTo>
                    <a:lnTo>
                      <a:pt x="84" y="4"/>
                    </a:lnTo>
                    <a:lnTo>
                      <a:pt x="68" y="7"/>
                    </a:lnTo>
                    <a:lnTo>
                      <a:pt x="57" y="12"/>
                    </a:lnTo>
                    <a:lnTo>
                      <a:pt x="49" y="19"/>
                    </a:lnTo>
                    <a:lnTo>
                      <a:pt x="46" y="27"/>
                    </a:lnTo>
                    <a:lnTo>
                      <a:pt x="47" y="34"/>
                    </a:lnTo>
                    <a:lnTo>
                      <a:pt x="51" y="41"/>
                    </a:lnTo>
                    <a:lnTo>
                      <a:pt x="43" y="43"/>
                    </a:lnTo>
                    <a:lnTo>
                      <a:pt x="34" y="46"/>
                    </a:lnTo>
                    <a:lnTo>
                      <a:pt x="26" y="49"/>
                    </a:lnTo>
                    <a:lnTo>
                      <a:pt x="19" y="52"/>
                    </a:lnTo>
                    <a:lnTo>
                      <a:pt x="14" y="55"/>
                    </a:lnTo>
                    <a:lnTo>
                      <a:pt x="8" y="60"/>
                    </a:lnTo>
                    <a:lnTo>
                      <a:pt x="3" y="66"/>
                    </a:lnTo>
                    <a:lnTo>
                      <a:pt x="1" y="74"/>
                    </a:lnTo>
                    <a:lnTo>
                      <a:pt x="0" y="87"/>
                    </a:lnTo>
                    <a:lnTo>
                      <a:pt x="0" y="94"/>
                    </a:lnTo>
                    <a:lnTo>
                      <a:pt x="3" y="104"/>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15444" name="Freeform 105"/>
              <p:cNvSpPr>
                <a:spLocks/>
              </p:cNvSpPr>
              <p:nvPr/>
            </p:nvSpPr>
            <p:spPr bwMode="auto">
              <a:xfrm>
                <a:off x="2308" y="2428"/>
                <a:ext cx="40" cy="56"/>
              </a:xfrm>
              <a:custGeom>
                <a:avLst/>
                <a:gdLst>
                  <a:gd name="T0" fmla="*/ 8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1 w 40"/>
                  <a:gd name="T19" fmla="*/ 49 h 56"/>
                  <a:gd name="T20" fmla="*/ 10 w 40"/>
                  <a:gd name="T21" fmla="*/ 46 h 56"/>
                  <a:gd name="T22" fmla="*/ 9 w 40"/>
                  <a:gd name="T23" fmla="*/ 43 h 56"/>
                  <a:gd name="T24" fmla="*/ 8 w 40"/>
                  <a:gd name="T25" fmla="*/ 40 h 56"/>
                  <a:gd name="T26" fmla="*/ 8 w 40"/>
                  <a:gd name="T27" fmla="*/ 37 h 56"/>
                  <a:gd name="T28" fmla="*/ 11 w 40"/>
                  <a:gd name="T29" fmla="*/ 33 h 56"/>
                  <a:gd name="T30" fmla="*/ 12 w 40"/>
                  <a:gd name="T31" fmla="*/ 30 h 56"/>
                  <a:gd name="T32" fmla="*/ 15 w 40"/>
                  <a:gd name="T33" fmla="*/ 28 h 56"/>
                  <a:gd name="T34" fmla="*/ 16 w 40"/>
                  <a:gd name="T35" fmla="*/ 31 h 56"/>
                  <a:gd name="T36" fmla="*/ 15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8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8" y="31"/>
                    </a:moveTo>
                    <a:lnTo>
                      <a:pt x="5" y="34"/>
                    </a:lnTo>
                    <a:lnTo>
                      <a:pt x="2" y="38"/>
                    </a:lnTo>
                    <a:lnTo>
                      <a:pt x="1" y="42"/>
                    </a:lnTo>
                    <a:lnTo>
                      <a:pt x="0" y="45"/>
                    </a:lnTo>
                    <a:lnTo>
                      <a:pt x="2" y="49"/>
                    </a:lnTo>
                    <a:lnTo>
                      <a:pt x="3" y="52"/>
                    </a:lnTo>
                    <a:lnTo>
                      <a:pt x="6" y="55"/>
                    </a:lnTo>
                    <a:lnTo>
                      <a:pt x="9" y="53"/>
                    </a:lnTo>
                    <a:lnTo>
                      <a:pt x="11" y="49"/>
                    </a:lnTo>
                    <a:lnTo>
                      <a:pt x="10" y="46"/>
                    </a:lnTo>
                    <a:lnTo>
                      <a:pt x="9" y="43"/>
                    </a:lnTo>
                    <a:lnTo>
                      <a:pt x="8" y="40"/>
                    </a:lnTo>
                    <a:lnTo>
                      <a:pt x="8" y="37"/>
                    </a:lnTo>
                    <a:lnTo>
                      <a:pt x="11" y="33"/>
                    </a:lnTo>
                    <a:lnTo>
                      <a:pt x="12" y="30"/>
                    </a:lnTo>
                    <a:lnTo>
                      <a:pt x="15" y="28"/>
                    </a:lnTo>
                    <a:lnTo>
                      <a:pt x="16" y="31"/>
                    </a:lnTo>
                    <a:lnTo>
                      <a:pt x="15"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8" y="0"/>
                    </a:lnTo>
                    <a:lnTo>
                      <a:pt x="39" y="0"/>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45" name="Freeform 106"/>
              <p:cNvSpPr>
                <a:spLocks/>
              </p:cNvSpPr>
              <p:nvPr/>
            </p:nvSpPr>
            <p:spPr bwMode="auto">
              <a:xfrm>
                <a:off x="2347" y="2395"/>
                <a:ext cx="158" cy="33"/>
              </a:xfrm>
              <a:custGeom>
                <a:avLst/>
                <a:gdLst>
                  <a:gd name="T0" fmla="*/ 153 w 158"/>
                  <a:gd name="T1" fmla="*/ 14 h 33"/>
                  <a:gd name="T2" fmla="*/ 143 w 158"/>
                  <a:gd name="T3" fmla="*/ 15 h 33"/>
                  <a:gd name="T4" fmla="*/ 133 w 158"/>
                  <a:gd name="T5" fmla="*/ 18 h 33"/>
                  <a:gd name="T6" fmla="*/ 125 w 158"/>
                  <a:gd name="T7" fmla="*/ 23 h 33"/>
                  <a:gd name="T8" fmla="*/ 119 w 158"/>
                  <a:gd name="T9" fmla="*/ 26 h 33"/>
                  <a:gd name="T10" fmla="*/ 111 w 158"/>
                  <a:gd name="T11" fmla="*/ 29 h 33"/>
                  <a:gd name="T12" fmla="*/ 102 w 158"/>
                  <a:gd name="T13" fmla="*/ 31 h 33"/>
                  <a:gd name="T14" fmla="*/ 91 w 158"/>
                  <a:gd name="T15" fmla="*/ 32 h 33"/>
                  <a:gd name="T16" fmla="*/ 78 w 158"/>
                  <a:gd name="T17" fmla="*/ 32 h 33"/>
                  <a:gd name="T18" fmla="*/ 66 w 158"/>
                  <a:gd name="T19" fmla="*/ 31 h 33"/>
                  <a:gd name="T20" fmla="*/ 57 w 158"/>
                  <a:gd name="T21" fmla="*/ 30 h 33"/>
                  <a:gd name="T22" fmla="*/ 47 w 158"/>
                  <a:gd name="T23" fmla="*/ 27 h 33"/>
                  <a:gd name="T24" fmla="*/ 40 w 158"/>
                  <a:gd name="T25" fmla="*/ 24 h 33"/>
                  <a:gd name="T26" fmla="*/ 34 w 158"/>
                  <a:gd name="T27" fmla="*/ 19 h 33"/>
                  <a:gd name="T28" fmla="*/ 38 w 158"/>
                  <a:gd name="T29" fmla="*/ 21 h 33"/>
                  <a:gd name="T30" fmla="*/ 47 w 158"/>
                  <a:gd name="T31" fmla="*/ 23 h 33"/>
                  <a:gd name="T32" fmla="*/ 58 w 158"/>
                  <a:gd name="T33" fmla="*/ 23 h 33"/>
                  <a:gd name="T34" fmla="*/ 71 w 158"/>
                  <a:gd name="T35" fmla="*/ 23 h 33"/>
                  <a:gd name="T36" fmla="*/ 86 w 158"/>
                  <a:gd name="T37" fmla="*/ 22 h 33"/>
                  <a:gd name="T38" fmla="*/ 100 w 158"/>
                  <a:gd name="T39" fmla="*/ 21 h 33"/>
                  <a:gd name="T40" fmla="*/ 113 w 158"/>
                  <a:gd name="T41" fmla="*/ 18 h 33"/>
                  <a:gd name="T42" fmla="*/ 122 w 158"/>
                  <a:gd name="T43" fmla="*/ 14 h 33"/>
                  <a:gd name="T44" fmla="*/ 119 w 158"/>
                  <a:gd name="T45" fmla="*/ 13 h 33"/>
                  <a:gd name="T46" fmla="*/ 106 w 158"/>
                  <a:gd name="T47" fmla="*/ 14 h 33"/>
                  <a:gd name="T48" fmla="*/ 94 w 158"/>
                  <a:gd name="T49" fmla="*/ 16 h 33"/>
                  <a:gd name="T50" fmla="*/ 83 w 158"/>
                  <a:gd name="T51" fmla="*/ 17 h 33"/>
                  <a:gd name="T52" fmla="*/ 71 w 158"/>
                  <a:gd name="T53" fmla="*/ 16 h 33"/>
                  <a:gd name="T54" fmla="*/ 61 w 158"/>
                  <a:gd name="T55" fmla="*/ 11 h 33"/>
                  <a:gd name="T56" fmla="*/ 49 w 158"/>
                  <a:gd name="T57" fmla="*/ 8 h 33"/>
                  <a:gd name="T58" fmla="*/ 37 w 158"/>
                  <a:gd name="T59" fmla="*/ 8 h 33"/>
                  <a:gd name="T60" fmla="*/ 25 w 158"/>
                  <a:gd name="T61" fmla="*/ 3 h 33"/>
                  <a:gd name="T62" fmla="*/ 10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3" y="14"/>
                    </a:lnTo>
                    <a:lnTo>
                      <a:pt x="148" y="14"/>
                    </a:lnTo>
                    <a:lnTo>
                      <a:pt x="143" y="15"/>
                    </a:lnTo>
                    <a:lnTo>
                      <a:pt x="138" y="17"/>
                    </a:lnTo>
                    <a:lnTo>
                      <a:pt x="133" y="18"/>
                    </a:lnTo>
                    <a:lnTo>
                      <a:pt x="128" y="20"/>
                    </a:lnTo>
                    <a:lnTo>
                      <a:pt x="125" y="23"/>
                    </a:lnTo>
                    <a:lnTo>
                      <a:pt x="123" y="25"/>
                    </a:lnTo>
                    <a:lnTo>
                      <a:pt x="119" y="26"/>
                    </a:lnTo>
                    <a:lnTo>
                      <a:pt x="115" y="27"/>
                    </a:lnTo>
                    <a:lnTo>
                      <a:pt x="111" y="29"/>
                    </a:lnTo>
                    <a:lnTo>
                      <a:pt x="106" y="30"/>
                    </a:lnTo>
                    <a:lnTo>
                      <a:pt x="102" y="31"/>
                    </a:lnTo>
                    <a:lnTo>
                      <a:pt x="97" y="32"/>
                    </a:lnTo>
                    <a:lnTo>
                      <a:pt x="91" y="32"/>
                    </a:lnTo>
                    <a:lnTo>
                      <a:pt x="83" y="32"/>
                    </a:lnTo>
                    <a:lnTo>
                      <a:pt x="78" y="32"/>
                    </a:lnTo>
                    <a:lnTo>
                      <a:pt x="71" y="32"/>
                    </a:lnTo>
                    <a:lnTo>
                      <a:pt x="66" y="31"/>
                    </a:lnTo>
                    <a:lnTo>
                      <a:pt x="61" y="30"/>
                    </a:lnTo>
                    <a:lnTo>
                      <a:pt x="57" y="30"/>
                    </a:lnTo>
                    <a:lnTo>
                      <a:pt x="53" y="29"/>
                    </a:lnTo>
                    <a:lnTo>
                      <a:pt x="47" y="27"/>
                    </a:lnTo>
                    <a:lnTo>
                      <a:pt x="43" y="25"/>
                    </a:lnTo>
                    <a:lnTo>
                      <a:pt x="40" y="24"/>
                    </a:lnTo>
                    <a:lnTo>
                      <a:pt x="36" y="22"/>
                    </a:lnTo>
                    <a:lnTo>
                      <a:pt x="34" y="19"/>
                    </a:lnTo>
                    <a:lnTo>
                      <a:pt x="33" y="17"/>
                    </a:lnTo>
                    <a:lnTo>
                      <a:pt x="38" y="21"/>
                    </a:lnTo>
                    <a:lnTo>
                      <a:pt x="44" y="22"/>
                    </a:lnTo>
                    <a:lnTo>
                      <a:pt x="47" y="23"/>
                    </a:lnTo>
                    <a:lnTo>
                      <a:pt x="52" y="23"/>
                    </a:lnTo>
                    <a:lnTo>
                      <a:pt x="58" y="23"/>
                    </a:lnTo>
                    <a:lnTo>
                      <a:pt x="64" y="24"/>
                    </a:lnTo>
                    <a:lnTo>
                      <a:pt x="71" y="23"/>
                    </a:lnTo>
                    <a:lnTo>
                      <a:pt x="77" y="23"/>
                    </a:lnTo>
                    <a:lnTo>
                      <a:pt x="86" y="22"/>
                    </a:lnTo>
                    <a:lnTo>
                      <a:pt x="94" y="21"/>
                    </a:lnTo>
                    <a:lnTo>
                      <a:pt x="100" y="21"/>
                    </a:lnTo>
                    <a:lnTo>
                      <a:pt x="105" y="20"/>
                    </a:lnTo>
                    <a:lnTo>
                      <a:pt x="113" y="18"/>
                    </a:lnTo>
                    <a:lnTo>
                      <a:pt x="117" y="17"/>
                    </a:lnTo>
                    <a:lnTo>
                      <a:pt x="122" y="14"/>
                    </a:lnTo>
                    <a:lnTo>
                      <a:pt x="123" y="13"/>
                    </a:lnTo>
                    <a:lnTo>
                      <a:pt x="119" y="13"/>
                    </a:lnTo>
                    <a:lnTo>
                      <a:pt x="113" y="13"/>
                    </a:lnTo>
                    <a:lnTo>
                      <a:pt x="106" y="14"/>
                    </a:lnTo>
                    <a:lnTo>
                      <a:pt x="99" y="15"/>
                    </a:lnTo>
                    <a:lnTo>
                      <a:pt x="94" y="16"/>
                    </a:lnTo>
                    <a:lnTo>
                      <a:pt x="89" y="17"/>
                    </a:lnTo>
                    <a:lnTo>
                      <a:pt x="83" y="17"/>
                    </a:lnTo>
                    <a:lnTo>
                      <a:pt x="78" y="17"/>
                    </a:lnTo>
                    <a:lnTo>
                      <a:pt x="71" y="16"/>
                    </a:lnTo>
                    <a:lnTo>
                      <a:pt x="66" y="13"/>
                    </a:lnTo>
                    <a:lnTo>
                      <a:pt x="61" y="11"/>
                    </a:lnTo>
                    <a:lnTo>
                      <a:pt x="56" y="9"/>
                    </a:lnTo>
                    <a:lnTo>
                      <a:pt x="49" y="8"/>
                    </a:lnTo>
                    <a:lnTo>
                      <a:pt x="43" y="9"/>
                    </a:lnTo>
                    <a:lnTo>
                      <a:pt x="37" y="8"/>
                    </a:lnTo>
                    <a:lnTo>
                      <a:pt x="30" y="5"/>
                    </a:lnTo>
                    <a:lnTo>
                      <a:pt x="25" y="3"/>
                    </a:lnTo>
                    <a:lnTo>
                      <a:pt x="19" y="1"/>
                    </a:lnTo>
                    <a:lnTo>
                      <a:pt x="10"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46" name="Freeform 107"/>
              <p:cNvSpPr>
                <a:spLocks/>
              </p:cNvSpPr>
              <p:nvPr/>
            </p:nvSpPr>
            <p:spPr bwMode="auto">
              <a:xfrm>
                <a:off x="2516" y="2411"/>
                <a:ext cx="54" cy="59"/>
              </a:xfrm>
              <a:custGeom>
                <a:avLst/>
                <a:gdLst>
                  <a:gd name="T0" fmla="*/ 13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6 h 59"/>
                  <a:gd name="T20" fmla="*/ 44 w 54"/>
                  <a:gd name="T21" fmla="*/ 29 h 59"/>
                  <a:gd name="T22" fmla="*/ 46 w 54"/>
                  <a:gd name="T23" fmla="*/ 34 h 59"/>
                  <a:gd name="T24" fmla="*/ 49 w 54"/>
                  <a:gd name="T25" fmla="*/ 37 h 59"/>
                  <a:gd name="T26" fmla="*/ 53 w 54"/>
                  <a:gd name="T27" fmla="*/ 40 h 59"/>
                  <a:gd name="T28" fmla="*/ 50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5 w 54"/>
                  <a:gd name="T63" fmla="*/ 26 h 59"/>
                  <a:gd name="T64" fmla="*/ 29 w 54"/>
                  <a:gd name="T65" fmla="*/ 22 h 59"/>
                  <a:gd name="T66" fmla="*/ 26 w 54"/>
                  <a:gd name="T67" fmla="*/ 20 h 59"/>
                  <a:gd name="T68" fmla="*/ 24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1 h 59"/>
                  <a:gd name="T82" fmla="*/ 4 w 54"/>
                  <a:gd name="T83" fmla="*/ 0 h 59"/>
                  <a:gd name="T84" fmla="*/ 9 w 54"/>
                  <a:gd name="T85" fmla="*/ 0 h 59"/>
                  <a:gd name="T86" fmla="*/ 13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3" y="1"/>
                    </a:moveTo>
                    <a:lnTo>
                      <a:pt x="18" y="3"/>
                    </a:lnTo>
                    <a:lnTo>
                      <a:pt x="24" y="5"/>
                    </a:lnTo>
                    <a:lnTo>
                      <a:pt x="32" y="9"/>
                    </a:lnTo>
                    <a:lnTo>
                      <a:pt x="36" y="11"/>
                    </a:lnTo>
                    <a:lnTo>
                      <a:pt x="40" y="13"/>
                    </a:lnTo>
                    <a:lnTo>
                      <a:pt x="42" y="15"/>
                    </a:lnTo>
                    <a:lnTo>
                      <a:pt x="44" y="18"/>
                    </a:lnTo>
                    <a:lnTo>
                      <a:pt x="44" y="22"/>
                    </a:lnTo>
                    <a:lnTo>
                      <a:pt x="43" y="26"/>
                    </a:lnTo>
                    <a:lnTo>
                      <a:pt x="44" y="29"/>
                    </a:lnTo>
                    <a:lnTo>
                      <a:pt x="46" y="34"/>
                    </a:lnTo>
                    <a:lnTo>
                      <a:pt x="49" y="37"/>
                    </a:lnTo>
                    <a:lnTo>
                      <a:pt x="53" y="40"/>
                    </a:lnTo>
                    <a:lnTo>
                      <a:pt x="50"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5" y="26"/>
                    </a:lnTo>
                    <a:lnTo>
                      <a:pt x="29" y="22"/>
                    </a:lnTo>
                    <a:lnTo>
                      <a:pt x="26" y="20"/>
                    </a:lnTo>
                    <a:lnTo>
                      <a:pt x="24" y="18"/>
                    </a:lnTo>
                    <a:lnTo>
                      <a:pt x="19" y="16"/>
                    </a:lnTo>
                    <a:lnTo>
                      <a:pt x="14" y="13"/>
                    </a:lnTo>
                    <a:lnTo>
                      <a:pt x="9" y="11"/>
                    </a:lnTo>
                    <a:lnTo>
                      <a:pt x="6" y="7"/>
                    </a:lnTo>
                    <a:lnTo>
                      <a:pt x="2" y="4"/>
                    </a:lnTo>
                    <a:lnTo>
                      <a:pt x="0" y="1"/>
                    </a:lnTo>
                    <a:lnTo>
                      <a:pt x="4" y="0"/>
                    </a:lnTo>
                    <a:lnTo>
                      <a:pt x="9" y="0"/>
                    </a:lnTo>
                    <a:lnTo>
                      <a:pt x="13" y="1"/>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47" name="Freeform 108"/>
              <p:cNvSpPr>
                <a:spLocks/>
              </p:cNvSpPr>
              <p:nvPr/>
            </p:nvSpPr>
            <p:spPr bwMode="auto">
              <a:xfrm>
                <a:off x="2495" y="2384"/>
                <a:ext cx="61" cy="21"/>
              </a:xfrm>
              <a:custGeom>
                <a:avLst/>
                <a:gdLst>
                  <a:gd name="T0" fmla="*/ 0 w 61"/>
                  <a:gd name="T1" fmla="*/ 3 h 21"/>
                  <a:gd name="T2" fmla="*/ 8 w 61"/>
                  <a:gd name="T3" fmla="*/ 3 h 21"/>
                  <a:gd name="T4" fmla="*/ 13 w 61"/>
                  <a:gd name="T5" fmla="*/ 3 h 21"/>
                  <a:gd name="T6" fmla="*/ 16 w 61"/>
                  <a:gd name="T7" fmla="*/ 5 h 21"/>
                  <a:gd name="T8" fmla="*/ 20 w 61"/>
                  <a:gd name="T9" fmla="*/ 9 h 21"/>
                  <a:gd name="T10" fmla="*/ 20 w 61"/>
                  <a:gd name="T11" fmla="*/ 11 h 21"/>
                  <a:gd name="T12" fmla="*/ 21 w 61"/>
                  <a:gd name="T13" fmla="*/ 14 h 21"/>
                  <a:gd name="T14" fmla="*/ 22 w 61"/>
                  <a:gd name="T15" fmla="*/ 16 h 21"/>
                  <a:gd name="T16" fmla="*/ 22 w 61"/>
                  <a:gd name="T17" fmla="*/ 18 h 21"/>
                  <a:gd name="T18" fmla="*/ 24 w 61"/>
                  <a:gd name="T19" fmla="*/ 15 h 21"/>
                  <a:gd name="T20" fmla="*/ 25 w 61"/>
                  <a:gd name="T21" fmla="*/ 11 h 21"/>
                  <a:gd name="T22" fmla="*/ 24 w 61"/>
                  <a:gd name="T23" fmla="*/ 9 h 21"/>
                  <a:gd name="T24" fmla="*/ 23 w 61"/>
                  <a:gd name="T25" fmla="*/ 5 h 21"/>
                  <a:gd name="T26" fmla="*/ 20 w 61"/>
                  <a:gd name="T27" fmla="*/ 2 h 21"/>
                  <a:gd name="T28" fmla="*/ 17 w 61"/>
                  <a:gd name="T29" fmla="*/ 0 h 21"/>
                  <a:gd name="T30" fmla="*/ 22 w 61"/>
                  <a:gd name="T31" fmla="*/ 1 h 21"/>
                  <a:gd name="T32" fmla="*/ 26 w 61"/>
                  <a:gd name="T33" fmla="*/ 5 h 21"/>
                  <a:gd name="T34" fmla="*/ 28 w 61"/>
                  <a:gd name="T35" fmla="*/ 8 h 21"/>
                  <a:gd name="T36" fmla="*/ 28 w 61"/>
                  <a:gd name="T37" fmla="*/ 11 h 21"/>
                  <a:gd name="T38" fmla="*/ 28 w 61"/>
                  <a:gd name="T39" fmla="*/ 14 h 21"/>
                  <a:gd name="T40" fmla="*/ 28 w 61"/>
                  <a:gd name="T41" fmla="*/ 15 h 21"/>
                  <a:gd name="T42" fmla="*/ 30 w 61"/>
                  <a:gd name="T43" fmla="*/ 13 h 21"/>
                  <a:gd name="T44" fmla="*/ 33 w 61"/>
                  <a:gd name="T45" fmla="*/ 10 h 21"/>
                  <a:gd name="T46" fmla="*/ 38 w 61"/>
                  <a:gd name="T47" fmla="*/ 7 h 21"/>
                  <a:gd name="T48" fmla="*/ 43 w 61"/>
                  <a:gd name="T49" fmla="*/ 6 h 21"/>
                  <a:gd name="T50" fmla="*/ 49 w 61"/>
                  <a:gd name="T51" fmla="*/ 5 h 21"/>
                  <a:gd name="T52" fmla="*/ 53 w 61"/>
                  <a:gd name="T53" fmla="*/ 6 h 21"/>
                  <a:gd name="T54" fmla="*/ 57 w 61"/>
                  <a:gd name="T55" fmla="*/ 6 h 21"/>
                  <a:gd name="T56" fmla="*/ 60 w 61"/>
                  <a:gd name="T57" fmla="*/ 7 h 21"/>
                  <a:gd name="T58" fmla="*/ 56 w 61"/>
                  <a:gd name="T59" fmla="*/ 7 h 21"/>
                  <a:gd name="T60" fmla="*/ 53 w 61"/>
                  <a:gd name="T61" fmla="*/ 8 h 21"/>
                  <a:gd name="T62" fmla="*/ 49 w 61"/>
                  <a:gd name="T63" fmla="*/ 8 h 21"/>
                  <a:gd name="T64" fmla="*/ 44 w 61"/>
                  <a:gd name="T65" fmla="*/ 9 h 21"/>
                  <a:gd name="T66" fmla="*/ 41 w 61"/>
                  <a:gd name="T67" fmla="*/ 11 h 21"/>
                  <a:gd name="T68" fmla="*/ 38 w 61"/>
                  <a:gd name="T69" fmla="*/ 12 h 21"/>
                  <a:gd name="T70" fmla="*/ 36 w 61"/>
                  <a:gd name="T71" fmla="*/ 14 h 21"/>
                  <a:gd name="T72" fmla="*/ 34 w 61"/>
                  <a:gd name="T73" fmla="*/ 16 h 21"/>
                  <a:gd name="T74" fmla="*/ 34 w 61"/>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21"/>
                  <a:gd name="T116" fmla="*/ 61 w 61"/>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21">
                    <a:moveTo>
                      <a:pt x="0" y="3"/>
                    </a:moveTo>
                    <a:lnTo>
                      <a:pt x="8" y="3"/>
                    </a:lnTo>
                    <a:lnTo>
                      <a:pt x="13" y="3"/>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30" y="13"/>
                    </a:lnTo>
                    <a:lnTo>
                      <a:pt x="33" y="10"/>
                    </a:lnTo>
                    <a:lnTo>
                      <a:pt x="38" y="7"/>
                    </a:lnTo>
                    <a:lnTo>
                      <a:pt x="43" y="6"/>
                    </a:lnTo>
                    <a:lnTo>
                      <a:pt x="49" y="5"/>
                    </a:lnTo>
                    <a:lnTo>
                      <a:pt x="53" y="6"/>
                    </a:lnTo>
                    <a:lnTo>
                      <a:pt x="57" y="6"/>
                    </a:lnTo>
                    <a:lnTo>
                      <a:pt x="60" y="7"/>
                    </a:lnTo>
                    <a:lnTo>
                      <a:pt x="56" y="7"/>
                    </a:lnTo>
                    <a:lnTo>
                      <a:pt x="53" y="8"/>
                    </a:lnTo>
                    <a:lnTo>
                      <a:pt x="49" y="8"/>
                    </a:lnTo>
                    <a:lnTo>
                      <a:pt x="44" y="9"/>
                    </a:lnTo>
                    <a:lnTo>
                      <a:pt x="41" y="11"/>
                    </a:lnTo>
                    <a:lnTo>
                      <a:pt x="38" y="12"/>
                    </a:lnTo>
                    <a:lnTo>
                      <a:pt x="36" y="14"/>
                    </a:lnTo>
                    <a:lnTo>
                      <a:pt x="34" y="16"/>
                    </a:lnTo>
                    <a:lnTo>
                      <a:pt x="34" y="20"/>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15448" name="Freeform 109"/>
              <p:cNvSpPr>
                <a:spLocks/>
              </p:cNvSpPr>
              <p:nvPr/>
            </p:nvSpPr>
            <p:spPr bwMode="auto">
              <a:xfrm>
                <a:off x="2378" y="2434"/>
                <a:ext cx="47" cy="17"/>
              </a:xfrm>
              <a:custGeom>
                <a:avLst/>
                <a:gdLst>
                  <a:gd name="T0" fmla="*/ 45 w 47"/>
                  <a:gd name="T1" fmla="*/ 4 h 17"/>
                  <a:gd name="T2" fmla="*/ 46 w 47"/>
                  <a:gd name="T3" fmla="*/ 7 h 17"/>
                  <a:gd name="T4" fmla="*/ 46 w 47"/>
                  <a:gd name="T5" fmla="*/ 11 h 17"/>
                  <a:gd name="T6" fmla="*/ 43 w 47"/>
                  <a:gd name="T7" fmla="*/ 13 h 17"/>
                  <a:gd name="T8" fmla="*/ 39 w 47"/>
                  <a:gd name="T9" fmla="*/ 14 h 17"/>
                  <a:gd name="T10" fmla="*/ 32 w 47"/>
                  <a:gd name="T11" fmla="*/ 13 h 17"/>
                  <a:gd name="T12" fmla="*/ 25 w 47"/>
                  <a:gd name="T13" fmla="*/ 11 h 17"/>
                  <a:gd name="T14" fmla="*/ 17 w 47"/>
                  <a:gd name="T15" fmla="*/ 11 h 17"/>
                  <a:gd name="T16" fmla="*/ 11 w 47"/>
                  <a:gd name="T17" fmla="*/ 14 h 17"/>
                  <a:gd name="T18" fmla="*/ 5 w 47"/>
                  <a:gd name="T19" fmla="*/ 16 h 17"/>
                  <a:gd name="T20" fmla="*/ 1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9" y="14"/>
                    </a:lnTo>
                    <a:lnTo>
                      <a:pt x="32" y="13"/>
                    </a:lnTo>
                    <a:lnTo>
                      <a:pt x="25" y="11"/>
                    </a:lnTo>
                    <a:lnTo>
                      <a:pt x="17" y="11"/>
                    </a:lnTo>
                    <a:lnTo>
                      <a:pt x="11" y="14"/>
                    </a:lnTo>
                    <a:lnTo>
                      <a:pt x="5" y="16"/>
                    </a:lnTo>
                    <a:lnTo>
                      <a:pt x="1" y="14"/>
                    </a:lnTo>
                    <a:lnTo>
                      <a:pt x="0" y="10"/>
                    </a:lnTo>
                    <a:lnTo>
                      <a:pt x="3" y="5"/>
                    </a:lnTo>
                    <a:lnTo>
                      <a:pt x="9" y="1"/>
                    </a:lnTo>
                    <a:lnTo>
                      <a:pt x="18" y="0"/>
                    </a:lnTo>
                    <a:lnTo>
                      <a:pt x="28" y="0"/>
                    </a:lnTo>
                    <a:lnTo>
                      <a:pt x="38" y="1"/>
                    </a:lnTo>
                    <a:lnTo>
                      <a:pt x="45" y="4"/>
                    </a:lnTo>
                  </a:path>
                </a:pathLst>
              </a:custGeom>
              <a:solidFill>
                <a:srgbClr val="CCFFCC"/>
              </a:solidFill>
              <a:ln w="12700" cap="rnd" cmpd="sng">
                <a:solidFill>
                  <a:srgbClr val="000000"/>
                </a:solidFill>
                <a:prstDash val="solid"/>
                <a:round/>
                <a:headEnd/>
                <a:tailEnd/>
              </a:ln>
            </p:spPr>
            <p:txBody>
              <a:bodyPr/>
              <a:lstStyle/>
              <a:p>
                <a:endParaRPr lang="zh-TW" altLang="en-US"/>
              </a:p>
            </p:txBody>
          </p:sp>
        </p:grpSp>
        <p:sp>
          <p:nvSpPr>
            <p:cNvPr id="15434" name="Line 110"/>
            <p:cNvSpPr>
              <a:spLocks noChangeShapeType="1"/>
            </p:cNvSpPr>
            <p:nvPr/>
          </p:nvSpPr>
          <p:spPr bwMode="auto">
            <a:xfrm>
              <a:off x="2568" y="2698"/>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74" name="Group 111"/>
          <p:cNvGrpSpPr>
            <a:grpSpLocks/>
          </p:cNvGrpSpPr>
          <p:nvPr/>
        </p:nvGrpSpPr>
        <p:grpSpPr bwMode="auto">
          <a:xfrm>
            <a:off x="5486400" y="4872038"/>
            <a:ext cx="835025" cy="766762"/>
            <a:chOff x="3496" y="3261"/>
            <a:chExt cx="486" cy="483"/>
          </a:xfrm>
        </p:grpSpPr>
        <p:sp>
          <p:nvSpPr>
            <p:cNvPr id="15409" name="Freeform 112"/>
            <p:cNvSpPr>
              <a:spLocks/>
            </p:cNvSpPr>
            <p:nvPr/>
          </p:nvSpPr>
          <p:spPr bwMode="auto">
            <a:xfrm>
              <a:off x="3496" y="3477"/>
              <a:ext cx="486" cy="267"/>
            </a:xfrm>
            <a:custGeom>
              <a:avLst/>
              <a:gdLst>
                <a:gd name="T0" fmla="*/ 103 w 486"/>
                <a:gd name="T1" fmla="*/ 266 h 267"/>
                <a:gd name="T2" fmla="*/ 61 w 486"/>
                <a:gd name="T3" fmla="*/ 231 h 267"/>
                <a:gd name="T4" fmla="*/ 23 w 486"/>
                <a:gd name="T5" fmla="*/ 199 h 267"/>
                <a:gd name="T6" fmla="*/ 3 w 486"/>
                <a:gd name="T7" fmla="*/ 180 h 267"/>
                <a:gd name="T8" fmla="*/ 0 w 486"/>
                <a:gd name="T9" fmla="*/ 167 h 267"/>
                <a:gd name="T10" fmla="*/ 10 w 486"/>
                <a:gd name="T11" fmla="*/ 151 h 267"/>
                <a:gd name="T12" fmla="*/ 38 w 486"/>
                <a:gd name="T13" fmla="*/ 120 h 267"/>
                <a:gd name="T14" fmla="*/ 63 w 486"/>
                <a:gd name="T15" fmla="*/ 97 h 267"/>
                <a:gd name="T16" fmla="*/ 82 w 486"/>
                <a:gd name="T17" fmla="*/ 76 h 267"/>
                <a:gd name="T18" fmla="*/ 92 w 486"/>
                <a:gd name="T19" fmla="*/ 61 h 267"/>
                <a:gd name="T20" fmla="*/ 96 w 486"/>
                <a:gd name="T21" fmla="*/ 47 h 267"/>
                <a:gd name="T22" fmla="*/ 98 w 486"/>
                <a:gd name="T23" fmla="*/ 30 h 267"/>
                <a:gd name="T24" fmla="*/ 103 w 486"/>
                <a:gd name="T25" fmla="*/ 18 h 267"/>
                <a:gd name="T26" fmla="*/ 113 w 486"/>
                <a:gd name="T27" fmla="*/ 9 h 267"/>
                <a:gd name="T28" fmla="*/ 130 w 486"/>
                <a:gd name="T29" fmla="*/ 7 h 267"/>
                <a:gd name="T30" fmla="*/ 154 w 486"/>
                <a:gd name="T31" fmla="*/ 8 h 267"/>
                <a:gd name="T32" fmla="*/ 167 w 486"/>
                <a:gd name="T33" fmla="*/ 10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80"/>
                  </a:lnTo>
                  <a:lnTo>
                    <a:pt x="0" y="167"/>
                  </a:lnTo>
                  <a:lnTo>
                    <a:pt x="10" y="151"/>
                  </a:lnTo>
                  <a:lnTo>
                    <a:pt x="38" y="120"/>
                  </a:lnTo>
                  <a:lnTo>
                    <a:pt x="63" y="97"/>
                  </a:lnTo>
                  <a:lnTo>
                    <a:pt x="82" y="76"/>
                  </a:lnTo>
                  <a:lnTo>
                    <a:pt x="92" y="61"/>
                  </a:lnTo>
                  <a:lnTo>
                    <a:pt x="96" y="47"/>
                  </a:lnTo>
                  <a:lnTo>
                    <a:pt x="98" y="30"/>
                  </a:lnTo>
                  <a:lnTo>
                    <a:pt x="103" y="18"/>
                  </a:lnTo>
                  <a:lnTo>
                    <a:pt x="113" y="9"/>
                  </a:lnTo>
                  <a:lnTo>
                    <a:pt x="130" y="7"/>
                  </a:lnTo>
                  <a:lnTo>
                    <a:pt x="154" y="8"/>
                  </a:lnTo>
                  <a:lnTo>
                    <a:pt x="167" y="10"/>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FFFF99"/>
            </a:solidFill>
            <a:ln w="12700" cap="rnd" cmpd="sng">
              <a:solidFill>
                <a:srgbClr val="0000FF"/>
              </a:solidFill>
              <a:prstDash val="solid"/>
              <a:round/>
              <a:headEnd/>
              <a:tailEnd/>
            </a:ln>
          </p:spPr>
          <p:txBody>
            <a:bodyPr/>
            <a:lstStyle/>
            <a:p>
              <a:endParaRPr lang="zh-TW" altLang="en-US"/>
            </a:p>
          </p:txBody>
        </p:sp>
        <p:sp>
          <p:nvSpPr>
            <p:cNvPr id="15410" name="Freeform 113"/>
            <p:cNvSpPr>
              <a:spLocks/>
            </p:cNvSpPr>
            <p:nvPr/>
          </p:nvSpPr>
          <p:spPr bwMode="auto">
            <a:xfrm>
              <a:off x="3681" y="3474"/>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3 h 99"/>
                <a:gd name="T24" fmla="*/ 88 w 120"/>
                <a:gd name="T25" fmla="*/ 24 h 99"/>
                <a:gd name="T26" fmla="*/ 68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3"/>
                  </a:lnTo>
                  <a:lnTo>
                    <a:pt x="88" y="24"/>
                  </a:lnTo>
                  <a:lnTo>
                    <a:pt x="68" y="32"/>
                  </a:lnTo>
                  <a:lnTo>
                    <a:pt x="35" y="19"/>
                  </a:lnTo>
                  <a:lnTo>
                    <a:pt x="17" y="0"/>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15411" name="Freeform 114"/>
            <p:cNvSpPr>
              <a:spLocks/>
            </p:cNvSpPr>
            <p:nvPr/>
          </p:nvSpPr>
          <p:spPr bwMode="auto">
            <a:xfrm>
              <a:off x="3700" y="3507"/>
              <a:ext cx="84" cy="235"/>
            </a:xfrm>
            <a:custGeom>
              <a:avLst/>
              <a:gdLst>
                <a:gd name="T0" fmla="*/ 23 w 84"/>
                <a:gd name="T1" fmla="*/ 16 h 235"/>
                <a:gd name="T2" fmla="*/ 49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3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3" y="16"/>
                  </a:moveTo>
                  <a:lnTo>
                    <a:pt x="49"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3" y="16"/>
                  </a:lnTo>
                </a:path>
              </a:pathLst>
            </a:custGeom>
            <a:solidFill>
              <a:srgbClr val="FFFF99"/>
            </a:solidFill>
            <a:ln w="12700" cap="rnd" cmpd="sng">
              <a:solidFill>
                <a:srgbClr val="FF0000"/>
              </a:solidFill>
              <a:prstDash val="solid"/>
              <a:round/>
              <a:headEnd/>
              <a:tailEnd/>
            </a:ln>
          </p:spPr>
          <p:txBody>
            <a:bodyPr/>
            <a:lstStyle/>
            <a:p>
              <a:endParaRPr lang="zh-TW" altLang="en-US"/>
            </a:p>
          </p:txBody>
        </p:sp>
        <p:sp>
          <p:nvSpPr>
            <p:cNvPr id="15412" name="Freeform 115"/>
            <p:cNvSpPr>
              <a:spLocks/>
            </p:cNvSpPr>
            <p:nvPr/>
          </p:nvSpPr>
          <p:spPr bwMode="auto">
            <a:xfrm>
              <a:off x="3607" y="3589"/>
              <a:ext cx="76" cy="152"/>
            </a:xfrm>
            <a:custGeom>
              <a:avLst/>
              <a:gdLst>
                <a:gd name="T0" fmla="*/ 71 w 76"/>
                <a:gd name="T1" fmla="*/ 0 h 152"/>
                <a:gd name="T2" fmla="*/ 59 w 76"/>
                <a:gd name="T3" fmla="*/ 20 h 152"/>
                <a:gd name="T4" fmla="*/ 42 w 76"/>
                <a:gd name="T5" fmla="*/ 38 h 152"/>
                <a:gd name="T6" fmla="*/ 17 w 76"/>
                <a:gd name="T7" fmla="*/ 51 h 152"/>
                <a:gd name="T8" fmla="*/ 0 w 76"/>
                <a:gd name="T9" fmla="*/ 60 h 152"/>
                <a:gd name="T10" fmla="*/ 15 w 76"/>
                <a:gd name="T11" fmla="*/ 66 h 152"/>
                <a:gd name="T12" fmla="*/ 28 w 76"/>
                <a:gd name="T13" fmla="*/ 74 h 152"/>
                <a:gd name="T14" fmla="*/ 39 w 76"/>
                <a:gd name="T15" fmla="*/ 84 h 152"/>
                <a:gd name="T16" fmla="*/ 75 w 76"/>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52"/>
                <a:gd name="T29" fmla="*/ 76 w 76"/>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52">
                  <a:moveTo>
                    <a:pt x="71" y="0"/>
                  </a:moveTo>
                  <a:lnTo>
                    <a:pt x="59" y="20"/>
                  </a:lnTo>
                  <a:lnTo>
                    <a:pt x="42" y="38"/>
                  </a:lnTo>
                  <a:lnTo>
                    <a:pt x="17" y="51"/>
                  </a:lnTo>
                  <a:lnTo>
                    <a:pt x="0" y="60"/>
                  </a:lnTo>
                  <a:lnTo>
                    <a:pt x="15" y="66"/>
                  </a:lnTo>
                  <a:lnTo>
                    <a:pt x="28" y="74"/>
                  </a:lnTo>
                  <a:lnTo>
                    <a:pt x="39" y="84"/>
                  </a:lnTo>
                  <a:lnTo>
                    <a:pt x="75" y="151"/>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grpSp>
          <p:nvGrpSpPr>
            <p:cNvPr id="15413" name="Group 116"/>
            <p:cNvGrpSpPr>
              <a:grpSpLocks/>
            </p:cNvGrpSpPr>
            <p:nvPr/>
          </p:nvGrpSpPr>
          <p:grpSpPr bwMode="auto">
            <a:xfrm>
              <a:off x="3584" y="3261"/>
              <a:ext cx="338" cy="242"/>
              <a:chOff x="3584" y="3261"/>
              <a:chExt cx="338" cy="242"/>
            </a:xfrm>
          </p:grpSpPr>
          <p:sp>
            <p:nvSpPr>
              <p:cNvPr id="15415" name="Freeform 117"/>
              <p:cNvSpPr>
                <a:spLocks/>
              </p:cNvSpPr>
              <p:nvPr/>
            </p:nvSpPr>
            <p:spPr bwMode="auto">
              <a:xfrm>
                <a:off x="3584" y="3280"/>
                <a:ext cx="312" cy="223"/>
              </a:xfrm>
              <a:custGeom>
                <a:avLst/>
                <a:gdLst>
                  <a:gd name="T0" fmla="*/ 243 w 312"/>
                  <a:gd name="T1" fmla="*/ 9 h 223"/>
                  <a:gd name="T2" fmla="*/ 181 w 312"/>
                  <a:gd name="T3" fmla="*/ 0 h 223"/>
                  <a:gd name="T4" fmla="*/ 124 w 312"/>
                  <a:gd name="T5" fmla="*/ 9 h 223"/>
                  <a:gd name="T6" fmla="*/ 92 w 312"/>
                  <a:gd name="T7" fmla="*/ 39 h 223"/>
                  <a:gd name="T8" fmla="*/ 66 w 312"/>
                  <a:gd name="T9" fmla="*/ 64 h 223"/>
                  <a:gd name="T10" fmla="*/ 54 w 312"/>
                  <a:gd name="T11" fmla="*/ 91 h 223"/>
                  <a:gd name="T12" fmla="*/ 46 w 312"/>
                  <a:gd name="T13" fmla="*/ 97 h 223"/>
                  <a:gd name="T14" fmla="*/ 28 w 312"/>
                  <a:gd name="T15" fmla="*/ 86 h 223"/>
                  <a:gd name="T16" fmla="*/ 8 w 312"/>
                  <a:gd name="T17" fmla="*/ 90 h 223"/>
                  <a:gd name="T18" fmla="*/ 0 w 312"/>
                  <a:gd name="T19" fmla="*/ 101 h 223"/>
                  <a:gd name="T20" fmla="*/ 8 w 312"/>
                  <a:gd name="T21" fmla="*/ 117 h 223"/>
                  <a:gd name="T22" fmla="*/ 22 w 312"/>
                  <a:gd name="T23" fmla="*/ 129 h 223"/>
                  <a:gd name="T24" fmla="*/ 39 w 312"/>
                  <a:gd name="T25" fmla="*/ 130 h 223"/>
                  <a:gd name="T26" fmla="*/ 51 w 312"/>
                  <a:gd name="T27" fmla="*/ 126 h 223"/>
                  <a:gd name="T28" fmla="*/ 51 w 312"/>
                  <a:gd name="T29" fmla="*/ 131 h 223"/>
                  <a:gd name="T30" fmla="*/ 51 w 312"/>
                  <a:gd name="T31" fmla="*/ 150 h 223"/>
                  <a:gd name="T32" fmla="*/ 62 w 312"/>
                  <a:gd name="T33" fmla="*/ 169 h 223"/>
                  <a:gd name="T34" fmla="*/ 82 w 312"/>
                  <a:gd name="T35" fmla="*/ 183 h 223"/>
                  <a:gd name="T36" fmla="*/ 106 w 312"/>
                  <a:gd name="T37" fmla="*/ 193 h 223"/>
                  <a:gd name="T38" fmla="*/ 116 w 312"/>
                  <a:gd name="T39" fmla="*/ 202 h 223"/>
                  <a:gd name="T40" fmla="*/ 129 w 312"/>
                  <a:gd name="T41" fmla="*/ 214 h 223"/>
                  <a:gd name="T42" fmla="*/ 151 w 312"/>
                  <a:gd name="T43" fmla="*/ 221 h 223"/>
                  <a:gd name="T44" fmla="*/ 168 w 312"/>
                  <a:gd name="T45" fmla="*/ 220 h 223"/>
                  <a:gd name="T46" fmla="*/ 180 w 312"/>
                  <a:gd name="T47" fmla="*/ 219 h 223"/>
                  <a:gd name="T48" fmla="*/ 198 w 312"/>
                  <a:gd name="T49" fmla="*/ 217 h 223"/>
                  <a:gd name="T50" fmla="*/ 216 w 312"/>
                  <a:gd name="T51" fmla="*/ 206 h 223"/>
                  <a:gd name="T52" fmla="*/ 243 w 312"/>
                  <a:gd name="T53" fmla="*/ 190 h 223"/>
                  <a:gd name="T54" fmla="*/ 278 w 312"/>
                  <a:gd name="T55" fmla="*/ 172 h 223"/>
                  <a:gd name="T56" fmla="*/ 295 w 312"/>
                  <a:gd name="T57" fmla="*/ 158 h 223"/>
                  <a:gd name="T58" fmla="*/ 309 w 312"/>
                  <a:gd name="T59" fmla="*/ 132 h 223"/>
                  <a:gd name="T60" fmla="*/ 308 w 312"/>
                  <a:gd name="T61" fmla="*/ 112 h 223"/>
                  <a:gd name="T62" fmla="*/ 311 w 312"/>
                  <a:gd name="T63" fmla="*/ 88 h 223"/>
                  <a:gd name="T64" fmla="*/ 305 w 312"/>
                  <a:gd name="T65" fmla="*/ 52 h 223"/>
                  <a:gd name="T66" fmla="*/ 267 w 312"/>
                  <a:gd name="T67" fmla="*/ 19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2"/>
                  <a:gd name="T103" fmla="*/ 0 h 223"/>
                  <a:gd name="T104" fmla="*/ 312 w 312"/>
                  <a:gd name="T105" fmla="*/ 223 h 2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2" h="223">
                    <a:moveTo>
                      <a:pt x="267" y="19"/>
                    </a:moveTo>
                    <a:lnTo>
                      <a:pt x="243" y="9"/>
                    </a:lnTo>
                    <a:lnTo>
                      <a:pt x="210" y="0"/>
                    </a:lnTo>
                    <a:lnTo>
                      <a:pt x="181" y="0"/>
                    </a:lnTo>
                    <a:lnTo>
                      <a:pt x="150" y="3"/>
                    </a:lnTo>
                    <a:lnTo>
                      <a:pt x="124" y="9"/>
                    </a:lnTo>
                    <a:lnTo>
                      <a:pt x="106" y="22"/>
                    </a:lnTo>
                    <a:lnTo>
                      <a:pt x="92" y="39"/>
                    </a:lnTo>
                    <a:lnTo>
                      <a:pt x="81" y="51"/>
                    </a:lnTo>
                    <a:lnTo>
                      <a:pt x="66" y="64"/>
                    </a:lnTo>
                    <a:lnTo>
                      <a:pt x="58" y="78"/>
                    </a:lnTo>
                    <a:lnTo>
                      <a:pt x="54" y="91"/>
                    </a:lnTo>
                    <a:lnTo>
                      <a:pt x="55" y="102"/>
                    </a:lnTo>
                    <a:lnTo>
                      <a:pt x="46" y="97"/>
                    </a:lnTo>
                    <a:lnTo>
                      <a:pt x="39" y="88"/>
                    </a:lnTo>
                    <a:lnTo>
                      <a:pt x="28" y="86"/>
                    </a:lnTo>
                    <a:lnTo>
                      <a:pt x="17" y="87"/>
                    </a:lnTo>
                    <a:lnTo>
                      <a:pt x="8" y="90"/>
                    </a:lnTo>
                    <a:lnTo>
                      <a:pt x="2" y="94"/>
                    </a:lnTo>
                    <a:lnTo>
                      <a:pt x="0" y="101"/>
                    </a:lnTo>
                    <a:lnTo>
                      <a:pt x="3" y="110"/>
                    </a:lnTo>
                    <a:lnTo>
                      <a:pt x="8" y="117"/>
                    </a:lnTo>
                    <a:lnTo>
                      <a:pt x="15" y="124"/>
                    </a:lnTo>
                    <a:lnTo>
                      <a:pt x="22" y="129"/>
                    </a:lnTo>
                    <a:lnTo>
                      <a:pt x="30" y="131"/>
                    </a:lnTo>
                    <a:lnTo>
                      <a:pt x="39" y="130"/>
                    </a:lnTo>
                    <a:lnTo>
                      <a:pt x="45" y="128"/>
                    </a:lnTo>
                    <a:lnTo>
                      <a:pt x="51" y="126"/>
                    </a:lnTo>
                    <a:lnTo>
                      <a:pt x="56" y="124"/>
                    </a:lnTo>
                    <a:lnTo>
                      <a:pt x="51" y="131"/>
                    </a:lnTo>
                    <a:lnTo>
                      <a:pt x="49" y="141"/>
                    </a:lnTo>
                    <a:lnTo>
                      <a:pt x="51" y="150"/>
                    </a:lnTo>
                    <a:lnTo>
                      <a:pt x="56" y="160"/>
                    </a:lnTo>
                    <a:lnTo>
                      <a:pt x="62" y="169"/>
                    </a:lnTo>
                    <a:lnTo>
                      <a:pt x="72" y="176"/>
                    </a:lnTo>
                    <a:lnTo>
                      <a:pt x="82" y="183"/>
                    </a:lnTo>
                    <a:lnTo>
                      <a:pt x="93" y="189"/>
                    </a:lnTo>
                    <a:lnTo>
                      <a:pt x="106" y="193"/>
                    </a:lnTo>
                    <a:lnTo>
                      <a:pt x="115" y="197"/>
                    </a:lnTo>
                    <a:lnTo>
                      <a:pt x="116" y="202"/>
                    </a:lnTo>
                    <a:lnTo>
                      <a:pt x="122" y="209"/>
                    </a:lnTo>
                    <a:lnTo>
                      <a:pt x="129" y="214"/>
                    </a:lnTo>
                    <a:lnTo>
                      <a:pt x="141" y="218"/>
                    </a:lnTo>
                    <a:lnTo>
                      <a:pt x="151" y="221"/>
                    </a:lnTo>
                    <a:lnTo>
                      <a:pt x="162" y="222"/>
                    </a:lnTo>
                    <a:lnTo>
                      <a:pt x="168" y="220"/>
                    </a:lnTo>
                    <a:lnTo>
                      <a:pt x="173" y="215"/>
                    </a:lnTo>
                    <a:lnTo>
                      <a:pt x="180" y="219"/>
                    </a:lnTo>
                    <a:lnTo>
                      <a:pt x="188" y="220"/>
                    </a:lnTo>
                    <a:lnTo>
                      <a:pt x="198" y="217"/>
                    </a:lnTo>
                    <a:lnTo>
                      <a:pt x="207" y="213"/>
                    </a:lnTo>
                    <a:lnTo>
                      <a:pt x="216" y="206"/>
                    </a:lnTo>
                    <a:lnTo>
                      <a:pt x="227" y="199"/>
                    </a:lnTo>
                    <a:lnTo>
                      <a:pt x="243" y="190"/>
                    </a:lnTo>
                    <a:lnTo>
                      <a:pt x="259" y="181"/>
                    </a:lnTo>
                    <a:lnTo>
                      <a:pt x="278" y="172"/>
                    </a:lnTo>
                    <a:lnTo>
                      <a:pt x="286" y="164"/>
                    </a:lnTo>
                    <a:lnTo>
                      <a:pt x="295" y="158"/>
                    </a:lnTo>
                    <a:lnTo>
                      <a:pt x="305" y="149"/>
                    </a:lnTo>
                    <a:lnTo>
                      <a:pt x="309" y="132"/>
                    </a:lnTo>
                    <a:lnTo>
                      <a:pt x="311" y="116"/>
                    </a:lnTo>
                    <a:lnTo>
                      <a:pt x="308" y="112"/>
                    </a:lnTo>
                    <a:lnTo>
                      <a:pt x="308" y="104"/>
                    </a:lnTo>
                    <a:lnTo>
                      <a:pt x="311" y="88"/>
                    </a:lnTo>
                    <a:lnTo>
                      <a:pt x="311" y="68"/>
                    </a:lnTo>
                    <a:lnTo>
                      <a:pt x="305" y="52"/>
                    </a:lnTo>
                    <a:lnTo>
                      <a:pt x="290" y="36"/>
                    </a:lnTo>
                    <a:lnTo>
                      <a:pt x="267" y="19"/>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15416" name="Freeform 118"/>
              <p:cNvSpPr>
                <a:spLocks/>
              </p:cNvSpPr>
              <p:nvPr/>
            </p:nvSpPr>
            <p:spPr bwMode="auto">
              <a:xfrm>
                <a:off x="3697" y="3391"/>
                <a:ext cx="17" cy="20"/>
              </a:xfrm>
              <a:custGeom>
                <a:avLst/>
                <a:gdLst>
                  <a:gd name="T0" fmla="*/ 16 w 17"/>
                  <a:gd name="T1" fmla="*/ 0 h 20"/>
                  <a:gd name="T2" fmla="*/ 9 w 17"/>
                  <a:gd name="T3" fmla="*/ 2 h 20"/>
                  <a:gd name="T4" fmla="*/ 5 w 17"/>
                  <a:gd name="T5" fmla="*/ 4 h 20"/>
                  <a:gd name="T6" fmla="*/ 1 w 17"/>
                  <a:gd name="T7" fmla="*/ 7 h 20"/>
                  <a:gd name="T8" fmla="*/ 0 w 17"/>
                  <a:gd name="T9" fmla="*/ 11 h 20"/>
                  <a:gd name="T10" fmla="*/ 0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9" y="2"/>
                    </a:lnTo>
                    <a:lnTo>
                      <a:pt x="5" y="4"/>
                    </a:lnTo>
                    <a:lnTo>
                      <a:pt x="1" y="7"/>
                    </a:lnTo>
                    <a:lnTo>
                      <a:pt x="0" y="11"/>
                    </a:lnTo>
                    <a:lnTo>
                      <a:pt x="0" y="15"/>
                    </a:lnTo>
                    <a:lnTo>
                      <a:pt x="2" y="19"/>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17" name="Freeform 119"/>
              <p:cNvSpPr>
                <a:spLocks/>
              </p:cNvSpPr>
              <p:nvPr/>
            </p:nvSpPr>
            <p:spPr bwMode="auto">
              <a:xfrm>
                <a:off x="3699" y="3391"/>
                <a:ext cx="129" cy="35"/>
              </a:xfrm>
              <a:custGeom>
                <a:avLst/>
                <a:gdLst>
                  <a:gd name="T0" fmla="*/ 0 w 129"/>
                  <a:gd name="T1" fmla="*/ 7 h 35"/>
                  <a:gd name="T2" fmla="*/ 4 w 129"/>
                  <a:gd name="T3" fmla="*/ 12 h 35"/>
                  <a:gd name="T4" fmla="*/ 9 w 129"/>
                  <a:gd name="T5" fmla="*/ 17 h 35"/>
                  <a:gd name="T6" fmla="*/ 16 w 129"/>
                  <a:gd name="T7" fmla="*/ 22 h 35"/>
                  <a:gd name="T8" fmla="*/ 22 w 129"/>
                  <a:gd name="T9" fmla="*/ 25 h 35"/>
                  <a:gd name="T10" fmla="*/ 30 w 129"/>
                  <a:gd name="T11" fmla="*/ 29 h 35"/>
                  <a:gd name="T12" fmla="*/ 41 w 129"/>
                  <a:gd name="T13" fmla="*/ 31 h 35"/>
                  <a:gd name="T14" fmla="*/ 54 w 129"/>
                  <a:gd name="T15" fmla="*/ 33 h 35"/>
                  <a:gd name="T16" fmla="*/ 67 w 129"/>
                  <a:gd name="T17" fmla="*/ 34 h 35"/>
                  <a:gd name="T18" fmla="*/ 81 w 129"/>
                  <a:gd name="T19" fmla="*/ 33 h 35"/>
                  <a:gd name="T20" fmla="*/ 91 w 129"/>
                  <a:gd name="T21" fmla="*/ 32 h 35"/>
                  <a:gd name="T22" fmla="*/ 103 w 129"/>
                  <a:gd name="T23" fmla="*/ 29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2"/>
                    </a:lnTo>
                    <a:lnTo>
                      <a:pt x="22" y="25"/>
                    </a:lnTo>
                    <a:lnTo>
                      <a:pt x="30" y="29"/>
                    </a:lnTo>
                    <a:lnTo>
                      <a:pt x="41" y="31"/>
                    </a:lnTo>
                    <a:lnTo>
                      <a:pt x="54" y="33"/>
                    </a:lnTo>
                    <a:lnTo>
                      <a:pt x="67" y="34"/>
                    </a:lnTo>
                    <a:lnTo>
                      <a:pt x="81" y="33"/>
                    </a:lnTo>
                    <a:lnTo>
                      <a:pt x="91" y="32"/>
                    </a:lnTo>
                    <a:lnTo>
                      <a:pt x="103" y="29"/>
                    </a:lnTo>
                    <a:lnTo>
                      <a:pt x="111" y="24"/>
                    </a:lnTo>
                    <a:lnTo>
                      <a:pt x="119" y="17"/>
                    </a:lnTo>
                    <a:lnTo>
                      <a:pt x="123" y="12"/>
                    </a:lnTo>
                    <a:lnTo>
                      <a:pt x="126" y="6"/>
                    </a:lnTo>
                    <a:lnTo>
                      <a:pt x="128" y="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18" name="Freeform 120"/>
              <p:cNvSpPr>
                <a:spLocks/>
              </p:cNvSpPr>
              <p:nvPr/>
            </p:nvSpPr>
            <p:spPr bwMode="auto">
              <a:xfrm>
                <a:off x="3810" y="3386"/>
                <a:ext cx="28" cy="17"/>
              </a:xfrm>
              <a:custGeom>
                <a:avLst/>
                <a:gdLst>
                  <a:gd name="T0" fmla="*/ 0 w 28"/>
                  <a:gd name="T1" fmla="*/ 0 h 17"/>
                  <a:gd name="T2" fmla="*/ 7 w 28"/>
                  <a:gd name="T3" fmla="*/ 2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2"/>
                    </a:lnTo>
                    <a:lnTo>
                      <a:pt x="12" y="3"/>
                    </a:lnTo>
                    <a:lnTo>
                      <a:pt x="18" y="6"/>
                    </a:lnTo>
                    <a:lnTo>
                      <a:pt x="23" y="8"/>
                    </a:lnTo>
                    <a:lnTo>
                      <a:pt x="26" y="12"/>
                    </a:lnTo>
                    <a:lnTo>
                      <a:pt x="27" y="16"/>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19" name="Freeform 121"/>
              <p:cNvSpPr>
                <a:spLocks/>
              </p:cNvSpPr>
              <p:nvPr/>
            </p:nvSpPr>
            <p:spPr bwMode="auto">
              <a:xfrm>
                <a:off x="3731" y="3338"/>
                <a:ext cx="65" cy="57"/>
              </a:xfrm>
              <a:custGeom>
                <a:avLst/>
                <a:gdLst>
                  <a:gd name="T0" fmla="*/ 31 w 65"/>
                  <a:gd name="T1" fmla="*/ 0 h 57"/>
                  <a:gd name="T2" fmla="*/ 20 w 65"/>
                  <a:gd name="T3" fmla="*/ 8 h 57"/>
                  <a:gd name="T4" fmla="*/ 13 w 65"/>
                  <a:gd name="T5" fmla="*/ 14 h 57"/>
                  <a:gd name="T6" fmla="*/ 7 w 65"/>
                  <a:gd name="T7" fmla="*/ 20 h 57"/>
                  <a:gd name="T8" fmla="*/ 2 w 65"/>
                  <a:gd name="T9" fmla="*/ 28 h 57"/>
                  <a:gd name="T10" fmla="*/ 0 w 65"/>
                  <a:gd name="T11" fmla="*/ 36 h 57"/>
                  <a:gd name="T12" fmla="*/ 0 w 65"/>
                  <a:gd name="T13" fmla="*/ 42 h 57"/>
                  <a:gd name="T14" fmla="*/ 3 w 65"/>
                  <a:gd name="T15" fmla="*/ 48 h 57"/>
                  <a:gd name="T16" fmla="*/ 9 w 65"/>
                  <a:gd name="T17" fmla="*/ 53 h 57"/>
                  <a:gd name="T18" fmla="*/ 18 w 65"/>
                  <a:gd name="T19" fmla="*/ 55 h 57"/>
                  <a:gd name="T20" fmla="*/ 30 w 65"/>
                  <a:gd name="T21" fmla="*/ 56 h 57"/>
                  <a:gd name="T22" fmla="*/ 41 w 65"/>
                  <a:gd name="T23" fmla="*/ 55 h 57"/>
                  <a:gd name="T24" fmla="*/ 49 w 65"/>
                  <a:gd name="T25" fmla="*/ 53 h 57"/>
                  <a:gd name="T26" fmla="*/ 56 w 65"/>
                  <a:gd name="T27" fmla="*/ 50 h 57"/>
                  <a:gd name="T28" fmla="*/ 60 w 65"/>
                  <a:gd name="T29" fmla="*/ 47 h 57"/>
                  <a:gd name="T30" fmla="*/ 64 w 65"/>
                  <a:gd name="T31" fmla="*/ 41 h 57"/>
                  <a:gd name="T32" fmla="*/ 64 w 65"/>
                  <a:gd name="T33" fmla="*/ 34 h 57"/>
                  <a:gd name="T34" fmla="*/ 62 w 65"/>
                  <a:gd name="T35" fmla="*/ 29 h 57"/>
                  <a:gd name="T36" fmla="*/ 59 w 65"/>
                  <a:gd name="T37" fmla="*/ 25 h 57"/>
                  <a:gd name="T38" fmla="*/ 56 w 65"/>
                  <a:gd name="T39" fmla="*/ 23 h 57"/>
                  <a:gd name="T40" fmla="*/ 52 w 65"/>
                  <a:gd name="T41" fmla="*/ 21 h 57"/>
                  <a:gd name="T42" fmla="*/ 46 w 65"/>
                  <a:gd name="T43" fmla="*/ 20 h 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7"/>
                  <a:gd name="T68" fmla="*/ 65 w 65"/>
                  <a:gd name="T69" fmla="*/ 57 h 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7">
                    <a:moveTo>
                      <a:pt x="31" y="0"/>
                    </a:moveTo>
                    <a:lnTo>
                      <a:pt x="20" y="8"/>
                    </a:lnTo>
                    <a:lnTo>
                      <a:pt x="13" y="14"/>
                    </a:lnTo>
                    <a:lnTo>
                      <a:pt x="7" y="20"/>
                    </a:lnTo>
                    <a:lnTo>
                      <a:pt x="2" y="28"/>
                    </a:lnTo>
                    <a:lnTo>
                      <a:pt x="0" y="36"/>
                    </a:lnTo>
                    <a:lnTo>
                      <a:pt x="0" y="42"/>
                    </a:lnTo>
                    <a:lnTo>
                      <a:pt x="3" y="48"/>
                    </a:lnTo>
                    <a:lnTo>
                      <a:pt x="9" y="53"/>
                    </a:lnTo>
                    <a:lnTo>
                      <a:pt x="18" y="55"/>
                    </a:lnTo>
                    <a:lnTo>
                      <a:pt x="30" y="56"/>
                    </a:lnTo>
                    <a:lnTo>
                      <a:pt x="41" y="55"/>
                    </a:lnTo>
                    <a:lnTo>
                      <a:pt x="49" y="53"/>
                    </a:lnTo>
                    <a:lnTo>
                      <a:pt x="56" y="50"/>
                    </a:lnTo>
                    <a:lnTo>
                      <a:pt x="60" y="47"/>
                    </a:lnTo>
                    <a:lnTo>
                      <a:pt x="64" y="41"/>
                    </a:lnTo>
                    <a:lnTo>
                      <a:pt x="64" y="34"/>
                    </a:lnTo>
                    <a:lnTo>
                      <a:pt x="62" y="29"/>
                    </a:lnTo>
                    <a:lnTo>
                      <a:pt x="59" y="25"/>
                    </a:lnTo>
                    <a:lnTo>
                      <a:pt x="56" y="23"/>
                    </a:lnTo>
                    <a:lnTo>
                      <a:pt x="52" y="21"/>
                    </a:lnTo>
                    <a:lnTo>
                      <a:pt x="46" y="2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20" name="Freeform 122"/>
              <p:cNvSpPr>
                <a:spLocks/>
              </p:cNvSpPr>
              <p:nvPr/>
            </p:nvSpPr>
            <p:spPr bwMode="auto">
              <a:xfrm>
                <a:off x="3780" y="3330"/>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9 w 42"/>
                  <a:gd name="T15" fmla="*/ 16 h 17"/>
                  <a:gd name="T16" fmla="*/ 24 w 42"/>
                  <a:gd name="T17" fmla="*/ 16 h 17"/>
                  <a:gd name="T18" fmla="*/ 20 w 42"/>
                  <a:gd name="T19" fmla="*/ 14 h 17"/>
                  <a:gd name="T20" fmla="*/ 19 w 42"/>
                  <a:gd name="T21" fmla="*/ 11 h 17"/>
                  <a:gd name="T22" fmla="*/ 19 w 42"/>
                  <a:gd name="T23" fmla="*/ 7 h 17"/>
                  <a:gd name="T24" fmla="*/ 22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9" y="16"/>
                    </a:lnTo>
                    <a:lnTo>
                      <a:pt x="24" y="16"/>
                    </a:lnTo>
                    <a:lnTo>
                      <a:pt x="20" y="14"/>
                    </a:lnTo>
                    <a:lnTo>
                      <a:pt x="19" y="11"/>
                    </a:lnTo>
                    <a:lnTo>
                      <a:pt x="19" y="7"/>
                    </a:lnTo>
                    <a:lnTo>
                      <a:pt x="22" y="4"/>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21" name="Freeform 123"/>
              <p:cNvSpPr>
                <a:spLocks/>
              </p:cNvSpPr>
              <p:nvPr/>
            </p:nvSpPr>
            <p:spPr bwMode="auto">
              <a:xfrm>
                <a:off x="3702" y="3332"/>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2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2"/>
                    </a:lnTo>
                    <a:lnTo>
                      <a:pt x="24" y="8"/>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22" name="Freeform 124"/>
              <p:cNvSpPr>
                <a:spLocks/>
              </p:cNvSpPr>
              <p:nvPr/>
            </p:nvSpPr>
            <p:spPr bwMode="auto">
              <a:xfrm>
                <a:off x="3779" y="3317"/>
                <a:ext cx="48" cy="17"/>
              </a:xfrm>
              <a:custGeom>
                <a:avLst/>
                <a:gdLst>
                  <a:gd name="T0" fmla="*/ 1 w 48"/>
                  <a:gd name="T1" fmla="*/ 5 h 17"/>
                  <a:gd name="T2" fmla="*/ 0 w 48"/>
                  <a:gd name="T3" fmla="*/ 8 h 17"/>
                  <a:gd name="T4" fmla="*/ 0 w 48"/>
                  <a:gd name="T5" fmla="*/ 12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10 h 17"/>
                  <a:gd name="T24" fmla="*/ 44 w 48"/>
                  <a:gd name="T25" fmla="*/ 6 h 17"/>
                  <a:gd name="T26" fmla="*/ 38 w 48"/>
                  <a:gd name="T27" fmla="*/ 2 h 17"/>
                  <a:gd name="T28" fmla="*/ 28 w 48"/>
                  <a:gd name="T29" fmla="*/ 1 h 17"/>
                  <a:gd name="T30" fmla="*/ 18 w 48"/>
                  <a:gd name="T31" fmla="*/ 0 h 17"/>
                  <a:gd name="T32" fmla="*/ 9 w 48"/>
                  <a:gd name="T33" fmla="*/ 2 h 17"/>
                  <a:gd name="T34" fmla="*/ 1 w 48"/>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5"/>
                    </a:moveTo>
                    <a:lnTo>
                      <a:pt x="0" y="8"/>
                    </a:lnTo>
                    <a:lnTo>
                      <a:pt x="0" y="12"/>
                    </a:lnTo>
                    <a:lnTo>
                      <a:pt x="3" y="13"/>
                    </a:lnTo>
                    <a:lnTo>
                      <a:pt x="8" y="14"/>
                    </a:lnTo>
                    <a:lnTo>
                      <a:pt x="15" y="12"/>
                    </a:lnTo>
                    <a:lnTo>
                      <a:pt x="22" y="12"/>
                    </a:lnTo>
                    <a:lnTo>
                      <a:pt x="29" y="12"/>
                    </a:lnTo>
                    <a:lnTo>
                      <a:pt x="35" y="14"/>
                    </a:lnTo>
                    <a:lnTo>
                      <a:pt x="41" y="16"/>
                    </a:lnTo>
                    <a:lnTo>
                      <a:pt x="46" y="14"/>
                    </a:lnTo>
                    <a:lnTo>
                      <a:pt x="47" y="10"/>
                    </a:lnTo>
                    <a:lnTo>
                      <a:pt x="44" y="6"/>
                    </a:lnTo>
                    <a:lnTo>
                      <a:pt x="38" y="2"/>
                    </a:lnTo>
                    <a:lnTo>
                      <a:pt x="28" y="1"/>
                    </a:lnTo>
                    <a:lnTo>
                      <a:pt x="18" y="0"/>
                    </a:lnTo>
                    <a:lnTo>
                      <a:pt x="9" y="2"/>
                    </a:lnTo>
                    <a:lnTo>
                      <a:pt x="1" y="5"/>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15423" name="Freeform 125"/>
              <p:cNvSpPr>
                <a:spLocks/>
              </p:cNvSpPr>
              <p:nvPr/>
            </p:nvSpPr>
            <p:spPr bwMode="auto">
              <a:xfrm>
                <a:off x="3613" y="3261"/>
                <a:ext cx="309" cy="126"/>
              </a:xfrm>
              <a:custGeom>
                <a:avLst/>
                <a:gdLst>
                  <a:gd name="T0" fmla="*/ 8 w 309"/>
                  <a:gd name="T1" fmla="*/ 112 h 126"/>
                  <a:gd name="T2" fmla="*/ 22 w 309"/>
                  <a:gd name="T3" fmla="*/ 123 h 126"/>
                  <a:gd name="T4" fmla="*/ 31 w 309"/>
                  <a:gd name="T5" fmla="*/ 114 h 126"/>
                  <a:gd name="T6" fmla="*/ 36 w 309"/>
                  <a:gd name="T7" fmla="*/ 94 h 126"/>
                  <a:gd name="T8" fmla="*/ 50 w 309"/>
                  <a:gd name="T9" fmla="*/ 73 h 126"/>
                  <a:gd name="T10" fmla="*/ 80 w 309"/>
                  <a:gd name="T11" fmla="*/ 45 h 126"/>
                  <a:gd name="T12" fmla="*/ 99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6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2 h 126"/>
                  <a:gd name="T58" fmla="*/ 124 w 309"/>
                  <a:gd name="T59" fmla="*/ 1 h 126"/>
                  <a:gd name="T60" fmla="*/ 84 w 309"/>
                  <a:gd name="T61" fmla="*/ 4 h 126"/>
                  <a:gd name="T62" fmla="*/ 57 w 309"/>
                  <a:gd name="T63" fmla="*/ 12 h 126"/>
                  <a:gd name="T64" fmla="*/ 46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1" y="114"/>
                    </a:lnTo>
                    <a:lnTo>
                      <a:pt x="33" y="104"/>
                    </a:lnTo>
                    <a:lnTo>
                      <a:pt x="36" y="94"/>
                    </a:lnTo>
                    <a:lnTo>
                      <a:pt x="42" y="84"/>
                    </a:lnTo>
                    <a:lnTo>
                      <a:pt x="50" y="73"/>
                    </a:lnTo>
                    <a:lnTo>
                      <a:pt x="64" y="58"/>
                    </a:lnTo>
                    <a:lnTo>
                      <a:pt x="80" y="45"/>
                    </a:lnTo>
                    <a:lnTo>
                      <a:pt x="87" y="42"/>
                    </a:lnTo>
                    <a:lnTo>
                      <a:pt x="99" y="47"/>
                    </a:lnTo>
                    <a:lnTo>
                      <a:pt x="112" y="52"/>
                    </a:lnTo>
                    <a:lnTo>
                      <a:pt x="128" y="54"/>
                    </a:lnTo>
                    <a:lnTo>
                      <a:pt x="138" y="56"/>
                    </a:lnTo>
                    <a:lnTo>
                      <a:pt x="148" y="56"/>
                    </a:lnTo>
                    <a:lnTo>
                      <a:pt x="158" y="55"/>
                    </a:lnTo>
                    <a:lnTo>
                      <a:pt x="168" y="53"/>
                    </a:lnTo>
                    <a:lnTo>
                      <a:pt x="183" y="49"/>
                    </a:lnTo>
                    <a:lnTo>
                      <a:pt x="195" y="45"/>
                    </a:lnTo>
                    <a:lnTo>
                      <a:pt x="207" y="41"/>
                    </a:lnTo>
                    <a:lnTo>
                      <a:pt x="213" y="41"/>
                    </a:lnTo>
                    <a:lnTo>
                      <a:pt x="218" y="40"/>
                    </a:lnTo>
                    <a:lnTo>
                      <a:pt x="227" y="38"/>
                    </a:lnTo>
                    <a:lnTo>
                      <a:pt x="230" y="42"/>
                    </a:lnTo>
                    <a:lnTo>
                      <a:pt x="237" y="48"/>
                    </a:lnTo>
                    <a:lnTo>
                      <a:pt x="247" y="53"/>
                    </a:lnTo>
                    <a:lnTo>
                      <a:pt x="258" y="59"/>
                    </a:lnTo>
                    <a:lnTo>
                      <a:pt x="265" y="65"/>
                    </a:lnTo>
                    <a:lnTo>
                      <a:pt x="269" y="74"/>
                    </a:lnTo>
                    <a:lnTo>
                      <a:pt x="268" y="84"/>
                    </a:lnTo>
                    <a:lnTo>
                      <a:pt x="272" y="92"/>
                    </a:lnTo>
                    <a:lnTo>
                      <a:pt x="278" y="98"/>
                    </a:lnTo>
                    <a:lnTo>
                      <a:pt x="282" y="106"/>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30" y="25"/>
                    </a:lnTo>
                    <a:lnTo>
                      <a:pt x="220" y="19"/>
                    </a:lnTo>
                    <a:lnTo>
                      <a:pt x="209" y="13"/>
                    </a:lnTo>
                    <a:lnTo>
                      <a:pt x="193" y="8"/>
                    </a:lnTo>
                    <a:lnTo>
                      <a:pt x="179" y="4"/>
                    </a:lnTo>
                    <a:lnTo>
                      <a:pt x="161" y="2"/>
                    </a:lnTo>
                    <a:lnTo>
                      <a:pt x="145" y="0"/>
                    </a:lnTo>
                    <a:lnTo>
                      <a:pt x="124" y="1"/>
                    </a:lnTo>
                    <a:lnTo>
                      <a:pt x="104" y="2"/>
                    </a:lnTo>
                    <a:lnTo>
                      <a:pt x="84" y="4"/>
                    </a:lnTo>
                    <a:lnTo>
                      <a:pt x="68" y="7"/>
                    </a:lnTo>
                    <a:lnTo>
                      <a:pt x="57" y="12"/>
                    </a:lnTo>
                    <a:lnTo>
                      <a:pt x="49" y="19"/>
                    </a:lnTo>
                    <a:lnTo>
                      <a:pt x="46" y="27"/>
                    </a:lnTo>
                    <a:lnTo>
                      <a:pt x="47" y="34"/>
                    </a:lnTo>
                    <a:lnTo>
                      <a:pt x="51" y="41"/>
                    </a:lnTo>
                    <a:lnTo>
                      <a:pt x="43" y="43"/>
                    </a:lnTo>
                    <a:lnTo>
                      <a:pt x="34" y="46"/>
                    </a:lnTo>
                    <a:lnTo>
                      <a:pt x="26" y="49"/>
                    </a:lnTo>
                    <a:lnTo>
                      <a:pt x="19" y="52"/>
                    </a:lnTo>
                    <a:lnTo>
                      <a:pt x="14" y="56"/>
                    </a:lnTo>
                    <a:lnTo>
                      <a:pt x="8" y="60"/>
                    </a:lnTo>
                    <a:lnTo>
                      <a:pt x="3" y="66"/>
                    </a:lnTo>
                    <a:lnTo>
                      <a:pt x="1" y="74"/>
                    </a:lnTo>
                    <a:lnTo>
                      <a:pt x="0" y="87"/>
                    </a:lnTo>
                    <a:lnTo>
                      <a:pt x="0" y="94"/>
                    </a:lnTo>
                    <a:lnTo>
                      <a:pt x="3" y="104"/>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15424" name="Freeform 126"/>
              <p:cNvSpPr>
                <a:spLocks/>
              </p:cNvSpPr>
              <p:nvPr/>
            </p:nvSpPr>
            <p:spPr bwMode="auto">
              <a:xfrm>
                <a:off x="3633" y="3312"/>
                <a:ext cx="40" cy="56"/>
              </a:xfrm>
              <a:custGeom>
                <a:avLst/>
                <a:gdLst>
                  <a:gd name="T0" fmla="*/ 8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1 w 40"/>
                  <a:gd name="T19" fmla="*/ 49 h 56"/>
                  <a:gd name="T20" fmla="*/ 10 w 40"/>
                  <a:gd name="T21" fmla="*/ 46 h 56"/>
                  <a:gd name="T22" fmla="*/ 9 w 40"/>
                  <a:gd name="T23" fmla="*/ 43 h 56"/>
                  <a:gd name="T24" fmla="*/ 8 w 40"/>
                  <a:gd name="T25" fmla="*/ 40 h 56"/>
                  <a:gd name="T26" fmla="*/ 8 w 40"/>
                  <a:gd name="T27" fmla="*/ 37 h 56"/>
                  <a:gd name="T28" fmla="*/ 11 w 40"/>
                  <a:gd name="T29" fmla="*/ 33 h 56"/>
                  <a:gd name="T30" fmla="*/ 12 w 40"/>
                  <a:gd name="T31" fmla="*/ 30 h 56"/>
                  <a:gd name="T32" fmla="*/ 15 w 40"/>
                  <a:gd name="T33" fmla="*/ 28 h 56"/>
                  <a:gd name="T34" fmla="*/ 16 w 40"/>
                  <a:gd name="T35" fmla="*/ 31 h 56"/>
                  <a:gd name="T36" fmla="*/ 15 w 40"/>
                  <a:gd name="T37" fmla="*/ 35 h 56"/>
                  <a:gd name="T38" fmla="*/ 13 w 40"/>
                  <a:gd name="T39" fmla="*/ 37 h 56"/>
                  <a:gd name="T40" fmla="*/ 15 w 40"/>
                  <a:gd name="T41" fmla="*/ 38 h 56"/>
                  <a:gd name="T42" fmla="*/ 18 w 40"/>
                  <a:gd name="T43" fmla="*/ 38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8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8" y="31"/>
                    </a:moveTo>
                    <a:lnTo>
                      <a:pt x="5" y="34"/>
                    </a:lnTo>
                    <a:lnTo>
                      <a:pt x="2" y="38"/>
                    </a:lnTo>
                    <a:lnTo>
                      <a:pt x="1" y="42"/>
                    </a:lnTo>
                    <a:lnTo>
                      <a:pt x="0" y="45"/>
                    </a:lnTo>
                    <a:lnTo>
                      <a:pt x="2" y="49"/>
                    </a:lnTo>
                    <a:lnTo>
                      <a:pt x="3" y="52"/>
                    </a:lnTo>
                    <a:lnTo>
                      <a:pt x="6" y="55"/>
                    </a:lnTo>
                    <a:lnTo>
                      <a:pt x="9" y="53"/>
                    </a:lnTo>
                    <a:lnTo>
                      <a:pt x="11" y="49"/>
                    </a:lnTo>
                    <a:lnTo>
                      <a:pt x="10" y="46"/>
                    </a:lnTo>
                    <a:lnTo>
                      <a:pt x="9" y="43"/>
                    </a:lnTo>
                    <a:lnTo>
                      <a:pt x="8" y="40"/>
                    </a:lnTo>
                    <a:lnTo>
                      <a:pt x="8" y="37"/>
                    </a:lnTo>
                    <a:lnTo>
                      <a:pt x="11" y="33"/>
                    </a:lnTo>
                    <a:lnTo>
                      <a:pt x="12" y="30"/>
                    </a:lnTo>
                    <a:lnTo>
                      <a:pt x="15" y="28"/>
                    </a:lnTo>
                    <a:lnTo>
                      <a:pt x="16" y="31"/>
                    </a:lnTo>
                    <a:lnTo>
                      <a:pt x="15" y="35"/>
                    </a:lnTo>
                    <a:lnTo>
                      <a:pt x="13" y="37"/>
                    </a:lnTo>
                    <a:lnTo>
                      <a:pt x="15" y="38"/>
                    </a:lnTo>
                    <a:lnTo>
                      <a:pt x="18" y="38"/>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8" y="0"/>
                    </a:lnTo>
                    <a:lnTo>
                      <a:pt x="39" y="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25" name="Freeform 127"/>
              <p:cNvSpPr>
                <a:spLocks/>
              </p:cNvSpPr>
              <p:nvPr/>
            </p:nvSpPr>
            <p:spPr bwMode="auto">
              <a:xfrm>
                <a:off x="3672" y="3280"/>
                <a:ext cx="158" cy="32"/>
              </a:xfrm>
              <a:custGeom>
                <a:avLst/>
                <a:gdLst>
                  <a:gd name="T0" fmla="*/ 153 w 158"/>
                  <a:gd name="T1" fmla="*/ 13 h 32"/>
                  <a:gd name="T2" fmla="*/ 143 w 158"/>
                  <a:gd name="T3" fmla="*/ 14 h 32"/>
                  <a:gd name="T4" fmla="*/ 133 w 158"/>
                  <a:gd name="T5" fmla="*/ 17 h 32"/>
                  <a:gd name="T6" fmla="*/ 125 w 158"/>
                  <a:gd name="T7" fmla="*/ 22 h 32"/>
                  <a:gd name="T8" fmla="*/ 119 w 158"/>
                  <a:gd name="T9" fmla="*/ 25 h 32"/>
                  <a:gd name="T10" fmla="*/ 111 w 158"/>
                  <a:gd name="T11" fmla="*/ 28 h 32"/>
                  <a:gd name="T12" fmla="*/ 102 w 158"/>
                  <a:gd name="T13" fmla="*/ 30 h 32"/>
                  <a:gd name="T14" fmla="*/ 91 w 158"/>
                  <a:gd name="T15" fmla="*/ 31 h 32"/>
                  <a:gd name="T16" fmla="*/ 78 w 158"/>
                  <a:gd name="T17" fmla="*/ 31 h 32"/>
                  <a:gd name="T18" fmla="*/ 66 w 158"/>
                  <a:gd name="T19" fmla="*/ 30 h 32"/>
                  <a:gd name="T20" fmla="*/ 57 w 158"/>
                  <a:gd name="T21" fmla="*/ 29 h 32"/>
                  <a:gd name="T22" fmla="*/ 47 w 158"/>
                  <a:gd name="T23" fmla="*/ 26 h 32"/>
                  <a:gd name="T24" fmla="*/ 40 w 158"/>
                  <a:gd name="T25" fmla="*/ 23 h 32"/>
                  <a:gd name="T26" fmla="*/ 34 w 158"/>
                  <a:gd name="T27" fmla="*/ 18 h 32"/>
                  <a:gd name="T28" fmla="*/ 38 w 158"/>
                  <a:gd name="T29" fmla="*/ 20 h 32"/>
                  <a:gd name="T30" fmla="*/ 47 w 158"/>
                  <a:gd name="T31" fmla="*/ 22 h 32"/>
                  <a:gd name="T32" fmla="*/ 58 w 158"/>
                  <a:gd name="T33" fmla="*/ 22 h 32"/>
                  <a:gd name="T34" fmla="*/ 71 w 158"/>
                  <a:gd name="T35" fmla="*/ 22 h 32"/>
                  <a:gd name="T36" fmla="*/ 86 w 158"/>
                  <a:gd name="T37" fmla="*/ 21 h 32"/>
                  <a:gd name="T38" fmla="*/ 100 w 158"/>
                  <a:gd name="T39" fmla="*/ 20 h 32"/>
                  <a:gd name="T40" fmla="*/ 113 w 158"/>
                  <a:gd name="T41" fmla="*/ 17 h 32"/>
                  <a:gd name="T42" fmla="*/ 122 w 158"/>
                  <a:gd name="T43" fmla="*/ 13 h 32"/>
                  <a:gd name="T44" fmla="*/ 119 w 158"/>
                  <a:gd name="T45" fmla="*/ 12 h 32"/>
                  <a:gd name="T46" fmla="*/ 106 w 158"/>
                  <a:gd name="T47" fmla="*/ 13 h 32"/>
                  <a:gd name="T48" fmla="*/ 94 w 158"/>
                  <a:gd name="T49" fmla="*/ 15 h 32"/>
                  <a:gd name="T50" fmla="*/ 83 w 158"/>
                  <a:gd name="T51" fmla="*/ 17 h 32"/>
                  <a:gd name="T52" fmla="*/ 71 w 158"/>
                  <a:gd name="T53" fmla="*/ 15 h 32"/>
                  <a:gd name="T54" fmla="*/ 61 w 158"/>
                  <a:gd name="T55" fmla="*/ 10 h 32"/>
                  <a:gd name="T56" fmla="*/ 49 w 158"/>
                  <a:gd name="T57" fmla="*/ 8 h 32"/>
                  <a:gd name="T58" fmla="*/ 37 w 158"/>
                  <a:gd name="T59" fmla="*/ 7 h 32"/>
                  <a:gd name="T60" fmla="*/ 25 w 158"/>
                  <a:gd name="T61" fmla="*/ 2 h 32"/>
                  <a:gd name="T62" fmla="*/ 10 w 158"/>
                  <a:gd name="T63" fmla="*/ 0 h 32"/>
                  <a:gd name="T64" fmla="*/ 0 w 158"/>
                  <a:gd name="T65" fmla="*/ 1 h 32"/>
                  <a:gd name="T66" fmla="*/ 4 w 158"/>
                  <a:gd name="T67" fmla="*/ 7 h 32"/>
                  <a:gd name="T68" fmla="*/ 16 w 158"/>
                  <a:gd name="T69" fmla="*/ 11 h 32"/>
                  <a:gd name="T70" fmla="*/ 31 w 158"/>
                  <a:gd name="T71" fmla="*/ 11 h 32"/>
                  <a:gd name="T72" fmla="*/ 37 w 158"/>
                  <a:gd name="T73" fmla="*/ 13 h 32"/>
                  <a:gd name="T74" fmla="*/ 41 w 158"/>
                  <a:gd name="T75" fmla="*/ 17 h 32"/>
                  <a:gd name="T76" fmla="*/ 50 w 158"/>
                  <a:gd name="T77" fmla="*/ 19 h 32"/>
                  <a:gd name="T78" fmla="*/ 60 w 158"/>
                  <a:gd name="T79" fmla="*/ 17 h 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2"/>
                  <a:gd name="T122" fmla="*/ 158 w 158"/>
                  <a:gd name="T123" fmla="*/ 32 h 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2">
                    <a:moveTo>
                      <a:pt x="157" y="14"/>
                    </a:moveTo>
                    <a:lnTo>
                      <a:pt x="153" y="13"/>
                    </a:lnTo>
                    <a:lnTo>
                      <a:pt x="148" y="13"/>
                    </a:lnTo>
                    <a:lnTo>
                      <a:pt x="143" y="14"/>
                    </a:lnTo>
                    <a:lnTo>
                      <a:pt x="138" y="16"/>
                    </a:lnTo>
                    <a:lnTo>
                      <a:pt x="133" y="17"/>
                    </a:lnTo>
                    <a:lnTo>
                      <a:pt x="129" y="19"/>
                    </a:lnTo>
                    <a:lnTo>
                      <a:pt x="125" y="22"/>
                    </a:lnTo>
                    <a:lnTo>
                      <a:pt x="123" y="24"/>
                    </a:lnTo>
                    <a:lnTo>
                      <a:pt x="119" y="25"/>
                    </a:lnTo>
                    <a:lnTo>
                      <a:pt x="115" y="26"/>
                    </a:lnTo>
                    <a:lnTo>
                      <a:pt x="111" y="28"/>
                    </a:lnTo>
                    <a:lnTo>
                      <a:pt x="106" y="29"/>
                    </a:lnTo>
                    <a:lnTo>
                      <a:pt x="102" y="30"/>
                    </a:lnTo>
                    <a:lnTo>
                      <a:pt x="97" y="31"/>
                    </a:lnTo>
                    <a:lnTo>
                      <a:pt x="91" y="31"/>
                    </a:lnTo>
                    <a:lnTo>
                      <a:pt x="83" y="31"/>
                    </a:lnTo>
                    <a:lnTo>
                      <a:pt x="78" y="31"/>
                    </a:lnTo>
                    <a:lnTo>
                      <a:pt x="71" y="31"/>
                    </a:lnTo>
                    <a:lnTo>
                      <a:pt x="66" y="30"/>
                    </a:lnTo>
                    <a:lnTo>
                      <a:pt x="61" y="29"/>
                    </a:lnTo>
                    <a:lnTo>
                      <a:pt x="57" y="29"/>
                    </a:lnTo>
                    <a:lnTo>
                      <a:pt x="53" y="28"/>
                    </a:lnTo>
                    <a:lnTo>
                      <a:pt x="47" y="26"/>
                    </a:lnTo>
                    <a:lnTo>
                      <a:pt x="43" y="25"/>
                    </a:lnTo>
                    <a:lnTo>
                      <a:pt x="40" y="23"/>
                    </a:lnTo>
                    <a:lnTo>
                      <a:pt x="36" y="21"/>
                    </a:lnTo>
                    <a:lnTo>
                      <a:pt x="34" y="18"/>
                    </a:lnTo>
                    <a:lnTo>
                      <a:pt x="33" y="16"/>
                    </a:lnTo>
                    <a:lnTo>
                      <a:pt x="38" y="20"/>
                    </a:lnTo>
                    <a:lnTo>
                      <a:pt x="44" y="21"/>
                    </a:lnTo>
                    <a:lnTo>
                      <a:pt x="47" y="22"/>
                    </a:lnTo>
                    <a:lnTo>
                      <a:pt x="52" y="22"/>
                    </a:lnTo>
                    <a:lnTo>
                      <a:pt x="58" y="22"/>
                    </a:lnTo>
                    <a:lnTo>
                      <a:pt x="64" y="23"/>
                    </a:lnTo>
                    <a:lnTo>
                      <a:pt x="71" y="22"/>
                    </a:lnTo>
                    <a:lnTo>
                      <a:pt x="77" y="22"/>
                    </a:lnTo>
                    <a:lnTo>
                      <a:pt x="86" y="21"/>
                    </a:lnTo>
                    <a:lnTo>
                      <a:pt x="94" y="20"/>
                    </a:lnTo>
                    <a:lnTo>
                      <a:pt x="100" y="20"/>
                    </a:lnTo>
                    <a:lnTo>
                      <a:pt x="105" y="19"/>
                    </a:lnTo>
                    <a:lnTo>
                      <a:pt x="113" y="17"/>
                    </a:lnTo>
                    <a:lnTo>
                      <a:pt x="117" y="16"/>
                    </a:lnTo>
                    <a:lnTo>
                      <a:pt x="122" y="13"/>
                    </a:lnTo>
                    <a:lnTo>
                      <a:pt x="123" y="12"/>
                    </a:lnTo>
                    <a:lnTo>
                      <a:pt x="119" y="12"/>
                    </a:lnTo>
                    <a:lnTo>
                      <a:pt x="114" y="12"/>
                    </a:lnTo>
                    <a:lnTo>
                      <a:pt x="106" y="13"/>
                    </a:lnTo>
                    <a:lnTo>
                      <a:pt x="99" y="14"/>
                    </a:lnTo>
                    <a:lnTo>
                      <a:pt x="94" y="15"/>
                    </a:lnTo>
                    <a:lnTo>
                      <a:pt x="89" y="16"/>
                    </a:lnTo>
                    <a:lnTo>
                      <a:pt x="83" y="17"/>
                    </a:lnTo>
                    <a:lnTo>
                      <a:pt x="78" y="16"/>
                    </a:lnTo>
                    <a:lnTo>
                      <a:pt x="71" y="15"/>
                    </a:lnTo>
                    <a:lnTo>
                      <a:pt x="66" y="13"/>
                    </a:lnTo>
                    <a:lnTo>
                      <a:pt x="61" y="10"/>
                    </a:lnTo>
                    <a:lnTo>
                      <a:pt x="56" y="8"/>
                    </a:lnTo>
                    <a:lnTo>
                      <a:pt x="49" y="8"/>
                    </a:lnTo>
                    <a:lnTo>
                      <a:pt x="43" y="8"/>
                    </a:lnTo>
                    <a:lnTo>
                      <a:pt x="37" y="7"/>
                    </a:lnTo>
                    <a:lnTo>
                      <a:pt x="30" y="4"/>
                    </a:lnTo>
                    <a:lnTo>
                      <a:pt x="25" y="2"/>
                    </a:lnTo>
                    <a:lnTo>
                      <a:pt x="19" y="0"/>
                    </a:lnTo>
                    <a:lnTo>
                      <a:pt x="10" y="0"/>
                    </a:lnTo>
                    <a:lnTo>
                      <a:pt x="4" y="0"/>
                    </a:lnTo>
                    <a:lnTo>
                      <a:pt x="0" y="1"/>
                    </a:lnTo>
                    <a:lnTo>
                      <a:pt x="1" y="4"/>
                    </a:lnTo>
                    <a:lnTo>
                      <a:pt x="4" y="7"/>
                    </a:lnTo>
                    <a:lnTo>
                      <a:pt x="9" y="9"/>
                    </a:lnTo>
                    <a:lnTo>
                      <a:pt x="16" y="11"/>
                    </a:lnTo>
                    <a:lnTo>
                      <a:pt x="24" y="11"/>
                    </a:lnTo>
                    <a:lnTo>
                      <a:pt x="31" y="11"/>
                    </a:lnTo>
                    <a:lnTo>
                      <a:pt x="36" y="10"/>
                    </a:lnTo>
                    <a:lnTo>
                      <a:pt x="37" y="13"/>
                    </a:lnTo>
                    <a:lnTo>
                      <a:pt x="39" y="15"/>
                    </a:lnTo>
                    <a:lnTo>
                      <a:pt x="41" y="17"/>
                    </a:lnTo>
                    <a:lnTo>
                      <a:pt x="45" y="18"/>
                    </a:lnTo>
                    <a:lnTo>
                      <a:pt x="50" y="19"/>
                    </a:lnTo>
                    <a:lnTo>
                      <a:pt x="56" y="18"/>
                    </a:lnTo>
                    <a:lnTo>
                      <a:pt x="60" y="17"/>
                    </a:lnTo>
                    <a:lnTo>
                      <a:pt x="65" y="16"/>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26" name="Freeform 128"/>
              <p:cNvSpPr>
                <a:spLocks/>
              </p:cNvSpPr>
              <p:nvPr/>
            </p:nvSpPr>
            <p:spPr bwMode="auto">
              <a:xfrm>
                <a:off x="3841" y="3295"/>
                <a:ext cx="54" cy="59"/>
              </a:xfrm>
              <a:custGeom>
                <a:avLst/>
                <a:gdLst>
                  <a:gd name="T0" fmla="*/ 13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6 h 59"/>
                  <a:gd name="T20" fmla="*/ 44 w 54"/>
                  <a:gd name="T21" fmla="*/ 29 h 59"/>
                  <a:gd name="T22" fmla="*/ 46 w 54"/>
                  <a:gd name="T23" fmla="*/ 34 h 59"/>
                  <a:gd name="T24" fmla="*/ 49 w 54"/>
                  <a:gd name="T25" fmla="*/ 37 h 59"/>
                  <a:gd name="T26" fmla="*/ 53 w 54"/>
                  <a:gd name="T27" fmla="*/ 40 h 59"/>
                  <a:gd name="T28" fmla="*/ 50 w 54"/>
                  <a:gd name="T29" fmla="*/ 45 h 59"/>
                  <a:gd name="T30" fmla="*/ 47 w 54"/>
                  <a:gd name="T31" fmla="*/ 50 h 59"/>
                  <a:gd name="T32" fmla="*/ 46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5 w 54"/>
                  <a:gd name="T63" fmla="*/ 26 h 59"/>
                  <a:gd name="T64" fmla="*/ 29 w 54"/>
                  <a:gd name="T65" fmla="*/ 22 h 59"/>
                  <a:gd name="T66" fmla="*/ 26 w 54"/>
                  <a:gd name="T67" fmla="*/ 20 h 59"/>
                  <a:gd name="T68" fmla="*/ 24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2 h 59"/>
                  <a:gd name="T82" fmla="*/ 4 w 54"/>
                  <a:gd name="T83" fmla="*/ 0 h 59"/>
                  <a:gd name="T84" fmla="*/ 9 w 54"/>
                  <a:gd name="T85" fmla="*/ 0 h 59"/>
                  <a:gd name="T86" fmla="*/ 13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3" y="1"/>
                    </a:moveTo>
                    <a:lnTo>
                      <a:pt x="18" y="3"/>
                    </a:lnTo>
                    <a:lnTo>
                      <a:pt x="24" y="5"/>
                    </a:lnTo>
                    <a:lnTo>
                      <a:pt x="32" y="9"/>
                    </a:lnTo>
                    <a:lnTo>
                      <a:pt x="36" y="11"/>
                    </a:lnTo>
                    <a:lnTo>
                      <a:pt x="40" y="13"/>
                    </a:lnTo>
                    <a:lnTo>
                      <a:pt x="42" y="15"/>
                    </a:lnTo>
                    <a:lnTo>
                      <a:pt x="44" y="18"/>
                    </a:lnTo>
                    <a:lnTo>
                      <a:pt x="44" y="22"/>
                    </a:lnTo>
                    <a:lnTo>
                      <a:pt x="43" y="26"/>
                    </a:lnTo>
                    <a:lnTo>
                      <a:pt x="44" y="29"/>
                    </a:lnTo>
                    <a:lnTo>
                      <a:pt x="46" y="34"/>
                    </a:lnTo>
                    <a:lnTo>
                      <a:pt x="49" y="37"/>
                    </a:lnTo>
                    <a:lnTo>
                      <a:pt x="53" y="40"/>
                    </a:lnTo>
                    <a:lnTo>
                      <a:pt x="50" y="45"/>
                    </a:lnTo>
                    <a:lnTo>
                      <a:pt x="47" y="50"/>
                    </a:lnTo>
                    <a:lnTo>
                      <a:pt x="46"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5" y="26"/>
                    </a:lnTo>
                    <a:lnTo>
                      <a:pt x="29" y="22"/>
                    </a:lnTo>
                    <a:lnTo>
                      <a:pt x="26" y="20"/>
                    </a:lnTo>
                    <a:lnTo>
                      <a:pt x="24" y="18"/>
                    </a:lnTo>
                    <a:lnTo>
                      <a:pt x="19" y="16"/>
                    </a:lnTo>
                    <a:lnTo>
                      <a:pt x="14" y="13"/>
                    </a:lnTo>
                    <a:lnTo>
                      <a:pt x="9" y="11"/>
                    </a:lnTo>
                    <a:lnTo>
                      <a:pt x="6" y="7"/>
                    </a:lnTo>
                    <a:lnTo>
                      <a:pt x="2" y="4"/>
                    </a:lnTo>
                    <a:lnTo>
                      <a:pt x="0" y="2"/>
                    </a:lnTo>
                    <a:lnTo>
                      <a:pt x="4" y="0"/>
                    </a:lnTo>
                    <a:lnTo>
                      <a:pt x="9" y="0"/>
                    </a:lnTo>
                    <a:lnTo>
                      <a:pt x="13" y="1"/>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27" name="Freeform 129"/>
              <p:cNvSpPr>
                <a:spLocks/>
              </p:cNvSpPr>
              <p:nvPr/>
            </p:nvSpPr>
            <p:spPr bwMode="auto">
              <a:xfrm>
                <a:off x="3820" y="3268"/>
                <a:ext cx="61" cy="21"/>
              </a:xfrm>
              <a:custGeom>
                <a:avLst/>
                <a:gdLst>
                  <a:gd name="T0" fmla="*/ 0 w 61"/>
                  <a:gd name="T1" fmla="*/ 3 h 21"/>
                  <a:gd name="T2" fmla="*/ 8 w 61"/>
                  <a:gd name="T3" fmla="*/ 3 h 21"/>
                  <a:gd name="T4" fmla="*/ 13 w 61"/>
                  <a:gd name="T5" fmla="*/ 4 h 21"/>
                  <a:gd name="T6" fmla="*/ 16 w 61"/>
                  <a:gd name="T7" fmla="*/ 5 h 21"/>
                  <a:gd name="T8" fmla="*/ 20 w 61"/>
                  <a:gd name="T9" fmla="*/ 9 h 21"/>
                  <a:gd name="T10" fmla="*/ 20 w 61"/>
                  <a:gd name="T11" fmla="*/ 11 h 21"/>
                  <a:gd name="T12" fmla="*/ 21 w 61"/>
                  <a:gd name="T13" fmla="*/ 14 h 21"/>
                  <a:gd name="T14" fmla="*/ 22 w 61"/>
                  <a:gd name="T15" fmla="*/ 16 h 21"/>
                  <a:gd name="T16" fmla="*/ 22 w 61"/>
                  <a:gd name="T17" fmla="*/ 18 h 21"/>
                  <a:gd name="T18" fmla="*/ 24 w 61"/>
                  <a:gd name="T19" fmla="*/ 15 h 21"/>
                  <a:gd name="T20" fmla="*/ 25 w 61"/>
                  <a:gd name="T21" fmla="*/ 11 h 21"/>
                  <a:gd name="T22" fmla="*/ 24 w 61"/>
                  <a:gd name="T23" fmla="*/ 9 h 21"/>
                  <a:gd name="T24" fmla="*/ 23 w 61"/>
                  <a:gd name="T25" fmla="*/ 5 h 21"/>
                  <a:gd name="T26" fmla="*/ 20 w 61"/>
                  <a:gd name="T27" fmla="*/ 2 h 21"/>
                  <a:gd name="T28" fmla="*/ 17 w 61"/>
                  <a:gd name="T29" fmla="*/ 0 h 21"/>
                  <a:gd name="T30" fmla="*/ 22 w 61"/>
                  <a:gd name="T31" fmla="*/ 1 h 21"/>
                  <a:gd name="T32" fmla="*/ 26 w 61"/>
                  <a:gd name="T33" fmla="*/ 5 h 21"/>
                  <a:gd name="T34" fmla="*/ 28 w 61"/>
                  <a:gd name="T35" fmla="*/ 8 h 21"/>
                  <a:gd name="T36" fmla="*/ 28 w 61"/>
                  <a:gd name="T37" fmla="*/ 11 h 21"/>
                  <a:gd name="T38" fmla="*/ 28 w 61"/>
                  <a:gd name="T39" fmla="*/ 14 h 21"/>
                  <a:gd name="T40" fmla="*/ 28 w 61"/>
                  <a:gd name="T41" fmla="*/ 15 h 21"/>
                  <a:gd name="T42" fmla="*/ 30 w 61"/>
                  <a:gd name="T43" fmla="*/ 13 h 21"/>
                  <a:gd name="T44" fmla="*/ 33 w 61"/>
                  <a:gd name="T45" fmla="*/ 10 h 21"/>
                  <a:gd name="T46" fmla="*/ 38 w 61"/>
                  <a:gd name="T47" fmla="*/ 7 h 21"/>
                  <a:gd name="T48" fmla="*/ 43 w 61"/>
                  <a:gd name="T49" fmla="*/ 6 h 21"/>
                  <a:gd name="T50" fmla="*/ 49 w 61"/>
                  <a:gd name="T51" fmla="*/ 5 h 21"/>
                  <a:gd name="T52" fmla="*/ 53 w 61"/>
                  <a:gd name="T53" fmla="*/ 6 h 21"/>
                  <a:gd name="T54" fmla="*/ 57 w 61"/>
                  <a:gd name="T55" fmla="*/ 6 h 21"/>
                  <a:gd name="T56" fmla="*/ 60 w 61"/>
                  <a:gd name="T57" fmla="*/ 7 h 21"/>
                  <a:gd name="T58" fmla="*/ 56 w 61"/>
                  <a:gd name="T59" fmla="*/ 7 h 21"/>
                  <a:gd name="T60" fmla="*/ 53 w 61"/>
                  <a:gd name="T61" fmla="*/ 8 h 21"/>
                  <a:gd name="T62" fmla="*/ 49 w 61"/>
                  <a:gd name="T63" fmla="*/ 8 h 21"/>
                  <a:gd name="T64" fmla="*/ 44 w 61"/>
                  <a:gd name="T65" fmla="*/ 9 h 21"/>
                  <a:gd name="T66" fmla="*/ 41 w 61"/>
                  <a:gd name="T67" fmla="*/ 11 h 21"/>
                  <a:gd name="T68" fmla="*/ 38 w 61"/>
                  <a:gd name="T69" fmla="*/ 12 h 21"/>
                  <a:gd name="T70" fmla="*/ 36 w 61"/>
                  <a:gd name="T71" fmla="*/ 14 h 21"/>
                  <a:gd name="T72" fmla="*/ 34 w 61"/>
                  <a:gd name="T73" fmla="*/ 16 h 21"/>
                  <a:gd name="T74" fmla="*/ 34 w 61"/>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21"/>
                  <a:gd name="T116" fmla="*/ 61 w 61"/>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21">
                    <a:moveTo>
                      <a:pt x="0" y="3"/>
                    </a:moveTo>
                    <a:lnTo>
                      <a:pt x="8" y="3"/>
                    </a:lnTo>
                    <a:lnTo>
                      <a:pt x="13" y="4"/>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30" y="13"/>
                    </a:lnTo>
                    <a:lnTo>
                      <a:pt x="33" y="10"/>
                    </a:lnTo>
                    <a:lnTo>
                      <a:pt x="38" y="7"/>
                    </a:lnTo>
                    <a:lnTo>
                      <a:pt x="43" y="6"/>
                    </a:lnTo>
                    <a:lnTo>
                      <a:pt x="49" y="5"/>
                    </a:lnTo>
                    <a:lnTo>
                      <a:pt x="53" y="6"/>
                    </a:lnTo>
                    <a:lnTo>
                      <a:pt x="57" y="6"/>
                    </a:lnTo>
                    <a:lnTo>
                      <a:pt x="60" y="7"/>
                    </a:lnTo>
                    <a:lnTo>
                      <a:pt x="56" y="7"/>
                    </a:lnTo>
                    <a:lnTo>
                      <a:pt x="53" y="8"/>
                    </a:lnTo>
                    <a:lnTo>
                      <a:pt x="49" y="8"/>
                    </a:lnTo>
                    <a:lnTo>
                      <a:pt x="44" y="9"/>
                    </a:lnTo>
                    <a:lnTo>
                      <a:pt x="41" y="11"/>
                    </a:lnTo>
                    <a:lnTo>
                      <a:pt x="38" y="12"/>
                    </a:lnTo>
                    <a:lnTo>
                      <a:pt x="36" y="14"/>
                    </a:lnTo>
                    <a:lnTo>
                      <a:pt x="34" y="16"/>
                    </a:lnTo>
                    <a:lnTo>
                      <a:pt x="34" y="2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15428" name="Freeform 130"/>
              <p:cNvSpPr>
                <a:spLocks/>
              </p:cNvSpPr>
              <p:nvPr/>
            </p:nvSpPr>
            <p:spPr bwMode="auto">
              <a:xfrm>
                <a:off x="3703" y="3318"/>
                <a:ext cx="47" cy="17"/>
              </a:xfrm>
              <a:custGeom>
                <a:avLst/>
                <a:gdLst>
                  <a:gd name="T0" fmla="*/ 45 w 47"/>
                  <a:gd name="T1" fmla="*/ 4 h 17"/>
                  <a:gd name="T2" fmla="*/ 46 w 47"/>
                  <a:gd name="T3" fmla="*/ 6 h 17"/>
                  <a:gd name="T4" fmla="*/ 46 w 47"/>
                  <a:gd name="T5" fmla="*/ 10 h 17"/>
                  <a:gd name="T6" fmla="*/ 43 w 47"/>
                  <a:gd name="T7" fmla="*/ 12 h 17"/>
                  <a:gd name="T8" fmla="*/ 39 w 47"/>
                  <a:gd name="T9" fmla="*/ 13 h 17"/>
                  <a:gd name="T10" fmla="*/ 32 w 47"/>
                  <a:gd name="T11" fmla="*/ 12 h 17"/>
                  <a:gd name="T12" fmla="*/ 25 w 47"/>
                  <a:gd name="T13" fmla="*/ 10 h 17"/>
                  <a:gd name="T14" fmla="*/ 17 w 47"/>
                  <a:gd name="T15" fmla="*/ 10 h 17"/>
                  <a:gd name="T16" fmla="*/ 11 w 47"/>
                  <a:gd name="T17" fmla="*/ 13 h 17"/>
                  <a:gd name="T18" fmla="*/ 5 w 47"/>
                  <a:gd name="T19" fmla="*/ 16 h 17"/>
                  <a:gd name="T20" fmla="*/ 1 w 47"/>
                  <a:gd name="T21" fmla="*/ 13 h 17"/>
                  <a:gd name="T22" fmla="*/ 0 w 47"/>
                  <a:gd name="T23" fmla="*/ 9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6"/>
                    </a:lnTo>
                    <a:lnTo>
                      <a:pt x="46" y="10"/>
                    </a:lnTo>
                    <a:lnTo>
                      <a:pt x="43" y="12"/>
                    </a:lnTo>
                    <a:lnTo>
                      <a:pt x="39" y="13"/>
                    </a:lnTo>
                    <a:lnTo>
                      <a:pt x="32" y="12"/>
                    </a:lnTo>
                    <a:lnTo>
                      <a:pt x="25" y="10"/>
                    </a:lnTo>
                    <a:lnTo>
                      <a:pt x="17" y="10"/>
                    </a:lnTo>
                    <a:lnTo>
                      <a:pt x="11" y="13"/>
                    </a:lnTo>
                    <a:lnTo>
                      <a:pt x="5" y="16"/>
                    </a:lnTo>
                    <a:lnTo>
                      <a:pt x="1" y="13"/>
                    </a:lnTo>
                    <a:lnTo>
                      <a:pt x="0" y="9"/>
                    </a:lnTo>
                    <a:lnTo>
                      <a:pt x="3" y="5"/>
                    </a:lnTo>
                    <a:lnTo>
                      <a:pt x="9" y="1"/>
                    </a:lnTo>
                    <a:lnTo>
                      <a:pt x="18" y="0"/>
                    </a:lnTo>
                    <a:lnTo>
                      <a:pt x="28" y="0"/>
                    </a:lnTo>
                    <a:lnTo>
                      <a:pt x="38" y="1"/>
                    </a:lnTo>
                    <a:lnTo>
                      <a:pt x="45" y="4"/>
                    </a:lnTo>
                  </a:path>
                </a:pathLst>
              </a:custGeom>
              <a:solidFill>
                <a:srgbClr val="FFFF99"/>
              </a:solidFill>
              <a:ln w="12700" cap="rnd" cmpd="sng">
                <a:solidFill>
                  <a:srgbClr val="000000"/>
                </a:solidFill>
                <a:prstDash val="solid"/>
                <a:round/>
                <a:headEnd/>
                <a:tailEnd/>
              </a:ln>
            </p:spPr>
            <p:txBody>
              <a:bodyPr/>
              <a:lstStyle/>
              <a:p>
                <a:endParaRPr lang="zh-TW" altLang="en-US"/>
              </a:p>
            </p:txBody>
          </p:sp>
        </p:grpSp>
        <p:sp>
          <p:nvSpPr>
            <p:cNvPr id="15414" name="Line 131"/>
            <p:cNvSpPr>
              <a:spLocks noChangeShapeType="1"/>
            </p:cNvSpPr>
            <p:nvPr/>
          </p:nvSpPr>
          <p:spPr bwMode="auto">
            <a:xfrm>
              <a:off x="3893" y="3582"/>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15375" name="Rectangle 132"/>
          <p:cNvSpPr>
            <a:spLocks noChangeArrowheads="1"/>
          </p:cNvSpPr>
          <p:nvPr/>
        </p:nvSpPr>
        <p:spPr bwMode="auto">
          <a:xfrm>
            <a:off x="2667000" y="18288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5376" name="Rectangle 133"/>
          <p:cNvSpPr>
            <a:spLocks noChangeArrowheads="1"/>
          </p:cNvSpPr>
          <p:nvPr/>
        </p:nvSpPr>
        <p:spPr bwMode="auto">
          <a:xfrm>
            <a:off x="4267200" y="37338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5377" name="Rectangle 134"/>
          <p:cNvSpPr>
            <a:spLocks noChangeArrowheads="1"/>
          </p:cNvSpPr>
          <p:nvPr/>
        </p:nvSpPr>
        <p:spPr bwMode="auto">
          <a:xfrm>
            <a:off x="2590800" y="37338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5378" name="Rectangle 135"/>
          <p:cNvSpPr>
            <a:spLocks noChangeArrowheads="1"/>
          </p:cNvSpPr>
          <p:nvPr/>
        </p:nvSpPr>
        <p:spPr bwMode="auto">
          <a:xfrm>
            <a:off x="5638800" y="28194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5379" name="Rectangle 136"/>
          <p:cNvSpPr>
            <a:spLocks noChangeArrowheads="1"/>
          </p:cNvSpPr>
          <p:nvPr/>
        </p:nvSpPr>
        <p:spPr bwMode="auto">
          <a:xfrm>
            <a:off x="5334000" y="19050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5380" name="Rectangle 137"/>
          <p:cNvSpPr>
            <a:spLocks noChangeArrowheads="1"/>
          </p:cNvSpPr>
          <p:nvPr/>
        </p:nvSpPr>
        <p:spPr bwMode="auto">
          <a:xfrm>
            <a:off x="6400800" y="51054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pic>
        <p:nvPicPr>
          <p:cNvPr id="15381" name="Picture 1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1638" y="19764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8438" y="51768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838" y="38052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4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4638" y="19002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4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8438" y="38052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91200" y="2895600"/>
            <a:ext cx="161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44"/>
          <p:cNvGrpSpPr>
            <a:grpSpLocks/>
          </p:cNvGrpSpPr>
          <p:nvPr/>
        </p:nvGrpSpPr>
        <p:grpSpPr bwMode="auto">
          <a:xfrm>
            <a:off x="2439988" y="2363788"/>
            <a:ext cx="3427412" cy="2436812"/>
            <a:chOff x="1537" y="1681"/>
            <a:chExt cx="2159" cy="1535"/>
          </a:xfrm>
        </p:grpSpPr>
        <p:sp>
          <p:nvSpPr>
            <p:cNvPr id="15404" name="Line 145"/>
            <p:cNvSpPr>
              <a:spLocks noChangeShapeType="1"/>
            </p:cNvSpPr>
            <p:nvPr/>
          </p:nvSpPr>
          <p:spPr bwMode="auto">
            <a:xfrm>
              <a:off x="2929" y="1681"/>
              <a:ext cx="143"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5" name="Line 146"/>
            <p:cNvSpPr>
              <a:spLocks noChangeShapeType="1"/>
            </p:cNvSpPr>
            <p:nvPr/>
          </p:nvSpPr>
          <p:spPr bwMode="auto">
            <a:xfrm>
              <a:off x="1585" y="1681"/>
              <a:ext cx="1439" cy="4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6" name="Line 147"/>
            <p:cNvSpPr>
              <a:spLocks noChangeShapeType="1"/>
            </p:cNvSpPr>
            <p:nvPr/>
          </p:nvSpPr>
          <p:spPr bwMode="auto">
            <a:xfrm flipV="1">
              <a:off x="2641" y="2305"/>
              <a:ext cx="431" cy="2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7" name="Line 148"/>
            <p:cNvSpPr>
              <a:spLocks noChangeShapeType="1"/>
            </p:cNvSpPr>
            <p:nvPr/>
          </p:nvSpPr>
          <p:spPr bwMode="auto">
            <a:xfrm flipV="1">
              <a:off x="1537" y="2209"/>
              <a:ext cx="1439"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8" name="Line 149"/>
            <p:cNvSpPr>
              <a:spLocks noChangeShapeType="1"/>
            </p:cNvSpPr>
            <p:nvPr/>
          </p:nvSpPr>
          <p:spPr bwMode="auto">
            <a:xfrm flipH="1" flipV="1">
              <a:off x="3313" y="2305"/>
              <a:ext cx="383" cy="9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131094" name="Freeform 150"/>
          <p:cNvSpPr>
            <a:spLocks/>
          </p:cNvSpPr>
          <p:nvPr/>
        </p:nvSpPr>
        <p:spPr bwMode="auto">
          <a:xfrm>
            <a:off x="3200400" y="1219200"/>
            <a:ext cx="3270250" cy="3802063"/>
          </a:xfrm>
          <a:custGeom>
            <a:avLst/>
            <a:gdLst>
              <a:gd name="T0" fmla="*/ 2147483646 w 2060"/>
              <a:gd name="T1" fmla="*/ 2147483646 h 2395"/>
              <a:gd name="T2" fmla="*/ 2147483646 w 2060"/>
              <a:gd name="T3" fmla="*/ 2147483646 h 2395"/>
              <a:gd name="T4" fmla="*/ 2147483646 w 2060"/>
              <a:gd name="T5" fmla="*/ 2147483646 h 2395"/>
              <a:gd name="T6" fmla="*/ 2147483646 w 2060"/>
              <a:gd name="T7" fmla="*/ 2147483646 h 2395"/>
              <a:gd name="T8" fmla="*/ 2147483646 w 2060"/>
              <a:gd name="T9" fmla="*/ 2147483646 h 2395"/>
              <a:gd name="T10" fmla="*/ 2147483646 w 2060"/>
              <a:gd name="T11" fmla="*/ 2147483646 h 2395"/>
              <a:gd name="T12" fmla="*/ 2147483646 w 2060"/>
              <a:gd name="T13" fmla="*/ 2147483646 h 2395"/>
              <a:gd name="T14" fmla="*/ 2147483646 w 2060"/>
              <a:gd name="T15" fmla="*/ 2147483646 h 2395"/>
              <a:gd name="T16" fmla="*/ 2147483646 w 2060"/>
              <a:gd name="T17" fmla="*/ 2147483646 h 2395"/>
              <a:gd name="T18" fmla="*/ 2147483646 w 2060"/>
              <a:gd name="T19" fmla="*/ 2147483646 h 2395"/>
              <a:gd name="T20" fmla="*/ 2147483646 w 2060"/>
              <a:gd name="T21" fmla="*/ 2147483646 h 2395"/>
              <a:gd name="T22" fmla="*/ 2147483646 w 2060"/>
              <a:gd name="T23" fmla="*/ 2147483646 h 2395"/>
              <a:gd name="T24" fmla="*/ 2147483646 w 2060"/>
              <a:gd name="T25" fmla="*/ 2147483646 h 2395"/>
              <a:gd name="T26" fmla="*/ 2147483646 w 2060"/>
              <a:gd name="T27" fmla="*/ 2147483646 h 2395"/>
              <a:gd name="T28" fmla="*/ 2147483646 w 2060"/>
              <a:gd name="T29" fmla="*/ 2147483646 h 2395"/>
              <a:gd name="T30" fmla="*/ 2147483646 w 2060"/>
              <a:gd name="T31" fmla="*/ 2147483646 h 2395"/>
              <a:gd name="T32" fmla="*/ 2147483646 w 2060"/>
              <a:gd name="T33" fmla="*/ 2147483646 h 2395"/>
              <a:gd name="T34" fmla="*/ 2147483646 w 2060"/>
              <a:gd name="T35" fmla="*/ 2147483646 h 2395"/>
              <a:gd name="T36" fmla="*/ 2147483646 w 2060"/>
              <a:gd name="T37" fmla="*/ 2147483646 h 2395"/>
              <a:gd name="T38" fmla="*/ 2147483646 w 2060"/>
              <a:gd name="T39" fmla="*/ 2147483646 h 2395"/>
              <a:gd name="T40" fmla="*/ 2147483646 w 2060"/>
              <a:gd name="T41" fmla="*/ 2147483646 h 2395"/>
              <a:gd name="T42" fmla="*/ 2147483646 w 2060"/>
              <a:gd name="T43" fmla="*/ 2147483646 h 2395"/>
              <a:gd name="T44" fmla="*/ 2147483646 w 2060"/>
              <a:gd name="T45" fmla="*/ 2147483646 h 2395"/>
              <a:gd name="T46" fmla="*/ 2147483646 w 2060"/>
              <a:gd name="T47" fmla="*/ 2147483646 h 2395"/>
              <a:gd name="T48" fmla="*/ 2147483646 w 2060"/>
              <a:gd name="T49" fmla="*/ 2147483646 h 2395"/>
              <a:gd name="T50" fmla="*/ 2147483646 w 2060"/>
              <a:gd name="T51" fmla="*/ 2147483646 h 2395"/>
              <a:gd name="T52" fmla="*/ 2147483646 w 2060"/>
              <a:gd name="T53" fmla="*/ 2147483646 h 2395"/>
              <a:gd name="T54" fmla="*/ 2147483646 w 2060"/>
              <a:gd name="T55" fmla="*/ 2147483646 h 2395"/>
              <a:gd name="T56" fmla="*/ 0 w 2060"/>
              <a:gd name="T57" fmla="*/ 2147483646 h 2395"/>
              <a:gd name="T58" fmla="*/ 2147483646 w 2060"/>
              <a:gd name="T59" fmla="*/ 2147483646 h 2395"/>
              <a:gd name="T60" fmla="*/ 2147483646 w 2060"/>
              <a:gd name="T61" fmla="*/ 2147483646 h 2395"/>
              <a:gd name="T62" fmla="*/ 2147483646 w 2060"/>
              <a:gd name="T63" fmla="*/ 2147483646 h 2395"/>
              <a:gd name="T64" fmla="*/ 2147483646 w 2060"/>
              <a:gd name="T65" fmla="*/ 2147483646 h 2395"/>
              <a:gd name="T66" fmla="*/ 2147483646 w 2060"/>
              <a:gd name="T67" fmla="*/ 2147483646 h 2395"/>
              <a:gd name="T68" fmla="*/ 2147483646 w 2060"/>
              <a:gd name="T69" fmla="*/ 2147483646 h 2395"/>
              <a:gd name="T70" fmla="*/ 2147483646 w 2060"/>
              <a:gd name="T71" fmla="*/ 2147483646 h 2395"/>
              <a:gd name="T72" fmla="*/ 2147483646 w 2060"/>
              <a:gd name="T73" fmla="*/ 2147483646 h 2395"/>
              <a:gd name="T74" fmla="*/ 2147483646 w 2060"/>
              <a:gd name="T75" fmla="*/ 2147483646 h 2395"/>
              <a:gd name="T76" fmla="*/ 2147483646 w 2060"/>
              <a:gd name="T77" fmla="*/ 2147483646 h 2395"/>
              <a:gd name="T78" fmla="*/ 2147483646 w 2060"/>
              <a:gd name="T79" fmla="*/ 2147483646 h 2395"/>
              <a:gd name="T80" fmla="*/ 2147483646 w 2060"/>
              <a:gd name="T81" fmla="*/ 2147483646 h 2395"/>
              <a:gd name="T82" fmla="*/ 2147483646 w 2060"/>
              <a:gd name="T83" fmla="*/ 2147483646 h 2395"/>
              <a:gd name="T84" fmla="*/ 2147483646 w 2060"/>
              <a:gd name="T85" fmla="*/ 2147483646 h 2395"/>
              <a:gd name="T86" fmla="*/ 2147483646 w 2060"/>
              <a:gd name="T87" fmla="*/ 0 h 2395"/>
              <a:gd name="T88" fmla="*/ 2147483646 w 2060"/>
              <a:gd name="T89" fmla="*/ 2147483646 h 2395"/>
              <a:gd name="T90" fmla="*/ 2147483646 w 2060"/>
              <a:gd name="T91" fmla="*/ 2147483646 h 23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60"/>
              <a:gd name="T139" fmla="*/ 0 h 2395"/>
              <a:gd name="T140" fmla="*/ 2060 w 2060"/>
              <a:gd name="T141" fmla="*/ 2395 h 23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60" h="2395">
                <a:moveTo>
                  <a:pt x="924" y="48"/>
                </a:moveTo>
                <a:cubicBezTo>
                  <a:pt x="960" y="54"/>
                  <a:pt x="995" y="72"/>
                  <a:pt x="1032" y="72"/>
                </a:cubicBezTo>
                <a:cubicBezTo>
                  <a:pt x="1077" y="72"/>
                  <a:pt x="1120" y="55"/>
                  <a:pt x="1164" y="48"/>
                </a:cubicBezTo>
                <a:cubicBezTo>
                  <a:pt x="1251" y="54"/>
                  <a:pt x="1380" y="49"/>
                  <a:pt x="1464" y="96"/>
                </a:cubicBezTo>
                <a:cubicBezTo>
                  <a:pt x="1489" y="110"/>
                  <a:pt x="1510" y="131"/>
                  <a:pt x="1536" y="144"/>
                </a:cubicBezTo>
                <a:cubicBezTo>
                  <a:pt x="1552" y="152"/>
                  <a:pt x="1570" y="157"/>
                  <a:pt x="1584" y="168"/>
                </a:cubicBezTo>
                <a:cubicBezTo>
                  <a:pt x="1611" y="189"/>
                  <a:pt x="1626" y="225"/>
                  <a:pt x="1656" y="240"/>
                </a:cubicBezTo>
                <a:cubicBezTo>
                  <a:pt x="1723" y="273"/>
                  <a:pt x="1818" y="354"/>
                  <a:pt x="1872" y="408"/>
                </a:cubicBezTo>
                <a:cubicBezTo>
                  <a:pt x="1932" y="468"/>
                  <a:pt x="1952" y="529"/>
                  <a:pt x="1992" y="600"/>
                </a:cubicBezTo>
                <a:cubicBezTo>
                  <a:pt x="1999" y="613"/>
                  <a:pt x="2010" y="623"/>
                  <a:pt x="2016" y="636"/>
                </a:cubicBezTo>
                <a:cubicBezTo>
                  <a:pt x="2026" y="659"/>
                  <a:pt x="2040" y="708"/>
                  <a:pt x="2040" y="708"/>
                </a:cubicBezTo>
                <a:cubicBezTo>
                  <a:pt x="2060" y="924"/>
                  <a:pt x="2013" y="1134"/>
                  <a:pt x="1968" y="1344"/>
                </a:cubicBezTo>
                <a:cubicBezTo>
                  <a:pt x="1950" y="1429"/>
                  <a:pt x="1943" y="1527"/>
                  <a:pt x="1908" y="1608"/>
                </a:cubicBezTo>
                <a:cubicBezTo>
                  <a:pt x="1891" y="1648"/>
                  <a:pt x="1851" y="1675"/>
                  <a:pt x="1836" y="1716"/>
                </a:cubicBezTo>
                <a:cubicBezTo>
                  <a:pt x="1783" y="1859"/>
                  <a:pt x="1702" y="1958"/>
                  <a:pt x="1596" y="2064"/>
                </a:cubicBezTo>
                <a:cubicBezTo>
                  <a:pt x="1516" y="2144"/>
                  <a:pt x="1632" y="2060"/>
                  <a:pt x="1536" y="2124"/>
                </a:cubicBezTo>
                <a:cubicBezTo>
                  <a:pt x="1492" y="2190"/>
                  <a:pt x="1436" y="2248"/>
                  <a:pt x="1380" y="2304"/>
                </a:cubicBezTo>
                <a:cubicBezTo>
                  <a:pt x="1342" y="2342"/>
                  <a:pt x="1322" y="2371"/>
                  <a:pt x="1272" y="2388"/>
                </a:cubicBezTo>
                <a:cubicBezTo>
                  <a:pt x="1087" y="2382"/>
                  <a:pt x="869" y="2395"/>
                  <a:pt x="684" y="2340"/>
                </a:cubicBezTo>
                <a:cubicBezTo>
                  <a:pt x="594" y="2313"/>
                  <a:pt x="522" y="2255"/>
                  <a:pt x="432" y="2232"/>
                </a:cubicBezTo>
                <a:cubicBezTo>
                  <a:pt x="420" y="2224"/>
                  <a:pt x="409" y="2214"/>
                  <a:pt x="396" y="2208"/>
                </a:cubicBezTo>
                <a:cubicBezTo>
                  <a:pt x="373" y="2198"/>
                  <a:pt x="324" y="2184"/>
                  <a:pt x="324" y="2184"/>
                </a:cubicBezTo>
                <a:cubicBezTo>
                  <a:pt x="288" y="2148"/>
                  <a:pt x="258" y="2140"/>
                  <a:pt x="216" y="2112"/>
                </a:cubicBezTo>
                <a:cubicBezTo>
                  <a:pt x="152" y="2016"/>
                  <a:pt x="236" y="2132"/>
                  <a:pt x="156" y="2052"/>
                </a:cubicBezTo>
                <a:cubicBezTo>
                  <a:pt x="117" y="2013"/>
                  <a:pt x="100" y="1945"/>
                  <a:pt x="84" y="1896"/>
                </a:cubicBezTo>
                <a:cubicBezTo>
                  <a:pt x="79" y="1882"/>
                  <a:pt x="66" y="1873"/>
                  <a:pt x="60" y="1860"/>
                </a:cubicBezTo>
                <a:cubicBezTo>
                  <a:pt x="45" y="1825"/>
                  <a:pt x="36" y="1788"/>
                  <a:pt x="24" y="1752"/>
                </a:cubicBezTo>
                <a:cubicBezTo>
                  <a:pt x="20" y="1740"/>
                  <a:pt x="16" y="1728"/>
                  <a:pt x="12" y="1716"/>
                </a:cubicBezTo>
                <a:cubicBezTo>
                  <a:pt x="8" y="1704"/>
                  <a:pt x="0" y="1680"/>
                  <a:pt x="0" y="1680"/>
                </a:cubicBezTo>
                <a:cubicBezTo>
                  <a:pt x="10" y="1556"/>
                  <a:pt x="25" y="1438"/>
                  <a:pt x="96" y="1332"/>
                </a:cubicBezTo>
                <a:cubicBezTo>
                  <a:pt x="100" y="1317"/>
                  <a:pt x="119" y="1231"/>
                  <a:pt x="132" y="1200"/>
                </a:cubicBezTo>
                <a:cubicBezTo>
                  <a:pt x="152" y="1153"/>
                  <a:pt x="187" y="1116"/>
                  <a:pt x="204" y="1068"/>
                </a:cubicBezTo>
                <a:cubicBezTo>
                  <a:pt x="249" y="945"/>
                  <a:pt x="204" y="1021"/>
                  <a:pt x="252" y="948"/>
                </a:cubicBezTo>
                <a:cubicBezTo>
                  <a:pt x="277" y="848"/>
                  <a:pt x="301" y="730"/>
                  <a:pt x="348" y="636"/>
                </a:cubicBezTo>
                <a:cubicBezTo>
                  <a:pt x="364" y="604"/>
                  <a:pt x="385" y="574"/>
                  <a:pt x="396" y="540"/>
                </a:cubicBezTo>
                <a:cubicBezTo>
                  <a:pt x="404" y="516"/>
                  <a:pt x="406" y="489"/>
                  <a:pt x="420" y="468"/>
                </a:cubicBezTo>
                <a:cubicBezTo>
                  <a:pt x="444" y="432"/>
                  <a:pt x="450" y="427"/>
                  <a:pt x="468" y="384"/>
                </a:cubicBezTo>
                <a:cubicBezTo>
                  <a:pt x="481" y="354"/>
                  <a:pt x="498" y="303"/>
                  <a:pt x="516" y="276"/>
                </a:cubicBezTo>
                <a:cubicBezTo>
                  <a:pt x="525" y="262"/>
                  <a:pt x="541" y="253"/>
                  <a:pt x="552" y="240"/>
                </a:cubicBezTo>
                <a:cubicBezTo>
                  <a:pt x="561" y="229"/>
                  <a:pt x="565" y="213"/>
                  <a:pt x="576" y="204"/>
                </a:cubicBezTo>
                <a:cubicBezTo>
                  <a:pt x="586" y="196"/>
                  <a:pt x="601" y="198"/>
                  <a:pt x="612" y="192"/>
                </a:cubicBezTo>
                <a:cubicBezTo>
                  <a:pt x="637" y="178"/>
                  <a:pt x="660" y="160"/>
                  <a:pt x="684" y="144"/>
                </a:cubicBezTo>
                <a:cubicBezTo>
                  <a:pt x="698" y="135"/>
                  <a:pt x="707" y="118"/>
                  <a:pt x="720" y="108"/>
                </a:cubicBezTo>
                <a:cubicBezTo>
                  <a:pt x="773" y="67"/>
                  <a:pt x="836" y="21"/>
                  <a:pt x="900" y="0"/>
                </a:cubicBezTo>
                <a:cubicBezTo>
                  <a:pt x="912" y="8"/>
                  <a:pt x="923" y="18"/>
                  <a:pt x="936" y="24"/>
                </a:cubicBezTo>
                <a:cubicBezTo>
                  <a:pt x="976" y="44"/>
                  <a:pt x="999" y="29"/>
                  <a:pt x="924" y="48"/>
                </a:cubicBezTo>
                <a:close/>
              </a:path>
            </a:pathLst>
          </a:custGeom>
          <a:solidFill>
            <a:srgbClr val="808080">
              <a:alpha val="50195"/>
            </a:srgbClr>
          </a:solidFill>
          <a:ln w="12700" cap="flat" cmpd="sng">
            <a:solidFill>
              <a:srgbClr val="FF0000"/>
            </a:solidFill>
            <a:prstDash val="solid"/>
            <a:round/>
            <a:headEnd type="none" w="sm" len="sm"/>
            <a:tailEnd type="none" w="sm" len="sm"/>
          </a:ln>
        </p:spPr>
        <p:txBody>
          <a:bodyPr wrap="none" anchor="ctr"/>
          <a:lstStyle/>
          <a:p>
            <a:endParaRPr lang="zh-TW" altLang="en-US"/>
          </a:p>
        </p:txBody>
      </p:sp>
      <p:grpSp>
        <p:nvGrpSpPr>
          <p:cNvPr id="15" name="Group 151"/>
          <p:cNvGrpSpPr>
            <a:grpSpLocks/>
          </p:cNvGrpSpPr>
          <p:nvPr/>
        </p:nvGrpSpPr>
        <p:grpSpPr bwMode="auto">
          <a:xfrm>
            <a:off x="4116388" y="2363788"/>
            <a:ext cx="1979612" cy="1141412"/>
            <a:chOff x="2593" y="1681"/>
            <a:chExt cx="1247" cy="719"/>
          </a:xfrm>
        </p:grpSpPr>
        <p:grpSp>
          <p:nvGrpSpPr>
            <p:cNvPr id="15398" name="Group 152"/>
            <p:cNvGrpSpPr>
              <a:grpSpLocks/>
            </p:cNvGrpSpPr>
            <p:nvPr/>
          </p:nvGrpSpPr>
          <p:grpSpPr bwMode="auto">
            <a:xfrm>
              <a:off x="2593" y="1681"/>
              <a:ext cx="623" cy="719"/>
              <a:chOff x="2593" y="1681"/>
              <a:chExt cx="623" cy="719"/>
            </a:xfrm>
          </p:grpSpPr>
          <p:sp>
            <p:nvSpPr>
              <p:cNvPr id="15402" name="Line 153"/>
              <p:cNvSpPr>
                <a:spLocks noChangeShapeType="1"/>
              </p:cNvSpPr>
              <p:nvPr/>
            </p:nvSpPr>
            <p:spPr bwMode="auto">
              <a:xfrm flipV="1">
                <a:off x="2593" y="2257"/>
                <a:ext cx="431" cy="143"/>
              </a:xfrm>
              <a:prstGeom prst="line">
                <a:avLst/>
              </a:prstGeom>
              <a:noFill/>
              <a:ln w="25400">
                <a:solidFill>
                  <a:srgbClr val="00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403" name="Line 154"/>
              <p:cNvSpPr>
                <a:spLocks noChangeShapeType="1"/>
              </p:cNvSpPr>
              <p:nvPr/>
            </p:nvSpPr>
            <p:spPr bwMode="auto">
              <a:xfrm>
                <a:off x="3025" y="1681"/>
                <a:ext cx="191" cy="95"/>
              </a:xfrm>
              <a:prstGeom prst="line">
                <a:avLst/>
              </a:prstGeom>
              <a:noFill/>
              <a:ln w="25400">
                <a:solidFill>
                  <a:srgbClr val="00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15399" name="Group 155"/>
            <p:cNvGrpSpPr>
              <a:grpSpLocks/>
            </p:cNvGrpSpPr>
            <p:nvPr/>
          </p:nvGrpSpPr>
          <p:grpSpPr bwMode="auto">
            <a:xfrm>
              <a:off x="3504" y="1920"/>
              <a:ext cx="336" cy="336"/>
              <a:chOff x="1200" y="3552"/>
              <a:chExt cx="336" cy="336"/>
            </a:xfrm>
          </p:grpSpPr>
          <p:sp>
            <p:nvSpPr>
              <p:cNvPr id="15400" name="Rectangle 156"/>
              <p:cNvSpPr>
                <a:spLocks noChangeArrowheads="1"/>
              </p:cNvSpPr>
              <p:nvPr/>
            </p:nvSpPr>
            <p:spPr bwMode="auto">
              <a:xfrm>
                <a:off x="1200" y="3552"/>
                <a:ext cx="336" cy="336"/>
              </a:xfrm>
              <a:prstGeom prst="rect">
                <a:avLst/>
              </a:prstGeom>
              <a:solidFill>
                <a:srgbClr val="FFFF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5401" name="WordArt 157"/>
              <p:cNvSpPr>
                <a:spLocks noChangeArrowheads="1" noChangeShapeType="1" noTextEdit="1"/>
              </p:cNvSpPr>
              <p:nvPr/>
            </p:nvSpPr>
            <p:spPr bwMode="auto">
              <a:xfrm>
                <a:off x="1296" y="3600"/>
                <a:ext cx="84" cy="204"/>
              </a:xfrm>
              <a:prstGeom prst="rect">
                <a:avLst/>
              </a:prstGeom>
            </p:spPr>
            <p:txBody>
              <a:bodyPr wrap="none" fromWordArt="1">
                <a:prstTxWarp prst="textPlain">
                  <a:avLst>
                    <a:gd name="adj" fmla="val 50000"/>
                  </a:avLst>
                </a:prstTxWarp>
              </a:bodyPr>
              <a:lstStyle/>
              <a:p>
                <a:pPr algn="ctr"/>
                <a:r>
                  <a:rPr lang="en-US" altLang="zh-TW" sz="20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panose="020B0806030902050204" pitchFamily="34" charset="0"/>
                  </a:rPr>
                  <a:t>3</a:t>
                </a:r>
                <a:endParaRPr lang="zh-TW" altLang="en-US" sz="20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panose="020B0806030902050204" pitchFamily="34" charset="0"/>
                </a:endParaRPr>
              </a:p>
            </p:txBody>
          </p:sp>
        </p:grpSp>
      </p:grpSp>
      <p:sp>
        <p:nvSpPr>
          <p:cNvPr id="2131102" name="Text Box 158"/>
          <p:cNvSpPr txBox="1">
            <a:spLocks noChangeArrowheads="1"/>
          </p:cNvSpPr>
          <p:nvPr/>
        </p:nvSpPr>
        <p:spPr bwMode="auto">
          <a:xfrm>
            <a:off x="6565900" y="1371600"/>
            <a:ext cx="1765300" cy="1066800"/>
          </a:xfrm>
          <a:prstGeom prst="rect">
            <a:avLst/>
          </a:prstGeom>
          <a:noFill/>
          <a:ln w="12700">
            <a:noFill/>
            <a:miter lim="800000"/>
            <a:headEnd type="none" w="sm" len="sm"/>
            <a:tailEnd type="none" w="sm" len="sm"/>
          </a:ln>
          <a:effectLst/>
        </p:spPr>
        <p:txBody>
          <a:bodyPr wrap="none">
            <a:spAutoFit/>
          </a:bodyPr>
          <a:lstStyle/>
          <a:p>
            <a:pPr eaLnBrk="1" hangingPunct="1">
              <a:defRPr/>
            </a:pPr>
            <a:r>
              <a:rPr lang="en-US" altLang="zh-TW" sz="3200">
                <a:solidFill>
                  <a:srgbClr val="428C8E"/>
                </a:solidFill>
                <a:effectLst>
                  <a:outerShdw blurRad="38100" dist="38100" dir="2700000" algn="tl">
                    <a:srgbClr val="C0C0C0"/>
                  </a:outerShdw>
                </a:effectLst>
                <a:latin typeface="Times New Roman" pitchFamily="18" charset="0"/>
                <a:ea typeface="新細明體" charset="-120"/>
                <a:cs typeface="Arial" charset="0"/>
              </a:rPr>
              <a:t>Target</a:t>
            </a:r>
          </a:p>
          <a:p>
            <a:pPr eaLnBrk="1" hangingPunct="1">
              <a:defRPr/>
            </a:pPr>
            <a:r>
              <a:rPr lang="en-US" altLang="zh-TW" sz="3200">
                <a:solidFill>
                  <a:srgbClr val="428C8E"/>
                </a:solidFill>
                <a:effectLst>
                  <a:outerShdw blurRad="38100" dist="38100" dir="2700000" algn="tl">
                    <a:srgbClr val="C0C0C0"/>
                  </a:outerShdw>
                </a:effectLst>
                <a:latin typeface="Times New Roman" pitchFamily="18" charset="0"/>
                <a:ea typeface="新細明體" charset="-120"/>
                <a:cs typeface="Arial" charset="0"/>
              </a:rPr>
              <a:t>Customer</a:t>
            </a:r>
          </a:p>
        </p:txBody>
      </p:sp>
      <p:sp>
        <p:nvSpPr>
          <p:cNvPr id="2131103" name="Line 159"/>
          <p:cNvSpPr>
            <a:spLocks noChangeShapeType="1"/>
          </p:cNvSpPr>
          <p:nvPr/>
        </p:nvSpPr>
        <p:spPr bwMode="auto">
          <a:xfrm flipH="1">
            <a:off x="5562600" y="1905000"/>
            <a:ext cx="1079500" cy="685800"/>
          </a:xfrm>
          <a:prstGeom prst="line">
            <a:avLst/>
          </a:prstGeom>
          <a:noFill/>
          <a:ln w="12700">
            <a:solidFill>
              <a:schemeClr val="bg2"/>
            </a:solidFill>
            <a:round/>
            <a:headEnd/>
            <a:tailEnd type="stealth" w="lg" len="lg"/>
          </a:ln>
          <a:extLst>
            <a:ext uri="{909E8E84-426E-40DD-AFC4-6F175D3DCCD1}">
              <a14:hiddenFill xmlns:a14="http://schemas.microsoft.com/office/drawing/2010/main">
                <a:noFill/>
              </a14:hiddenFill>
            </a:ext>
          </a:extLst>
        </p:spPr>
        <p:txBody>
          <a:bodyPr wrap="none"/>
          <a:lstStyle/>
          <a:p>
            <a:endParaRPr lang="zh-TW" altLang="en-US"/>
          </a:p>
        </p:txBody>
      </p:sp>
      <p:sp>
        <p:nvSpPr>
          <p:cNvPr id="2131104" name="Text Box 160"/>
          <p:cNvSpPr txBox="1">
            <a:spLocks noChangeArrowheads="1"/>
          </p:cNvSpPr>
          <p:nvPr/>
        </p:nvSpPr>
        <p:spPr bwMode="auto">
          <a:xfrm>
            <a:off x="76200" y="4419600"/>
            <a:ext cx="3276600" cy="831850"/>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Q1: How to measure similarity?</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131105" name="Text Box 161"/>
          <p:cNvSpPr txBox="1">
            <a:spLocks noChangeArrowheads="1"/>
          </p:cNvSpPr>
          <p:nvPr/>
        </p:nvSpPr>
        <p:spPr bwMode="auto">
          <a:xfrm>
            <a:off x="685800" y="5791200"/>
            <a:ext cx="3276600" cy="831850"/>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Q2: How to select neighbors?</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131106" name="Text Box 162"/>
          <p:cNvSpPr txBox="1">
            <a:spLocks noChangeArrowheads="1"/>
          </p:cNvSpPr>
          <p:nvPr/>
        </p:nvSpPr>
        <p:spPr bwMode="auto">
          <a:xfrm>
            <a:off x="5791200" y="3962400"/>
            <a:ext cx="3276600" cy="466725"/>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Q3: How to combine?</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131107" name="Freeform 163"/>
          <p:cNvSpPr>
            <a:spLocks/>
          </p:cNvSpPr>
          <p:nvPr/>
        </p:nvSpPr>
        <p:spPr bwMode="auto">
          <a:xfrm>
            <a:off x="685800" y="2514600"/>
            <a:ext cx="2184400" cy="1905000"/>
          </a:xfrm>
          <a:custGeom>
            <a:avLst/>
            <a:gdLst>
              <a:gd name="T0" fmla="*/ 2147483646 w 1376"/>
              <a:gd name="T1" fmla="*/ 0 h 1440"/>
              <a:gd name="T2" fmla="*/ 2147483646 w 1376"/>
              <a:gd name="T3" fmla="*/ 2147483646 h 1440"/>
              <a:gd name="T4" fmla="*/ 2147483646 w 1376"/>
              <a:gd name="T5" fmla="*/ 2147483646 h 1440"/>
              <a:gd name="T6" fmla="*/ 2147483646 w 1376"/>
              <a:gd name="T7" fmla="*/ 2147483646 h 1440"/>
              <a:gd name="T8" fmla="*/ 0 60000 65536"/>
              <a:gd name="T9" fmla="*/ 0 60000 65536"/>
              <a:gd name="T10" fmla="*/ 0 60000 65536"/>
              <a:gd name="T11" fmla="*/ 0 60000 65536"/>
              <a:gd name="T12" fmla="*/ 0 w 1376"/>
              <a:gd name="T13" fmla="*/ 0 h 1440"/>
              <a:gd name="T14" fmla="*/ 1376 w 1376"/>
              <a:gd name="T15" fmla="*/ 1440 h 1440"/>
            </a:gdLst>
            <a:ahLst/>
            <a:cxnLst>
              <a:cxn ang="T8">
                <a:pos x="T0" y="T1"/>
              </a:cxn>
              <a:cxn ang="T9">
                <a:pos x="T2" y="T3"/>
              </a:cxn>
              <a:cxn ang="T10">
                <a:pos x="T4" y="T5"/>
              </a:cxn>
              <a:cxn ang="T11">
                <a:pos x="T6" y="T7"/>
              </a:cxn>
            </a:cxnLst>
            <a:rect l="T12" t="T13" r="T14" b="T15"/>
            <a:pathLst>
              <a:path w="1376" h="1440">
                <a:moveTo>
                  <a:pt x="1376" y="0"/>
                </a:moveTo>
                <a:cubicBezTo>
                  <a:pt x="912" y="120"/>
                  <a:pt x="448" y="240"/>
                  <a:pt x="224" y="384"/>
                </a:cubicBezTo>
                <a:cubicBezTo>
                  <a:pt x="0" y="528"/>
                  <a:pt x="56" y="688"/>
                  <a:pt x="32" y="864"/>
                </a:cubicBezTo>
                <a:cubicBezTo>
                  <a:pt x="8" y="1040"/>
                  <a:pt x="44" y="1240"/>
                  <a:pt x="80" y="14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1108" name="Freeform 164"/>
          <p:cNvSpPr>
            <a:spLocks/>
          </p:cNvSpPr>
          <p:nvPr/>
        </p:nvSpPr>
        <p:spPr bwMode="auto">
          <a:xfrm>
            <a:off x="6096000" y="2959100"/>
            <a:ext cx="1600200" cy="1003300"/>
          </a:xfrm>
          <a:custGeom>
            <a:avLst/>
            <a:gdLst>
              <a:gd name="T0" fmla="*/ 0 w 1008"/>
              <a:gd name="T1" fmla="*/ 2147483646 h 632"/>
              <a:gd name="T2" fmla="*/ 2147483646 w 1008"/>
              <a:gd name="T3" fmla="*/ 2147483646 h 632"/>
              <a:gd name="T4" fmla="*/ 2147483646 w 1008"/>
              <a:gd name="T5" fmla="*/ 2147483646 h 632"/>
              <a:gd name="T6" fmla="*/ 0 60000 65536"/>
              <a:gd name="T7" fmla="*/ 0 60000 65536"/>
              <a:gd name="T8" fmla="*/ 0 60000 65536"/>
              <a:gd name="T9" fmla="*/ 0 w 1008"/>
              <a:gd name="T10" fmla="*/ 0 h 632"/>
              <a:gd name="T11" fmla="*/ 1008 w 1008"/>
              <a:gd name="T12" fmla="*/ 632 h 632"/>
            </a:gdLst>
            <a:ahLst/>
            <a:cxnLst>
              <a:cxn ang="T6">
                <a:pos x="T0" y="T1"/>
              </a:cxn>
              <a:cxn ang="T7">
                <a:pos x="T2" y="T3"/>
              </a:cxn>
              <a:cxn ang="T8">
                <a:pos x="T4" y="T5"/>
              </a:cxn>
            </a:cxnLst>
            <a:rect l="T9" t="T10" r="T11" b="T12"/>
            <a:pathLst>
              <a:path w="1008" h="632">
                <a:moveTo>
                  <a:pt x="0" y="8"/>
                </a:moveTo>
                <a:cubicBezTo>
                  <a:pt x="300" y="4"/>
                  <a:pt x="600" y="0"/>
                  <a:pt x="768" y="104"/>
                </a:cubicBezTo>
                <a:cubicBezTo>
                  <a:pt x="936" y="208"/>
                  <a:pt x="972" y="420"/>
                  <a:pt x="1008" y="6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1109" name="Freeform 165"/>
          <p:cNvSpPr>
            <a:spLocks/>
          </p:cNvSpPr>
          <p:nvPr/>
        </p:nvSpPr>
        <p:spPr bwMode="auto">
          <a:xfrm>
            <a:off x="3276600" y="4953000"/>
            <a:ext cx="1066800" cy="838200"/>
          </a:xfrm>
          <a:custGeom>
            <a:avLst/>
            <a:gdLst>
              <a:gd name="T0" fmla="*/ 2147483646 w 672"/>
              <a:gd name="T1" fmla="*/ 0 h 480"/>
              <a:gd name="T2" fmla="*/ 2147483646 w 672"/>
              <a:gd name="T3" fmla="*/ 2147483646 h 480"/>
              <a:gd name="T4" fmla="*/ 0 w 672"/>
              <a:gd name="T5" fmla="*/ 2147483646 h 480"/>
              <a:gd name="T6" fmla="*/ 0 60000 65536"/>
              <a:gd name="T7" fmla="*/ 0 60000 65536"/>
              <a:gd name="T8" fmla="*/ 0 60000 65536"/>
              <a:gd name="T9" fmla="*/ 0 w 672"/>
              <a:gd name="T10" fmla="*/ 0 h 480"/>
              <a:gd name="T11" fmla="*/ 672 w 672"/>
              <a:gd name="T12" fmla="*/ 480 h 480"/>
            </a:gdLst>
            <a:ahLst/>
            <a:cxnLst>
              <a:cxn ang="T6">
                <a:pos x="T0" y="T1"/>
              </a:cxn>
              <a:cxn ang="T7">
                <a:pos x="T2" y="T3"/>
              </a:cxn>
              <a:cxn ang="T8">
                <a:pos x="T4" y="T5"/>
              </a:cxn>
            </a:cxnLst>
            <a:rect l="T9" t="T10" r="T11" b="T12"/>
            <a:pathLst>
              <a:path w="672" h="480">
                <a:moveTo>
                  <a:pt x="672" y="0"/>
                </a:moveTo>
                <a:cubicBezTo>
                  <a:pt x="608" y="104"/>
                  <a:pt x="544" y="208"/>
                  <a:pt x="432" y="288"/>
                </a:cubicBezTo>
                <a:cubicBezTo>
                  <a:pt x="320" y="368"/>
                  <a:pt x="160" y="424"/>
                  <a:pt x="0"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extLst>
      <p:ext uri="{BB962C8B-B14F-4D97-AF65-F5344CB8AC3E}">
        <p14:creationId xmlns:p14="http://schemas.microsoft.com/office/powerpoint/2010/main" val="3989337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1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311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2/3*#ppt_w"/>
                                          </p:val>
                                        </p:tav>
                                        <p:tav tm="100000">
                                          <p:val>
                                            <p:strVal val="#ppt_w"/>
                                          </p:val>
                                        </p:tav>
                                      </p:tavLst>
                                    </p:anim>
                                    <p:anim calcmode="lin" valueType="num">
                                      <p:cBhvr>
                                        <p:cTn id="14" dur="500" fill="hold"/>
                                        <p:tgtEl>
                                          <p:spTgt spid="14"/>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131094"/>
                                        </p:tgtEl>
                                        <p:attrNameLst>
                                          <p:attrName>style.visibility</p:attrName>
                                        </p:attrNameLst>
                                      </p:cBhvr>
                                      <p:to>
                                        <p:strVal val="visible"/>
                                      </p:to>
                                    </p:set>
                                    <p:anim calcmode="lin" valueType="num">
                                      <p:cBhvr>
                                        <p:cTn id="19" dur="500" fill="hold"/>
                                        <p:tgtEl>
                                          <p:spTgt spid="2131094"/>
                                        </p:tgtEl>
                                        <p:attrNameLst>
                                          <p:attrName>ppt_w</p:attrName>
                                        </p:attrNameLst>
                                      </p:cBhvr>
                                      <p:tavLst>
                                        <p:tav tm="0">
                                          <p:val>
                                            <p:strVal val="2/3*#ppt_w"/>
                                          </p:val>
                                        </p:tav>
                                        <p:tav tm="100000">
                                          <p:val>
                                            <p:strVal val="#ppt_w"/>
                                          </p:val>
                                        </p:tav>
                                      </p:tavLst>
                                    </p:anim>
                                    <p:anim calcmode="lin" valueType="num">
                                      <p:cBhvr>
                                        <p:cTn id="20" dur="500" fill="hold"/>
                                        <p:tgtEl>
                                          <p:spTgt spid="2131094"/>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strVal val="2/3*#ppt_w"/>
                                          </p:val>
                                        </p:tav>
                                        <p:tav tm="100000">
                                          <p:val>
                                            <p:strVal val="#ppt_w"/>
                                          </p:val>
                                        </p:tav>
                                      </p:tavLst>
                                    </p:anim>
                                    <p:anim calcmode="lin" valueType="num">
                                      <p:cBhvr>
                                        <p:cTn id="26" dur="500" fill="hold"/>
                                        <p:tgtEl>
                                          <p:spTgt spid="15"/>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131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3110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311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3110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131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1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1102" grpId="0"/>
      <p:bldP spid="2131104" grpId="0" animBg="1"/>
      <p:bldP spid="2131105" grpId="0" animBg="1"/>
      <p:bldP spid="21311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投影片編號版面配置區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7AF0E35-361C-4A85-BE37-9D8C5F615D70}" type="slidenum">
              <a:rPr lang="en-US" altLang="zh-TW" sz="1200"/>
              <a:pPr>
                <a:spcBef>
                  <a:spcPct val="0"/>
                </a:spcBef>
                <a:buClrTx/>
                <a:buSzTx/>
                <a:buFontTx/>
                <a:buNone/>
              </a:pPr>
              <a:t>11</a:t>
            </a:fld>
            <a:endParaRPr lang="en-US" altLang="zh-TW" sz="1200"/>
          </a:p>
        </p:txBody>
      </p:sp>
      <p:sp>
        <p:nvSpPr>
          <p:cNvPr id="16389" name="Rectangle 2"/>
          <p:cNvSpPr>
            <a:spLocks noGrp="1" noChangeArrowheads="1"/>
          </p:cNvSpPr>
          <p:nvPr>
            <p:ph type="title"/>
          </p:nvPr>
        </p:nvSpPr>
        <p:spPr/>
        <p:txBody>
          <a:bodyPr>
            <a:normAutofit fontScale="90000"/>
          </a:bodyPr>
          <a:lstStyle/>
          <a:p>
            <a:pPr eaLnBrk="1" hangingPunct="1"/>
            <a:r>
              <a:rPr lang="en-US" altLang="zh-TW" smtClean="0">
                <a:ea typeface="新細明體" panose="02020500000000000000" pitchFamily="18" charset="-120"/>
              </a:rPr>
              <a:t>How to Measure Similarity?</a:t>
            </a:r>
          </a:p>
        </p:txBody>
      </p:sp>
      <p:sp>
        <p:nvSpPr>
          <p:cNvPr id="16390" name="Rectangle 3"/>
          <p:cNvSpPr>
            <a:spLocks noGrp="1" noChangeArrowheads="1"/>
          </p:cNvSpPr>
          <p:nvPr>
            <p:ph type="body" sz="half" idx="1"/>
          </p:nvPr>
        </p:nvSpPr>
        <p:spPr>
          <a:xfrm>
            <a:off x="381000" y="1371600"/>
            <a:ext cx="7878763" cy="5105400"/>
          </a:xfrm>
          <a:noFill/>
        </p:spPr>
        <p:txBody>
          <a:bodyPr/>
          <a:lstStyle/>
          <a:p>
            <a:pPr eaLnBrk="1" hangingPunct="1">
              <a:lnSpc>
                <a:spcPct val="115000"/>
              </a:lnSpc>
            </a:pPr>
            <a:r>
              <a:rPr lang="en-US" altLang="zh-TW" sz="2400" smtClean="0">
                <a:ea typeface="新細明體" panose="02020500000000000000" pitchFamily="18" charset="-120"/>
              </a:rPr>
              <a:t>Pearson correlation coefficient</a:t>
            </a:r>
          </a:p>
          <a:p>
            <a:pPr eaLnBrk="1" hangingPunct="1">
              <a:lnSpc>
                <a:spcPct val="115000"/>
              </a:lnSpc>
            </a:pPr>
            <a:endParaRPr lang="en-US" altLang="zh-TW" sz="2400" smtClean="0">
              <a:ea typeface="新細明體" panose="02020500000000000000" pitchFamily="18" charset="-120"/>
            </a:endParaRPr>
          </a:p>
          <a:p>
            <a:pPr eaLnBrk="1" hangingPunct="1">
              <a:lnSpc>
                <a:spcPct val="115000"/>
              </a:lnSpc>
            </a:pPr>
            <a:endParaRPr lang="en-US" altLang="zh-TW" sz="2400" smtClean="0">
              <a:ea typeface="新細明體" panose="02020500000000000000" pitchFamily="18" charset="-120"/>
            </a:endParaRPr>
          </a:p>
          <a:p>
            <a:pPr eaLnBrk="1" hangingPunct="1">
              <a:lnSpc>
                <a:spcPct val="115000"/>
              </a:lnSpc>
            </a:pPr>
            <a:endParaRPr lang="en-US" altLang="zh-TW" sz="2400" smtClean="0">
              <a:ea typeface="新細明體" panose="02020500000000000000" pitchFamily="18" charset="-120"/>
            </a:endParaRPr>
          </a:p>
          <a:p>
            <a:pPr eaLnBrk="1" hangingPunct="1">
              <a:lnSpc>
                <a:spcPct val="115000"/>
              </a:lnSpc>
            </a:pPr>
            <a:r>
              <a:rPr lang="en-US" altLang="zh-TW" sz="2400" smtClean="0">
                <a:ea typeface="新細明體" panose="02020500000000000000" pitchFamily="18" charset="-120"/>
              </a:rPr>
              <a:t>Cosine measure</a:t>
            </a:r>
          </a:p>
          <a:p>
            <a:pPr lvl="1" eaLnBrk="1" hangingPunct="1">
              <a:lnSpc>
                <a:spcPct val="115000"/>
              </a:lnSpc>
            </a:pPr>
            <a:r>
              <a:rPr lang="en-US" altLang="zh-TW" sz="2400" smtClean="0">
                <a:ea typeface="新細明體" panose="02020500000000000000" pitchFamily="18" charset="-120"/>
              </a:rPr>
              <a:t>Users are vectors in product-dimension space</a:t>
            </a:r>
          </a:p>
          <a:p>
            <a:pPr eaLnBrk="1" hangingPunct="1">
              <a:lnSpc>
                <a:spcPct val="115000"/>
              </a:lnSpc>
              <a:buFont typeface="Wingdings" panose="05000000000000000000" pitchFamily="2" charset="2"/>
              <a:buNone/>
            </a:pPr>
            <a:endParaRPr lang="en-US" altLang="zh-TW" sz="2400" smtClean="0">
              <a:ea typeface="新細明體" panose="02020500000000000000" pitchFamily="18" charset="-120"/>
            </a:endParaRPr>
          </a:p>
        </p:txBody>
      </p:sp>
      <p:graphicFrame>
        <p:nvGraphicFramePr>
          <p:cNvPr id="16391" name="Object 4"/>
          <p:cNvGraphicFramePr>
            <a:graphicFrameLocks noChangeAspect="1"/>
          </p:cNvGraphicFramePr>
          <p:nvPr>
            <p:ph sz="quarter" idx="2"/>
          </p:nvPr>
        </p:nvGraphicFramePr>
        <p:xfrm>
          <a:off x="914400" y="2058988"/>
          <a:ext cx="5715000" cy="1146175"/>
        </p:xfrm>
        <a:graphic>
          <a:graphicData uri="http://schemas.openxmlformats.org/presentationml/2006/ole">
            <mc:AlternateContent xmlns:mc="http://schemas.openxmlformats.org/markup-compatibility/2006">
              <mc:Choice xmlns:v="urn:schemas-microsoft-com:vml" Requires="v">
                <p:oleObj spid="_x0000_s3076" name="Equation" r:id="rId3" imgW="3670300" imgH="736600" progId="Equation.DSMT4">
                  <p:embed/>
                </p:oleObj>
              </mc:Choice>
              <mc:Fallback>
                <p:oleObj name="Equation" r:id="rId3" imgW="3670300" imgH="736600" progId="Equation.DSMT4">
                  <p:embed/>
                  <p:pic>
                    <p:nvPicPr>
                      <p:cNvPr id="1639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8988"/>
                        <a:ext cx="571500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Rectangle 5"/>
          <p:cNvSpPr>
            <a:spLocks noChangeArrowheads="1"/>
          </p:cNvSpPr>
          <p:nvPr/>
        </p:nvSpPr>
        <p:spPr bwMode="auto">
          <a:xfrm>
            <a:off x="7315200" y="14478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6393" name="Text Box 6"/>
          <p:cNvSpPr txBox="1">
            <a:spLocks noChangeArrowheads="1"/>
          </p:cNvSpPr>
          <p:nvPr/>
        </p:nvSpPr>
        <p:spPr bwMode="auto">
          <a:xfrm>
            <a:off x="6934200" y="1447800"/>
            <a:ext cx="4572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600">
                <a:ea typeface="新細明體" panose="02020500000000000000" pitchFamily="18" charset="-120"/>
                <a:cs typeface="Arial" panose="020B0604020202020204" pitchFamily="34" charset="0"/>
              </a:rPr>
              <a:t>u</a:t>
            </a:r>
            <a:r>
              <a:rPr lang="en-US" altLang="zh-TW" sz="1600" baseline="-25000">
                <a:ea typeface="新細明體" panose="02020500000000000000" pitchFamily="18" charset="-120"/>
                <a:cs typeface="Arial" panose="020B0604020202020204" pitchFamily="34" charset="0"/>
              </a:rPr>
              <a:t>a</a:t>
            </a:r>
          </a:p>
          <a:p>
            <a:pPr eaLnBrk="1" hangingPunct="1">
              <a:spcBef>
                <a:spcPct val="50000"/>
              </a:spcBef>
              <a:buClrTx/>
              <a:buSzTx/>
              <a:buFontTx/>
              <a:buNone/>
            </a:pPr>
            <a:endParaRPr lang="en-US" altLang="zh-TW" sz="1800">
              <a:ea typeface="新細明體" panose="02020500000000000000" pitchFamily="18" charset="-120"/>
              <a:cs typeface="Arial" panose="020B0604020202020204" pitchFamily="34" charset="0"/>
            </a:endParaRPr>
          </a:p>
          <a:p>
            <a:pPr eaLnBrk="1" hangingPunct="1">
              <a:spcBef>
                <a:spcPct val="50000"/>
              </a:spcBef>
              <a:buClrTx/>
              <a:buSzTx/>
              <a:buFontTx/>
              <a:buNone/>
            </a:pPr>
            <a:r>
              <a:rPr lang="en-US" altLang="zh-TW" sz="1600">
                <a:ea typeface="新細明體" panose="02020500000000000000" pitchFamily="18" charset="-120"/>
                <a:cs typeface="Arial" panose="020B0604020202020204" pitchFamily="34" charset="0"/>
              </a:rPr>
              <a:t>u</a:t>
            </a:r>
            <a:r>
              <a:rPr lang="en-US" altLang="zh-TW" sz="1600" baseline="-25000">
                <a:ea typeface="新細明體" panose="02020500000000000000" pitchFamily="18" charset="-120"/>
                <a:cs typeface="Arial" panose="020B0604020202020204" pitchFamily="34" charset="0"/>
              </a:rPr>
              <a:t>b</a:t>
            </a:r>
          </a:p>
          <a:p>
            <a:pPr eaLnBrk="1" hangingPunct="1">
              <a:spcBef>
                <a:spcPct val="50000"/>
              </a:spcBef>
              <a:buClrTx/>
              <a:buSzTx/>
              <a:buFontTx/>
              <a:buNone/>
            </a:pPr>
            <a:endParaRPr lang="en-US" altLang="zh-TW" sz="1800">
              <a:ea typeface="新細明體" panose="02020500000000000000" pitchFamily="18" charset="-120"/>
              <a:cs typeface="Arial" panose="020B0604020202020204" pitchFamily="34" charset="0"/>
            </a:endParaRPr>
          </a:p>
        </p:txBody>
      </p:sp>
      <p:sp>
        <p:nvSpPr>
          <p:cNvPr id="16394" name="Rectangle 7"/>
          <p:cNvSpPr>
            <a:spLocks noChangeArrowheads="1"/>
          </p:cNvSpPr>
          <p:nvPr/>
        </p:nvSpPr>
        <p:spPr bwMode="auto">
          <a:xfrm>
            <a:off x="7315200" y="2362200"/>
            <a:ext cx="1371600" cy="152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6395" name="Rectangle 8"/>
          <p:cNvSpPr>
            <a:spLocks noChangeArrowheads="1"/>
          </p:cNvSpPr>
          <p:nvPr/>
        </p:nvSpPr>
        <p:spPr bwMode="auto">
          <a:xfrm>
            <a:off x="7315200" y="1600200"/>
            <a:ext cx="1371600" cy="152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6396" name="Text Box 9"/>
          <p:cNvSpPr txBox="1">
            <a:spLocks noChangeArrowheads="1"/>
          </p:cNvSpPr>
          <p:nvPr/>
        </p:nvSpPr>
        <p:spPr bwMode="auto">
          <a:xfrm>
            <a:off x="7315200" y="1143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zh-TW" altLang="zh-TW" sz="1800">
              <a:ea typeface="新細明體" panose="02020500000000000000" pitchFamily="18" charset="-120"/>
              <a:cs typeface="Arial" panose="020B0604020202020204" pitchFamily="34" charset="0"/>
            </a:endParaRPr>
          </a:p>
        </p:txBody>
      </p:sp>
      <p:sp>
        <p:nvSpPr>
          <p:cNvPr id="16397" name="Text Box 10"/>
          <p:cNvSpPr txBox="1">
            <a:spLocks noChangeArrowheads="1"/>
          </p:cNvSpPr>
          <p:nvPr/>
        </p:nvSpPr>
        <p:spPr bwMode="auto">
          <a:xfrm>
            <a:off x="7315200" y="11430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400">
                <a:ea typeface="新細明體" panose="02020500000000000000" pitchFamily="18" charset="-120"/>
                <a:cs typeface="Arial" panose="020B0604020202020204" pitchFamily="34" charset="0"/>
              </a:rPr>
              <a:t>i</a:t>
            </a:r>
            <a:r>
              <a:rPr lang="en-US" altLang="zh-TW" sz="1400" baseline="-25000">
                <a:ea typeface="新細明體" panose="02020500000000000000" pitchFamily="18" charset="-120"/>
                <a:cs typeface="Arial" panose="020B0604020202020204" pitchFamily="34" charset="0"/>
              </a:rPr>
              <a:t>1</a:t>
            </a:r>
            <a:r>
              <a:rPr lang="en-US" altLang="zh-TW" sz="1400">
                <a:ea typeface="新細明體" panose="02020500000000000000" pitchFamily="18" charset="-120"/>
                <a:cs typeface="Arial" panose="020B0604020202020204" pitchFamily="34" charset="0"/>
              </a:rPr>
              <a:t>                   i</a:t>
            </a:r>
            <a:r>
              <a:rPr lang="en-US" altLang="zh-TW" sz="1400" baseline="-25000">
                <a:ea typeface="新細明體" panose="02020500000000000000" pitchFamily="18" charset="-120"/>
                <a:cs typeface="Arial" panose="020B0604020202020204" pitchFamily="34" charset="0"/>
              </a:rPr>
              <a:t>n</a:t>
            </a:r>
          </a:p>
        </p:txBody>
      </p:sp>
      <p:graphicFrame>
        <p:nvGraphicFramePr>
          <p:cNvPr id="16398" name="Object 11"/>
          <p:cNvGraphicFramePr>
            <a:graphicFrameLocks noChangeAspect="1"/>
          </p:cNvGraphicFramePr>
          <p:nvPr>
            <p:ph sz="quarter" idx="3"/>
          </p:nvPr>
        </p:nvGraphicFramePr>
        <p:xfrm>
          <a:off x="2624138" y="4999038"/>
          <a:ext cx="3167062" cy="796925"/>
        </p:xfrm>
        <a:graphic>
          <a:graphicData uri="http://schemas.openxmlformats.org/presentationml/2006/ole">
            <mc:AlternateContent xmlns:mc="http://schemas.openxmlformats.org/markup-compatibility/2006">
              <mc:Choice xmlns:v="urn:schemas-microsoft-com:vml" Requires="v">
                <p:oleObj spid="_x0000_s3077" name="Equation" r:id="rId5" imgW="1714500" imgH="431800" progId="Equation.DSMT4">
                  <p:embed/>
                </p:oleObj>
              </mc:Choice>
              <mc:Fallback>
                <p:oleObj name="Equation" r:id="rId5" imgW="1714500" imgH="431800" progId="Equation.DSMT4">
                  <p:embed/>
                  <p:pic>
                    <p:nvPicPr>
                      <p:cNvPr id="16398"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4138" y="4999038"/>
                        <a:ext cx="3167062"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9189989"/>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8E641A0-1D3B-4668-8D0E-F89E4BDD9675}" type="slidenum">
              <a:rPr lang="en-US" altLang="zh-TW" sz="1200"/>
              <a:pPr>
                <a:spcBef>
                  <a:spcPct val="0"/>
                </a:spcBef>
                <a:buClrTx/>
                <a:buSzTx/>
                <a:buFontTx/>
                <a:buNone/>
              </a:pPr>
              <a:t>12</a:t>
            </a:fld>
            <a:endParaRPr lang="en-US" altLang="zh-TW" sz="1200"/>
          </a:p>
        </p:txBody>
      </p:sp>
      <p:sp>
        <p:nvSpPr>
          <p:cNvPr id="17413" name="Rectangle 2"/>
          <p:cNvSpPr>
            <a:spLocks noGrp="1" noChangeArrowheads="1"/>
          </p:cNvSpPr>
          <p:nvPr>
            <p:ph type="title"/>
          </p:nvPr>
        </p:nvSpPr>
        <p:spPr>
          <a:xfrm>
            <a:off x="360363" y="381000"/>
            <a:ext cx="8402637" cy="609600"/>
          </a:xfrm>
        </p:spPr>
        <p:txBody>
          <a:bodyPr/>
          <a:lstStyle/>
          <a:p>
            <a:pPr eaLnBrk="1" hangingPunct="1"/>
            <a:r>
              <a:rPr lang="en-US" altLang="zh-TW" sz="3200" smtClean="0">
                <a:ea typeface="新細明體" panose="02020500000000000000" pitchFamily="18" charset="-120"/>
              </a:rPr>
              <a:t>Nearest Neighbor Approaches [SAR00a]</a:t>
            </a:r>
          </a:p>
        </p:txBody>
      </p:sp>
      <p:sp>
        <p:nvSpPr>
          <p:cNvPr id="17414" name="Rectangle 3"/>
          <p:cNvSpPr>
            <a:spLocks noGrp="1" noChangeArrowheads="1"/>
          </p:cNvSpPr>
          <p:nvPr>
            <p:ph type="body" sz="half" idx="1"/>
          </p:nvPr>
        </p:nvSpPr>
        <p:spPr>
          <a:xfrm>
            <a:off x="381000" y="1371600"/>
            <a:ext cx="8186738" cy="5105400"/>
          </a:xfrm>
        </p:spPr>
        <p:txBody>
          <a:bodyPr/>
          <a:lstStyle/>
          <a:p>
            <a:pPr eaLnBrk="1" hangingPunct="1"/>
            <a:r>
              <a:rPr lang="en-US" altLang="zh-TW" sz="2400" smtClean="0">
                <a:ea typeface="新細明體" panose="02020500000000000000" pitchFamily="18" charset="-120"/>
              </a:rPr>
              <a:t>Offline phase:</a:t>
            </a:r>
          </a:p>
          <a:p>
            <a:pPr lvl="1" eaLnBrk="1" hangingPunct="1"/>
            <a:r>
              <a:rPr lang="en-US" altLang="zh-TW" sz="2400" smtClean="0">
                <a:ea typeface="新細明體" panose="02020500000000000000" pitchFamily="18" charset="-120"/>
              </a:rPr>
              <a:t>Do nothing…just store transactions</a:t>
            </a:r>
          </a:p>
          <a:p>
            <a:pPr eaLnBrk="1" hangingPunct="1"/>
            <a:r>
              <a:rPr lang="en-US" altLang="zh-TW" sz="2400" smtClean="0">
                <a:ea typeface="新細明體" panose="02020500000000000000" pitchFamily="18" charset="-120"/>
              </a:rPr>
              <a:t>Online phase:</a:t>
            </a:r>
          </a:p>
          <a:p>
            <a:pPr lvl="1" eaLnBrk="1" hangingPunct="1"/>
            <a:r>
              <a:rPr lang="en-US" altLang="zh-TW" sz="2400" smtClean="0">
                <a:ea typeface="新細明體" panose="02020500000000000000" pitchFamily="18" charset="-120"/>
              </a:rPr>
              <a:t>Identify highly similar users to the active one</a:t>
            </a:r>
          </a:p>
          <a:p>
            <a:pPr lvl="2" eaLnBrk="1" hangingPunct="1"/>
            <a:r>
              <a:rPr lang="en-US" altLang="zh-TW" sz="2000" smtClean="0">
                <a:ea typeface="新細明體" panose="02020500000000000000" pitchFamily="18" charset="-120"/>
              </a:rPr>
              <a:t>Best K ones</a:t>
            </a:r>
          </a:p>
          <a:p>
            <a:pPr lvl="2" eaLnBrk="1" hangingPunct="1"/>
            <a:r>
              <a:rPr lang="en-US" altLang="zh-TW" sz="2000" smtClean="0">
                <a:ea typeface="新細明體" panose="02020500000000000000" pitchFamily="18" charset="-120"/>
              </a:rPr>
              <a:t>All with a measure greater than a threshold</a:t>
            </a:r>
          </a:p>
          <a:p>
            <a:pPr eaLnBrk="1" hangingPunct="1"/>
            <a:r>
              <a:rPr lang="en-US" altLang="zh-TW" sz="2400" smtClean="0">
                <a:ea typeface="新細明體" panose="02020500000000000000" pitchFamily="18" charset="-120"/>
              </a:rPr>
              <a:t>Prediction</a:t>
            </a:r>
          </a:p>
          <a:p>
            <a:pPr eaLnBrk="1" hangingPunct="1"/>
            <a:endParaRPr lang="en-US" altLang="zh-TW" sz="2400" smtClean="0">
              <a:ea typeface="新細明體" panose="02020500000000000000" pitchFamily="18" charset="-120"/>
            </a:endParaRPr>
          </a:p>
          <a:p>
            <a:pPr eaLnBrk="1" hangingPunct="1"/>
            <a:endParaRPr lang="en-US" altLang="zh-TW" sz="2400" smtClean="0">
              <a:ea typeface="新細明體" panose="02020500000000000000" pitchFamily="18" charset="-120"/>
            </a:endParaRPr>
          </a:p>
          <a:p>
            <a:pPr lvl="1" eaLnBrk="1" hangingPunct="1"/>
            <a:endParaRPr lang="en-US" altLang="zh-TW" sz="2400" smtClean="0">
              <a:ea typeface="新細明體" panose="02020500000000000000" pitchFamily="18" charset="-120"/>
            </a:endParaRPr>
          </a:p>
          <a:p>
            <a:pPr lvl="2" eaLnBrk="1" hangingPunct="1"/>
            <a:endParaRPr lang="en-US" altLang="zh-TW" sz="2000" smtClean="0">
              <a:ea typeface="新細明體" panose="02020500000000000000" pitchFamily="18" charset="-120"/>
            </a:endParaRPr>
          </a:p>
        </p:txBody>
      </p:sp>
      <p:graphicFrame>
        <p:nvGraphicFramePr>
          <p:cNvPr id="17415" name="Object 4"/>
          <p:cNvGraphicFramePr>
            <a:graphicFrameLocks noChangeAspect="1"/>
          </p:cNvGraphicFramePr>
          <p:nvPr>
            <p:ph sz="half" idx="2"/>
          </p:nvPr>
        </p:nvGraphicFramePr>
        <p:xfrm>
          <a:off x="2003425" y="4840288"/>
          <a:ext cx="3398838" cy="1414462"/>
        </p:xfrm>
        <a:graphic>
          <a:graphicData uri="http://schemas.openxmlformats.org/presentationml/2006/ole">
            <mc:AlternateContent xmlns:mc="http://schemas.openxmlformats.org/markup-compatibility/2006">
              <mc:Choice xmlns:v="urn:schemas-microsoft-com:vml" Requires="v">
                <p:oleObj spid="_x0000_s4099" name="Equation" r:id="rId3" imgW="1587500" imgH="660400" progId="Equation.DSMT4">
                  <p:embed/>
                </p:oleObj>
              </mc:Choice>
              <mc:Fallback>
                <p:oleObj name="Equation" r:id="rId3" imgW="1587500" imgH="660400" progId="Equation.DSMT4">
                  <p:embed/>
                  <p:pic>
                    <p:nvPicPr>
                      <p:cNvPr id="1741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4840288"/>
                        <a:ext cx="3398838" cy="141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2997" name="Text Box 5"/>
          <p:cNvSpPr txBox="1">
            <a:spLocks noChangeArrowheads="1"/>
          </p:cNvSpPr>
          <p:nvPr/>
        </p:nvSpPr>
        <p:spPr bwMode="auto">
          <a:xfrm>
            <a:off x="609600" y="5857875"/>
            <a:ext cx="1981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en-US" altLang="zh-TW" sz="1800">
                <a:ea typeface="新細明體" panose="02020500000000000000" pitchFamily="18" charset="-120"/>
                <a:cs typeface="Arial" panose="020B0604020202020204" pitchFamily="34" charset="0"/>
              </a:rPr>
              <a:t>User a</a:t>
            </a:r>
            <a:r>
              <a:rPr lang="en-US" altLang="zh-TW" sz="1800">
                <a:latin typeface="Arial" panose="020B0604020202020204" pitchFamily="34" charset="0"/>
                <a:ea typeface="新細明體" panose="02020500000000000000" pitchFamily="18" charset="-120"/>
                <a:cs typeface="Arial" panose="020B0604020202020204" pitchFamily="34" charset="0"/>
              </a:rPr>
              <a:t>’</a:t>
            </a:r>
            <a:r>
              <a:rPr lang="en-US" altLang="zh-TW" sz="1800">
                <a:ea typeface="新細明體" panose="02020500000000000000" pitchFamily="18" charset="-120"/>
                <a:cs typeface="Arial" panose="020B0604020202020204" pitchFamily="34" charset="0"/>
              </a:rPr>
              <a:t>s neutral</a:t>
            </a:r>
          </a:p>
        </p:txBody>
      </p:sp>
      <p:sp>
        <p:nvSpPr>
          <p:cNvPr id="2132998" name="Text Box 6"/>
          <p:cNvSpPr txBox="1">
            <a:spLocks noChangeArrowheads="1"/>
          </p:cNvSpPr>
          <p:nvPr/>
        </p:nvSpPr>
        <p:spPr bwMode="auto">
          <a:xfrm>
            <a:off x="6324600" y="5562600"/>
            <a:ext cx="1981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en-US" altLang="zh-TW" sz="1800">
                <a:ea typeface="新細明體" panose="02020500000000000000" pitchFamily="18" charset="-120"/>
                <a:cs typeface="Arial" panose="020B0604020202020204" pitchFamily="34" charset="0"/>
              </a:rPr>
              <a:t>User b</a:t>
            </a:r>
            <a:r>
              <a:rPr lang="en-US" altLang="zh-TW" sz="1800">
                <a:latin typeface="Arial" panose="020B0604020202020204" pitchFamily="34" charset="0"/>
                <a:ea typeface="新細明體" panose="02020500000000000000" pitchFamily="18" charset="-120"/>
                <a:cs typeface="Arial" panose="020B0604020202020204" pitchFamily="34" charset="0"/>
              </a:rPr>
              <a:t>’</a:t>
            </a:r>
            <a:r>
              <a:rPr lang="en-US" altLang="zh-TW" sz="1800">
                <a:ea typeface="新細明體" panose="02020500000000000000" pitchFamily="18" charset="-120"/>
                <a:cs typeface="Arial" panose="020B0604020202020204" pitchFamily="34" charset="0"/>
              </a:rPr>
              <a:t>s deviation</a:t>
            </a:r>
          </a:p>
        </p:txBody>
      </p:sp>
      <p:sp>
        <p:nvSpPr>
          <p:cNvPr id="2132999" name="Freeform 7"/>
          <p:cNvSpPr>
            <a:spLocks/>
          </p:cNvSpPr>
          <p:nvPr/>
        </p:nvSpPr>
        <p:spPr bwMode="auto">
          <a:xfrm>
            <a:off x="1600200" y="5334000"/>
            <a:ext cx="1409700" cy="609600"/>
          </a:xfrm>
          <a:custGeom>
            <a:avLst/>
            <a:gdLst>
              <a:gd name="T0" fmla="*/ 2147483646 w 888"/>
              <a:gd name="T1" fmla="*/ 0 h 384"/>
              <a:gd name="T2" fmla="*/ 2147483646 w 888"/>
              <a:gd name="T3" fmla="*/ 2147483646 h 384"/>
              <a:gd name="T4" fmla="*/ 2147483646 w 888"/>
              <a:gd name="T5" fmla="*/ 2147483646 h 384"/>
              <a:gd name="T6" fmla="*/ 0 w 888"/>
              <a:gd name="T7" fmla="*/ 2147483646 h 384"/>
              <a:gd name="T8" fmla="*/ 0 60000 65536"/>
              <a:gd name="T9" fmla="*/ 0 60000 65536"/>
              <a:gd name="T10" fmla="*/ 0 60000 65536"/>
              <a:gd name="T11" fmla="*/ 0 60000 65536"/>
              <a:gd name="T12" fmla="*/ 0 w 888"/>
              <a:gd name="T13" fmla="*/ 0 h 384"/>
              <a:gd name="T14" fmla="*/ 888 w 888"/>
              <a:gd name="T15" fmla="*/ 384 h 384"/>
            </a:gdLst>
            <a:ahLst/>
            <a:cxnLst>
              <a:cxn ang="T8">
                <a:pos x="T0" y="T1"/>
              </a:cxn>
              <a:cxn ang="T9">
                <a:pos x="T2" y="T3"/>
              </a:cxn>
              <a:cxn ang="T10">
                <a:pos x="T4" y="T5"/>
              </a:cxn>
              <a:cxn ang="T11">
                <a:pos x="T6" y="T7"/>
              </a:cxn>
            </a:cxnLst>
            <a:rect l="T12" t="T13" r="T14" b="T15"/>
            <a:pathLst>
              <a:path w="888" h="384">
                <a:moveTo>
                  <a:pt x="864" y="0"/>
                </a:moveTo>
                <a:cubicBezTo>
                  <a:pt x="876" y="100"/>
                  <a:pt x="888" y="200"/>
                  <a:pt x="768" y="240"/>
                </a:cubicBezTo>
                <a:cubicBezTo>
                  <a:pt x="648" y="280"/>
                  <a:pt x="272" y="216"/>
                  <a:pt x="144" y="240"/>
                </a:cubicBezTo>
                <a:cubicBezTo>
                  <a:pt x="16" y="264"/>
                  <a:pt x="8" y="324"/>
                  <a:pt x="0" y="38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3000" name="Freeform 8"/>
          <p:cNvSpPr>
            <a:spLocks/>
          </p:cNvSpPr>
          <p:nvPr/>
        </p:nvSpPr>
        <p:spPr bwMode="auto">
          <a:xfrm>
            <a:off x="4419600" y="4419600"/>
            <a:ext cx="1308100" cy="685800"/>
          </a:xfrm>
          <a:custGeom>
            <a:avLst/>
            <a:gdLst>
              <a:gd name="T0" fmla="*/ 2147483646 w 824"/>
              <a:gd name="T1" fmla="*/ 2147483646 h 432"/>
              <a:gd name="T2" fmla="*/ 2147483646 w 824"/>
              <a:gd name="T3" fmla="*/ 0 h 432"/>
              <a:gd name="T4" fmla="*/ 2147483646 w 824"/>
              <a:gd name="T5" fmla="*/ 2147483646 h 432"/>
              <a:gd name="T6" fmla="*/ 2147483646 w 824"/>
              <a:gd name="T7" fmla="*/ 2147483646 h 432"/>
              <a:gd name="T8" fmla="*/ 2147483646 w 824"/>
              <a:gd name="T9" fmla="*/ 2147483646 h 432"/>
              <a:gd name="T10" fmla="*/ 2147483646 w 824"/>
              <a:gd name="T11" fmla="*/ 2147483646 h 432"/>
              <a:gd name="T12" fmla="*/ 0 60000 65536"/>
              <a:gd name="T13" fmla="*/ 0 60000 65536"/>
              <a:gd name="T14" fmla="*/ 0 60000 65536"/>
              <a:gd name="T15" fmla="*/ 0 60000 65536"/>
              <a:gd name="T16" fmla="*/ 0 60000 65536"/>
              <a:gd name="T17" fmla="*/ 0 60000 65536"/>
              <a:gd name="T18" fmla="*/ 0 w 824"/>
              <a:gd name="T19" fmla="*/ 0 h 432"/>
              <a:gd name="T20" fmla="*/ 824 w 824"/>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824" h="432">
                <a:moveTo>
                  <a:pt x="144" y="96"/>
                </a:moveTo>
                <a:cubicBezTo>
                  <a:pt x="216" y="32"/>
                  <a:pt x="432" y="0"/>
                  <a:pt x="528" y="0"/>
                </a:cubicBezTo>
                <a:cubicBezTo>
                  <a:pt x="624" y="0"/>
                  <a:pt x="688" y="32"/>
                  <a:pt x="720" y="96"/>
                </a:cubicBezTo>
                <a:cubicBezTo>
                  <a:pt x="752" y="160"/>
                  <a:pt x="824" y="336"/>
                  <a:pt x="720" y="384"/>
                </a:cubicBezTo>
                <a:cubicBezTo>
                  <a:pt x="616" y="432"/>
                  <a:pt x="192" y="432"/>
                  <a:pt x="96" y="384"/>
                </a:cubicBezTo>
                <a:cubicBezTo>
                  <a:pt x="0" y="336"/>
                  <a:pt x="72" y="160"/>
                  <a:pt x="144" y="96"/>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3001" name="Freeform 9"/>
          <p:cNvSpPr>
            <a:spLocks/>
          </p:cNvSpPr>
          <p:nvPr/>
        </p:nvSpPr>
        <p:spPr bwMode="auto">
          <a:xfrm>
            <a:off x="5562600" y="4572000"/>
            <a:ext cx="1981200" cy="990600"/>
          </a:xfrm>
          <a:custGeom>
            <a:avLst/>
            <a:gdLst>
              <a:gd name="T0" fmla="*/ 0 w 1248"/>
              <a:gd name="T1" fmla="*/ 2147483646 h 624"/>
              <a:gd name="T2" fmla="*/ 2147483646 w 1248"/>
              <a:gd name="T3" fmla="*/ 2147483646 h 624"/>
              <a:gd name="T4" fmla="*/ 2147483646 w 1248"/>
              <a:gd name="T5" fmla="*/ 2147483646 h 624"/>
              <a:gd name="T6" fmla="*/ 0 60000 65536"/>
              <a:gd name="T7" fmla="*/ 0 60000 65536"/>
              <a:gd name="T8" fmla="*/ 0 60000 65536"/>
              <a:gd name="T9" fmla="*/ 0 w 1248"/>
              <a:gd name="T10" fmla="*/ 0 h 624"/>
              <a:gd name="T11" fmla="*/ 1248 w 1248"/>
              <a:gd name="T12" fmla="*/ 624 h 624"/>
            </a:gdLst>
            <a:ahLst/>
            <a:cxnLst>
              <a:cxn ang="T6">
                <a:pos x="T0" y="T1"/>
              </a:cxn>
              <a:cxn ang="T7">
                <a:pos x="T2" y="T3"/>
              </a:cxn>
              <a:cxn ang="T8">
                <a:pos x="T4" y="T5"/>
              </a:cxn>
            </a:cxnLst>
            <a:rect l="T9" t="T10" r="T11" b="T12"/>
            <a:pathLst>
              <a:path w="1248" h="624">
                <a:moveTo>
                  <a:pt x="0" y="48"/>
                </a:moveTo>
                <a:cubicBezTo>
                  <a:pt x="280" y="24"/>
                  <a:pt x="560" y="0"/>
                  <a:pt x="768" y="96"/>
                </a:cubicBezTo>
                <a:cubicBezTo>
                  <a:pt x="976" y="192"/>
                  <a:pt x="1112" y="408"/>
                  <a:pt x="1248" y="62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3002" name="Freeform 10"/>
          <p:cNvSpPr>
            <a:spLocks/>
          </p:cNvSpPr>
          <p:nvPr/>
        </p:nvSpPr>
        <p:spPr bwMode="auto">
          <a:xfrm>
            <a:off x="3200400" y="5715000"/>
            <a:ext cx="2603500" cy="304800"/>
          </a:xfrm>
          <a:custGeom>
            <a:avLst/>
            <a:gdLst>
              <a:gd name="T0" fmla="*/ 0 w 1640"/>
              <a:gd name="T1" fmla="*/ 2147483646 h 192"/>
              <a:gd name="T2" fmla="*/ 2147483646 w 1640"/>
              <a:gd name="T3" fmla="*/ 2147483646 h 192"/>
              <a:gd name="T4" fmla="*/ 2147483646 w 1640"/>
              <a:gd name="T5" fmla="*/ 2147483646 h 192"/>
              <a:gd name="T6" fmla="*/ 2147483646 w 1640"/>
              <a:gd name="T7" fmla="*/ 2147483646 h 192"/>
              <a:gd name="T8" fmla="*/ 2147483646 w 1640"/>
              <a:gd name="T9" fmla="*/ 2147483646 h 192"/>
              <a:gd name="T10" fmla="*/ 2147483646 w 1640"/>
              <a:gd name="T11" fmla="*/ 0 h 192"/>
              <a:gd name="T12" fmla="*/ 0 60000 65536"/>
              <a:gd name="T13" fmla="*/ 0 60000 65536"/>
              <a:gd name="T14" fmla="*/ 0 60000 65536"/>
              <a:gd name="T15" fmla="*/ 0 60000 65536"/>
              <a:gd name="T16" fmla="*/ 0 60000 65536"/>
              <a:gd name="T17" fmla="*/ 0 60000 65536"/>
              <a:gd name="T18" fmla="*/ 0 w 1640"/>
              <a:gd name="T19" fmla="*/ 0 h 192"/>
              <a:gd name="T20" fmla="*/ 1640 w 164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640" h="192">
                <a:moveTo>
                  <a:pt x="0" y="96"/>
                </a:moveTo>
                <a:cubicBezTo>
                  <a:pt x="172" y="88"/>
                  <a:pt x="344" y="80"/>
                  <a:pt x="432" y="96"/>
                </a:cubicBezTo>
                <a:cubicBezTo>
                  <a:pt x="520" y="112"/>
                  <a:pt x="504" y="192"/>
                  <a:pt x="528" y="192"/>
                </a:cubicBezTo>
                <a:cubicBezTo>
                  <a:pt x="552" y="192"/>
                  <a:pt x="416" y="112"/>
                  <a:pt x="576" y="96"/>
                </a:cubicBezTo>
                <a:cubicBezTo>
                  <a:pt x="736" y="80"/>
                  <a:pt x="1336" y="112"/>
                  <a:pt x="1488" y="96"/>
                </a:cubicBezTo>
                <a:cubicBezTo>
                  <a:pt x="1640" y="80"/>
                  <a:pt x="1564" y="40"/>
                  <a:pt x="1488"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3003" name="Line 11"/>
          <p:cNvSpPr>
            <a:spLocks noChangeShapeType="1"/>
          </p:cNvSpPr>
          <p:nvPr/>
        </p:nvSpPr>
        <p:spPr bwMode="auto">
          <a:xfrm>
            <a:off x="4038600" y="6019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33004" name="Text Box 12"/>
          <p:cNvSpPr txBox="1">
            <a:spLocks noChangeArrowheads="1"/>
          </p:cNvSpPr>
          <p:nvPr/>
        </p:nvSpPr>
        <p:spPr bwMode="auto">
          <a:xfrm>
            <a:off x="3200400" y="6289675"/>
            <a:ext cx="3429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buFont typeface="Wingdings" panose="05000000000000000000" pitchFamily="2" charset="2"/>
              <a:buNone/>
            </a:pPr>
            <a:r>
              <a:rPr lang="en-US" altLang="zh-TW" sz="1800">
                <a:ea typeface="新細明體" panose="02020500000000000000" pitchFamily="18" charset="-120"/>
                <a:cs typeface="Arial" panose="020B0604020202020204" pitchFamily="34" charset="0"/>
              </a:rPr>
              <a:t>User a</a:t>
            </a:r>
            <a:r>
              <a:rPr lang="en-US" altLang="zh-TW" sz="1800">
                <a:latin typeface="Arial" panose="020B0604020202020204" pitchFamily="34" charset="0"/>
                <a:ea typeface="新細明體" panose="02020500000000000000" pitchFamily="18" charset="-120"/>
                <a:cs typeface="Arial" panose="020B0604020202020204" pitchFamily="34" charset="0"/>
              </a:rPr>
              <a:t>’</a:t>
            </a:r>
            <a:r>
              <a:rPr lang="en-US" altLang="zh-TW" sz="1800">
                <a:ea typeface="新細明體" panose="02020500000000000000" pitchFamily="18" charset="-120"/>
                <a:cs typeface="Arial" panose="020B0604020202020204" pitchFamily="34" charset="0"/>
              </a:rPr>
              <a:t>s estimated deviation</a:t>
            </a:r>
          </a:p>
        </p:txBody>
      </p:sp>
    </p:spTree>
    <p:extLst>
      <p:ext uri="{BB962C8B-B14F-4D97-AF65-F5344CB8AC3E}">
        <p14:creationId xmlns:p14="http://schemas.microsoft.com/office/powerpoint/2010/main" val="254448165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329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299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330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330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3299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330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30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33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997" grpId="0"/>
      <p:bldP spid="2132998" grpId="0"/>
      <p:bldP spid="21330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E926556-DF21-476B-8C6B-BED0071EB1C7}" type="slidenum">
              <a:rPr lang="en-US" altLang="zh-TW" sz="1200"/>
              <a:pPr>
                <a:spcBef>
                  <a:spcPct val="0"/>
                </a:spcBef>
                <a:buClrTx/>
                <a:buSzTx/>
                <a:buFontTx/>
                <a:buNone/>
              </a:pPr>
              <a:t>13</a:t>
            </a:fld>
            <a:endParaRPr lang="en-US" altLang="zh-TW" sz="1200"/>
          </a:p>
        </p:txBody>
      </p:sp>
      <p:sp>
        <p:nvSpPr>
          <p:cNvPr id="18437"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Clustering </a:t>
            </a:r>
            <a:r>
              <a:rPr lang="en-US" altLang="zh-TW" sz="3200" smtClean="0">
                <a:ea typeface="新細明體" panose="02020500000000000000" pitchFamily="18" charset="-120"/>
              </a:rPr>
              <a:t>[BRE98]</a:t>
            </a:r>
          </a:p>
        </p:txBody>
      </p:sp>
      <p:sp>
        <p:nvSpPr>
          <p:cNvPr id="18438"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Offline phase:</a:t>
            </a:r>
          </a:p>
          <a:p>
            <a:pPr lvl="1" eaLnBrk="1" hangingPunct="1"/>
            <a:r>
              <a:rPr lang="en-US" altLang="zh-TW" smtClean="0">
                <a:ea typeface="新細明體" panose="02020500000000000000" pitchFamily="18" charset="-120"/>
              </a:rPr>
              <a:t>Build clusters: k-mean, k-medoid, etc.</a:t>
            </a:r>
          </a:p>
          <a:p>
            <a:pPr eaLnBrk="1" hangingPunct="1"/>
            <a:r>
              <a:rPr lang="en-US" altLang="zh-TW" smtClean="0">
                <a:ea typeface="新細明體" panose="02020500000000000000" pitchFamily="18" charset="-120"/>
              </a:rPr>
              <a:t>Online phase:</a:t>
            </a:r>
          </a:p>
          <a:p>
            <a:pPr lvl="1" eaLnBrk="1" hangingPunct="1"/>
            <a:r>
              <a:rPr lang="en-US" altLang="zh-TW" smtClean="0">
                <a:ea typeface="新細明體" panose="02020500000000000000" pitchFamily="18" charset="-120"/>
              </a:rPr>
              <a:t>Identify the nearest cluster to the active user</a:t>
            </a:r>
          </a:p>
          <a:p>
            <a:pPr lvl="1" eaLnBrk="1" hangingPunct="1"/>
            <a:r>
              <a:rPr lang="en-US" altLang="zh-TW" smtClean="0">
                <a:ea typeface="新細明體" panose="02020500000000000000" pitchFamily="18" charset="-120"/>
              </a:rPr>
              <a:t>Prediction:</a:t>
            </a:r>
          </a:p>
          <a:p>
            <a:pPr lvl="2" eaLnBrk="1" hangingPunct="1"/>
            <a:r>
              <a:rPr lang="en-US" altLang="zh-TW" smtClean="0">
                <a:ea typeface="新細明體" panose="02020500000000000000" pitchFamily="18" charset="-120"/>
              </a:rPr>
              <a:t>Use the center of the cluster</a:t>
            </a:r>
          </a:p>
          <a:p>
            <a:pPr lvl="2" eaLnBrk="1" hangingPunct="1"/>
            <a:r>
              <a:rPr lang="en-US" altLang="zh-TW" smtClean="0">
                <a:ea typeface="新細明體" panose="02020500000000000000" pitchFamily="18" charset="-120"/>
              </a:rPr>
              <a:t>Weighted average between cluster members</a:t>
            </a:r>
          </a:p>
          <a:p>
            <a:pPr lvl="3" eaLnBrk="1" hangingPunct="1"/>
            <a:r>
              <a:rPr lang="en-US" altLang="zh-TW" smtClean="0">
                <a:ea typeface="新細明體" panose="02020500000000000000" pitchFamily="18" charset="-120"/>
              </a:rPr>
              <a:t>Weights depend on the active user</a:t>
            </a:r>
          </a:p>
        </p:txBody>
      </p:sp>
      <p:sp>
        <p:nvSpPr>
          <p:cNvPr id="2136068" name="Text Box 4"/>
          <p:cNvSpPr txBox="1">
            <a:spLocks noChangeArrowheads="1"/>
          </p:cNvSpPr>
          <p:nvPr/>
        </p:nvSpPr>
        <p:spPr bwMode="auto">
          <a:xfrm>
            <a:off x="381000" y="5715000"/>
            <a:ext cx="3276600" cy="466725"/>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Faster</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136069" name="Text Box 5"/>
          <p:cNvSpPr txBox="1">
            <a:spLocks noChangeArrowheads="1"/>
          </p:cNvSpPr>
          <p:nvPr/>
        </p:nvSpPr>
        <p:spPr bwMode="auto">
          <a:xfrm>
            <a:off x="5257800" y="5715000"/>
            <a:ext cx="3276600" cy="831850"/>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Slower but a little more accurate</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136070" name="Freeform 6"/>
          <p:cNvSpPr>
            <a:spLocks/>
          </p:cNvSpPr>
          <p:nvPr/>
        </p:nvSpPr>
        <p:spPr bwMode="auto">
          <a:xfrm>
            <a:off x="723900" y="4267200"/>
            <a:ext cx="952500" cy="1447800"/>
          </a:xfrm>
          <a:custGeom>
            <a:avLst/>
            <a:gdLst>
              <a:gd name="T0" fmla="*/ 2147483646 w 600"/>
              <a:gd name="T1" fmla="*/ 0 h 912"/>
              <a:gd name="T2" fmla="*/ 2147483646 w 600"/>
              <a:gd name="T3" fmla="*/ 2147483646 h 912"/>
              <a:gd name="T4" fmla="*/ 2147483646 w 600"/>
              <a:gd name="T5" fmla="*/ 2147483646 h 912"/>
              <a:gd name="T6" fmla="*/ 0 60000 65536"/>
              <a:gd name="T7" fmla="*/ 0 60000 65536"/>
              <a:gd name="T8" fmla="*/ 0 60000 65536"/>
              <a:gd name="T9" fmla="*/ 0 w 600"/>
              <a:gd name="T10" fmla="*/ 0 h 912"/>
              <a:gd name="T11" fmla="*/ 600 w 600"/>
              <a:gd name="T12" fmla="*/ 912 h 912"/>
            </a:gdLst>
            <a:ahLst/>
            <a:cxnLst>
              <a:cxn ang="T6">
                <a:pos x="T0" y="T1"/>
              </a:cxn>
              <a:cxn ang="T7">
                <a:pos x="T2" y="T3"/>
              </a:cxn>
              <a:cxn ang="T8">
                <a:pos x="T4" y="T5"/>
              </a:cxn>
            </a:cxnLst>
            <a:rect l="T9" t="T10" r="T11" b="T12"/>
            <a:pathLst>
              <a:path w="600" h="912">
                <a:moveTo>
                  <a:pt x="600" y="0"/>
                </a:moveTo>
                <a:cubicBezTo>
                  <a:pt x="372" y="116"/>
                  <a:pt x="144" y="232"/>
                  <a:pt x="72" y="384"/>
                </a:cubicBezTo>
                <a:cubicBezTo>
                  <a:pt x="0" y="536"/>
                  <a:pt x="84" y="724"/>
                  <a:pt x="168" y="9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6071" name="Freeform 7"/>
          <p:cNvSpPr>
            <a:spLocks/>
          </p:cNvSpPr>
          <p:nvPr/>
        </p:nvSpPr>
        <p:spPr bwMode="auto">
          <a:xfrm>
            <a:off x="7620000" y="4546600"/>
            <a:ext cx="609600" cy="1168400"/>
          </a:xfrm>
          <a:custGeom>
            <a:avLst/>
            <a:gdLst>
              <a:gd name="T0" fmla="*/ 0 w 384"/>
              <a:gd name="T1" fmla="*/ 2147483646 h 736"/>
              <a:gd name="T2" fmla="*/ 2147483646 w 384"/>
              <a:gd name="T3" fmla="*/ 2147483646 h 736"/>
              <a:gd name="T4" fmla="*/ 2147483646 w 384"/>
              <a:gd name="T5" fmla="*/ 2147483646 h 736"/>
              <a:gd name="T6" fmla="*/ 0 60000 65536"/>
              <a:gd name="T7" fmla="*/ 0 60000 65536"/>
              <a:gd name="T8" fmla="*/ 0 60000 65536"/>
              <a:gd name="T9" fmla="*/ 0 w 384"/>
              <a:gd name="T10" fmla="*/ 0 h 736"/>
              <a:gd name="T11" fmla="*/ 384 w 384"/>
              <a:gd name="T12" fmla="*/ 736 h 736"/>
            </a:gdLst>
            <a:ahLst/>
            <a:cxnLst>
              <a:cxn ang="T6">
                <a:pos x="T0" y="T1"/>
              </a:cxn>
              <a:cxn ang="T7">
                <a:pos x="T2" y="T3"/>
              </a:cxn>
              <a:cxn ang="T8">
                <a:pos x="T4" y="T5"/>
              </a:cxn>
            </a:cxnLst>
            <a:rect l="T9" t="T10" r="T11" b="T12"/>
            <a:pathLst>
              <a:path w="384" h="736">
                <a:moveTo>
                  <a:pt x="0" y="64"/>
                </a:moveTo>
                <a:cubicBezTo>
                  <a:pt x="40" y="32"/>
                  <a:pt x="80" y="0"/>
                  <a:pt x="144" y="112"/>
                </a:cubicBezTo>
                <a:cubicBezTo>
                  <a:pt x="208" y="224"/>
                  <a:pt x="296" y="480"/>
                  <a:pt x="384" y="7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extLst>
      <p:ext uri="{BB962C8B-B14F-4D97-AF65-F5344CB8AC3E}">
        <p14:creationId xmlns:p14="http://schemas.microsoft.com/office/powerpoint/2010/main" val="1665823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60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360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360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36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6068" grpId="0" animBg="1"/>
      <p:bldP spid="21360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8EC78E4-1305-480C-A421-11E92B7491D6}" type="slidenum">
              <a:rPr lang="en-US" altLang="zh-TW" sz="1200"/>
              <a:pPr>
                <a:spcBef>
                  <a:spcPct val="0"/>
                </a:spcBef>
                <a:buClrTx/>
                <a:buSzTx/>
                <a:buFontTx/>
                <a:buNone/>
              </a:pPr>
              <a:t>14</a:t>
            </a:fld>
            <a:endParaRPr lang="en-US" altLang="zh-TW" sz="1200"/>
          </a:p>
        </p:txBody>
      </p:sp>
      <p:sp>
        <p:nvSpPr>
          <p:cNvPr id="19461"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Clustering vs. k-NN Approaches</a:t>
            </a:r>
          </a:p>
        </p:txBody>
      </p:sp>
      <p:sp>
        <p:nvSpPr>
          <p:cNvPr id="19462" name="Rectangle 3"/>
          <p:cNvSpPr>
            <a:spLocks noGrp="1" noChangeArrowheads="1"/>
          </p:cNvSpPr>
          <p:nvPr>
            <p:ph type="body" idx="1"/>
          </p:nvPr>
        </p:nvSpPr>
        <p:spPr>
          <a:xfrm>
            <a:off x="381000" y="1371600"/>
            <a:ext cx="8382000" cy="1797050"/>
          </a:xfrm>
        </p:spPr>
        <p:txBody>
          <a:bodyPr/>
          <a:lstStyle/>
          <a:p>
            <a:pPr eaLnBrk="1" hangingPunct="1"/>
            <a:r>
              <a:rPr lang="en-US" altLang="zh-TW" smtClean="0">
                <a:ea typeface="新細明體" panose="02020500000000000000" pitchFamily="18" charset="-120"/>
              </a:rPr>
              <a:t>K-NN using Pearson measure is </a:t>
            </a:r>
            <a:r>
              <a:rPr lang="en-US" altLang="zh-TW" smtClean="0">
                <a:solidFill>
                  <a:schemeClr val="hlink"/>
                </a:solidFill>
                <a:ea typeface="新細明體" panose="02020500000000000000" pitchFamily="18" charset="-120"/>
              </a:rPr>
              <a:t>slower</a:t>
            </a:r>
            <a:r>
              <a:rPr lang="en-US" altLang="zh-TW" smtClean="0">
                <a:ea typeface="新細明體" panose="02020500000000000000" pitchFamily="18" charset="-120"/>
              </a:rPr>
              <a:t> but more </a:t>
            </a:r>
            <a:r>
              <a:rPr lang="en-US" altLang="zh-TW" smtClean="0">
                <a:solidFill>
                  <a:srgbClr val="428C8E"/>
                </a:solidFill>
                <a:ea typeface="新細明體" panose="02020500000000000000" pitchFamily="18" charset="-120"/>
              </a:rPr>
              <a:t>accurate</a:t>
            </a:r>
          </a:p>
          <a:p>
            <a:pPr eaLnBrk="1" hangingPunct="1"/>
            <a:r>
              <a:rPr lang="en-US" altLang="zh-TW" smtClean="0">
                <a:ea typeface="新細明體" panose="02020500000000000000" pitchFamily="18" charset="-120"/>
              </a:rPr>
              <a:t>Clustering is more </a:t>
            </a:r>
            <a:r>
              <a:rPr lang="en-US" altLang="zh-TW" smtClean="0">
                <a:solidFill>
                  <a:srgbClr val="428C8E"/>
                </a:solidFill>
                <a:ea typeface="新細明體" panose="02020500000000000000" pitchFamily="18" charset="-120"/>
              </a:rPr>
              <a:t>scalable</a:t>
            </a:r>
          </a:p>
        </p:txBody>
      </p:sp>
      <p:sp>
        <p:nvSpPr>
          <p:cNvPr id="19463" name="Oval 4"/>
          <p:cNvSpPr>
            <a:spLocks noChangeArrowheads="1"/>
          </p:cNvSpPr>
          <p:nvPr/>
        </p:nvSpPr>
        <p:spPr bwMode="auto">
          <a:xfrm>
            <a:off x="1905000" y="3581400"/>
            <a:ext cx="1219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64" name="Oval 5"/>
          <p:cNvSpPr>
            <a:spLocks noChangeArrowheads="1"/>
          </p:cNvSpPr>
          <p:nvPr/>
        </p:nvSpPr>
        <p:spPr bwMode="auto">
          <a:xfrm>
            <a:off x="2209800" y="3886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65" name="Oval 6"/>
          <p:cNvSpPr>
            <a:spLocks noChangeArrowheads="1"/>
          </p:cNvSpPr>
          <p:nvPr/>
        </p:nvSpPr>
        <p:spPr bwMode="auto">
          <a:xfrm>
            <a:off x="2133600" y="4267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66" name="Oval 7"/>
          <p:cNvSpPr>
            <a:spLocks noChangeArrowheads="1"/>
          </p:cNvSpPr>
          <p:nvPr/>
        </p:nvSpPr>
        <p:spPr bwMode="auto">
          <a:xfrm>
            <a:off x="2514600" y="41148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67" name="Oval 8"/>
          <p:cNvSpPr>
            <a:spLocks noChangeArrowheads="1"/>
          </p:cNvSpPr>
          <p:nvPr/>
        </p:nvSpPr>
        <p:spPr bwMode="auto">
          <a:xfrm>
            <a:off x="2438400" y="43434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68" name="Oval 9"/>
          <p:cNvSpPr>
            <a:spLocks noChangeArrowheads="1"/>
          </p:cNvSpPr>
          <p:nvPr/>
        </p:nvSpPr>
        <p:spPr bwMode="auto">
          <a:xfrm>
            <a:off x="2895600" y="3886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69" name="Oval 10"/>
          <p:cNvSpPr>
            <a:spLocks noChangeArrowheads="1"/>
          </p:cNvSpPr>
          <p:nvPr/>
        </p:nvSpPr>
        <p:spPr bwMode="auto">
          <a:xfrm>
            <a:off x="2514600" y="38100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0" name="Oval 11"/>
          <p:cNvSpPr>
            <a:spLocks noChangeArrowheads="1"/>
          </p:cNvSpPr>
          <p:nvPr/>
        </p:nvSpPr>
        <p:spPr bwMode="auto">
          <a:xfrm>
            <a:off x="2362200" y="41148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1" name="Oval 12"/>
          <p:cNvSpPr>
            <a:spLocks noChangeArrowheads="1"/>
          </p:cNvSpPr>
          <p:nvPr/>
        </p:nvSpPr>
        <p:spPr bwMode="auto">
          <a:xfrm>
            <a:off x="2362200" y="44958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2" name="Oval 13"/>
          <p:cNvSpPr>
            <a:spLocks noChangeArrowheads="1"/>
          </p:cNvSpPr>
          <p:nvPr/>
        </p:nvSpPr>
        <p:spPr bwMode="auto">
          <a:xfrm>
            <a:off x="2895600" y="41910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3" name="Oval 14"/>
          <p:cNvSpPr>
            <a:spLocks noChangeArrowheads="1"/>
          </p:cNvSpPr>
          <p:nvPr/>
        </p:nvSpPr>
        <p:spPr bwMode="auto">
          <a:xfrm>
            <a:off x="2514600" y="4648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4" name="Oval 15"/>
          <p:cNvSpPr>
            <a:spLocks noChangeArrowheads="1"/>
          </p:cNvSpPr>
          <p:nvPr/>
        </p:nvSpPr>
        <p:spPr bwMode="auto">
          <a:xfrm>
            <a:off x="4038600" y="3657600"/>
            <a:ext cx="1219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5" name="Oval 16"/>
          <p:cNvSpPr>
            <a:spLocks noChangeArrowheads="1"/>
          </p:cNvSpPr>
          <p:nvPr/>
        </p:nvSpPr>
        <p:spPr bwMode="auto">
          <a:xfrm>
            <a:off x="4267200" y="3886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6" name="Oval 17"/>
          <p:cNvSpPr>
            <a:spLocks noChangeArrowheads="1"/>
          </p:cNvSpPr>
          <p:nvPr/>
        </p:nvSpPr>
        <p:spPr bwMode="auto">
          <a:xfrm>
            <a:off x="4114800" y="4267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7" name="Oval 18"/>
          <p:cNvSpPr>
            <a:spLocks noChangeArrowheads="1"/>
          </p:cNvSpPr>
          <p:nvPr/>
        </p:nvSpPr>
        <p:spPr bwMode="auto">
          <a:xfrm>
            <a:off x="4572000" y="41148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8" name="Oval 19"/>
          <p:cNvSpPr>
            <a:spLocks noChangeArrowheads="1"/>
          </p:cNvSpPr>
          <p:nvPr/>
        </p:nvSpPr>
        <p:spPr bwMode="auto">
          <a:xfrm>
            <a:off x="4495800" y="43434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79" name="Oval 20"/>
          <p:cNvSpPr>
            <a:spLocks noChangeArrowheads="1"/>
          </p:cNvSpPr>
          <p:nvPr/>
        </p:nvSpPr>
        <p:spPr bwMode="auto">
          <a:xfrm>
            <a:off x="4876800" y="39624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0" name="Oval 21"/>
          <p:cNvSpPr>
            <a:spLocks noChangeArrowheads="1"/>
          </p:cNvSpPr>
          <p:nvPr/>
        </p:nvSpPr>
        <p:spPr bwMode="auto">
          <a:xfrm>
            <a:off x="4572000" y="38100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1" name="Oval 22"/>
          <p:cNvSpPr>
            <a:spLocks noChangeArrowheads="1"/>
          </p:cNvSpPr>
          <p:nvPr/>
        </p:nvSpPr>
        <p:spPr bwMode="auto">
          <a:xfrm>
            <a:off x="4419600" y="41148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2" name="Oval 23"/>
          <p:cNvSpPr>
            <a:spLocks noChangeArrowheads="1"/>
          </p:cNvSpPr>
          <p:nvPr/>
        </p:nvSpPr>
        <p:spPr bwMode="auto">
          <a:xfrm>
            <a:off x="4267200" y="44958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3" name="Oval 24"/>
          <p:cNvSpPr>
            <a:spLocks noChangeArrowheads="1"/>
          </p:cNvSpPr>
          <p:nvPr/>
        </p:nvSpPr>
        <p:spPr bwMode="auto">
          <a:xfrm>
            <a:off x="4648200" y="4267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4" name="Oval 25"/>
          <p:cNvSpPr>
            <a:spLocks noChangeArrowheads="1"/>
          </p:cNvSpPr>
          <p:nvPr/>
        </p:nvSpPr>
        <p:spPr bwMode="auto">
          <a:xfrm>
            <a:off x="4572000" y="4648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5" name="Oval 26"/>
          <p:cNvSpPr>
            <a:spLocks noChangeArrowheads="1"/>
          </p:cNvSpPr>
          <p:nvPr/>
        </p:nvSpPr>
        <p:spPr bwMode="auto">
          <a:xfrm>
            <a:off x="2895600" y="4648200"/>
            <a:ext cx="1219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6" name="Oval 27"/>
          <p:cNvSpPr>
            <a:spLocks noChangeArrowheads="1"/>
          </p:cNvSpPr>
          <p:nvPr/>
        </p:nvSpPr>
        <p:spPr bwMode="auto">
          <a:xfrm>
            <a:off x="3200400" y="48768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7" name="Oval 28"/>
          <p:cNvSpPr>
            <a:spLocks noChangeArrowheads="1"/>
          </p:cNvSpPr>
          <p:nvPr/>
        </p:nvSpPr>
        <p:spPr bwMode="auto">
          <a:xfrm>
            <a:off x="3124200" y="53340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8" name="Oval 29"/>
          <p:cNvSpPr>
            <a:spLocks noChangeArrowheads="1"/>
          </p:cNvSpPr>
          <p:nvPr/>
        </p:nvSpPr>
        <p:spPr bwMode="auto">
          <a:xfrm>
            <a:off x="3505200" y="5029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89" name="Oval 30"/>
          <p:cNvSpPr>
            <a:spLocks noChangeArrowheads="1"/>
          </p:cNvSpPr>
          <p:nvPr/>
        </p:nvSpPr>
        <p:spPr bwMode="auto">
          <a:xfrm>
            <a:off x="3429000" y="5410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90" name="Oval 31"/>
          <p:cNvSpPr>
            <a:spLocks noChangeArrowheads="1"/>
          </p:cNvSpPr>
          <p:nvPr/>
        </p:nvSpPr>
        <p:spPr bwMode="auto">
          <a:xfrm>
            <a:off x="3810000" y="50292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91" name="Oval 32"/>
          <p:cNvSpPr>
            <a:spLocks noChangeArrowheads="1"/>
          </p:cNvSpPr>
          <p:nvPr/>
        </p:nvSpPr>
        <p:spPr bwMode="auto">
          <a:xfrm>
            <a:off x="3505200" y="48006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92" name="Oval 33"/>
          <p:cNvSpPr>
            <a:spLocks noChangeArrowheads="1"/>
          </p:cNvSpPr>
          <p:nvPr/>
        </p:nvSpPr>
        <p:spPr bwMode="auto">
          <a:xfrm>
            <a:off x="3352800" y="51816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93" name="Oval 34"/>
          <p:cNvSpPr>
            <a:spLocks noChangeArrowheads="1"/>
          </p:cNvSpPr>
          <p:nvPr/>
        </p:nvSpPr>
        <p:spPr bwMode="auto">
          <a:xfrm>
            <a:off x="3352800" y="55626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94" name="Oval 35"/>
          <p:cNvSpPr>
            <a:spLocks noChangeArrowheads="1"/>
          </p:cNvSpPr>
          <p:nvPr/>
        </p:nvSpPr>
        <p:spPr bwMode="auto">
          <a:xfrm>
            <a:off x="3581400" y="53340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9495" name="Oval 36"/>
          <p:cNvSpPr>
            <a:spLocks noChangeArrowheads="1"/>
          </p:cNvSpPr>
          <p:nvPr/>
        </p:nvSpPr>
        <p:spPr bwMode="auto">
          <a:xfrm>
            <a:off x="3505200" y="5715000"/>
            <a:ext cx="76200" cy="76200"/>
          </a:xfrm>
          <a:prstGeom prst="ellipse">
            <a:avLst/>
          </a:prstGeom>
          <a:solidFill>
            <a:srgbClr val="80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137125" name="Oval 37"/>
          <p:cNvSpPr>
            <a:spLocks noChangeArrowheads="1"/>
          </p:cNvSpPr>
          <p:nvPr/>
        </p:nvSpPr>
        <p:spPr bwMode="auto">
          <a:xfrm>
            <a:off x="3429000" y="4038600"/>
            <a:ext cx="76200" cy="1524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137126" name="Freeform 38"/>
          <p:cNvSpPr>
            <a:spLocks/>
          </p:cNvSpPr>
          <p:nvPr/>
        </p:nvSpPr>
        <p:spPr bwMode="auto">
          <a:xfrm>
            <a:off x="3378200" y="3162300"/>
            <a:ext cx="3403600" cy="927100"/>
          </a:xfrm>
          <a:custGeom>
            <a:avLst/>
            <a:gdLst>
              <a:gd name="T0" fmla="*/ 2147483646 w 2144"/>
              <a:gd name="T1" fmla="*/ 2147483646 h 584"/>
              <a:gd name="T2" fmla="*/ 2147483646 w 2144"/>
              <a:gd name="T3" fmla="*/ 2147483646 h 584"/>
              <a:gd name="T4" fmla="*/ 2147483646 w 2144"/>
              <a:gd name="T5" fmla="*/ 2147483646 h 584"/>
              <a:gd name="T6" fmla="*/ 2147483646 w 2144"/>
              <a:gd name="T7" fmla="*/ 2147483646 h 584"/>
              <a:gd name="T8" fmla="*/ 0 60000 65536"/>
              <a:gd name="T9" fmla="*/ 0 60000 65536"/>
              <a:gd name="T10" fmla="*/ 0 60000 65536"/>
              <a:gd name="T11" fmla="*/ 0 60000 65536"/>
              <a:gd name="T12" fmla="*/ 0 w 2144"/>
              <a:gd name="T13" fmla="*/ 0 h 584"/>
              <a:gd name="T14" fmla="*/ 2144 w 2144"/>
              <a:gd name="T15" fmla="*/ 584 h 584"/>
            </a:gdLst>
            <a:ahLst/>
            <a:cxnLst>
              <a:cxn ang="T8">
                <a:pos x="T0" y="T1"/>
              </a:cxn>
              <a:cxn ang="T9">
                <a:pos x="T2" y="T3"/>
              </a:cxn>
              <a:cxn ang="T10">
                <a:pos x="T4" y="T5"/>
              </a:cxn>
              <a:cxn ang="T11">
                <a:pos x="T6" y="T7"/>
              </a:cxn>
            </a:cxnLst>
            <a:rect l="T12" t="T13" r="T14" b="T15"/>
            <a:pathLst>
              <a:path w="2144" h="584">
                <a:moveTo>
                  <a:pt x="80" y="552"/>
                </a:moveTo>
                <a:cubicBezTo>
                  <a:pt x="40" y="568"/>
                  <a:pt x="0" y="584"/>
                  <a:pt x="128" y="504"/>
                </a:cubicBezTo>
                <a:cubicBezTo>
                  <a:pt x="256" y="424"/>
                  <a:pt x="512" y="144"/>
                  <a:pt x="848" y="72"/>
                </a:cubicBezTo>
                <a:cubicBezTo>
                  <a:pt x="1184" y="0"/>
                  <a:pt x="1664" y="36"/>
                  <a:pt x="2144" y="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7127" name="Text Box 39"/>
          <p:cNvSpPr txBox="1">
            <a:spLocks noChangeArrowheads="1"/>
          </p:cNvSpPr>
          <p:nvPr/>
        </p:nvSpPr>
        <p:spPr bwMode="auto">
          <a:xfrm>
            <a:off x="6842125" y="3003550"/>
            <a:ext cx="1292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Active user</a:t>
            </a:r>
          </a:p>
        </p:txBody>
      </p:sp>
      <p:sp>
        <p:nvSpPr>
          <p:cNvPr id="2137128" name="Line 40"/>
          <p:cNvSpPr>
            <a:spLocks noChangeShapeType="1"/>
          </p:cNvSpPr>
          <p:nvPr/>
        </p:nvSpPr>
        <p:spPr bwMode="auto">
          <a:xfrm>
            <a:off x="7467600" y="3276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37129" name="Text Box 41"/>
          <p:cNvSpPr txBox="1">
            <a:spLocks noChangeArrowheads="1"/>
          </p:cNvSpPr>
          <p:nvPr/>
        </p:nvSpPr>
        <p:spPr bwMode="auto">
          <a:xfrm>
            <a:off x="6400800" y="3962400"/>
            <a:ext cx="2430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Bad recommendations</a:t>
            </a:r>
          </a:p>
        </p:txBody>
      </p:sp>
      <p:sp>
        <p:nvSpPr>
          <p:cNvPr id="2137130" name="Freeform 42"/>
          <p:cNvSpPr>
            <a:spLocks/>
          </p:cNvSpPr>
          <p:nvPr/>
        </p:nvSpPr>
        <p:spPr bwMode="auto">
          <a:xfrm>
            <a:off x="2578100" y="3670300"/>
            <a:ext cx="1905000" cy="1676400"/>
          </a:xfrm>
          <a:custGeom>
            <a:avLst/>
            <a:gdLst>
              <a:gd name="T0" fmla="*/ 2147483646 w 1200"/>
              <a:gd name="T1" fmla="*/ 2147483646 h 1056"/>
              <a:gd name="T2" fmla="*/ 2147483646 w 1200"/>
              <a:gd name="T3" fmla="*/ 2147483646 h 1056"/>
              <a:gd name="T4" fmla="*/ 2147483646 w 1200"/>
              <a:gd name="T5" fmla="*/ 2147483646 h 1056"/>
              <a:gd name="T6" fmla="*/ 2147483646 w 1200"/>
              <a:gd name="T7" fmla="*/ 2147483646 h 1056"/>
              <a:gd name="T8" fmla="*/ 2147483646 w 1200"/>
              <a:gd name="T9" fmla="*/ 2147483646 h 1056"/>
              <a:gd name="T10" fmla="*/ 2147483646 w 1200"/>
              <a:gd name="T11" fmla="*/ 2147483646 h 1056"/>
              <a:gd name="T12" fmla="*/ 2147483646 w 1200"/>
              <a:gd name="T13" fmla="*/ 2147483646 h 1056"/>
              <a:gd name="T14" fmla="*/ 0 60000 65536"/>
              <a:gd name="T15" fmla="*/ 0 60000 65536"/>
              <a:gd name="T16" fmla="*/ 0 60000 65536"/>
              <a:gd name="T17" fmla="*/ 0 60000 65536"/>
              <a:gd name="T18" fmla="*/ 0 60000 65536"/>
              <a:gd name="T19" fmla="*/ 0 60000 65536"/>
              <a:gd name="T20" fmla="*/ 0 60000 65536"/>
              <a:gd name="T21" fmla="*/ 0 w 1200"/>
              <a:gd name="T22" fmla="*/ 0 h 1056"/>
              <a:gd name="T23" fmla="*/ 1200 w 1200"/>
              <a:gd name="T24" fmla="*/ 1056 h 10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0" h="1056">
                <a:moveTo>
                  <a:pt x="104" y="472"/>
                </a:moveTo>
                <a:cubicBezTo>
                  <a:pt x="64" y="328"/>
                  <a:pt x="0" y="80"/>
                  <a:pt x="152" y="40"/>
                </a:cubicBezTo>
                <a:cubicBezTo>
                  <a:pt x="304" y="0"/>
                  <a:pt x="848" y="144"/>
                  <a:pt x="1016" y="232"/>
                </a:cubicBezTo>
                <a:cubicBezTo>
                  <a:pt x="1184" y="320"/>
                  <a:pt x="1200" y="440"/>
                  <a:pt x="1160" y="568"/>
                </a:cubicBezTo>
                <a:cubicBezTo>
                  <a:pt x="1120" y="696"/>
                  <a:pt x="904" y="944"/>
                  <a:pt x="776" y="1000"/>
                </a:cubicBezTo>
                <a:cubicBezTo>
                  <a:pt x="648" y="1056"/>
                  <a:pt x="504" y="992"/>
                  <a:pt x="392" y="904"/>
                </a:cubicBezTo>
                <a:cubicBezTo>
                  <a:pt x="280" y="816"/>
                  <a:pt x="144" y="616"/>
                  <a:pt x="104" y="472"/>
                </a:cubicBezTo>
                <a:close/>
              </a:path>
            </a:pathLst>
          </a:custGeom>
          <a:noFill/>
          <a:ln w="25400"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7131" name="Freeform 43"/>
          <p:cNvSpPr>
            <a:spLocks/>
          </p:cNvSpPr>
          <p:nvPr/>
        </p:nvSpPr>
        <p:spPr bwMode="auto">
          <a:xfrm>
            <a:off x="-114300" y="1752600"/>
            <a:ext cx="3771900" cy="2057400"/>
          </a:xfrm>
          <a:custGeom>
            <a:avLst/>
            <a:gdLst>
              <a:gd name="T0" fmla="*/ 2147483646 w 2376"/>
              <a:gd name="T1" fmla="*/ 0 h 1296"/>
              <a:gd name="T2" fmla="*/ 2147483646 w 2376"/>
              <a:gd name="T3" fmla="*/ 2147483646 h 1296"/>
              <a:gd name="T4" fmla="*/ 2147483646 w 2376"/>
              <a:gd name="T5" fmla="*/ 2147483646 h 1296"/>
              <a:gd name="T6" fmla="*/ 2147483646 w 2376"/>
              <a:gd name="T7" fmla="*/ 2147483646 h 1296"/>
              <a:gd name="T8" fmla="*/ 0 60000 65536"/>
              <a:gd name="T9" fmla="*/ 0 60000 65536"/>
              <a:gd name="T10" fmla="*/ 0 60000 65536"/>
              <a:gd name="T11" fmla="*/ 0 60000 65536"/>
              <a:gd name="T12" fmla="*/ 0 w 2376"/>
              <a:gd name="T13" fmla="*/ 0 h 1296"/>
              <a:gd name="T14" fmla="*/ 2376 w 2376"/>
              <a:gd name="T15" fmla="*/ 1296 h 1296"/>
            </a:gdLst>
            <a:ahLst/>
            <a:cxnLst>
              <a:cxn ang="T8">
                <a:pos x="T0" y="T1"/>
              </a:cxn>
              <a:cxn ang="T9">
                <a:pos x="T2" y="T3"/>
              </a:cxn>
              <a:cxn ang="T10">
                <a:pos x="T4" y="T5"/>
              </a:cxn>
              <a:cxn ang="T11">
                <a:pos x="T6" y="T7"/>
              </a:cxn>
            </a:cxnLst>
            <a:rect l="T12" t="T13" r="T14" b="T15"/>
            <a:pathLst>
              <a:path w="2376" h="1296">
                <a:moveTo>
                  <a:pt x="744" y="0"/>
                </a:moveTo>
                <a:cubicBezTo>
                  <a:pt x="372" y="368"/>
                  <a:pt x="0" y="736"/>
                  <a:pt x="216" y="912"/>
                </a:cubicBezTo>
                <a:cubicBezTo>
                  <a:pt x="432" y="1088"/>
                  <a:pt x="1704" y="992"/>
                  <a:pt x="2040" y="1056"/>
                </a:cubicBezTo>
                <a:cubicBezTo>
                  <a:pt x="2376" y="1120"/>
                  <a:pt x="2304" y="1208"/>
                  <a:pt x="2232" y="1296"/>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37132" name="Text Box 44"/>
          <p:cNvSpPr txBox="1">
            <a:spLocks noChangeArrowheads="1"/>
          </p:cNvSpPr>
          <p:nvPr/>
        </p:nvSpPr>
        <p:spPr bwMode="auto">
          <a:xfrm>
            <a:off x="228600" y="59436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We can use soft clustering but will lose computational edge</a:t>
            </a:r>
          </a:p>
        </p:txBody>
      </p:sp>
      <p:sp>
        <p:nvSpPr>
          <p:cNvPr id="2137133" name="Freeform 45"/>
          <p:cNvSpPr>
            <a:spLocks/>
          </p:cNvSpPr>
          <p:nvPr/>
        </p:nvSpPr>
        <p:spPr bwMode="auto">
          <a:xfrm>
            <a:off x="546100" y="2819400"/>
            <a:ext cx="901700" cy="3200400"/>
          </a:xfrm>
          <a:custGeom>
            <a:avLst/>
            <a:gdLst>
              <a:gd name="T0" fmla="*/ 2147483646 w 568"/>
              <a:gd name="T1" fmla="*/ 0 h 2016"/>
              <a:gd name="T2" fmla="*/ 2147483646 w 568"/>
              <a:gd name="T3" fmla="*/ 2147483646 h 2016"/>
              <a:gd name="T4" fmla="*/ 2147483646 w 568"/>
              <a:gd name="T5" fmla="*/ 2147483646 h 2016"/>
              <a:gd name="T6" fmla="*/ 0 60000 65536"/>
              <a:gd name="T7" fmla="*/ 0 60000 65536"/>
              <a:gd name="T8" fmla="*/ 0 60000 65536"/>
              <a:gd name="T9" fmla="*/ 0 w 568"/>
              <a:gd name="T10" fmla="*/ 0 h 2016"/>
              <a:gd name="T11" fmla="*/ 568 w 568"/>
              <a:gd name="T12" fmla="*/ 2016 h 2016"/>
            </a:gdLst>
            <a:ahLst/>
            <a:cxnLst>
              <a:cxn ang="T6">
                <a:pos x="T0" y="T1"/>
              </a:cxn>
              <a:cxn ang="T7">
                <a:pos x="T2" y="T3"/>
              </a:cxn>
              <a:cxn ang="T8">
                <a:pos x="T4" y="T5"/>
              </a:cxn>
            </a:cxnLst>
            <a:rect l="T9" t="T10" r="T11" b="T12"/>
            <a:pathLst>
              <a:path w="568" h="2016">
                <a:moveTo>
                  <a:pt x="568" y="0"/>
                </a:moveTo>
                <a:cubicBezTo>
                  <a:pt x="324" y="528"/>
                  <a:pt x="80" y="1056"/>
                  <a:pt x="40" y="1392"/>
                </a:cubicBezTo>
                <a:cubicBezTo>
                  <a:pt x="0" y="1728"/>
                  <a:pt x="164" y="1872"/>
                  <a:pt x="328" y="201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extLst>
      <p:ext uri="{BB962C8B-B14F-4D97-AF65-F5344CB8AC3E}">
        <p14:creationId xmlns:p14="http://schemas.microsoft.com/office/powerpoint/2010/main" val="3618027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7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37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371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371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371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371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71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371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37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7125" grpId="0" animBg="1"/>
      <p:bldP spid="2137127" grpId="0"/>
      <p:bldP spid="2137129" grpId="0"/>
      <p:bldP spid="21371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F0007C2-EB85-4A37-99F5-BE2112C917F2}" type="slidenum">
              <a:rPr lang="en-US" altLang="zh-TW" sz="1200"/>
              <a:pPr>
                <a:spcBef>
                  <a:spcPct val="0"/>
                </a:spcBef>
                <a:buClrTx/>
                <a:buSzTx/>
                <a:buFontTx/>
                <a:buNone/>
              </a:pPr>
              <a:t>15</a:t>
            </a:fld>
            <a:endParaRPr lang="en-US" altLang="zh-TW" sz="1200"/>
          </a:p>
        </p:txBody>
      </p:sp>
      <p:sp>
        <p:nvSpPr>
          <p:cNvPr id="20485"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Did We Answer the Questions?</a:t>
            </a:r>
          </a:p>
        </p:txBody>
      </p:sp>
      <p:sp>
        <p:nvSpPr>
          <p:cNvPr id="20486" name="Rectangle 3"/>
          <p:cNvSpPr>
            <a:spLocks noChangeArrowheads="1"/>
          </p:cNvSpPr>
          <p:nvPr/>
        </p:nvSpPr>
        <p:spPr bwMode="auto">
          <a:xfrm>
            <a:off x="2444750" y="2201863"/>
            <a:ext cx="16859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100">
                <a:solidFill>
                  <a:srgbClr val="000000"/>
                </a:solidFill>
                <a:latin typeface="Times New Roman" panose="02020603050405020304" pitchFamily="18" charset="0"/>
                <a:ea typeface="新細明體" panose="02020500000000000000" pitchFamily="18" charset="-120"/>
                <a:cs typeface="Arial" panose="020B0604020202020204" pitchFamily="34" charset="0"/>
              </a:rPr>
              <a:t>                                           </a:t>
            </a:r>
          </a:p>
        </p:txBody>
      </p:sp>
      <p:sp>
        <p:nvSpPr>
          <p:cNvPr id="20487" name="Rectangle 4"/>
          <p:cNvSpPr>
            <a:spLocks noChangeArrowheads="1"/>
          </p:cNvSpPr>
          <p:nvPr/>
        </p:nvSpPr>
        <p:spPr bwMode="auto">
          <a:xfrm>
            <a:off x="3108325" y="3436938"/>
            <a:ext cx="2524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100">
                <a:solidFill>
                  <a:srgbClr val="000000"/>
                </a:solidFill>
                <a:latin typeface="Times New Roman" panose="02020603050405020304" pitchFamily="18" charset="0"/>
                <a:ea typeface="新細明體" panose="02020500000000000000" pitchFamily="18" charset="-120"/>
                <a:cs typeface="Arial" panose="020B0604020202020204" pitchFamily="34" charset="0"/>
              </a:rPr>
              <a:t>                                                                   </a:t>
            </a:r>
          </a:p>
        </p:txBody>
      </p:sp>
      <p:sp>
        <p:nvSpPr>
          <p:cNvPr id="20488" name="Rectangle 5"/>
          <p:cNvSpPr>
            <a:spLocks noChangeArrowheads="1"/>
          </p:cNvSpPr>
          <p:nvPr/>
        </p:nvSpPr>
        <p:spPr bwMode="auto">
          <a:xfrm>
            <a:off x="2444750" y="4064000"/>
            <a:ext cx="882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1100">
                <a:solidFill>
                  <a:srgbClr val="000000"/>
                </a:solidFill>
                <a:latin typeface="Times New Roman" panose="02020603050405020304" pitchFamily="18" charset="0"/>
                <a:ea typeface="新細明體" panose="02020500000000000000" pitchFamily="18" charset="-120"/>
                <a:cs typeface="Arial" panose="020B0604020202020204" pitchFamily="34" charset="0"/>
              </a:rPr>
              <a:t>                    </a:t>
            </a:r>
          </a:p>
        </p:txBody>
      </p:sp>
      <p:grpSp>
        <p:nvGrpSpPr>
          <p:cNvPr id="20489" name="Group 6"/>
          <p:cNvGrpSpPr>
            <a:grpSpLocks/>
          </p:cNvGrpSpPr>
          <p:nvPr/>
        </p:nvGrpSpPr>
        <p:grpSpPr bwMode="auto">
          <a:xfrm>
            <a:off x="1752600" y="1447800"/>
            <a:ext cx="771525" cy="923925"/>
            <a:chOff x="1109" y="1203"/>
            <a:chExt cx="486" cy="483"/>
          </a:xfrm>
        </p:grpSpPr>
        <p:sp>
          <p:nvSpPr>
            <p:cNvPr id="20629" name="Freeform 7"/>
            <p:cNvSpPr>
              <a:spLocks/>
            </p:cNvSpPr>
            <p:nvPr/>
          </p:nvSpPr>
          <p:spPr bwMode="auto">
            <a:xfrm>
              <a:off x="1109" y="1419"/>
              <a:ext cx="486" cy="267"/>
            </a:xfrm>
            <a:custGeom>
              <a:avLst/>
              <a:gdLst>
                <a:gd name="T0" fmla="*/ 103 w 486"/>
                <a:gd name="T1" fmla="*/ 266 h 267"/>
                <a:gd name="T2" fmla="*/ 61 w 486"/>
                <a:gd name="T3" fmla="*/ 231 h 267"/>
                <a:gd name="T4" fmla="*/ 22 w 486"/>
                <a:gd name="T5" fmla="*/ 199 h 267"/>
                <a:gd name="T6" fmla="*/ 3 w 486"/>
                <a:gd name="T7" fmla="*/ 179 h 267"/>
                <a:gd name="T8" fmla="*/ 0 w 486"/>
                <a:gd name="T9" fmla="*/ 167 h 267"/>
                <a:gd name="T10" fmla="*/ 9 w 486"/>
                <a:gd name="T11" fmla="*/ 151 h 267"/>
                <a:gd name="T12" fmla="*/ 38 w 486"/>
                <a:gd name="T13" fmla="*/ 120 h 267"/>
                <a:gd name="T14" fmla="*/ 62 w 486"/>
                <a:gd name="T15" fmla="*/ 97 h 267"/>
                <a:gd name="T16" fmla="*/ 81 w 486"/>
                <a:gd name="T17" fmla="*/ 75 h 267"/>
                <a:gd name="T18" fmla="*/ 91 w 486"/>
                <a:gd name="T19" fmla="*/ 61 h 267"/>
                <a:gd name="T20" fmla="*/ 96 w 486"/>
                <a:gd name="T21" fmla="*/ 47 h 267"/>
                <a:gd name="T22" fmla="*/ 97 w 486"/>
                <a:gd name="T23" fmla="*/ 30 h 267"/>
                <a:gd name="T24" fmla="*/ 102 w 486"/>
                <a:gd name="T25" fmla="*/ 18 h 267"/>
                <a:gd name="T26" fmla="*/ 113 w 486"/>
                <a:gd name="T27" fmla="*/ 9 h 267"/>
                <a:gd name="T28" fmla="*/ 129 w 486"/>
                <a:gd name="T29" fmla="*/ 7 h 267"/>
                <a:gd name="T30" fmla="*/ 154 w 486"/>
                <a:gd name="T31" fmla="*/ 8 h 267"/>
                <a:gd name="T32" fmla="*/ 166 w 486"/>
                <a:gd name="T33" fmla="*/ 9 h 267"/>
                <a:gd name="T34" fmla="*/ 183 w 486"/>
                <a:gd name="T35" fmla="*/ 7 h 267"/>
                <a:gd name="T36" fmla="*/ 201 w 486"/>
                <a:gd name="T37" fmla="*/ 0 h 267"/>
                <a:gd name="T38" fmla="*/ 246 w 486"/>
                <a:gd name="T39" fmla="*/ 12 h 267"/>
                <a:gd name="T40" fmla="*/ 279 w 486"/>
                <a:gd name="T41" fmla="*/ 13 h 267"/>
                <a:gd name="T42" fmla="*/ 342 w 486"/>
                <a:gd name="T43" fmla="*/ 28 h 267"/>
                <a:gd name="T44" fmla="*/ 410 w 486"/>
                <a:gd name="T45" fmla="*/ 38 h 267"/>
                <a:gd name="T46" fmla="*/ 449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2" y="199"/>
                  </a:lnTo>
                  <a:lnTo>
                    <a:pt x="3" y="179"/>
                  </a:lnTo>
                  <a:lnTo>
                    <a:pt x="0" y="167"/>
                  </a:lnTo>
                  <a:lnTo>
                    <a:pt x="9" y="151"/>
                  </a:lnTo>
                  <a:lnTo>
                    <a:pt x="38" y="120"/>
                  </a:lnTo>
                  <a:lnTo>
                    <a:pt x="62" y="97"/>
                  </a:lnTo>
                  <a:lnTo>
                    <a:pt x="81" y="75"/>
                  </a:lnTo>
                  <a:lnTo>
                    <a:pt x="91" y="61"/>
                  </a:lnTo>
                  <a:lnTo>
                    <a:pt x="96" y="47"/>
                  </a:lnTo>
                  <a:lnTo>
                    <a:pt x="97" y="30"/>
                  </a:lnTo>
                  <a:lnTo>
                    <a:pt x="102" y="18"/>
                  </a:lnTo>
                  <a:lnTo>
                    <a:pt x="113" y="9"/>
                  </a:lnTo>
                  <a:lnTo>
                    <a:pt x="129" y="7"/>
                  </a:lnTo>
                  <a:lnTo>
                    <a:pt x="154" y="8"/>
                  </a:lnTo>
                  <a:lnTo>
                    <a:pt x="166" y="9"/>
                  </a:lnTo>
                  <a:lnTo>
                    <a:pt x="183" y="7"/>
                  </a:lnTo>
                  <a:lnTo>
                    <a:pt x="201" y="0"/>
                  </a:lnTo>
                  <a:lnTo>
                    <a:pt x="246" y="12"/>
                  </a:lnTo>
                  <a:lnTo>
                    <a:pt x="279" y="13"/>
                  </a:lnTo>
                  <a:lnTo>
                    <a:pt x="342" y="28"/>
                  </a:lnTo>
                  <a:lnTo>
                    <a:pt x="410" y="38"/>
                  </a:lnTo>
                  <a:lnTo>
                    <a:pt x="449" y="48"/>
                  </a:lnTo>
                  <a:lnTo>
                    <a:pt x="467" y="71"/>
                  </a:lnTo>
                  <a:lnTo>
                    <a:pt x="467" y="94"/>
                  </a:lnTo>
                  <a:lnTo>
                    <a:pt x="467" y="128"/>
                  </a:lnTo>
                  <a:lnTo>
                    <a:pt x="485" y="252"/>
                  </a:lnTo>
                  <a:lnTo>
                    <a:pt x="103" y="266"/>
                  </a:lnTo>
                </a:path>
              </a:pathLst>
            </a:custGeom>
            <a:solidFill>
              <a:srgbClr val="FFCC99"/>
            </a:solidFill>
            <a:ln w="12700" cap="rnd" cmpd="sng">
              <a:solidFill>
                <a:srgbClr val="0000FF"/>
              </a:solidFill>
              <a:prstDash val="solid"/>
              <a:round/>
              <a:headEnd/>
              <a:tailEnd/>
            </a:ln>
          </p:spPr>
          <p:txBody>
            <a:bodyPr/>
            <a:lstStyle/>
            <a:p>
              <a:endParaRPr lang="zh-TW" altLang="en-US"/>
            </a:p>
          </p:txBody>
        </p:sp>
        <p:sp>
          <p:nvSpPr>
            <p:cNvPr id="20630" name="Freeform 8"/>
            <p:cNvSpPr>
              <a:spLocks/>
            </p:cNvSpPr>
            <p:nvPr/>
          </p:nvSpPr>
          <p:spPr bwMode="auto">
            <a:xfrm>
              <a:off x="1294" y="1416"/>
              <a:ext cx="119" cy="99"/>
            </a:xfrm>
            <a:custGeom>
              <a:avLst/>
              <a:gdLst>
                <a:gd name="T0" fmla="*/ 17 w 119"/>
                <a:gd name="T1" fmla="*/ 0 h 99"/>
                <a:gd name="T2" fmla="*/ 8 w 119"/>
                <a:gd name="T3" fmla="*/ 23 h 99"/>
                <a:gd name="T4" fmla="*/ 0 w 119"/>
                <a:gd name="T5" fmla="*/ 57 h 99"/>
                <a:gd name="T6" fmla="*/ 3 w 119"/>
                <a:gd name="T7" fmla="*/ 98 h 99"/>
                <a:gd name="T8" fmla="*/ 19 w 119"/>
                <a:gd name="T9" fmla="*/ 83 h 99"/>
                <a:gd name="T10" fmla="*/ 36 w 119"/>
                <a:gd name="T11" fmla="*/ 70 h 99"/>
                <a:gd name="T12" fmla="*/ 64 w 119"/>
                <a:gd name="T13" fmla="*/ 50 h 99"/>
                <a:gd name="T14" fmla="*/ 92 w 119"/>
                <a:gd name="T15" fmla="*/ 71 h 99"/>
                <a:gd name="T16" fmla="*/ 118 w 119"/>
                <a:gd name="T17" fmla="*/ 92 h 99"/>
                <a:gd name="T18" fmla="*/ 109 w 119"/>
                <a:gd name="T19" fmla="*/ 68 h 99"/>
                <a:gd name="T20" fmla="*/ 107 w 119"/>
                <a:gd name="T21" fmla="*/ 39 h 99"/>
                <a:gd name="T22" fmla="*/ 91 w 119"/>
                <a:gd name="T23" fmla="*/ 12 h 99"/>
                <a:gd name="T24" fmla="*/ 88 w 119"/>
                <a:gd name="T25" fmla="*/ 24 h 99"/>
                <a:gd name="T26" fmla="*/ 67 w 119"/>
                <a:gd name="T27" fmla="*/ 32 h 99"/>
                <a:gd name="T28" fmla="*/ 34 w 119"/>
                <a:gd name="T29" fmla="*/ 19 h 99"/>
                <a:gd name="T30" fmla="*/ 17 w 119"/>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9"/>
                <a:gd name="T49" fmla="*/ 0 h 99"/>
                <a:gd name="T50" fmla="*/ 119 w 119"/>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9" h="99">
                  <a:moveTo>
                    <a:pt x="17" y="0"/>
                  </a:moveTo>
                  <a:lnTo>
                    <a:pt x="8" y="23"/>
                  </a:lnTo>
                  <a:lnTo>
                    <a:pt x="0" y="57"/>
                  </a:lnTo>
                  <a:lnTo>
                    <a:pt x="3" y="98"/>
                  </a:lnTo>
                  <a:lnTo>
                    <a:pt x="19" y="83"/>
                  </a:lnTo>
                  <a:lnTo>
                    <a:pt x="36" y="70"/>
                  </a:lnTo>
                  <a:lnTo>
                    <a:pt x="64" y="50"/>
                  </a:lnTo>
                  <a:lnTo>
                    <a:pt x="92" y="71"/>
                  </a:lnTo>
                  <a:lnTo>
                    <a:pt x="118" y="92"/>
                  </a:lnTo>
                  <a:lnTo>
                    <a:pt x="109" y="68"/>
                  </a:lnTo>
                  <a:lnTo>
                    <a:pt x="107" y="39"/>
                  </a:lnTo>
                  <a:lnTo>
                    <a:pt x="91" y="12"/>
                  </a:lnTo>
                  <a:lnTo>
                    <a:pt x="88" y="24"/>
                  </a:lnTo>
                  <a:lnTo>
                    <a:pt x="67" y="32"/>
                  </a:lnTo>
                  <a:lnTo>
                    <a:pt x="34" y="19"/>
                  </a:lnTo>
                  <a:lnTo>
                    <a:pt x="17" y="0"/>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20631" name="Freeform 9"/>
            <p:cNvSpPr>
              <a:spLocks/>
            </p:cNvSpPr>
            <p:nvPr/>
          </p:nvSpPr>
          <p:spPr bwMode="auto">
            <a:xfrm>
              <a:off x="1313" y="1449"/>
              <a:ext cx="84" cy="235"/>
            </a:xfrm>
            <a:custGeom>
              <a:avLst/>
              <a:gdLst>
                <a:gd name="T0" fmla="*/ 22 w 84"/>
                <a:gd name="T1" fmla="*/ 16 h 235"/>
                <a:gd name="T2" fmla="*/ 48 w 84"/>
                <a:gd name="T3" fmla="*/ 0 h 235"/>
                <a:gd name="T4" fmla="*/ 65 w 84"/>
                <a:gd name="T5" fmla="*/ 18 h 235"/>
                <a:gd name="T6" fmla="*/ 52 w 84"/>
                <a:gd name="T7" fmla="*/ 45 h 235"/>
                <a:gd name="T8" fmla="*/ 68 w 84"/>
                <a:gd name="T9" fmla="*/ 76 h 235"/>
                <a:gd name="T10" fmla="*/ 83 w 84"/>
                <a:gd name="T11" fmla="*/ 97 h 235"/>
                <a:gd name="T12" fmla="*/ 68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2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2" y="16"/>
                  </a:moveTo>
                  <a:lnTo>
                    <a:pt x="48" y="0"/>
                  </a:lnTo>
                  <a:lnTo>
                    <a:pt x="65" y="18"/>
                  </a:lnTo>
                  <a:lnTo>
                    <a:pt x="52" y="45"/>
                  </a:lnTo>
                  <a:lnTo>
                    <a:pt x="68" y="76"/>
                  </a:lnTo>
                  <a:lnTo>
                    <a:pt x="83" y="97"/>
                  </a:lnTo>
                  <a:lnTo>
                    <a:pt x="68" y="151"/>
                  </a:lnTo>
                  <a:lnTo>
                    <a:pt x="52" y="234"/>
                  </a:lnTo>
                  <a:lnTo>
                    <a:pt x="31" y="234"/>
                  </a:lnTo>
                  <a:lnTo>
                    <a:pt x="10" y="151"/>
                  </a:lnTo>
                  <a:lnTo>
                    <a:pt x="0" y="97"/>
                  </a:lnTo>
                  <a:lnTo>
                    <a:pt x="13" y="75"/>
                  </a:lnTo>
                  <a:lnTo>
                    <a:pt x="32" y="44"/>
                  </a:lnTo>
                  <a:lnTo>
                    <a:pt x="22" y="16"/>
                  </a:lnTo>
                </a:path>
              </a:pathLst>
            </a:custGeom>
            <a:solidFill>
              <a:srgbClr val="FFCC99"/>
            </a:solidFill>
            <a:ln w="12700" cap="rnd" cmpd="sng">
              <a:solidFill>
                <a:srgbClr val="FF0000"/>
              </a:solidFill>
              <a:prstDash val="solid"/>
              <a:round/>
              <a:headEnd/>
              <a:tailEnd/>
            </a:ln>
          </p:spPr>
          <p:txBody>
            <a:bodyPr/>
            <a:lstStyle/>
            <a:p>
              <a:endParaRPr lang="zh-TW" altLang="en-US"/>
            </a:p>
          </p:txBody>
        </p:sp>
        <p:sp>
          <p:nvSpPr>
            <p:cNvPr id="20632" name="Freeform 10"/>
            <p:cNvSpPr>
              <a:spLocks/>
            </p:cNvSpPr>
            <p:nvPr/>
          </p:nvSpPr>
          <p:spPr bwMode="auto">
            <a:xfrm>
              <a:off x="1219" y="1531"/>
              <a:ext cx="77" cy="152"/>
            </a:xfrm>
            <a:custGeom>
              <a:avLst/>
              <a:gdLst>
                <a:gd name="T0" fmla="*/ 72 w 77"/>
                <a:gd name="T1" fmla="*/ 0 h 152"/>
                <a:gd name="T2" fmla="*/ 60 w 77"/>
                <a:gd name="T3" fmla="*/ 20 h 152"/>
                <a:gd name="T4" fmla="*/ 43 w 77"/>
                <a:gd name="T5" fmla="*/ 37 h 152"/>
                <a:gd name="T6" fmla="*/ 18 w 77"/>
                <a:gd name="T7" fmla="*/ 51 h 152"/>
                <a:gd name="T8" fmla="*/ 0 w 77"/>
                <a:gd name="T9" fmla="*/ 60 h 152"/>
                <a:gd name="T10" fmla="*/ 16 w 77"/>
                <a:gd name="T11" fmla="*/ 66 h 152"/>
                <a:gd name="T12" fmla="*/ 29 w 77"/>
                <a:gd name="T13" fmla="*/ 74 h 152"/>
                <a:gd name="T14" fmla="*/ 39 w 77"/>
                <a:gd name="T15" fmla="*/ 84 h 152"/>
                <a:gd name="T16" fmla="*/ 76 w 77"/>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152"/>
                <a:gd name="T29" fmla="*/ 77 w 77"/>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152">
                  <a:moveTo>
                    <a:pt x="72" y="0"/>
                  </a:moveTo>
                  <a:lnTo>
                    <a:pt x="60" y="20"/>
                  </a:lnTo>
                  <a:lnTo>
                    <a:pt x="43" y="37"/>
                  </a:lnTo>
                  <a:lnTo>
                    <a:pt x="18" y="51"/>
                  </a:lnTo>
                  <a:lnTo>
                    <a:pt x="0" y="60"/>
                  </a:lnTo>
                  <a:lnTo>
                    <a:pt x="16" y="66"/>
                  </a:lnTo>
                  <a:lnTo>
                    <a:pt x="29" y="74"/>
                  </a:lnTo>
                  <a:lnTo>
                    <a:pt x="39" y="84"/>
                  </a:lnTo>
                  <a:lnTo>
                    <a:pt x="76" y="151"/>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grpSp>
          <p:nvGrpSpPr>
            <p:cNvPr id="20633" name="Group 11"/>
            <p:cNvGrpSpPr>
              <a:grpSpLocks/>
            </p:cNvGrpSpPr>
            <p:nvPr/>
          </p:nvGrpSpPr>
          <p:grpSpPr bwMode="auto">
            <a:xfrm>
              <a:off x="1197" y="1203"/>
              <a:ext cx="338" cy="242"/>
              <a:chOff x="1197" y="1203"/>
              <a:chExt cx="338" cy="242"/>
            </a:xfrm>
          </p:grpSpPr>
          <p:sp>
            <p:nvSpPr>
              <p:cNvPr id="20635" name="Freeform 12"/>
              <p:cNvSpPr>
                <a:spLocks/>
              </p:cNvSpPr>
              <p:nvPr/>
            </p:nvSpPr>
            <p:spPr bwMode="auto">
              <a:xfrm>
                <a:off x="1197" y="1221"/>
                <a:ext cx="311" cy="224"/>
              </a:xfrm>
              <a:custGeom>
                <a:avLst/>
                <a:gdLst>
                  <a:gd name="T0" fmla="*/ 243 w 311"/>
                  <a:gd name="T1" fmla="*/ 10 h 224"/>
                  <a:gd name="T2" fmla="*/ 181 w 311"/>
                  <a:gd name="T3" fmla="*/ 0 h 224"/>
                  <a:gd name="T4" fmla="*/ 123 w 311"/>
                  <a:gd name="T5" fmla="*/ 10 h 224"/>
                  <a:gd name="T6" fmla="*/ 91 w 311"/>
                  <a:gd name="T7" fmla="*/ 40 h 224"/>
                  <a:gd name="T8" fmla="*/ 66 w 311"/>
                  <a:gd name="T9" fmla="*/ 65 h 224"/>
                  <a:gd name="T10" fmla="*/ 53 w 311"/>
                  <a:gd name="T11" fmla="*/ 92 h 224"/>
                  <a:gd name="T12" fmla="*/ 46 w 311"/>
                  <a:gd name="T13" fmla="*/ 98 h 224"/>
                  <a:gd name="T14" fmla="*/ 28 w 311"/>
                  <a:gd name="T15" fmla="*/ 87 h 224"/>
                  <a:gd name="T16" fmla="*/ 8 w 311"/>
                  <a:gd name="T17" fmla="*/ 91 h 224"/>
                  <a:gd name="T18" fmla="*/ 0 w 311"/>
                  <a:gd name="T19" fmla="*/ 102 h 224"/>
                  <a:gd name="T20" fmla="*/ 7 w 311"/>
                  <a:gd name="T21" fmla="*/ 118 h 224"/>
                  <a:gd name="T22" fmla="*/ 22 w 311"/>
                  <a:gd name="T23" fmla="*/ 130 h 224"/>
                  <a:gd name="T24" fmla="*/ 39 w 311"/>
                  <a:gd name="T25" fmla="*/ 131 h 224"/>
                  <a:gd name="T26" fmla="*/ 51 w 311"/>
                  <a:gd name="T27" fmla="*/ 127 h 224"/>
                  <a:gd name="T28" fmla="*/ 51 w 311"/>
                  <a:gd name="T29" fmla="*/ 132 h 224"/>
                  <a:gd name="T30" fmla="*/ 51 w 311"/>
                  <a:gd name="T31" fmla="*/ 151 h 224"/>
                  <a:gd name="T32" fmla="*/ 61 w 311"/>
                  <a:gd name="T33" fmla="*/ 170 h 224"/>
                  <a:gd name="T34" fmla="*/ 82 w 311"/>
                  <a:gd name="T35" fmla="*/ 184 h 224"/>
                  <a:gd name="T36" fmla="*/ 106 w 311"/>
                  <a:gd name="T37" fmla="*/ 194 h 224"/>
                  <a:gd name="T38" fmla="*/ 115 w 311"/>
                  <a:gd name="T39" fmla="*/ 203 h 224"/>
                  <a:gd name="T40" fmla="*/ 129 w 311"/>
                  <a:gd name="T41" fmla="*/ 215 h 224"/>
                  <a:gd name="T42" fmla="*/ 151 w 311"/>
                  <a:gd name="T43" fmla="*/ 222 h 224"/>
                  <a:gd name="T44" fmla="*/ 168 w 311"/>
                  <a:gd name="T45" fmla="*/ 221 h 224"/>
                  <a:gd name="T46" fmla="*/ 179 w 311"/>
                  <a:gd name="T47" fmla="*/ 220 h 224"/>
                  <a:gd name="T48" fmla="*/ 198 w 311"/>
                  <a:gd name="T49" fmla="*/ 218 h 224"/>
                  <a:gd name="T50" fmla="*/ 216 w 311"/>
                  <a:gd name="T51" fmla="*/ 207 h 224"/>
                  <a:gd name="T52" fmla="*/ 243 w 311"/>
                  <a:gd name="T53" fmla="*/ 190 h 224"/>
                  <a:gd name="T54" fmla="*/ 277 w 311"/>
                  <a:gd name="T55" fmla="*/ 173 h 224"/>
                  <a:gd name="T56" fmla="*/ 295 w 311"/>
                  <a:gd name="T57" fmla="*/ 159 h 224"/>
                  <a:gd name="T58" fmla="*/ 309 w 311"/>
                  <a:gd name="T59" fmla="*/ 132 h 224"/>
                  <a:gd name="T60" fmla="*/ 308 w 311"/>
                  <a:gd name="T61" fmla="*/ 112 h 224"/>
                  <a:gd name="T62" fmla="*/ 310 w 311"/>
                  <a:gd name="T63" fmla="*/ 89 h 224"/>
                  <a:gd name="T64" fmla="*/ 304 w 311"/>
                  <a:gd name="T65" fmla="*/ 53 h 224"/>
                  <a:gd name="T66" fmla="*/ 266 w 311"/>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1"/>
                  <a:gd name="T103" fmla="*/ 0 h 224"/>
                  <a:gd name="T104" fmla="*/ 311 w 311"/>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1" h="224">
                    <a:moveTo>
                      <a:pt x="266" y="20"/>
                    </a:moveTo>
                    <a:lnTo>
                      <a:pt x="243" y="10"/>
                    </a:lnTo>
                    <a:lnTo>
                      <a:pt x="209" y="1"/>
                    </a:lnTo>
                    <a:lnTo>
                      <a:pt x="181" y="0"/>
                    </a:lnTo>
                    <a:lnTo>
                      <a:pt x="149" y="4"/>
                    </a:lnTo>
                    <a:lnTo>
                      <a:pt x="123" y="10"/>
                    </a:lnTo>
                    <a:lnTo>
                      <a:pt x="106" y="23"/>
                    </a:lnTo>
                    <a:lnTo>
                      <a:pt x="91" y="40"/>
                    </a:lnTo>
                    <a:lnTo>
                      <a:pt x="80" y="52"/>
                    </a:lnTo>
                    <a:lnTo>
                      <a:pt x="66" y="65"/>
                    </a:lnTo>
                    <a:lnTo>
                      <a:pt x="58" y="78"/>
                    </a:lnTo>
                    <a:lnTo>
                      <a:pt x="53" y="92"/>
                    </a:lnTo>
                    <a:lnTo>
                      <a:pt x="55" y="103"/>
                    </a:lnTo>
                    <a:lnTo>
                      <a:pt x="46" y="98"/>
                    </a:lnTo>
                    <a:lnTo>
                      <a:pt x="39" y="89"/>
                    </a:lnTo>
                    <a:lnTo>
                      <a:pt x="28" y="87"/>
                    </a:lnTo>
                    <a:lnTo>
                      <a:pt x="17" y="87"/>
                    </a:lnTo>
                    <a:lnTo>
                      <a:pt x="8" y="91"/>
                    </a:lnTo>
                    <a:lnTo>
                      <a:pt x="2" y="95"/>
                    </a:lnTo>
                    <a:lnTo>
                      <a:pt x="0" y="102"/>
                    </a:lnTo>
                    <a:lnTo>
                      <a:pt x="3" y="111"/>
                    </a:lnTo>
                    <a:lnTo>
                      <a:pt x="7"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1" y="170"/>
                    </a:lnTo>
                    <a:lnTo>
                      <a:pt x="71" y="177"/>
                    </a:lnTo>
                    <a:lnTo>
                      <a:pt x="82" y="184"/>
                    </a:lnTo>
                    <a:lnTo>
                      <a:pt x="93" y="190"/>
                    </a:lnTo>
                    <a:lnTo>
                      <a:pt x="106" y="194"/>
                    </a:lnTo>
                    <a:lnTo>
                      <a:pt x="114" y="198"/>
                    </a:lnTo>
                    <a:lnTo>
                      <a:pt x="115" y="203"/>
                    </a:lnTo>
                    <a:lnTo>
                      <a:pt x="121" y="210"/>
                    </a:lnTo>
                    <a:lnTo>
                      <a:pt x="129" y="215"/>
                    </a:lnTo>
                    <a:lnTo>
                      <a:pt x="141" y="219"/>
                    </a:lnTo>
                    <a:lnTo>
                      <a:pt x="151" y="222"/>
                    </a:lnTo>
                    <a:lnTo>
                      <a:pt x="161" y="223"/>
                    </a:lnTo>
                    <a:lnTo>
                      <a:pt x="168" y="221"/>
                    </a:lnTo>
                    <a:lnTo>
                      <a:pt x="173" y="216"/>
                    </a:lnTo>
                    <a:lnTo>
                      <a:pt x="179" y="220"/>
                    </a:lnTo>
                    <a:lnTo>
                      <a:pt x="188" y="221"/>
                    </a:lnTo>
                    <a:lnTo>
                      <a:pt x="198" y="218"/>
                    </a:lnTo>
                    <a:lnTo>
                      <a:pt x="207" y="214"/>
                    </a:lnTo>
                    <a:lnTo>
                      <a:pt x="216" y="207"/>
                    </a:lnTo>
                    <a:lnTo>
                      <a:pt x="227" y="199"/>
                    </a:lnTo>
                    <a:lnTo>
                      <a:pt x="243" y="190"/>
                    </a:lnTo>
                    <a:lnTo>
                      <a:pt x="258" y="182"/>
                    </a:lnTo>
                    <a:lnTo>
                      <a:pt x="277" y="173"/>
                    </a:lnTo>
                    <a:lnTo>
                      <a:pt x="285" y="165"/>
                    </a:lnTo>
                    <a:lnTo>
                      <a:pt x="295" y="159"/>
                    </a:lnTo>
                    <a:lnTo>
                      <a:pt x="304" y="150"/>
                    </a:lnTo>
                    <a:lnTo>
                      <a:pt x="309" y="132"/>
                    </a:lnTo>
                    <a:lnTo>
                      <a:pt x="310" y="117"/>
                    </a:lnTo>
                    <a:lnTo>
                      <a:pt x="308" y="112"/>
                    </a:lnTo>
                    <a:lnTo>
                      <a:pt x="308" y="105"/>
                    </a:lnTo>
                    <a:lnTo>
                      <a:pt x="310" y="89"/>
                    </a:lnTo>
                    <a:lnTo>
                      <a:pt x="310" y="69"/>
                    </a:lnTo>
                    <a:lnTo>
                      <a:pt x="304" y="53"/>
                    </a:lnTo>
                    <a:lnTo>
                      <a:pt x="290" y="37"/>
                    </a:lnTo>
                    <a:lnTo>
                      <a:pt x="266" y="20"/>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20636" name="Freeform 13"/>
              <p:cNvSpPr>
                <a:spLocks/>
              </p:cNvSpPr>
              <p:nvPr/>
            </p:nvSpPr>
            <p:spPr bwMode="auto">
              <a:xfrm>
                <a:off x="1309" y="1333"/>
                <a:ext cx="17" cy="20"/>
              </a:xfrm>
              <a:custGeom>
                <a:avLst/>
                <a:gdLst>
                  <a:gd name="T0" fmla="*/ 16 w 17"/>
                  <a:gd name="T1" fmla="*/ 0 h 20"/>
                  <a:gd name="T2" fmla="*/ 10 w 17"/>
                  <a:gd name="T3" fmla="*/ 2 h 20"/>
                  <a:gd name="T4" fmla="*/ 5 w 17"/>
                  <a:gd name="T5" fmla="*/ 3 h 20"/>
                  <a:gd name="T6" fmla="*/ 2 w 17"/>
                  <a:gd name="T7" fmla="*/ 7 h 20"/>
                  <a:gd name="T8" fmla="*/ 0 w 17"/>
                  <a:gd name="T9" fmla="*/ 11 h 20"/>
                  <a:gd name="T10" fmla="*/ 1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10" y="2"/>
                    </a:lnTo>
                    <a:lnTo>
                      <a:pt x="5" y="3"/>
                    </a:lnTo>
                    <a:lnTo>
                      <a:pt x="2" y="7"/>
                    </a:lnTo>
                    <a:lnTo>
                      <a:pt x="0" y="11"/>
                    </a:lnTo>
                    <a:lnTo>
                      <a:pt x="1" y="15"/>
                    </a:lnTo>
                    <a:lnTo>
                      <a:pt x="2" y="19"/>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37" name="Freeform 14"/>
              <p:cNvSpPr>
                <a:spLocks/>
              </p:cNvSpPr>
              <p:nvPr/>
            </p:nvSpPr>
            <p:spPr bwMode="auto">
              <a:xfrm>
                <a:off x="1312" y="1333"/>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3 w 129"/>
                  <a:gd name="T15" fmla="*/ 32 h 35"/>
                  <a:gd name="T16" fmla="*/ 67 w 129"/>
                  <a:gd name="T17" fmla="*/ 34 h 35"/>
                  <a:gd name="T18" fmla="*/ 80 w 129"/>
                  <a:gd name="T19" fmla="*/ 33 h 35"/>
                  <a:gd name="T20" fmla="*/ 90 w 129"/>
                  <a:gd name="T21" fmla="*/ 32 h 35"/>
                  <a:gd name="T22" fmla="*/ 102 w 129"/>
                  <a:gd name="T23" fmla="*/ 28 h 35"/>
                  <a:gd name="T24" fmla="*/ 111 w 129"/>
                  <a:gd name="T25" fmla="*/ 24 h 35"/>
                  <a:gd name="T26" fmla="*/ 119 w 129"/>
                  <a:gd name="T27" fmla="*/ 17 h 35"/>
                  <a:gd name="T28" fmla="*/ 123 w 129"/>
                  <a:gd name="T29" fmla="*/ 12 h 35"/>
                  <a:gd name="T30" fmla="*/ 125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3" y="32"/>
                    </a:lnTo>
                    <a:lnTo>
                      <a:pt x="67" y="34"/>
                    </a:lnTo>
                    <a:lnTo>
                      <a:pt x="80" y="33"/>
                    </a:lnTo>
                    <a:lnTo>
                      <a:pt x="90" y="32"/>
                    </a:lnTo>
                    <a:lnTo>
                      <a:pt x="102" y="28"/>
                    </a:lnTo>
                    <a:lnTo>
                      <a:pt x="111" y="24"/>
                    </a:lnTo>
                    <a:lnTo>
                      <a:pt x="119" y="17"/>
                    </a:lnTo>
                    <a:lnTo>
                      <a:pt x="123" y="12"/>
                    </a:lnTo>
                    <a:lnTo>
                      <a:pt x="125" y="6"/>
                    </a:lnTo>
                    <a:lnTo>
                      <a:pt x="128" y="0"/>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38" name="Freeform 15"/>
              <p:cNvSpPr>
                <a:spLocks/>
              </p:cNvSpPr>
              <p:nvPr/>
            </p:nvSpPr>
            <p:spPr bwMode="auto">
              <a:xfrm>
                <a:off x="1423" y="1328"/>
                <a:ext cx="28" cy="17"/>
              </a:xfrm>
              <a:custGeom>
                <a:avLst/>
                <a:gdLst>
                  <a:gd name="T0" fmla="*/ 0 w 28"/>
                  <a:gd name="T1" fmla="*/ 0 h 17"/>
                  <a:gd name="T2" fmla="*/ 6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6" y="1"/>
                    </a:lnTo>
                    <a:lnTo>
                      <a:pt x="12" y="3"/>
                    </a:lnTo>
                    <a:lnTo>
                      <a:pt x="18" y="6"/>
                    </a:lnTo>
                    <a:lnTo>
                      <a:pt x="23" y="8"/>
                    </a:lnTo>
                    <a:lnTo>
                      <a:pt x="26" y="12"/>
                    </a:lnTo>
                    <a:lnTo>
                      <a:pt x="27" y="16"/>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39" name="Freeform 16"/>
              <p:cNvSpPr>
                <a:spLocks/>
              </p:cNvSpPr>
              <p:nvPr/>
            </p:nvSpPr>
            <p:spPr bwMode="auto">
              <a:xfrm>
                <a:off x="1343" y="1279"/>
                <a:ext cx="66" cy="58"/>
              </a:xfrm>
              <a:custGeom>
                <a:avLst/>
                <a:gdLst>
                  <a:gd name="T0" fmla="*/ 31 w 66"/>
                  <a:gd name="T1" fmla="*/ 0 h 58"/>
                  <a:gd name="T2" fmla="*/ 21 w 66"/>
                  <a:gd name="T3" fmla="*/ 9 h 58"/>
                  <a:gd name="T4" fmla="*/ 13 w 66"/>
                  <a:gd name="T5" fmla="*/ 15 h 58"/>
                  <a:gd name="T6" fmla="*/ 8 w 66"/>
                  <a:gd name="T7" fmla="*/ 21 h 58"/>
                  <a:gd name="T8" fmla="*/ 3 w 66"/>
                  <a:gd name="T9" fmla="*/ 29 h 58"/>
                  <a:gd name="T10" fmla="*/ 1 w 66"/>
                  <a:gd name="T11" fmla="*/ 37 h 58"/>
                  <a:gd name="T12" fmla="*/ 0 w 66"/>
                  <a:gd name="T13" fmla="*/ 43 h 58"/>
                  <a:gd name="T14" fmla="*/ 4 w 66"/>
                  <a:gd name="T15" fmla="*/ 49 h 58"/>
                  <a:gd name="T16" fmla="*/ 9 w 66"/>
                  <a:gd name="T17" fmla="*/ 54 h 58"/>
                  <a:gd name="T18" fmla="*/ 19 w 66"/>
                  <a:gd name="T19" fmla="*/ 56 h 58"/>
                  <a:gd name="T20" fmla="*/ 31 w 66"/>
                  <a:gd name="T21" fmla="*/ 57 h 58"/>
                  <a:gd name="T22" fmla="*/ 42 w 66"/>
                  <a:gd name="T23" fmla="*/ 56 h 58"/>
                  <a:gd name="T24" fmla="*/ 50 w 66"/>
                  <a:gd name="T25" fmla="*/ 54 h 58"/>
                  <a:gd name="T26" fmla="*/ 57 w 66"/>
                  <a:gd name="T27" fmla="*/ 51 h 58"/>
                  <a:gd name="T28" fmla="*/ 61 w 66"/>
                  <a:gd name="T29" fmla="*/ 48 h 58"/>
                  <a:gd name="T30" fmla="*/ 64 w 66"/>
                  <a:gd name="T31" fmla="*/ 41 h 58"/>
                  <a:gd name="T32" fmla="*/ 65 w 66"/>
                  <a:gd name="T33" fmla="*/ 35 h 58"/>
                  <a:gd name="T34" fmla="*/ 63 w 66"/>
                  <a:gd name="T35" fmla="*/ 30 h 58"/>
                  <a:gd name="T36" fmla="*/ 60 w 66"/>
                  <a:gd name="T37" fmla="*/ 26 h 58"/>
                  <a:gd name="T38" fmla="*/ 57 w 66"/>
                  <a:gd name="T39" fmla="*/ 24 h 58"/>
                  <a:gd name="T40" fmla="*/ 53 w 66"/>
                  <a:gd name="T41" fmla="*/ 22 h 58"/>
                  <a:gd name="T42" fmla="*/ 47 w 66"/>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
                  <a:gd name="T67" fmla="*/ 0 h 58"/>
                  <a:gd name="T68" fmla="*/ 66 w 66"/>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 h="58">
                    <a:moveTo>
                      <a:pt x="31" y="0"/>
                    </a:moveTo>
                    <a:lnTo>
                      <a:pt x="21" y="9"/>
                    </a:lnTo>
                    <a:lnTo>
                      <a:pt x="13" y="15"/>
                    </a:lnTo>
                    <a:lnTo>
                      <a:pt x="8" y="21"/>
                    </a:lnTo>
                    <a:lnTo>
                      <a:pt x="3" y="29"/>
                    </a:lnTo>
                    <a:lnTo>
                      <a:pt x="1" y="37"/>
                    </a:lnTo>
                    <a:lnTo>
                      <a:pt x="0" y="43"/>
                    </a:lnTo>
                    <a:lnTo>
                      <a:pt x="4" y="49"/>
                    </a:lnTo>
                    <a:lnTo>
                      <a:pt x="9" y="54"/>
                    </a:lnTo>
                    <a:lnTo>
                      <a:pt x="19" y="56"/>
                    </a:lnTo>
                    <a:lnTo>
                      <a:pt x="31" y="57"/>
                    </a:lnTo>
                    <a:lnTo>
                      <a:pt x="42" y="56"/>
                    </a:lnTo>
                    <a:lnTo>
                      <a:pt x="50" y="54"/>
                    </a:lnTo>
                    <a:lnTo>
                      <a:pt x="57" y="51"/>
                    </a:lnTo>
                    <a:lnTo>
                      <a:pt x="61" y="48"/>
                    </a:lnTo>
                    <a:lnTo>
                      <a:pt x="64" y="41"/>
                    </a:lnTo>
                    <a:lnTo>
                      <a:pt x="65" y="35"/>
                    </a:lnTo>
                    <a:lnTo>
                      <a:pt x="63" y="30"/>
                    </a:lnTo>
                    <a:lnTo>
                      <a:pt x="60" y="26"/>
                    </a:lnTo>
                    <a:lnTo>
                      <a:pt x="57" y="24"/>
                    </a:lnTo>
                    <a:lnTo>
                      <a:pt x="53" y="22"/>
                    </a:lnTo>
                    <a:lnTo>
                      <a:pt x="47" y="21"/>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40" name="Freeform 17"/>
              <p:cNvSpPr>
                <a:spLocks/>
              </p:cNvSpPr>
              <p:nvPr/>
            </p:nvSpPr>
            <p:spPr bwMode="auto">
              <a:xfrm>
                <a:off x="1393" y="1272"/>
                <a:ext cx="41" cy="17"/>
              </a:xfrm>
              <a:custGeom>
                <a:avLst/>
                <a:gdLst>
                  <a:gd name="T0" fmla="*/ 0 w 41"/>
                  <a:gd name="T1" fmla="*/ 2 h 17"/>
                  <a:gd name="T2" fmla="*/ 8 w 41"/>
                  <a:gd name="T3" fmla="*/ 1 h 17"/>
                  <a:gd name="T4" fmla="*/ 16 w 41"/>
                  <a:gd name="T5" fmla="*/ 0 h 17"/>
                  <a:gd name="T6" fmla="*/ 25 w 41"/>
                  <a:gd name="T7" fmla="*/ 1 h 17"/>
                  <a:gd name="T8" fmla="*/ 34 w 41"/>
                  <a:gd name="T9" fmla="*/ 5 h 17"/>
                  <a:gd name="T10" fmla="*/ 40 w 41"/>
                  <a:gd name="T11" fmla="*/ 13 h 17"/>
                  <a:gd name="T12" fmla="*/ 33 w 41"/>
                  <a:gd name="T13" fmla="*/ 16 h 17"/>
                  <a:gd name="T14" fmla="*/ 28 w 41"/>
                  <a:gd name="T15" fmla="*/ 16 h 17"/>
                  <a:gd name="T16" fmla="*/ 24 w 41"/>
                  <a:gd name="T17" fmla="*/ 16 h 17"/>
                  <a:gd name="T18" fmla="*/ 19 w 41"/>
                  <a:gd name="T19" fmla="*/ 14 h 17"/>
                  <a:gd name="T20" fmla="*/ 18 w 41"/>
                  <a:gd name="T21" fmla="*/ 11 h 17"/>
                  <a:gd name="T22" fmla="*/ 19 w 41"/>
                  <a:gd name="T23" fmla="*/ 7 h 17"/>
                  <a:gd name="T24" fmla="*/ 21 w 41"/>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17"/>
                  <a:gd name="T41" fmla="*/ 41 w 41"/>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17">
                    <a:moveTo>
                      <a:pt x="0" y="2"/>
                    </a:moveTo>
                    <a:lnTo>
                      <a:pt x="8" y="1"/>
                    </a:lnTo>
                    <a:lnTo>
                      <a:pt x="16" y="0"/>
                    </a:lnTo>
                    <a:lnTo>
                      <a:pt x="25" y="1"/>
                    </a:lnTo>
                    <a:lnTo>
                      <a:pt x="34" y="5"/>
                    </a:lnTo>
                    <a:lnTo>
                      <a:pt x="40" y="13"/>
                    </a:lnTo>
                    <a:lnTo>
                      <a:pt x="33" y="16"/>
                    </a:lnTo>
                    <a:lnTo>
                      <a:pt x="28" y="16"/>
                    </a:lnTo>
                    <a:lnTo>
                      <a:pt x="24" y="16"/>
                    </a:lnTo>
                    <a:lnTo>
                      <a:pt x="19" y="14"/>
                    </a:lnTo>
                    <a:lnTo>
                      <a:pt x="18" y="11"/>
                    </a:lnTo>
                    <a:lnTo>
                      <a:pt x="19" y="7"/>
                    </a:lnTo>
                    <a:lnTo>
                      <a:pt x="21" y="4"/>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41" name="Freeform 18"/>
              <p:cNvSpPr>
                <a:spLocks/>
              </p:cNvSpPr>
              <p:nvPr/>
            </p:nvSpPr>
            <p:spPr bwMode="auto">
              <a:xfrm>
                <a:off x="1314" y="1274"/>
                <a:ext cx="47" cy="17"/>
              </a:xfrm>
              <a:custGeom>
                <a:avLst/>
                <a:gdLst>
                  <a:gd name="T0" fmla="*/ 0 w 47"/>
                  <a:gd name="T1" fmla="*/ 16 h 17"/>
                  <a:gd name="T2" fmla="*/ 6 w 47"/>
                  <a:gd name="T3" fmla="*/ 13 h 17"/>
                  <a:gd name="T4" fmla="*/ 11 w 47"/>
                  <a:gd name="T5" fmla="*/ 9 h 17"/>
                  <a:gd name="T6" fmla="*/ 15 w 47"/>
                  <a:gd name="T7" fmla="*/ 6 h 17"/>
                  <a:gd name="T8" fmla="*/ 23 w 47"/>
                  <a:gd name="T9" fmla="*/ 6 h 17"/>
                  <a:gd name="T10" fmla="*/ 31 w 47"/>
                  <a:gd name="T11" fmla="*/ 6 h 17"/>
                  <a:gd name="T12" fmla="*/ 38 w 47"/>
                  <a:gd name="T13" fmla="*/ 3 h 17"/>
                  <a:gd name="T14" fmla="*/ 46 w 47"/>
                  <a:gd name="T15" fmla="*/ 0 h 17"/>
                  <a:gd name="T16" fmla="*/ 41 w 47"/>
                  <a:gd name="T17" fmla="*/ 3 h 17"/>
                  <a:gd name="T18" fmla="*/ 37 w 47"/>
                  <a:gd name="T19" fmla="*/ 7 h 17"/>
                  <a:gd name="T20" fmla="*/ 34 w 47"/>
                  <a:gd name="T21" fmla="*/ 11 h 17"/>
                  <a:gd name="T22" fmla="*/ 30 w 47"/>
                  <a:gd name="T23" fmla="*/ 11 h 17"/>
                  <a:gd name="T24" fmla="*/ 25 w 47"/>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7"/>
                  <a:gd name="T41" fmla="*/ 47 w 4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7">
                    <a:moveTo>
                      <a:pt x="0" y="16"/>
                    </a:moveTo>
                    <a:lnTo>
                      <a:pt x="6" y="13"/>
                    </a:lnTo>
                    <a:lnTo>
                      <a:pt x="11" y="9"/>
                    </a:lnTo>
                    <a:lnTo>
                      <a:pt x="15" y="6"/>
                    </a:lnTo>
                    <a:lnTo>
                      <a:pt x="23" y="6"/>
                    </a:lnTo>
                    <a:lnTo>
                      <a:pt x="31" y="6"/>
                    </a:lnTo>
                    <a:lnTo>
                      <a:pt x="38" y="3"/>
                    </a:lnTo>
                    <a:lnTo>
                      <a:pt x="46" y="0"/>
                    </a:lnTo>
                    <a:lnTo>
                      <a:pt x="41" y="3"/>
                    </a:lnTo>
                    <a:lnTo>
                      <a:pt x="37" y="7"/>
                    </a:lnTo>
                    <a:lnTo>
                      <a:pt x="34" y="11"/>
                    </a:lnTo>
                    <a:lnTo>
                      <a:pt x="30" y="11"/>
                    </a:lnTo>
                    <a:lnTo>
                      <a:pt x="25" y="8"/>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42" name="Freeform 19"/>
              <p:cNvSpPr>
                <a:spLocks/>
              </p:cNvSpPr>
              <p:nvPr/>
            </p:nvSpPr>
            <p:spPr bwMode="auto">
              <a:xfrm>
                <a:off x="1392" y="1259"/>
                <a:ext cx="48" cy="17"/>
              </a:xfrm>
              <a:custGeom>
                <a:avLst/>
                <a:gdLst>
                  <a:gd name="T0" fmla="*/ 1 w 48"/>
                  <a:gd name="T1" fmla="*/ 4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9 h 17"/>
                  <a:gd name="T24" fmla="*/ 44 w 48"/>
                  <a:gd name="T25" fmla="*/ 5 h 17"/>
                  <a:gd name="T26" fmla="*/ 38 w 48"/>
                  <a:gd name="T27" fmla="*/ 2 h 17"/>
                  <a:gd name="T28" fmla="*/ 27 w 48"/>
                  <a:gd name="T29" fmla="*/ 1 h 17"/>
                  <a:gd name="T30" fmla="*/ 18 w 48"/>
                  <a:gd name="T31" fmla="*/ 0 h 17"/>
                  <a:gd name="T32" fmla="*/ 8 w 48"/>
                  <a:gd name="T33" fmla="*/ 2 h 17"/>
                  <a:gd name="T34" fmla="*/ 1 w 4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4"/>
                    </a:moveTo>
                    <a:lnTo>
                      <a:pt x="0" y="8"/>
                    </a:lnTo>
                    <a:lnTo>
                      <a:pt x="0" y="10"/>
                    </a:lnTo>
                    <a:lnTo>
                      <a:pt x="3" y="13"/>
                    </a:lnTo>
                    <a:lnTo>
                      <a:pt x="8" y="14"/>
                    </a:lnTo>
                    <a:lnTo>
                      <a:pt x="15" y="12"/>
                    </a:lnTo>
                    <a:lnTo>
                      <a:pt x="22" y="12"/>
                    </a:lnTo>
                    <a:lnTo>
                      <a:pt x="29" y="12"/>
                    </a:lnTo>
                    <a:lnTo>
                      <a:pt x="35" y="14"/>
                    </a:lnTo>
                    <a:lnTo>
                      <a:pt x="41" y="16"/>
                    </a:lnTo>
                    <a:lnTo>
                      <a:pt x="46" y="14"/>
                    </a:lnTo>
                    <a:lnTo>
                      <a:pt x="47" y="9"/>
                    </a:lnTo>
                    <a:lnTo>
                      <a:pt x="44" y="5"/>
                    </a:lnTo>
                    <a:lnTo>
                      <a:pt x="38" y="2"/>
                    </a:lnTo>
                    <a:lnTo>
                      <a:pt x="27" y="1"/>
                    </a:lnTo>
                    <a:lnTo>
                      <a:pt x="18" y="0"/>
                    </a:lnTo>
                    <a:lnTo>
                      <a:pt x="8" y="2"/>
                    </a:lnTo>
                    <a:lnTo>
                      <a:pt x="1" y="4"/>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20643" name="Freeform 20"/>
              <p:cNvSpPr>
                <a:spLocks/>
              </p:cNvSpPr>
              <p:nvPr/>
            </p:nvSpPr>
            <p:spPr bwMode="auto">
              <a:xfrm>
                <a:off x="1225" y="1203"/>
                <a:ext cx="310" cy="126"/>
              </a:xfrm>
              <a:custGeom>
                <a:avLst/>
                <a:gdLst>
                  <a:gd name="T0" fmla="*/ 9 w 310"/>
                  <a:gd name="T1" fmla="*/ 112 h 126"/>
                  <a:gd name="T2" fmla="*/ 23 w 310"/>
                  <a:gd name="T3" fmla="*/ 123 h 126"/>
                  <a:gd name="T4" fmla="*/ 31 w 310"/>
                  <a:gd name="T5" fmla="*/ 114 h 126"/>
                  <a:gd name="T6" fmla="*/ 36 w 310"/>
                  <a:gd name="T7" fmla="*/ 94 h 126"/>
                  <a:gd name="T8" fmla="*/ 51 w 310"/>
                  <a:gd name="T9" fmla="*/ 73 h 126"/>
                  <a:gd name="T10" fmla="*/ 80 w 310"/>
                  <a:gd name="T11" fmla="*/ 45 h 126"/>
                  <a:gd name="T12" fmla="*/ 99 w 310"/>
                  <a:gd name="T13" fmla="*/ 47 h 126"/>
                  <a:gd name="T14" fmla="*/ 129 w 310"/>
                  <a:gd name="T15" fmla="*/ 54 h 126"/>
                  <a:gd name="T16" fmla="*/ 148 w 310"/>
                  <a:gd name="T17" fmla="*/ 56 h 126"/>
                  <a:gd name="T18" fmla="*/ 169 w 310"/>
                  <a:gd name="T19" fmla="*/ 53 h 126"/>
                  <a:gd name="T20" fmla="*/ 196 w 310"/>
                  <a:gd name="T21" fmla="*/ 45 h 126"/>
                  <a:gd name="T22" fmla="*/ 214 w 310"/>
                  <a:gd name="T23" fmla="*/ 41 h 126"/>
                  <a:gd name="T24" fmla="*/ 227 w 310"/>
                  <a:gd name="T25" fmla="*/ 38 h 126"/>
                  <a:gd name="T26" fmla="*/ 238 w 310"/>
                  <a:gd name="T27" fmla="*/ 48 h 126"/>
                  <a:gd name="T28" fmla="*/ 259 w 310"/>
                  <a:gd name="T29" fmla="*/ 59 h 126"/>
                  <a:gd name="T30" fmla="*/ 270 w 310"/>
                  <a:gd name="T31" fmla="*/ 74 h 126"/>
                  <a:gd name="T32" fmla="*/ 273 w 310"/>
                  <a:gd name="T33" fmla="*/ 92 h 126"/>
                  <a:gd name="T34" fmla="*/ 283 w 310"/>
                  <a:gd name="T35" fmla="*/ 105 h 126"/>
                  <a:gd name="T36" fmla="*/ 282 w 310"/>
                  <a:gd name="T37" fmla="*/ 117 h 126"/>
                  <a:gd name="T38" fmla="*/ 295 w 310"/>
                  <a:gd name="T39" fmla="*/ 113 h 126"/>
                  <a:gd name="T40" fmla="*/ 303 w 310"/>
                  <a:gd name="T41" fmla="*/ 97 h 126"/>
                  <a:gd name="T42" fmla="*/ 309 w 310"/>
                  <a:gd name="T43" fmla="*/ 72 h 126"/>
                  <a:gd name="T44" fmla="*/ 300 w 310"/>
                  <a:gd name="T45" fmla="*/ 48 h 126"/>
                  <a:gd name="T46" fmla="*/ 283 w 310"/>
                  <a:gd name="T47" fmla="*/ 31 h 126"/>
                  <a:gd name="T48" fmla="*/ 260 w 310"/>
                  <a:gd name="T49" fmla="*/ 23 h 126"/>
                  <a:gd name="T50" fmla="*/ 241 w 310"/>
                  <a:gd name="T51" fmla="*/ 23 h 126"/>
                  <a:gd name="T52" fmla="*/ 221 w 310"/>
                  <a:gd name="T53" fmla="*/ 19 h 126"/>
                  <a:gd name="T54" fmla="*/ 194 w 310"/>
                  <a:gd name="T55" fmla="*/ 8 h 126"/>
                  <a:gd name="T56" fmla="*/ 161 w 310"/>
                  <a:gd name="T57" fmla="*/ 1 h 126"/>
                  <a:gd name="T58" fmla="*/ 125 w 310"/>
                  <a:gd name="T59" fmla="*/ 1 h 126"/>
                  <a:gd name="T60" fmla="*/ 85 w 310"/>
                  <a:gd name="T61" fmla="*/ 4 h 126"/>
                  <a:gd name="T62" fmla="*/ 58 w 310"/>
                  <a:gd name="T63" fmla="*/ 12 h 126"/>
                  <a:gd name="T64" fmla="*/ 46 w 310"/>
                  <a:gd name="T65" fmla="*/ 27 h 126"/>
                  <a:gd name="T66" fmla="*/ 52 w 310"/>
                  <a:gd name="T67" fmla="*/ 41 h 126"/>
                  <a:gd name="T68" fmla="*/ 35 w 310"/>
                  <a:gd name="T69" fmla="*/ 46 h 126"/>
                  <a:gd name="T70" fmla="*/ 20 w 310"/>
                  <a:gd name="T71" fmla="*/ 52 h 126"/>
                  <a:gd name="T72" fmla="*/ 9 w 310"/>
                  <a:gd name="T73" fmla="*/ 60 h 126"/>
                  <a:gd name="T74" fmla="*/ 2 w 310"/>
                  <a:gd name="T75" fmla="*/ 74 h 126"/>
                  <a:gd name="T76" fmla="*/ 1 w 310"/>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0"/>
                  <a:gd name="T118" fmla="*/ 0 h 126"/>
                  <a:gd name="T119" fmla="*/ 310 w 310"/>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0" h="126">
                    <a:moveTo>
                      <a:pt x="4" y="104"/>
                    </a:moveTo>
                    <a:lnTo>
                      <a:pt x="9" y="112"/>
                    </a:lnTo>
                    <a:lnTo>
                      <a:pt x="14" y="118"/>
                    </a:lnTo>
                    <a:lnTo>
                      <a:pt x="23" y="123"/>
                    </a:lnTo>
                    <a:lnTo>
                      <a:pt x="33" y="125"/>
                    </a:lnTo>
                    <a:lnTo>
                      <a:pt x="31" y="114"/>
                    </a:lnTo>
                    <a:lnTo>
                      <a:pt x="33" y="104"/>
                    </a:lnTo>
                    <a:lnTo>
                      <a:pt x="36" y="94"/>
                    </a:lnTo>
                    <a:lnTo>
                      <a:pt x="43" y="84"/>
                    </a:lnTo>
                    <a:lnTo>
                      <a:pt x="51" y="73"/>
                    </a:lnTo>
                    <a:lnTo>
                      <a:pt x="65" y="58"/>
                    </a:lnTo>
                    <a:lnTo>
                      <a:pt x="80" y="45"/>
                    </a:lnTo>
                    <a:lnTo>
                      <a:pt x="87" y="42"/>
                    </a:lnTo>
                    <a:lnTo>
                      <a:pt x="99" y="47"/>
                    </a:lnTo>
                    <a:lnTo>
                      <a:pt x="113" y="52"/>
                    </a:lnTo>
                    <a:lnTo>
                      <a:pt x="129" y="54"/>
                    </a:lnTo>
                    <a:lnTo>
                      <a:pt x="138" y="55"/>
                    </a:lnTo>
                    <a:lnTo>
                      <a:pt x="148" y="56"/>
                    </a:lnTo>
                    <a:lnTo>
                      <a:pt x="159" y="55"/>
                    </a:lnTo>
                    <a:lnTo>
                      <a:pt x="169" y="53"/>
                    </a:lnTo>
                    <a:lnTo>
                      <a:pt x="183" y="49"/>
                    </a:lnTo>
                    <a:lnTo>
                      <a:pt x="196" y="45"/>
                    </a:lnTo>
                    <a:lnTo>
                      <a:pt x="207" y="41"/>
                    </a:lnTo>
                    <a:lnTo>
                      <a:pt x="214" y="41"/>
                    </a:lnTo>
                    <a:lnTo>
                      <a:pt x="218" y="40"/>
                    </a:lnTo>
                    <a:lnTo>
                      <a:pt x="227" y="38"/>
                    </a:lnTo>
                    <a:lnTo>
                      <a:pt x="231" y="42"/>
                    </a:lnTo>
                    <a:lnTo>
                      <a:pt x="238" y="48"/>
                    </a:lnTo>
                    <a:lnTo>
                      <a:pt x="248" y="53"/>
                    </a:lnTo>
                    <a:lnTo>
                      <a:pt x="259" y="59"/>
                    </a:lnTo>
                    <a:lnTo>
                      <a:pt x="266" y="65"/>
                    </a:lnTo>
                    <a:lnTo>
                      <a:pt x="270" y="74"/>
                    </a:lnTo>
                    <a:lnTo>
                      <a:pt x="268" y="84"/>
                    </a:lnTo>
                    <a:lnTo>
                      <a:pt x="273" y="92"/>
                    </a:lnTo>
                    <a:lnTo>
                      <a:pt x="279" y="98"/>
                    </a:lnTo>
                    <a:lnTo>
                      <a:pt x="283" y="105"/>
                    </a:lnTo>
                    <a:lnTo>
                      <a:pt x="284" y="110"/>
                    </a:lnTo>
                    <a:lnTo>
                      <a:pt x="282" y="117"/>
                    </a:lnTo>
                    <a:lnTo>
                      <a:pt x="292" y="117"/>
                    </a:lnTo>
                    <a:lnTo>
                      <a:pt x="295" y="113"/>
                    </a:lnTo>
                    <a:lnTo>
                      <a:pt x="301" y="106"/>
                    </a:lnTo>
                    <a:lnTo>
                      <a:pt x="303" y="97"/>
                    </a:lnTo>
                    <a:lnTo>
                      <a:pt x="306" y="86"/>
                    </a:lnTo>
                    <a:lnTo>
                      <a:pt x="309" y="72"/>
                    </a:lnTo>
                    <a:lnTo>
                      <a:pt x="306" y="61"/>
                    </a:lnTo>
                    <a:lnTo>
                      <a:pt x="300" y="48"/>
                    </a:lnTo>
                    <a:lnTo>
                      <a:pt x="292" y="39"/>
                    </a:lnTo>
                    <a:lnTo>
                      <a:pt x="283" y="31"/>
                    </a:lnTo>
                    <a:lnTo>
                      <a:pt x="270" y="26"/>
                    </a:lnTo>
                    <a:lnTo>
                      <a:pt x="260" y="23"/>
                    </a:lnTo>
                    <a:lnTo>
                      <a:pt x="250" y="22"/>
                    </a:lnTo>
                    <a:lnTo>
                      <a:pt x="241" y="23"/>
                    </a:lnTo>
                    <a:lnTo>
                      <a:pt x="230" y="25"/>
                    </a:lnTo>
                    <a:lnTo>
                      <a:pt x="221" y="19"/>
                    </a:lnTo>
                    <a:lnTo>
                      <a:pt x="210" y="13"/>
                    </a:lnTo>
                    <a:lnTo>
                      <a:pt x="194" y="8"/>
                    </a:lnTo>
                    <a:lnTo>
                      <a:pt x="180" y="4"/>
                    </a:lnTo>
                    <a:lnTo>
                      <a:pt x="161" y="1"/>
                    </a:lnTo>
                    <a:lnTo>
                      <a:pt x="145" y="0"/>
                    </a:lnTo>
                    <a:lnTo>
                      <a:pt x="125" y="1"/>
                    </a:lnTo>
                    <a:lnTo>
                      <a:pt x="105" y="2"/>
                    </a:lnTo>
                    <a:lnTo>
                      <a:pt x="85" y="4"/>
                    </a:lnTo>
                    <a:lnTo>
                      <a:pt x="69" y="7"/>
                    </a:lnTo>
                    <a:lnTo>
                      <a:pt x="58" y="12"/>
                    </a:lnTo>
                    <a:lnTo>
                      <a:pt x="50" y="19"/>
                    </a:lnTo>
                    <a:lnTo>
                      <a:pt x="46" y="27"/>
                    </a:lnTo>
                    <a:lnTo>
                      <a:pt x="48" y="34"/>
                    </a:lnTo>
                    <a:lnTo>
                      <a:pt x="52" y="41"/>
                    </a:lnTo>
                    <a:lnTo>
                      <a:pt x="43" y="42"/>
                    </a:lnTo>
                    <a:lnTo>
                      <a:pt x="35" y="46"/>
                    </a:lnTo>
                    <a:lnTo>
                      <a:pt x="26" y="49"/>
                    </a:lnTo>
                    <a:lnTo>
                      <a:pt x="20" y="52"/>
                    </a:lnTo>
                    <a:lnTo>
                      <a:pt x="14" y="55"/>
                    </a:lnTo>
                    <a:lnTo>
                      <a:pt x="9" y="60"/>
                    </a:lnTo>
                    <a:lnTo>
                      <a:pt x="4" y="66"/>
                    </a:lnTo>
                    <a:lnTo>
                      <a:pt x="2" y="74"/>
                    </a:lnTo>
                    <a:lnTo>
                      <a:pt x="0" y="87"/>
                    </a:lnTo>
                    <a:lnTo>
                      <a:pt x="1" y="94"/>
                    </a:lnTo>
                    <a:lnTo>
                      <a:pt x="4" y="104"/>
                    </a:lnTo>
                  </a:path>
                </a:pathLst>
              </a:custGeom>
              <a:solidFill>
                <a:srgbClr val="FFCC99"/>
              </a:solidFill>
              <a:ln w="12700" cap="rnd" cmpd="sng">
                <a:solidFill>
                  <a:srgbClr val="000000"/>
                </a:solidFill>
                <a:prstDash val="solid"/>
                <a:round/>
                <a:headEnd/>
                <a:tailEnd/>
              </a:ln>
            </p:spPr>
            <p:txBody>
              <a:bodyPr/>
              <a:lstStyle/>
              <a:p>
                <a:endParaRPr lang="zh-TW" altLang="en-US"/>
              </a:p>
            </p:txBody>
          </p:sp>
          <p:sp>
            <p:nvSpPr>
              <p:cNvPr id="20644" name="Freeform 21"/>
              <p:cNvSpPr>
                <a:spLocks/>
              </p:cNvSpPr>
              <p:nvPr/>
            </p:nvSpPr>
            <p:spPr bwMode="auto">
              <a:xfrm>
                <a:off x="1246" y="1254"/>
                <a:ext cx="40" cy="56"/>
              </a:xfrm>
              <a:custGeom>
                <a:avLst/>
                <a:gdLst>
                  <a:gd name="T0" fmla="*/ 7 w 40"/>
                  <a:gd name="T1" fmla="*/ 31 h 56"/>
                  <a:gd name="T2" fmla="*/ 4 w 40"/>
                  <a:gd name="T3" fmla="*/ 34 h 56"/>
                  <a:gd name="T4" fmla="*/ 2 w 40"/>
                  <a:gd name="T5" fmla="*/ 38 h 56"/>
                  <a:gd name="T6" fmla="*/ 0 w 40"/>
                  <a:gd name="T7" fmla="*/ 42 h 56"/>
                  <a:gd name="T8" fmla="*/ 0 w 40"/>
                  <a:gd name="T9" fmla="*/ 45 h 56"/>
                  <a:gd name="T10" fmla="*/ 1 w 40"/>
                  <a:gd name="T11" fmla="*/ 49 h 56"/>
                  <a:gd name="T12" fmla="*/ 3 w 40"/>
                  <a:gd name="T13" fmla="*/ 52 h 56"/>
                  <a:gd name="T14" fmla="*/ 5 w 40"/>
                  <a:gd name="T15" fmla="*/ 55 h 56"/>
                  <a:gd name="T16" fmla="*/ 8 w 40"/>
                  <a:gd name="T17" fmla="*/ 53 h 56"/>
                  <a:gd name="T18" fmla="*/ 10 w 40"/>
                  <a:gd name="T19" fmla="*/ 49 h 56"/>
                  <a:gd name="T20" fmla="*/ 9 w 40"/>
                  <a:gd name="T21" fmla="*/ 46 h 56"/>
                  <a:gd name="T22" fmla="*/ 8 w 40"/>
                  <a:gd name="T23" fmla="*/ 43 h 56"/>
                  <a:gd name="T24" fmla="*/ 7 w 40"/>
                  <a:gd name="T25" fmla="*/ 40 h 56"/>
                  <a:gd name="T26" fmla="*/ 8 w 40"/>
                  <a:gd name="T27" fmla="*/ 37 h 56"/>
                  <a:gd name="T28" fmla="*/ 10 w 40"/>
                  <a:gd name="T29" fmla="*/ 33 h 56"/>
                  <a:gd name="T30" fmla="*/ 12 w 40"/>
                  <a:gd name="T31" fmla="*/ 30 h 56"/>
                  <a:gd name="T32" fmla="*/ 14 w 40"/>
                  <a:gd name="T33" fmla="*/ 28 h 56"/>
                  <a:gd name="T34" fmla="*/ 15 w 40"/>
                  <a:gd name="T35" fmla="*/ 31 h 56"/>
                  <a:gd name="T36" fmla="*/ 14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0 h 56"/>
                  <a:gd name="T62" fmla="*/ 23 w 40"/>
                  <a:gd name="T63" fmla="*/ 20 h 56"/>
                  <a:gd name="T64" fmla="*/ 26 w 40"/>
                  <a:gd name="T65" fmla="*/ 20 h 56"/>
                  <a:gd name="T66" fmla="*/ 24 w 40"/>
                  <a:gd name="T67" fmla="*/ 17 h 56"/>
                  <a:gd name="T68" fmla="*/ 24 w 40"/>
                  <a:gd name="T69" fmla="*/ 16 h 56"/>
                  <a:gd name="T70" fmla="*/ 24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7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7" y="31"/>
                    </a:moveTo>
                    <a:lnTo>
                      <a:pt x="4" y="34"/>
                    </a:lnTo>
                    <a:lnTo>
                      <a:pt x="2" y="38"/>
                    </a:lnTo>
                    <a:lnTo>
                      <a:pt x="0" y="42"/>
                    </a:lnTo>
                    <a:lnTo>
                      <a:pt x="0" y="45"/>
                    </a:lnTo>
                    <a:lnTo>
                      <a:pt x="1" y="49"/>
                    </a:lnTo>
                    <a:lnTo>
                      <a:pt x="3" y="52"/>
                    </a:lnTo>
                    <a:lnTo>
                      <a:pt x="5" y="55"/>
                    </a:lnTo>
                    <a:lnTo>
                      <a:pt x="8" y="53"/>
                    </a:lnTo>
                    <a:lnTo>
                      <a:pt x="10" y="49"/>
                    </a:lnTo>
                    <a:lnTo>
                      <a:pt x="9" y="46"/>
                    </a:lnTo>
                    <a:lnTo>
                      <a:pt x="8" y="43"/>
                    </a:lnTo>
                    <a:lnTo>
                      <a:pt x="7" y="40"/>
                    </a:lnTo>
                    <a:lnTo>
                      <a:pt x="8" y="37"/>
                    </a:lnTo>
                    <a:lnTo>
                      <a:pt x="10" y="33"/>
                    </a:lnTo>
                    <a:lnTo>
                      <a:pt x="12" y="30"/>
                    </a:lnTo>
                    <a:lnTo>
                      <a:pt x="14" y="28"/>
                    </a:lnTo>
                    <a:lnTo>
                      <a:pt x="15" y="31"/>
                    </a:lnTo>
                    <a:lnTo>
                      <a:pt x="14"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0"/>
                    </a:lnTo>
                    <a:lnTo>
                      <a:pt x="23" y="20"/>
                    </a:lnTo>
                    <a:lnTo>
                      <a:pt x="26" y="20"/>
                    </a:lnTo>
                    <a:lnTo>
                      <a:pt x="24" y="17"/>
                    </a:lnTo>
                    <a:lnTo>
                      <a:pt x="24" y="16"/>
                    </a:lnTo>
                    <a:lnTo>
                      <a:pt x="24" y="13"/>
                    </a:lnTo>
                    <a:lnTo>
                      <a:pt x="25" y="12"/>
                    </a:lnTo>
                    <a:lnTo>
                      <a:pt x="26" y="10"/>
                    </a:lnTo>
                    <a:lnTo>
                      <a:pt x="28" y="7"/>
                    </a:lnTo>
                    <a:lnTo>
                      <a:pt x="29" y="6"/>
                    </a:lnTo>
                    <a:lnTo>
                      <a:pt x="31" y="4"/>
                    </a:lnTo>
                    <a:lnTo>
                      <a:pt x="33" y="2"/>
                    </a:lnTo>
                    <a:lnTo>
                      <a:pt x="35" y="1"/>
                    </a:lnTo>
                    <a:lnTo>
                      <a:pt x="37" y="0"/>
                    </a:lnTo>
                    <a:lnTo>
                      <a:pt x="39" y="0"/>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45" name="Freeform 22"/>
              <p:cNvSpPr>
                <a:spLocks/>
              </p:cNvSpPr>
              <p:nvPr/>
            </p:nvSpPr>
            <p:spPr bwMode="auto">
              <a:xfrm>
                <a:off x="1285" y="1221"/>
                <a:ext cx="158" cy="33"/>
              </a:xfrm>
              <a:custGeom>
                <a:avLst/>
                <a:gdLst>
                  <a:gd name="T0" fmla="*/ 152 w 158"/>
                  <a:gd name="T1" fmla="*/ 14 h 33"/>
                  <a:gd name="T2" fmla="*/ 142 w 158"/>
                  <a:gd name="T3" fmla="*/ 15 h 33"/>
                  <a:gd name="T4" fmla="*/ 132 w 158"/>
                  <a:gd name="T5" fmla="*/ 18 h 33"/>
                  <a:gd name="T6" fmla="*/ 125 w 158"/>
                  <a:gd name="T7" fmla="*/ 23 h 33"/>
                  <a:gd name="T8" fmla="*/ 119 w 158"/>
                  <a:gd name="T9" fmla="*/ 26 h 33"/>
                  <a:gd name="T10" fmla="*/ 111 w 158"/>
                  <a:gd name="T11" fmla="*/ 29 h 33"/>
                  <a:gd name="T12" fmla="*/ 101 w 158"/>
                  <a:gd name="T13" fmla="*/ 31 h 33"/>
                  <a:gd name="T14" fmla="*/ 91 w 158"/>
                  <a:gd name="T15" fmla="*/ 32 h 33"/>
                  <a:gd name="T16" fmla="*/ 78 w 158"/>
                  <a:gd name="T17" fmla="*/ 32 h 33"/>
                  <a:gd name="T18" fmla="*/ 65 w 158"/>
                  <a:gd name="T19" fmla="*/ 31 h 33"/>
                  <a:gd name="T20" fmla="*/ 57 w 158"/>
                  <a:gd name="T21" fmla="*/ 30 h 33"/>
                  <a:gd name="T22" fmla="*/ 47 w 158"/>
                  <a:gd name="T23" fmla="*/ 27 h 33"/>
                  <a:gd name="T24" fmla="*/ 39 w 158"/>
                  <a:gd name="T25" fmla="*/ 24 h 33"/>
                  <a:gd name="T26" fmla="*/ 34 w 158"/>
                  <a:gd name="T27" fmla="*/ 19 h 33"/>
                  <a:gd name="T28" fmla="*/ 38 w 158"/>
                  <a:gd name="T29" fmla="*/ 20 h 33"/>
                  <a:gd name="T30" fmla="*/ 47 w 158"/>
                  <a:gd name="T31" fmla="*/ 23 h 33"/>
                  <a:gd name="T32" fmla="*/ 58 w 158"/>
                  <a:gd name="T33" fmla="*/ 23 h 33"/>
                  <a:gd name="T34" fmla="*/ 70 w 158"/>
                  <a:gd name="T35" fmla="*/ 23 h 33"/>
                  <a:gd name="T36" fmla="*/ 86 w 158"/>
                  <a:gd name="T37" fmla="*/ 22 h 33"/>
                  <a:gd name="T38" fmla="*/ 100 w 158"/>
                  <a:gd name="T39" fmla="*/ 21 h 33"/>
                  <a:gd name="T40" fmla="*/ 112 w 158"/>
                  <a:gd name="T41" fmla="*/ 18 h 33"/>
                  <a:gd name="T42" fmla="*/ 121 w 158"/>
                  <a:gd name="T43" fmla="*/ 14 h 33"/>
                  <a:gd name="T44" fmla="*/ 118 w 158"/>
                  <a:gd name="T45" fmla="*/ 12 h 33"/>
                  <a:gd name="T46" fmla="*/ 106 w 158"/>
                  <a:gd name="T47" fmla="*/ 14 h 33"/>
                  <a:gd name="T48" fmla="*/ 93 w 158"/>
                  <a:gd name="T49" fmla="*/ 16 h 33"/>
                  <a:gd name="T50" fmla="*/ 82 w 158"/>
                  <a:gd name="T51" fmla="*/ 17 h 33"/>
                  <a:gd name="T52" fmla="*/ 71 w 158"/>
                  <a:gd name="T53" fmla="*/ 16 h 33"/>
                  <a:gd name="T54" fmla="*/ 61 w 158"/>
                  <a:gd name="T55" fmla="*/ 11 h 33"/>
                  <a:gd name="T56" fmla="*/ 49 w 158"/>
                  <a:gd name="T57" fmla="*/ 8 h 33"/>
                  <a:gd name="T58" fmla="*/ 36 w 158"/>
                  <a:gd name="T59" fmla="*/ 8 h 33"/>
                  <a:gd name="T60" fmla="*/ 24 w 158"/>
                  <a:gd name="T61" fmla="*/ 3 h 33"/>
                  <a:gd name="T62" fmla="*/ 9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2" y="14"/>
                    </a:lnTo>
                    <a:lnTo>
                      <a:pt x="148" y="14"/>
                    </a:lnTo>
                    <a:lnTo>
                      <a:pt x="142" y="15"/>
                    </a:lnTo>
                    <a:lnTo>
                      <a:pt x="137" y="17"/>
                    </a:lnTo>
                    <a:lnTo>
                      <a:pt x="132" y="18"/>
                    </a:lnTo>
                    <a:lnTo>
                      <a:pt x="128" y="20"/>
                    </a:lnTo>
                    <a:lnTo>
                      <a:pt x="125" y="23"/>
                    </a:lnTo>
                    <a:lnTo>
                      <a:pt x="122" y="24"/>
                    </a:lnTo>
                    <a:lnTo>
                      <a:pt x="119" y="26"/>
                    </a:lnTo>
                    <a:lnTo>
                      <a:pt x="115" y="27"/>
                    </a:lnTo>
                    <a:lnTo>
                      <a:pt x="111" y="29"/>
                    </a:lnTo>
                    <a:lnTo>
                      <a:pt x="106" y="30"/>
                    </a:lnTo>
                    <a:lnTo>
                      <a:pt x="101" y="31"/>
                    </a:lnTo>
                    <a:lnTo>
                      <a:pt x="97" y="32"/>
                    </a:lnTo>
                    <a:lnTo>
                      <a:pt x="91" y="32"/>
                    </a:lnTo>
                    <a:lnTo>
                      <a:pt x="83" y="32"/>
                    </a:lnTo>
                    <a:lnTo>
                      <a:pt x="78" y="32"/>
                    </a:lnTo>
                    <a:lnTo>
                      <a:pt x="71" y="32"/>
                    </a:lnTo>
                    <a:lnTo>
                      <a:pt x="65" y="31"/>
                    </a:lnTo>
                    <a:lnTo>
                      <a:pt x="61" y="30"/>
                    </a:lnTo>
                    <a:lnTo>
                      <a:pt x="57" y="30"/>
                    </a:lnTo>
                    <a:lnTo>
                      <a:pt x="52" y="29"/>
                    </a:lnTo>
                    <a:lnTo>
                      <a:pt x="47" y="27"/>
                    </a:lnTo>
                    <a:lnTo>
                      <a:pt x="43" y="25"/>
                    </a:lnTo>
                    <a:lnTo>
                      <a:pt x="39" y="24"/>
                    </a:lnTo>
                    <a:lnTo>
                      <a:pt x="36" y="22"/>
                    </a:lnTo>
                    <a:lnTo>
                      <a:pt x="34" y="19"/>
                    </a:lnTo>
                    <a:lnTo>
                      <a:pt x="33" y="17"/>
                    </a:lnTo>
                    <a:lnTo>
                      <a:pt x="38" y="20"/>
                    </a:lnTo>
                    <a:lnTo>
                      <a:pt x="43" y="22"/>
                    </a:lnTo>
                    <a:lnTo>
                      <a:pt x="47" y="23"/>
                    </a:lnTo>
                    <a:lnTo>
                      <a:pt x="51" y="23"/>
                    </a:lnTo>
                    <a:lnTo>
                      <a:pt x="58" y="23"/>
                    </a:lnTo>
                    <a:lnTo>
                      <a:pt x="64" y="24"/>
                    </a:lnTo>
                    <a:lnTo>
                      <a:pt x="70" y="23"/>
                    </a:lnTo>
                    <a:lnTo>
                      <a:pt x="76" y="23"/>
                    </a:lnTo>
                    <a:lnTo>
                      <a:pt x="86" y="22"/>
                    </a:lnTo>
                    <a:lnTo>
                      <a:pt x="93" y="21"/>
                    </a:lnTo>
                    <a:lnTo>
                      <a:pt x="100" y="21"/>
                    </a:lnTo>
                    <a:lnTo>
                      <a:pt x="105" y="20"/>
                    </a:lnTo>
                    <a:lnTo>
                      <a:pt x="112" y="18"/>
                    </a:lnTo>
                    <a:lnTo>
                      <a:pt x="116" y="17"/>
                    </a:lnTo>
                    <a:lnTo>
                      <a:pt x="121" y="14"/>
                    </a:lnTo>
                    <a:lnTo>
                      <a:pt x="123" y="13"/>
                    </a:lnTo>
                    <a:lnTo>
                      <a:pt x="118" y="12"/>
                    </a:lnTo>
                    <a:lnTo>
                      <a:pt x="113" y="13"/>
                    </a:lnTo>
                    <a:lnTo>
                      <a:pt x="106" y="14"/>
                    </a:lnTo>
                    <a:lnTo>
                      <a:pt x="99" y="15"/>
                    </a:lnTo>
                    <a:lnTo>
                      <a:pt x="93" y="16"/>
                    </a:lnTo>
                    <a:lnTo>
                      <a:pt x="89" y="17"/>
                    </a:lnTo>
                    <a:lnTo>
                      <a:pt x="82" y="17"/>
                    </a:lnTo>
                    <a:lnTo>
                      <a:pt x="78" y="17"/>
                    </a:lnTo>
                    <a:lnTo>
                      <a:pt x="71" y="16"/>
                    </a:lnTo>
                    <a:lnTo>
                      <a:pt x="66" y="13"/>
                    </a:lnTo>
                    <a:lnTo>
                      <a:pt x="61" y="11"/>
                    </a:lnTo>
                    <a:lnTo>
                      <a:pt x="56" y="9"/>
                    </a:lnTo>
                    <a:lnTo>
                      <a:pt x="49" y="8"/>
                    </a:lnTo>
                    <a:lnTo>
                      <a:pt x="43" y="9"/>
                    </a:lnTo>
                    <a:lnTo>
                      <a:pt x="36" y="8"/>
                    </a:lnTo>
                    <a:lnTo>
                      <a:pt x="30" y="5"/>
                    </a:lnTo>
                    <a:lnTo>
                      <a:pt x="24" y="3"/>
                    </a:lnTo>
                    <a:lnTo>
                      <a:pt x="18" y="1"/>
                    </a:lnTo>
                    <a:lnTo>
                      <a:pt x="9"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46" name="Freeform 23"/>
              <p:cNvSpPr>
                <a:spLocks/>
              </p:cNvSpPr>
              <p:nvPr/>
            </p:nvSpPr>
            <p:spPr bwMode="auto">
              <a:xfrm>
                <a:off x="1454" y="1237"/>
                <a:ext cx="54" cy="59"/>
              </a:xfrm>
              <a:custGeom>
                <a:avLst/>
                <a:gdLst>
                  <a:gd name="T0" fmla="*/ 12 w 54"/>
                  <a:gd name="T1" fmla="*/ 1 h 59"/>
                  <a:gd name="T2" fmla="*/ 18 w 54"/>
                  <a:gd name="T3" fmla="*/ 3 h 59"/>
                  <a:gd name="T4" fmla="*/ 24 w 54"/>
                  <a:gd name="T5" fmla="*/ 5 h 59"/>
                  <a:gd name="T6" fmla="*/ 32 w 54"/>
                  <a:gd name="T7" fmla="*/ 9 h 59"/>
                  <a:gd name="T8" fmla="*/ 36 w 54"/>
                  <a:gd name="T9" fmla="*/ 11 h 59"/>
                  <a:gd name="T10" fmla="*/ 39 w 54"/>
                  <a:gd name="T11" fmla="*/ 13 h 59"/>
                  <a:gd name="T12" fmla="*/ 42 w 54"/>
                  <a:gd name="T13" fmla="*/ 15 h 59"/>
                  <a:gd name="T14" fmla="*/ 44 w 54"/>
                  <a:gd name="T15" fmla="*/ 18 h 59"/>
                  <a:gd name="T16" fmla="*/ 44 w 54"/>
                  <a:gd name="T17" fmla="*/ 22 h 59"/>
                  <a:gd name="T18" fmla="*/ 43 w 54"/>
                  <a:gd name="T19" fmla="*/ 25 h 59"/>
                  <a:gd name="T20" fmla="*/ 44 w 54"/>
                  <a:gd name="T21" fmla="*/ 29 h 59"/>
                  <a:gd name="T22" fmla="*/ 46 w 54"/>
                  <a:gd name="T23" fmla="*/ 34 h 59"/>
                  <a:gd name="T24" fmla="*/ 49 w 54"/>
                  <a:gd name="T25" fmla="*/ 37 h 59"/>
                  <a:gd name="T26" fmla="*/ 53 w 54"/>
                  <a:gd name="T27" fmla="*/ 40 h 59"/>
                  <a:gd name="T28" fmla="*/ 49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39 w 54"/>
                  <a:gd name="T53" fmla="*/ 28 h 59"/>
                  <a:gd name="T54" fmla="*/ 37 w 54"/>
                  <a:gd name="T55" fmla="*/ 25 h 59"/>
                  <a:gd name="T56" fmla="*/ 35 w 54"/>
                  <a:gd name="T57" fmla="*/ 21 h 59"/>
                  <a:gd name="T58" fmla="*/ 32 w 54"/>
                  <a:gd name="T59" fmla="*/ 20 h 59"/>
                  <a:gd name="T60" fmla="*/ 33 w 54"/>
                  <a:gd name="T61" fmla="*/ 22 h 59"/>
                  <a:gd name="T62" fmla="*/ 34 w 54"/>
                  <a:gd name="T63" fmla="*/ 26 h 59"/>
                  <a:gd name="T64" fmla="*/ 29 w 54"/>
                  <a:gd name="T65" fmla="*/ 22 h 59"/>
                  <a:gd name="T66" fmla="*/ 26 w 54"/>
                  <a:gd name="T67" fmla="*/ 20 h 59"/>
                  <a:gd name="T68" fmla="*/ 23 w 54"/>
                  <a:gd name="T69" fmla="*/ 18 h 59"/>
                  <a:gd name="T70" fmla="*/ 18 w 54"/>
                  <a:gd name="T71" fmla="*/ 16 h 59"/>
                  <a:gd name="T72" fmla="*/ 13 w 54"/>
                  <a:gd name="T73" fmla="*/ 13 h 59"/>
                  <a:gd name="T74" fmla="*/ 9 w 54"/>
                  <a:gd name="T75" fmla="*/ 11 h 59"/>
                  <a:gd name="T76" fmla="*/ 5 w 54"/>
                  <a:gd name="T77" fmla="*/ 7 h 59"/>
                  <a:gd name="T78" fmla="*/ 2 w 54"/>
                  <a:gd name="T79" fmla="*/ 4 h 59"/>
                  <a:gd name="T80" fmla="*/ 0 w 54"/>
                  <a:gd name="T81" fmla="*/ 1 h 59"/>
                  <a:gd name="T82" fmla="*/ 4 w 54"/>
                  <a:gd name="T83" fmla="*/ 0 h 59"/>
                  <a:gd name="T84" fmla="*/ 8 w 54"/>
                  <a:gd name="T85" fmla="*/ 0 h 59"/>
                  <a:gd name="T86" fmla="*/ 12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2" y="1"/>
                    </a:moveTo>
                    <a:lnTo>
                      <a:pt x="18" y="3"/>
                    </a:lnTo>
                    <a:lnTo>
                      <a:pt x="24" y="5"/>
                    </a:lnTo>
                    <a:lnTo>
                      <a:pt x="32" y="9"/>
                    </a:lnTo>
                    <a:lnTo>
                      <a:pt x="36" y="11"/>
                    </a:lnTo>
                    <a:lnTo>
                      <a:pt x="39" y="13"/>
                    </a:lnTo>
                    <a:lnTo>
                      <a:pt x="42" y="15"/>
                    </a:lnTo>
                    <a:lnTo>
                      <a:pt x="44" y="18"/>
                    </a:lnTo>
                    <a:lnTo>
                      <a:pt x="44" y="22"/>
                    </a:lnTo>
                    <a:lnTo>
                      <a:pt x="43" y="25"/>
                    </a:lnTo>
                    <a:lnTo>
                      <a:pt x="44" y="29"/>
                    </a:lnTo>
                    <a:lnTo>
                      <a:pt x="46" y="34"/>
                    </a:lnTo>
                    <a:lnTo>
                      <a:pt x="49" y="37"/>
                    </a:lnTo>
                    <a:lnTo>
                      <a:pt x="53" y="40"/>
                    </a:lnTo>
                    <a:lnTo>
                      <a:pt x="49"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39" y="28"/>
                    </a:lnTo>
                    <a:lnTo>
                      <a:pt x="37" y="25"/>
                    </a:lnTo>
                    <a:lnTo>
                      <a:pt x="35" y="21"/>
                    </a:lnTo>
                    <a:lnTo>
                      <a:pt x="32" y="20"/>
                    </a:lnTo>
                    <a:lnTo>
                      <a:pt x="33" y="22"/>
                    </a:lnTo>
                    <a:lnTo>
                      <a:pt x="34" y="26"/>
                    </a:lnTo>
                    <a:lnTo>
                      <a:pt x="29" y="22"/>
                    </a:lnTo>
                    <a:lnTo>
                      <a:pt x="26" y="20"/>
                    </a:lnTo>
                    <a:lnTo>
                      <a:pt x="23" y="18"/>
                    </a:lnTo>
                    <a:lnTo>
                      <a:pt x="18" y="16"/>
                    </a:lnTo>
                    <a:lnTo>
                      <a:pt x="13" y="13"/>
                    </a:lnTo>
                    <a:lnTo>
                      <a:pt x="9" y="11"/>
                    </a:lnTo>
                    <a:lnTo>
                      <a:pt x="5" y="7"/>
                    </a:lnTo>
                    <a:lnTo>
                      <a:pt x="2" y="4"/>
                    </a:lnTo>
                    <a:lnTo>
                      <a:pt x="0" y="1"/>
                    </a:lnTo>
                    <a:lnTo>
                      <a:pt x="4" y="0"/>
                    </a:lnTo>
                    <a:lnTo>
                      <a:pt x="8" y="0"/>
                    </a:lnTo>
                    <a:lnTo>
                      <a:pt x="12" y="1"/>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47" name="Freeform 24"/>
              <p:cNvSpPr>
                <a:spLocks/>
              </p:cNvSpPr>
              <p:nvPr/>
            </p:nvSpPr>
            <p:spPr bwMode="auto">
              <a:xfrm>
                <a:off x="1433" y="1210"/>
                <a:ext cx="60" cy="21"/>
              </a:xfrm>
              <a:custGeom>
                <a:avLst/>
                <a:gdLst>
                  <a:gd name="T0" fmla="*/ 0 w 60"/>
                  <a:gd name="T1" fmla="*/ 3 h 21"/>
                  <a:gd name="T2" fmla="*/ 7 w 60"/>
                  <a:gd name="T3" fmla="*/ 3 h 21"/>
                  <a:gd name="T4" fmla="*/ 13 w 60"/>
                  <a:gd name="T5" fmla="*/ 3 h 21"/>
                  <a:gd name="T6" fmla="*/ 16 w 60"/>
                  <a:gd name="T7" fmla="*/ 5 h 21"/>
                  <a:gd name="T8" fmla="*/ 19 w 60"/>
                  <a:gd name="T9" fmla="*/ 9 h 21"/>
                  <a:gd name="T10" fmla="*/ 20 w 60"/>
                  <a:gd name="T11" fmla="*/ 11 h 21"/>
                  <a:gd name="T12" fmla="*/ 21 w 60"/>
                  <a:gd name="T13" fmla="*/ 14 h 21"/>
                  <a:gd name="T14" fmla="*/ 22 w 60"/>
                  <a:gd name="T15" fmla="*/ 16 h 21"/>
                  <a:gd name="T16" fmla="*/ 22 w 60"/>
                  <a:gd name="T17" fmla="*/ 18 h 21"/>
                  <a:gd name="T18" fmla="*/ 24 w 60"/>
                  <a:gd name="T19" fmla="*/ 15 h 21"/>
                  <a:gd name="T20" fmla="*/ 24 w 60"/>
                  <a:gd name="T21" fmla="*/ 11 h 21"/>
                  <a:gd name="T22" fmla="*/ 24 w 60"/>
                  <a:gd name="T23" fmla="*/ 9 h 21"/>
                  <a:gd name="T24" fmla="*/ 23 w 60"/>
                  <a:gd name="T25" fmla="*/ 5 h 21"/>
                  <a:gd name="T26" fmla="*/ 20 w 60"/>
                  <a:gd name="T27" fmla="*/ 2 h 21"/>
                  <a:gd name="T28" fmla="*/ 16 w 60"/>
                  <a:gd name="T29" fmla="*/ 0 h 21"/>
                  <a:gd name="T30" fmla="*/ 22 w 60"/>
                  <a:gd name="T31" fmla="*/ 1 h 21"/>
                  <a:gd name="T32" fmla="*/ 26 w 60"/>
                  <a:gd name="T33" fmla="*/ 5 h 21"/>
                  <a:gd name="T34" fmla="*/ 27 w 60"/>
                  <a:gd name="T35" fmla="*/ 8 h 21"/>
                  <a:gd name="T36" fmla="*/ 28 w 60"/>
                  <a:gd name="T37" fmla="*/ 11 h 21"/>
                  <a:gd name="T38" fmla="*/ 28 w 60"/>
                  <a:gd name="T39" fmla="*/ 14 h 21"/>
                  <a:gd name="T40" fmla="*/ 27 w 60"/>
                  <a:gd name="T41" fmla="*/ 15 h 21"/>
                  <a:gd name="T42" fmla="*/ 29 w 60"/>
                  <a:gd name="T43" fmla="*/ 13 h 21"/>
                  <a:gd name="T44" fmla="*/ 33 w 60"/>
                  <a:gd name="T45" fmla="*/ 10 h 21"/>
                  <a:gd name="T46" fmla="*/ 37 w 60"/>
                  <a:gd name="T47" fmla="*/ 7 h 21"/>
                  <a:gd name="T48" fmla="*/ 43 w 60"/>
                  <a:gd name="T49" fmla="*/ 6 h 21"/>
                  <a:gd name="T50" fmla="*/ 49 w 60"/>
                  <a:gd name="T51" fmla="*/ 5 h 21"/>
                  <a:gd name="T52" fmla="*/ 53 w 60"/>
                  <a:gd name="T53" fmla="*/ 6 h 21"/>
                  <a:gd name="T54" fmla="*/ 56 w 60"/>
                  <a:gd name="T55" fmla="*/ 6 h 21"/>
                  <a:gd name="T56" fmla="*/ 59 w 60"/>
                  <a:gd name="T57" fmla="*/ 7 h 21"/>
                  <a:gd name="T58" fmla="*/ 56 w 60"/>
                  <a:gd name="T59" fmla="*/ 7 h 21"/>
                  <a:gd name="T60" fmla="*/ 53 w 60"/>
                  <a:gd name="T61" fmla="*/ 8 h 21"/>
                  <a:gd name="T62" fmla="*/ 49 w 60"/>
                  <a:gd name="T63" fmla="*/ 8 h 21"/>
                  <a:gd name="T64" fmla="*/ 44 w 60"/>
                  <a:gd name="T65" fmla="*/ 9 h 21"/>
                  <a:gd name="T66" fmla="*/ 40 w 60"/>
                  <a:gd name="T67" fmla="*/ 11 h 21"/>
                  <a:gd name="T68" fmla="*/ 38 w 60"/>
                  <a:gd name="T69" fmla="*/ 12 h 21"/>
                  <a:gd name="T70" fmla="*/ 35 w 60"/>
                  <a:gd name="T71" fmla="*/ 14 h 21"/>
                  <a:gd name="T72" fmla="*/ 34 w 60"/>
                  <a:gd name="T73" fmla="*/ 16 h 21"/>
                  <a:gd name="T74" fmla="*/ 33 w 60"/>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21"/>
                  <a:gd name="T116" fmla="*/ 60 w 60"/>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21">
                    <a:moveTo>
                      <a:pt x="0" y="3"/>
                    </a:moveTo>
                    <a:lnTo>
                      <a:pt x="7" y="3"/>
                    </a:lnTo>
                    <a:lnTo>
                      <a:pt x="13" y="3"/>
                    </a:lnTo>
                    <a:lnTo>
                      <a:pt x="16" y="5"/>
                    </a:lnTo>
                    <a:lnTo>
                      <a:pt x="19" y="9"/>
                    </a:lnTo>
                    <a:lnTo>
                      <a:pt x="20" y="11"/>
                    </a:lnTo>
                    <a:lnTo>
                      <a:pt x="21" y="14"/>
                    </a:lnTo>
                    <a:lnTo>
                      <a:pt x="22" y="16"/>
                    </a:lnTo>
                    <a:lnTo>
                      <a:pt x="22" y="18"/>
                    </a:lnTo>
                    <a:lnTo>
                      <a:pt x="24" y="15"/>
                    </a:lnTo>
                    <a:lnTo>
                      <a:pt x="24" y="11"/>
                    </a:lnTo>
                    <a:lnTo>
                      <a:pt x="24" y="9"/>
                    </a:lnTo>
                    <a:lnTo>
                      <a:pt x="23" y="5"/>
                    </a:lnTo>
                    <a:lnTo>
                      <a:pt x="20" y="2"/>
                    </a:lnTo>
                    <a:lnTo>
                      <a:pt x="16" y="0"/>
                    </a:lnTo>
                    <a:lnTo>
                      <a:pt x="22" y="1"/>
                    </a:lnTo>
                    <a:lnTo>
                      <a:pt x="26" y="5"/>
                    </a:lnTo>
                    <a:lnTo>
                      <a:pt x="27" y="8"/>
                    </a:lnTo>
                    <a:lnTo>
                      <a:pt x="28" y="11"/>
                    </a:lnTo>
                    <a:lnTo>
                      <a:pt x="28" y="14"/>
                    </a:lnTo>
                    <a:lnTo>
                      <a:pt x="27" y="15"/>
                    </a:lnTo>
                    <a:lnTo>
                      <a:pt x="29" y="13"/>
                    </a:lnTo>
                    <a:lnTo>
                      <a:pt x="33" y="10"/>
                    </a:lnTo>
                    <a:lnTo>
                      <a:pt x="37" y="7"/>
                    </a:lnTo>
                    <a:lnTo>
                      <a:pt x="43" y="6"/>
                    </a:lnTo>
                    <a:lnTo>
                      <a:pt x="49" y="5"/>
                    </a:lnTo>
                    <a:lnTo>
                      <a:pt x="53" y="6"/>
                    </a:lnTo>
                    <a:lnTo>
                      <a:pt x="56" y="6"/>
                    </a:lnTo>
                    <a:lnTo>
                      <a:pt x="59" y="7"/>
                    </a:lnTo>
                    <a:lnTo>
                      <a:pt x="56" y="7"/>
                    </a:lnTo>
                    <a:lnTo>
                      <a:pt x="53" y="8"/>
                    </a:lnTo>
                    <a:lnTo>
                      <a:pt x="49" y="8"/>
                    </a:lnTo>
                    <a:lnTo>
                      <a:pt x="44" y="9"/>
                    </a:lnTo>
                    <a:lnTo>
                      <a:pt x="40" y="11"/>
                    </a:lnTo>
                    <a:lnTo>
                      <a:pt x="38" y="12"/>
                    </a:lnTo>
                    <a:lnTo>
                      <a:pt x="35" y="14"/>
                    </a:lnTo>
                    <a:lnTo>
                      <a:pt x="34" y="16"/>
                    </a:lnTo>
                    <a:lnTo>
                      <a:pt x="33" y="20"/>
                    </a:lnTo>
                  </a:path>
                </a:pathLst>
              </a:custGeom>
              <a:solidFill>
                <a:srgbClr val="FFCC99"/>
              </a:solidFill>
              <a:ln w="12700" cap="rnd" cmpd="sng">
                <a:solidFill>
                  <a:srgbClr val="000000"/>
                </a:solidFill>
                <a:prstDash val="solid"/>
                <a:round/>
                <a:headEnd type="none" w="sm" len="sm"/>
                <a:tailEnd type="none" w="sm" len="sm"/>
              </a:ln>
            </p:spPr>
            <p:txBody>
              <a:bodyPr/>
              <a:lstStyle/>
              <a:p>
                <a:endParaRPr lang="zh-TW" altLang="en-US"/>
              </a:p>
            </p:txBody>
          </p:sp>
          <p:sp>
            <p:nvSpPr>
              <p:cNvPr id="20648" name="Freeform 25"/>
              <p:cNvSpPr>
                <a:spLocks/>
              </p:cNvSpPr>
              <p:nvPr/>
            </p:nvSpPr>
            <p:spPr bwMode="auto">
              <a:xfrm>
                <a:off x="1316" y="1260"/>
                <a:ext cx="47" cy="17"/>
              </a:xfrm>
              <a:custGeom>
                <a:avLst/>
                <a:gdLst>
                  <a:gd name="T0" fmla="*/ 45 w 47"/>
                  <a:gd name="T1" fmla="*/ 4 h 17"/>
                  <a:gd name="T2" fmla="*/ 46 w 47"/>
                  <a:gd name="T3" fmla="*/ 7 h 17"/>
                  <a:gd name="T4" fmla="*/ 46 w 47"/>
                  <a:gd name="T5" fmla="*/ 11 h 17"/>
                  <a:gd name="T6" fmla="*/ 43 w 47"/>
                  <a:gd name="T7" fmla="*/ 13 h 17"/>
                  <a:gd name="T8" fmla="*/ 38 w 47"/>
                  <a:gd name="T9" fmla="*/ 14 h 17"/>
                  <a:gd name="T10" fmla="*/ 31 w 47"/>
                  <a:gd name="T11" fmla="*/ 13 h 17"/>
                  <a:gd name="T12" fmla="*/ 24 w 47"/>
                  <a:gd name="T13" fmla="*/ 11 h 17"/>
                  <a:gd name="T14" fmla="*/ 17 w 47"/>
                  <a:gd name="T15" fmla="*/ 11 h 17"/>
                  <a:gd name="T16" fmla="*/ 11 w 47"/>
                  <a:gd name="T17" fmla="*/ 14 h 17"/>
                  <a:gd name="T18" fmla="*/ 5 w 47"/>
                  <a:gd name="T19" fmla="*/ 16 h 17"/>
                  <a:gd name="T20" fmla="*/ 0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8" y="14"/>
                    </a:lnTo>
                    <a:lnTo>
                      <a:pt x="31" y="13"/>
                    </a:lnTo>
                    <a:lnTo>
                      <a:pt x="24" y="11"/>
                    </a:lnTo>
                    <a:lnTo>
                      <a:pt x="17" y="11"/>
                    </a:lnTo>
                    <a:lnTo>
                      <a:pt x="11" y="14"/>
                    </a:lnTo>
                    <a:lnTo>
                      <a:pt x="5" y="16"/>
                    </a:lnTo>
                    <a:lnTo>
                      <a:pt x="0" y="14"/>
                    </a:lnTo>
                    <a:lnTo>
                      <a:pt x="0" y="10"/>
                    </a:lnTo>
                    <a:lnTo>
                      <a:pt x="3" y="5"/>
                    </a:lnTo>
                    <a:lnTo>
                      <a:pt x="9" y="1"/>
                    </a:lnTo>
                    <a:lnTo>
                      <a:pt x="18" y="0"/>
                    </a:lnTo>
                    <a:lnTo>
                      <a:pt x="28" y="0"/>
                    </a:lnTo>
                    <a:lnTo>
                      <a:pt x="38" y="1"/>
                    </a:lnTo>
                    <a:lnTo>
                      <a:pt x="45" y="4"/>
                    </a:lnTo>
                  </a:path>
                </a:pathLst>
              </a:custGeom>
              <a:solidFill>
                <a:srgbClr val="FFCC99"/>
              </a:solidFill>
              <a:ln w="12700" cap="rnd" cmpd="sng">
                <a:solidFill>
                  <a:srgbClr val="000000"/>
                </a:solidFill>
                <a:prstDash val="solid"/>
                <a:round/>
                <a:headEnd/>
                <a:tailEnd/>
              </a:ln>
            </p:spPr>
            <p:txBody>
              <a:bodyPr/>
              <a:lstStyle/>
              <a:p>
                <a:endParaRPr lang="zh-TW" altLang="en-US"/>
              </a:p>
            </p:txBody>
          </p:sp>
        </p:grpSp>
        <p:sp>
          <p:nvSpPr>
            <p:cNvPr id="20634" name="Line 26"/>
            <p:cNvSpPr>
              <a:spLocks noChangeShapeType="1"/>
            </p:cNvSpPr>
            <p:nvPr/>
          </p:nvSpPr>
          <p:spPr bwMode="auto">
            <a:xfrm>
              <a:off x="1506" y="1524"/>
              <a:ext cx="17"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490" name="Group 27"/>
          <p:cNvGrpSpPr>
            <a:grpSpLocks/>
          </p:cNvGrpSpPr>
          <p:nvPr/>
        </p:nvGrpSpPr>
        <p:grpSpPr bwMode="auto">
          <a:xfrm>
            <a:off x="4484688" y="1604963"/>
            <a:ext cx="771525" cy="766762"/>
            <a:chOff x="2825" y="1203"/>
            <a:chExt cx="486" cy="483"/>
          </a:xfrm>
        </p:grpSpPr>
        <p:sp>
          <p:nvSpPr>
            <p:cNvPr id="20609" name="Freeform 28"/>
            <p:cNvSpPr>
              <a:spLocks/>
            </p:cNvSpPr>
            <p:nvPr/>
          </p:nvSpPr>
          <p:spPr bwMode="auto">
            <a:xfrm>
              <a:off x="2825" y="1419"/>
              <a:ext cx="486" cy="267"/>
            </a:xfrm>
            <a:custGeom>
              <a:avLst/>
              <a:gdLst>
                <a:gd name="T0" fmla="*/ 103 w 486"/>
                <a:gd name="T1" fmla="*/ 266 h 267"/>
                <a:gd name="T2" fmla="*/ 61 w 486"/>
                <a:gd name="T3" fmla="*/ 231 h 267"/>
                <a:gd name="T4" fmla="*/ 23 w 486"/>
                <a:gd name="T5" fmla="*/ 199 h 267"/>
                <a:gd name="T6" fmla="*/ 3 w 486"/>
                <a:gd name="T7" fmla="*/ 179 h 267"/>
                <a:gd name="T8" fmla="*/ 0 w 486"/>
                <a:gd name="T9" fmla="*/ 167 h 267"/>
                <a:gd name="T10" fmla="*/ 9 w 486"/>
                <a:gd name="T11" fmla="*/ 151 h 267"/>
                <a:gd name="T12" fmla="*/ 38 w 486"/>
                <a:gd name="T13" fmla="*/ 120 h 267"/>
                <a:gd name="T14" fmla="*/ 63 w 486"/>
                <a:gd name="T15" fmla="*/ 97 h 267"/>
                <a:gd name="T16" fmla="*/ 82 w 486"/>
                <a:gd name="T17" fmla="*/ 75 h 267"/>
                <a:gd name="T18" fmla="*/ 91 w 486"/>
                <a:gd name="T19" fmla="*/ 61 h 267"/>
                <a:gd name="T20" fmla="*/ 96 w 486"/>
                <a:gd name="T21" fmla="*/ 47 h 267"/>
                <a:gd name="T22" fmla="*/ 98 w 486"/>
                <a:gd name="T23" fmla="*/ 30 h 267"/>
                <a:gd name="T24" fmla="*/ 102 w 486"/>
                <a:gd name="T25" fmla="*/ 18 h 267"/>
                <a:gd name="T26" fmla="*/ 113 w 486"/>
                <a:gd name="T27" fmla="*/ 9 h 267"/>
                <a:gd name="T28" fmla="*/ 129 w 486"/>
                <a:gd name="T29" fmla="*/ 7 h 267"/>
                <a:gd name="T30" fmla="*/ 154 w 486"/>
                <a:gd name="T31" fmla="*/ 8 h 267"/>
                <a:gd name="T32" fmla="*/ 166 w 486"/>
                <a:gd name="T33" fmla="*/ 9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79"/>
                  </a:lnTo>
                  <a:lnTo>
                    <a:pt x="0" y="167"/>
                  </a:lnTo>
                  <a:lnTo>
                    <a:pt x="9" y="151"/>
                  </a:lnTo>
                  <a:lnTo>
                    <a:pt x="38" y="120"/>
                  </a:lnTo>
                  <a:lnTo>
                    <a:pt x="63" y="97"/>
                  </a:lnTo>
                  <a:lnTo>
                    <a:pt x="82" y="75"/>
                  </a:lnTo>
                  <a:lnTo>
                    <a:pt x="91" y="61"/>
                  </a:lnTo>
                  <a:lnTo>
                    <a:pt x="96" y="47"/>
                  </a:lnTo>
                  <a:lnTo>
                    <a:pt x="98" y="30"/>
                  </a:lnTo>
                  <a:lnTo>
                    <a:pt x="102" y="18"/>
                  </a:lnTo>
                  <a:lnTo>
                    <a:pt x="113" y="9"/>
                  </a:lnTo>
                  <a:lnTo>
                    <a:pt x="129" y="7"/>
                  </a:lnTo>
                  <a:lnTo>
                    <a:pt x="154" y="8"/>
                  </a:lnTo>
                  <a:lnTo>
                    <a:pt x="166" y="9"/>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808080"/>
            </a:solidFill>
            <a:ln w="12700" cap="rnd" cmpd="sng">
              <a:solidFill>
                <a:srgbClr val="0000FF"/>
              </a:solidFill>
              <a:prstDash val="solid"/>
              <a:round/>
              <a:headEnd/>
              <a:tailEnd/>
            </a:ln>
          </p:spPr>
          <p:txBody>
            <a:bodyPr/>
            <a:lstStyle/>
            <a:p>
              <a:endParaRPr lang="zh-TW" altLang="en-US"/>
            </a:p>
          </p:txBody>
        </p:sp>
        <p:sp>
          <p:nvSpPr>
            <p:cNvPr id="20610" name="Freeform 29"/>
            <p:cNvSpPr>
              <a:spLocks/>
            </p:cNvSpPr>
            <p:nvPr/>
          </p:nvSpPr>
          <p:spPr bwMode="auto">
            <a:xfrm>
              <a:off x="3010" y="1416"/>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2 h 99"/>
                <a:gd name="T24" fmla="*/ 88 w 120"/>
                <a:gd name="T25" fmla="*/ 24 h 99"/>
                <a:gd name="T26" fmla="*/ 67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2"/>
                  </a:lnTo>
                  <a:lnTo>
                    <a:pt x="88" y="24"/>
                  </a:lnTo>
                  <a:lnTo>
                    <a:pt x="67" y="32"/>
                  </a:lnTo>
                  <a:lnTo>
                    <a:pt x="35" y="19"/>
                  </a:lnTo>
                  <a:lnTo>
                    <a:pt x="17" y="0"/>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20611" name="Freeform 30"/>
            <p:cNvSpPr>
              <a:spLocks/>
            </p:cNvSpPr>
            <p:nvPr/>
          </p:nvSpPr>
          <p:spPr bwMode="auto">
            <a:xfrm>
              <a:off x="3029" y="1449"/>
              <a:ext cx="84" cy="235"/>
            </a:xfrm>
            <a:custGeom>
              <a:avLst/>
              <a:gdLst>
                <a:gd name="T0" fmla="*/ 22 w 84"/>
                <a:gd name="T1" fmla="*/ 16 h 235"/>
                <a:gd name="T2" fmla="*/ 48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2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2" y="16"/>
                  </a:moveTo>
                  <a:lnTo>
                    <a:pt x="48"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2" y="16"/>
                  </a:lnTo>
                </a:path>
              </a:pathLst>
            </a:custGeom>
            <a:solidFill>
              <a:srgbClr val="808080"/>
            </a:solidFill>
            <a:ln w="12700" cap="rnd" cmpd="sng">
              <a:solidFill>
                <a:srgbClr val="FF0000"/>
              </a:solidFill>
              <a:prstDash val="solid"/>
              <a:round/>
              <a:headEnd/>
              <a:tailEnd/>
            </a:ln>
          </p:spPr>
          <p:txBody>
            <a:bodyPr/>
            <a:lstStyle/>
            <a:p>
              <a:endParaRPr lang="zh-TW" altLang="en-US"/>
            </a:p>
          </p:txBody>
        </p:sp>
        <p:sp>
          <p:nvSpPr>
            <p:cNvPr id="20612" name="Freeform 31"/>
            <p:cNvSpPr>
              <a:spLocks/>
            </p:cNvSpPr>
            <p:nvPr/>
          </p:nvSpPr>
          <p:spPr bwMode="auto">
            <a:xfrm>
              <a:off x="2935" y="1531"/>
              <a:ext cx="77" cy="152"/>
            </a:xfrm>
            <a:custGeom>
              <a:avLst/>
              <a:gdLst>
                <a:gd name="T0" fmla="*/ 72 w 77"/>
                <a:gd name="T1" fmla="*/ 0 h 152"/>
                <a:gd name="T2" fmla="*/ 60 w 77"/>
                <a:gd name="T3" fmla="*/ 20 h 152"/>
                <a:gd name="T4" fmla="*/ 43 w 77"/>
                <a:gd name="T5" fmla="*/ 37 h 152"/>
                <a:gd name="T6" fmla="*/ 18 w 77"/>
                <a:gd name="T7" fmla="*/ 51 h 152"/>
                <a:gd name="T8" fmla="*/ 0 w 77"/>
                <a:gd name="T9" fmla="*/ 60 h 152"/>
                <a:gd name="T10" fmla="*/ 16 w 77"/>
                <a:gd name="T11" fmla="*/ 66 h 152"/>
                <a:gd name="T12" fmla="*/ 29 w 77"/>
                <a:gd name="T13" fmla="*/ 74 h 152"/>
                <a:gd name="T14" fmla="*/ 40 w 77"/>
                <a:gd name="T15" fmla="*/ 84 h 152"/>
                <a:gd name="T16" fmla="*/ 76 w 77"/>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152"/>
                <a:gd name="T29" fmla="*/ 77 w 77"/>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152">
                  <a:moveTo>
                    <a:pt x="72" y="0"/>
                  </a:moveTo>
                  <a:lnTo>
                    <a:pt x="60" y="20"/>
                  </a:lnTo>
                  <a:lnTo>
                    <a:pt x="43" y="37"/>
                  </a:lnTo>
                  <a:lnTo>
                    <a:pt x="18" y="51"/>
                  </a:lnTo>
                  <a:lnTo>
                    <a:pt x="0" y="60"/>
                  </a:lnTo>
                  <a:lnTo>
                    <a:pt x="16" y="66"/>
                  </a:lnTo>
                  <a:lnTo>
                    <a:pt x="29" y="74"/>
                  </a:lnTo>
                  <a:lnTo>
                    <a:pt x="40" y="84"/>
                  </a:lnTo>
                  <a:lnTo>
                    <a:pt x="76" y="151"/>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grpSp>
          <p:nvGrpSpPr>
            <p:cNvPr id="20613" name="Group 32"/>
            <p:cNvGrpSpPr>
              <a:grpSpLocks/>
            </p:cNvGrpSpPr>
            <p:nvPr/>
          </p:nvGrpSpPr>
          <p:grpSpPr bwMode="auto">
            <a:xfrm>
              <a:off x="2913" y="1203"/>
              <a:ext cx="338" cy="242"/>
              <a:chOff x="2913" y="1203"/>
              <a:chExt cx="338" cy="242"/>
            </a:xfrm>
          </p:grpSpPr>
          <p:sp>
            <p:nvSpPr>
              <p:cNvPr id="20615" name="Freeform 33"/>
              <p:cNvSpPr>
                <a:spLocks/>
              </p:cNvSpPr>
              <p:nvPr/>
            </p:nvSpPr>
            <p:spPr bwMode="auto">
              <a:xfrm>
                <a:off x="2913" y="1221"/>
                <a:ext cx="311" cy="224"/>
              </a:xfrm>
              <a:custGeom>
                <a:avLst/>
                <a:gdLst>
                  <a:gd name="T0" fmla="*/ 243 w 311"/>
                  <a:gd name="T1" fmla="*/ 10 h 224"/>
                  <a:gd name="T2" fmla="*/ 181 w 311"/>
                  <a:gd name="T3" fmla="*/ 0 h 224"/>
                  <a:gd name="T4" fmla="*/ 123 w 311"/>
                  <a:gd name="T5" fmla="*/ 10 h 224"/>
                  <a:gd name="T6" fmla="*/ 92 w 311"/>
                  <a:gd name="T7" fmla="*/ 40 h 224"/>
                  <a:gd name="T8" fmla="*/ 66 w 311"/>
                  <a:gd name="T9" fmla="*/ 65 h 224"/>
                  <a:gd name="T10" fmla="*/ 54 w 311"/>
                  <a:gd name="T11" fmla="*/ 92 h 224"/>
                  <a:gd name="T12" fmla="*/ 46 w 311"/>
                  <a:gd name="T13" fmla="*/ 98 h 224"/>
                  <a:gd name="T14" fmla="*/ 28 w 311"/>
                  <a:gd name="T15" fmla="*/ 87 h 224"/>
                  <a:gd name="T16" fmla="*/ 8 w 311"/>
                  <a:gd name="T17" fmla="*/ 91 h 224"/>
                  <a:gd name="T18" fmla="*/ 0 w 311"/>
                  <a:gd name="T19" fmla="*/ 102 h 224"/>
                  <a:gd name="T20" fmla="*/ 7 w 311"/>
                  <a:gd name="T21" fmla="*/ 118 h 224"/>
                  <a:gd name="T22" fmla="*/ 22 w 311"/>
                  <a:gd name="T23" fmla="*/ 130 h 224"/>
                  <a:gd name="T24" fmla="*/ 39 w 311"/>
                  <a:gd name="T25" fmla="*/ 131 h 224"/>
                  <a:gd name="T26" fmla="*/ 51 w 311"/>
                  <a:gd name="T27" fmla="*/ 127 h 224"/>
                  <a:gd name="T28" fmla="*/ 51 w 311"/>
                  <a:gd name="T29" fmla="*/ 132 h 224"/>
                  <a:gd name="T30" fmla="*/ 51 w 311"/>
                  <a:gd name="T31" fmla="*/ 151 h 224"/>
                  <a:gd name="T32" fmla="*/ 62 w 311"/>
                  <a:gd name="T33" fmla="*/ 170 h 224"/>
                  <a:gd name="T34" fmla="*/ 82 w 311"/>
                  <a:gd name="T35" fmla="*/ 184 h 224"/>
                  <a:gd name="T36" fmla="*/ 106 w 311"/>
                  <a:gd name="T37" fmla="*/ 194 h 224"/>
                  <a:gd name="T38" fmla="*/ 115 w 311"/>
                  <a:gd name="T39" fmla="*/ 203 h 224"/>
                  <a:gd name="T40" fmla="*/ 129 w 311"/>
                  <a:gd name="T41" fmla="*/ 215 h 224"/>
                  <a:gd name="T42" fmla="*/ 151 w 311"/>
                  <a:gd name="T43" fmla="*/ 222 h 224"/>
                  <a:gd name="T44" fmla="*/ 168 w 311"/>
                  <a:gd name="T45" fmla="*/ 221 h 224"/>
                  <a:gd name="T46" fmla="*/ 179 w 311"/>
                  <a:gd name="T47" fmla="*/ 220 h 224"/>
                  <a:gd name="T48" fmla="*/ 198 w 311"/>
                  <a:gd name="T49" fmla="*/ 218 h 224"/>
                  <a:gd name="T50" fmla="*/ 216 w 311"/>
                  <a:gd name="T51" fmla="*/ 207 h 224"/>
                  <a:gd name="T52" fmla="*/ 243 w 311"/>
                  <a:gd name="T53" fmla="*/ 190 h 224"/>
                  <a:gd name="T54" fmla="*/ 278 w 311"/>
                  <a:gd name="T55" fmla="*/ 173 h 224"/>
                  <a:gd name="T56" fmla="*/ 295 w 311"/>
                  <a:gd name="T57" fmla="*/ 159 h 224"/>
                  <a:gd name="T58" fmla="*/ 309 w 311"/>
                  <a:gd name="T59" fmla="*/ 132 h 224"/>
                  <a:gd name="T60" fmla="*/ 308 w 311"/>
                  <a:gd name="T61" fmla="*/ 112 h 224"/>
                  <a:gd name="T62" fmla="*/ 310 w 311"/>
                  <a:gd name="T63" fmla="*/ 89 h 224"/>
                  <a:gd name="T64" fmla="*/ 305 w 311"/>
                  <a:gd name="T65" fmla="*/ 53 h 224"/>
                  <a:gd name="T66" fmla="*/ 267 w 311"/>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1"/>
                  <a:gd name="T103" fmla="*/ 0 h 224"/>
                  <a:gd name="T104" fmla="*/ 311 w 311"/>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1" h="224">
                    <a:moveTo>
                      <a:pt x="267" y="20"/>
                    </a:moveTo>
                    <a:lnTo>
                      <a:pt x="243" y="10"/>
                    </a:lnTo>
                    <a:lnTo>
                      <a:pt x="209" y="1"/>
                    </a:lnTo>
                    <a:lnTo>
                      <a:pt x="181" y="0"/>
                    </a:lnTo>
                    <a:lnTo>
                      <a:pt x="149" y="4"/>
                    </a:lnTo>
                    <a:lnTo>
                      <a:pt x="123" y="10"/>
                    </a:lnTo>
                    <a:lnTo>
                      <a:pt x="106" y="23"/>
                    </a:lnTo>
                    <a:lnTo>
                      <a:pt x="92" y="40"/>
                    </a:lnTo>
                    <a:lnTo>
                      <a:pt x="81" y="52"/>
                    </a:lnTo>
                    <a:lnTo>
                      <a:pt x="66" y="65"/>
                    </a:lnTo>
                    <a:lnTo>
                      <a:pt x="58" y="78"/>
                    </a:lnTo>
                    <a:lnTo>
                      <a:pt x="54" y="92"/>
                    </a:lnTo>
                    <a:lnTo>
                      <a:pt x="55" y="103"/>
                    </a:lnTo>
                    <a:lnTo>
                      <a:pt x="46" y="98"/>
                    </a:lnTo>
                    <a:lnTo>
                      <a:pt x="39" y="89"/>
                    </a:lnTo>
                    <a:lnTo>
                      <a:pt x="28" y="87"/>
                    </a:lnTo>
                    <a:lnTo>
                      <a:pt x="17" y="87"/>
                    </a:lnTo>
                    <a:lnTo>
                      <a:pt x="8" y="91"/>
                    </a:lnTo>
                    <a:lnTo>
                      <a:pt x="2" y="95"/>
                    </a:lnTo>
                    <a:lnTo>
                      <a:pt x="0" y="102"/>
                    </a:lnTo>
                    <a:lnTo>
                      <a:pt x="3" y="111"/>
                    </a:lnTo>
                    <a:lnTo>
                      <a:pt x="7"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2" y="170"/>
                    </a:lnTo>
                    <a:lnTo>
                      <a:pt x="71" y="177"/>
                    </a:lnTo>
                    <a:lnTo>
                      <a:pt x="82" y="184"/>
                    </a:lnTo>
                    <a:lnTo>
                      <a:pt x="93" y="190"/>
                    </a:lnTo>
                    <a:lnTo>
                      <a:pt x="106" y="194"/>
                    </a:lnTo>
                    <a:lnTo>
                      <a:pt x="115" y="198"/>
                    </a:lnTo>
                    <a:lnTo>
                      <a:pt x="115" y="203"/>
                    </a:lnTo>
                    <a:lnTo>
                      <a:pt x="122" y="210"/>
                    </a:lnTo>
                    <a:lnTo>
                      <a:pt x="129" y="215"/>
                    </a:lnTo>
                    <a:lnTo>
                      <a:pt x="141" y="219"/>
                    </a:lnTo>
                    <a:lnTo>
                      <a:pt x="151" y="222"/>
                    </a:lnTo>
                    <a:lnTo>
                      <a:pt x="162" y="223"/>
                    </a:lnTo>
                    <a:lnTo>
                      <a:pt x="168" y="221"/>
                    </a:lnTo>
                    <a:lnTo>
                      <a:pt x="173" y="216"/>
                    </a:lnTo>
                    <a:lnTo>
                      <a:pt x="179" y="220"/>
                    </a:lnTo>
                    <a:lnTo>
                      <a:pt x="188" y="221"/>
                    </a:lnTo>
                    <a:lnTo>
                      <a:pt x="198" y="218"/>
                    </a:lnTo>
                    <a:lnTo>
                      <a:pt x="207" y="214"/>
                    </a:lnTo>
                    <a:lnTo>
                      <a:pt x="216" y="207"/>
                    </a:lnTo>
                    <a:lnTo>
                      <a:pt x="227" y="199"/>
                    </a:lnTo>
                    <a:lnTo>
                      <a:pt x="243" y="190"/>
                    </a:lnTo>
                    <a:lnTo>
                      <a:pt x="258" y="182"/>
                    </a:lnTo>
                    <a:lnTo>
                      <a:pt x="278" y="173"/>
                    </a:lnTo>
                    <a:lnTo>
                      <a:pt x="286" y="165"/>
                    </a:lnTo>
                    <a:lnTo>
                      <a:pt x="295" y="159"/>
                    </a:lnTo>
                    <a:lnTo>
                      <a:pt x="305" y="150"/>
                    </a:lnTo>
                    <a:lnTo>
                      <a:pt x="309" y="132"/>
                    </a:lnTo>
                    <a:lnTo>
                      <a:pt x="310" y="117"/>
                    </a:lnTo>
                    <a:lnTo>
                      <a:pt x="308" y="112"/>
                    </a:lnTo>
                    <a:lnTo>
                      <a:pt x="308" y="105"/>
                    </a:lnTo>
                    <a:lnTo>
                      <a:pt x="310" y="89"/>
                    </a:lnTo>
                    <a:lnTo>
                      <a:pt x="310" y="69"/>
                    </a:lnTo>
                    <a:lnTo>
                      <a:pt x="305" y="53"/>
                    </a:lnTo>
                    <a:lnTo>
                      <a:pt x="290" y="37"/>
                    </a:lnTo>
                    <a:lnTo>
                      <a:pt x="267" y="20"/>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20616" name="Freeform 34"/>
              <p:cNvSpPr>
                <a:spLocks/>
              </p:cNvSpPr>
              <p:nvPr/>
            </p:nvSpPr>
            <p:spPr bwMode="auto">
              <a:xfrm>
                <a:off x="3025" y="1333"/>
                <a:ext cx="17" cy="20"/>
              </a:xfrm>
              <a:custGeom>
                <a:avLst/>
                <a:gdLst>
                  <a:gd name="T0" fmla="*/ 16 w 17"/>
                  <a:gd name="T1" fmla="*/ 0 h 20"/>
                  <a:gd name="T2" fmla="*/ 10 w 17"/>
                  <a:gd name="T3" fmla="*/ 2 h 20"/>
                  <a:gd name="T4" fmla="*/ 6 w 17"/>
                  <a:gd name="T5" fmla="*/ 3 h 20"/>
                  <a:gd name="T6" fmla="*/ 2 w 17"/>
                  <a:gd name="T7" fmla="*/ 7 h 20"/>
                  <a:gd name="T8" fmla="*/ 0 w 17"/>
                  <a:gd name="T9" fmla="*/ 11 h 20"/>
                  <a:gd name="T10" fmla="*/ 1 w 17"/>
                  <a:gd name="T11" fmla="*/ 15 h 20"/>
                  <a:gd name="T12" fmla="*/ 3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10" y="2"/>
                    </a:lnTo>
                    <a:lnTo>
                      <a:pt x="6" y="3"/>
                    </a:lnTo>
                    <a:lnTo>
                      <a:pt x="2" y="7"/>
                    </a:lnTo>
                    <a:lnTo>
                      <a:pt x="0" y="11"/>
                    </a:lnTo>
                    <a:lnTo>
                      <a:pt x="1" y="15"/>
                    </a:lnTo>
                    <a:lnTo>
                      <a:pt x="3" y="19"/>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17" name="Freeform 35"/>
              <p:cNvSpPr>
                <a:spLocks/>
              </p:cNvSpPr>
              <p:nvPr/>
            </p:nvSpPr>
            <p:spPr bwMode="auto">
              <a:xfrm>
                <a:off x="3028" y="1333"/>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3 w 129"/>
                  <a:gd name="T15" fmla="*/ 32 h 35"/>
                  <a:gd name="T16" fmla="*/ 67 w 129"/>
                  <a:gd name="T17" fmla="*/ 34 h 35"/>
                  <a:gd name="T18" fmla="*/ 81 w 129"/>
                  <a:gd name="T19" fmla="*/ 33 h 35"/>
                  <a:gd name="T20" fmla="*/ 90 w 129"/>
                  <a:gd name="T21" fmla="*/ 32 h 35"/>
                  <a:gd name="T22" fmla="*/ 102 w 129"/>
                  <a:gd name="T23" fmla="*/ 28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3" y="32"/>
                    </a:lnTo>
                    <a:lnTo>
                      <a:pt x="67" y="34"/>
                    </a:lnTo>
                    <a:lnTo>
                      <a:pt x="81" y="33"/>
                    </a:lnTo>
                    <a:lnTo>
                      <a:pt x="90" y="32"/>
                    </a:lnTo>
                    <a:lnTo>
                      <a:pt x="102" y="28"/>
                    </a:lnTo>
                    <a:lnTo>
                      <a:pt x="111" y="24"/>
                    </a:lnTo>
                    <a:lnTo>
                      <a:pt x="119" y="17"/>
                    </a:lnTo>
                    <a:lnTo>
                      <a:pt x="123" y="12"/>
                    </a:lnTo>
                    <a:lnTo>
                      <a:pt x="126" y="6"/>
                    </a:lnTo>
                    <a:lnTo>
                      <a:pt x="128" y="0"/>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18" name="Freeform 36"/>
              <p:cNvSpPr>
                <a:spLocks/>
              </p:cNvSpPr>
              <p:nvPr/>
            </p:nvSpPr>
            <p:spPr bwMode="auto">
              <a:xfrm>
                <a:off x="3139" y="1328"/>
                <a:ext cx="28" cy="17"/>
              </a:xfrm>
              <a:custGeom>
                <a:avLst/>
                <a:gdLst>
                  <a:gd name="T0" fmla="*/ 0 w 28"/>
                  <a:gd name="T1" fmla="*/ 0 h 17"/>
                  <a:gd name="T2" fmla="*/ 7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1"/>
                    </a:lnTo>
                    <a:lnTo>
                      <a:pt x="12" y="3"/>
                    </a:lnTo>
                    <a:lnTo>
                      <a:pt x="18" y="6"/>
                    </a:lnTo>
                    <a:lnTo>
                      <a:pt x="23" y="8"/>
                    </a:lnTo>
                    <a:lnTo>
                      <a:pt x="26" y="12"/>
                    </a:lnTo>
                    <a:lnTo>
                      <a:pt x="27" y="16"/>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19" name="Freeform 37"/>
              <p:cNvSpPr>
                <a:spLocks/>
              </p:cNvSpPr>
              <p:nvPr/>
            </p:nvSpPr>
            <p:spPr bwMode="auto">
              <a:xfrm>
                <a:off x="3060" y="1279"/>
                <a:ext cx="65" cy="58"/>
              </a:xfrm>
              <a:custGeom>
                <a:avLst/>
                <a:gdLst>
                  <a:gd name="T0" fmla="*/ 31 w 65"/>
                  <a:gd name="T1" fmla="*/ 0 h 58"/>
                  <a:gd name="T2" fmla="*/ 20 w 65"/>
                  <a:gd name="T3" fmla="*/ 9 h 58"/>
                  <a:gd name="T4" fmla="*/ 13 w 65"/>
                  <a:gd name="T5" fmla="*/ 15 h 58"/>
                  <a:gd name="T6" fmla="*/ 7 w 65"/>
                  <a:gd name="T7" fmla="*/ 21 h 58"/>
                  <a:gd name="T8" fmla="*/ 2 w 65"/>
                  <a:gd name="T9" fmla="*/ 29 h 58"/>
                  <a:gd name="T10" fmla="*/ 0 w 65"/>
                  <a:gd name="T11" fmla="*/ 37 h 58"/>
                  <a:gd name="T12" fmla="*/ 0 w 65"/>
                  <a:gd name="T13" fmla="*/ 43 h 58"/>
                  <a:gd name="T14" fmla="*/ 3 w 65"/>
                  <a:gd name="T15" fmla="*/ 49 h 58"/>
                  <a:gd name="T16" fmla="*/ 9 w 65"/>
                  <a:gd name="T17" fmla="*/ 54 h 58"/>
                  <a:gd name="T18" fmla="*/ 18 w 65"/>
                  <a:gd name="T19" fmla="*/ 56 h 58"/>
                  <a:gd name="T20" fmla="*/ 30 w 65"/>
                  <a:gd name="T21" fmla="*/ 57 h 58"/>
                  <a:gd name="T22" fmla="*/ 41 w 65"/>
                  <a:gd name="T23" fmla="*/ 56 h 58"/>
                  <a:gd name="T24" fmla="*/ 49 w 65"/>
                  <a:gd name="T25" fmla="*/ 54 h 58"/>
                  <a:gd name="T26" fmla="*/ 56 w 65"/>
                  <a:gd name="T27" fmla="*/ 51 h 58"/>
                  <a:gd name="T28" fmla="*/ 60 w 65"/>
                  <a:gd name="T29" fmla="*/ 48 h 58"/>
                  <a:gd name="T30" fmla="*/ 64 w 65"/>
                  <a:gd name="T31" fmla="*/ 41 h 58"/>
                  <a:gd name="T32" fmla="*/ 64 w 65"/>
                  <a:gd name="T33" fmla="*/ 35 h 58"/>
                  <a:gd name="T34" fmla="*/ 62 w 65"/>
                  <a:gd name="T35" fmla="*/ 30 h 58"/>
                  <a:gd name="T36" fmla="*/ 59 w 65"/>
                  <a:gd name="T37" fmla="*/ 26 h 58"/>
                  <a:gd name="T38" fmla="*/ 56 w 65"/>
                  <a:gd name="T39" fmla="*/ 24 h 58"/>
                  <a:gd name="T40" fmla="*/ 52 w 65"/>
                  <a:gd name="T41" fmla="*/ 22 h 58"/>
                  <a:gd name="T42" fmla="*/ 46 w 65"/>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8"/>
                  <a:gd name="T68" fmla="*/ 65 w 65"/>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8">
                    <a:moveTo>
                      <a:pt x="31" y="0"/>
                    </a:moveTo>
                    <a:lnTo>
                      <a:pt x="20" y="9"/>
                    </a:lnTo>
                    <a:lnTo>
                      <a:pt x="13" y="15"/>
                    </a:lnTo>
                    <a:lnTo>
                      <a:pt x="7" y="21"/>
                    </a:lnTo>
                    <a:lnTo>
                      <a:pt x="2" y="29"/>
                    </a:lnTo>
                    <a:lnTo>
                      <a:pt x="0" y="37"/>
                    </a:lnTo>
                    <a:lnTo>
                      <a:pt x="0" y="43"/>
                    </a:lnTo>
                    <a:lnTo>
                      <a:pt x="3" y="49"/>
                    </a:lnTo>
                    <a:lnTo>
                      <a:pt x="9" y="54"/>
                    </a:lnTo>
                    <a:lnTo>
                      <a:pt x="18" y="56"/>
                    </a:lnTo>
                    <a:lnTo>
                      <a:pt x="30" y="57"/>
                    </a:lnTo>
                    <a:lnTo>
                      <a:pt x="41" y="56"/>
                    </a:lnTo>
                    <a:lnTo>
                      <a:pt x="49" y="54"/>
                    </a:lnTo>
                    <a:lnTo>
                      <a:pt x="56" y="51"/>
                    </a:lnTo>
                    <a:lnTo>
                      <a:pt x="60" y="48"/>
                    </a:lnTo>
                    <a:lnTo>
                      <a:pt x="64" y="41"/>
                    </a:lnTo>
                    <a:lnTo>
                      <a:pt x="64" y="35"/>
                    </a:lnTo>
                    <a:lnTo>
                      <a:pt x="62" y="30"/>
                    </a:lnTo>
                    <a:lnTo>
                      <a:pt x="59" y="26"/>
                    </a:lnTo>
                    <a:lnTo>
                      <a:pt x="56" y="24"/>
                    </a:lnTo>
                    <a:lnTo>
                      <a:pt x="52" y="22"/>
                    </a:lnTo>
                    <a:lnTo>
                      <a:pt x="46" y="21"/>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20" name="Freeform 38"/>
              <p:cNvSpPr>
                <a:spLocks/>
              </p:cNvSpPr>
              <p:nvPr/>
            </p:nvSpPr>
            <p:spPr bwMode="auto">
              <a:xfrm>
                <a:off x="3109" y="1272"/>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8 w 42"/>
                  <a:gd name="T15" fmla="*/ 16 h 17"/>
                  <a:gd name="T16" fmla="*/ 24 w 42"/>
                  <a:gd name="T17" fmla="*/ 16 h 17"/>
                  <a:gd name="T18" fmla="*/ 20 w 42"/>
                  <a:gd name="T19" fmla="*/ 14 h 17"/>
                  <a:gd name="T20" fmla="*/ 19 w 42"/>
                  <a:gd name="T21" fmla="*/ 11 h 17"/>
                  <a:gd name="T22" fmla="*/ 19 w 42"/>
                  <a:gd name="T23" fmla="*/ 7 h 17"/>
                  <a:gd name="T24" fmla="*/ 21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8" y="16"/>
                    </a:lnTo>
                    <a:lnTo>
                      <a:pt x="24" y="16"/>
                    </a:lnTo>
                    <a:lnTo>
                      <a:pt x="20" y="14"/>
                    </a:lnTo>
                    <a:lnTo>
                      <a:pt x="19" y="11"/>
                    </a:lnTo>
                    <a:lnTo>
                      <a:pt x="19" y="7"/>
                    </a:lnTo>
                    <a:lnTo>
                      <a:pt x="21" y="4"/>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21" name="Freeform 39"/>
              <p:cNvSpPr>
                <a:spLocks/>
              </p:cNvSpPr>
              <p:nvPr/>
            </p:nvSpPr>
            <p:spPr bwMode="auto">
              <a:xfrm>
                <a:off x="3031" y="1274"/>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1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1"/>
                    </a:lnTo>
                    <a:lnTo>
                      <a:pt x="24" y="8"/>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22" name="Freeform 40"/>
              <p:cNvSpPr>
                <a:spLocks/>
              </p:cNvSpPr>
              <p:nvPr/>
            </p:nvSpPr>
            <p:spPr bwMode="auto">
              <a:xfrm>
                <a:off x="3108" y="1259"/>
                <a:ext cx="48" cy="17"/>
              </a:xfrm>
              <a:custGeom>
                <a:avLst/>
                <a:gdLst>
                  <a:gd name="T0" fmla="*/ 1 w 48"/>
                  <a:gd name="T1" fmla="*/ 4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9 h 17"/>
                  <a:gd name="T24" fmla="*/ 44 w 48"/>
                  <a:gd name="T25" fmla="*/ 5 h 17"/>
                  <a:gd name="T26" fmla="*/ 38 w 48"/>
                  <a:gd name="T27" fmla="*/ 2 h 17"/>
                  <a:gd name="T28" fmla="*/ 28 w 48"/>
                  <a:gd name="T29" fmla="*/ 1 h 17"/>
                  <a:gd name="T30" fmla="*/ 18 w 48"/>
                  <a:gd name="T31" fmla="*/ 0 h 17"/>
                  <a:gd name="T32" fmla="*/ 9 w 48"/>
                  <a:gd name="T33" fmla="*/ 2 h 17"/>
                  <a:gd name="T34" fmla="*/ 1 w 4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4"/>
                    </a:moveTo>
                    <a:lnTo>
                      <a:pt x="0" y="8"/>
                    </a:lnTo>
                    <a:lnTo>
                      <a:pt x="0" y="10"/>
                    </a:lnTo>
                    <a:lnTo>
                      <a:pt x="3" y="13"/>
                    </a:lnTo>
                    <a:lnTo>
                      <a:pt x="8" y="14"/>
                    </a:lnTo>
                    <a:lnTo>
                      <a:pt x="15" y="12"/>
                    </a:lnTo>
                    <a:lnTo>
                      <a:pt x="22" y="12"/>
                    </a:lnTo>
                    <a:lnTo>
                      <a:pt x="29" y="12"/>
                    </a:lnTo>
                    <a:lnTo>
                      <a:pt x="35" y="14"/>
                    </a:lnTo>
                    <a:lnTo>
                      <a:pt x="41" y="16"/>
                    </a:lnTo>
                    <a:lnTo>
                      <a:pt x="46" y="14"/>
                    </a:lnTo>
                    <a:lnTo>
                      <a:pt x="47" y="9"/>
                    </a:lnTo>
                    <a:lnTo>
                      <a:pt x="44" y="5"/>
                    </a:lnTo>
                    <a:lnTo>
                      <a:pt x="38" y="2"/>
                    </a:lnTo>
                    <a:lnTo>
                      <a:pt x="28" y="1"/>
                    </a:lnTo>
                    <a:lnTo>
                      <a:pt x="18" y="0"/>
                    </a:lnTo>
                    <a:lnTo>
                      <a:pt x="9" y="2"/>
                    </a:lnTo>
                    <a:lnTo>
                      <a:pt x="1" y="4"/>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20623" name="Freeform 41"/>
              <p:cNvSpPr>
                <a:spLocks/>
              </p:cNvSpPr>
              <p:nvPr/>
            </p:nvSpPr>
            <p:spPr bwMode="auto">
              <a:xfrm>
                <a:off x="2942" y="1203"/>
                <a:ext cx="309" cy="126"/>
              </a:xfrm>
              <a:custGeom>
                <a:avLst/>
                <a:gdLst>
                  <a:gd name="T0" fmla="*/ 8 w 309"/>
                  <a:gd name="T1" fmla="*/ 112 h 126"/>
                  <a:gd name="T2" fmla="*/ 22 w 309"/>
                  <a:gd name="T3" fmla="*/ 123 h 126"/>
                  <a:gd name="T4" fmla="*/ 30 w 309"/>
                  <a:gd name="T5" fmla="*/ 114 h 126"/>
                  <a:gd name="T6" fmla="*/ 36 w 309"/>
                  <a:gd name="T7" fmla="*/ 94 h 126"/>
                  <a:gd name="T8" fmla="*/ 50 w 309"/>
                  <a:gd name="T9" fmla="*/ 73 h 126"/>
                  <a:gd name="T10" fmla="*/ 79 w 309"/>
                  <a:gd name="T11" fmla="*/ 45 h 126"/>
                  <a:gd name="T12" fmla="*/ 98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5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1 h 126"/>
                  <a:gd name="T58" fmla="*/ 124 w 309"/>
                  <a:gd name="T59" fmla="*/ 1 h 126"/>
                  <a:gd name="T60" fmla="*/ 84 w 309"/>
                  <a:gd name="T61" fmla="*/ 4 h 126"/>
                  <a:gd name="T62" fmla="*/ 57 w 309"/>
                  <a:gd name="T63" fmla="*/ 12 h 126"/>
                  <a:gd name="T64" fmla="*/ 45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0" y="114"/>
                    </a:lnTo>
                    <a:lnTo>
                      <a:pt x="33" y="104"/>
                    </a:lnTo>
                    <a:lnTo>
                      <a:pt x="36" y="94"/>
                    </a:lnTo>
                    <a:lnTo>
                      <a:pt x="42" y="84"/>
                    </a:lnTo>
                    <a:lnTo>
                      <a:pt x="50" y="73"/>
                    </a:lnTo>
                    <a:lnTo>
                      <a:pt x="64" y="58"/>
                    </a:lnTo>
                    <a:lnTo>
                      <a:pt x="79" y="45"/>
                    </a:lnTo>
                    <a:lnTo>
                      <a:pt x="86" y="42"/>
                    </a:lnTo>
                    <a:lnTo>
                      <a:pt x="98" y="47"/>
                    </a:lnTo>
                    <a:lnTo>
                      <a:pt x="112" y="52"/>
                    </a:lnTo>
                    <a:lnTo>
                      <a:pt x="128" y="54"/>
                    </a:lnTo>
                    <a:lnTo>
                      <a:pt x="138" y="55"/>
                    </a:lnTo>
                    <a:lnTo>
                      <a:pt x="148" y="56"/>
                    </a:lnTo>
                    <a:lnTo>
                      <a:pt x="158" y="55"/>
                    </a:lnTo>
                    <a:lnTo>
                      <a:pt x="168" y="53"/>
                    </a:lnTo>
                    <a:lnTo>
                      <a:pt x="183" y="49"/>
                    </a:lnTo>
                    <a:lnTo>
                      <a:pt x="195" y="45"/>
                    </a:lnTo>
                    <a:lnTo>
                      <a:pt x="206" y="41"/>
                    </a:lnTo>
                    <a:lnTo>
                      <a:pt x="213" y="41"/>
                    </a:lnTo>
                    <a:lnTo>
                      <a:pt x="217" y="40"/>
                    </a:lnTo>
                    <a:lnTo>
                      <a:pt x="227" y="38"/>
                    </a:lnTo>
                    <a:lnTo>
                      <a:pt x="230" y="42"/>
                    </a:lnTo>
                    <a:lnTo>
                      <a:pt x="237" y="48"/>
                    </a:lnTo>
                    <a:lnTo>
                      <a:pt x="247" y="53"/>
                    </a:lnTo>
                    <a:lnTo>
                      <a:pt x="258" y="59"/>
                    </a:lnTo>
                    <a:lnTo>
                      <a:pt x="265" y="65"/>
                    </a:lnTo>
                    <a:lnTo>
                      <a:pt x="269" y="74"/>
                    </a:lnTo>
                    <a:lnTo>
                      <a:pt x="268" y="84"/>
                    </a:lnTo>
                    <a:lnTo>
                      <a:pt x="272" y="92"/>
                    </a:lnTo>
                    <a:lnTo>
                      <a:pt x="278" y="98"/>
                    </a:lnTo>
                    <a:lnTo>
                      <a:pt x="282" y="105"/>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29" y="25"/>
                    </a:lnTo>
                    <a:lnTo>
                      <a:pt x="220" y="19"/>
                    </a:lnTo>
                    <a:lnTo>
                      <a:pt x="209" y="13"/>
                    </a:lnTo>
                    <a:lnTo>
                      <a:pt x="193" y="8"/>
                    </a:lnTo>
                    <a:lnTo>
                      <a:pt x="179" y="4"/>
                    </a:lnTo>
                    <a:lnTo>
                      <a:pt x="161" y="1"/>
                    </a:lnTo>
                    <a:lnTo>
                      <a:pt x="145" y="0"/>
                    </a:lnTo>
                    <a:lnTo>
                      <a:pt x="124" y="1"/>
                    </a:lnTo>
                    <a:lnTo>
                      <a:pt x="104" y="2"/>
                    </a:lnTo>
                    <a:lnTo>
                      <a:pt x="84" y="4"/>
                    </a:lnTo>
                    <a:lnTo>
                      <a:pt x="68" y="7"/>
                    </a:lnTo>
                    <a:lnTo>
                      <a:pt x="57" y="12"/>
                    </a:lnTo>
                    <a:lnTo>
                      <a:pt x="49" y="19"/>
                    </a:lnTo>
                    <a:lnTo>
                      <a:pt x="45" y="27"/>
                    </a:lnTo>
                    <a:lnTo>
                      <a:pt x="47" y="34"/>
                    </a:lnTo>
                    <a:lnTo>
                      <a:pt x="51" y="41"/>
                    </a:lnTo>
                    <a:lnTo>
                      <a:pt x="42" y="42"/>
                    </a:lnTo>
                    <a:lnTo>
                      <a:pt x="34" y="46"/>
                    </a:lnTo>
                    <a:lnTo>
                      <a:pt x="26" y="49"/>
                    </a:lnTo>
                    <a:lnTo>
                      <a:pt x="19" y="52"/>
                    </a:lnTo>
                    <a:lnTo>
                      <a:pt x="14" y="55"/>
                    </a:lnTo>
                    <a:lnTo>
                      <a:pt x="8" y="60"/>
                    </a:lnTo>
                    <a:lnTo>
                      <a:pt x="3" y="66"/>
                    </a:lnTo>
                    <a:lnTo>
                      <a:pt x="1" y="74"/>
                    </a:lnTo>
                    <a:lnTo>
                      <a:pt x="0" y="87"/>
                    </a:lnTo>
                    <a:lnTo>
                      <a:pt x="0" y="94"/>
                    </a:lnTo>
                    <a:lnTo>
                      <a:pt x="3" y="104"/>
                    </a:lnTo>
                  </a:path>
                </a:pathLst>
              </a:custGeom>
              <a:solidFill>
                <a:srgbClr val="808080"/>
              </a:solidFill>
              <a:ln w="12700" cap="rnd" cmpd="sng">
                <a:solidFill>
                  <a:srgbClr val="000000"/>
                </a:solidFill>
                <a:prstDash val="solid"/>
                <a:round/>
                <a:headEnd/>
                <a:tailEnd/>
              </a:ln>
            </p:spPr>
            <p:txBody>
              <a:bodyPr/>
              <a:lstStyle/>
              <a:p>
                <a:endParaRPr lang="zh-TW" altLang="en-US"/>
              </a:p>
            </p:txBody>
          </p:sp>
          <p:sp>
            <p:nvSpPr>
              <p:cNvPr id="20624" name="Freeform 42"/>
              <p:cNvSpPr>
                <a:spLocks/>
              </p:cNvSpPr>
              <p:nvPr/>
            </p:nvSpPr>
            <p:spPr bwMode="auto">
              <a:xfrm>
                <a:off x="2962" y="1254"/>
                <a:ext cx="40" cy="56"/>
              </a:xfrm>
              <a:custGeom>
                <a:avLst/>
                <a:gdLst>
                  <a:gd name="T0" fmla="*/ 7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0 w 40"/>
                  <a:gd name="T19" fmla="*/ 49 h 56"/>
                  <a:gd name="T20" fmla="*/ 10 w 40"/>
                  <a:gd name="T21" fmla="*/ 46 h 56"/>
                  <a:gd name="T22" fmla="*/ 9 w 40"/>
                  <a:gd name="T23" fmla="*/ 43 h 56"/>
                  <a:gd name="T24" fmla="*/ 7 w 40"/>
                  <a:gd name="T25" fmla="*/ 40 h 56"/>
                  <a:gd name="T26" fmla="*/ 8 w 40"/>
                  <a:gd name="T27" fmla="*/ 37 h 56"/>
                  <a:gd name="T28" fmla="*/ 10 w 40"/>
                  <a:gd name="T29" fmla="*/ 33 h 56"/>
                  <a:gd name="T30" fmla="*/ 12 w 40"/>
                  <a:gd name="T31" fmla="*/ 30 h 56"/>
                  <a:gd name="T32" fmla="*/ 14 w 40"/>
                  <a:gd name="T33" fmla="*/ 28 h 56"/>
                  <a:gd name="T34" fmla="*/ 16 w 40"/>
                  <a:gd name="T35" fmla="*/ 31 h 56"/>
                  <a:gd name="T36" fmla="*/ 14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0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7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7" y="31"/>
                    </a:moveTo>
                    <a:lnTo>
                      <a:pt x="5" y="34"/>
                    </a:lnTo>
                    <a:lnTo>
                      <a:pt x="2" y="38"/>
                    </a:lnTo>
                    <a:lnTo>
                      <a:pt x="1" y="42"/>
                    </a:lnTo>
                    <a:lnTo>
                      <a:pt x="0" y="45"/>
                    </a:lnTo>
                    <a:lnTo>
                      <a:pt x="2" y="49"/>
                    </a:lnTo>
                    <a:lnTo>
                      <a:pt x="3" y="52"/>
                    </a:lnTo>
                    <a:lnTo>
                      <a:pt x="6" y="55"/>
                    </a:lnTo>
                    <a:lnTo>
                      <a:pt x="9" y="53"/>
                    </a:lnTo>
                    <a:lnTo>
                      <a:pt x="10" y="49"/>
                    </a:lnTo>
                    <a:lnTo>
                      <a:pt x="10" y="46"/>
                    </a:lnTo>
                    <a:lnTo>
                      <a:pt x="9" y="43"/>
                    </a:lnTo>
                    <a:lnTo>
                      <a:pt x="7" y="40"/>
                    </a:lnTo>
                    <a:lnTo>
                      <a:pt x="8" y="37"/>
                    </a:lnTo>
                    <a:lnTo>
                      <a:pt x="10" y="33"/>
                    </a:lnTo>
                    <a:lnTo>
                      <a:pt x="12" y="30"/>
                    </a:lnTo>
                    <a:lnTo>
                      <a:pt x="14" y="28"/>
                    </a:lnTo>
                    <a:lnTo>
                      <a:pt x="16" y="31"/>
                    </a:lnTo>
                    <a:lnTo>
                      <a:pt x="14"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0"/>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7" y="0"/>
                    </a:lnTo>
                    <a:lnTo>
                      <a:pt x="39" y="0"/>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25" name="Freeform 43"/>
              <p:cNvSpPr>
                <a:spLocks/>
              </p:cNvSpPr>
              <p:nvPr/>
            </p:nvSpPr>
            <p:spPr bwMode="auto">
              <a:xfrm>
                <a:off x="3001" y="1221"/>
                <a:ext cx="158" cy="33"/>
              </a:xfrm>
              <a:custGeom>
                <a:avLst/>
                <a:gdLst>
                  <a:gd name="T0" fmla="*/ 153 w 158"/>
                  <a:gd name="T1" fmla="*/ 14 h 33"/>
                  <a:gd name="T2" fmla="*/ 143 w 158"/>
                  <a:gd name="T3" fmla="*/ 15 h 33"/>
                  <a:gd name="T4" fmla="*/ 132 w 158"/>
                  <a:gd name="T5" fmla="*/ 18 h 33"/>
                  <a:gd name="T6" fmla="*/ 125 w 158"/>
                  <a:gd name="T7" fmla="*/ 23 h 33"/>
                  <a:gd name="T8" fmla="*/ 119 w 158"/>
                  <a:gd name="T9" fmla="*/ 26 h 33"/>
                  <a:gd name="T10" fmla="*/ 111 w 158"/>
                  <a:gd name="T11" fmla="*/ 29 h 33"/>
                  <a:gd name="T12" fmla="*/ 102 w 158"/>
                  <a:gd name="T13" fmla="*/ 31 h 33"/>
                  <a:gd name="T14" fmla="*/ 91 w 158"/>
                  <a:gd name="T15" fmla="*/ 32 h 33"/>
                  <a:gd name="T16" fmla="*/ 78 w 158"/>
                  <a:gd name="T17" fmla="*/ 32 h 33"/>
                  <a:gd name="T18" fmla="*/ 65 w 158"/>
                  <a:gd name="T19" fmla="*/ 31 h 33"/>
                  <a:gd name="T20" fmla="*/ 57 w 158"/>
                  <a:gd name="T21" fmla="*/ 30 h 33"/>
                  <a:gd name="T22" fmla="*/ 47 w 158"/>
                  <a:gd name="T23" fmla="*/ 27 h 33"/>
                  <a:gd name="T24" fmla="*/ 39 w 158"/>
                  <a:gd name="T25" fmla="*/ 24 h 33"/>
                  <a:gd name="T26" fmla="*/ 34 w 158"/>
                  <a:gd name="T27" fmla="*/ 19 h 33"/>
                  <a:gd name="T28" fmla="*/ 38 w 158"/>
                  <a:gd name="T29" fmla="*/ 20 h 33"/>
                  <a:gd name="T30" fmla="*/ 47 w 158"/>
                  <a:gd name="T31" fmla="*/ 23 h 33"/>
                  <a:gd name="T32" fmla="*/ 58 w 158"/>
                  <a:gd name="T33" fmla="*/ 23 h 33"/>
                  <a:gd name="T34" fmla="*/ 71 w 158"/>
                  <a:gd name="T35" fmla="*/ 23 h 33"/>
                  <a:gd name="T36" fmla="*/ 86 w 158"/>
                  <a:gd name="T37" fmla="*/ 22 h 33"/>
                  <a:gd name="T38" fmla="*/ 100 w 158"/>
                  <a:gd name="T39" fmla="*/ 21 h 33"/>
                  <a:gd name="T40" fmla="*/ 113 w 158"/>
                  <a:gd name="T41" fmla="*/ 18 h 33"/>
                  <a:gd name="T42" fmla="*/ 121 w 158"/>
                  <a:gd name="T43" fmla="*/ 14 h 33"/>
                  <a:gd name="T44" fmla="*/ 119 w 158"/>
                  <a:gd name="T45" fmla="*/ 12 h 33"/>
                  <a:gd name="T46" fmla="*/ 106 w 158"/>
                  <a:gd name="T47" fmla="*/ 14 h 33"/>
                  <a:gd name="T48" fmla="*/ 94 w 158"/>
                  <a:gd name="T49" fmla="*/ 16 h 33"/>
                  <a:gd name="T50" fmla="*/ 83 w 158"/>
                  <a:gd name="T51" fmla="*/ 17 h 33"/>
                  <a:gd name="T52" fmla="*/ 71 w 158"/>
                  <a:gd name="T53" fmla="*/ 16 h 33"/>
                  <a:gd name="T54" fmla="*/ 61 w 158"/>
                  <a:gd name="T55" fmla="*/ 11 h 33"/>
                  <a:gd name="T56" fmla="*/ 49 w 158"/>
                  <a:gd name="T57" fmla="*/ 8 h 33"/>
                  <a:gd name="T58" fmla="*/ 37 w 158"/>
                  <a:gd name="T59" fmla="*/ 8 h 33"/>
                  <a:gd name="T60" fmla="*/ 24 w 158"/>
                  <a:gd name="T61" fmla="*/ 3 h 33"/>
                  <a:gd name="T62" fmla="*/ 9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3" y="14"/>
                    </a:lnTo>
                    <a:lnTo>
                      <a:pt x="148" y="14"/>
                    </a:lnTo>
                    <a:lnTo>
                      <a:pt x="143" y="15"/>
                    </a:lnTo>
                    <a:lnTo>
                      <a:pt x="138" y="17"/>
                    </a:lnTo>
                    <a:lnTo>
                      <a:pt x="132" y="18"/>
                    </a:lnTo>
                    <a:lnTo>
                      <a:pt x="128" y="20"/>
                    </a:lnTo>
                    <a:lnTo>
                      <a:pt x="125" y="23"/>
                    </a:lnTo>
                    <a:lnTo>
                      <a:pt x="123" y="24"/>
                    </a:lnTo>
                    <a:lnTo>
                      <a:pt x="119" y="26"/>
                    </a:lnTo>
                    <a:lnTo>
                      <a:pt x="115" y="27"/>
                    </a:lnTo>
                    <a:lnTo>
                      <a:pt x="111" y="29"/>
                    </a:lnTo>
                    <a:lnTo>
                      <a:pt x="106" y="30"/>
                    </a:lnTo>
                    <a:lnTo>
                      <a:pt x="102" y="31"/>
                    </a:lnTo>
                    <a:lnTo>
                      <a:pt x="97" y="32"/>
                    </a:lnTo>
                    <a:lnTo>
                      <a:pt x="91" y="32"/>
                    </a:lnTo>
                    <a:lnTo>
                      <a:pt x="83" y="32"/>
                    </a:lnTo>
                    <a:lnTo>
                      <a:pt x="78" y="32"/>
                    </a:lnTo>
                    <a:lnTo>
                      <a:pt x="71" y="32"/>
                    </a:lnTo>
                    <a:lnTo>
                      <a:pt x="65" y="31"/>
                    </a:lnTo>
                    <a:lnTo>
                      <a:pt x="61" y="30"/>
                    </a:lnTo>
                    <a:lnTo>
                      <a:pt x="57" y="30"/>
                    </a:lnTo>
                    <a:lnTo>
                      <a:pt x="53" y="29"/>
                    </a:lnTo>
                    <a:lnTo>
                      <a:pt x="47" y="27"/>
                    </a:lnTo>
                    <a:lnTo>
                      <a:pt x="43" y="25"/>
                    </a:lnTo>
                    <a:lnTo>
                      <a:pt x="39" y="24"/>
                    </a:lnTo>
                    <a:lnTo>
                      <a:pt x="36" y="22"/>
                    </a:lnTo>
                    <a:lnTo>
                      <a:pt x="34" y="19"/>
                    </a:lnTo>
                    <a:lnTo>
                      <a:pt x="33" y="17"/>
                    </a:lnTo>
                    <a:lnTo>
                      <a:pt x="38" y="20"/>
                    </a:lnTo>
                    <a:lnTo>
                      <a:pt x="44" y="22"/>
                    </a:lnTo>
                    <a:lnTo>
                      <a:pt x="47" y="23"/>
                    </a:lnTo>
                    <a:lnTo>
                      <a:pt x="52" y="23"/>
                    </a:lnTo>
                    <a:lnTo>
                      <a:pt x="58" y="23"/>
                    </a:lnTo>
                    <a:lnTo>
                      <a:pt x="64" y="24"/>
                    </a:lnTo>
                    <a:lnTo>
                      <a:pt x="71" y="23"/>
                    </a:lnTo>
                    <a:lnTo>
                      <a:pt x="76" y="23"/>
                    </a:lnTo>
                    <a:lnTo>
                      <a:pt x="86" y="22"/>
                    </a:lnTo>
                    <a:lnTo>
                      <a:pt x="94" y="21"/>
                    </a:lnTo>
                    <a:lnTo>
                      <a:pt x="100" y="21"/>
                    </a:lnTo>
                    <a:lnTo>
                      <a:pt x="105" y="20"/>
                    </a:lnTo>
                    <a:lnTo>
                      <a:pt x="113" y="18"/>
                    </a:lnTo>
                    <a:lnTo>
                      <a:pt x="117" y="17"/>
                    </a:lnTo>
                    <a:lnTo>
                      <a:pt x="121" y="14"/>
                    </a:lnTo>
                    <a:lnTo>
                      <a:pt x="123" y="13"/>
                    </a:lnTo>
                    <a:lnTo>
                      <a:pt x="119" y="12"/>
                    </a:lnTo>
                    <a:lnTo>
                      <a:pt x="113" y="13"/>
                    </a:lnTo>
                    <a:lnTo>
                      <a:pt x="106" y="14"/>
                    </a:lnTo>
                    <a:lnTo>
                      <a:pt x="99" y="15"/>
                    </a:lnTo>
                    <a:lnTo>
                      <a:pt x="94" y="16"/>
                    </a:lnTo>
                    <a:lnTo>
                      <a:pt x="89" y="17"/>
                    </a:lnTo>
                    <a:lnTo>
                      <a:pt x="83" y="17"/>
                    </a:lnTo>
                    <a:lnTo>
                      <a:pt x="78" y="17"/>
                    </a:lnTo>
                    <a:lnTo>
                      <a:pt x="71" y="16"/>
                    </a:lnTo>
                    <a:lnTo>
                      <a:pt x="66" y="13"/>
                    </a:lnTo>
                    <a:lnTo>
                      <a:pt x="61" y="11"/>
                    </a:lnTo>
                    <a:lnTo>
                      <a:pt x="56" y="9"/>
                    </a:lnTo>
                    <a:lnTo>
                      <a:pt x="49" y="8"/>
                    </a:lnTo>
                    <a:lnTo>
                      <a:pt x="43" y="9"/>
                    </a:lnTo>
                    <a:lnTo>
                      <a:pt x="37" y="8"/>
                    </a:lnTo>
                    <a:lnTo>
                      <a:pt x="30" y="5"/>
                    </a:lnTo>
                    <a:lnTo>
                      <a:pt x="24" y="3"/>
                    </a:lnTo>
                    <a:lnTo>
                      <a:pt x="19" y="1"/>
                    </a:lnTo>
                    <a:lnTo>
                      <a:pt x="9"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26" name="Freeform 44"/>
              <p:cNvSpPr>
                <a:spLocks/>
              </p:cNvSpPr>
              <p:nvPr/>
            </p:nvSpPr>
            <p:spPr bwMode="auto">
              <a:xfrm>
                <a:off x="3170" y="1237"/>
                <a:ext cx="54" cy="59"/>
              </a:xfrm>
              <a:custGeom>
                <a:avLst/>
                <a:gdLst>
                  <a:gd name="T0" fmla="*/ 12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5 h 59"/>
                  <a:gd name="T20" fmla="*/ 44 w 54"/>
                  <a:gd name="T21" fmla="*/ 29 h 59"/>
                  <a:gd name="T22" fmla="*/ 46 w 54"/>
                  <a:gd name="T23" fmla="*/ 34 h 59"/>
                  <a:gd name="T24" fmla="*/ 49 w 54"/>
                  <a:gd name="T25" fmla="*/ 37 h 59"/>
                  <a:gd name="T26" fmla="*/ 53 w 54"/>
                  <a:gd name="T27" fmla="*/ 40 h 59"/>
                  <a:gd name="T28" fmla="*/ 49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4 w 54"/>
                  <a:gd name="T63" fmla="*/ 26 h 59"/>
                  <a:gd name="T64" fmla="*/ 29 w 54"/>
                  <a:gd name="T65" fmla="*/ 22 h 59"/>
                  <a:gd name="T66" fmla="*/ 26 w 54"/>
                  <a:gd name="T67" fmla="*/ 20 h 59"/>
                  <a:gd name="T68" fmla="*/ 23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1 h 59"/>
                  <a:gd name="T82" fmla="*/ 4 w 54"/>
                  <a:gd name="T83" fmla="*/ 0 h 59"/>
                  <a:gd name="T84" fmla="*/ 8 w 54"/>
                  <a:gd name="T85" fmla="*/ 0 h 59"/>
                  <a:gd name="T86" fmla="*/ 12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2" y="1"/>
                    </a:moveTo>
                    <a:lnTo>
                      <a:pt x="18" y="3"/>
                    </a:lnTo>
                    <a:lnTo>
                      <a:pt x="24" y="5"/>
                    </a:lnTo>
                    <a:lnTo>
                      <a:pt x="32" y="9"/>
                    </a:lnTo>
                    <a:lnTo>
                      <a:pt x="36" y="11"/>
                    </a:lnTo>
                    <a:lnTo>
                      <a:pt x="40" y="13"/>
                    </a:lnTo>
                    <a:lnTo>
                      <a:pt x="42" y="15"/>
                    </a:lnTo>
                    <a:lnTo>
                      <a:pt x="44" y="18"/>
                    </a:lnTo>
                    <a:lnTo>
                      <a:pt x="44" y="22"/>
                    </a:lnTo>
                    <a:lnTo>
                      <a:pt x="43" y="25"/>
                    </a:lnTo>
                    <a:lnTo>
                      <a:pt x="44" y="29"/>
                    </a:lnTo>
                    <a:lnTo>
                      <a:pt x="46" y="34"/>
                    </a:lnTo>
                    <a:lnTo>
                      <a:pt x="49" y="37"/>
                    </a:lnTo>
                    <a:lnTo>
                      <a:pt x="53" y="40"/>
                    </a:lnTo>
                    <a:lnTo>
                      <a:pt x="49"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4" y="26"/>
                    </a:lnTo>
                    <a:lnTo>
                      <a:pt x="29" y="22"/>
                    </a:lnTo>
                    <a:lnTo>
                      <a:pt x="26" y="20"/>
                    </a:lnTo>
                    <a:lnTo>
                      <a:pt x="23" y="18"/>
                    </a:lnTo>
                    <a:lnTo>
                      <a:pt x="19" y="16"/>
                    </a:lnTo>
                    <a:lnTo>
                      <a:pt x="14" y="13"/>
                    </a:lnTo>
                    <a:lnTo>
                      <a:pt x="9" y="11"/>
                    </a:lnTo>
                    <a:lnTo>
                      <a:pt x="6" y="7"/>
                    </a:lnTo>
                    <a:lnTo>
                      <a:pt x="2" y="4"/>
                    </a:lnTo>
                    <a:lnTo>
                      <a:pt x="0" y="1"/>
                    </a:lnTo>
                    <a:lnTo>
                      <a:pt x="4" y="0"/>
                    </a:lnTo>
                    <a:lnTo>
                      <a:pt x="8" y="0"/>
                    </a:lnTo>
                    <a:lnTo>
                      <a:pt x="12" y="1"/>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27" name="Freeform 45"/>
              <p:cNvSpPr>
                <a:spLocks/>
              </p:cNvSpPr>
              <p:nvPr/>
            </p:nvSpPr>
            <p:spPr bwMode="auto">
              <a:xfrm>
                <a:off x="3149" y="1210"/>
                <a:ext cx="60" cy="21"/>
              </a:xfrm>
              <a:custGeom>
                <a:avLst/>
                <a:gdLst>
                  <a:gd name="T0" fmla="*/ 0 w 60"/>
                  <a:gd name="T1" fmla="*/ 3 h 21"/>
                  <a:gd name="T2" fmla="*/ 7 w 60"/>
                  <a:gd name="T3" fmla="*/ 3 h 21"/>
                  <a:gd name="T4" fmla="*/ 13 w 60"/>
                  <a:gd name="T5" fmla="*/ 3 h 21"/>
                  <a:gd name="T6" fmla="*/ 16 w 60"/>
                  <a:gd name="T7" fmla="*/ 5 h 21"/>
                  <a:gd name="T8" fmla="*/ 20 w 60"/>
                  <a:gd name="T9" fmla="*/ 9 h 21"/>
                  <a:gd name="T10" fmla="*/ 20 w 60"/>
                  <a:gd name="T11" fmla="*/ 11 h 21"/>
                  <a:gd name="T12" fmla="*/ 21 w 60"/>
                  <a:gd name="T13" fmla="*/ 14 h 21"/>
                  <a:gd name="T14" fmla="*/ 22 w 60"/>
                  <a:gd name="T15" fmla="*/ 16 h 21"/>
                  <a:gd name="T16" fmla="*/ 22 w 60"/>
                  <a:gd name="T17" fmla="*/ 18 h 21"/>
                  <a:gd name="T18" fmla="*/ 24 w 60"/>
                  <a:gd name="T19" fmla="*/ 15 h 21"/>
                  <a:gd name="T20" fmla="*/ 25 w 60"/>
                  <a:gd name="T21" fmla="*/ 11 h 21"/>
                  <a:gd name="T22" fmla="*/ 24 w 60"/>
                  <a:gd name="T23" fmla="*/ 9 h 21"/>
                  <a:gd name="T24" fmla="*/ 23 w 60"/>
                  <a:gd name="T25" fmla="*/ 5 h 21"/>
                  <a:gd name="T26" fmla="*/ 20 w 60"/>
                  <a:gd name="T27" fmla="*/ 2 h 21"/>
                  <a:gd name="T28" fmla="*/ 17 w 60"/>
                  <a:gd name="T29" fmla="*/ 0 h 21"/>
                  <a:gd name="T30" fmla="*/ 22 w 60"/>
                  <a:gd name="T31" fmla="*/ 1 h 21"/>
                  <a:gd name="T32" fmla="*/ 26 w 60"/>
                  <a:gd name="T33" fmla="*/ 5 h 21"/>
                  <a:gd name="T34" fmla="*/ 28 w 60"/>
                  <a:gd name="T35" fmla="*/ 8 h 21"/>
                  <a:gd name="T36" fmla="*/ 28 w 60"/>
                  <a:gd name="T37" fmla="*/ 11 h 21"/>
                  <a:gd name="T38" fmla="*/ 28 w 60"/>
                  <a:gd name="T39" fmla="*/ 14 h 21"/>
                  <a:gd name="T40" fmla="*/ 28 w 60"/>
                  <a:gd name="T41" fmla="*/ 15 h 21"/>
                  <a:gd name="T42" fmla="*/ 29 w 60"/>
                  <a:gd name="T43" fmla="*/ 13 h 21"/>
                  <a:gd name="T44" fmla="*/ 33 w 60"/>
                  <a:gd name="T45" fmla="*/ 10 h 21"/>
                  <a:gd name="T46" fmla="*/ 37 w 60"/>
                  <a:gd name="T47" fmla="*/ 7 h 21"/>
                  <a:gd name="T48" fmla="*/ 43 w 60"/>
                  <a:gd name="T49" fmla="*/ 6 h 21"/>
                  <a:gd name="T50" fmla="*/ 49 w 60"/>
                  <a:gd name="T51" fmla="*/ 5 h 21"/>
                  <a:gd name="T52" fmla="*/ 53 w 60"/>
                  <a:gd name="T53" fmla="*/ 6 h 21"/>
                  <a:gd name="T54" fmla="*/ 57 w 60"/>
                  <a:gd name="T55" fmla="*/ 6 h 21"/>
                  <a:gd name="T56" fmla="*/ 59 w 60"/>
                  <a:gd name="T57" fmla="*/ 7 h 21"/>
                  <a:gd name="T58" fmla="*/ 56 w 60"/>
                  <a:gd name="T59" fmla="*/ 7 h 21"/>
                  <a:gd name="T60" fmla="*/ 53 w 60"/>
                  <a:gd name="T61" fmla="*/ 8 h 21"/>
                  <a:gd name="T62" fmla="*/ 49 w 60"/>
                  <a:gd name="T63" fmla="*/ 8 h 21"/>
                  <a:gd name="T64" fmla="*/ 44 w 60"/>
                  <a:gd name="T65" fmla="*/ 9 h 21"/>
                  <a:gd name="T66" fmla="*/ 40 w 60"/>
                  <a:gd name="T67" fmla="*/ 11 h 21"/>
                  <a:gd name="T68" fmla="*/ 38 w 60"/>
                  <a:gd name="T69" fmla="*/ 12 h 21"/>
                  <a:gd name="T70" fmla="*/ 36 w 60"/>
                  <a:gd name="T71" fmla="*/ 14 h 21"/>
                  <a:gd name="T72" fmla="*/ 34 w 60"/>
                  <a:gd name="T73" fmla="*/ 16 h 21"/>
                  <a:gd name="T74" fmla="*/ 33 w 60"/>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21"/>
                  <a:gd name="T116" fmla="*/ 60 w 60"/>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21">
                    <a:moveTo>
                      <a:pt x="0" y="3"/>
                    </a:moveTo>
                    <a:lnTo>
                      <a:pt x="7" y="3"/>
                    </a:lnTo>
                    <a:lnTo>
                      <a:pt x="13" y="3"/>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29" y="13"/>
                    </a:lnTo>
                    <a:lnTo>
                      <a:pt x="33" y="10"/>
                    </a:lnTo>
                    <a:lnTo>
                      <a:pt x="37" y="7"/>
                    </a:lnTo>
                    <a:lnTo>
                      <a:pt x="43" y="6"/>
                    </a:lnTo>
                    <a:lnTo>
                      <a:pt x="49" y="5"/>
                    </a:lnTo>
                    <a:lnTo>
                      <a:pt x="53" y="6"/>
                    </a:lnTo>
                    <a:lnTo>
                      <a:pt x="57" y="6"/>
                    </a:lnTo>
                    <a:lnTo>
                      <a:pt x="59" y="7"/>
                    </a:lnTo>
                    <a:lnTo>
                      <a:pt x="56" y="7"/>
                    </a:lnTo>
                    <a:lnTo>
                      <a:pt x="53" y="8"/>
                    </a:lnTo>
                    <a:lnTo>
                      <a:pt x="49" y="8"/>
                    </a:lnTo>
                    <a:lnTo>
                      <a:pt x="44" y="9"/>
                    </a:lnTo>
                    <a:lnTo>
                      <a:pt x="40" y="11"/>
                    </a:lnTo>
                    <a:lnTo>
                      <a:pt x="38" y="12"/>
                    </a:lnTo>
                    <a:lnTo>
                      <a:pt x="36" y="14"/>
                    </a:lnTo>
                    <a:lnTo>
                      <a:pt x="34" y="16"/>
                    </a:lnTo>
                    <a:lnTo>
                      <a:pt x="33" y="20"/>
                    </a:lnTo>
                  </a:path>
                </a:pathLst>
              </a:custGeom>
              <a:solidFill>
                <a:srgbClr val="808080"/>
              </a:solidFill>
              <a:ln w="12700" cap="rnd" cmpd="sng">
                <a:solidFill>
                  <a:srgbClr val="000000"/>
                </a:solidFill>
                <a:prstDash val="solid"/>
                <a:round/>
                <a:headEnd type="none" w="sm" len="sm"/>
                <a:tailEnd type="none" w="sm" len="sm"/>
              </a:ln>
            </p:spPr>
            <p:txBody>
              <a:bodyPr/>
              <a:lstStyle/>
              <a:p>
                <a:endParaRPr lang="zh-TW" altLang="en-US"/>
              </a:p>
            </p:txBody>
          </p:sp>
          <p:sp>
            <p:nvSpPr>
              <p:cNvPr id="20628" name="Freeform 46"/>
              <p:cNvSpPr>
                <a:spLocks/>
              </p:cNvSpPr>
              <p:nvPr/>
            </p:nvSpPr>
            <p:spPr bwMode="auto">
              <a:xfrm>
                <a:off x="3032" y="1260"/>
                <a:ext cx="47" cy="17"/>
              </a:xfrm>
              <a:custGeom>
                <a:avLst/>
                <a:gdLst>
                  <a:gd name="T0" fmla="*/ 45 w 47"/>
                  <a:gd name="T1" fmla="*/ 4 h 17"/>
                  <a:gd name="T2" fmla="*/ 46 w 47"/>
                  <a:gd name="T3" fmla="*/ 7 h 17"/>
                  <a:gd name="T4" fmla="*/ 46 w 47"/>
                  <a:gd name="T5" fmla="*/ 11 h 17"/>
                  <a:gd name="T6" fmla="*/ 43 w 47"/>
                  <a:gd name="T7" fmla="*/ 13 h 17"/>
                  <a:gd name="T8" fmla="*/ 38 w 47"/>
                  <a:gd name="T9" fmla="*/ 14 h 17"/>
                  <a:gd name="T10" fmla="*/ 32 w 47"/>
                  <a:gd name="T11" fmla="*/ 13 h 17"/>
                  <a:gd name="T12" fmla="*/ 25 w 47"/>
                  <a:gd name="T13" fmla="*/ 11 h 17"/>
                  <a:gd name="T14" fmla="*/ 17 w 47"/>
                  <a:gd name="T15" fmla="*/ 11 h 17"/>
                  <a:gd name="T16" fmla="*/ 11 w 47"/>
                  <a:gd name="T17" fmla="*/ 14 h 17"/>
                  <a:gd name="T18" fmla="*/ 5 w 47"/>
                  <a:gd name="T19" fmla="*/ 16 h 17"/>
                  <a:gd name="T20" fmla="*/ 0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8" y="14"/>
                    </a:lnTo>
                    <a:lnTo>
                      <a:pt x="32" y="13"/>
                    </a:lnTo>
                    <a:lnTo>
                      <a:pt x="25" y="11"/>
                    </a:lnTo>
                    <a:lnTo>
                      <a:pt x="17" y="11"/>
                    </a:lnTo>
                    <a:lnTo>
                      <a:pt x="11" y="14"/>
                    </a:lnTo>
                    <a:lnTo>
                      <a:pt x="5" y="16"/>
                    </a:lnTo>
                    <a:lnTo>
                      <a:pt x="0" y="14"/>
                    </a:lnTo>
                    <a:lnTo>
                      <a:pt x="0" y="10"/>
                    </a:lnTo>
                    <a:lnTo>
                      <a:pt x="3" y="5"/>
                    </a:lnTo>
                    <a:lnTo>
                      <a:pt x="9" y="1"/>
                    </a:lnTo>
                    <a:lnTo>
                      <a:pt x="18" y="0"/>
                    </a:lnTo>
                    <a:lnTo>
                      <a:pt x="28" y="0"/>
                    </a:lnTo>
                    <a:lnTo>
                      <a:pt x="38" y="1"/>
                    </a:lnTo>
                    <a:lnTo>
                      <a:pt x="45" y="4"/>
                    </a:lnTo>
                  </a:path>
                </a:pathLst>
              </a:custGeom>
              <a:solidFill>
                <a:srgbClr val="808080"/>
              </a:solidFill>
              <a:ln w="12700" cap="rnd" cmpd="sng">
                <a:solidFill>
                  <a:srgbClr val="000000"/>
                </a:solidFill>
                <a:prstDash val="solid"/>
                <a:round/>
                <a:headEnd/>
                <a:tailEnd/>
              </a:ln>
            </p:spPr>
            <p:txBody>
              <a:bodyPr/>
              <a:lstStyle/>
              <a:p>
                <a:endParaRPr lang="zh-TW" altLang="en-US"/>
              </a:p>
            </p:txBody>
          </p:sp>
        </p:grpSp>
        <p:sp>
          <p:nvSpPr>
            <p:cNvPr id="20614" name="Line 47"/>
            <p:cNvSpPr>
              <a:spLocks noChangeShapeType="1"/>
            </p:cNvSpPr>
            <p:nvPr/>
          </p:nvSpPr>
          <p:spPr bwMode="auto">
            <a:xfrm>
              <a:off x="3222" y="1524"/>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491" name="Group 48"/>
          <p:cNvGrpSpPr>
            <a:grpSpLocks/>
          </p:cNvGrpSpPr>
          <p:nvPr/>
        </p:nvGrpSpPr>
        <p:grpSpPr bwMode="auto">
          <a:xfrm>
            <a:off x="4783138" y="2536825"/>
            <a:ext cx="771525" cy="766763"/>
            <a:chOff x="3013" y="1790"/>
            <a:chExt cx="486" cy="483"/>
          </a:xfrm>
        </p:grpSpPr>
        <p:sp>
          <p:nvSpPr>
            <p:cNvPr id="20589" name="Freeform 49"/>
            <p:cNvSpPr>
              <a:spLocks/>
            </p:cNvSpPr>
            <p:nvPr/>
          </p:nvSpPr>
          <p:spPr bwMode="auto">
            <a:xfrm>
              <a:off x="3013" y="2006"/>
              <a:ext cx="486" cy="267"/>
            </a:xfrm>
            <a:custGeom>
              <a:avLst/>
              <a:gdLst>
                <a:gd name="T0" fmla="*/ 103 w 486"/>
                <a:gd name="T1" fmla="*/ 266 h 267"/>
                <a:gd name="T2" fmla="*/ 61 w 486"/>
                <a:gd name="T3" fmla="*/ 231 h 267"/>
                <a:gd name="T4" fmla="*/ 23 w 486"/>
                <a:gd name="T5" fmla="*/ 199 h 267"/>
                <a:gd name="T6" fmla="*/ 3 w 486"/>
                <a:gd name="T7" fmla="*/ 179 h 267"/>
                <a:gd name="T8" fmla="*/ 0 w 486"/>
                <a:gd name="T9" fmla="*/ 167 h 267"/>
                <a:gd name="T10" fmla="*/ 10 w 486"/>
                <a:gd name="T11" fmla="*/ 151 h 267"/>
                <a:gd name="T12" fmla="*/ 38 w 486"/>
                <a:gd name="T13" fmla="*/ 120 h 267"/>
                <a:gd name="T14" fmla="*/ 63 w 486"/>
                <a:gd name="T15" fmla="*/ 97 h 267"/>
                <a:gd name="T16" fmla="*/ 82 w 486"/>
                <a:gd name="T17" fmla="*/ 75 h 267"/>
                <a:gd name="T18" fmla="*/ 92 w 486"/>
                <a:gd name="T19" fmla="*/ 61 h 267"/>
                <a:gd name="T20" fmla="*/ 96 w 486"/>
                <a:gd name="T21" fmla="*/ 47 h 267"/>
                <a:gd name="T22" fmla="*/ 98 w 486"/>
                <a:gd name="T23" fmla="*/ 30 h 267"/>
                <a:gd name="T24" fmla="*/ 102 w 486"/>
                <a:gd name="T25" fmla="*/ 18 h 267"/>
                <a:gd name="T26" fmla="*/ 113 w 486"/>
                <a:gd name="T27" fmla="*/ 9 h 267"/>
                <a:gd name="T28" fmla="*/ 130 w 486"/>
                <a:gd name="T29" fmla="*/ 7 h 267"/>
                <a:gd name="T30" fmla="*/ 154 w 486"/>
                <a:gd name="T31" fmla="*/ 8 h 267"/>
                <a:gd name="T32" fmla="*/ 167 w 486"/>
                <a:gd name="T33" fmla="*/ 9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79"/>
                  </a:lnTo>
                  <a:lnTo>
                    <a:pt x="0" y="167"/>
                  </a:lnTo>
                  <a:lnTo>
                    <a:pt x="10" y="151"/>
                  </a:lnTo>
                  <a:lnTo>
                    <a:pt x="38" y="120"/>
                  </a:lnTo>
                  <a:lnTo>
                    <a:pt x="63" y="97"/>
                  </a:lnTo>
                  <a:lnTo>
                    <a:pt x="82" y="75"/>
                  </a:lnTo>
                  <a:lnTo>
                    <a:pt x="92" y="61"/>
                  </a:lnTo>
                  <a:lnTo>
                    <a:pt x="96" y="47"/>
                  </a:lnTo>
                  <a:lnTo>
                    <a:pt x="98" y="30"/>
                  </a:lnTo>
                  <a:lnTo>
                    <a:pt x="102" y="18"/>
                  </a:lnTo>
                  <a:lnTo>
                    <a:pt x="113" y="9"/>
                  </a:lnTo>
                  <a:lnTo>
                    <a:pt x="130" y="7"/>
                  </a:lnTo>
                  <a:lnTo>
                    <a:pt x="154" y="8"/>
                  </a:lnTo>
                  <a:lnTo>
                    <a:pt x="167" y="9"/>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0000FF"/>
            </a:solidFill>
            <a:ln w="12700" cap="rnd" cmpd="sng">
              <a:solidFill>
                <a:srgbClr val="0000FF"/>
              </a:solidFill>
              <a:prstDash val="solid"/>
              <a:round/>
              <a:headEnd/>
              <a:tailEnd/>
            </a:ln>
          </p:spPr>
          <p:txBody>
            <a:bodyPr/>
            <a:lstStyle/>
            <a:p>
              <a:endParaRPr lang="zh-TW" altLang="en-US"/>
            </a:p>
          </p:txBody>
        </p:sp>
        <p:sp>
          <p:nvSpPr>
            <p:cNvPr id="20590" name="Freeform 50"/>
            <p:cNvSpPr>
              <a:spLocks/>
            </p:cNvSpPr>
            <p:nvPr/>
          </p:nvSpPr>
          <p:spPr bwMode="auto">
            <a:xfrm>
              <a:off x="3198" y="2003"/>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2 h 99"/>
                <a:gd name="T24" fmla="*/ 88 w 120"/>
                <a:gd name="T25" fmla="*/ 24 h 99"/>
                <a:gd name="T26" fmla="*/ 68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2"/>
                  </a:lnTo>
                  <a:lnTo>
                    <a:pt x="88" y="24"/>
                  </a:lnTo>
                  <a:lnTo>
                    <a:pt x="68" y="32"/>
                  </a:lnTo>
                  <a:lnTo>
                    <a:pt x="35" y="19"/>
                  </a:lnTo>
                  <a:lnTo>
                    <a:pt x="17" y="0"/>
                  </a:lnTo>
                </a:path>
              </a:pathLst>
            </a:custGeom>
            <a:solidFill>
              <a:srgbClr val="A0C0FF"/>
            </a:solidFill>
            <a:ln w="12700" cap="rnd" cmpd="sng">
              <a:solidFill>
                <a:srgbClr val="000000"/>
              </a:solidFill>
              <a:prstDash val="solid"/>
              <a:round/>
              <a:headEnd/>
              <a:tailEnd/>
            </a:ln>
          </p:spPr>
          <p:txBody>
            <a:bodyPr/>
            <a:lstStyle/>
            <a:p>
              <a:endParaRPr lang="zh-TW" altLang="en-US"/>
            </a:p>
          </p:txBody>
        </p:sp>
        <p:sp>
          <p:nvSpPr>
            <p:cNvPr id="20591" name="Freeform 51"/>
            <p:cNvSpPr>
              <a:spLocks/>
            </p:cNvSpPr>
            <p:nvPr/>
          </p:nvSpPr>
          <p:spPr bwMode="auto">
            <a:xfrm>
              <a:off x="3217" y="2036"/>
              <a:ext cx="84" cy="235"/>
            </a:xfrm>
            <a:custGeom>
              <a:avLst/>
              <a:gdLst>
                <a:gd name="T0" fmla="*/ 23 w 84"/>
                <a:gd name="T1" fmla="*/ 16 h 235"/>
                <a:gd name="T2" fmla="*/ 49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3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3" y="16"/>
                  </a:moveTo>
                  <a:lnTo>
                    <a:pt x="49"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3" y="16"/>
                  </a:lnTo>
                </a:path>
              </a:pathLst>
            </a:custGeom>
            <a:solidFill>
              <a:srgbClr val="FF0000"/>
            </a:solidFill>
            <a:ln w="12700" cap="rnd" cmpd="sng">
              <a:solidFill>
                <a:srgbClr val="FF0000"/>
              </a:solidFill>
              <a:prstDash val="solid"/>
              <a:round/>
              <a:headEnd/>
              <a:tailEnd/>
            </a:ln>
          </p:spPr>
          <p:txBody>
            <a:bodyPr/>
            <a:lstStyle/>
            <a:p>
              <a:endParaRPr lang="zh-TW" altLang="en-US"/>
            </a:p>
          </p:txBody>
        </p:sp>
        <p:sp>
          <p:nvSpPr>
            <p:cNvPr id="20592" name="Freeform 52"/>
            <p:cNvSpPr>
              <a:spLocks/>
            </p:cNvSpPr>
            <p:nvPr/>
          </p:nvSpPr>
          <p:spPr bwMode="auto">
            <a:xfrm>
              <a:off x="3124" y="2118"/>
              <a:ext cx="76" cy="152"/>
            </a:xfrm>
            <a:custGeom>
              <a:avLst/>
              <a:gdLst>
                <a:gd name="T0" fmla="*/ 71 w 76"/>
                <a:gd name="T1" fmla="*/ 0 h 152"/>
                <a:gd name="T2" fmla="*/ 59 w 76"/>
                <a:gd name="T3" fmla="*/ 20 h 152"/>
                <a:gd name="T4" fmla="*/ 42 w 76"/>
                <a:gd name="T5" fmla="*/ 37 h 152"/>
                <a:gd name="T6" fmla="*/ 17 w 76"/>
                <a:gd name="T7" fmla="*/ 51 h 152"/>
                <a:gd name="T8" fmla="*/ 0 w 76"/>
                <a:gd name="T9" fmla="*/ 60 h 152"/>
                <a:gd name="T10" fmla="*/ 15 w 76"/>
                <a:gd name="T11" fmla="*/ 66 h 152"/>
                <a:gd name="T12" fmla="*/ 28 w 76"/>
                <a:gd name="T13" fmla="*/ 74 h 152"/>
                <a:gd name="T14" fmla="*/ 39 w 76"/>
                <a:gd name="T15" fmla="*/ 84 h 152"/>
                <a:gd name="T16" fmla="*/ 75 w 76"/>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52"/>
                <a:gd name="T29" fmla="*/ 76 w 76"/>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52">
                  <a:moveTo>
                    <a:pt x="71" y="0"/>
                  </a:moveTo>
                  <a:lnTo>
                    <a:pt x="59" y="20"/>
                  </a:lnTo>
                  <a:lnTo>
                    <a:pt x="42" y="37"/>
                  </a:lnTo>
                  <a:lnTo>
                    <a:pt x="17" y="51"/>
                  </a:lnTo>
                  <a:lnTo>
                    <a:pt x="0" y="60"/>
                  </a:lnTo>
                  <a:lnTo>
                    <a:pt x="15" y="66"/>
                  </a:lnTo>
                  <a:lnTo>
                    <a:pt x="28" y="74"/>
                  </a:lnTo>
                  <a:lnTo>
                    <a:pt x="39" y="84"/>
                  </a:lnTo>
                  <a:lnTo>
                    <a:pt x="75" y="15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nvGrpSpPr>
            <p:cNvPr id="20593" name="Group 53"/>
            <p:cNvGrpSpPr>
              <a:grpSpLocks/>
            </p:cNvGrpSpPr>
            <p:nvPr/>
          </p:nvGrpSpPr>
          <p:grpSpPr bwMode="auto">
            <a:xfrm>
              <a:off x="3101" y="1790"/>
              <a:ext cx="338" cy="242"/>
              <a:chOff x="3101" y="1790"/>
              <a:chExt cx="338" cy="242"/>
            </a:xfrm>
          </p:grpSpPr>
          <p:sp>
            <p:nvSpPr>
              <p:cNvPr id="20595" name="Freeform 54"/>
              <p:cNvSpPr>
                <a:spLocks/>
              </p:cNvSpPr>
              <p:nvPr/>
            </p:nvSpPr>
            <p:spPr bwMode="auto">
              <a:xfrm>
                <a:off x="3101" y="1808"/>
                <a:ext cx="312" cy="224"/>
              </a:xfrm>
              <a:custGeom>
                <a:avLst/>
                <a:gdLst>
                  <a:gd name="T0" fmla="*/ 243 w 312"/>
                  <a:gd name="T1" fmla="*/ 10 h 224"/>
                  <a:gd name="T2" fmla="*/ 181 w 312"/>
                  <a:gd name="T3" fmla="*/ 0 h 224"/>
                  <a:gd name="T4" fmla="*/ 124 w 312"/>
                  <a:gd name="T5" fmla="*/ 10 h 224"/>
                  <a:gd name="T6" fmla="*/ 92 w 312"/>
                  <a:gd name="T7" fmla="*/ 40 h 224"/>
                  <a:gd name="T8" fmla="*/ 66 w 312"/>
                  <a:gd name="T9" fmla="*/ 65 h 224"/>
                  <a:gd name="T10" fmla="*/ 54 w 312"/>
                  <a:gd name="T11" fmla="*/ 92 h 224"/>
                  <a:gd name="T12" fmla="*/ 46 w 312"/>
                  <a:gd name="T13" fmla="*/ 98 h 224"/>
                  <a:gd name="T14" fmla="*/ 28 w 312"/>
                  <a:gd name="T15" fmla="*/ 87 h 224"/>
                  <a:gd name="T16" fmla="*/ 8 w 312"/>
                  <a:gd name="T17" fmla="*/ 91 h 224"/>
                  <a:gd name="T18" fmla="*/ 0 w 312"/>
                  <a:gd name="T19" fmla="*/ 102 h 224"/>
                  <a:gd name="T20" fmla="*/ 8 w 312"/>
                  <a:gd name="T21" fmla="*/ 118 h 224"/>
                  <a:gd name="T22" fmla="*/ 22 w 312"/>
                  <a:gd name="T23" fmla="*/ 130 h 224"/>
                  <a:gd name="T24" fmla="*/ 39 w 312"/>
                  <a:gd name="T25" fmla="*/ 131 h 224"/>
                  <a:gd name="T26" fmla="*/ 51 w 312"/>
                  <a:gd name="T27" fmla="*/ 127 h 224"/>
                  <a:gd name="T28" fmla="*/ 51 w 312"/>
                  <a:gd name="T29" fmla="*/ 132 h 224"/>
                  <a:gd name="T30" fmla="*/ 51 w 312"/>
                  <a:gd name="T31" fmla="*/ 151 h 224"/>
                  <a:gd name="T32" fmla="*/ 62 w 312"/>
                  <a:gd name="T33" fmla="*/ 170 h 224"/>
                  <a:gd name="T34" fmla="*/ 82 w 312"/>
                  <a:gd name="T35" fmla="*/ 184 h 224"/>
                  <a:gd name="T36" fmla="*/ 106 w 312"/>
                  <a:gd name="T37" fmla="*/ 194 h 224"/>
                  <a:gd name="T38" fmla="*/ 115 w 312"/>
                  <a:gd name="T39" fmla="*/ 203 h 224"/>
                  <a:gd name="T40" fmla="*/ 129 w 312"/>
                  <a:gd name="T41" fmla="*/ 215 h 224"/>
                  <a:gd name="T42" fmla="*/ 151 w 312"/>
                  <a:gd name="T43" fmla="*/ 222 h 224"/>
                  <a:gd name="T44" fmla="*/ 168 w 312"/>
                  <a:gd name="T45" fmla="*/ 221 h 224"/>
                  <a:gd name="T46" fmla="*/ 180 w 312"/>
                  <a:gd name="T47" fmla="*/ 220 h 224"/>
                  <a:gd name="T48" fmla="*/ 198 w 312"/>
                  <a:gd name="T49" fmla="*/ 218 h 224"/>
                  <a:gd name="T50" fmla="*/ 216 w 312"/>
                  <a:gd name="T51" fmla="*/ 207 h 224"/>
                  <a:gd name="T52" fmla="*/ 243 w 312"/>
                  <a:gd name="T53" fmla="*/ 190 h 224"/>
                  <a:gd name="T54" fmla="*/ 278 w 312"/>
                  <a:gd name="T55" fmla="*/ 173 h 224"/>
                  <a:gd name="T56" fmla="*/ 295 w 312"/>
                  <a:gd name="T57" fmla="*/ 159 h 224"/>
                  <a:gd name="T58" fmla="*/ 309 w 312"/>
                  <a:gd name="T59" fmla="*/ 132 h 224"/>
                  <a:gd name="T60" fmla="*/ 308 w 312"/>
                  <a:gd name="T61" fmla="*/ 112 h 224"/>
                  <a:gd name="T62" fmla="*/ 311 w 312"/>
                  <a:gd name="T63" fmla="*/ 89 h 224"/>
                  <a:gd name="T64" fmla="*/ 305 w 312"/>
                  <a:gd name="T65" fmla="*/ 53 h 224"/>
                  <a:gd name="T66" fmla="*/ 267 w 312"/>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2"/>
                  <a:gd name="T103" fmla="*/ 0 h 224"/>
                  <a:gd name="T104" fmla="*/ 312 w 31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2" h="224">
                    <a:moveTo>
                      <a:pt x="267" y="20"/>
                    </a:moveTo>
                    <a:lnTo>
                      <a:pt x="243" y="10"/>
                    </a:lnTo>
                    <a:lnTo>
                      <a:pt x="210" y="1"/>
                    </a:lnTo>
                    <a:lnTo>
                      <a:pt x="181" y="0"/>
                    </a:lnTo>
                    <a:lnTo>
                      <a:pt x="150" y="4"/>
                    </a:lnTo>
                    <a:lnTo>
                      <a:pt x="124" y="10"/>
                    </a:lnTo>
                    <a:lnTo>
                      <a:pt x="106" y="23"/>
                    </a:lnTo>
                    <a:lnTo>
                      <a:pt x="92" y="40"/>
                    </a:lnTo>
                    <a:lnTo>
                      <a:pt x="81" y="52"/>
                    </a:lnTo>
                    <a:lnTo>
                      <a:pt x="66" y="65"/>
                    </a:lnTo>
                    <a:lnTo>
                      <a:pt x="58" y="79"/>
                    </a:lnTo>
                    <a:lnTo>
                      <a:pt x="54" y="92"/>
                    </a:lnTo>
                    <a:lnTo>
                      <a:pt x="55" y="103"/>
                    </a:lnTo>
                    <a:lnTo>
                      <a:pt x="46" y="98"/>
                    </a:lnTo>
                    <a:lnTo>
                      <a:pt x="39" y="89"/>
                    </a:lnTo>
                    <a:lnTo>
                      <a:pt x="28" y="87"/>
                    </a:lnTo>
                    <a:lnTo>
                      <a:pt x="17" y="87"/>
                    </a:lnTo>
                    <a:lnTo>
                      <a:pt x="8" y="91"/>
                    </a:lnTo>
                    <a:lnTo>
                      <a:pt x="2" y="95"/>
                    </a:lnTo>
                    <a:lnTo>
                      <a:pt x="0" y="102"/>
                    </a:lnTo>
                    <a:lnTo>
                      <a:pt x="3" y="111"/>
                    </a:lnTo>
                    <a:lnTo>
                      <a:pt x="8"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2" y="170"/>
                    </a:lnTo>
                    <a:lnTo>
                      <a:pt x="72" y="177"/>
                    </a:lnTo>
                    <a:lnTo>
                      <a:pt x="82" y="184"/>
                    </a:lnTo>
                    <a:lnTo>
                      <a:pt x="93" y="190"/>
                    </a:lnTo>
                    <a:lnTo>
                      <a:pt x="106" y="194"/>
                    </a:lnTo>
                    <a:lnTo>
                      <a:pt x="115" y="198"/>
                    </a:lnTo>
                    <a:lnTo>
                      <a:pt x="115" y="203"/>
                    </a:lnTo>
                    <a:lnTo>
                      <a:pt x="122" y="210"/>
                    </a:lnTo>
                    <a:lnTo>
                      <a:pt x="129" y="215"/>
                    </a:lnTo>
                    <a:lnTo>
                      <a:pt x="141" y="219"/>
                    </a:lnTo>
                    <a:lnTo>
                      <a:pt x="151" y="222"/>
                    </a:lnTo>
                    <a:lnTo>
                      <a:pt x="162" y="223"/>
                    </a:lnTo>
                    <a:lnTo>
                      <a:pt x="168" y="221"/>
                    </a:lnTo>
                    <a:lnTo>
                      <a:pt x="173" y="216"/>
                    </a:lnTo>
                    <a:lnTo>
                      <a:pt x="180" y="220"/>
                    </a:lnTo>
                    <a:lnTo>
                      <a:pt x="188" y="221"/>
                    </a:lnTo>
                    <a:lnTo>
                      <a:pt x="198" y="218"/>
                    </a:lnTo>
                    <a:lnTo>
                      <a:pt x="207" y="214"/>
                    </a:lnTo>
                    <a:lnTo>
                      <a:pt x="216" y="207"/>
                    </a:lnTo>
                    <a:lnTo>
                      <a:pt x="227" y="199"/>
                    </a:lnTo>
                    <a:lnTo>
                      <a:pt x="243" y="190"/>
                    </a:lnTo>
                    <a:lnTo>
                      <a:pt x="259" y="182"/>
                    </a:lnTo>
                    <a:lnTo>
                      <a:pt x="278" y="173"/>
                    </a:lnTo>
                    <a:lnTo>
                      <a:pt x="286" y="165"/>
                    </a:lnTo>
                    <a:lnTo>
                      <a:pt x="295" y="159"/>
                    </a:lnTo>
                    <a:lnTo>
                      <a:pt x="305" y="150"/>
                    </a:lnTo>
                    <a:lnTo>
                      <a:pt x="309" y="132"/>
                    </a:lnTo>
                    <a:lnTo>
                      <a:pt x="311" y="117"/>
                    </a:lnTo>
                    <a:lnTo>
                      <a:pt x="308" y="112"/>
                    </a:lnTo>
                    <a:lnTo>
                      <a:pt x="308" y="105"/>
                    </a:lnTo>
                    <a:lnTo>
                      <a:pt x="311" y="89"/>
                    </a:lnTo>
                    <a:lnTo>
                      <a:pt x="311" y="69"/>
                    </a:lnTo>
                    <a:lnTo>
                      <a:pt x="305" y="53"/>
                    </a:lnTo>
                    <a:lnTo>
                      <a:pt x="290" y="37"/>
                    </a:lnTo>
                    <a:lnTo>
                      <a:pt x="267" y="20"/>
                    </a:lnTo>
                  </a:path>
                </a:pathLst>
              </a:custGeom>
              <a:solidFill>
                <a:srgbClr val="E0A080"/>
              </a:solidFill>
              <a:ln w="12700" cap="rnd" cmpd="sng">
                <a:solidFill>
                  <a:srgbClr val="000000"/>
                </a:solidFill>
                <a:prstDash val="solid"/>
                <a:round/>
                <a:headEnd/>
                <a:tailEnd/>
              </a:ln>
            </p:spPr>
            <p:txBody>
              <a:bodyPr/>
              <a:lstStyle/>
              <a:p>
                <a:endParaRPr lang="zh-TW" altLang="en-US"/>
              </a:p>
            </p:txBody>
          </p:sp>
          <p:sp>
            <p:nvSpPr>
              <p:cNvPr id="20596" name="Freeform 55"/>
              <p:cNvSpPr>
                <a:spLocks/>
              </p:cNvSpPr>
              <p:nvPr/>
            </p:nvSpPr>
            <p:spPr bwMode="auto">
              <a:xfrm>
                <a:off x="3214" y="1920"/>
                <a:ext cx="17" cy="20"/>
              </a:xfrm>
              <a:custGeom>
                <a:avLst/>
                <a:gdLst>
                  <a:gd name="T0" fmla="*/ 16 w 17"/>
                  <a:gd name="T1" fmla="*/ 0 h 20"/>
                  <a:gd name="T2" fmla="*/ 9 w 17"/>
                  <a:gd name="T3" fmla="*/ 2 h 20"/>
                  <a:gd name="T4" fmla="*/ 5 w 17"/>
                  <a:gd name="T5" fmla="*/ 4 h 20"/>
                  <a:gd name="T6" fmla="*/ 1 w 17"/>
                  <a:gd name="T7" fmla="*/ 7 h 20"/>
                  <a:gd name="T8" fmla="*/ 0 w 17"/>
                  <a:gd name="T9" fmla="*/ 11 h 20"/>
                  <a:gd name="T10" fmla="*/ 0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9" y="2"/>
                    </a:lnTo>
                    <a:lnTo>
                      <a:pt x="5" y="4"/>
                    </a:lnTo>
                    <a:lnTo>
                      <a:pt x="1" y="7"/>
                    </a:lnTo>
                    <a:lnTo>
                      <a:pt x="0" y="11"/>
                    </a:lnTo>
                    <a:lnTo>
                      <a:pt x="0" y="15"/>
                    </a:lnTo>
                    <a:lnTo>
                      <a:pt x="2" y="1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597" name="Freeform 56"/>
              <p:cNvSpPr>
                <a:spLocks/>
              </p:cNvSpPr>
              <p:nvPr/>
            </p:nvSpPr>
            <p:spPr bwMode="auto">
              <a:xfrm>
                <a:off x="3216" y="1920"/>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4 w 129"/>
                  <a:gd name="T15" fmla="*/ 33 h 35"/>
                  <a:gd name="T16" fmla="*/ 67 w 129"/>
                  <a:gd name="T17" fmla="*/ 34 h 35"/>
                  <a:gd name="T18" fmla="*/ 81 w 129"/>
                  <a:gd name="T19" fmla="*/ 33 h 35"/>
                  <a:gd name="T20" fmla="*/ 91 w 129"/>
                  <a:gd name="T21" fmla="*/ 32 h 35"/>
                  <a:gd name="T22" fmla="*/ 103 w 129"/>
                  <a:gd name="T23" fmla="*/ 29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4" y="33"/>
                    </a:lnTo>
                    <a:lnTo>
                      <a:pt x="67" y="34"/>
                    </a:lnTo>
                    <a:lnTo>
                      <a:pt x="81" y="33"/>
                    </a:lnTo>
                    <a:lnTo>
                      <a:pt x="91" y="32"/>
                    </a:lnTo>
                    <a:lnTo>
                      <a:pt x="103" y="29"/>
                    </a:lnTo>
                    <a:lnTo>
                      <a:pt x="111" y="24"/>
                    </a:lnTo>
                    <a:lnTo>
                      <a:pt x="119" y="17"/>
                    </a:lnTo>
                    <a:lnTo>
                      <a:pt x="123" y="12"/>
                    </a:lnTo>
                    <a:lnTo>
                      <a:pt x="126" y="6"/>
                    </a:lnTo>
                    <a:lnTo>
                      <a:pt x="12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598" name="Freeform 57"/>
              <p:cNvSpPr>
                <a:spLocks/>
              </p:cNvSpPr>
              <p:nvPr/>
            </p:nvSpPr>
            <p:spPr bwMode="auto">
              <a:xfrm>
                <a:off x="3327" y="1915"/>
                <a:ext cx="28" cy="17"/>
              </a:xfrm>
              <a:custGeom>
                <a:avLst/>
                <a:gdLst>
                  <a:gd name="T0" fmla="*/ 0 w 28"/>
                  <a:gd name="T1" fmla="*/ 0 h 17"/>
                  <a:gd name="T2" fmla="*/ 7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1"/>
                    </a:lnTo>
                    <a:lnTo>
                      <a:pt x="12" y="3"/>
                    </a:lnTo>
                    <a:lnTo>
                      <a:pt x="18" y="6"/>
                    </a:lnTo>
                    <a:lnTo>
                      <a:pt x="23" y="8"/>
                    </a:lnTo>
                    <a:lnTo>
                      <a:pt x="26" y="12"/>
                    </a:lnTo>
                    <a:lnTo>
                      <a:pt x="27" y="16"/>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599" name="Freeform 58"/>
              <p:cNvSpPr>
                <a:spLocks/>
              </p:cNvSpPr>
              <p:nvPr/>
            </p:nvSpPr>
            <p:spPr bwMode="auto">
              <a:xfrm>
                <a:off x="3248" y="1866"/>
                <a:ext cx="65" cy="58"/>
              </a:xfrm>
              <a:custGeom>
                <a:avLst/>
                <a:gdLst>
                  <a:gd name="T0" fmla="*/ 31 w 65"/>
                  <a:gd name="T1" fmla="*/ 0 h 58"/>
                  <a:gd name="T2" fmla="*/ 20 w 65"/>
                  <a:gd name="T3" fmla="*/ 9 h 58"/>
                  <a:gd name="T4" fmla="*/ 13 w 65"/>
                  <a:gd name="T5" fmla="*/ 15 h 58"/>
                  <a:gd name="T6" fmla="*/ 7 w 65"/>
                  <a:gd name="T7" fmla="*/ 21 h 58"/>
                  <a:gd name="T8" fmla="*/ 2 w 65"/>
                  <a:gd name="T9" fmla="*/ 29 h 58"/>
                  <a:gd name="T10" fmla="*/ 0 w 65"/>
                  <a:gd name="T11" fmla="*/ 37 h 58"/>
                  <a:gd name="T12" fmla="*/ 0 w 65"/>
                  <a:gd name="T13" fmla="*/ 43 h 58"/>
                  <a:gd name="T14" fmla="*/ 3 w 65"/>
                  <a:gd name="T15" fmla="*/ 49 h 58"/>
                  <a:gd name="T16" fmla="*/ 9 w 65"/>
                  <a:gd name="T17" fmla="*/ 54 h 58"/>
                  <a:gd name="T18" fmla="*/ 18 w 65"/>
                  <a:gd name="T19" fmla="*/ 56 h 58"/>
                  <a:gd name="T20" fmla="*/ 30 w 65"/>
                  <a:gd name="T21" fmla="*/ 57 h 58"/>
                  <a:gd name="T22" fmla="*/ 41 w 65"/>
                  <a:gd name="T23" fmla="*/ 56 h 58"/>
                  <a:gd name="T24" fmla="*/ 49 w 65"/>
                  <a:gd name="T25" fmla="*/ 54 h 58"/>
                  <a:gd name="T26" fmla="*/ 56 w 65"/>
                  <a:gd name="T27" fmla="*/ 51 h 58"/>
                  <a:gd name="T28" fmla="*/ 60 w 65"/>
                  <a:gd name="T29" fmla="*/ 48 h 58"/>
                  <a:gd name="T30" fmla="*/ 64 w 65"/>
                  <a:gd name="T31" fmla="*/ 41 h 58"/>
                  <a:gd name="T32" fmla="*/ 64 w 65"/>
                  <a:gd name="T33" fmla="*/ 35 h 58"/>
                  <a:gd name="T34" fmla="*/ 62 w 65"/>
                  <a:gd name="T35" fmla="*/ 30 h 58"/>
                  <a:gd name="T36" fmla="*/ 59 w 65"/>
                  <a:gd name="T37" fmla="*/ 26 h 58"/>
                  <a:gd name="T38" fmla="*/ 56 w 65"/>
                  <a:gd name="T39" fmla="*/ 24 h 58"/>
                  <a:gd name="T40" fmla="*/ 52 w 65"/>
                  <a:gd name="T41" fmla="*/ 22 h 58"/>
                  <a:gd name="T42" fmla="*/ 46 w 65"/>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8"/>
                  <a:gd name="T68" fmla="*/ 65 w 65"/>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8">
                    <a:moveTo>
                      <a:pt x="31" y="0"/>
                    </a:moveTo>
                    <a:lnTo>
                      <a:pt x="20" y="9"/>
                    </a:lnTo>
                    <a:lnTo>
                      <a:pt x="13" y="15"/>
                    </a:lnTo>
                    <a:lnTo>
                      <a:pt x="7" y="21"/>
                    </a:lnTo>
                    <a:lnTo>
                      <a:pt x="2" y="29"/>
                    </a:lnTo>
                    <a:lnTo>
                      <a:pt x="0" y="37"/>
                    </a:lnTo>
                    <a:lnTo>
                      <a:pt x="0" y="43"/>
                    </a:lnTo>
                    <a:lnTo>
                      <a:pt x="3" y="49"/>
                    </a:lnTo>
                    <a:lnTo>
                      <a:pt x="9" y="54"/>
                    </a:lnTo>
                    <a:lnTo>
                      <a:pt x="18" y="56"/>
                    </a:lnTo>
                    <a:lnTo>
                      <a:pt x="30" y="57"/>
                    </a:lnTo>
                    <a:lnTo>
                      <a:pt x="41" y="56"/>
                    </a:lnTo>
                    <a:lnTo>
                      <a:pt x="49" y="54"/>
                    </a:lnTo>
                    <a:lnTo>
                      <a:pt x="56" y="51"/>
                    </a:lnTo>
                    <a:lnTo>
                      <a:pt x="60" y="48"/>
                    </a:lnTo>
                    <a:lnTo>
                      <a:pt x="64" y="41"/>
                    </a:lnTo>
                    <a:lnTo>
                      <a:pt x="64" y="35"/>
                    </a:lnTo>
                    <a:lnTo>
                      <a:pt x="62" y="30"/>
                    </a:lnTo>
                    <a:lnTo>
                      <a:pt x="59" y="26"/>
                    </a:lnTo>
                    <a:lnTo>
                      <a:pt x="56" y="24"/>
                    </a:lnTo>
                    <a:lnTo>
                      <a:pt x="52" y="22"/>
                    </a:lnTo>
                    <a:lnTo>
                      <a:pt x="46" y="2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600" name="Freeform 59"/>
              <p:cNvSpPr>
                <a:spLocks/>
              </p:cNvSpPr>
              <p:nvPr/>
            </p:nvSpPr>
            <p:spPr bwMode="auto">
              <a:xfrm>
                <a:off x="3297" y="1859"/>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9 w 42"/>
                  <a:gd name="T15" fmla="*/ 16 h 17"/>
                  <a:gd name="T16" fmla="*/ 24 w 42"/>
                  <a:gd name="T17" fmla="*/ 16 h 17"/>
                  <a:gd name="T18" fmla="*/ 20 w 42"/>
                  <a:gd name="T19" fmla="*/ 14 h 17"/>
                  <a:gd name="T20" fmla="*/ 19 w 42"/>
                  <a:gd name="T21" fmla="*/ 11 h 17"/>
                  <a:gd name="T22" fmla="*/ 19 w 42"/>
                  <a:gd name="T23" fmla="*/ 7 h 17"/>
                  <a:gd name="T24" fmla="*/ 22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9" y="16"/>
                    </a:lnTo>
                    <a:lnTo>
                      <a:pt x="24" y="16"/>
                    </a:lnTo>
                    <a:lnTo>
                      <a:pt x="20" y="14"/>
                    </a:lnTo>
                    <a:lnTo>
                      <a:pt x="19" y="11"/>
                    </a:lnTo>
                    <a:lnTo>
                      <a:pt x="19" y="7"/>
                    </a:lnTo>
                    <a:lnTo>
                      <a:pt x="22" y="4"/>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601" name="Freeform 60"/>
              <p:cNvSpPr>
                <a:spLocks/>
              </p:cNvSpPr>
              <p:nvPr/>
            </p:nvSpPr>
            <p:spPr bwMode="auto">
              <a:xfrm>
                <a:off x="3219" y="1861"/>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1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1"/>
                    </a:lnTo>
                    <a:lnTo>
                      <a:pt x="24" y="8"/>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602" name="Freeform 61"/>
              <p:cNvSpPr>
                <a:spLocks/>
              </p:cNvSpPr>
              <p:nvPr/>
            </p:nvSpPr>
            <p:spPr bwMode="auto">
              <a:xfrm>
                <a:off x="3296" y="1846"/>
                <a:ext cx="48" cy="17"/>
              </a:xfrm>
              <a:custGeom>
                <a:avLst/>
                <a:gdLst>
                  <a:gd name="T0" fmla="*/ 1 w 48"/>
                  <a:gd name="T1" fmla="*/ 4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9 h 17"/>
                  <a:gd name="T24" fmla="*/ 44 w 48"/>
                  <a:gd name="T25" fmla="*/ 5 h 17"/>
                  <a:gd name="T26" fmla="*/ 38 w 48"/>
                  <a:gd name="T27" fmla="*/ 2 h 17"/>
                  <a:gd name="T28" fmla="*/ 28 w 48"/>
                  <a:gd name="T29" fmla="*/ 1 h 17"/>
                  <a:gd name="T30" fmla="*/ 18 w 48"/>
                  <a:gd name="T31" fmla="*/ 0 h 17"/>
                  <a:gd name="T32" fmla="*/ 9 w 48"/>
                  <a:gd name="T33" fmla="*/ 2 h 17"/>
                  <a:gd name="T34" fmla="*/ 1 w 4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4"/>
                    </a:moveTo>
                    <a:lnTo>
                      <a:pt x="0" y="8"/>
                    </a:lnTo>
                    <a:lnTo>
                      <a:pt x="0" y="10"/>
                    </a:lnTo>
                    <a:lnTo>
                      <a:pt x="3" y="13"/>
                    </a:lnTo>
                    <a:lnTo>
                      <a:pt x="8" y="14"/>
                    </a:lnTo>
                    <a:lnTo>
                      <a:pt x="15" y="12"/>
                    </a:lnTo>
                    <a:lnTo>
                      <a:pt x="22" y="12"/>
                    </a:lnTo>
                    <a:lnTo>
                      <a:pt x="29" y="12"/>
                    </a:lnTo>
                    <a:lnTo>
                      <a:pt x="35" y="14"/>
                    </a:lnTo>
                    <a:lnTo>
                      <a:pt x="41" y="16"/>
                    </a:lnTo>
                    <a:lnTo>
                      <a:pt x="46" y="14"/>
                    </a:lnTo>
                    <a:lnTo>
                      <a:pt x="47" y="9"/>
                    </a:lnTo>
                    <a:lnTo>
                      <a:pt x="44" y="5"/>
                    </a:lnTo>
                    <a:lnTo>
                      <a:pt x="38" y="2"/>
                    </a:lnTo>
                    <a:lnTo>
                      <a:pt x="28" y="1"/>
                    </a:lnTo>
                    <a:lnTo>
                      <a:pt x="18" y="0"/>
                    </a:lnTo>
                    <a:lnTo>
                      <a:pt x="9" y="2"/>
                    </a:lnTo>
                    <a:lnTo>
                      <a:pt x="1" y="4"/>
                    </a:lnTo>
                  </a:path>
                </a:pathLst>
              </a:custGeom>
              <a:solidFill>
                <a:srgbClr val="A04000"/>
              </a:solidFill>
              <a:ln w="12700" cap="rnd" cmpd="sng">
                <a:solidFill>
                  <a:srgbClr val="000000"/>
                </a:solidFill>
                <a:prstDash val="solid"/>
                <a:round/>
                <a:headEnd/>
                <a:tailEnd/>
              </a:ln>
            </p:spPr>
            <p:txBody>
              <a:bodyPr/>
              <a:lstStyle/>
              <a:p>
                <a:endParaRPr lang="zh-TW" altLang="en-US"/>
              </a:p>
            </p:txBody>
          </p:sp>
          <p:sp>
            <p:nvSpPr>
              <p:cNvPr id="20603" name="Freeform 62"/>
              <p:cNvSpPr>
                <a:spLocks/>
              </p:cNvSpPr>
              <p:nvPr/>
            </p:nvSpPr>
            <p:spPr bwMode="auto">
              <a:xfrm>
                <a:off x="3130" y="1790"/>
                <a:ext cx="309" cy="126"/>
              </a:xfrm>
              <a:custGeom>
                <a:avLst/>
                <a:gdLst>
                  <a:gd name="T0" fmla="*/ 8 w 309"/>
                  <a:gd name="T1" fmla="*/ 112 h 126"/>
                  <a:gd name="T2" fmla="*/ 22 w 309"/>
                  <a:gd name="T3" fmla="*/ 123 h 126"/>
                  <a:gd name="T4" fmla="*/ 31 w 309"/>
                  <a:gd name="T5" fmla="*/ 114 h 126"/>
                  <a:gd name="T6" fmla="*/ 36 w 309"/>
                  <a:gd name="T7" fmla="*/ 94 h 126"/>
                  <a:gd name="T8" fmla="*/ 50 w 309"/>
                  <a:gd name="T9" fmla="*/ 73 h 126"/>
                  <a:gd name="T10" fmla="*/ 80 w 309"/>
                  <a:gd name="T11" fmla="*/ 45 h 126"/>
                  <a:gd name="T12" fmla="*/ 99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5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1 h 126"/>
                  <a:gd name="T58" fmla="*/ 124 w 309"/>
                  <a:gd name="T59" fmla="*/ 1 h 126"/>
                  <a:gd name="T60" fmla="*/ 84 w 309"/>
                  <a:gd name="T61" fmla="*/ 4 h 126"/>
                  <a:gd name="T62" fmla="*/ 57 w 309"/>
                  <a:gd name="T63" fmla="*/ 12 h 126"/>
                  <a:gd name="T64" fmla="*/ 46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1" y="114"/>
                    </a:lnTo>
                    <a:lnTo>
                      <a:pt x="33" y="104"/>
                    </a:lnTo>
                    <a:lnTo>
                      <a:pt x="36" y="94"/>
                    </a:lnTo>
                    <a:lnTo>
                      <a:pt x="42" y="84"/>
                    </a:lnTo>
                    <a:lnTo>
                      <a:pt x="50" y="73"/>
                    </a:lnTo>
                    <a:lnTo>
                      <a:pt x="64" y="58"/>
                    </a:lnTo>
                    <a:lnTo>
                      <a:pt x="80" y="45"/>
                    </a:lnTo>
                    <a:lnTo>
                      <a:pt x="86" y="42"/>
                    </a:lnTo>
                    <a:lnTo>
                      <a:pt x="99" y="47"/>
                    </a:lnTo>
                    <a:lnTo>
                      <a:pt x="112" y="52"/>
                    </a:lnTo>
                    <a:lnTo>
                      <a:pt x="128" y="54"/>
                    </a:lnTo>
                    <a:lnTo>
                      <a:pt x="138" y="55"/>
                    </a:lnTo>
                    <a:lnTo>
                      <a:pt x="148" y="56"/>
                    </a:lnTo>
                    <a:lnTo>
                      <a:pt x="158" y="55"/>
                    </a:lnTo>
                    <a:lnTo>
                      <a:pt x="168" y="53"/>
                    </a:lnTo>
                    <a:lnTo>
                      <a:pt x="183" y="49"/>
                    </a:lnTo>
                    <a:lnTo>
                      <a:pt x="195" y="45"/>
                    </a:lnTo>
                    <a:lnTo>
                      <a:pt x="207" y="41"/>
                    </a:lnTo>
                    <a:lnTo>
                      <a:pt x="213" y="41"/>
                    </a:lnTo>
                    <a:lnTo>
                      <a:pt x="217" y="40"/>
                    </a:lnTo>
                    <a:lnTo>
                      <a:pt x="227" y="38"/>
                    </a:lnTo>
                    <a:lnTo>
                      <a:pt x="230" y="42"/>
                    </a:lnTo>
                    <a:lnTo>
                      <a:pt x="237" y="48"/>
                    </a:lnTo>
                    <a:lnTo>
                      <a:pt x="247" y="53"/>
                    </a:lnTo>
                    <a:lnTo>
                      <a:pt x="258" y="59"/>
                    </a:lnTo>
                    <a:lnTo>
                      <a:pt x="265" y="65"/>
                    </a:lnTo>
                    <a:lnTo>
                      <a:pt x="269" y="74"/>
                    </a:lnTo>
                    <a:lnTo>
                      <a:pt x="268" y="84"/>
                    </a:lnTo>
                    <a:lnTo>
                      <a:pt x="272" y="92"/>
                    </a:lnTo>
                    <a:lnTo>
                      <a:pt x="278" y="98"/>
                    </a:lnTo>
                    <a:lnTo>
                      <a:pt x="282" y="105"/>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30" y="25"/>
                    </a:lnTo>
                    <a:lnTo>
                      <a:pt x="220" y="19"/>
                    </a:lnTo>
                    <a:lnTo>
                      <a:pt x="209" y="13"/>
                    </a:lnTo>
                    <a:lnTo>
                      <a:pt x="193" y="8"/>
                    </a:lnTo>
                    <a:lnTo>
                      <a:pt x="179" y="4"/>
                    </a:lnTo>
                    <a:lnTo>
                      <a:pt x="161" y="1"/>
                    </a:lnTo>
                    <a:lnTo>
                      <a:pt x="145" y="0"/>
                    </a:lnTo>
                    <a:lnTo>
                      <a:pt x="124" y="1"/>
                    </a:lnTo>
                    <a:lnTo>
                      <a:pt x="104" y="2"/>
                    </a:lnTo>
                    <a:lnTo>
                      <a:pt x="84" y="4"/>
                    </a:lnTo>
                    <a:lnTo>
                      <a:pt x="68" y="7"/>
                    </a:lnTo>
                    <a:lnTo>
                      <a:pt x="57" y="12"/>
                    </a:lnTo>
                    <a:lnTo>
                      <a:pt x="49" y="19"/>
                    </a:lnTo>
                    <a:lnTo>
                      <a:pt x="46" y="27"/>
                    </a:lnTo>
                    <a:lnTo>
                      <a:pt x="47" y="34"/>
                    </a:lnTo>
                    <a:lnTo>
                      <a:pt x="51" y="41"/>
                    </a:lnTo>
                    <a:lnTo>
                      <a:pt x="43" y="43"/>
                    </a:lnTo>
                    <a:lnTo>
                      <a:pt x="34" y="46"/>
                    </a:lnTo>
                    <a:lnTo>
                      <a:pt x="26" y="49"/>
                    </a:lnTo>
                    <a:lnTo>
                      <a:pt x="19" y="52"/>
                    </a:lnTo>
                    <a:lnTo>
                      <a:pt x="14" y="55"/>
                    </a:lnTo>
                    <a:lnTo>
                      <a:pt x="8" y="60"/>
                    </a:lnTo>
                    <a:lnTo>
                      <a:pt x="3" y="66"/>
                    </a:lnTo>
                    <a:lnTo>
                      <a:pt x="1" y="74"/>
                    </a:lnTo>
                    <a:lnTo>
                      <a:pt x="0" y="87"/>
                    </a:lnTo>
                    <a:lnTo>
                      <a:pt x="0" y="94"/>
                    </a:lnTo>
                    <a:lnTo>
                      <a:pt x="3" y="104"/>
                    </a:lnTo>
                  </a:path>
                </a:pathLst>
              </a:custGeom>
              <a:solidFill>
                <a:srgbClr val="A04000"/>
              </a:solidFill>
              <a:ln w="12700" cap="rnd" cmpd="sng">
                <a:solidFill>
                  <a:srgbClr val="000000"/>
                </a:solidFill>
                <a:prstDash val="solid"/>
                <a:round/>
                <a:headEnd/>
                <a:tailEnd/>
              </a:ln>
            </p:spPr>
            <p:txBody>
              <a:bodyPr/>
              <a:lstStyle/>
              <a:p>
                <a:endParaRPr lang="zh-TW" altLang="en-US"/>
              </a:p>
            </p:txBody>
          </p:sp>
          <p:sp>
            <p:nvSpPr>
              <p:cNvPr id="20604" name="Freeform 63"/>
              <p:cNvSpPr>
                <a:spLocks/>
              </p:cNvSpPr>
              <p:nvPr/>
            </p:nvSpPr>
            <p:spPr bwMode="auto">
              <a:xfrm>
                <a:off x="3150" y="1841"/>
                <a:ext cx="40" cy="56"/>
              </a:xfrm>
              <a:custGeom>
                <a:avLst/>
                <a:gdLst>
                  <a:gd name="T0" fmla="*/ 8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1 w 40"/>
                  <a:gd name="T19" fmla="*/ 49 h 56"/>
                  <a:gd name="T20" fmla="*/ 10 w 40"/>
                  <a:gd name="T21" fmla="*/ 46 h 56"/>
                  <a:gd name="T22" fmla="*/ 9 w 40"/>
                  <a:gd name="T23" fmla="*/ 43 h 56"/>
                  <a:gd name="T24" fmla="*/ 8 w 40"/>
                  <a:gd name="T25" fmla="*/ 40 h 56"/>
                  <a:gd name="T26" fmla="*/ 8 w 40"/>
                  <a:gd name="T27" fmla="*/ 37 h 56"/>
                  <a:gd name="T28" fmla="*/ 11 w 40"/>
                  <a:gd name="T29" fmla="*/ 33 h 56"/>
                  <a:gd name="T30" fmla="*/ 12 w 40"/>
                  <a:gd name="T31" fmla="*/ 30 h 56"/>
                  <a:gd name="T32" fmla="*/ 15 w 40"/>
                  <a:gd name="T33" fmla="*/ 28 h 56"/>
                  <a:gd name="T34" fmla="*/ 16 w 40"/>
                  <a:gd name="T35" fmla="*/ 31 h 56"/>
                  <a:gd name="T36" fmla="*/ 15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8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8" y="31"/>
                    </a:moveTo>
                    <a:lnTo>
                      <a:pt x="5" y="34"/>
                    </a:lnTo>
                    <a:lnTo>
                      <a:pt x="2" y="38"/>
                    </a:lnTo>
                    <a:lnTo>
                      <a:pt x="1" y="42"/>
                    </a:lnTo>
                    <a:lnTo>
                      <a:pt x="0" y="45"/>
                    </a:lnTo>
                    <a:lnTo>
                      <a:pt x="2" y="49"/>
                    </a:lnTo>
                    <a:lnTo>
                      <a:pt x="3" y="52"/>
                    </a:lnTo>
                    <a:lnTo>
                      <a:pt x="6" y="55"/>
                    </a:lnTo>
                    <a:lnTo>
                      <a:pt x="9" y="53"/>
                    </a:lnTo>
                    <a:lnTo>
                      <a:pt x="11" y="49"/>
                    </a:lnTo>
                    <a:lnTo>
                      <a:pt x="10" y="46"/>
                    </a:lnTo>
                    <a:lnTo>
                      <a:pt x="9" y="43"/>
                    </a:lnTo>
                    <a:lnTo>
                      <a:pt x="8" y="40"/>
                    </a:lnTo>
                    <a:lnTo>
                      <a:pt x="8" y="37"/>
                    </a:lnTo>
                    <a:lnTo>
                      <a:pt x="11" y="33"/>
                    </a:lnTo>
                    <a:lnTo>
                      <a:pt x="12" y="30"/>
                    </a:lnTo>
                    <a:lnTo>
                      <a:pt x="15" y="28"/>
                    </a:lnTo>
                    <a:lnTo>
                      <a:pt x="16" y="31"/>
                    </a:lnTo>
                    <a:lnTo>
                      <a:pt x="15"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8" y="0"/>
                    </a:lnTo>
                    <a:lnTo>
                      <a:pt x="39"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605" name="Freeform 64"/>
              <p:cNvSpPr>
                <a:spLocks/>
              </p:cNvSpPr>
              <p:nvPr/>
            </p:nvSpPr>
            <p:spPr bwMode="auto">
              <a:xfrm>
                <a:off x="3189" y="1808"/>
                <a:ext cx="158" cy="33"/>
              </a:xfrm>
              <a:custGeom>
                <a:avLst/>
                <a:gdLst>
                  <a:gd name="T0" fmla="*/ 153 w 158"/>
                  <a:gd name="T1" fmla="*/ 14 h 33"/>
                  <a:gd name="T2" fmla="*/ 143 w 158"/>
                  <a:gd name="T3" fmla="*/ 15 h 33"/>
                  <a:gd name="T4" fmla="*/ 133 w 158"/>
                  <a:gd name="T5" fmla="*/ 18 h 33"/>
                  <a:gd name="T6" fmla="*/ 125 w 158"/>
                  <a:gd name="T7" fmla="*/ 23 h 33"/>
                  <a:gd name="T8" fmla="*/ 119 w 158"/>
                  <a:gd name="T9" fmla="*/ 26 h 33"/>
                  <a:gd name="T10" fmla="*/ 111 w 158"/>
                  <a:gd name="T11" fmla="*/ 29 h 33"/>
                  <a:gd name="T12" fmla="*/ 102 w 158"/>
                  <a:gd name="T13" fmla="*/ 31 h 33"/>
                  <a:gd name="T14" fmla="*/ 91 w 158"/>
                  <a:gd name="T15" fmla="*/ 32 h 33"/>
                  <a:gd name="T16" fmla="*/ 78 w 158"/>
                  <a:gd name="T17" fmla="*/ 32 h 33"/>
                  <a:gd name="T18" fmla="*/ 66 w 158"/>
                  <a:gd name="T19" fmla="*/ 31 h 33"/>
                  <a:gd name="T20" fmla="*/ 57 w 158"/>
                  <a:gd name="T21" fmla="*/ 30 h 33"/>
                  <a:gd name="T22" fmla="*/ 47 w 158"/>
                  <a:gd name="T23" fmla="*/ 27 h 33"/>
                  <a:gd name="T24" fmla="*/ 40 w 158"/>
                  <a:gd name="T25" fmla="*/ 24 h 33"/>
                  <a:gd name="T26" fmla="*/ 34 w 158"/>
                  <a:gd name="T27" fmla="*/ 19 h 33"/>
                  <a:gd name="T28" fmla="*/ 38 w 158"/>
                  <a:gd name="T29" fmla="*/ 21 h 33"/>
                  <a:gd name="T30" fmla="*/ 47 w 158"/>
                  <a:gd name="T31" fmla="*/ 23 h 33"/>
                  <a:gd name="T32" fmla="*/ 58 w 158"/>
                  <a:gd name="T33" fmla="*/ 23 h 33"/>
                  <a:gd name="T34" fmla="*/ 71 w 158"/>
                  <a:gd name="T35" fmla="*/ 23 h 33"/>
                  <a:gd name="T36" fmla="*/ 86 w 158"/>
                  <a:gd name="T37" fmla="*/ 22 h 33"/>
                  <a:gd name="T38" fmla="*/ 100 w 158"/>
                  <a:gd name="T39" fmla="*/ 21 h 33"/>
                  <a:gd name="T40" fmla="*/ 113 w 158"/>
                  <a:gd name="T41" fmla="*/ 18 h 33"/>
                  <a:gd name="T42" fmla="*/ 122 w 158"/>
                  <a:gd name="T43" fmla="*/ 14 h 33"/>
                  <a:gd name="T44" fmla="*/ 119 w 158"/>
                  <a:gd name="T45" fmla="*/ 12 h 33"/>
                  <a:gd name="T46" fmla="*/ 106 w 158"/>
                  <a:gd name="T47" fmla="*/ 14 h 33"/>
                  <a:gd name="T48" fmla="*/ 94 w 158"/>
                  <a:gd name="T49" fmla="*/ 16 h 33"/>
                  <a:gd name="T50" fmla="*/ 83 w 158"/>
                  <a:gd name="T51" fmla="*/ 17 h 33"/>
                  <a:gd name="T52" fmla="*/ 71 w 158"/>
                  <a:gd name="T53" fmla="*/ 16 h 33"/>
                  <a:gd name="T54" fmla="*/ 61 w 158"/>
                  <a:gd name="T55" fmla="*/ 11 h 33"/>
                  <a:gd name="T56" fmla="*/ 49 w 158"/>
                  <a:gd name="T57" fmla="*/ 8 h 33"/>
                  <a:gd name="T58" fmla="*/ 37 w 158"/>
                  <a:gd name="T59" fmla="*/ 8 h 33"/>
                  <a:gd name="T60" fmla="*/ 25 w 158"/>
                  <a:gd name="T61" fmla="*/ 3 h 33"/>
                  <a:gd name="T62" fmla="*/ 10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3" y="14"/>
                    </a:lnTo>
                    <a:lnTo>
                      <a:pt x="148" y="14"/>
                    </a:lnTo>
                    <a:lnTo>
                      <a:pt x="143" y="15"/>
                    </a:lnTo>
                    <a:lnTo>
                      <a:pt x="138" y="17"/>
                    </a:lnTo>
                    <a:lnTo>
                      <a:pt x="133" y="18"/>
                    </a:lnTo>
                    <a:lnTo>
                      <a:pt x="128" y="20"/>
                    </a:lnTo>
                    <a:lnTo>
                      <a:pt x="125" y="23"/>
                    </a:lnTo>
                    <a:lnTo>
                      <a:pt x="123" y="25"/>
                    </a:lnTo>
                    <a:lnTo>
                      <a:pt x="119" y="26"/>
                    </a:lnTo>
                    <a:lnTo>
                      <a:pt x="115" y="27"/>
                    </a:lnTo>
                    <a:lnTo>
                      <a:pt x="111" y="29"/>
                    </a:lnTo>
                    <a:lnTo>
                      <a:pt x="106" y="30"/>
                    </a:lnTo>
                    <a:lnTo>
                      <a:pt x="102" y="31"/>
                    </a:lnTo>
                    <a:lnTo>
                      <a:pt x="97" y="32"/>
                    </a:lnTo>
                    <a:lnTo>
                      <a:pt x="91" y="32"/>
                    </a:lnTo>
                    <a:lnTo>
                      <a:pt x="83" y="32"/>
                    </a:lnTo>
                    <a:lnTo>
                      <a:pt x="78" y="32"/>
                    </a:lnTo>
                    <a:lnTo>
                      <a:pt x="71" y="32"/>
                    </a:lnTo>
                    <a:lnTo>
                      <a:pt x="66" y="31"/>
                    </a:lnTo>
                    <a:lnTo>
                      <a:pt x="61" y="30"/>
                    </a:lnTo>
                    <a:lnTo>
                      <a:pt x="57" y="30"/>
                    </a:lnTo>
                    <a:lnTo>
                      <a:pt x="53" y="29"/>
                    </a:lnTo>
                    <a:lnTo>
                      <a:pt x="47" y="27"/>
                    </a:lnTo>
                    <a:lnTo>
                      <a:pt x="43" y="25"/>
                    </a:lnTo>
                    <a:lnTo>
                      <a:pt x="40" y="24"/>
                    </a:lnTo>
                    <a:lnTo>
                      <a:pt x="36" y="22"/>
                    </a:lnTo>
                    <a:lnTo>
                      <a:pt x="34" y="19"/>
                    </a:lnTo>
                    <a:lnTo>
                      <a:pt x="33" y="17"/>
                    </a:lnTo>
                    <a:lnTo>
                      <a:pt x="38" y="21"/>
                    </a:lnTo>
                    <a:lnTo>
                      <a:pt x="44" y="22"/>
                    </a:lnTo>
                    <a:lnTo>
                      <a:pt x="47" y="23"/>
                    </a:lnTo>
                    <a:lnTo>
                      <a:pt x="52" y="23"/>
                    </a:lnTo>
                    <a:lnTo>
                      <a:pt x="58" y="23"/>
                    </a:lnTo>
                    <a:lnTo>
                      <a:pt x="64" y="24"/>
                    </a:lnTo>
                    <a:lnTo>
                      <a:pt x="71" y="23"/>
                    </a:lnTo>
                    <a:lnTo>
                      <a:pt x="77" y="23"/>
                    </a:lnTo>
                    <a:lnTo>
                      <a:pt x="86" y="22"/>
                    </a:lnTo>
                    <a:lnTo>
                      <a:pt x="94" y="21"/>
                    </a:lnTo>
                    <a:lnTo>
                      <a:pt x="100" y="21"/>
                    </a:lnTo>
                    <a:lnTo>
                      <a:pt x="105" y="20"/>
                    </a:lnTo>
                    <a:lnTo>
                      <a:pt x="113" y="18"/>
                    </a:lnTo>
                    <a:lnTo>
                      <a:pt x="117" y="17"/>
                    </a:lnTo>
                    <a:lnTo>
                      <a:pt x="122" y="14"/>
                    </a:lnTo>
                    <a:lnTo>
                      <a:pt x="123" y="13"/>
                    </a:lnTo>
                    <a:lnTo>
                      <a:pt x="119" y="12"/>
                    </a:lnTo>
                    <a:lnTo>
                      <a:pt x="113" y="13"/>
                    </a:lnTo>
                    <a:lnTo>
                      <a:pt x="106" y="14"/>
                    </a:lnTo>
                    <a:lnTo>
                      <a:pt x="99" y="15"/>
                    </a:lnTo>
                    <a:lnTo>
                      <a:pt x="94" y="16"/>
                    </a:lnTo>
                    <a:lnTo>
                      <a:pt x="89" y="17"/>
                    </a:lnTo>
                    <a:lnTo>
                      <a:pt x="83" y="17"/>
                    </a:lnTo>
                    <a:lnTo>
                      <a:pt x="78" y="17"/>
                    </a:lnTo>
                    <a:lnTo>
                      <a:pt x="71" y="16"/>
                    </a:lnTo>
                    <a:lnTo>
                      <a:pt x="66" y="13"/>
                    </a:lnTo>
                    <a:lnTo>
                      <a:pt x="61" y="11"/>
                    </a:lnTo>
                    <a:lnTo>
                      <a:pt x="56" y="9"/>
                    </a:lnTo>
                    <a:lnTo>
                      <a:pt x="49" y="8"/>
                    </a:lnTo>
                    <a:lnTo>
                      <a:pt x="43" y="9"/>
                    </a:lnTo>
                    <a:lnTo>
                      <a:pt x="37" y="8"/>
                    </a:lnTo>
                    <a:lnTo>
                      <a:pt x="30" y="5"/>
                    </a:lnTo>
                    <a:lnTo>
                      <a:pt x="25" y="3"/>
                    </a:lnTo>
                    <a:lnTo>
                      <a:pt x="19" y="1"/>
                    </a:lnTo>
                    <a:lnTo>
                      <a:pt x="10"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606" name="Freeform 65"/>
              <p:cNvSpPr>
                <a:spLocks/>
              </p:cNvSpPr>
              <p:nvPr/>
            </p:nvSpPr>
            <p:spPr bwMode="auto">
              <a:xfrm>
                <a:off x="3358" y="1824"/>
                <a:ext cx="54" cy="59"/>
              </a:xfrm>
              <a:custGeom>
                <a:avLst/>
                <a:gdLst>
                  <a:gd name="T0" fmla="*/ 13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5 h 59"/>
                  <a:gd name="T20" fmla="*/ 44 w 54"/>
                  <a:gd name="T21" fmla="*/ 29 h 59"/>
                  <a:gd name="T22" fmla="*/ 46 w 54"/>
                  <a:gd name="T23" fmla="*/ 34 h 59"/>
                  <a:gd name="T24" fmla="*/ 49 w 54"/>
                  <a:gd name="T25" fmla="*/ 37 h 59"/>
                  <a:gd name="T26" fmla="*/ 53 w 54"/>
                  <a:gd name="T27" fmla="*/ 40 h 59"/>
                  <a:gd name="T28" fmla="*/ 50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5 w 54"/>
                  <a:gd name="T63" fmla="*/ 26 h 59"/>
                  <a:gd name="T64" fmla="*/ 29 w 54"/>
                  <a:gd name="T65" fmla="*/ 22 h 59"/>
                  <a:gd name="T66" fmla="*/ 26 w 54"/>
                  <a:gd name="T67" fmla="*/ 20 h 59"/>
                  <a:gd name="T68" fmla="*/ 24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1 h 59"/>
                  <a:gd name="T82" fmla="*/ 4 w 54"/>
                  <a:gd name="T83" fmla="*/ 0 h 59"/>
                  <a:gd name="T84" fmla="*/ 9 w 54"/>
                  <a:gd name="T85" fmla="*/ 0 h 59"/>
                  <a:gd name="T86" fmla="*/ 13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3" y="1"/>
                    </a:moveTo>
                    <a:lnTo>
                      <a:pt x="18" y="3"/>
                    </a:lnTo>
                    <a:lnTo>
                      <a:pt x="24" y="5"/>
                    </a:lnTo>
                    <a:lnTo>
                      <a:pt x="32" y="9"/>
                    </a:lnTo>
                    <a:lnTo>
                      <a:pt x="36" y="11"/>
                    </a:lnTo>
                    <a:lnTo>
                      <a:pt x="40" y="13"/>
                    </a:lnTo>
                    <a:lnTo>
                      <a:pt x="42" y="15"/>
                    </a:lnTo>
                    <a:lnTo>
                      <a:pt x="44" y="18"/>
                    </a:lnTo>
                    <a:lnTo>
                      <a:pt x="44" y="22"/>
                    </a:lnTo>
                    <a:lnTo>
                      <a:pt x="43" y="25"/>
                    </a:lnTo>
                    <a:lnTo>
                      <a:pt x="44" y="29"/>
                    </a:lnTo>
                    <a:lnTo>
                      <a:pt x="46" y="34"/>
                    </a:lnTo>
                    <a:lnTo>
                      <a:pt x="49" y="37"/>
                    </a:lnTo>
                    <a:lnTo>
                      <a:pt x="53" y="40"/>
                    </a:lnTo>
                    <a:lnTo>
                      <a:pt x="50"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5" y="26"/>
                    </a:lnTo>
                    <a:lnTo>
                      <a:pt x="29" y="22"/>
                    </a:lnTo>
                    <a:lnTo>
                      <a:pt x="26" y="20"/>
                    </a:lnTo>
                    <a:lnTo>
                      <a:pt x="24" y="18"/>
                    </a:lnTo>
                    <a:lnTo>
                      <a:pt x="19" y="16"/>
                    </a:lnTo>
                    <a:lnTo>
                      <a:pt x="14" y="13"/>
                    </a:lnTo>
                    <a:lnTo>
                      <a:pt x="9" y="11"/>
                    </a:lnTo>
                    <a:lnTo>
                      <a:pt x="6" y="7"/>
                    </a:lnTo>
                    <a:lnTo>
                      <a:pt x="2" y="4"/>
                    </a:lnTo>
                    <a:lnTo>
                      <a:pt x="0" y="1"/>
                    </a:lnTo>
                    <a:lnTo>
                      <a:pt x="4" y="0"/>
                    </a:lnTo>
                    <a:lnTo>
                      <a:pt x="9" y="0"/>
                    </a:lnTo>
                    <a:lnTo>
                      <a:pt x="13" y="1"/>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607" name="Freeform 66"/>
              <p:cNvSpPr>
                <a:spLocks/>
              </p:cNvSpPr>
              <p:nvPr/>
            </p:nvSpPr>
            <p:spPr bwMode="auto">
              <a:xfrm>
                <a:off x="3337" y="1797"/>
                <a:ext cx="61" cy="21"/>
              </a:xfrm>
              <a:custGeom>
                <a:avLst/>
                <a:gdLst>
                  <a:gd name="T0" fmla="*/ 0 w 61"/>
                  <a:gd name="T1" fmla="*/ 3 h 21"/>
                  <a:gd name="T2" fmla="*/ 8 w 61"/>
                  <a:gd name="T3" fmla="*/ 3 h 21"/>
                  <a:gd name="T4" fmla="*/ 13 w 61"/>
                  <a:gd name="T5" fmla="*/ 3 h 21"/>
                  <a:gd name="T6" fmla="*/ 16 w 61"/>
                  <a:gd name="T7" fmla="*/ 5 h 21"/>
                  <a:gd name="T8" fmla="*/ 20 w 61"/>
                  <a:gd name="T9" fmla="*/ 9 h 21"/>
                  <a:gd name="T10" fmla="*/ 20 w 61"/>
                  <a:gd name="T11" fmla="*/ 11 h 21"/>
                  <a:gd name="T12" fmla="*/ 21 w 61"/>
                  <a:gd name="T13" fmla="*/ 14 h 21"/>
                  <a:gd name="T14" fmla="*/ 22 w 61"/>
                  <a:gd name="T15" fmla="*/ 16 h 21"/>
                  <a:gd name="T16" fmla="*/ 22 w 61"/>
                  <a:gd name="T17" fmla="*/ 18 h 21"/>
                  <a:gd name="T18" fmla="*/ 24 w 61"/>
                  <a:gd name="T19" fmla="*/ 15 h 21"/>
                  <a:gd name="T20" fmla="*/ 25 w 61"/>
                  <a:gd name="T21" fmla="*/ 11 h 21"/>
                  <a:gd name="T22" fmla="*/ 24 w 61"/>
                  <a:gd name="T23" fmla="*/ 9 h 21"/>
                  <a:gd name="T24" fmla="*/ 23 w 61"/>
                  <a:gd name="T25" fmla="*/ 5 h 21"/>
                  <a:gd name="T26" fmla="*/ 20 w 61"/>
                  <a:gd name="T27" fmla="*/ 2 h 21"/>
                  <a:gd name="T28" fmla="*/ 17 w 61"/>
                  <a:gd name="T29" fmla="*/ 0 h 21"/>
                  <a:gd name="T30" fmla="*/ 22 w 61"/>
                  <a:gd name="T31" fmla="*/ 1 h 21"/>
                  <a:gd name="T32" fmla="*/ 26 w 61"/>
                  <a:gd name="T33" fmla="*/ 5 h 21"/>
                  <a:gd name="T34" fmla="*/ 28 w 61"/>
                  <a:gd name="T35" fmla="*/ 8 h 21"/>
                  <a:gd name="T36" fmla="*/ 28 w 61"/>
                  <a:gd name="T37" fmla="*/ 11 h 21"/>
                  <a:gd name="T38" fmla="*/ 28 w 61"/>
                  <a:gd name="T39" fmla="*/ 14 h 21"/>
                  <a:gd name="T40" fmla="*/ 28 w 61"/>
                  <a:gd name="T41" fmla="*/ 15 h 21"/>
                  <a:gd name="T42" fmla="*/ 30 w 61"/>
                  <a:gd name="T43" fmla="*/ 13 h 21"/>
                  <a:gd name="T44" fmla="*/ 33 w 61"/>
                  <a:gd name="T45" fmla="*/ 10 h 21"/>
                  <a:gd name="T46" fmla="*/ 38 w 61"/>
                  <a:gd name="T47" fmla="*/ 7 h 21"/>
                  <a:gd name="T48" fmla="*/ 43 w 61"/>
                  <a:gd name="T49" fmla="*/ 6 h 21"/>
                  <a:gd name="T50" fmla="*/ 49 w 61"/>
                  <a:gd name="T51" fmla="*/ 5 h 21"/>
                  <a:gd name="T52" fmla="*/ 53 w 61"/>
                  <a:gd name="T53" fmla="*/ 6 h 21"/>
                  <a:gd name="T54" fmla="*/ 57 w 61"/>
                  <a:gd name="T55" fmla="*/ 6 h 21"/>
                  <a:gd name="T56" fmla="*/ 60 w 61"/>
                  <a:gd name="T57" fmla="*/ 7 h 21"/>
                  <a:gd name="T58" fmla="*/ 56 w 61"/>
                  <a:gd name="T59" fmla="*/ 7 h 21"/>
                  <a:gd name="T60" fmla="*/ 53 w 61"/>
                  <a:gd name="T61" fmla="*/ 8 h 21"/>
                  <a:gd name="T62" fmla="*/ 49 w 61"/>
                  <a:gd name="T63" fmla="*/ 8 h 21"/>
                  <a:gd name="T64" fmla="*/ 44 w 61"/>
                  <a:gd name="T65" fmla="*/ 9 h 21"/>
                  <a:gd name="T66" fmla="*/ 40 w 61"/>
                  <a:gd name="T67" fmla="*/ 11 h 21"/>
                  <a:gd name="T68" fmla="*/ 38 w 61"/>
                  <a:gd name="T69" fmla="*/ 12 h 21"/>
                  <a:gd name="T70" fmla="*/ 36 w 61"/>
                  <a:gd name="T71" fmla="*/ 14 h 21"/>
                  <a:gd name="T72" fmla="*/ 34 w 61"/>
                  <a:gd name="T73" fmla="*/ 16 h 21"/>
                  <a:gd name="T74" fmla="*/ 34 w 61"/>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21"/>
                  <a:gd name="T116" fmla="*/ 61 w 61"/>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21">
                    <a:moveTo>
                      <a:pt x="0" y="3"/>
                    </a:moveTo>
                    <a:lnTo>
                      <a:pt x="8" y="3"/>
                    </a:lnTo>
                    <a:lnTo>
                      <a:pt x="13" y="3"/>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30" y="13"/>
                    </a:lnTo>
                    <a:lnTo>
                      <a:pt x="33" y="10"/>
                    </a:lnTo>
                    <a:lnTo>
                      <a:pt x="38" y="7"/>
                    </a:lnTo>
                    <a:lnTo>
                      <a:pt x="43" y="6"/>
                    </a:lnTo>
                    <a:lnTo>
                      <a:pt x="49" y="5"/>
                    </a:lnTo>
                    <a:lnTo>
                      <a:pt x="53" y="6"/>
                    </a:lnTo>
                    <a:lnTo>
                      <a:pt x="57" y="6"/>
                    </a:lnTo>
                    <a:lnTo>
                      <a:pt x="60" y="7"/>
                    </a:lnTo>
                    <a:lnTo>
                      <a:pt x="56" y="7"/>
                    </a:lnTo>
                    <a:lnTo>
                      <a:pt x="53" y="8"/>
                    </a:lnTo>
                    <a:lnTo>
                      <a:pt x="49" y="8"/>
                    </a:lnTo>
                    <a:lnTo>
                      <a:pt x="44" y="9"/>
                    </a:lnTo>
                    <a:lnTo>
                      <a:pt x="40" y="11"/>
                    </a:lnTo>
                    <a:lnTo>
                      <a:pt x="38" y="12"/>
                    </a:lnTo>
                    <a:lnTo>
                      <a:pt x="36" y="14"/>
                    </a:lnTo>
                    <a:lnTo>
                      <a:pt x="34" y="16"/>
                    </a:lnTo>
                    <a:lnTo>
                      <a:pt x="34" y="2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608" name="Freeform 67"/>
              <p:cNvSpPr>
                <a:spLocks/>
              </p:cNvSpPr>
              <p:nvPr/>
            </p:nvSpPr>
            <p:spPr bwMode="auto">
              <a:xfrm>
                <a:off x="3220" y="1847"/>
                <a:ext cx="47" cy="17"/>
              </a:xfrm>
              <a:custGeom>
                <a:avLst/>
                <a:gdLst>
                  <a:gd name="T0" fmla="*/ 45 w 47"/>
                  <a:gd name="T1" fmla="*/ 4 h 17"/>
                  <a:gd name="T2" fmla="*/ 46 w 47"/>
                  <a:gd name="T3" fmla="*/ 7 h 17"/>
                  <a:gd name="T4" fmla="*/ 46 w 47"/>
                  <a:gd name="T5" fmla="*/ 11 h 17"/>
                  <a:gd name="T6" fmla="*/ 43 w 47"/>
                  <a:gd name="T7" fmla="*/ 13 h 17"/>
                  <a:gd name="T8" fmla="*/ 39 w 47"/>
                  <a:gd name="T9" fmla="*/ 14 h 17"/>
                  <a:gd name="T10" fmla="*/ 32 w 47"/>
                  <a:gd name="T11" fmla="*/ 13 h 17"/>
                  <a:gd name="T12" fmla="*/ 25 w 47"/>
                  <a:gd name="T13" fmla="*/ 11 h 17"/>
                  <a:gd name="T14" fmla="*/ 17 w 47"/>
                  <a:gd name="T15" fmla="*/ 11 h 17"/>
                  <a:gd name="T16" fmla="*/ 11 w 47"/>
                  <a:gd name="T17" fmla="*/ 14 h 17"/>
                  <a:gd name="T18" fmla="*/ 5 w 47"/>
                  <a:gd name="T19" fmla="*/ 16 h 17"/>
                  <a:gd name="T20" fmla="*/ 1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9" y="14"/>
                    </a:lnTo>
                    <a:lnTo>
                      <a:pt x="32" y="13"/>
                    </a:lnTo>
                    <a:lnTo>
                      <a:pt x="25" y="11"/>
                    </a:lnTo>
                    <a:lnTo>
                      <a:pt x="17" y="11"/>
                    </a:lnTo>
                    <a:lnTo>
                      <a:pt x="11" y="14"/>
                    </a:lnTo>
                    <a:lnTo>
                      <a:pt x="5" y="16"/>
                    </a:lnTo>
                    <a:lnTo>
                      <a:pt x="1" y="14"/>
                    </a:lnTo>
                    <a:lnTo>
                      <a:pt x="0" y="10"/>
                    </a:lnTo>
                    <a:lnTo>
                      <a:pt x="3" y="5"/>
                    </a:lnTo>
                    <a:lnTo>
                      <a:pt x="9" y="1"/>
                    </a:lnTo>
                    <a:lnTo>
                      <a:pt x="18" y="0"/>
                    </a:lnTo>
                    <a:lnTo>
                      <a:pt x="28" y="0"/>
                    </a:lnTo>
                    <a:lnTo>
                      <a:pt x="38" y="1"/>
                    </a:lnTo>
                    <a:lnTo>
                      <a:pt x="45" y="4"/>
                    </a:lnTo>
                  </a:path>
                </a:pathLst>
              </a:custGeom>
              <a:solidFill>
                <a:srgbClr val="A04000"/>
              </a:solidFill>
              <a:ln w="12700" cap="rnd" cmpd="sng">
                <a:solidFill>
                  <a:srgbClr val="000000"/>
                </a:solidFill>
                <a:prstDash val="solid"/>
                <a:round/>
                <a:headEnd/>
                <a:tailEnd/>
              </a:ln>
            </p:spPr>
            <p:txBody>
              <a:bodyPr/>
              <a:lstStyle/>
              <a:p>
                <a:endParaRPr lang="zh-TW" altLang="en-US"/>
              </a:p>
            </p:txBody>
          </p:sp>
        </p:grpSp>
        <p:sp>
          <p:nvSpPr>
            <p:cNvPr id="20594" name="Line 68"/>
            <p:cNvSpPr>
              <a:spLocks noChangeShapeType="1"/>
            </p:cNvSpPr>
            <p:nvPr/>
          </p:nvSpPr>
          <p:spPr bwMode="auto">
            <a:xfrm>
              <a:off x="3410" y="2111"/>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492" name="Group 69"/>
          <p:cNvGrpSpPr>
            <a:grpSpLocks/>
          </p:cNvGrpSpPr>
          <p:nvPr/>
        </p:nvGrpSpPr>
        <p:grpSpPr bwMode="auto">
          <a:xfrm rot="240000">
            <a:off x="1760538" y="3468688"/>
            <a:ext cx="771525" cy="585787"/>
            <a:chOff x="1109" y="2377"/>
            <a:chExt cx="486" cy="483"/>
          </a:xfrm>
        </p:grpSpPr>
        <p:sp>
          <p:nvSpPr>
            <p:cNvPr id="20569" name="Freeform 70"/>
            <p:cNvSpPr>
              <a:spLocks/>
            </p:cNvSpPr>
            <p:nvPr/>
          </p:nvSpPr>
          <p:spPr bwMode="auto">
            <a:xfrm>
              <a:off x="1109" y="2593"/>
              <a:ext cx="486" cy="267"/>
            </a:xfrm>
            <a:custGeom>
              <a:avLst/>
              <a:gdLst>
                <a:gd name="T0" fmla="*/ 103 w 486"/>
                <a:gd name="T1" fmla="*/ 266 h 267"/>
                <a:gd name="T2" fmla="*/ 61 w 486"/>
                <a:gd name="T3" fmla="*/ 231 h 267"/>
                <a:gd name="T4" fmla="*/ 22 w 486"/>
                <a:gd name="T5" fmla="*/ 199 h 267"/>
                <a:gd name="T6" fmla="*/ 3 w 486"/>
                <a:gd name="T7" fmla="*/ 179 h 267"/>
                <a:gd name="T8" fmla="*/ 0 w 486"/>
                <a:gd name="T9" fmla="*/ 167 h 267"/>
                <a:gd name="T10" fmla="*/ 9 w 486"/>
                <a:gd name="T11" fmla="*/ 151 h 267"/>
                <a:gd name="T12" fmla="*/ 38 w 486"/>
                <a:gd name="T13" fmla="*/ 120 h 267"/>
                <a:gd name="T14" fmla="*/ 62 w 486"/>
                <a:gd name="T15" fmla="*/ 97 h 267"/>
                <a:gd name="T16" fmla="*/ 81 w 486"/>
                <a:gd name="T17" fmla="*/ 75 h 267"/>
                <a:gd name="T18" fmla="*/ 91 w 486"/>
                <a:gd name="T19" fmla="*/ 61 h 267"/>
                <a:gd name="T20" fmla="*/ 96 w 486"/>
                <a:gd name="T21" fmla="*/ 47 h 267"/>
                <a:gd name="T22" fmla="*/ 97 w 486"/>
                <a:gd name="T23" fmla="*/ 30 h 267"/>
                <a:gd name="T24" fmla="*/ 102 w 486"/>
                <a:gd name="T25" fmla="*/ 18 h 267"/>
                <a:gd name="T26" fmla="*/ 113 w 486"/>
                <a:gd name="T27" fmla="*/ 9 h 267"/>
                <a:gd name="T28" fmla="*/ 129 w 486"/>
                <a:gd name="T29" fmla="*/ 7 h 267"/>
                <a:gd name="T30" fmla="*/ 154 w 486"/>
                <a:gd name="T31" fmla="*/ 8 h 267"/>
                <a:gd name="T32" fmla="*/ 166 w 486"/>
                <a:gd name="T33" fmla="*/ 9 h 267"/>
                <a:gd name="T34" fmla="*/ 183 w 486"/>
                <a:gd name="T35" fmla="*/ 7 h 267"/>
                <a:gd name="T36" fmla="*/ 201 w 486"/>
                <a:gd name="T37" fmla="*/ 0 h 267"/>
                <a:gd name="T38" fmla="*/ 246 w 486"/>
                <a:gd name="T39" fmla="*/ 12 h 267"/>
                <a:gd name="T40" fmla="*/ 279 w 486"/>
                <a:gd name="T41" fmla="*/ 13 h 267"/>
                <a:gd name="T42" fmla="*/ 342 w 486"/>
                <a:gd name="T43" fmla="*/ 28 h 267"/>
                <a:gd name="T44" fmla="*/ 410 w 486"/>
                <a:gd name="T45" fmla="*/ 38 h 267"/>
                <a:gd name="T46" fmla="*/ 449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2" y="199"/>
                  </a:lnTo>
                  <a:lnTo>
                    <a:pt x="3" y="179"/>
                  </a:lnTo>
                  <a:lnTo>
                    <a:pt x="0" y="167"/>
                  </a:lnTo>
                  <a:lnTo>
                    <a:pt x="9" y="151"/>
                  </a:lnTo>
                  <a:lnTo>
                    <a:pt x="38" y="120"/>
                  </a:lnTo>
                  <a:lnTo>
                    <a:pt x="62" y="97"/>
                  </a:lnTo>
                  <a:lnTo>
                    <a:pt x="81" y="75"/>
                  </a:lnTo>
                  <a:lnTo>
                    <a:pt x="91" y="61"/>
                  </a:lnTo>
                  <a:lnTo>
                    <a:pt x="96" y="47"/>
                  </a:lnTo>
                  <a:lnTo>
                    <a:pt x="97" y="30"/>
                  </a:lnTo>
                  <a:lnTo>
                    <a:pt x="102" y="18"/>
                  </a:lnTo>
                  <a:lnTo>
                    <a:pt x="113" y="9"/>
                  </a:lnTo>
                  <a:lnTo>
                    <a:pt x="129" y="7"/>
                  </a:lnTo>
                  <a:lnTo>
                    <a:pt x="154" y="8"/>
                  </a:lnTo>
                  <a:lnTo>
                    <a:pt x="166" y="9"/>
                  </a:lnTo>
                  <a:lnTo>
                    <a:pt x="183" y="7"/>
                  </a:lnTo>
                  <a:lnTo>
                    <a:pt x="201" y="0"/>
                  </a:lnTo>
                  <a:lnTo>
                    <a:pt x="246" y="12"/>
                  </a:lnTo>
                  <a:lnTo>
                    <a:pt x="279" y="13"/>
                  </a:lnTo>
                  <a:lnTo>
                    <a:pt x="342" y="28"/>
                  </a:lnTo>
                  <a:lnTo>
                    <a:pt x="410" y="38"/>
                  </a:lnTo>
                  <a:lnTo>
                    <a:pt x="449" y="48"/>
                  </a:lnTo>
                  <a:lnTo>
                    <a:pt x="467" y="71"/>
                  </a:lnTo>
                  <a:lnTo>
                    <a:pt x="467" y="94"/>
                  </a:lnTo>
                  <a:lnTo>
                    <a:pt x="467" y="128"/>
                  </a:lnTo>
                  <a:lnTo>
                    <a:pt x="485" y="252"/>
                  </a:lnTo>
                  <a:lnTo>
                    <a:pt x="103" y="266"/>
                  </a:lnTo>
                </a:path>
              </a:pathLst>
            </a:custGeom>
            <a:solidFill>
              <a:srgbClr val="99CCFF"/>
            </a:solidFill>
            <a:ln w="12700" cap="rnd" cmpd="sng">
              <a:solidFill>
                <a:srgbClr val="0000FF"/>
              </a:solidFill>
              <a:prstDash val="solid"/>
              <a:round/>
              <a:headEnd/>
              <a:tailEnd/>
            </a:ln>
          </p:spPr>
          <p:txBody>
            <a:bodyPr/>
            <a:lstStyle/>
            <a:p>
              <a:endParaRPr lang="zh-TW" altLang="en-US"/>
            </a:p>
          </p:txBody>
        </p:sp>
        <p:sp>
          <p:nvSpPr>
            <p:cNvPr id="20570" name="Freeform 71"/>
            <p:cNvSpPr>
              <a:spLocks/>
            </p:cNvSpPr>
            <p:nvPr/>
          </p:nvSpPr>
          <p:spPr bwMode="auto">
            <a:xfrm>
              <a:off x="1294" y="2590"/>
              <a:ext cx="119" cy="99"/>
            </a:xfrm>
            <a:custGeom>
              <a:avLst/>
              <a:gdLst>
                <a:gd name="T0" fmla="*/ 17 w 119"/>
                <a:gd name="T1" fmla="*/ 0 h 99"/>
                <a:gd name="T2" fmla="*/ 8 w 119"/>
                <a:gd name="T3" fmla="*/ 23 h 99"/>
                <a:gd name="T4" fmla="*/ 0 w 119"/>
                <a:gd name="T5" fmla="*/ 57 h 99"/>
                <a:gd name="T6" fmla="*/ 3 w 119"/>
                <a:gd name="T7" fmla="*/ 98 h 99"/>
                <a:gd name="T8" fmla="*/ 19 w 119"/>
                <a:gd name="T9" fmla="*/ 83 h 99"/>
                <a:gd name="T10" fmla="*/ 36 w 119"/>
                <a:gd name="T11" fmla="*/ 70 h 99"/>
                <a:gd name="T12" fmla="*/ 64 w 119"/>
                <a:gd name="T13" fmla="*/ 50 h 99"/>
                <a:gd name="T14" fmla="*/ 92 w 119"/>
                <a:gd name="T15" fmla="*/ 71 h 99"/>
                <a:gd name="T16" fmla="*/ 118 w 119"/>
                <a:gd name="T17" fmla="*/ 92 h 99"/>
                <a:gd name="T18" fmla="*/ 109 w 119"/>
                <a:gd name="T19" fmla="*/ 68 h 99"/>
                <a:gd name="T20" fmla="*/ 107 w 119"/>
                <a:gd name="T21" fmla="*/ 39 h 99"/>
                <a:gd name="T22" fmla="*/ 91 w 119"/>
                <a:gd name="T23" fmla="*/ 12 h 99"/>
                <a:gd name="T24" fmla="*/ 88 w 119"/>
                <a:gd name="T25" fmla="*/ 24 h 99"/>
                <a:gd name="T26" fmla="*/ 67 w 119"/>
                <a:gd name="T27" fmla="*/ 32 h 99"/>
                <a:gd name="T28" fmla="*/ 34 w 119"/>
                <a:gd name="T29" fmla="*/ 19 h 99"/>
                <a:gd name="T30" fmla="*/ 17 w 119"/>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9"/>
                <a:gd name="T49" fmla="*/ 0 h 99"/>
                <a:gd name="T50" fmla="*/ 119 w 119"/>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9" h="99">
                  <a:moveTo>
                    <a:pt x="17" y="0"/>
                  </a:moveTo>
                  <a:lnTo>
                    <a:pt x="8" y="23"/>
                  </a:lnTo>
                  <a:lnTo>
                    <a:pt x="0" y="57"/>
                  </a:lnTo>
                  <a:lnTo>
                    <a:pt x="3" y="98"/>
                  </a:lnTo>
                  <a:lnTo>
                    <a:pt x="19" y="83"/>
                  </a:lnTo>
                  <a:lnTo>
                    <a:pt x="36" y="70"/>
                  </a:lnTo>
                  <a:lnTo>
                    <a:pt x="64" y="50"/>
                  </a:lnTo>
                  <a:lnTo>
                    <a:pt x="92" y="71"/>
                  </a:lnTo>
                  <a:lnTo>
                    <a:pt x="118" y="92"/>
                  </a:lnTo>
                  <a:lnTo>
                    <a:pt x="109" y="68"/>
                  </a:lnTo>
                  <a:lnTo>
                    <a:pt x="107" y="39"/>
                  </a:lnTo>
                  <a:lnTo>
                    <a:pt x="91" y="12"/>
                  </a:lnTo>
                  <a:lnTo>
                    <a:pt x="88" y="24"/>
                  </a:lnTo>
                  <a:lnTo>
                    <a:pt x="67" y="32"/>
                  </a:lnTo>
                  <a:lnTo>
                    <a:pt x="34" y="19"/>
                  </a:lnTo>
                  <a:lnTo>
                    <a:pt x="17" y="0"/>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20571" name="Freeform 72"/>
            <p:cNvSpPr>
              <a:spLocks/>
            </p:cNvSpPr>
            <p:nvPr/>
          </p:nvSpPr>
          <p:spPr bwMode="auto">
            <a:xfrm>
              <a:off x="1313" y="2623"/>
              <a:ext cx="84" cy="235"/>
            </a:xfrm>
            <a:custGeom>
              <a:avLst/>
              <a:gdLst>
                <a:gd name="T0" fmla="*/ 22 w 84"/>
                <a:gd name="T1" fmla="*/ 16 h 235"/>
                <a:gd name="T2" fmla="*/ 48 w 84"/>
                <a:gd name="T3" fmla="*/ 0 h 235"/>
                <a:gd name="T4" fmla="*/ 65 w 84"/>
                <a:gd name="T5" fmla="*/ 18 h 235"/>
                <a:gd name="T6" fmla="*/ 52 w 84"/>
                <a:gd name="T7" fmla="*/ 45 h 235"/>
                <a:gd name="T8" fmla="*/ 68 w 84"/>
                <a:gd name="T9" fmla="*/ 76 h 235"/>
                <a:gd name="T10" fmla="*/ 83 w 84"/>
                <a:gd name="T11" fmla="*/ 97 h 235"/>
                <a:gd name="T12" fmla="*/ 68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2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2" y="16"/>
                  </a:moveTo>
                  <a:lnTo>
                    <a:pt x="48" y="0"/>
                  </a:lnTo>
                  <a:lnTo>
                    <a:pt x="65" y="18"/>
                  </a:lnTo>
                  <a:lnTo>
                    <a:pt x="52" y="45"/>
                  </a:lnTo>
                  <a:lnTo>
                    <a:pt x="68" y="76"/>
                  </a:lnTo>
                  <a:lnTo>
                    <a:pt x="83" y="97"/>
                  </a:lnTo>
                  <a:lnTo>
                    <a:pt x="68" y="151"/>
                  </a:lnTo>
                  <a:lnTo>
                    <a:pt x="52" y="234"/>
                  </a:lnTo>
                  <a:lnTo>
                    <a:pt x="31" y="234"/>
                  </a:lnTo>
                  <a:lnTo>
                    <a:pt x="10" y="151"/>
                  </a:lnTo>
                  <a:lnTo>
                    <a:pt x="0" y="97"/>
                  </a:lnTo>
                  <a:lnTo>
                    <a:pt x="13" y="75"/>
                  </a:lnTo>
                  <a:lnTo>
                    <a:pt x="32" y="44"/>
                  </a:lnTo>
                  <a:lnTo>
                    <a:pt x="22" y="16"/>
                  </a:lnTo>
                </a:path>
              </a:pathLst>
            </a:custGeom>
            <a:solidFill>
              <a:srgbClr val="99CCFF"/>
            </a:solidFill>
            <a:ln w="12700" cap="rnd" cmpd="sng">
              <a:solidFill>
                <a:srgbClr val="FF0000"/>
              </a:solidFill>
              <a:prstDash val="solid"/>
              <a:round/>
              <a:headEnd/>
              <a:tailEnd/>
            </a:ln>
          </p:spPr>
          <p:txBody>
            <a:bodyPr/>
            <a:lstStyle/>
            <a:p>
              <a:endParaRPr lang="zh-TW" altLang="en-US"/>
            </a:p>
          </p:txBody>
        </p:sp>
        <p:sp>
          <p:nvSpPr>
            <p:cNvPr id="20572" name="Freeform 73"/>
            <p:cNvSpPr>
              <a:spLocks/>
            </p:cNvSpPr>
            <p:nvPr/>
          </p:nvSpPr>
          <p:spPr bwMode="auto">
            <a:xfrm>
              <a:off x="1219" y="2705"/>
              <a:ext cx="77" cy="152"/>
            </a:xfrm>
            <a:custGeom>
              <a:avLst/>
              <a:gdLst>
                <a:gd name="T0" fmla="*/ 72 w 77"/>
                <a:gd name="T1" fmla="*/ 0 h 152"/>
                <a:gd name="T2" fmla="*/ 60 w 77"/>
                <a:gd name="T3" fmla="*/ 20 h 152"/>
                <a:gd name="T4" fmla="*/ 43 w 77"/>
                <a:gd name="T5" fmla="*/ 38 h 152"/>
                <a:gd name="T6" fmla="*/ 18 w 77"/>
                <a:gd name="T7" fmla="*/ 51 h 152"/>
                <a:gd name="T8" fmla="*/ 0 w 77"/>
                <a:gd name="T9" fmla="*/ 60 h 152"/>
                <a:gd name="T10" fmla="*/ 16 w 77"/>
                <a:gd name="T11" fmla="*/ 66 h 152"/>
                <a:gd name="T12" fmla="*/ 29 w 77"/>
                <a:gd name="T13" fmla="*/ 74 h 152"/>
                <a:gd name="T14" fmla="*/ 39 w 77"/>
                <a:gd name="T15" fmla="*/ 84 h 152"/>
                <a:gd name="T16" fmla="*/ 76 w 77"/>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152"/>
                <a:gd name="T29" fmla="*/ 77 w 77"/>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152">
                  <a:moveTo>
                    <a:pt x="72" y="0"/>
                  </a:moveTo>
                  <a:lnTo>
                    <a:pt x="60" y="20"/>
                  </a:lnTo>
                  <a:lnTo>
                    <a:pt x="43" y="38"/>
                  </a:lnTo>
                  <a:lnTo>
                    <a:pt x="18" y="51"/>
                  </a:lnTo>
                  <a:lnTo>
                    <a:pt x="0" y="60"/>
                  </a:lnTo>
                  <a:lnTo>
                    <a:pt x="16" y="66"/>
                  </a:lnTo>
                  <a:lnTo>
                    <a:pt x="29" y="74"/>
                  </a:lnTo>
                  <a:lnTo>
                    <a:pt x="39" y="84"/>
                  </a:lnTo>
                  <a:lnTo>
                    <a:pt x="76" y="151"/>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grpSp>
          <p:nvGrpSpPr>
            <p:cNvPr id="20573" name="Group 74"/>
            <p:cNvGrpSpPr>
              <a:grpSpLocks/>
            </p:cNvGrpSpPr>
            <p:nvPr/>
          </p:nvGrpSpPr>
          <p:grpSpPr bwMode="auto">
            <a:xfrm>
              <a:off x="1197" y="2377"/>
              <a:ext cx="338" cy="242"/>
              <a:chOff x="1197" y="2377"/>
              <a:chExt cx="338" cy="242"/>
            </a:xfrm>
          </p:grpSpPr>
          <p:sp>
            <p:nvSpPr>
              <p:cNvPr id="20575" name="Freeform 75"/>
              <p:cNvSpPr>
                <a:spLocks/>
              </p:cNvSpPr>
              <p:nvPr/>
            </p:nvSpPr>
            <p:spPr bwMode="auto">
              <a:xfrm>
                <a:off x="1197" y="2395"/>
                <a:ext cx="311" cy="224"/>
              </a:xfrm>
              <a:custGeom>
                <a:avLst/>
                <a:gdLst>
                  <a:gd name="T0" fmla="*/ 243 w 311"/>
                  <a:gd name="T1" fmla="*/ 10 h 224"/>
                  <a:gd name="T2" fmla="*/ 181 w 311"/>
                  <a:gd name="T3" fmla="*/ 0 h 224"/>
                  <a:gd name="T4" fmla="*/ 123 w 311"/>
                  <a:gd name="T5" fmla="*/ 10 h 224"/>
                  <a:gd name="T6" fmla="*/ 91 w 311"/>
                  <a:gd name="T7" fmla="*/ 40 h 224"/>
                  <a:gd name="T8" fmla="*/ 66 w 311"/>
                  <a:gd name="T9" fmla="*/ 65 h 224"/>
                  <a:gd name="T10" fmla="*/ 53 w 311"/>
                  <a:gd name="T11" fmla="*/ 92 h 224"/>
                  <a:gd name="T12" fmla="*/ 46 w 311"/>
                  <a:gd name="T13" fmla="*/ 98 h 224"/>
                  <a:gd name="T14" fmla="*/ 28 w 311"/>
                  <a:gd name="T15" fmla="*/ 87 h 224"/>
                  <a:gd name="T16" fmla="*/ 8 w 311"/>
                  <a:gd name="T17" fmla="*/ 91 h 224"/>
                  <a:gd name="T18" fmla="*/ 0 w 311"/>
                  <a:gd name="T19" fmla="*/ 102 h 224"/>
                  <a:gd name="T20" fmla="*/ 7 w 311"/>
                  <a:gd name="T21" fmla="*/ 118 h 224"/>
                  <a:gd name="T22" fmla="*/ 22 w 311"/>
                  <a:gd name="T23" fmla="*/ 130 h 224"/>
                  <a:gd name="T24" fmla="*/ 39 w 311"/>
                  <a:gd name="T25" fmla="*/ 131 h 224"/>
                  <a:gd name="T26" fmla="*/ 51 w 311"/>
                  <a:gd name="T27" fmla="*/ 127 h 224"/>
                  <a:gd name="T28" fmla="*/ 51 w 311"/>
                  <a:gd name="T29" fmla="*/ 132 h 224"/>
                  <a:gd name="T30" fmla="*/ 51 w 311"/>
                  <a:gd name="T31" fmla="*/ 151 h 224"/>
                  <a:gd name="T32" fmla="*/ 61 w 311"/>
                  <a:gd name="T33" fmla="*/ 170 h 224"/>
                  <a:gd name="T34" fmla="*/ 82 w 311"/>
                  <a:gd name="T35" fmla="*/ 184 h 224"/>
                  <a:gd name="T36" fmla="*/ 106 w 311"/>
                  <a:gd name="T37" fmla="*/ 194 h 224"/>
                  <a:gd name="T38" fmla="*/ 115 w 311"/>
                  <a:gd name="T39" fmla="*/ 203 h 224"/>
                  <a:gd name="T40" fmla="*/ 129 w 311"/>
                  <a:gd name="T41" fmla="*/ 215 h 224"/>
                  <a:gd name="T42" fmla="*/ 151 w 311"/>
                  <a:gd name="T43" fmla="*/ 222 h 224"/>
                  <a:gd name="T44" fmla="*/ 168 w 311"/>
                  <a:gd name="T45" fmla="*/ 221 h 224"/>
                  <a:gd name="T46" fmla="*/ 179 w 311"/>
                  <a:gd name="T47" fmla="*/ 220 h 224"/>
                  <a:gd name="T48" fmla="*/ 198 w 311"/>
                  <a:gd name="T49" fmla="*/ 218 h 224"/>
                  <a:gd name="T50" fmla="*/ 216 w 311"/>
                  <a:gd name="T51" fmla="*/ 207 h 224"/>
                  <a:gd name="T52" fmla="*/ 243 w 311"/>
                  <a:gd name="T53" fmla="*/ 190 h 224"/>
                  <a:gd name="T54" fmla="*/ 277 w 311"/>
                  <a:gd name="T55" fmla="*/ 173 h 224"/>
                  <a:gd name="T56" fmla="*/ 295 w 311"/>
                  <a:gd name="T57" fmla="*/ 159 h 224"/>
                  <a:gd name="T58" fmla="*/ 309 w 311"/>
                  <a:gd name="T59" fmla="*/ 133 h 224"/>
                  <a:gd name="T60" fmla="*/ 308 w 311"/>
                  <a:gd name="T61" fmla="*/ 112 h 224"/>
                  <a:gd name="T62" fmla="*/ 310 w 311"/>
                  <a:gd name="T63" fmla="*/ 89 h 224"/>
                  <a:gd name="T64" fmla="*/ 304 w 311"/>
                  <a:gd name="T65" fmla="*/ 53 h 224"/>
                  <a:gd name="T66" fmla="*/ 266 w 311"/>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1"/>
                  <a:gd name="T103" fmla="*/ 0 h 224"/>
                  <a:gd name="T104" fmla="*/ 311 w 311"/>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1" h="224">
                    <a:moveTo>
                      <a:pt x="266" y="20"/>
                    </a:moveTo>
                    <a:lnTo>
                      <a:pt x="243" y="10"/>
                    </a:lnTo>
                    <a:lnTo>
                      <a:pt x="209" y="1"/>
                    </a:lnTo>
                    <a:lnTo>
                      <a:pt x="181" y="0"/>
                    </a:lnTo>
                    <a:lnTo>
                      <a:pt x="149" y="4"/>
                    </a:lnTo>
                    <a:lnTo>
                      <a:pt x="123" y="10"/>
                    </a:lnTo>
                    <a:lnTo>
                      <a:pt x="106" y="23"/>
                    </a:lnTo>
                    <a:lnTo>
                      <a:pt x="91" y="40"/>
                    </a:lnTo>
                    <a:lnTo>
                      <a:pt x="80" y="52"/>
                    </a:lnTo>
                    <a:lnTo>
                      <a:pt x="66" y="65"/>
                    </a:lnTo>
                    <a:lnTo>
                      <a:pt x="58" y="79"/>
                    </a:lnTo>
                    <a:lnTo>
                      <a:pt x="53" y="92"/>
                    </a:lnTo>
                    <a:lnTo>
                      <a:pt x="55" y="103"/>
                    </a:lnTo>
                    <a:lnTo>
                      <a:pt x="46" y="98"/>
                    </a:lnTo>
                    <a:lnTo>
                      <a:pt x="39" y="89"/>
                    </a:lnTo>
                    <a:lnTo>
                      <a:pt x="28" y="87"/>
                    </a:lnTo>
                    <a:lnTo>
                      <a:pt x="17" y="87"/>
                    </a:lnTo>
                    <a:lnTo>
                      <a:pt x="8" y="91"/>
                    </a:lnTo>
                    <a:lnTo>
                      <a:pt x="2" y="95"/>
                    </a:lnTo>
                    <a:lnTo>
                      <a:pt x="0" y="102"/>
                    </a:lnTo>
                    <a:lnTo>
                      <a:pt x="3" y="111"/>
                    </a:lnTo>
                    <a:lnTo>
                      <a:pt x="7"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1" y="170"/>
                    </a:lnTo>
                    <a:lnTo>
                      <a:pt x="71" y="177"/>
                    </a:lnTo>
                    <a:lnTo>
                      <a:pt x="82" y="184"/>
                    </a:lnTo>
                    <a:lnTo>
                      <a:pt x="93" y="190"/>
                    </a:lnTo>
                    <a:lnTo>
                      <a:pt x="106" y="194"/>
                    </a:lnTo>
                    <a:lnTo>
                      <a:pt x="114" y="198"/>
                    </a:lnTo>
                    <a:lnTo>
                      <a:pt x="115" y="203"/>
                    </a:lnTo>
                    <a:lnTo>
                      <a:pt x="121" y="210"/>
                    </a:lnTo>
                    <a:lnTo>
                      <a:pt x="129" y="215"/>
                    </a:lnTo>
                    <a:lnTo>
                      <a:pt x="141" y="219"/>
                    </a:lnTo>
                    <a:lnTo>
                      <a:pt x="151" y="222"/>
                    </a:lnTo>
                    <a:lnTo>
                      <a:pt x="161" y="223"/>
                    </a:lnTo>
                    <a:lnTo>
                      <a:pt x="168" y="221"/>
                    </a:lnTo>
                    <a:lnTo>
                      <a:pt x="173" y="216"/>
                    </a:lnTo>
                    <a:lnTo>
                      <a:pt x="179" y="220"/>
                    </a:lnTo>
                    <a:lnTo>
                      <a:pt x="188" y="221"/>
                    </a:lnTo>
                    <a:lnTo>
                      <a:pt x="198" y="218"/>
                    </a:lnTo>
                    <a:lnTo>
                      <a:pt x="207" y="214"/>
                    </a:lnTo>
                    <a:lnTo>
                      <a:pt x="216" y="207"/>
                    </a:lnTo>
                    <a:lnTo>
                      <a:pt x="227" y="199"/>
                    </a:lnTo>
                    <a:lnTo>
                      <a:pt x="243" y="190"/>
                    </a:lnTo>
                    <a:lnTo>
                      <a:pt x="258" y="182"/>
                    </a:lnTo>
                    <a:lnTo>
                      <a:pt x="277" y="173"/>
                    </a:lnTo>
                    <a:lnTo>
                      <a:pt x="285" y="165"/>
                    </a:lnTo>
                    <a:lnTo>
                      <a:pt x="295" y="159"/>
                    </a:lnTo>
                    <a:lnTo>
                      <a:pt x="304" y="150"/>
                    </a:lnTo>
                    <a:lnTo>
                      <a:pt x="309" y="133"/>
                    </a:lnTo>
                    <a:lnTo>
                      <a:pt x="310" y="117"/>
                    </a:lnTo>
                    <a:lnTo>
                      <a:pt x="308" y="112"/>
                    </a:lnTo>
                    <a:lnTo>
                      <a:pt x="308" y="105"/>
                    </a:lnTo>
                    <a:lnTo>
                      <a:pt x="310" y="89"/>
                    </a:lnTo>
                    <a:lnTo>
                      <a:pt x="310" y="69"/>
                    </a:lnTo>
                    <a:lnTo>
                      <a:pt x="304" y="53"/>
                    </a:lnTo>
                    <a:lnTo>
                      <a:pt x="290" y="37"/>
                    </a:lnTo>
                    <a:lnTo>
                      <a:pt x="266" y="20"/>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20576" name="Freeform 76"/>
              <p:cNvSpPr>
                <a:spLocks/>
              </p:cNvSpPr>
              <p:nvPr/>
            </p:nvSpPr>
            <p:spPr bwMode="auto">
              <a:xfrm>
                <a:off x="1309" y="2507"/>
                <a:ext cx="17" cy="20"/>
              </a:xfrm>
              <a:custGeom>
                <a:avLst/>
                <a:gdLst>
                  <a:gd name="T0" fmla="*/ 16 w 17"/>
                  <a:gd name="T1" fmla="*/ 0 h 20"/>
                  <a:gd name="T2" fmla="*/ 10 w 17"/>
                  <a:gd name="T3" fmla="*/ 2 h 20"/>
                  <a:gd name="T4" fmla="*/ 5 w 17"/>
                  <a:gd name="T5" fmla="*/ 4 h 20"/>
                  <a:gd name="T6" fmla="*/ 2 w 17"/>
                  <a:gd name="T7" fmla="*/ 7 h 20"/>
                  <a:gd name="T8" fmla="*/ 0 w 17"/>
                  <a:gd name="T9" fmla="*/ 11 h 20"/>
                  <a:gd name="T10" fmla="*/ 1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10" y="2"/>
                    </a:lnTo>
                    <a:lnTo>
                      <a:pt x="5" y="4"/>
                    </a:lnTo>
                    <a:lnTo>
                      <a:pt x="2" y="7"/>
                    </a:lnTo>
                    <a:lnTo>
                      <a:pt x="0" y="11"/>
                    </a:lnTo>
                    <a:lnTo>
                      <a:pt x="1" y="15"/>
                    </a:lnTo>
                    <a:lnTo>
                      <a:pt x="2" y="19"/>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77" name="Freeform 77"/>
              <p:cNvSpPr>
                <a:spLocks/>
              </p:cNvSpPr>
              <p:nvPr/>
            </p:nvSpPr>
            <p:spPr bwMode="auto">
              <a:xfrm>
                <a:off x="1312" y="2507"/>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3 w 129"/>
                  <a:gd name="T15" fmla="*/ 33 h 35"/>
                  <a:gd name="T16" fmla="*/ 67 w 129"/>
                  <a:gd name="T17" fmla="*/ 34 h 35"/>
                  <a:gd name="T18" fmla="*/ 80 w 129"/>
                  <a:gd name="T19" fmla="*/ 33 h 35"/>
                  <a:gd name="T20" fmla="*/ 90 w 129"/>
                  <a:gd name="T21" fmla="*/ 32 h 35"/>
                  <a:gd name="T22" fmla="*/ 102 w 129"/>
                  <a:gd name="T23" fmla="*/ 29 h 35"/>
                  <a:gd name="T24" fmla="*/ 111 w 129"/>
                  <a:gd name="T25" fmla="*/ 24 h 35"/>
                  <a:gd name="T26" fmla="*/ 119 w 129"/>
                  <a:gd name="T27" fmla="*/ 17 h 35"/>
                  <a:gd name="T28" fmla="*/ 123 w 129"/>
                  <a:gd name="T29" fmla="*/ 12 h 35"/>
                  <a:gd name="T30" fmla="*/ 125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3" y="33"/>
                    </a:lnTo>
                    <a:lnTo>
                      <a:pt x="67" y="34"/>
                    </a:lnTo>
                    <a:lnTo>
                      <a:pt x="80" y="33"/>
                    </a:lnTo>
                    <a:lnTo>
                      <a:pt x="90" y="32"/>
                    </a:lnTo>
                    <a:lnTo>
                      <a:pt x="102" y="29"/>
                    </a:lnTo>
                    <a:lnTo>
                      <a:pt x="111" y="24"/>
                    </a:lnTo>
                    <a:lnTo>
                      <a:pt x="119" y="17"/>
                    </a:lnTo>
                    <a:lnTo>
                      <a:pt x="123" y="12"/>
                    </a:lnTo>
                    <a:lnTo>
                      <a:pt x="125" y="6"/>
                    </a:lnTo>
                    <a:lnTo>
                      <a:pt x="128" y="0"/>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78" name="Freeform 78"/>
              <p:cNvSpPr>
                <a:spLocks/>
              </p:cNvSpPr>
              <p:nvPr/>
            </p:nvSpPr>
            <p:spPr bwMode="auto">
              <a:xfrm>
                <a:off x="1423" y="2502"/>
                <a:ext cx="28" cy="17"/>
              </a:xfrm>
              <a:custGeom>
                <a:avLst/>
                <a:gdLst>
                  <a:gd name="T0" fmla="*/ 0 w 28"/>
                  <a:gd name="T1" fmla="*/ 0 h 17"/>
                  <a:gd name="T2" fmla="*/ 6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6" y="1"/>
                    </a:lnTo>
                    <a:lnTo>
                      <a:pt x="12" y="3"/>
                    </a:lnTo>
                    <a:lnTo>
                      <a:pt x="18" y="6"/>
                    </a:lnTo>
                    <a:lnTo>
                      <a:pt x="23" y="8"/>
                    </a:lnTo>
                    <a:lnTo>
                      <a:pt x="26" y="12"/>
                    </a:lnTo>
                    <a:lnTo>
                      <a:pt x="27" y="16"/>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79" name="Freeform 79"/>
              <p:cNvSpPr>
                <a:spLocks/>
              </p:cNvSpPr>
              <p:nvPr/>
            </p:nvSpPr>
            <p:spPr bwMode="auto">
              <a:xfrm>
                <a:off x="1343" y="2453"/>
                <a:ext cx="66" cy="58"/>
              </a:xfrm>
              <a:custGeom>
                <a:avLst/>
                <a:gdLst>
                  <a:gd name="T0" fmla="*/ 31 w 66"/>
                  <a:gd name="T1" fmla="*/ 0 h 58"/>
                  <a:gd name="T2" fmla="*/ 21 w 66"/>
                  <a:gd name="T3" fmla="*/ 9 h 58"/>
                  <a:gd name="T4" fmla="*/ 13 w 66"/>
                  <a:gd name="T5" fmla="*/ 15 h 58"/>
                  <a:gd name="T6" fmla="*/ 8 w 66"/>
                  <a:gd name="T7" fmla="*/ 21 h 58"/>
                  <a:gd name="T8" fmla="*/ 3 w 66"/>
                  <a:gd name="T9" fmla="*/ 29 h 58"/>
                  <a:gd name="T10" fmla="*/ 1 w 66"/>
                  <a:gd name="T11" fmla="*/ 37 h 58"/>
                  <a:gd name="T12" fmla="*/ 0 w 66"/>
                  <a:gd name="T13" fmla="*/ 43 h 58"/>
                  <a:gd name="T14" fmla="*/ 4 w 66"/>
                  <a:gd name="T15" fmla="*/ 49 h 58"/>
                  <a:gd name="T16" fmla="*/ 9 w 66"/>
                  <a:gd name="T17" fmla="*/ 54 h 58"/>
                  <a:gd name="T18" fmla="*/ 19 w 66"/>
                  <a:gd name="T19" fmla="*/ 56 h 58"/>
                  <a:gd name="T20" fmla="*/ 31 w 66"/>
                  <a:gd name="T21" fmla="*/ 57 h 58"/>
                  <a:gd name="T22" fmla="*/ 42 w 66"/>
                  <a:gd name="T23" fmla="*/ 56 h 58"/>
                  <a:gd name="T24" fmla="*/ 50 w 66"/>
                  <a:gd name="T25" fmla="*/ 54 h 58"/>
                  <a:gd name="T26" fmla="*/ 57 w 66"/>
                  <a:gd name="T27" fmla="*/ 51 h 58"/>
                  <a:gd name="T28" fmla="*/ 61 w 66"/>
                  <a:gd name="T29" fmla="*/ 48 h 58"/>
                  <a:gd name="T30" fmla="*/ 64 w 66"/>
                  <a:gd name="T31" fmla="*/ 41 h 58"/>
                  <a:gd name="T32" fmla="*/ 65 w 66"/>
                  <a:gd name="T33" fmla="*/ 35 h 58"/>
                  <a:gd name="T34" fmla="*/ 63 w 66"/>
                  <a:gd name="T35" fmla="*/ 30 h 58"/>
                  <a:gd name="T36" fmla="*/ 60 w 66"/>
                  <a:gd name="T37" fmla="*/ 26 h 58"/>
                  <a:gd name="T38" fmla="*/ 57 w 66"/>
                  <a:gd name="T39" fmla="*/ 24 h 58"/>
                  <a:gd name="T40" fmla="*/ 53 w 66"/>
                  <a:gd name="T41" fmla="*/ 22 h 58"/>
                  <a:gd name="T42" fmla="*/ 47 w 66"/>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
                  <a:gd name="T67" fmla="*/ 0 h 58"/>
                  <a:gd name="T68" fmla="*/ 66 w 66"/>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 h="58">
                    <a:moveTo>
                      <a:pt x="31" y="0"/>
                    </a:moveTo>
                    <a:lnTo>
                      <a:pt x="21" y="9"/>
                    </a:lnTo>
                    <a:lnTo>
                      <a:pt x="13" y="15"/>
                    </a:lnTo>
                    <a:lnTo>
                      <a:pt x="8" y="21"/>
                    </a:lnTo>
                    <a:lnTo>
                      <a:pt x="3" y="29"/>
                    </a:lnTo>
                    <a:lnTo>
                      <a:pt x="1" y="37"/>
                    </a:lnTo>
                    <a:lnTo>
                      <a:pt x="0" y="43"/>
                    </a:lnTo>
                    <a:lnTo>
                      <a:pt x="4" y="49"/>
                    </a:lnTo>
                    <a:lnTo>
                      <a:pt x="9" y="54"/>
                    </a:lnTo>
                    <a:lnTo>
                      <a:pt x="19" y="56"/>
                    </a:lnTo>
                    <a:lnTo>
                      <a:pt x="31" y="57"/>
                    </a:lnTo>
                    <a:lnTo>
                      <a:pt x="42" y="56"/>
                    </a:lnTo>
                    <a:lnTo>
                      <a:pt x="50" y="54"/>
                    </a:lnTo>
                    <a:lnTo>
                      <a:pt x="57" y="51"/>
                    </a:lnTo>
                    <a:lnTo>
                      <a:pt x="61" y="48"/>
                    </a:lnTo>
                    <a:lnTo>
                      <a:pt x="64" y="41"/>
                    </a:lnTo>
                    <a:lnTo>
                      <a:pt x="65" y="35"/>
                    </a:lnTo>
                    <a:lnTo>
                      <a:pt x="63" y="30"/>
                    </a:lnTo>
                    <a:lnTo>
                      <a:pt x="60" y="26"/>
                    </a:lnTo>
                    <a:lnTo>
                      <a:pt x="57" y="24"/>
                    </a:lnTo>
                    <a:lnTo>
                      <a:pt x="53" y="22"/>
                    </a:lnTo>
                    <a:lnTo>
                      <a:pt x="47" y="21"/>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80" name="Freeform 80"/>
              <p:cNvSpPr>
                <a:spLocks/>
              </p:cNvSpPr>
              <p:nvPr/>
            </p:nvSpPr>
            <p:spPr bwMode="auto">
              <a:xfrm>
                <a:off x="1393" y="2446"/>
                <a:ext cx="41" cy="17"/>
              </a:xfrm>
              <a:custGeom>
                <a:avLst/>
                <a:gdLst>
                  <a:gd name="T0" fmla="*/ 0 w 41"/>
                  <a:gd name="T1" fmla="*/ 2 h 17"/>
                  <a:gd name="T2" fmla="*/ 8 w 41"/>
                  <a:gd name="T3" fmla="*/ 1 h 17"/>
                  <a:gd name="T4" fmla="*/ 16 w 41"/>
                  <a:gd name="T5" fmla="*/ 0 h 17"/>
                  <a:gd name="T6" fmla="*/ 25 w 41"/>
                  <a:gd name="T7" fmla="*/ 1 h 17"/>
                  <a:gd name="T8" fmla="*/ 34 w 41"/>
                  <a:gd name="T9" fmla="*/ 5 h 17"/>
                  <a:gd name="T10" fmla="*/ 40 w 41"/>
                  <a:gd name="T11" fmla="*/ 13 h 17"/>
                  <a:gd name="T12" fmla="*/ 33 w 41"/>
                  <a:gd name="T13" fmla="*/ 16 h 17"/>
                  <a:gd name="T14" fmla="*/ 28 w 41"/>
                  <a:gd name="T15" fmla="*/ 16 h 17"/>
                  <a:gd name="T16" fmla="*/ 24 w 41"/>
                  <a:gd name="T17" fmla="*/ 16 h 17"/>
                  <a:gd name="T18" fmla="*/ 19 w 41"/>
                  <a:gd name="T19" fmla="*/ 14 h 17"/>
                  <a:gd name="T20" fmla="*/ 18 w 41"/>
                  <a:gd name="T21" fmla="*/ 11 h 17"/>
                  <a:gd name="T22" fmla="*/ 19 w 41"/>
                  <a:gd name="T23" fmla="*/ 7 h 17"/>
                  <a:gd name="T24" fmla="*/ 21 w 41"/>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17"/>
                  <a:gd name="T41" fmla="*/ 41 w 41"/>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17">
                    <a:moveTo>
                      <a:pt x="0" y="2"/>
                    </a:moveTo>
                    <a:lnTo>
                      <a:pt x="8" y="1"/>
                    </a:lnTo>
                    <a:lnTo>
                      <a:pt x="16" y="0"/>
                    </a:lnTo>
                    <a:lnTo>
                      <a:pt x="25" y="1"/>
                    </a:lnTo>
                    <a:lnTo>
                      <a:pt x="34" y="5"/>
                    </a:lnTo>
                    <a:lnTo>
                      <a:pt x="40" y="13"/>
                    </a:lnTo>
                    <a:lnTo>
                      <a:pt x="33" y="16"/>
                    </a:lnTo>
                    <a:lnTo>
                      <a:pt x="28" y="16"/>
                    </a:lnTo>
                    <a:lnTo>
                      <a:pt x="24" y="16"/>
                    </a:lnTo>
                    <a:lnTo>
                      <a:pt x="19" y="14"/>
                    </a:lnTo>
                    <a:lnTo>
                      <a:pt x="18" y="11"/>
                    </a:lnTo>
                    <a:lnTo>
                      <a:pt x="19" y="7"/>
                    </a:lnTo>
                    <a:lnTo>
                      <a:pt x="21" y="4"/>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81" name="Freeform 81"/>
              <p:cNvSpPr>
                <a:spLocks/>
              </p:cNvSpPr>
              <p:nvPr/>
            </p:nvSpPr>
            <p:spPr bwMode="auto">
              <a:xfrm>
                <a:off x="1314" y="2448"/>
                <a:ext cx="47" cy="17"/>
              </a:xfrm>
              <a:custGeom>
                <a:avLst/>
                <a:gdLst>
                  <a:gd name="T0" fmla="*/ 0 w 47"/>
                  <a:gd name="T1" fmla="*/ 16 h 17"/>
                  <a:gd name="T2" fmla="*/ 6 w 47"/>
                  <a:gd name="T3" fmla="*/ 13 h 17"/>
                  <a:gd name="T4" fmla="*/ 11 w 47"/>
                  <a:gd name="T5" fmla="*/ 9 h 17"/>
                  <a:gd name="T6" fmla="*/ 15 w 47"/>
                  <a:gd name="T7" fmla="*/ 6 h 17"/>
                  <a:gd name="T8" fmla="*/ 23 w 47"/>
                  <a:gd name="T9" fmla="*/ 6 h 17"/>
                  <a:gd name="T10" fmla="*/ 31 w 47"/>
                  <a:gd name="T11" fmla="*/ 6 h 17"/>
                  <a:gd name="T12" fmla="*/ 38 w 47"/>
                  <a:gd name="T13" fmla="*/ 3 h 17"/>
                  <a:gd name="T14" fmla="*/ 46 w 47"/>
                  <a:gd name="T15" fmla="*/ 0 h 17"/>
                  <a:gd name="T16" fmla="*/ 41 w 47"/>
                  <a:gd name="T17" fmla="*/ 3 h 17"/>
                  <a:gd name="T18" fmla="*/ 37 w 47"/>
                  <a:gd name="T19" fmla="*/ 7 h 17"/>
                  <a:gd name="T20" fmla="*/ 34 w 47"/>
                  <a:gd name="T21" fmla="*/ 11 h 17"/>
                  <a:gd name="T22" fmla="*/ 30 w 47"/>
                  <a:gd name="T23" fmla="*/ 11 h 17"/>
                  <a:gd name="T24" fmla="*/ 25 w 47"/>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7"/>
                  <a:gd name="T41" fmla="*/ 47 w 4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7">
                    <a:moveTo>
                      <a:pt x="0" y="16"/>
                    </a:moveTo>
                    <a:lnTo>
                      <a:pt x="6" y="13"/>
                    </a:lnTo>
                    <a:lnTo>
                      <a:pt x="11" y="9"/>
                    </a:lnTo>
                    <a:lnTo>
                      <a:pt x="15" y="6"/>
                    </a:lnTo>
                    <a:lnTo>
                      <a:pt x="23" y="6"/>
                    </a:lnTo>
                    <a:lnTo>
                      <a:pt x="31" y="6"/>
                    </a:lnTo>
                    <a:lnTo>
                      <a:pt x="38" y="3"/>
                    </a:lnTo>
                    <a:lnTo>
                      <a:pt x="46" y="0"/>
                    </a:lnTo>
                    <a:lnTo>
                      <a:pt x="41" y="3"/>
                    </a:lnTo>
                    <a:lnTo>
                      <a:pt x="37" y="7"/>
                    </a:lnTo>
                    <a:lnTo>
                      <a:pt x="34" y="11"/>
                    </a:lnTo>
                    <a:lnTo>
                      <a:pt x="30" y="11"/>
                    </a:lnTo>
                    <a:lnTo>
                      <a:pt x="25" y="8"/>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82" name="Freeform 82"/>
              <p:cNvSpPr>
                <a:spLocks/>
              </p:cNvSpPr>
              <p:nvPr/>
            </p:nvSpPr>
            <p:spPr bwMode="auto">
              <a:xfrm>
                <a:off x="1392" y="2433"/>
                <a:ext cx="48" cy="17"/>
              </a:xfrm>
              <a:custGeom>
                <a:avLst/>
                <a:gdLst>
                  <a:gd name="T0" fmla="*/ 1 w 48"/>
                  <a:gd name="T1" fmla="*/ 5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10 h 17"/>
                  <a:gd name="T24" fmla="*/ 44 w 48"/>
                  <a:gd name="T25" fmla="*/ 5 h 17"/>
                  <a:gd name="T26" fmla="*/ 38 w 48"/>
                  <a:gd name="T27" fmla="*/ 2 h 17"/>
                  <a:gd name="T28" fmla="*/ 27 w 48"/>
                  <a:gd name="T29" fmla="*/ 1 h 17"/>
                  <a:gd name="T30" fmla="*/ 18 w 48"/>
                  <a:gd name="T31" fmla="*/ 0 h 17"/>
                  <a:gd name="T32" fmla="*/ 8 w 48"/>
                  <a:gd name="T33" fmla="*/ 2 h 17"/>
                  <a:gd name="T34" fmla="*/ 1 w 48"/>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5"/>
                    </a:moveTo>
                    <a:lnTo>
                      <a:pt x="0" y="8"/>
                    </a:lnTo>
                    <a:lnTo>
                      <a:pt x="0" y="10"/>
                    </a:lnTo>
                    <a:lnTo>
                      <a:pt x="3" y="13"/>
                    </a:lnTo>
                    <a:lnTo>
                      <a:pt x="8" y="14"/>
                    </a:lnTo>
                    <a:lnTo>
                      <a:pt x="15" y="12"/>
                    </a:lnTo>
                    <a:lnTo>
                      <a:pt x="22" y="12"/>
                    </a:lnTo>
                    <a:lnTo>
                      <a:pt x="29" y="12"/>
                    </a:lnTo>
                    <a:lnTo>
                      <a:pt x="35" y="14"/>
                    </a:lnTo>
                    <a:lnTo>
                      <a:pt x="41" y="16"/>
                    </a:lnTo>
                    <a:lnTo>
                      <a:pt x="46" y="14"/>
                    </a:lnTo>
                    <a:lnTo>
                      <a:pt x="47" y="10"/>
                    </a:lnTo>
                    <a:lnTo>
                      <a:pt x="44" y="5"/>
                    </a:lnTo>
                    <a:lnTo>
                      <a:pt x="38" y="2"/>
                    </a:lnTo>
                    <a:lnTo>
                      <a:pt x="27" y="1"/>
                    </a:lnTo>
                    <a:lnTo>
                      <a:pt x="18" y="0"/>
                    </a:lnTo>
                    <a:lnTo>
                      <a:pt x="8" y="2"/>
                    </a:lnTo>
                    <a:lnTo>
                      <a:pt x="1" y="5"/>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20583" name="Freeform 83"/>
              <p:cNvSpPr>
                <a:spLocks/>
              </p:cNvSpPr>
              <p:nvPr/>
            </p:nvSpPr>
            <p:spPr bwMode="auto">
              <a:xfrm>
                <a:off x="1225" y="2377"/>
                <a:ext cx="310" cy="126"/>
              </a:xfrm>
              <a:custGeom>
                <a:avLst/>
                <a:gdLst>
                  <a:gd name="T0" fmla="*/ 9 w 310"/>
                  <a:gd name="T1" fmla="*/ 112 h 126"/>
                  <a:gd name="T2" fmla="*/ 23 w 310"/>
                  <a:gd name="T3" fmla="*/ 123 h 126"/>
                  <a:gd name="T4" fmla="*/ 31 w 310"/>
                  <a:gd name="T5" fmla="*/ 114 h 126"/>
                  <a:gd name="T6" fmla="*/ 36 w 310"/>
                  <a:gd name="T7" fmla="*/ 94 h 126"/>
                  <a:gd name="T8" fmla="*/ 51 w 310"/>
                  <a:gd name="T9" fmla="*/ 73 h 126"/>
                  <a:gd name="T10" fmla="*/ 80 w 310"/>
                  <a:gd name="T11" fmla="*/ 45 h 126"/>
                  <a:gd name="T12" fmla="*/ 99 w 310"/>
                  <a:gd name="T13" fmla="*/ 47 h 126"/>
                  <a:gd name="T14" fmla="*/ 129 w 310"/>
                  <a:gd name="T15" fmla="*/ 54 h 126"/>
                  <a:gd name="T16" fmla="*/ 148 w 310"/>
                  <a:gd name="T17" fmla="*/ 56 h 126"/>
                  <a:gd name="T18" fmla="*/ 169 w 310"/>
                  <a:gd name="T19" fmla="*/ 53 h 126"/>
                  <a:gd name="T20" fmla="*/ 196 w 310"/>
                  <a:gd name="T21" fmla="*/ 45 h 126"/>
                  <a:gd name="T22" fmla="*/ 214 w 310"/>
                  <a:gd name="T23" fmla="*/ 41 h 126"/>
                  <a:gd name="T24" fmla="*/ 227 w 310"/>
                  <a:gd name="T25" fmla="*/ 38 h 126"/>
                  <a:gd name="T26" fmla="*/ 238 w 310"/>
                  <a:gd name="T27" fmla="*/ 48 h 126"/>
                  <a:gd name="T28" fmla="*/ 259 w 310"/>
                  <a:gd name="T29" fmla="*/ 59 h 126"/>
                  <a:gd name="T30" fmla="*/ 270 w 310"/>
                  <a:gd name="T31" fmla="*/ 74 h 126"/>
                  <a:gd name="T32" fmla="*/ 273 w 310"/>
                  <a:gd name="T33" fmla="*/ 92 h 126"/>
                  <a:gd name="T34" fmla="*/ 283 w 310"/>
                  <a:gd name="T35" fmla="*/ 105 h 126"/>
                  <a:gd name="T36" fmla="*/ 282 w 310"/>
                  <a:gd name="T37" fmla="*/ 117 h 126"/>
                  <a:gd name="T38" fmla="*/ 295 w 310"/>
                  <a:gd name="T39" fmla="*/ 113 h 126"/>
                  <a:gd name="T40" fmla="*/ 303 w 310"/>
                  <a:gd name="T41" fmla="*/ 97 h 126"/>
                  <a:gd name="T42" fmla="*/ 309 w 310"/>
                  <a:gd name="T43" fmla="*/ 72 h 126"/>
                  <a:gd name="T44" fmla="*/ 300 w 310"/>
                  <a:gd name="T45" fmla="*/ 48 h 126"/>
                  <a:gd name="T46" fmla="*/ 283 w 310"/>
                  <a:gd name="T47" fmla="*/ 31 h 126"/>
                  <a:gd name="T48" fmla="*/ 260 w 310"/>
                  <a:gd name="T49" fmla="*/ 23 h 126"/>
                  <a:gd name="T50" fmla="*/ 241 w 310"/>
                  <a:gd name="T51" fmla="*/ 23 h 126"/>
                  <a:gd name="T52" fmla="*/ 221 w 310"/>
                  <a:gd name="T53" fmla="*/ 19 h 126"/>
                  <a:gd name="T54" fmla="*/ 194 w 310"/>
                  <a:gd name="T55" fmla="*/ 8 h 126"/>
                  <a:gd name="T56" fmla="*/ 161 w 310"/>
                  <a:gd name="T57" fmla="*/ 2 h 126"/>
                  <a:gd name="T58" fmla="*/ 125 w 310"/>
                  <a:gd name="T59" fmla="*/ 1 h 126"/>
                  <a:gd name="T60" fmla="*/ 85 w 310"/>
                  <a:gd name="T61" fmla="*/ 4 h 126"/>
                  <a:gd name="T62" fmla="*/ 58 w 310"/>
                  <a:gd name="T63" fmla="*/ 12 h 126"/>
                  <a:gd name="T64" fmla="*/ 46 w 310"/>
                  <a:gd name="T65" fmla="*/ 27 h 126"/>
                  <a:gd name="T66" fmla="*/ 52 w 310"/>
                  <a:gd name="T67" fmla="*/ 41 h 126"/>
                  <a:gd name="T68" fmla="*/ 35 w 310"/>
                  <a:gd name="T69" fmla="*/ 46 h 126"/>
                  <a:gd name="T70" fmla="*/ 20 w 310"/>
                  <a:gd name="T71" fmla="*/ 52 h 126"/>
                  <a:gd name="T72" fmla="*/ 9 w 310"/>
                  <a:gd name="T73" fmla="*/ 60 h 126"/>
                  <a:gd name="T74" fmla="*/ 2 w 310"/>
                  <a:gd name="T75" fmla="*/ 74 h 126"/>
                  <a:gd name="T76" fmla="*/ 1 w 310"/>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0"/>
                  <a:gd name="T118" fmla="*/ 0 h 126"/>
                  <a:gd name="T119" fmla="*/ 310 w 310"/>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0" h="126">
                    <a:moveTo>
                      <a:pt x="4" y="104"/>
                    </a:moveTo>
                    <a:lnTo>
                      <a:pt x="9" y="112"/>
                    </a:lnTo>
                    <a:lnTo>
                      <a:pt x="14" y="118"/>
                    </a:lnTo>
                    <a:lnTo>
                      <a:pt x="23" y="123"/>
                    </a:lnTo>
                    <a:lnTo>
                      <a:pt x="33" y="125"/>
                    </a:lnTo>
                    <a:lnTo>
                      <a:pt x="31" y="114"/>
                    </a:lnTo>
                    <a:lnTo>
                      <a:pt x="33" y="104"/>
                    </a:lnTo>
                    <a:lnTo>
                      <a:pt x="36" y="94"/>
                    </a:lnTo>
                    <a:lnTo>
                      <a:pt x="43" y="84"/>
                    </a:lnTo>
                    <a:lnTo>
                      <a:pt x="51" y="73"/>
                    </a:lnTo>
                    <a:lnTo>
                      <a:pt x="65" y="58"/>
                    </a:lnTo>
                    <a:lnTo>
                      <a:pt x="80" y="45"/>
                    </a:lnTo>
                    <a:lnTo>
                      <a:pt x="87" y="42"/>
                    </a:lnTo>
                    <a:lnTo>
                      <a:pt x="99" y="47"/>
                    </a:lnTo>
                    <a:lnTo>
                      <a:pt x="113" y="52"/>
                    </a:lnTo>
                    <a:lnTo>
                      <a:pt x="129" y="54"/>
                    </a:lnTo>
                    <a:lnTo>
                      <a:pt x="138" y="55"/>
                    </a:lnTo>
                    <a:lnTo>
                      <a:pt x="148" y="56"/>
                    </a:lnTo>
                    <a:lnTo>
                      <a:pt x="159" y="55"/>
                    </a:lnTo>
                    <a:lnTo>
                      <a:pt x="169" y="53"/>
                    </a:lnTo>
                    <a:lnTo>
                      <a:pt x="183" y="49"/>
                    </a:lnTo>
                    <a:lnTo>
                      <a:pt x="196" y="45"/>
                    </a:lnTo>
                    <a:lnTo>
                      <a:pt x="207" y="41"/>
                    </a:lnTo>
                    <a:lnTo>
                      <a:pt x="214" y="41"/>
                    </a:lnTo>
                    <a:lnTo>
                      <a:pt x="218" y="40"/>
                    </a:lnTo>
                    <a:lnTo>
                      <a:pt x="227" y="38"/>
                    </a:lnTo>
                    <a:lnTo>
                      <a:pt x="231" y="42"/>
                    </a:lnTo>
                    <a:lnTo>
                      <a:pt x="238" y="48"/>
                    </a:lnTo>
                    <a:lnTo>
                      <a:pt x="248" y="53"/>
                    </a:lnTo>
                    <a:lnTo>
                      <a:pt x="259" y="59"/>
                    </a:lnTo>
                    <a:lnTo>
                      <a:pt x="266" y="65"/>
                    </a:lnTo>
                    <a:lnTo>
                      <a:pt x="270" y="74"/>
                    </a:lnTo>
                    <a:lnTo>
                      <a:pt x="268" y="84"/>
                    </a:lnTo>
                    <a:lnTo>
                      <a:pt x="273" y="92"/>
                    </a:lnTo>
                    <a:lnTo>
                      <a:pt x="279" y="98"/>
                    </a:lnTo>
                    <a:lnTo>
                      <a:pt x="283" y="105"/>
                    </a:lnTo>
                    <a:lnTo>
                      <a:pt x="284" y="110"/>
                    </a:lnTo>
                    <a:lnTo>
                      <a:pt x="282" y="117"/>
                    </a:lnTo>
                    <a:lnTo>
                      <a:pt x="292" y="117"/>
                    </a:lnTo>
                    <a:lnTo>
                      <a:pt x="295" y="113"/>
                    </a:lnTo>
                    <a:lnTo>
                      <a:pt x="301" y="106"/>
                    </a:lnTo>
                    <a:lnTo>
                      <a:pt x="303" y="97"/>
                    </a:lnTo>
                    <a:lnTo>
                      <a:pt x="306" y="86"/>
                    </a:lnTo>
                    <a:lnTo>
                      <a:pt x="309" y="72"/>
                    </a:lnTo>
                    <a:lnTo>
                      <a:pt x="306" y="61"/>
                    </a:lnTo>
                    <a:lnTo>
                      <a:pt x="300" y="48"/>
                    </a:lnTo>
                    <a:lnTo>
                      <a:pt x="292" y="39"/>
                    </a:lnTo>
                    <a:lnTo>
                      <a:pt x="283" y="31"/>
                    </a:lnTo>
                    <a:lnTo>
                      <a:pt x="270" y="26"/>
                    </a:lnTo>
                    <a:lnTo>
                      <a:pt x="260" y="23"/>
                    </a:lnTo>
                    <a:lnTo>
                      <a:pt x="250" y="22"/>
                    </a:lnTo>
                    <a:lnTo>
                      <a:pt x="241" y="23"/>
                    </a:lnTo>
                    <a:lnTo>
                      <a:pt x="230" y="25"/>
                    </a:lnTo>
                    <a:lnTo>
                      <a:pt x="221" y="19"/>
                    </a:lnTo>
                    <a:lnTo>
                      <a:pt x="210" y="13"/>
                    </a:lnTo>
                    <a:lnTo>
                      <a:pt x="194" y="8"/>
                    </a:lnTo>
                    <a:lnTo>
                      <a:pt x="180" y="4"/>
                    </a:lnTo>
                    <a:lnTo>
                      <a:pt x="161" y="2"/>
                    </a:lnTo>
                    <a:lnTo>
                      <a:pt x="145" y="0"/>
                    </a:lnTo>
                    <a:lnTo>
                      <a:pt x="125" y="1"/>
                    </a:lnTo>
                    <a:lnTo>
                      <a:pt x="105" y="2"/>
                    </a:lnTo>
                    <a:lnTo>
                      <a:pt x="85" y="4"/>
                    </a:lnTo>
                    <a:lnTo>
                      <a:pt x="69" y="7"/>
                    </a:lnTo>
                    <a:lnTo>
                      <a:pt x="58" y="12"/>
                    </a:lnTo>
                    <a:lnTo>
                      <a:pt x="50" y="19"/>
                    </a:lnTo>
                    <a:lnTo>
                      <a:pt x="46" y="27"/>
                    </a:lnTo>
                    <a:lnTo>
                      <a:pt x="48" y="34"/>
                    </a:lnTo>
                    <a:lnTo>
                      <a:pt x="52" y="41"/>
                    </a:lnTo>
                    <a:lnTo>
                      <a:pt x="43" y="43"/>
                    </a:lnTo>
                    <a:lnTo>
                      <a:pt x="35" y="46"/>
                    </a:lnTo>
                    <a:lnTo>
                      <a:pt x="26" y="49"/>
                    </a:lnTo>
                    <a:lnTo>
                      <a:pt x="20" y="52"/>
                    </a:lnTo>
                    <a:lnTo>
                      <a:pt x="14" y="55"/>
                    </a:lnTo>
                    <a:lnTo>
                      <a:pt x="9" y="60"/>
                    </a:lnTo>
                    <a:lnTo>
                      <a:pt x="4" y="66"/>
                    </a:lnTo>
                    <a:lnTo>
                      <a:pt x="2" y="74"/>
                    </a:lnTo>
                    <a:lnTo>
                      <a:pt x="0" y="87"/>
                    </a:lnTo>
                    <a:lnTo>
                      <a:pt x="1" y="94"/>
                    </a:lnTo>
                    <a:lnTo>
                      <a:pt x="4" y="104"/>
                    </a:lnTo>
                  </a:path>
                </a:pathLst>
              </a:custGeom>
              <a:solidFill>
                <a:srgbClr val="99CCFF"/>
              </a:solidFill>
              <a:ln w="12700" cap="rnd" cmpd="sng">
                <a:solidFill>
                  <a:srgbClr val="000000"/>
                </a:solidFill>
                <a:prstDash val="solid"/>
                <a:round/>
                <a:headEnd/>
                <a:tailEnd/>
              </a:ln>
            </p:spPr>
            <p:txBody>
              <a:bodyPr/>
              <a:lstStyle/>
              <a:p>
                <a:endParaRPr lang="zh-TW" altLang="en-US"/>
              </a:p>
            </p:txBody>
          </p:sp>
          <p:sp>
            <p:nvSpPr>
              <p:cNvPr id="20584" name="Freeform 84"/>
              <p:cNvSpPr>
                <a:spLocks/>
              </p:cNvSpPr>
              <p:nvPr/>
            </p:nvSpPr>
            <p:spPr bwMode="auto">
              <a:xfrm>
                <a:off x="1246" y="2428"/>
                <a:ext cx="40" cy="56"/>
              </a:xfrm>
              <a:custGeom>
                <a:avLst/>
                <a:gdLst>
                  <a:gd name="T0" fmla="*/ 7 w 40"/>
                  <a:gd name="T1" fmla="*/ 31 h 56"/>
                  <a:gd name="T2" fmla="*/ 4 w 40"/>
                  <a:gd name="T3" fmla="*/ 34 h 56"/>
                  <a:gd name="T4" fmla="*/ 2 w 40"/>
                  <a:gd name="T5" fmla="*/ 38 h 56"/>
                  <a:gd name="T6" fmla="*/ 0 w 40"/>
                  <a:gd name="T7" fmla="*/ 42 h 56"/>
                  <a:gd name="T8" fmla="*/ 0 w 40"/>
                  <a:gd name="T9" fmla="*/ 45 h 56"/>
                  <a:gd name="T10" fmla="*/ 1 w 40"/>
                  <a:gd name="T11" fmla="*/ 49 h 56"/>
                  <a:gd name="T12" fmla="*/ 3 w 40"/>
                  <a:gd name="T13" fmla="*/ 52 h 56"/>
                  <a:gd name="T14" fmla="*/ 5 w 40"/>
                  <a:gd name="T15" fmla="*/ 55 h 56"/>
                  <a:gd name="T16" fmla="*/ 8 w 40"/>
                  <a:gd name="T17" fmla="*/ 53 h 56"/>
                  <a:gd name="T18" fmla="*/ 10 w 40"/>
                  <a:gd name="T19" fmla="*/ 49 h 56"/>
                  <a:gd name="T20" fmla="*/ 9 w 40"/>
                  <a:gd name="T21" fmla="*/ 46 h 56"/>
                  <a:gd name="T22" fmla="*/ 8 w 40"/>
                  <a:gd name="T23" fmla="*/ 43 h 56"/>
                  <a:gd name="T24" fmla="*/ 7 w 40"/>
                  <a:gd name="T25" fmla="*/ 40 h 56"/>
                  <a:gd name="T26" fmla="*/ 8 w 40"/>
                  <a:gd name="T27" fmla="*/ 37 h 56"/>
                  <a:gd name="T28" fmla="*/ 10 w 40"/>
                  <a:gd name="T29" fmla="*/ 33 h 56"/>
                  <a:gd name="T30" fmla="*/ 12 w 40"/>
                  <a:gd name="T31" fmla="*/ 30 h 56"/>
                  <a:gd name="T32" fmla="*/ 14 w 40"/>
                  <a:gd name="T33" fmla="*/ 28 h 56"/>
                  <a:gd name="T34" fmla="*/ 15 w 40"/>
                  <a:gd name="T35" fmla="*/ 31 h 56"/>
                  <a:gd name="T36" fmla="*/ 14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4 w 40"/>
                  <a:gd name="T67" fmla="*/ 17 h 56"/>
                  <a:gd name="T68" fmla="*/ 24 w 40"/>
                  <a:gd name="T69" fmla="*/ 16 h 56"/>
                  <a:gd name="T70" fmla="*/ 24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7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7" y="31"/>
                    </a:moveTo>
                    <a:lnTo>
                      <a:pt x="4" y="34"/>
                    </a:lnTo>
                    <a:lnTo>
                      <a:pt x="2" y="38"/>
                    </a:lnTo>
                    <a:lnTo>
                      <a:pt x="0" y="42"/>
                    </a:lnTo>
                    <a:lnTo>
                      <a:pt x="0" y="45"/>
                    </a:lnTo>
                    <a:lnTo>
                      <a:pt x="1" y="49"/>
                    </a:lnTo>
                    <a:lnTo>
                      <a:pt x="3" y="52"/>
                    </a:lnTo>
                    <a:lnTo>
                      <a:pt x="5" y="55"/>
                    </a:lnTo>
                    <a:lnTo>
                      <a:pt x="8" y="53"/>
                    </a:lnTo>
                    <a:lnTo>
                      <a:pt x="10" y="49"/>
                    </a:lnTo>
                    <a:lnTo>
                      <a:pt x="9" y="46"/>
                    </a:lnTo>
                    <a:lnTo>
                      <a:pt x="8" y="43"/>
                    </a:lnTo>
                    <a:lnTo>
                      <a:pt x="7" y="40"/>
                    </a:lnTo>
                    <a:lnTo>
                      <a:pt x="8" y="37"/>
                    </a:lnTo>
                    <a:lnTo>
                      <a:pt x="10" y="33"/>
                    </a:lnTo>
                    <a:lnTo>
                      <a:pt x="12" y="30"/>
                    </a:lnTo>
                    <a:lnTo>
                      <a:pt x="14" y="28"/>
                    </a:lnTo>
                    <a:lnTo>
                      <a:pt x="15" y="31"/>
                    </a:lnTo>
                    <a:lnTo>
                      <a:pt x="14"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4" y="17"/>
                    </a:lnTo>
                    <a:lnTo>
                      <a:pt x="24" y="16"/>
                    </a:lnTo>
                    <a:lnTo>
                      <a:pt x="24" y="13"/>
                    </a:lnTo>
                    <a:lnTo>
                      <a:pt x="25" y="12"/>
                    </a:lnTo>
                    <a:lnTo>
                      <a:pt x="26" y="10"/>
                    </a:lnTo>
                    <a:lnTo>
                      <a:pt x="28" y="7"/>
                    </a:lnTo>
                    <a:lnTo>
                      <a:pt x="29" y="6"/>
                    </a:lnTo>
                    <a:lnTo>
                      <a:pt x="31" y="4"/>
                    </a:lnTo>
                    <a:lnTo>
                      <a:pt x="33" y="2"/>
                    </a:lnTo>
                    <a:lnTo>
                      <a:pt x="35" y="1"/>
                    </a:lnTo>
                    <a:lnTo>
                      <a:pt x="37" y="0"/>
                    </a:lnTo>
                    <a:lnTo>
                      <a:pt x="39" y="0"/>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85" name="Freeform 85"/>
              <p:cNvSpPr>
                <a:spLocks/>
              </p:cNvSpPr>
              <p:nvPr/>
            </p:nvSpPr>
            <p:spPr bwMode="auto">
              <a:xfrm>
                <a:off x="1285" y="2395"/>
                <a:ext cx="158" cy="33"/>
              </a:xfrm>
              <a:custGeom>
                <a:avLst/>
                <a:gdLst>
                  <a:gd name="T0" fmla="*/ 152 w 158"/>
                  <a:gd name="T1" fmla="*/ 14 h 33"/>
                  <a:gd name="T2" fmla="*/ 142 w 158"/>
                  <a:gd name="T3" fmla="*/ 15 h 33"/>
                  <a:gd name="T4" fmla="*/ 132 w 158"/>
                  <a:gd name="T5" fmla="*/ 18 h 33"/>
                  <a:gd name="T6" fmla="*/ 125 w 158"/>
                  <a:gd name="T7" fmla="*/ 23 h 33"/>
                  <a:gd name="T8" fmla="*/ 119 w 158"/>
                  <a:gd name="T9" fmla="*/ 26 h 33"/>
                  <a:gd name="T10" fmla="*/ 111 w 158"/>
                  <a:gd name="T11" fmla="*/ 29 h 33"/>
                  <a:gd name="T12" fmla="*/ 101 w 158"/>
                  <a:gd name="T13" fmla="*/ 31 h 33"/>
                  <a:gd name="T14" fmla="*/ 91 w 158"/>
                  <a:gd name="T15" fmla="*/ 32 h 33"/>
                  <a:gd name="T16" fmla="*/ 78 w 158"/>
                  <a:gd name="T17" fmla="*/ 32 h 33"/>
                  <a:gd name="T18" fmla="*/ 65 w 158"/>
                  <a:gd name="T19" fmla="*/ 31 h 33"/>
                  <a:gd name="T20" fmla="*/ 57 w 158"/>
                  <a:gd name="T21" fmla="*/ 30 h 33"/>
                  <a:gd name="T22" fmla="*/ 47 w 158"/>
                  <a:gd name="T23" fmla="*/ 27 h 33"/>
                  <a:gd name="T24" fmla="*/ 39 w 158"/>
                  <a:gd name="T25" fmla="*/ 24 h 33"/>
                  <a:gd name="T26" fmla="*/ 34 w 158"/>
                  <a:gd name="T27" fmla="*/ 19 h 33"/>
                  <a:gd name="T28" fmla="*/ 38 w 158"/>
                  <a:gd name="T29" fmla="*/ 21 h 33"/>
                  <a:gd name="T30" fmla="*/ 47 w 158"/>
                  <a:gd name="T31" fmla="*/ 23 h 33"/>
                  <a:gd name="T32" fmla="*/ 58 w 158"/>
                  <a:gd name="T33" fmla="*/ 23 h 33"/>
                  <a:gd name="T34" fmla="*/ 70 w 158"/>
                  <a:gd name="T35" fmla="*/ 23 h 33"/>
                  <a:gd name="T36" fmla="*/ 86 w 158"/>
                  <a:gd name="T37" fmla="*/ 22 h 33"/>
                  <a:gd name="T38" fmla="*/ 100 w 158"/>
                  <a:gd name="T39" fmla="*/ 21 h 33"/>
                  <a:gd name="T40" fmla="*/ 112 w 158"/>
                  <a:gd name="T41" fmla="*/ 18 h 33"/>
                  <a:gd name="T42" fmla="*/ 121 w 158"/>
                  <a:gd name="T43" fmla="*/ 14 h 33"/>
                  <a:gd name="T44" fmla="*/ 118 w 158"/>
                  <a:gd name="T45" fmla="*/ 13 h 33"/>
                  <a:gd name="T46" fmla="*/ 106 w 158"/>
                  <a:gd name="T47" fmla="*/ 14 h 33"/>
                  <a:gd name="T48" fmla="*/ 93 w 158"/>
                  <a:gd name="T49" fmla="*/ 16 h 33"/>
                  <a:gd name="T50" fmla="*/ 82 w 158"/>
                  <a:gd name="T51" fmla="*/ 17 h 33"/>
                  <a:gd name="T52" fmla="*/ 71 w 158"/>
                  <a:gd name="T53" fmla="*/ 16 h 33"/>
                  <a:gd name="T54" fmla="*/ 61 w 158"/>
                  <a:gd name="T55" fmla="*/ 11 h 33"/>
                  <a:gd name="T56" fmla="*/ 49 w 158"/>
                  <a:gd name="T57" fmla="*/ 8 h 33"/>
                  <a:gd name="T58" fmla="*/ 36 w 158"/>
                  <a:gd name="T59" fmla="*/ 8 h 33"/>
                  <a:gd name="T60" fmla="*/ 24 w 158"/>
                  <a:gd name="T61" fmla="*/ 3 h 33"/>
                  <a:gd name="T62" fmla="*/ 9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2" y="14"/>
                    </a:lnTo>
                    <a:lnTo>
                      <a:pt x="148" y="14"/>
                    </a:lnTo>
                    <a:lnTo>
                      <a:pt x="142" y="15"/>
                    </a:lnTo>
                    <a:lnTo>
                      <a:pt x="137" y="17"/>
                    </a:lnTo>
                    <a:lnTo>
                      <a:pt x="132" y="18"/>
                    </a:lnTo>
                    <a:lnTo>
                      <a:pt x="128" y="20"/>
                    </a:lnTo>
                    <a:lnTo>
                      <a:pt x="125" y="23"/>
                    </a:lnTo>
                    <a:lnTo>
                      <a:pt x="122" y="25"/>
                    </a:lnTo>
                    <a:lnTo>
                      <a:pt x="119" y="26"/>
                    </a:lnTo>
                    <a:lnTo>
                      <a:pt x="115" y="27"/>
                    </a:lnTo>
                    <a:lnTo>
                      <a:pt x="111" y="29"/>
                    </a:lnTo>
                    <a:lnTo>
                      <a:pt x="106" y="30"/>
                    </a:lnTo>
                    <a:lnTo>
                      <a:pt x="101" y="31"/>
                    </a:lnTo>
                    <a:lnTo>
                      <a:pt x="97" y="32"/>
                    </a:lnTo>
                    <a:lnTo>
                      <a:pt x="91" y="32"/>
                    </a:lnTo>
                    <a:lnTo>
                      <a:pt x="83" y="32"/>
                    </a:lnTo>
                    <a:lnTo>
                      <a:pt x="78" y="32"/>
                    </a:lnTo>
                    <a:lnTo>
                      <a:pt x="71" y="32"/>
                    </a:lnTo>
                    <a:lnTo>
                      <a:pt x="65" y="31"/>
                    </a:lnTo>
                    <a:lnTo>
                      <a:pt x="61" y="30"/>
                    </a:lnTo>
                    <a:lnTo>
                      <a:pt x="57" y="30"/>
                    </a:lnTo>
                    <a:lnTo>
                      <a:pt x="52" y="29"/>
                    </a:lnTo>
                    <a:lnTo>
                      <a:pt x="47" y="27"/>
                    </a:lnTo>
                    <a:lnTo>
                      <a:pt x="43" y="25"/>
                    </a:lnTo>
                    <a:lnTo>
                      <a:pt x="39" y="24"/>
                    </a:lnTo>
                    <a:lnTo>
                      <a:pt x="36" y="22"/>
                    </a:lnTo>
                    <a:lnTo>
                      <a:pt x="34" y="19"/>
                    </a:lnTo>
                    <a:lnTo>
                      <a:pt x="33" y="17"/>
                    </a:lnTo>
                    <a:lnTo>
                      <a:pt x="38" y="21"/>
                    </a:lnTo>
                    <a:lnTo>
                      <a:pt x="43" y="22"/>
                    </a:lnTo>
                    <a:lnTo>
                      <a:pt x="47" y="23"/>
                    </a:lnTo>
                    <a:lnTo>
                      <a:pt x="51" y="23"/>
                    </a:lnTo>
                    <a:lnTo>
                      <a:pt x="58" y="23"/>
                    </a:lnTo>
                    <a:lnTo>
                      <a:pt x="64" y="24"/>
                    </a:lnTo>
                    <a:lnTo>
                      <a:pt x="70" y="23"/>
                    </a:lnTo>
                    <a:lnTo>
                      <a:pt x="76" y="23"/>
                    </a:lnTo>
                    <a:lnTo>
                      <a:pt x="86" y="22"/>
                    </a:lnTo>
                    <a:lnTo>
                      <a:pt x="93" y="21"/>
                    </a:lnTo>
                    <a:lnTo>
                      <a:pt x="100" y="21"/>
                    </a:lnTo>
                    <a:lnTo>
                      <a:pt x="105" y="20"/>
                    </a:lnTo>
                    <a:lnTo>
                      <a:pt x="112" y="18"/>
                    </a:lnTo>
                    <a:lnTo>
                      <a:pt x="116" y="17"/>
                    </a:lnTo>
                    <a:lnTo>
                      <a:pt x="121" y="14"/>
                    </a:lnTo>
                    <a:lnTo>
                      <a:pt x="123" y="13"/>
                    </a:lnTo>
                    <a:lnTo>
                      <a:pt x="118" y="13"/>
                    </a:lnTo>
                    <a:lnTo>
                      <a:pt x="113" y="13"/>
                    </a:lnTo>
                    <a:lnTo>
                      <a:pt x="106" y="14"/>
                    </a:lnTo>
                    <a:lnTo>
                      <a:pt x="99" y="15"/>
                    </a:lnTo>
                    <a:lnTo>
                      <a:pt x="93" y="16"/>
                    </a:lnTo>
                    <a:lnTo>
                      <a:pt x="89" y="17"/>
                    </a:lnTo>
                    <a:lnTo>
                      <a:pt x="82" y="17"/>
                    </a:lnTo>
                    <a:lnTo>
                      <a:pt x="78" y="17"/>
                    </a:lnTo>
                    <a:lnTo>
                      <a:pt x="71" y="16"/>
                    </a:lnTo>
                    <a:lnTo>
                      <a:pt x="66" y="13"/>
                    </a:lnTo>
                    <a:lnTo>
                      <a:pt x="61" y="11"/>
                    </a:lnTo>
                    <a:lnTo>
                      <a:pt x="56" y="9"/>
                    </a:lnTo>
                    <a:lnTo>
                      <a:pt x="49" y="8"/>
                    </a:lnTo>
                    <a:lnTo>
                      <a:pt x="43" y="9"/>
                    </a:lnTo>
                    <a:lnTo>
                      <a:pt x="36" y="8"/>
                    </a:lnTo>
                    <a:lnTo>
                      <a:pt x="30" y="5"/>
                    </a:lnTo>
                    <a:lnTo>
                      <a:pt x="24" y="3"/>
                    </a:lnTo>
                    <a:lnTo>
                      <a:pt x="18" y="1"/>
                    </a:lnTo>
                    <a:lnTo>
                      <a:pt x="9"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86" name="Freeform 86"/>
              <p:cNvSpPr>
                <a:spLocks/>
              </p:cNvSpPr>
              <p:nvPr/>
            </p:nvSpPr>
            <p:spPr bwMode="auto">
              <a:xfrm>
                <a:off x="1454" y="2411"/>
                <a:ext cx="54" cy="59"/>
              </a:xfrm>
              <a:custGeom>
                <a:avLst/>
                <a:gdLst>
                  <a:gd name="T0" fmla="*/ 12 w 54"/>
                  <a:gd name="T1" fmla="*/ 1 h 59"/>
                  <a:gd name="T2" fmla="*/ 18 w 54"/>
                  <a:gd name="T3" fmla="*/ 3 h 59"/>
                  <a:gd name="T4" fmla="*/ 24 w 54"/>
                  <a:gd name="T5" fmla="*/ 5 h 59"/>
                  <a:gd name="T6" fmla="*/ 32 w 54"/>
                  <a:gd name="T7" fmla="*/ 9 h 59"/>
                  <a:gd name="T8" fmla="*/ 36 w 54"/>
                  <a:gd name="T9" fmla="*/ 11 h 59"/>
                  <a:gd name="T10" fmla="*/ 39 w 54"/>
                  <a:gd name="T11" fmla="*/ 13 h 59"/>
                  <a:gd name="T12" fmla="*/ 42 w 54"/>
                  <a:gd name="T13" fmla="*/ 15 h 59"/>
                  <a:gd name="T14" fmla="*/ 44 w 54"/>
                  <a:gd name="T15" fmla="*/ 18 h 59"/>
                  <a:gd name="T16" fmla="*/ 44 w 54"/>
                  <a:gd name="T17" fmla="*/ 22 h 59"/>
                  <a:gd name="T18" fmla="*/ 43 w 54"/>
                  <a:gd name="T19" fmla="*/ 26 h 59"/>
                  <a:gd name="T20" fmla="*/ 44 w 54"/>
                  <a:gd name="T21" fmla="*/ 29 h 59"/>
                  <a:gd name="T22" fmla="*/ 46 w 54"/>
                  <a:gd name="T23" fmla="*/ 34 h 59"/>
                  <a:gd name="T24" fmla="*/ 49 w 54"/>
                  <a:gd name="T25" fmla="*/ 37 h 59"/>
                  <a:gd name="T26" fmla="*/ 53 w 54"/>
                  <a:gd name="T27" fmla="*/ 40 h 59"/>
                  <a:gd name="T28" fmla="*/ 49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39 w 54"/>
                  <a:gd name="T53" fmla="*/ 28 h 59"/>
                  <a:gd name="T54" fmla="*/ 37 w 54"/>
                  <a:gd name="T55" fmla="*/ 25 h 59"/>
                  <a:gd name="T56" fmla="*/ 35 w 54"/>
                  <a:gd name="T57" fmla="*/ 21 h 59"/>
                  <a:gd name="T58" fmla="*/ 32 w 54"/>
                  <a:gd name="T59" fmla="*/ 20 h 59"/>
                  <a:gd name="T60" fmla="*/ 33 w 54"/>
                  <a:gd name="T61" fmla="*/ 22 h 59"/>
                  <a:gd name="T62" fmla="*/ 34 w 54"/>
                  <a:gd name="T63" fmla="*/ 26 h 59"/>
                  <a:gd name="T64" fmla="*/ 29 w 54"/>
                  <a:gd name="T65" fmla="*/ 22 h 59"/>
                  <a:gd name="T66" fmla="*/ 26 w 54"/>
                  <a:gd name="T67" fmla="*/ 20 h 59"/>
                  <a:gd name="T68" fmla="*/ 23 w 54"/>
                  <a:gd name="T69" fmla="*/ 18 h 59"/>
                  <a:gd name="T70" fmla="*/ 18 w 54"/>
                  <a:gd name="T71" fmla="*/ 16 h 59"/>
                  <a:gd name="T72" fmla="*/ 13 w 54"/>
                  <a:gd name="T73" fmla="*/ 13 h 59"/>
                  <a:gd name="T74" fmla="*/ 9 w 54"/>
                  <a:gd name="T75" fmla="*/ 11 h 59"/>
                  <a:gd name="T76" fmla="*/ 5 w 54"/>
                  <a:gd name="T77" fmla="*/ 7 h 59"/>
                  <a:gd name="T78" fmla="*/ 2 w 54"/>
                  <a:gd name="T79" fmla="*/ 4 h 59"/>
                  <a:gd name="T80" fmla="*/ 0 w 54"/>
                  <a:gd name="T81" fmla="*/ 1 h 59"/>
                  <a:gd name="T82" fmla="*/ 4 w 54"/>
                  <a:gd name="T83" fmla="*/ 0 h 59"/>
                  <a:gd name="T84" fmla="*/ 8 w 54"/>
                  <a:gd name="T85" fmla="*/ 0 h 59"/>
                  <a:gd name="T86" fmla="*/ 12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2" y="1"/>
                    </a:moveTo>
                    <a:lnTo>
                      <a:pt x="18" y="3"/>
                    </a:lnTo>
                    <a:lnTo>
                      <a:pt x="24" y="5"/>
                    </a:lnTo>
                    <a:lnTo>
                      <a:pt x="32" y="9"/>
                    </a:lnTo>
                    <a:lnTo>
                      <a:pt x="36" y="11"/>
                    </a:lnTo>
                    <a:lnTo>
                      <a:pt x="39" y="13"/>
                    </a:lnTo>
                    <a:lnTo>
                      <a:pt x="42" y="15"/>
                    </a:lnTo>
                    <a:lnTo>
                      <a:pt x="44" y="18"/>
                    </a:lnTo>
                    <a:lnTo>
                      <a:pt x="44" y="22"/>
                    </a:lnTo>
                    <a:lnTo>
                      <a:pt x="43" y="26"/>
                    </a:lnTo>
                    <a:lnTo>
                      <a:pt x="44" y="29"/>
                    </a:lnTo>
                    <a:lnTo>
                      <a:pt x="46" y="34"/>
                    </a:lnTo>
                    <a:lnTo>
                      <a:pt x="49" y="37"/>
                    </a:lnTo>
                    <a:lnTo>
                      <a:pt x="53" y="40"/>
                    </a:lnTo>
                    <a:lnTo>
                      <a:pt x="49"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39" y="28"/>
                    </a:lnTo>
                    <a:lnTo>
                      <a:pt x="37" y="25"/>
                    </a:lnTo>
                    <a:lnTo>
                      <a:pt x="35" y="21"/>
                    </a:lnTo>
                    <a:lnTo>
                      <a:pt x="32" y="20"/>
                    </a:lnTo>
                    <a:lnTo>
                      <a:pt x="33" y="22"/>
                    </a:lnTo>
                    <a:lnTo>
                      <a:pt x="34" y="26"/>
                    </a:lnTo>
                    <a:lnTo>
                      <a:pt x="29" y="22"/>
                    </a:lnTo>
                    <a:lnTo>
                      <a:pt x="26" y="20"/>
                    </a:lnTo>
                    <a:lnTo>
                      <a:pt x="23" y="18"/>
                    </a:lnTo>
                    <a:lnTo>
                      <a:pt x="18" y="16"/>
                    </a:lnTo>
                    <a:lnTo>
                      <a:pt x="13" y="13"/>
                    </a:lnTo>
                    <a:lnTo>
                      <a:pt x="9" y="11"/>
                    </a:lnTo>
                    <a:lnTo>
                      <a:pt x="5" y="7"/>
                    </a:lnTo>
                    <a:lnTo>
                      <a:pt x="2" y="4"/>
                    </a:lnTo>
                    <a:lnTo>
                      <a:pt x="0" y="1"/>
                    </a:lnTo>
                    <a:lnTo>
                      <a:pt x="4" y="0"/>
                    </a:lnTo>
                    <a:lnTo>
                      <a:pt x="8" y="0"/>
                    </a:lnTo>
                    <a:lnTo>
                      <a:pt x="12" y="1"/>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87" name="Freeform 87"/>
              <p:cNvSpPr>
                <a:spLocks/>
              </p:cNvSpPr>
              <p:nvPr/>
            </p:nvSpPr>
            <p:spPr bwMode="auto">
              <a:xfrm>
                <a:off x="1433" y="2384"/>
                <a:ext cx="60" cy="21"/>
              </a:xfrm>
              <a:custGeom>
                <a:avLst/>
                <a:gdLst>
                  <a:gd name="T0" fmla="*/ 0 w 60"/>
                  <a:gd name="T1" fmla="*/ 3 h 21"/>
                  <a:gd name="T2" fmla="*/ 7 w 60"/>
                  <a:gd name="T3" fmla="*/ 3 h 21"/>
                  <a:gd name="T4" fmla="*/ 13 w 60"/>
                  <a:gd name="T5" fmla="*/ 3 h 21"/>
                  <a:gd name="T6" fmla="*/ 16 w 60"/>
                  <a:gd name="T7" fmla="*/ 5 h 21"/>
                  <a:gd name="T8" fmla="*/ 19 w 60"/>
                  <a:gd name="T9" fmla="*/ 9 h 21"/>
                  <a:gd name="T10" fmla="*/ 20 w 60"/>
                  <a:gd name="T11" fmla="*/ 11 h 21"/>
                  <a:gd name="T12" fmla="*/ 21 w 60"/>
                  <a:gd name="T13" fmla="*/ 14 h 21"/>
                  <a:gd name="T14" fmla="*/ 22 w 60"/>
                  <a:gd name="T15" fmla="*/ 16 h 21"/>
                  <a:gd name="T16" fmla="*/ 22 w 60"/>
                  <a:gd name="T17" fmla="*/ 18 h 21"/>
                  <a:gd name="T18" fmla="*/ 24 w 60"/>
                  <a:gd name="T19" fmla="*/ 15 h 21"/>
                  <a:gd name="T20" fmla="*/ 24 w 60"/>
                  <a:gd name="T21" fmla="*/ 11 h 21"/>
                  <a:gd name="T22" fmla="*/ 24 w 60"/>
                  <a:gd name="T23" fmla="*/ 9 h 21"/>
                  <a:gd name="T24" fmla="*/ 23 w 60"/>
                  <a:gd name="T25" fmla="*/ 5 h 21"/>
                  <a:gd name="T26" fmla="*/ 20 w 60"/>
                  <a:gd name="T27" fmla="*/ 2 h 21"/>
                  <a:gd name="T28" fmla="*/ 16 w 60"/>
                  <a:gd name="T29" fmla="*/ 0 h 21"/>
                  <a:gd name="T30" fmla="*/ 22 w 60"/>
                  <a:gd name="T31" fmla="*/ 1 h 21"/>
                  <a:gd name="T32" fmla="*/ 26 w 60"/>
                  <a:gd name="T33" fmla="*/ 5 h 21"/>
                  <a:gd name="T34" fmla="*/ 27 w 60"/>
                  <a:gd name="T35" fmla="*/ 8 h 21"/>
                  <a:gd name="T36" fmla="*/ 28 w 60"/>
                  <a:gd name="T37" fmla="*/ 11 h 21"/>
                  <a:gd name="T38" fmla="*/ 28 w 60"/>
                  <a:gd name="T39" fmla="*/ 14 h 21"/>
                  <a:gd name="T40" fmla="*/ 27 w 60"/>
                  <a:gd name="T41" fmla="*/ 15 h 21"/>
                  <a:gd name="T42" fmla="*/ 29 w 60"/>
                  <a:gd name="T43" fmla="*/ 13 h 21"/>
                  <a:gd name="T44" fmla="*/ 33 w 60"/>
                  <a:gd name="T45" fmla="*/ 10 h 21"/>
                  <a:gd name="T46" fmla="*/ 37 w 60"/>
                  <a:gd name="T47" fmla="*/ 7 h 21"/>
                  <a:gd name="T48" fmla="*/ 43 w 60"/>
                  <a:gd name="T49" fmla="*/ 6 h 21"/>
                  <a:gd name="T50" fmla="*/ 49 w 60"/>
                  <a:gd name="T51" fmla="*/ 5 h 21"/>
                  <a:gd name="T52" fmla="*/ 53 w 60"/>
                  <a:gd name="T53" fmla="*/ 6 h 21"/>
                  <a:gd name="T54" fmla="*/ 56 w 60"/>
                  <a:gd name="T55" fmla="*/ 6 h 21"/>
                  <a:gd name="T56" fmla="*/ 59 w 60"/>
                  <a:gd name="T57" fmla="*/ 7 h 21"/>
                  <a:gd name="T58" fmla="*/ 56 w 60"/>
                  <a:gd name="T59" fmla="*/ 7 h 21"/>
                  <a:gd name="T60" fmla="*/ 53 w 60"/>
                  <a:gd name="T61" fmla="*/ 8 h 21"/>
                  <a:gd name="T62" fmla="*/ 49 w 60"/>
                  <a:gd name="T63" fmla="*/ 8 h 21"/>
                  <a:gd name="T64" fmla="*/ 44 w 60"/>
                  <a:gd name="T65" fmla="*/ 9 h 21"/>
                  <a:gd name="T66" fmla="*/ 40 w 60"/>
                  <a:gd name="T67" fmla="*/ 11 h 21"/>
                  <a:gd name="T68" fmla="*/ 38 w 60"/>
                  <a:gd name="T69" fmla="*/ 12 h 21"/>
                  <a:gd name="T70" fmla="*/ 35 w 60"/>
                  <a:gd name="T71" fmla="*/ 14 h 21"/>
                  <a:gd name="T72" fmla="*/ 34 w 60"/>
                  <a:gd name="T73" fmla="*/ 16 h 21"/>
                  <a:gd name="T74" fmla="*/ 33 w 60"/>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21"/>
                  <a:gd name="T116" fmla="*/ 60 w 60"/>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21">
                    <a:moveTo>
                      <a:pt x="0" y="3"/>
                    </a:moveTo>
                    <a:lnTo>
                      <a:pt x="7" y="3"/>
                    </a:lnTo>
                    <a:lnTo>
                      <a:pt x="13" y="3"/>
                    </a:lnTo>
                    <a:lnTo>
                      <a:pt x="16" y="5"/>
                    </a:lnTo>
                    <a:lnTo>
                      <a:pt x="19" y="9"/>
                    </a:lnTo>
                    <a:lnTo>
                      <a:pt x="20" y="11"/>
                    </a:lnTo>
                    <a:lnTo>
                      <a:pt x="21" y="14"/>
                    </a:lnTo>
                    <a:lnTo>
                      <a:pt x="22" y="16"/>
                    </a:lnTo>
                    <a:lnTo>
                      <a:pt x="22" y="18"/>
                    </a:lnTo>
                    <a:lnTo>
                      <a:pt x="24" y="15"/>
                    </a:lnTo>
                    <a:lnTo>
                      <a:pt x="24" y="11"/>
                    </a:lnTo>
                    <a:lnTo>
                      <a:pt x="24" y="9"/>
                    </a:lnTo>
                    <a:lnTo>
                      <a:pt x="23" y="5"/>
                    </a:lnTo>
                    <a:lnTo>
                      <a:pt x="20" y="2"/>
                    </a:lnTo>
                    <a:lnTo>
                      <a:pt x="16" y="0"/>
                    </a:lnTo>
                    <a:lnTo>
                      <a:pt x="22" y="1"/>
                    </a:lnTo>
                    <a:lnTo>
                      <a:pt x="26" y="5"/>
                    </a:lnTo>
                    <a:lnTo>
                      <a:pt x="27" y="8"/>
                    </a:lnTo>
                    <a:lnTo>
                      <a:pt x="28" y="11"/>
                    </a:lnTo>
                    <a:lnTo>
                      <a:pt x="28" y="14"/>
                    </a:lnTo>
                    <a:lnTo>
                      <a:pt x="27" y="15"/>
                    </a:lnTo>
                    <a:lnTo>
                      <a:pt x="29" y="13"/>
                    </a:lnTo>
                    <a:lnTo>
                      <a:pt x="33" y="10"/>
                    </a:lnTo>
                    <a:lnTo>
                      <a:pt x="37" y="7"/>
                    </a:lnTo>
                    <a:lnTo>
                      <a:pt x="43" y="6"/>
                    </a:lnTo>
                    <a:lnTo>
                      <a:pt x="49" y="5"/>
                    </a:lnTo>
                    <a:lnTo>
                      <a:pt x="53" y="6"/>
                    </a:lnTo>
                    <a:lnTo>
                      <a:pt x="56" y="6"/>
                    </a:lnTo>
                    <a:lnTo>
                      <a:pt x="59" y="7"/>
                    </a:lnTo>
                    <a:lnTo>
                      <a:pt x="56" y="7"/>
                    </a:lnTo>
                    <a:lnTo>
                      <a:pt x="53" y="8"/>
                    </a:lnTo>
                    <a:lnTo>
                      <a:pt x="49" y="8"/>
                    </a:lnTo>
                    <a:lnTo>
                      <a:pt x="44" y="9"/>
                    </a:lnTo>
                    <a:lnTo>
                      <a:pt x="40" y="11"/>
                    </a:lnTo>
                    <a:lnTo>
                      <a:pt x="38" y="12"/>
                    </a:lnTo>
                    <a:lnTo>
                      <a:pt x="35" y="14"/>
                    </a:lnTo>
                    <a:lnTo>
                      <a:pt x="34" y="16"/>
                    </a:lnTo>
                    <a:lnTo>
                      <a:pt x="33" y="20"/>
                    </a:lnTo>
                  </a:path>
                </a:pathLst>
              </a:custGeom>
              <a:solidFill>
                <a:srgbClr val="99CCFF"/>
              </a:solidFill>
              <a:ln w="12700" cap="rnd" cmpd="sng">
                <a:solidFill>
                  <a:srgbClr val="000000"/>
                </a:solidFill>
                <a:prstDash val="solid"/>
                <a:round/>
                <a:headEnd type="none" w="sm" len="sm"/>
                <a:tailEnd type="none" w="sm" len="sm"/>
              </a:ln>
            </p:spPr>
            <p:txBody>
              <a:bodyPr/>
              <a:lstStyle/>
              <a:p>
                <a:endParaRPr lang="zh-TW" altLang="en-US"/>
              </a:p>
            </p:txBody>
          </p:sp>
          <p:sp>
            <p:nvSpPr>
              <p:cNvPr id="20588" name="Freeform 88"/>
              <p:cNvSpPr>
                <a:spLocks/>
              </p:cNvSpPr>
              <p:nvPr/>
            </p:nvSpPr>
            <p:spPr bwMode="auto">
              <a:xfrm>
                <a:off x="1316" y="2434"/>
                <a:ext cx="47" cy="17"/>
              </a:xfrm>
              <a:custGeom>
                <a:avLst/>
                <a:gdLst>
                  <a:gd name="T0" fmla="*/ 45 w 47"/>
                  <a:gd name="T1" fmla="*/ 4 h 17"/>
                  <a:gd name="T2" fmla="*/ 46 w 47"/>
                  <a:gd name="T3" fmla="*/ 7 h 17"/>
                  <a:gd name="T4" fmla="*/ 46 w 47"/>
                  <a:gd name="T5" fmla="*/ 11 h 17"/>
                  <a:gd name="T6" fmla="*/ 43 w 47"/>
                  <a:gd name="T7" fmla="*/ 13 h 17"/>
                  <a:gd name="T8" fmla="*/ 38 w 47"/>
                  <a:gd name="T9" fmla="*/ 14 h 17"/>
                  <a:gd name="T10" fmla="*/ 31 w 47"/>
                  <a:gd name="T11" fmla="*/ 13 h 17"/>
                  <a:gd name="T12" fmla="*/ 24 w 47"/>
                  <a:gd name="T13" fmla="*/ 11 h 17"/>
                  <a:gd name="T14" fmla="*/ 17 w 47"/>
                  <a:gd name="T15" fmla="*/ 11 h 17"/>
                  <a:gd name="T16" fmla="*/ 11 w 47"/>
                  <a:gd name="T17" fmla="*/ 14 h 17"/>
                  <a:gd name="T18" fmla="*/ 5 w 47"/>
                  <a:gd name="T19" fmla="*/ 16 h 17"/>
                  <a:gd name="T20" fmla="*/ 0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8" y="14"/>
                    </a:lnTo>
                    <a:lnTo>
                      <a:pt x="31" y="13"/>
                    </a:lnTo>
                    <a:lnTo>
                      <a:pt x="24" y="11"/>
                    </a:lnTo>
                    <a:lnTo>
                      <a:pt x="17" y="11"/>
                    </a:lnTo>
                    <a:lnTo>
                      <a:pt x="11" y="14"/>
                    </a:lnTo>
                    <a:lnTo>
                      <a:pt x="5" y="16"/>
                    </a:lnTo>
                    <a:lnTo>
                      <a:pt x="0" y="14"/>
                    </a:lnTo>
                    <a:lnTo>
                      <a:pt x="0" y="10"/>
                    </a:lnTo>
                    <a:lnTo>
                      <a:pt x="3" y="5"/>
                    </a:lnTo>
                    <a:lnTo>
                      <a:pt x="9" y="1"/>
                    </a:lnTo>
                    <a:lnTo>
                      <a:pt x="18" y="0"/>
                    </a:lnTo>
                    <a:lnTo>
                      <a:pt x="28" y="0"/>
                    </a:lnTo>
                    <a:lnTo>
                      <a:pt x="38" y="1"/>
                    </a:lnTo>
                    <a:lnTo>
                      <a:pt x="45" y="4"/>
                    </a:lnTo>
                  </a:path>
                </a:pathLst>
              </a:custGeom>
              <a:solidFill>
                <a:srgbClr val="99CCFF"/>
              </a:solidFill>
              <a:ln w="12700" cap="rnd" cmpd="sng">
                <a:solidFill>
                  <a:srgbClr val="000000"/>
                </a:solidFill>
                <a:prstDash val="solid"/>
                <a:round/>
                <a:headEnd/>
                <a:tailEnd/>
              </a:ln>
            </p:spPr>
            <p:txBody>
              <a:bodyPr/>
              <a:lstStyle/>
              <a:p>
                <a:endParaRPr lang="zh-TW" altLang="en-US"/>
              </a:p>
            </p:txBody>
          </p:sp>
        </p:grpSp>
        <p:sp>
          <p:nvSpPr>
            <p:cNvPr id="20574" name="Line 89"/>
            <p:cNvSpPr>
              <a:spLocks noChangeShapeType="1"/>
            </p:cNvSpPr>
            <p:nvPr/>
          </p:nvSpPr>
          <p:spPr bwMode="auto">
            <a:xfrm>
              <a:off x="1506" y="2698"/>
              <a:ext cx="17"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493" name="Group 90"/>
          <p:cNvGrpSpPr>
            <a:grpSpLocks/>
          </p:cNvGrpSpPr>
          <p:nvPr/>
        </p:nvGrpSpPr>
        <p:grpSpPr bwMode="auto">
          <a:xfrm>
            <a:off x="3446463" y="3468688"/>
            <a:ext cx="771525" cy="766762"/>
            <a:chOff x="2171" y="2377"/>
            <a:chExt cx="486" cy="483"/>
          </a:xfrm>
        </p:grpSpPr>
        <p:sp>
          <p:nvSpPr>
            <p:cNvPr id="20549" name="Freeform 91"/>
            <p:cNvSpPr>
              <a:spLocks/>
            </p:cNvSpPr>
            <p:nvPr/>
          </p:nvSpPr>
          <p:spPr bwMode="auto">
            <a:xfrm>
              <a:off x="2171" y="2593"/>
              <a:ext cx="486" cy="267"/>
            </a:xfrm>
            <a:custGeom>
              <a:avLst/>
              <a:gdLst>
                <a:gd name="T0" fmla="*/ 103 w 486"/>
                <a:gd name="T1" fmla="*/ 266 h 267"/>
                <a:gd name="T2" fmla="*/ 61 w 486"/>
                <a:gd name="T3" fmla="*/ 231 h 267"/>
                <a:gd name="T4" fmla="*/ 23 w 486"/>
                <a:gd name="T5" fmla="*/ 199 h 267"/>
                <a:gd name="T6" fmla="*/ 3 w 486"/>
                <a:gd name="T7" fmla="*/ 179 h 267"/>
                <a:gd name="T8" fmla="*/ 0 w 486"/>
                <a:gd name="T9" fmla="*/ 167 h 267"/>
                <a:gd name="T10" fmla="*/ 10 w 486"/>
                <a:gd name="T11" fmla="*/ 151 h 267"/>
                <a:gd name="T12" fmla="*/ 38 w 486"/>
                <a:gd name="T13" fmla="*/ 120 h 267"/>
                <a:gd name="T14" fmla="*/ 63 w 486"/>
                <a:gd name="T15" fmla="*/ 97 h 267"/>
                <a:gd name="T16" fmla="*/ 82 w 486"/>
                <a:gd name="T17" fmla="*/ 75 h 267"/>
                <a:gd name="T18" fmla="*/ 92 w 486"/>
                <a:gd name="T19" fmla="*/ 61 h 267"/>
                <a:gd name="T20" fmla="*/ 96 w 486"/>
                <a:gd name="T21" fmla="*/ 47 h 267"/>
                <a:gd name="T22" fmla="*/ 98 w 486"/>
                <a:gd name="T23" fmla="*/ 30 h 267"/>
                <a:gd name="T24" fmla="*/ 102 w 486"/>
                <a:gd name="T25" fmla="*/ 18 h 267"/>
                <a:gd name="T26" fmla="*/ 113 w 486"/>
                <a:gd name="T27" fmla="*/ 9 h 267"/>
                <a:gd name="T28" fmla="*/ 130 w 486"/>
                <a:gd name="T29" fmla="*/ 7 h 267"/>
                <a:gd name="T30" fmla="*/ 154 w 486"/>
                <a:gd name="T31" fmla="*/ 8 h 267"/>
                <a:gd name="T32" fmla="*/ 167 w 486"/>
                <a:gd name="T33" fmla="*/ 9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79"/>
                  </a:lnTo>
                  <a:lnTo>
                    <a:pt x="0" y="167"/>
                  </a:lnTo>
                  <a:lnTo>
                    <a:pt x="10" y="151"/>
                  </a:lnTo>
                  <a:lnTo>
                    <a:pt x="38" y="120"/>
                  </a:lnTo>
                  <a:lnTo>
                    <a:pt x="63" y="97"/>
                  </a:lnTo>
                  <a:lnTo>
                    <a:pt x="82" y="75"/>
                  </a:lnTo>
                  <a:lnTo>
                    <a:pt x="92" y="61"/>
                  </a:lnTo>
                  <a:lnTo>
                    <a:pt x="96" y="47"/>
                  </a:lnTo>
                  <a:lnTo>
                    <a:pt x="98" y="30"/>
                  </a:lnTo>
                  <a:lnTo>
                    <a:pt x="102" y="18"/>
                  </a:lnTo>
                  <a:lnTo>
                    <a:pt x="113" y="9"/>
                  </a:lnTo>
                  <a:lnTo>
                    <a:pt x="130" y="7"/>
                  </a:lnTo>
                  <a:lnTo>
                    <a:pt x="154" y="8"/>
                  </a:lnTo>
                  <a:lnTo>
                    <a:pt x="167" y="9"/>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CCFFCC"/>
            </a:solidFill>
            <a:ln w="12700" cap="rnd" cmpd="sng">
              <a:solidFill>
                <a:srgbClr val="0000FF"/>
              </a:solidFill>
              <a:prstDash val="solid"/>
              <a:round/>
              <a:headEnd/>
              <a:tailEnd/>
            </a:ln>
          </p:spPr>
          <p:txBody>
            <a:bodyPr/>
            <a:lstStyle/>
            <a:p>
              <a:endParaRPr lang="zh-TW" altLang="en-US"/>
            </a:p>
          </p:txBody>
        </p:sp>
        <p:sp>
          <p:nvSpPr>
            <p:cNvPr id="20550" name="Freeform 92"/>
            <p:cNvSpPr>
              <a:spLocks/>
            </p:cNvSpPr>
            <p:nvPr/>
          </p:nvSpPr>
          <p:spPr bwMode="auto">
            <a:xfrm>
              <a:off x="2356" y="2590"/>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2 h 99"/>
                <a:gd name="T24" fmla="*/ 88 w 120"/>
                <a:gd name="T25" fmla="*/ 24 h 99"/>
                <a:gd name="T26" fmla="*/ 68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2"/>
                  </a:lnTo>
                  <a:lnTo>
                    <a:pt x="88" y="24"/>
                  </a:lnTo>
                  <a:lnTo>
                    <a:pt x="68" y="32"/>
                  </a:lnTo>
                  <a:lnTo>
                    <a:pt x="35" y="19"/>
                  </a:lnTo>
                  <a:lnTo>
                    <a:pt x="17" y="0"/>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20551" name="Freeform 93"/>
            <p:cNvSpPr>
              <a:spLocks/>
            </p:cNvSpPr>
            <p:nvPr/>
          </p:nvSpPr>
          <p:spPr bwMode="auto">
            <a:xfrm>
              <a:off x="2375" y="2623"/>
              <a:ext cx="84" cy="235"/>
            </a:xfrm>
            <a:custGeom>
              <a:avLst/>
              <a:gdLst>
                <a:gd name="T0" fmla="*/ 23 w 84"/>
                <a:gd name="T1" fmla="*/ 16 h 235"/>
                <a:gd name="T2" fmla="*/ 49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3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3" y="16"/>
                  </a:moveTo>
                  <a:lnTo>
                    <a:pt x="49"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3" y="16"/>
                  </a:lnTo>
                </a:path>
              </a:pathLst>
            </a:custGeom>
            <a:solidFill>
              <a:srgbClr val="CCFFCC"/>
            </a:solidFill>
            <a:ln w="12700" cap="rnd" cmpd="sng">
              <a:solidFill>
                <a:srgbClr val="FF0000"/>
              </a:solidFill>
              <a:prstDash val="solid"/>
              <a:round/>
              <a:headEnd/>
              <a:tailEnd/>
            </a:ln>
          </p:spPr>
          <p:txBody>
            <a:bodyPr/>
            <a:lstStyle/>
            <a:p>
              <a:endParaRPr lang="zh-TW" altLang="en-US"/>
            </a:p>
          </p:txBody>
        </p:sp>
        <p:sp>
          <p:nvSpPr>
            <p:cNvPr id="20552" name="Freeform 94"/>
            <p:cNvSpPr>
              <a:spLocks/>
            </p:cNvSpPr>
            <p:nvPr/>
          </p:nvSpPr>
          <p:spPr bwMode="auto">
            <a:xfrm>
              <a:off x="2282" y="2705"/>
              <a:ext cx="76" cy="152"/>
            </a:xfrm>
            <a:custGeom>
              <a:avLst/>
              <a:gdLst>
                <a:gd name="T0" fmla="*/ 71 w 76"/>
                <a:gd name="T1" fmla="*/ 0 h 152"/>
                <a:gd name="T2" fmla="*/ 59 w 76"/>
                <a:gd name="T3" fmla="*/ 20 h 152"/>
                <a:gd name="T4" fmla="*/ 42 w 76"/>
                <a:gd name="T5" fmla="*/ 38 h 152"/>
                <a:gd name="T6" fmla="*/ 17 w 76"/>
                <a:gd name="T7" fmla="*/ 51 h 152"/>
                <a:gd name="T8" fmla="*/ 0 w 76"/>
                <a:gd name="T9" fmla="*/ 60 h 152"/>
                <a:gd name="T10" fmla="*/ 15 w 76"/>
                <a:gd name="T11" fmla="*/ 66 h 152"/>
                <a:gd name="T12" fmla="*/ 28 w 76"/>
                <a:gd name="T13" fmla="*/ 74 h 152"/>
                <a:gd name="T14" fmla="*/ 39 w 76"/>
                <a:gd name="T15" fmla="*/ 84 h 152"/>
                <a:gd name="T16" fmla="*/ 75 w 76"/>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52"/>
                <a:gd name="T29" fmla="*/ 76 w 76"/>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52">
                  <a:moveTo>
                    <a:pt x="71" y="0"/>
                  </a:moveTo>
                  <a:lnTo>
                    <a:pt x="59" y="20"/>
                  </a:lnTo>
                  <a:lnTo>
                    <a:pt x="42" y="38"/>
                  </a:lnTo>
                  <a:lnTo>
                    <a:pt x="17" y="51"/>
                  </a:lnTo>
                  <a:lnTo>
                    <a:pt x="0" y="60"/>
                  </a:lnTo>
                  <a:lnTo>
                    <a:pt x="15" y="66"/>
                  </a:lnTo>
                  <a:lnTo>
                    <a:pt x="28" y="74"/>
                  </a:lnTo>
                  <a:lnTo>
                    <a:pt x="39" y="84"/>
                  </a:lnTo>
                  <a:lnTo>
                    <a:pt x="75" y="151"/>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grpSp>
          <p:nvGrpSpPr>
            <p:cNvPr id="20553" name="Group 95"/>
            <p:cNvGrpSpPr>
              <a:grpSpLocks/>
            </p:cNvGrpSpPr>
            <p:nvPr/>
          </p:nvGrpSpPr>
          <p:grpSpPr bwMode="auto">
            <a:xfrm>
              <a:off x="2259" y="2377"/>
              <a:ext cx="338" cy="242"/>
              <a:chOff x="2259" y="2377"/>
              <a:chExt cx="338" cy="242"/>
            </a:xfrm>
          </p:grpSpPr>
          <p:sp>
            <p:nvSpPr>
              <p:cNvPr id="20555" name="Freeform 96"/>
              <p:cNvSpPr>
                <a:spLocks/>
              </p:cNvSpPr>
              <p:nvPr/>
            </p:nvSpPr>
            <p:spPr bwMode="auto">
              <a:xfrm>
                <a:off x="2259" y="2395"/>
                <a:ext cx="312" cy="224"/>
              </a:xfrm>
              <a:custGeom>
                <a:avLst/>
                <a:gdLst>
                  <a:gd name="T0" fmla="*/ 243 w 312"/>
                  <a:gd name="T1" fmla="*/ 10 h 224"/>
                  <a:gd name="T2" fmla="*/ 181 w 312"/>
                  <a:gd name="T3" fmla="*/ 0 h 224"/>
                  <a:gd name="T4" fmla="*/ 124 w 312"/>
                  <a:gd name="T5" fmla="*/ 10 h 224"/>
                  <a:gd name="T6" fmla="*/ 92 w 312"/>
                  <a:gd name="T7" fmla="*/ 40 h 224"/>
                  <a:gd name="T8" fmla="*/ 66 w 312"/>
                  <a:gd name="T9" fmla="*/ 65 h 224"/>
                  <a:gd name="T10" fmla="*/ 54 w 312"/>
                  <a:gd name="T11" fmla="*/ 92 h 224"/>
                  <a:gd name="T12" fmla="*/ 46 w 312"/>
                  <a:gd name="T13" fmla="*/ 98 h 224"/>
                  <a:gd name="T14" fmla="*/ 28 w 312"/>
                  <a:gd name="T15" fmla="*/ 87 h 224"/>
                  <a:gd name="T16" fmla="*/ 8 w 312"/>
                  <a:gd name="T17" fmla="*/ 91 h 224"/>
                  <a:gd name="T18" fmla="*/ 0 w 312"/>
                  <a:gd name="T19" fmla="*/ 102 h 224"/>
                  <a:gd name="T20" fmla="*/ 8 w 312"/>
                  <a:gd name="T21" fmla="*/ 118 h 224"/>
                  <a:gd name="T22" fmla="*/ 22 w 312"/>
                  <a:gd name="T23" fmla="*/ 130 h 224"/>
                  <a:gd name="T24" fmla="*/ 39 w 312"/>
                  <a:gd name="T25" fmla="*/ 131 h 224"/>
                  <a:gd name="T26" fmla="*/ 51 w 312"/>
                  <a:gd name="T27" fmla="*/ 127 h 224"/>
                  <a:gd name="T28" fmla="*/ 51 w 312"/>
                  <a:gd name="T29" fmla="*/ 132 h 224"/>
                  <a:gd name="T30" fmla="*/ 51 w 312"/>
                  <a:gd name="T31" fmla="*/ 151 h 224"/>
                  <a:gd name="T32" fmla="*/ 62 w 312"/>
                  <a:gd name="T33" fmla="*/ 170 h 224"/>
                  <a:gd name="T34" fmla="*/ 82 w 312"/>
                  <a:gd name="T35" fmla="*/ 184 h 224"/>
                  <a:gd name="T36" fmla="*/ 106 w 312"/>
                  <a:gd name="T37" fmla="*/ 194 h 224"/>
                  <a:gd name="T38" fmla="*/ 115 w 312"/>
                  <a:gd name="T39" fmla="*/ 203 h 224"/>
                  <a:gd name="T40" fmla="*/ 129 w 312"/>
                  <a:gd name="T41" fmla="*/ 215 h 224"/>
                  <a:gd name="T42" fmla="*/ 151 w 312"/>
                  <a:gd name="T43" fmla="*/ 222 h 224"/>
                  <a:gd name="T44" fmla="*/ 168 w 312"/>
                  <a:gd name="T45" fmla="*/ 221 h 224"/>
                  <a:gd name="T46" fmla="*/ 180 w 312"/>
                  <a:gd name="T47" fmla="*/ 220 h 224"/>
                  <a:gd name="T48" fmla="*/ 198 w 312"/>
                  <a:gd name="T49" fmla="*/ 218 h 224"/>
                  <a:gd name="T50" fmla="*/ 216 w 312"/>
                  <a:gd name="T51" fmla="*/ 207 h 224"/>
                  <a:gd name="T52" fmla="*/ 243 w 312"/>
                  <a:gd name="T53" fmla="*/ 190 h 224"/>
                  <a:gd name="T54" fmla="*/ 278 w 312"/>
                  <a:gd name="T55" fmla="*/ 173 h 224"/>
                  <a:gd name="T56" fmla="*/ 295 w 312"/>
                  <a:gd name="T57" fmla="*/ 159 h 224"/>
                  <a:gd name="T58" fmla="*/ 309 w 312"/>
                  <a:gd name="T59" fmla="*/ 133 h 224"/>
                  <a:gd name="T60" fmla="*/ 308 w 312"/>
                  <a:gd name="T61" fmla="*/ 112 h 224"/>
                  <a:gd name="T62" fmla="*/ 311 w 312"/>
                  <a:gd name="T63" fmla="*/ 89 h 224"/>
                  <a:gd name="T64" fmla="*/ 305 w 312"/>
                  <a:gd name="T65" fmla="*/ 53 h 224"/>
                  <a:gd name="T66" fmla="*/ 267 w 312"/>
                  <a:gd name="T67" fmla="*/ 20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2"/>
                  <a:gd name="T103" fmla="*/ 0 h 224"/>
                  <a:gd name="T104" fmla="*/ 312 w 31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2" h="224">
                    <a:moveTo>
                      <a:pt x="267" y="20"/>
                    </a:moveTo>
                    <a:lnTo>
                      <a:pt x="243" y="10"/>
                    </a:lnTo>
                    <a:lnTo>
                      <a:pt x="210" y="1"/>
                    </a:lnTo>
                    <a:lnTo>
                      <a:pt x="181" y="0"/>
                    </a:lnTo>
                    <a:lnTo>
                      <a:pt x="150" y="4"/>
                    </a:lnTo>
                    <a:lnTo>
                      <a:pt x="124" y="10"/>
                    </a:lnTo>
                    <a:lnTo>
                      <a:pt x="106" y="23"/>
                    </a:lnTo>
                    <a:lnTo>
                      <a:pt x="92" y="40"/>
                    </a:lnTo>
                    <a:lnTo>
                      <a:pt x="81" y="52"/>
                    </a:lnTo>
                    <a:lnTo>
                      <a:pt x="66" y="65"/>
                    </a:lnTo>
                    <a:lnTo>
                      <a:pt x="58" y="79"/>
                    </a:lnTo>
                    <a:lnTo>
                      <a:pt x="54" y="92"/>
                    </a:lnTo>
                    <a:lnTo>
                      <a:pt x="55" y="103"/>
                    </a:lnTo>
                    <a:lnTo>
                      <a:pt x="46" y="98"/>
                    </a:lnTo>
                    <a:lnTo>
                      <a:pt x="39" y="89"/>
                    </a:lnTo>
                    <a:lnTo>
                      <a:pt x="28" y="87"/>
                    </a:lnTo>
                    <a:lnTo>
                      <a:pt x="17" y="87"/>
                    </a:lnTo>
                    <a:lnTo>
                      <a:pt x="8" y="91"/>
                    </a:lnTo>
                    <a:lnTo>
                      <a:pt x="2" y="95"/>
                    </a:lnTo>
                    <a:lnTo>
                      <a:pt x="0" y="102"/>
                    </a:lnTo>
                    <a:lnTo>
                      <a:pt x="3" y="111"/>
                    </a:lnTo>
                    <a:lnTo>
                      <a:pt x="8" y="118"/>
                    </a:lnTo>
                    <a:lnTo>
                      <a:pt x="15" y="125"/>
                    </a:lnTo>
                    <a:lnTo>
                      <a:pt x="22" y="130"/>
                    </a:lnTo>
                    <a:lnTo>
                      <a:pt x="30" y="132"/>
                    </a:lnTo>
                    <a:lnTo>
                      <a:pt x="39" y="131"/>
                    </a:lnTo>
                    <a:lnTo>
                      <a:pt x="45" y="129"/>
                    </a:lnTo>
                    <a:lnTo>
                      <a:pt x="51" y="127"/>
                    </a:lnTo>
                    <a:lnTo>
                      <a:pt x="56" y="125"/>
                    </a:lnTo>
                    <a:lnTo>
                      <a:pt x="51" y="132"/>
                    </a:lnTo>
                    <a:lnTo>
                      <a:pt x="49" y="142"/>
                    </a:lnTo>
                    <a:lnTo>
                      <a:pt x="51" y="151"/>
                    </a:lnTo>
                    <a:lnTo>
                      <a:pt x="55" y="161"/>
                    </a:lnTo>
                    <a:lnTo>
                      <a:pt x="62" y="170"/>
                    </a:lnTo>
                    <a:lnTo>
                      <a:pt x="72" y="177"/>
                    </a:lnTo>
                    <a:lnTo>
                      <a:pt x="82" y="184"/>
                    </a:lnTo>
                    <a:lnTo>
                      <a:pt x="93" y="190"/>
                    </a:lnTo>
                    <a:lnTo>
                      <a:pt x="106" y="194"/>
                    </a:lnTo>
                    <a:lnTo>
                      <a:pt x="115" y="198"/>
                    </a:lnTo>
                    <a:lnTo>
                      <a:pt x="115" y="203"/>
                    </a:lnTo>
                    <a:lnTo>
                      <a:pt x="122" y="210"/>
                    </a:lnTo>
                    <a:lnTo>
                      <a:pt x="129" y="215"/>
                    </a:lnTo>
                    <a:lnTo>
                      <a:pt x="141" y="219"/>
                    </a:lnTo>
                    <a:lnTo>
                      <a:pt x="151" y="222"/>
                    </a:lnTo>
                    <a:lnTo>
                      <a:pt x="162" y="223"/>
                    </a:lnTo>
                    <a:lnTo>
                      <a:pt x="168" y="221"/>
                    </a:lnTo>
                    <a:lnTo>
                      <a:pt x="173" y="216"/>
                    </a:lnTo>
                    <a:lnTo>
                      <a:pt x="180" y="220"/>
                    </a:lnTo>
                    <a:lnTo>
                      <a:pt x="188" y="221"/>
                    </a:lnTo>
                    <a:lnTo>
                      <a:pt x="198" y="218"/>
                    </a:lnTo>
                    <a:lnTo>
                      <a:pt x="207" y="214"/>
                    </a:lnTo>
                    <a:lnTo>
                      <a:pt x="216" y="207"/>
                    </a:lnTo>
                    <a:lnTo>
                      <a:pt x="227" y="199"/>
                    </a:lnTo>
                    <a:lnTo>
                      <a:pt x="243" y="190"/>
                    </a:lnTo>
                    <a:lnTo>
                      <a:pt x="259" y="182"/>
                    </a:lnTo>
                    <a:lnTo>
                      <a:pt x="278" y="173"/>
                    </a:lnTo>
                    <a:lnTo>
                      <a:pt x="286" y="165"/>
                    </a:lnTo>
                    <a:lnTo>
                      <a:pt x="295" y="159"/>
                    </a:lnTo>
                    <a:lnTo>
                      <a:pt x="305" y="150"/>
                    </a:lnTo>
                    <a:lnTo>
                      <a:pt x="309" y="133"/>
                    </a:lnTo>
                    <a:lnTo>
                      <a:pt x="311" y="117"/>
                    </a:lnTo>
                    <a:lnTo>
                      <a:pt x="308" y="112"/>
                    </a:lnTo>
                    <a:lnTo>
                      <a:pt x="308" y="105"/>
                    </a:lnTo>
                    <a:lnTo>
                      <a:pt x="311" y="89"/>
                    </a:lnTo>
                    <a:lnTo>
                      <a:pt x="311" y="69"/>
                    </a:lnTo>
                    <a:lnTo>
                      <a:pt x="305" y="53"/>
                    </a:lnTo>
                    <a:lnTo>
                      <a:pt x="290" y="37"/>
                    </a:lnTo>
                    <a:lnTo>
                      <a:pt x="267" y="20"/>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20556" name="Freeform 97"/>
              <p:cNvSpPr>
                <a:spLocks/>
              </p:cNvSpPr>
              <p:nvPr/>
            </p:nvSpPr>
            <p:spPr bwMode="auto">
              <a:xfrm>
                <a:off x="2372" y="2507"/>
                <a:ext cx="17" cy="20"/>
              </a:xfrm>
              <a:custGeom>
                <a:avLst/>
                <a:gdLst>
                  <a:gd name="T0" fmla="*/ 16 w 17"/>
                  <a:gd name="T1" fmla="*/ 0 h 20"/>
                  <a:gd name="T2" fmla="*/ 9 w 17"/>
                  <a:gd name="T3" fmla="*/ 2 h 20"/>
                  <a:gd name="T4" fmla="*/ 5 w 17"/>
                  <a:gd name="T5" fmla="*/ 4 h 20"/>
                  <a:gd name="T6" fmla="*/ 1 w 17"/>
                  <a:gd name="T7" fmla="*/ 7 h 20"/>
                  <a:gd name="T8" fmla="*/ 0 w 17"/>
                  <a:gd name="T9" fmla="*/ 11 h 20"/>
                  <a:gd name="T10" fmla="*/ 0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9" y="2"/>
                    </a:lnTo>
                    <a:lnTo>
                      <a:pt x="5" y="4"/>
                    </a:lnTo>
                    <a:lnTo>
                      <a:pt x="1" y="7"/>
                    </a:lnTo>
                    <a:lnTo>
                      <a:pt x="0" y="11"/>
                    </a:lnTo>
                    <a:lnTo>
                      <a:pt x="0" y="15"/>
                    </a:lnTo>
                    <a:lnTo>
                      <a:pt x="2" y="19"/>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57" name="Freeform 98"/>
              <p:cNvSpPr>
                <a:spLocks/>
              </p:cNvSpPr>
              <p:nvPr/>
            </p:nvSpPr>
            <p:spPr bwMode="auto">
              <a:xfrm>
                <a:off x="2374" y="2507"/>
                <a:ext cx="129" cy="35"/>
              </a:xfrm>
              <a:custGeom>
                <a:avLst/>
                <a:gdLst>
                  <a:gd name="T0" fmla="*/ 0 w 129"/>
                  <a:gd name="T1" fmla="*/ 7 h 35"/>
                  <a:gd name="T2" fmla="*/ 4 w 129"/>
                  <a:gd name="T3" fmla="*/ 12 h 35"/>
                  <a:gd name="T4" fmla="*/ 9 w 129"/>
                  <a:gd name="T5" fmla="*/ 17 h 35"/>
                  <a:gd name="T6" fmla="*/ 16 w 129"/>
                  <a:gd name="T7" fmla="*/ 21 h 35"/>
                  <a:gd name="T8" fmla="*/ 22 w 129"/>
                  <a:gd name="T9" fmla="*/ 25 h 35"/>
                  <a:gd name="T10" fmla="*/ 30 w 129"/>
                  <a:gd name="T11" fmla="*/ 29 h 35"/>
                  <a:gd name="T12" fmla="*/ 41 w 129"/>
                  <a:gd name="T13" fmla="*/ 31 h 35"/>
                  <a:gd name="T14" fmla="*/ 54 w 129"/>
                  <a:gd name="T15" fmla="*/ 33 h 35"/>
                  <a:gd name="T16" fmla="*/ 67 w 129"/>
                  <a:gd name="T17" fmla="*/ 34 h 35"/>
                  <a:gd name="T18" fmla="*/ 81 w 129"/>
                  <a:gd name="T19" fmla="*/ 33 h 35"/>
                  <a:gd name="T20" fmla="*/ 91 w 129"/>
                  <a:gd name="T21" fmla="*/ 32 h 35"/>
                  <a:gd name="T22" fmla="*/ 103 w 129"/>
                  <a:gd name="T23" fmla="*/ 29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1"/>
                    </a:lnTo>
                    <a:lnTo>
                      <a:pt x="22" y="25"/>
                    </a:lnTo>
                    <a:lnTo>
                      <a:pt x="30" y="29"/>
                    </a:lnTo>
                    <a:lnTo>
                      <a:pt x="41" y="31"/>
                    </a:lnTo>
                    <a:lnTo>
                      <a:pt x="54" y="33"/>
                    </a:lnTo>
                    <a:lnTo>
                      <a:pt x="67" y="34"/>
                    </a:lnTo>
                    <a:lnTo>
                      <a:pt x="81" y="33"/>
                    </a:lnTo>
                    <a:lnTo>
                      <a:pt x="91" y="32"/>
                    </a:lnTo>
                    <a:lnTo>
                      <a:pt x="103" y="29"/>
                    </a:lnTo>
                    <a:lnTo>
                      <a:pt x="111" y="24"/>
                    </a:lnTo>
                    <a:lnTo>
                      <a:pt x="119" y="17"/>
                    </a:lnTo>
                    <a:lnTo>
                      <a:pt x="123" y="12"/>
                    </a:lnTo>
                    <a:lnTo>
                      <a:pt x="126" y="6"/>
                    </a:lnTo>
                    <a:lnTo>
                      <a:pt x="128" y="0"/>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58" name="Freeform 99"/>
              <p:cNvSpPr>
                <a:spLocks/>
              </p:cNvSpPr>
              <p:nvPr/>
            </p:nvSpPr>
            <p:spPr bwMode="auto">
              <a:xfrm>
                <a:off x="2485" y="2502"/>
                <a:ext cx="28" cy="17"/>
              </a:xfrm>
              <a:custGeom>
                <a:avLst/>
                <a:gdLst>
                  <a:gd name="T0" fmla="*/ 0 w 28"/>
                  <a:gd name="T1" fmla="*/ 0 h 17"/>
                  <a:gd name="T2" fmla="*/ 7 w 28"/>
                  <a:gd name="T3" fmla="*/ 1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1"/>
                    </a:lnTo>
                    <a:lnTo>
                      <a:pt x="12" y="3"/>
                    </a:lnTo>
                    <a:lnTo>
                      <a:pt x="18" y="6"/>
                    </a:lnTo>
                    <a:lnTo>
                      <a:pt x="23" y="8"/>
                    </a:lnTo>
                    <a:lnTo>
                      <a:pt x="26" y="12"/>
                    </a:lnTo>
                    <a:lnTo>
                      <a:pt x="27" y="16"/>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59" name="Freeform 100"/>
              <p:cNvSpPr>
                <a:spLocks/>
              </p:cNvSpPr>
              <p:nvPr/>
            </p:nvSpPr>
            <p:spPr bwMode="auto">
              <a:xfrm>
                <a:off x="2406" y="2453"/>
                <a:ext cx="65" cy="58"/>
              </a:xfrm>
              <a:custGeom>
                <a:avLst/>
                <a:gdLst>
                  <a:gd name="T0" fmla="*/ 31 w 65"/>
                  <a:gd name="T1" fmla="*/ 0 h 58"/>
                  <a:gd name="T2" fmla="*/ 20 w 65"/>
                  <a:gd name="T3" fmla="*/ 9 h 58"/>
                  <a:gd name="T4" fmla="*/ 13 w 65"/>
                  <a:gd name="T5" fmla="*/ 15 h 58"/>
                  <a:gd name="T6" fmla="*/ 7 w 65"/>
                  <a:gd name="T7" fmla="*/ 21 h 58"/>
                  <a:gd name="T8" fmla="*/ 2 w 65"/>
                  <a:gd name="T9" fmla="*/ 29 h 58"/>
                  <a:gd name="T10" fmla="*/ 0 w 65"/>
                  <a:gd name="T11" fmla="*/ 37 h 58"/>
                  <a:gd name="T12" fmla="*/ 0 w 65"/>
                  <a:gd name="T13" fmla="*/ 43 h 58"/>
                  <a:gd name="T14" fmla="*/ 3 w 65"/>
                  <a:gd name="T15" fmla="*/ 49 h 58"/>
                  <a:gd name="T16" fmla="*/ 9 w 65"/>
                  <a:gd name="T17" fmla="*/ 54 h 58"/>
                  <a:gd name="T18" fmla="*/ 18 w 65"/>
                  <a:gd name="T19" fmla="*/ 56 h 58"/>
                  <a:gd name="T20" fmla="*/ 30 w 65"/>
                  <a:gd name="T21" fmla="*/ 57 h 58"/>
                  <a:gd name="T22" fmla="*/ 41 w 65"/>
                  <a:gd name="T23" fmla="*/ 56 h 58"/>
                  <a:gd name="T24" fmla="*/ 49 w 65"/>
                  <a:gd name="T25" fmla="*/ 54 h 58"/>
                  <a:gd name="T26" fmla="*/ 56 w 65"/>
                  <a:gd name="T27" fmla="*/ 51 h 58"/>
                  <a:gd name="T28" fmla="*/ 60 w 65"/>
                  <a:gd name="T29" fmla="*/ 48 h 58"/>
                  <a:gd name="T30" fmla="*/ 64 w 65"/>
                  <a:gd name="T31" fmla="*/ 41 h 58"/>
                  <a:gd name="T32" fmla="*/ 64 w 65"/>
                  <a:gd name="T33" fmla="*/ 35 h 58"/>
                  <a:gd name="T34" fmla="*/ 62 w 65"/>
                  <a:gd name="T35" fmla="*/ 30 h 58"/>
                  <a:gd name="T36" fmla="*/ 59 w 65"/>
                  <a:gd name="T37" fmla="*/ 26 h 58"/>
                  <a:gd name="T38" fmla="*/ 56 w 65"/>
                  <a:gd name="T39" fmla="*/ 24 h 58"/>
                  <a:gd name="T40" fmla="*/ 52 w 65"/>
                  <a:gd name="T41" fmla="*/ 22 h 58"/>
                  <a:gd name="T42" fmla="*/ 46 w 65"/>
                  <a:gd name="T43" fmla="*/ 2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8"/>
                  <a:gd name="T68" fmla="*/ 65 w 65"/>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8">
                    <a:moveTo>
                      <a:pt x="31" y="0"/>
                    </a:moveTo>
                    <a:lnTo>
                      <a:pt x="20" y="9"/>
                    </a:lnTo>
                    <a:lnTo>
                      <a:pt x="13" y="15"/>
                    </a:lnTo>
                    <a:lnTo>
                      <a:pt x="7" y="21"/>
                    </a:lnTo>
                    <a:lnTo>
                      <a:pt x="2" y="29"/>
                    </a:lnTo>
                    <a:lnTo>
                      <a:pt x="0" y="37"/>
                    </a:lnTo>
                    <a:lnTo>
                      <a:pt x="0" y="43"/>
                    </a:lnTo>
                    <a:lnTo>
                      <a:pt x="3" y="49"/>
                    </a:lnTo>
                    <a:lnTo>
                      <a:pt x="9" y="54"/>
                    </a:lnTo>
                    <a:lnTo>
                      <a:pt x="18" y="56"/>
                    </a:lnTo>
                    <a:lnTo>
                      <a:pt x="30" y="57"/>
                    </a:lnTo>
                    <a:lnTo>
                      <a:pt x="41" y="56"/>
                    </a:lnTo>
                    <a:lnTo>
                      <a:pt x="49" y="54"/>
                    </a:lnTo>
                    <a:lnTo>
                      <a:pt x="56" y="51"/>
                    </a:lnTo>
                    <a:lnTo>
                      <a:pt x="60" y="48"/>
                    </a:lnTo>
                    <a:lnTo>
                      <a:pt x="64" y="41"/>
                    </a:lnTo>
                    <a:lnTo>
                      <a:pt x="64" y="35"/>
                    </a:lnTo>
                    <a:lnTo>
                      <a:pt x="62" y="30"/>
                    </a:lnTo>
                    <a:lnTo>
                      <a:pt x="59" y="26"/>
                    </a:lnTo>
                    <a:lnTo>
                      <a:pt x="56" y="24"/>
                    </a:lnTo>
                    <a:lnTo>
                      <a:pt x="52" y="22"/>
                    </a:lnTo>
                    <a:lnTo>
                      <a:pt x="46" y="21"/>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60" name="Freeform 101"/>
              <p:cNvSpPr>
                <a:spLocks/>
              </p:cNvSpPr>
              <p:nvPr/>
            </p:nvSpPr>
            <p:spPr bwMode="auto">
              <a:xfrm>
                <a:off x="2455" y="2446"/>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9 w 42"/>
                  <a:gd name="T15" fmla="*/ 16 h 17"/>
                  <a:gd name="T16" fmla="*/ 24 w 42"/>
                  <a:gd name="T17" fmla="*/ 16 h 17"/>
                  <a:gd name="T18" fmla="*/ 20 w 42"/>
                  <a:gd name="T19" fmla="*/ 14 h 17"/>
                  <a:gd name="T20" fmla="*/ 19 w 42"/>
                  <a:gd name="T21" fmla="*/ 11 h 17"/>
                  <a:gd name="T22" fmla="*/ 19 w 42"/>
                  <a:gd name="T23" fmla="*/ 7 h 17"/>
                  <a:gd name="T24" fmla="*/ 22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9" y="16"/>
                    </a:lnTo>
                    <a:lnTo>
                      <a:pt x="24" y="16"/>
                    </a:lnTo>
                    <a:lnTo>
                      <a:pt x="20" y="14"/>
                    </a:lnTo>
                    <a:lnTo>
                      <a:pt x="19" y="11"/>
                    </a:lnTo>
                    <a:lnTo>
                      <a:pt x="19" y="7"/>
                    </a:lnTo>
                    <a:lnTo>
                      <a:pt x="22" y="4"/>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61" name="Freeform 102"/>
              <p:cNvSpPr>
                <a:spLocks/>
              </p:cNvSpPr>
              <p:nvPr/>
            </p:nvSpPr>
            <p:spPr bwMode="auto">
              <a:xfrm>
                <a:off x="2377" y="2448"/>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1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1"/>
                    </a:lnTo>
                    <a:lnTo>
                      <a:pt x="24" y="8"/>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62" name="Freeform 103"/>
              <p:cNvSpPr>
                <a:spLocks/>
              </p:cNvSpPr>
              <p:nvPr/>
            </p:nvSpPr>
            <p:spPr bwMode="auto">
              <a:xfrm>
                <a:off x="2454" y="2433"/>
                <a:ext cx="48" cy="17"/>
              </a:xfrm>
              <a:custGeom>
                <a:avLst/>
                <a:gdLst>
                  <a:gd name="T0" fmla="*/ 1 w 48"/>
                  <a:gd name="T1" fmla="*/ 5 h 17"/>
                  <a:gd name="T2" fmla="*/ 0 w 48"/>
                  <a:gd name="T3" fmla="*/ 8 h 17"/>
                  <a:gd name="T4" fmla="*/ 0 w 48"/>
                  <a:gd name="T5" fmla="*/ 10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10 h 17"/>
                  <a:gd name="T24" fmla="*/ 44 w 48"/>
                  <a:gd name="T25" fmla="*/ 5 h 17"/>
                  <a:gd name="T26" fmla="*/ 38 w 48"/>
                  <a:gd name="T27" fmla="*/ 2 h 17"/>
                  <a:gd name="T28" fmla="*/ 28 w 48"/>
                  <a:gd name="T29" fmla="*/ 1 h 17"/>
                  <a:gd name="T30" fmla="*/ 18 w 48"/>
                  <a:gd name="T31" fmla="*/ 0 h 17"/>
                  <a:gd name="T32" fmla="*/ 9 w 48"/>
                  <a:gd name="T33" fmla="*/ 2 h 17"/>
                  <a:gd name="T34" fmla="*/ 1 w 48"/>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5"/>
                    </a:moveTo>
                    <a:lnTo>
                      <a:pt x="0" y="8"/>
                    </a:lnTo>
                    <a:lnTo>
                      <a:pt x="0" y="10"/>
                    </a:lnTo>
                    <a:lnTo>
                      <a:pt x="3" y="13"/>
                    </a:lnTo>
                    <a:lnTo>
                      <a:pt x="8" y="14"/>
                    </a:lnTo>
                    <a:lnTo>
                      <a:pt x="15" y="12"/>
                    </a:lnTo>
                    <a:lnTo>
                      <a:pt x="22" y="12"/>
                    </a:lnTo>
                    <a:lnTo>
                      <a:pt x="29" y="12"/>
                    </a:lnTo>
                    <a:lnTo>
                      <a:pt x="35" y="14"/>
                    </a:lnTo>
                    <a:lnTo>
                      <a:pt x="41" y="16"/>
                    </a:lnTo>
                    <a:lnTo>
                      <a:pt x="46" y="14"/>
                    </a:lnTo>
                    <a:lnTo>
                      <a:pt x="47" y="10"/>
                    </a:lnTo>
                    <a:lnTo>
                      <a:pt x="44" y="5"/>
                    </a:lnTo>
                    <a:lnTo>
                      <a:pt x="38" y="2"/>
                    </a:lnTo>
                    <a:lnTo>
                      <a:pt x="28" y="1"/>
                    </a:lnTo>
                    <a:lnTo>
                      <a:pt x="18" y="0"/>
                    </a:lnTo>
                    <a:lnTo>
                      <a:pt x="9" y="2"/>
                    </a:lnTo>
                    <a:lnTo>
                      <a:pt x="1" y="5"/>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20563" name="Freeform 104"/>
              <p:cNvSpPr>
                <a:spLocks/>
              </p:cNvSpPr>
              <p:nvPr/>
            </p:nvSpPr>
            <p:spPr bwMode="auto">
              <a:xfrm>
                <a:off x="2288" y="2377"/>
                <a:ext cx="309" cy="126"/>
              </a:xfrm>
              <a:custGeom>
                <a:avLst/>
                <a:gdLst>
                  <a:gd name="T0" fmla="*/ 8 w 309"/>
                  <a:gd name="T1" fmla="*/ 112 h 126"/>
                  <a:gd name="T2" fmla="*/ 22 w 309"/>
                  <a:gd name="T3" fmla="*/ 123 h 126"/>
                  <a:gd name="T4" fmla="*/ 31 w 309"/>
                  <a:gd name="T5" fmla="*/ 114 h 126"/>
                  <a:gd name="T6" fmla="*/ 36 w 309"/>
                  <a:gd name="T7" fmla="*/ 94 h 126"/>
                  <a:gd name="T8" fmla="*/ 50 w 309"/>
                  <a:gd name="T9" fmla="*/ 73 h 126"/>
                  <a:gd name="T10" fmla="*/ 80 w 309"/>
                  <a:gd name="T11" fmla="*/ 45 h 126"/>
                  <a:gd name="T12" fmla="*/ 99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5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2 h 126"/>
                  <a:gd name="T58" fmla="*/ 124 w 309"/>
                  <a:gd name="T59" fmla="*/ 1 h 126"/>
                  <a:gd name="T60" fmla="*/ 84 w 309"/>
                  <a:gd name="T61" fmla="*/ 4 h 126"/>
                  <a:gd name="T62" fmla="*/ 57 w 309"/>
                  <a:gd name="T63" fmla="*/ 12 h 126"/>
                  <a:gd name="T64" fmla="*/ 46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1" y="114"/>
                    </a:lnTo>
                    <a:lnTo>
                      <a:pt x="33" y="104"/>
                    </a:lnTo>
                    <a:lnTo>
                      <a:pt x="36" y="94"/>
                    </a:lnTo>
                    <a:lnTo>
                      <a:pt x="42" y="84"/>
                    </a:lnTo>
                    <a:lnTo>
                      <a:pt x="50" y="73"/>
                    </a:lnTo>
                    <a:lnTo>
                      <a:pt x="64" y="58"/>
                    </a:lnTo>
                    <a:lnTo>
                      <a:pt x="80" y="45"/>
                    </a:lnTo>
                    <a:lnTo>
                      <a:pt x="86" y="42"/>
                    </a:lnTo>
                    <a:lnTo>
                      <a:pt x="99" y="47"/>
                    </a:lnTo>
                    <a:lnTo>
                      <a:pt x="112" y="52"/>
                    </a:lnTo>
                    <a:lnTo>
                      <a:pt x="128" y="54"/>
                    </a:lnTo>
                    <a:lnTo>
                      <a:pt x="138" y="55"/>
                    </a:lnTo>
                    <a:lnTo>
                      <a:pt x="148" y="56"/>
                    </a:lnTo>
                    <a:lnTo>
                      <a:pt x="158" y="55"/>
                    </a:lnTo>
                    <a:lnTo>
                      <a:pt x="168" y="53"/>
                    </a:lnTo>
                    <a:lnTo>
                      <a:pt x="183" y="49"/>
                    </a:lnTo>
                    <a:lnTo>
                      <a:pt x="195" y="45"/>
                    </a:lnTo>
                    <a:lnTo>
                      <a:pt x="207" y="41"/>
                    </a:lnTo>
                    <a:lnTo>
                      <a:pt x="213" y="41"/>
                    </a:lnTo>
                    <a:lnTo>
                      <a:pt x="217" y="40"/>
                    </a:lnTo>
                    <a:lnTo>
                      <a:pt x="227" y="38"/>
                    </a:lnTo>
                    <a:lnTo>
                      <a:pt x="230" y="42"/>
                    </a:lnTo>
                    <a:lnTo>
                      <a:pt x="237" y="48"/>
                    </a:lnTo>
                    <a:lnTo>
                      <a:pt x="247" y="53"/>
                    </a:lnTo>
                    <a:lnTo>
                      <a:pt x="258" y="59"/>
                    </a:lnTo>
                    <a:lnTo>
                      <a:pt x="265" y="65"/>
                    </a:lnTo>
                    <a:lnTo>
                      <a:pt x="269" y="74"/>
                    </a:lnTo>
                    <a:lnTo>
                      <a:pt x="268" y="84"/>
                    </a:lnTo>
                    <a:lnTo>
                      <a:pt x="272" y="92"/>
                    </a:lnTo>
                    <a:lnTo>
                      <a:pt x="278" y="98"/>
                    </a:lnTo>
                    <a:lnTo>
                      <a:pt x="282" y="105"/>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30" y="25"/>
                    </a:lnTo>
                    <a:lnTo>
                      <a:pt x="220" y="19"/>
                    </a:lnTo>
                    <a:lnTo>
                      <a:pt x="209" y="13"/>
                    </a:lnTo>
                    <a:lnTo>
                      <a:pt x="193" y="8"/>
                    </a:lnTo>
                    <a:lnTo>
                      <a:pt x="179" y="4"/>
                    </a:lnTo>
                    <a:lnTo>
                      <a:pt x="161" y="2"/>
                    </a:lnTo>
                    <a:lnTo>
                      <a:pt x="145" y="0"/>
                    </a:lnTo>
                    <a:lnTo>
                      <a:pt x="124" y="1"/>
                    </a:lnTo>
                    <a:lnTo>
                      <a:pt x="104" y="2"/>
                    </a:lnTo>
                    <a:lnTo>
                      <a:pt x="84" y="4"/>
                    </a:lnTo>
                    <a:lnTo>
                      <a:pt x="68" y="7"/>
                    </a:lnTo>
                    <a:lnTo>
                      <a:pt x="57" y="12"/>
                    </a:lnTo>
                    <a:lnTo>
                      <a:pt x="49" y="19"/>
                    </a:lnTo>
                    <a:lnTo>
                      <a:pt x="46" y="27"/>
                    </a:lnTo>
                    <a:lnTo>
                      <a:pt x="47" y="34"/>
                    </a:lnTo>
                    <a:lnTo>
                      <a:pt x="51" y="41"/>
                    </a:lnTo>
                    <a:lnTo>
                      <a:pt x="43" y="43"/>
                    </a:lnTo>
                    <a:lnTo>
                      <a:pt x="34" y="46"/>
                    </a:lnTo>
                    <a:lnTo>
                      <a:pt x="26" y="49"/>
                    </a:lnTo>
                    <a:lnTo>
                      <a:pt x="19" y="52"/>
                    </a:lnTo>
                    <a:lnTo>
                      <a:pt x="14" y="55"/>
                    </a:lnTo>
                    <a:lnTo>
                      <a:pt x="8" y="60"/>
                    </a:lnTo>
                    <a:lnTo>
                      <a:pt x="3" y="66"/>
                    </a:lnTo>
                    <a:lnTo>
                      <a:pt x="1" y="74"/>
                    </a:lnTo>
                    <a:lnTo>
                      <a:pt x="0" y="87"/>
                    </a:lnTo>
                    <a:lnTo>
                      <a:pt x="0" y="94"/>
                    </a:lnTo>
                    <a:lnTo>
                      <a:pt x="3" y="104"/>
                    </a:lnTo>
                  </a:path>
                </a:pathLst>
              </a:custGeom>
              <a:solidFill>
                <a:srgbClr val="CCFFCC"/>
              </a:solidFill>
              <a:ln w="12700" cap="rnd" cmpd="sng">
                <a:solidFill>
                  <a:srgbClr val="000000"/>
                </a:solidFill>
                <a:prstDash val="solid"/>
                <a:round/>
                <a:headEnd/>
                <a:tailEnd/>
              </a:ln>
            </p:spPr>
            <p:txBody>
              <a:bodyPr/>
              <a:lstStyle/>
              <a:p>
                <a:endParaRPr lang="zh-TW" altLang="en-US"/>
              </a:p>
            </p:txBody>
          </p:sp>
          <p:sp>
            <p:nvSpPr>
              <p:cNvPr id="20564" name="Freeform 105"/>
              <p:cNvSpPr>
                <a:spLocks/>
              </p:cNvSpPr>
              <p:nvPr/>
            </p:nvSpPr>
            <p:spPr bwMode="auto">
              <a:xfrm>
                <a:off x="2308" y="2428"/>
                <a:ext cx="40" cy="56"/>
              </a:xfrm>
              <a:custGeom>
                <a:avLst/>
                <a:gdLst>
                  <a:gd name="T0" fmla="*/ 8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1 w 40"/>
                  <a:gd name="T19" fmla="*/ 49 h 56"/>
                  <a:gd name="T20" fmla="*/ 10 w 40"/>
                  <a:gd name="T21" fmla="*/ 46 h 56"/>
                  <a:gd name="T22" fmla="*/ 9 w 40"/>
                  <a:gd name="T23" fmla="*/ 43 h 56"/>
                  <a:gd name="T24" fmla="*/ 8 w 40"/>
                  <a:gd name="T25" fmla="*/ 40 h 56"/>
                  <a:gd name="T26" fmla="*/ 8 w 40"/>
                  <a:gd name="T27" fmla="*/ 37 h 56"/>
                  <a:gd name="T28" fmla="*/ 11 w 40"/>
                  <a:gd name="T29" fmla="*/ 33 h 56"/>
                  <a:gd name="T30" fmla="*/ 12 w 40"/>
                  <a:gd name="T31" fmla="*/ 30 h 56"/>
                  <a:gd name="T32" fmla="*/ 15 w 40"/>
                  <a:gd name="T33" fmla="*/ 28 h 56"/>
                  <a:gd name="T34" fmla="*/ 16 w 40"/>
                  <a:gd name="T35" fmla="*/ 31 h 56"/>
                  <a:gd name="T36" fmla="*/ 15 w 40"/>
                  <a:gd name="T37" fmla="*/ 35 h 56"/>
                  <a:gd name="T38" fmla="*/ 13 w 40"/>
                  <a:gd name="T39" fmla="*/ 37 h 56"/>
                  <a:gd name="T40" fmla="*/ 15 w 40"/>
                  <a:gd name="T41" fmla="*/ 38 h 56"/>
                  <a:gd name="T42" fmla="*/ 18 w 40"/>
                  <a:gd name="T43" fmla="*/ 37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8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8" y="31"/>
                    </a:moveTo>
                    <a:lnTo>
                      <a:pt x="5" y="34"/>
                    </a:lnTo>
                    <a:lnTo>
                      <a:pt x="2" y="38"/>
                    </a:lnTo>
                    <a:lnTo>
                      <a:pt x="1" y="42"/>
                    </a:lnTo>
                    <a:lnTo>
                      <a:pt x="0" y="45"/>
                    </a:lnTo>
                    <a:lnTo>
                      <a:pt x="2" y="49"/>
                    </a:lnTo>
                    <a:lnTo>
                      <a:pt x="3" y="52"/>
                    </a:lnTo>
                    <a:lnTo>
                      <a:pt x="6" y="55"/>
                    </a:lnTo>
                    <a:lnTo>
                      <a:pt x="9" y="53"/>
                    </a:lnTo>
                    <a:lnTo>
                      <a:pt x="11" y="49"/>
                    </a:lnTo>
                    <a:lnTo>
                      <a:pt x="10" y="46"/>
                    </a:lnTo>
                    <a:lnTo>
                      <a:pt x="9" y="43"/>
                    </a:lnTo>
                    <a:lnTo>
                      <a:pt x="8" y="40"/>
                    </a:lnTo>
                    <a:lnTo>
                      <a:pt x="8" y="37"/>
                    </a:lnTo>
                    <a:lnTo>
                      <a:pt x="11" y="33"/>
                    </a:lnTo>
                    <a:lnTo>
                      <a:pt x="12" y="30"/>
                    </a:lnTo>
                    <a:lnTo>
                      <a:pt x="15" y="28"/>
                    </a:lnTo>
                    <a:lnTo>
                      <a:pt x="16" y="31"/>
                    </a:lnTo>
                    <a:lnTo>
                      <a:pt x="15" y="35"/>
                    </a:lnTo>
                    <a:lnTo>
                      <a:pt x="13" y="37"/>
                    </a:lnTo>
                    <a:lnTo>
                      <a:pt x="15" y="38"/>
                    </a:lnTo>
                    <a:lnTo>
                      <a:pt x="18" y="37"/>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8" y="0"/>
                    </a:lnTo>
                    <a:lnTo>
                      <a:pt x="39" y="0"/>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65" name="Freeform 106"/>
              <p:cNvSpPr>
                <a:spLocks/>
              </p:cNvSpPr>
              <p:nvPr/>
            </p:nvSpPr>
            <p:spPr bwMode="auto">
              <a:xfrm>
                <a:off x="2347" y="2395"/>
                <a:ext cx="158" cy="33"/>
              </a:xfrm>
              <a:custGeom>
                <a:avLst/>
                <a:gdLst>
                  <a:gd name="T0" fmla="*/ 153 w 158"/>
                  <a:gd name="T1" fmla="*/ 14 h 33"/>
                  <a:gd name="T2" fmla="*/ 143 w 158"/>
                  <a:gd name="T3" fmla="*/ 15 h 33"/>
                  <a:gd name="T4" fmla="*/ 133 w 158"/>
                  <a:gd name="T5" fmla="*/ 18 h 33"/>
                  <a:gd name="T6" fmla="*/ 125 w 158"/>
                  <a:gd name="T7" fmla="*/ 23 h 33"/>
                  <a:gd name="T8" fmla="*/ 119 w 158"/>
                  <a:gd name="T9" fmla="*/ 26 h 33"/>
                  <a:gd name="T10" fmla="*/ 111 w 158"/>
                  <a:gd name="T11" fmla="*/ 29 h 33"/>
                  <a:gd name="T12" fmla="*/ 102 w 158"/>
                  <a:gd name="T13" fmla="*/ 31 h 33"/>
                  <a:gd name="T14" fmla="*/ 91 w 158"/>
                  <a:gd name="T15" fmla="*/ 32 h 33"/>
                  <a:gd name="T16" fmla="*/ 78 w 158"/>
                  <a:gd name="T17" fmla="*/ 32 h 33"/>
                  <a:gd name="T18" fmla="*/ 66 w 158"/>
                  <a:gd name="T19" fmla="*/ 31 h 33"/>
                  <a:gd name="T20" fmla="*/ 57 w 158"/>
                  <a:gd name="T21" fmla="*/ 30 h 33"/>
                  <a:gd name="T22" fmla="*/ 47 w 158"/>
                  <a:gd name="T23" fmla="*/ 27 h 33"/>
                  <a:gd name="T24" fmla="*/ 40 w 158"/>
                  <a:gd name="T25" fmla="*/ 24 h 33"/>
                  <a:gd name="T26" fmla="*/ 34 w 158"/>
                  <a:gd name="T27" fmla="*/ 19 h 33"/>
                  <a:gd name="T28" fmla="*/ 38 w 158"/>
                  <a:gd name="T29" fmla="*/ 21 h 33"/>
                  <a:gd name="T30" fmla="*/ 47 w 158"/>
                  <a:gd name="T31" fmla="*/ 23 h 33"/>
                  <a:gd name="T32" fmla="*/ 58 w 158"/>
                  <a:gd name="T33" fmla="*/ 23 h 33"/>
                  <a:gd name="T34" fmla="*/ 71 w 158"/>
                  <a:gd name="T35" fmla="*/ 23 h 33"/>
                  <a:gd name="T36" fmla="*/ 86 w 158"/>
                  <a:gd name="T37" fmla="*/ 22 h 33"/>
                  <a:gd name="T38" fmla="*/ 100 w 158"/>
                  <a:gd name="T39" fmla="*/ 21 h 33"/>
                  <a:gd name="T40" fmla="*/ 113 w 158"/>
                  <a:gd name="T41" fmla="*/ 18 h 33"/>
                  <a:gd name="T42" fmla="*/ 122 w 158"/>
                  <a:gd name="T43" fmla="*/ 14 h 33"/>
                  <a:gd name="T44" fmla="*/ 119 w 158"/>
                  <a:gd name="T45" fmla="*/ 13 h 33"/>
                  <a:gd name="T46" fmla="*/ 106 w 158"/>
                  <a:gd name="T47" fmla="*/ 14 h 33"/>
                  <a:gd name="T48" fmla="*/ 94 w 158"/>
                  <a:gd name="T49" fmla="*/ 16 h 33"/>
                  <a:gd name="T50" fmla="*/ 83 w 158"/>
                  <a:gd name="T51" fmla="*/ 17 h 33"/>
                  <a:gd name="T52" fmla="*/ 71 w 158"/>
                  <a:gd name="T53" fmla="*/ 16 h 33"/>
                  <a:gd name="T54" fmla="*/ 61 w 158"/>
                  <a:gd name="T55" fmla="*/ 11 h 33"/>
                  <a:gd name="T56" fmla="*/ 49 w 158"/>
                  <a:gd name="T57" fmla="*/ 8 h 33"/>
                  <a:gd name="T58" fmla="*/ 37 w 158"/>
                  <a:gd name="T59" fmla="*/ 8 h 33"/>
                  <a:gd name="T60" fmla="*/ 25 w 158"/>
                  <a:gd name="T61" fmla="*/ 3 h 33"/>
                  <a:gd name="T62" fmla="*/ 10 w 158"/>
                  <a:gd name="T63" fmla="*/ 0 h 33"/>
                  <a:gd name="T64" fmla="*/ 0 w 158"/>
                  <a:gd name="T65" fmla="*/ 2 h 33"/>
                  <a:gd name="T66" fmla="*/ 4 w 158"/>
                  <a:gd name="T67" fmla="*/ 8 h 33"/>
                  <a:gd name="T68" fmla="*/ 16 w 158"/>
                  <a:gd name="T69" fmla="*/ 12 h 33"/>
                  <a:gd name="T70" fmla="*/ 31 w 158"/>
                  <a:gd name="T71" fmla="*/ 12 h 33"/>
                  <a:gd name="T72" fmla="*/ 37 w 158"/>
                  <a:gd name="T73" fmla="*/ 14 h 33"/>
                  <a:gd name="T74" fmla="*/ 41 w 158"/>
                  <a:gd name="T75" fmla="*/ 18 h 33"/>
                  <a:gd name="T76" fmla="*/ 50 w 158"/>
                  <a:gd name="T77" fmla="*/ 20 h 33"/>
                  <a:gd name="T78" fmla="*/ 60 w 158"/>
                  <a:gd name="T79" fmla="*/ 18 h 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3"/>
                  <a:gd name="T122" fmla="*/ 158 w 158"/>
                  <a:gd name="T123" fmla="*/ 33 h 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3">
                    <a:moveTo>
                      <a:pt x="157" y="15"/>
                    </a:moveTo>
                    <a:lnTo>
                      <a:pt x="153" y="14"/>
                    </a:lnTo>
                    <a:lnTo>
                      <a:pt x="148" y="14"/>
                    </a:lnTo>
                    <a:lnTo>
                      <a:pt x="143" y="15"/>
                    </a:lnTo>
                    <a:lnTo>
                      <a:pt x="138" y="17"/>
                    </a:lnTo>
                    <a:lnTo>
                      <a:pt x="133" y="18"/>
                    </a:lnTo>
                    <a:lnTo>
                      <a:pt x="128" y="20"/>
                    </a:lnTo>
                    <a:lnTo>
                      <a:pt x="125" y="23"/>
                    </a:lnTo>
                    <a:lnTo>
                      <a:pt x="123" y="25"/>
                    </a:lnTo>
                    <a:lnTo>
                      <a:pt x="119" y="26"/>
                    </a:lnTo>
                    <a:lnTo>
                      <a:pt x="115" y="27"/>
                    </a:lnTo>
                    <a:lnTo>
                      <a:pt x="111" y="29"/>
                    </a:lnTo>
                    <a:lnTo>
                      <a:pt x="106" y="30"/>
                    </a:lnTo>
                    <a:lnTo>
                      <a:pt x="102" y="31"/>
                    </a:lnTo>
                    <a:lnTo>
                      <a:pt x="97" y="32"/>
                    </a:lnTo>
                    <a:lnTo>
                      <a:pt x="91" y="32"/>
                    </a:lnTo>
                    <a:lnTo>
                      <a:pt x="83" y="32"/>
                    </a:lnTo>
                    <a:lnTo>
                      <a:pt x="78" y="32"/>
                    </a:lnTo>
                    <a:lnTo>
                      <a:pt x="71" y="32"/>
                    </a:lnTo>
                    <a:lnTo>
                      <a:pt x="66" y="31"/>
                    </a:lnTo>
                    <a:lnTo>
                      <a:pt x="61" y="30"/>
                    </a:lnTo>
                    <a:lnTo>
                      <a:pt x="57" y="30"/>
                    </a:lnTo>
                    <a:lnTo>
                      <a:pt x="53" y="29"/>
                    </a:lnTo>
                    <a:lnTo>
                      <a:pt x="47" y="27"/>
                    </a:lnTo>
                    <a:lnTo>
                      <a:pt x="43" y="25"/>
                    </a:lnTo>
                    <a:lnTo>
                      <a:pt x="40" y="24"/>
                    </a:lnTo>
                    <a:lnTo>
                      <a:pt x="36" y="22"/>
                    </a:lnTo>
                    <a:lnTo>
                      <a:pt x="34" y="19"/>
                    </a:lnTo>
                    <a:lnTo>
                      <a:pt x="33" y="17"/>
                    </a:lnTo>
                    <a:lnTo>
                      <a:pt x="38" y="21"/>
                    </a:lnTo>
                    <a:lnTo>
                      <a:pt x="44" y="22"/>
                    </a:lnTo>
                    <a:lnTo>
                      <a:pt x="47" y="23"/>
                    </a:lnTo>
                    <a:lnTo>
                      <a:pt x="52" y="23"/>
                    </a:lnTo>
                    <a:lnTo>
                      <a:pt x="58" y="23"/>
                    </a:lnTo>
                    <a:lnTo>
                      <a:pt x="64" y="24"/>
                    </a:lnTo>
                    <a:lnTo>
                      <a:pt x="71" y="23"/>
                    </a:lnTo>
                    <a:lnTo>
                      <a:pt x="77" y="23"/>
                    </a:lnTo>
                    <a:lnTo>
                      <a:pt x="86" y="22"/>
                    </a:lnTo>
                    <a:lnTo>
                      <a:pt x="94" y="21"/>
                    </a:lnTo>
                    <a:lnTo>
                      <a:pt x="100" y="21"/>
                    </a:lnTo>
                    <a:lnTo>
                      <a:pt x="105" y="20"/>
                    </a:lnTo>
                    <a:lnTo>
                      <a:pt x="113" y="18"/>
                    </a:lnTo>
                    <a:lnTo>
                      <a:pt x="117" y="17"/>
                    </a:lnTo>
                    <a:lnTo>
                      <a:pt x="122" y="14"/>
                    </a:lnTo>
                    <a:lnTo>
                      <a:pt x="123" y="13"/>
                    </a:lnTo>
                    <a:lnTo>
                      <a:pt x="119" y="13"/>
                    </a:lnTo>
                    <a:lnTo>
                      <a:pt x="113" y="13"/>
                    </a:lnTo>
                    <a:lnTo>
                      <a:pt x="106" y="14"/>
                    </a:lnTo>
                    <a:lnTo>
                      <a:pt x="99" y="15"/>
                    </a:lnTo>
                    <a:lnTo>
                      <a:pt x="94" y="16"/>
                    </a:lnTo>
                    <a:lnTo>
                      <a:pt x="89" y="17"/>
                    </a:lnTo>
                    <a:lnTo>
                      <a:pt x="83" y="17"/>
                    </a:lnTo>
                    <a:lnTo>
                      <a:pt x="78" y="17"/>
                    </a:lnTo>
                    <a:lnTo>
                      <a:pt x="71" y="16"/>
                    </a:lnTo>
                    <a:lnTo>
                      <a:pt x="66" y="13"/>
                    </a:lnTo>
                    <a:lnTo>
                      <a:pt x="61" y="11"/>
                    </a:lnTo>
                    <a:lnTo>
                      <a:pt x="56" y="9"/>
                    </a:lnTo>
                    <a:lnTo>
                      <a:pt x="49" y="8"/>
                    </a:lnTo>
                    <a:lnTo>
                      <a:pt x="43" y="9"/>
                    </a:lnTo>
                    <a:lnTo>
                      <a:pt x="37" y="8"/>
                    </a:lnTo>
                    <a:lnTo>
                      <a:pt x="30" y="5"/>
                    </a:lnTo>
                    <a:lnTo>
                      <a:pt x="25" y="3"/>
                    </a:lnTo>
                    <a:lnTo>
                      <a:pt x="19" y="1"/>
                    </a:lnTo>
                    <a:lnTo>
                      <a:pt x="10" y="0"/>
                    </a:lnTo>
                    <a:lnTo>
                      <a:pt x="4" y="1"/>
                    </a:lnTo>
                    <a:lnTo>
                      <a:pt x="0" y="2"/>
                    </a:lnTo>
                    <a:lnTo>
                      <a:pt x="1" y="5"/>
                    </a:lnTo>
                    <a:lnTo>
                      <a:pt x="4" y="8"/>
                    </a:lnTo>
                    <a:lnTo>
                      <a:pt x="9" y="10"/>
                    </a:lnTo>
                    <a:lnTo>
                      <a:pt x="16" y="12"/>
                    </a:lnTo>
                    <a:lnTo>
                      <a:pt x="24" y="12"/>
                    </a:lnTo>
                    <a:lnTo>
                      <a:pt x="31" y="12"/>
                    </a:lnTo>
                    <a:lnTo>
                      <a:pt x="36" y="11"/>
                    </a:lnTo>
                    <a:lnTo>
                      <a:pt x="37" y="14"/>
                    </a:lnTo>
                    <a:lnTo>
                      <a:pt x="39" y="16"/>
                    </a:lnTo>
                    <a:lnTo>
                      <a:pt x="41" y="18"/>
                    </a:lnTo>
                    <a:lnTo>
                      <a:pt x="45" y="19"/>
                    </a:lnTo>
                    <a:lnTo>
                      <a:pt x="50" y="20"/>
                    </a:lnTo>
                    <a:lnTo>
                      <a:pt x="56" y="19"/>
                    </a:lnTo>
                    <a:lnTo>
                      <a:pt x="60" y="18"/>
                    </a:lnTo>
                    <a:lnTo>
                      <a:pt x="65" y="17"/>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66" name="Freeform 107"/>
              <p:cNvSpPr>
                <a:spLocks/>
              </p:cNvSpPr>
              <p:nvPr/>
            </p:nvSpPr>
            <p:spPr bwMode="auto">
              <a:xfrm>
                <a:off x="2516" y="2411"/>
                <a:ext cx="54" cy="59"/>
              </a:xfrm>
              <a:custGeom>
                <a:avLst/>
                <a:gdLst>
                  <a:gd name="T0" fmla="*/ 13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6 h 59"/>
                  <a:gd name="T20" fmla="*/ 44 w 54"/>
                  <a:gd name="T21" fmla="*/ 29 h 59"/>
                  <a:gd name="T22" fmla="*/ 46 w 54"/>
                  <a:gd name="T23" fmla="*/ 34 h 59"/>
                  <a:gd name="T24" fmla="*/ 49 w 54"/>
                  <a:gd name="T25" fmla="*/ 37 h 59"/>
                  <a:gd name="T26" fmla="*/ 53 w 54"/>
                  <a:gd name="T27" fmla="*/ 40 h 59"/>
                  <a:gd name="T28" fmla="*/ 50 w 54"/>
                  <a:gd name="T29" fmla="*/ 45 h 59"/>
                  <a:gd name="T30" fmla="*/ 47 w 54"/>
                  <a:gd name="T31" fmla="*/ 50 h 59"/>
                  <a:gd name="T32" fmla="*/ 45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5 w 54"/>
                  <a:gd name="T63" fmla="*/ 26 h 59"/>
                  <a:gd name="T64" fmla="*/ 29 w 54"/>
                  <a:gd name="T65" fmla="*/ 22 h 59"/>
                  <a:gd name="T66" fmla="*/ 26 w 54"/>
                  <a:gd name="T67" fmla="*/ 20 h 59"/>
                  <a:gd name="T68" fmla="*/ 24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1 h 59"/>
                  <a:gd name="T82" fmla="*/ 4 w 54"/>
                  <a:gd name="T83" fmla="*/ 0 h 59"/>
                  <a:gd name="T84" fmla="*/ 9 w 54"/>
                  <a:gd name="T85" fmla="*/ 0 h 59"/>
                  <a:gd name="T86" fmla="*/ 13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3" y="1"/>
                    </a:moveTo>
                    <a:lnTo>
                      <a:pt x="18" y="3"/>
                    </a:lnTo>
                    <a:lnTo>
                      <a:pt x="24" y="5"/>
                    </a:lnTo>
                    <a:lnTo>
                      <a:pt x="32" y="9"/>
                    </a:lnTo>
                    <a:lnTo>
                      <a:pt x="36" y="11"/>
                    </a:lnTo>
                    <a:lnTo>
                      <a:pt x="40" y="13"/>
                    </a:lnTo>
                    <a:lnTo>
                      <a:pt x="42" y="15"/>
                    </a:lnTo>
                    <a:lnTo>
                      <a:pt x="44" y="18"/>
                    </a:lnTo>
                    <a:lnTo>
                      <a:pt x="44" y="22"/>
                    </a:lnTo>
                    <a:lnTo>
                      <a:pt x="43" y="26"/>
                    </a:lnTo>
                    <a:lnTo>
                      <a:pt x="44" y="29"/>
                    </a:lnTo>
                    <a:lnTo>
                      <a:pt x="46" y="34"/>
                    </a:lnTo>
                    <a:lnTo>
                      <a:pt x="49" y="37"/>
                    </a:lnTo>
                    <a:lnTo>
                      <a:pt x="53" y="40"/>
                    </a:lnTo>
                    <a:lnTo>
                      <a:pt x="50" y="45"/>
                    </a:lnTo>
                    <a:lnTo>
                      <a:pt x="47" y="50"/>
                    </a:lnTo>
                    <a:lnTo>
                      <a:pt x="45"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5" y="26"/>
                    </a:lnTo>
                    <a:lnTo>
                      <a:pt x="29" y="22"/>
                    </a:lnTo>
                    <a:lnTo>
                      <a:pt x="26" y="20"/>
                    </a:lnTo>
                    <a:lnTo>
                      <a:pt x="24" y="18"/>
                    </a:lnTo>
                    <a:lnTo>
                      <a:pt x="19" y="16"/>
                    </a:lnTo>
                    <a:lnTo>
                      <a:pt x="14" y="13"/>
                    </a:lnTo>
                    <a:lnTo>
                      <a:pt x="9" y="11"/>
                    </a:lnTo>
                    <a:lnTo>
                      <a:pt x="6" y="7"/>
                    </a:lnTo>
                    <a:lnTo>
                      <a:pt x="2" y="4"/>
                    </a:lnTo>
                    <a:lnTo>
                      <a:pt x="0" y="1"/>
                    </a:lnTo>
                    <a:lnTo>
                      <a:pt x="4" y="0"/>
                    </a:lnTo>
                    <a:lnTo>
                      <a:pt x="9" y="0"/>
                    </a:lnTo>
                    <a:lnTo>
                      <a:pt x="13" y="1"/>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67" name="Freeform 108"/>
              <p:cNvSpPr>
                <a:spLocks/>
              </p:cNvSpPr>
              <p:nvPr/>
            </p:nvSpPr>
            <p:spPr bwMode="auto">
              <a:xfrm>
                <a:off x="2495" y="2384"/>
                <a:ext cx="61" cy="21"/>
              </a:xfrm>
              <a:custGeom>
                <a:avLst/>
                <a:gdLst>
                  <a:gd name="T0" fmla="*/ 0 w 61"/>
                  <a:gd name="T1" fmla="*/ 3 h 21"/>
                  <a:gd name="T2" fmla="*/ 8 w 61"/>
                  <a:gd name="T3" fmla="*/ 3 h 21"/>
                  <a:gd name="T4" fmla="*/ 13 w 61"/>
                  <a:gd name="T5" fmla="*/ 3 h 21"/>
                  <a:gd name="T6" fmla="*/ 16 w 61"/>
                  <a:gd name="T7" fmla="*/ 5 h 21"/>
                  <a:gd name="T8" fmla="*/ 20 w 61"/>
                  <a:gd name="T9" fmla="*/ 9 h 21"/>
                  <a:gd name="T10" fmla="*/ 20 w 61"/>
                  <a:gd name="T11" fmla="*/ 11 h 21"/>
                  <a:gd name="T12" fmla="*/ 21 w 61"/>
                  <a:gd name="T13" fmla="*/ 14 h 21"/>
                  <a:gd name="T14" fmla="*/ 22 w 61"/>
                  <a:gd name="T15" fmla="*/ 16 h 21"/>
                  <a:gd name="T16" fmla="*/ 22 w 61"/>
                  <a:gd name="T17" fmla="*/ 18 h 21"/>
                  <a:gd name="T18" fmla="*/ 24 w 61"/>
                  <a:gd name="T19" fmla="*/ 15 h 21"/>
                  <a:gd name="T20" fmla="*/ 25 w 61"/>
                  <a:gd name="T21" fmla="*/ 11 h 21"/>
                  <a:gd name="T22" fmla="*/ 24 w 61"/>
                  <a:gd name="T23" fmla="*/ 9 h 21"/>
                  <a:gd name="T24" fmla="*/ 23 w 61"/>
                  <a:gd name="T25" fmla="*/ 5 h 21"/>
                  <a:gd name="T26" fmla="*/ 20 w 61"/>
                  <a:gd name="T27" fmla="*/ 2 h 21"/>
                  <a:gd name="T28" fmla="*/ 17 w 61"/>
                  <a:gd name="T29" fmla="*/ 0 h 21"/>
                  <a:gd name="T30" fmla="*/ 22 w 61"/>
                  <a:gd name="T31" fmla="*/ 1 h 21"/>
                  <a:gd name="T32" fmla="*/ 26 w 61"/>
                  <a:gd name="T33" fmla="*/ 5 h 21"/>
                  <a:gd name="T34" fmla="*/ 28 w 61"/>
                  <a:gd name="T35" fmla="*/ 8 h 21"/>
                  <a:gd name="T36" fmla="*/ 28 w 61"/>
                  <a:gd name="T37" fmla="*/ 11 h 21"/>
                  <a:gd name="T38" fmla="*/ 28 w 61"/>
                  <a:gd name="T39" fmla="*/ 14 h 21"/>
                  <a:gd name="T40" fmla="*/ 28 w 61"/>
                  <a:gd name="T41" fmla="*/ 15 h 21"/>
                  <a:gd name="T42" fmla="*/ 30 w 61"/>
                  <a:gd name="T43" fmla="*/ 13 h 21"/>
                  <a:gd name="T44" fmla="*/ 33 w 61"/>
                  <a:gd name="T45" fmla="*/ 10 h 21"/>
                  <a:gd name="T46" fmla="*/ 38 w 61"/>
                  <a:gd name="T47" fmla="*/ 7 h 21"/>
                  <a:gd name="T48" fmla="*/ 43 w 61"/>
                  <a:gd name="T49" fmla="*/ 6 h 21"/>
                  <a:gd name="T50" fmla="*/ 49 w 61"/>
                  <a:gd name="T51" fmla="*/ 5 h 21"/>
                  <a:gd name="T52" fmla="*/ 53 w 61"/>
                  <a:gd name="T53" fmla="*/ 6 h 21"/>
                  <a:gd name="T54" fmla="*/ 57 w 61"/>
                  <a:gd name="T55" fmla="*/ 6 h 21"/>
                  <a:gd name="T56" fmla="*/ 60 w 61"/>
                  <a:gd name="T57" fmla="*/ 7 h 21"/>
                  <a:gd name="T58" fmla="*/ 56 w 61"/>
                  <a:gd name="T59" fmla="*/ 7 h 21"/>
                  <a:gd name="T60" fmla="*/ 53 w 61"/>
                  <a:gd name="T61" fmla="*/ 8 h 21"/>
                  <a:gd name="T62" fmla="*/ 49 w 61"/>
                  <a:gd name="T63" fmla="*/ 8 h 21"/>
                  <a:gd name="T64" fmla="*/ 44 w 61"/>
                  <a:gd name="T65" fmla="*/ 9 h 21"/>
                  <a:gd name="T66" fmla="*/ 41 w 61"/>
                  <a:gd name="T67" fmla="*/ 11 h 21"/>
                  <a:gd name="T68" fmla="*/ 38 w 61"/>
                  <a:gd name="T69" fmla="*/ 12 h 21"/>
                  <a:gd name="T70" fmla="*/ 36 w 61"/>
                  <a:gd name="T71" fmla="*/ 14 h 21"/>
                  <a:gd name="T72" fmla="*/ 34 w 61"/>
                  <a:gd name="T73" fmla="*/ 16 h 21"/>
                  <a:gd name="T74" fmla="*/ 34 w 61"/>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21"/>
                  <a:gd name="T116" fmla="*/ 61 w 61"/>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21">
                    <a:moveTo>
                      <a:pt x="0" y="3"/>
                    </a:moveTo>
                    <a:lnTo>
                      <a:pt x="8" y="3"/>
                    </a:lnTo>
                    <a:lnTo>
                      <a:pt x="13" y="3"/>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30" y="13"/>
                    </a:lnTo>
                    <a:lnTo>
                      <a:pt x="33" y="10"/>
                    </a:lnTo>
                    <a:lnTo>
                      <a:pt x="38" y="7"/>
                    </a:lnTo>
                    <a:lnTo>
                      <a:pt x="43" y="6"/>
                    </a:lnTo>
                    <a:lnTo>
                      <a:pt x="49" y="5"/>
                    </a:lnTo>
                    <a:lnTo>
                      <a:pt x="53" y="6"/>
                    </a:lnTo>
                    <a:lnTo>
                      <a:pt x="57" y="6"/>
                    </a:lnTo>
                    <a:lnTo>
                      <a:pt x="60" y="7"/>
                    </a:lnTo>
                    <a:lnTo>
                      <a:pt x="56" y="7"/>
                    </a:lnTo>
                    <a:lnTo>
                      <a:pt x="53" y="8"/>
                    </a:lnTo>
                    <a:lnTo>
                      <a:pt x="49" y="8"/>
                    </a:lnTo>
                    <a:lnTo>
                      <a:pt x="44" y="9"/>
                    </a:lnTo>
                    <a:lnTo>
                      <a:pt x="41" y="11"/>
                    </a:lnTo>
                    <a:lnTo>
                      <a:pt x="38" y="12"/>
                    </a:lnTo>
                    <a:lnTo>
                      <a:pt x="36" y="14"/>
                    </a:lnTo>
                    <a:lnTo>
                      <a:pt x="34" y="16"/>
                    </a:lnTo>
                    <a:lnTo>
                      <a:pt x="34" y="20"/>
                    </a:lnTo>
                  </a:path>
                </a:pathLst>
              </a:custGeom>
              <a:solidFill>
                <a:srgbClr val="CCFFCC"/>
              </a:solidFill>
              <a:ln w="12700" cap="rnd" cmpd="sng">
                <a:solidFill>
                  <a:srgbClr val="000000"/>
                </a:solidFill>
                <a:prstDash val="solid"/>
                <a:round/>
                <a:headEnd type="none" w="sm" len="sm"/>
                <a:tailEnd type="none" w="sm" len="sm"/>
              </a:ln>
            </p:spPr>
            <p:txBody>
              <a:bodyPr/>
              <a:lstStyle/>
              <a:p>
                <a:endParaRPr lang="zh-TW" altLang="en-US"/>
              </a:p>
            </p:txBody>
          </p:sp>
          <p:sp>
            <p:nvSpPr>
              <p:cNvPr id="20568" name="Freeform 109"/>
              <p:cNvSpPr>
                <a:spLocks/>
              </p:cNvSpPr>
              <p:nvPr/>
            </p:nvSpPr>
            <p:spPr bwMode="auto">
              <a:xfrm>
                <a:off x="2378" y="2434"/>
                <a:ext cx="47" cy="17"/>
              </a:xfrm>
              <a:custGeom>
                <a:avLst/>
                <a:gdLst>
                  <a:gd name="T0" fmla="*/ 45 w 47"/>
                  <a:gd name="T1" fmla="*/ 4 h 17"/>
                  <a:gd name="T2" fmla="*/ 46 w 47"/>
                  <a:gd name="T3" fmla="*/ 7 h 17"/>
                  <a:gd name="T4" fmla="*/ 46 w 47"/>
                  <a:gd name="T5" fmla="*/ 11 h 17"/>
                  <a:gd name="T6" fmla="*/ 43 w 47"/>
                  <a:gd name="T7" fmla="*/ 13 h 17"/>
                  <a:gd name="T8" fmla="*/ 39 w 47"/>
                  <a:gd name="T9" fmla="*/ 14 h 17"/>
                  <a:gd name="T10" fmla="*/ 32 w 47"/>
                  <a:gd name="T11" fmla="*/ 13 h 17"/>
                  <a:gd name="T12" fmla="*/ 25 w 47"/>
                  <a:gd name="T13" fmla="*/ 11 h 17"/>
                  <a:gd name="T14" fmla="*/ 17 w 47"/>
                  <a:gd name="T15" fmla="*/ 11 h 17"/>
                  <a:gd name="T16" fmla="*/ 11 w 47"/>
                  <a:gd name="T17" fmla="*/ 14 h 17"/>
                  <a:gd name="T18" fmla="*/ 5 w 47"/>
                  <a:gd name="T19" fmla="*/ 16 h 17"/>
                  <a:gd name="T20" fmla="*/ 1 w 47"/>
                  <a:gd name="T21" fmla="*/ 14 h 17"/>
                  <a:gd name="T22" fmla="*/ 0 w 47"/>
                  <a:gd name="T23" fmla="*/ 10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7"/>
                    </a:lnTo>
                    <a:lnTo>
                      <a:pt x="46" y="11"/>
                    </a:lnTo>
                    <a:lnTo>
                      <a:pt x="43" y="13"/>
                    </a:lnTo>
                    <a:lnTo>
                      <a:pt x="39" y="14"/>
                    </a:lnTo>
                    <a:lnTo>
                      <a:pt x="32" y="13"/>
                    </a:lnTo>
                    <a:lnTo>
                      <a:pt x="25" y="11"/>
                    </a:lnTo>
                    <a:lnTo>
                      <a:pt x="17" y="11"/>
                    </a:lnTo>
                    <a:lnTo>
                      <a:pt x="11" y="14"/>
                    </a:lnTo>
                    <a:lnTo>
                      <a:pt x="5" y="16"/>
                    </a:lnTo>
                    <a:lnTo>
                      <a:pt x="1" y="14"/>
                    </a:lnTo>
                    <a:lnTo>
                      <a:pt x="0" y="10"/>
                    </a:lnTo>
                    <a:lnTo>
                      <a:pt x="3" y="5"/>
                    </a:lnTo>
                    <a:lnTo>
                      <a:pt x="9" y="1"/>
                    </a:lnTo>
                    <a:lnTo>
                      <a:pt x="18" y="0"/>
                    </a:lnTo>
                    <a:lnTo>
                      <a:pt x="28" y="0"/>
                    </a:lnTo>
                    <a:lnTo>
                      <a:pt x="38" y="1"/>
                    </a:lnTo>
                    <a:lnTo>
                      <a:pt x="45" y="4"/>
                    </a:lnTo>
                  </a:path>
                </a:pathLst>
              </a:custGeom>
              <a:solidFill>
                <a:srgbClr val="CCFFCC"/>
              </a:solidFill>
              <a:ln w="12700" cap="rnd" cmpd="sng">
                <a:solidFill>
                  <a:srgbClr val="000000"/>
                </a:solidFill>
                <a:prstDash val="solid"/>
                <a:round/>
                <a:headEnd/>
                <a:tailEnd/>
              </a:ln>
            </p:spPr>
            <p:txBody>
              <a:bodyPr/>
              <a:lstStyle/>
              <a:p>
                <a:endParaRPr lang="zh-TW" altLang="en-US"/>
              </a:p>
            </p:txBody>
          </p:sp>
        </p:grpSp>
        <p:sp>
          <p:nvSpPr>
            <p:cNvPr id="20554" name="Line 110"/>
            <p:cNvSpPr>
              <a:spLocks noChangeShapeType="1"/>
            </p:cNvSpPr>
            <p:nvPr/>
          </p:nvSpPr>
          <p:spPr bwMode="auto">
            <a:xfrm>
              <a:off x="2568" y="2698"/>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494" name="Group 111"/>
          <p:cNvGrpSpPr>
            <a:grpSpLocks/>
          </p:cNvGrpSpPr>
          <p:nvPr/>
        </p:nvGrpSpPr>
        <p:grpSpPr bwMode="auto">
          <a:xfrm>
            <a:off x="5486400" y="4872038"/>
            <a:ext cx="835025" cy="766762"/>
            <a:chOff x="3496" y="3261"/>
            <a:chExt cx="486" cy="483"/>
          </a:xfrm>
        </p:grpSpPr>
        <p:sp>
          <p:nvSpPr>
            <p:cNvPr id="20529" name="Freeform 112"/>
            <p:cNvSpPr>
              <a:spLocks/>
            </p:cNvSpPr>
            <p:nvPr/>
          </p:nvSpPr>
          <p:spPr bwMode="auto">
            <a:xfrm>
              <a:off x="3496" y="3477"/>
              <a:ext cx="486" cy="267"/>
            </a:xfrm>
            <a:custGeom>
              <a:avLst/>
              <a:gdLst>
                <a:gd name="T0" fmla="*/ 103 w 486"/>
                <a:gd name="T1" fmla="*/ 266 h 267"/>
                <a:gd name="T2" fmla="*/ 61 w 486"/>
                <a:gd name="T3" fmla="*/ 231 h 267"/>
                <a:gd name="T4" fmla="*/ 23 w 486"/>
                <a:gd name="T5" fmla="*/ 199 h 267"/>
                <a:gd name="T6" fmla="*/ 3 w 486"/>
                <a:gd name="T7" fmla="*/ 180 h 267"/>
                <a:gd name="T8" fmla="*/ 0 w 486"/>
                <a:gd name="T9" fmla="*/ 167 h 267"/>
                <a:gd name="T10" fmla="*/ 10 w 486"/>
                <a:gd name="T11" fmla="*/ 151 h 267"/>
                <a:gd name="T12" fmla="*/ 38 w 486"/>
                <a:gd name="T13" fmla="*/ 120 h 267"/>
                <a:gd name="T14" fmla="*/ 63 w 486"/>
                <a:gd name="T15" fmla="*/ 97 h 267"/>
                <a:gd name="T16" fmla="*/ 82 w 486"/>
                <a:gd name="T17" fmla="*/ 76 h 267"/>
                <a:gd name="T18" fmla="*/ 92 w 486"/>
                <a:gd name="T19" fmla="*/ 61 h 267"/>
                <a:gd name="T20" fmla="*/ 96 w 486"/>
                <a:gd name="T21" fmla="*/ 47 h 267"/>
                <a:gd name="T22" fmla="*/ 98 w 486"/>
                <a:gd name="T23" fmla="*/ 30 h 267"/>
                <a:gd name="T24" fmla="*/ 103 w 486"/>
                <a:gd name="T25" fmla="*/ 18 h 267"/>
                <a:gd name="T26" fmla="*/ 113 w 486"/>
                <a:gd name="T27" fmla="*/ 9 h 267"/>
                <a:gd name="T28" fmla="*/ 130 w 486"/>
                <a:gd name="T29" fmla="*/ 7 h 267"/>
                <a:gd name="T30" fmla="*/ 154 w 486"/>
                <a:gd name="T31" fmla="*/ 8 h 267"/>
                <a:gd name="T32" fmla="*/ 167 w 486"/>
                <a:gd name="T33" fmla="*/ 10 h 267"/>
                <a:gd name="T34" fmla="*/ 183 w 486"/>
                <a:gd name="T35" fmla="*/ 7 h 267"/>
                <a:gd name="T36" fmla="*/ 201 w 486"/>
                <a:gd name="T37" fmla="*/ 0 h 267"/>
                <a:gd name="T38" fmla="*/ 246 w 486"/>
                <a:gd name="T39" fmla="*/ 12 h 267"/>
                <a:gd name="T40" fmla="*/ 280 w 486"/>
                <a:gd name="T41" fmla="*/ 13 h 267"/>
                <a:gd name="T42" fmla="*/ 342 w 486"/>
                <a:gd name="T43" fmla="*/ 28 h 267"/>
                <a:gd name="T44" fmla="*/ 410 w 486"/>
                <a:gd name="T45" fmla="*/ 38 h 267"/>
                <a:gd name="T46" fmla="*/ 450 w 486"/>
                <a:gd name="T47" fmla="*/ 48 h 267"/>
                <a:gd name="T48" fmla="*/ 467 w 486"/>
                <a:gd name="T49" fmla="*/ 71 h 267"/>
                <a:gd name="T50" fmla="*/ 467 w 486"/>
                <a:gd name="T51" fmla="*/ 94 h 267"/>
                <a:gd name="T52" fmla="*/ 467 w 486"/>
                <a:gd name="T53" fmla="*/ 128 h 267"/>
                <a:gd name="T54" fmla="*/ 485 w 486"/>
                <a:gd name="T55" fmla="*/ 252 h 267"/>
                <a:gd name="T56" fmla="*/ 103 w 486"/>
                <a:gd name="T57" fmla="*/ 266 h 2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86"/>
                <a:gd name="T88" fmla="*/ 0 h 267"/>
                <a:gd name="T89" fmla="*/ 486 w 486"/>
                <a:gd name="T90" fmla="*/ 267 h 2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86" h="267">
                  <a:moveTo>
                    <a:pt x="103" y="266"/>
                  </a:moveTo>
                  <a:lnTo>
                    <a:pt x="61" y="231"/>
                  </a:lnTo>
                  <a:lnTo>
                    <a:pt x="23" y="199"/>
                  </a:lnTo>
                  <a:lnTo>
                    <a:pt x="3" y="180"/>
                  </a:lnTo>
                  <a:lnTo>
                    <a:pt x="0" y="167"/>
                  </a:lnTo>
                  <a:lnTo>
                    <a:pt x="10" y="151"/>
                  </a:lnTo>
                  <a:lnTo>
                    <a:pt x="38" y="120"/>
                  </a:lnTo>
                  <a:lnTo>
                    <a:pt x="63" y="97"/>
                  </a:lnTo>
                  <a:lnTo>
                    <a:pt x="82" y="76"/>
                  </a:lnTo>
                  <a:lnTo>
                    <a:pt x="92" y="61"/>
                  </a:lnTo>
                  <a:lnTo>
                    <a:pt x="96" y="47"/>
                  </a:lnTo>
                  <a:lnTo>
                    <a:pt x="98" y="30"/>
                  </a:lnTo>
                  <a:lnTo>
                    <a:pt x="103" y="18"/>
                  </a:lnTo>
                  <a:lnTo>
                    <a:pt x="113" y="9"/>
                  </a:lnTo>
                  <a:lnTo>
                    <a:pt x="130" y="7"/>
                  </a:lnTo>
                  <a:lnTo>
                    <a:pt x="154" y="8"/>
                  </a:lnTo>
                  <a:lnTo>
                    <a:pt x="167" y="10"/>
                  </a:lnTo>
                  <a:lnTo>
                    <a:pt x="183" y="7"/>
                  </a:lnTo>
                  <a:lnTo>
                    <a:pt x="201" y="0"/>
                  </a:lnTo>
                  <a:lnTo>
                    <a:pt x="246" y="12"/>
                  </a:lnTo>
                  <a:lnTo>
                    <a:pt x="280" y="13"/>
                  </a:lnTo>
                  <a:lnTo>
                    <a:pt x="342" y="28"/>
                  </a:lnTo>
                  <a:lnTo>
                    <a:pt x="410" y="38"/>
                  </a:lnTo>
                  <a:lnTo>
                    <a:pt x="450" y="48"/>
                  </a:lnTo>
                  <a:lnTo>
                    <a:pt x="467" y="71"/>
                  </a:lnTo>
                  <a:lnTo>
                    <a:pt x="467" y="94"/>
                  </a:lnTo>
                  <a:lnTo>
                    <a:pt x="467" y="128"/>
                  </a:lnTo>
                  <a:lnTo>
                    <a:pt x="485" y="252"/>
                  </a:lnTo>
                  <a:lnTo>
                    <a:pt x="103" y="266"/>
                  </a:lnTo>
                </a:path>
              </a:pathLst>
            </a:custGeom>
            <a:solidFill>
              <a:srgbClr val="FFFF99"/>
            </a:solidFill>
            <a:ln w="12700" cap="rnd" cmpd="sng">
              <a:solidFill>
                <a:srgbClr val="0000FF"/>
              </a:solidFill>
              <a:prstDash val="solid"/>
              <a:round/>
              <a:headEnd/>
              <a:tailEnd/>
            </a:ln>
          </p:spPr>
          <p:txBody>
            <a:bodyPr/>
            <a:lstStyle/>
            <a:p>
              <a:endParaRPr lang="zh-TW" altLang="en-US"/>
            </a:p>
          </p:txBody>
        </p:sp>
        <p:sp>
          <p:nvSpPr>
            <p:cNvPr id="20530" name="Freeform 113"/>
            <p:cNvSpPr>
              <a:spLocks/>
            </p:cNvSpPr>
            <p:nvPr/>
          </p:nvSpPr>
          <p:spPr bwMode="auto">
            <a:xfrm>
              <a:off x="3681" y="3474"/>
              <a:ext cx="120" cy="99"/>
            </a:xfrm>
            <a:custGeom>
              <a:avLst/>
              <a:gdLst>
                <a:gd name="T0" fmla="*/ 17 w 120"/>
                <a:gd name="T1" fmla="*/ 0 h 99"/>
                <a:gd name="T2" fmla="*/ 9 w 120"/>
                <a:gd name="T3" fmla="*/ 23 h 99"/>
                <a:gd name="T4" fmla="*/ 0 w 120"/>
                <a:gd name="T5" fmla="*/ 57 h 99"/>
                <a:gd name="T6" fmla="*/ 3 w 120"/>
                <a:gd name="T7" fmla="*/ 98 h 99"/>
                <a:gd name="T8" fmla="*/ 19 w 120"/>
                <a:gd name="T9" fmla="*/ 83 h 99"/>
                <a:gd name="T10" fmla="*/ 36 w 120"/>
                <a:gd name="T11" fmla="*/ 70 h 99"/>
                <a:gd name="T12" fmla="*/ 64 w 120"/>
                <a:gd name="T13" fmla="*/ 50 h 99"/>
                <a:gd name="T14" fmla="*/ 92 w 120"/>
                <a:gd name="T15" fmla="*/ 71 h 99"/>
                <a:gd name="T16" fmla="*/ 119 w 120"/>
                <a:gd name="T17" fmla="*/ 92 h 99"/>
                <a:gd name="T18" fmla="*/ 109 w 120"/>
                <a:gd name="T19" fmla="*/ 68 h 99"/>
                <a:gd name="T20" fmla="*/ 107 w 120"/>
                <a:gd name="T21" fmla="*/ 39 h 99"/>
                <a:gd name="T22" fmla="*/ 91 w 120"/>
                <a:gd name="T23" fmla="*/ 13 h 99"/>
                <a:gd name="T24" fmla="*/ 88 w 120"/>
                <a:gd name="T25" fmla="*/ 24 h 99"/>
                <a:gd name="T26" fmla="*/ 68 w 120"/>
                <a:gd name="T27" fmla="*/ 32 h 99"/>
                <a:gd name="T28" fmla="*/ 35 w 120"/>
                <a:gd name="T29" fmla="*/ 19 h 99"/>
                <a:gd name="T30" fmla="*/ 17 w 120"/>
                <a:gd name="T31" fmla="*/ 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99"/>
                <a:gd name="T50" fmla="*/ 120 w 120"/>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99">
                  <a:moveTo>
                    <a:pt x="17" y="0"/>
                  </a:moveTo>
                  <a:lnTo>
                    <a:pt x="9" y="23"/>
                  </a:lnTo>
                  <a:lnTo>
                    <a:pt x="0" y="57"/>
                  </a:lnTo>
                  <a:lnTo>
                    <a:pt x="3" y="98"/>
                  </a:lnTo>
                  <a:lnTo>
                    <a:pt x="19" y="83"/>
                  </a:lnTo>
                  <a:lnTo>
                    <a:pt x="36" y="70"/>
                  </a:lnTo>
                  <a:lnTo>
                    <a:pt x="64" y="50"/>
                  </a:lnTo>
                  <a:lnTo>
                    <a:pt x="92" y="71"/>
                  </a:lnTo>
                  <a:lnTo>
                    <a:pt x="119" y="92"/>
                  </a:lnTo>
                  <a:lnTo>
                    <a:pt x="109" y="68"/>
                  </a:lnTo>
                  <a:lnTo>
                    <a:pt x="107" y="39"/>
                  </a:lnTo>
                  <a:lnTo>
                    <a:pt x="91" y="13"/>
                  </a:lnTo>
                  <a:lnTo>
                    <a:pt x="88" y="24"/>
                  </a:lnTo>
                  <a:lnTo>
                    <a:pt x="68" y="32"/>
                  </a:lnTo>
                  <a:lnTo>
                    <a:pt x="35" y="19"/>
                  </a:lnTo>
                  <a:lnTo>
                    <a:pt x="17" y="0"/>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20531" name="Freeform 114"/>
            <p:cNvSpPr>
              <a:spLocks/>
            </p:cNvSpPr>
            <p:nvPr/>
          </p:nvSpPr>
          <p:spPr bwMode="auto">
            <a:xfrm>
              <a:off x="3700" y="3507"/>
              <a:ext cx="84" cy="235"/>
            </a:xfrm>
            <a:custGeom>
              <a:avLst/>
              <a:gdLst>
                <a:gd name="T0" fmla="*/ 23 w 84"/>
                <a:gd name="T1" fmla="*/ 16 h 235"/>
                <a:gd name="T2" fmla="*/ 49 w 84"/>
                <a:gd name="T3" fmla="*/ 0 h 235"/>
                <a:gd name="T4" fmla="*/ 65 w 84"/>
                <a:gd name="T5" fmla="*/ 18 h 235"/>
                <a:gd name="T6" fmla="*/ 52 w 84"/>
                <a:gd name="T7" fmla="*/ 45 h 235"/>
                <a:gd name="T8" fmla="*/ 69 w 84"/>
                <a:gd name="T9" fmla="*/ 76 h 235"/>
                <a:gd name="T10" fmla="*/ 83 w 84"/>
                <a:gd name="T11" fmla="*/ 97 h 235"/>
                <a:gd name="T12" fmla="*/ 69 w 84"/>
                <a:gd name="T13" fmla="*/ 151 h 235"/>
                <a:gd name="T14" fmla="*/ 52 w 84"/>
                <a:gd name="T15" fmla="*/ 234 h 235"/>
                <a:gd name="T16" fmla="*/ 31 w 84"/>
                <a:gd name="T17" fmla="*/ 234 h 235"/>
                <a:gd name="T18" fmla="*/ 10 w 84"/>
                <a:gd name="T19" fmla="*/ 151 h 235"/>
                <a:gd name="T20" fmla="*/ 0 w 84"/>
                <a:gd name="T21" fmla="*/ 97 h 235"/>
                <a:gd name="T22" fmla="*/ 13 w 84"/>
                <a:gd name="T23" fmla="*/ 75 h 235"/>
                <a:gd name="T24" fmla="*/ 32 w 84"/>
                <a:gd name="T25" fmla="*/ 44 h 235"/>
                <a:gd name="T26" fmla="*/ 23 w 84"/>
                <a:gd name="T27" fmla="*/ 16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235"/>
                <a:gd name="T44" fmla="*/ 84 w 84"/>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235">
                  <a:moveTo>
                    <a:pt x="23" y="16"/>
                  </a:moveTo>
                  <a:lnTo>
                    <a:pt x="49" y="0"/>
                  </a:lnTo>
                  <a:lnTo>
                    <a:pt x="65" y="18"/>
                  </a:lnTo>
                  <a:lnTo>
                    <a:pt x="52" y="45"/>
                  </a:lnTo>
                  <a:lnTo>
                    <a:pt x="69" y="76"/>
                  </a:lnTo>
                  <a:lnTo>
                    <a:pt x="83" y="97"/>
                  </a:lnTo>
                  <a:lnTo>
                    <a:pt x="69" y="151"/>
                  </a:lnTo>
                  <a:lnTo>
                    <a:pt x="52" y="234"/>
                  </a:lnTo>
                  <a:lnTo>
                    <a:pt x="31" y="234"/>
                  </a:lnTo>
                  <a:lnTo>
                    <a:pt x="10" y="151"/>
                  </a:lnTo>
                  <a:lnTo>
                    <a:pt x="0" y="97"/>
                  </a:lnTo>
                  <a:lnTo>
                    <a:pt x="13" y="75"/>
                  </a:lnTo>
                  <a:lnTo>
                    <a:pt x="32" y="44"/>
                  </a:lnTo>
                  <a:lnTo>
                    <a:pt x="23" y="16"/>
                  </a:lnTo>
                </a:path>
              </a:pathLst>
            </a:custGeom>
            <a:solidFill>
              <a:srgbClr val="FFFF99"/>
            </a:solidFill>
            <a:ln w="12700" cap="rnd" cmpd="sng">
              <a:solidFill>
                <a:srgbClr val="FF0000"/>
              </a:solidFill>
              <a:prstDash val="solid"/>
              <a:round/>
              <a:headEnd/>
              <a:tailEnd/>
            </a:ln>
          </p:spPr>
          <p:txBody>
            <a:bodyPr/>
            <a:lstStyle/>
            <a:p>
              <a:endParaRPr lang="zh-TW" altLang="en-US"/>
            </a:p>
          </p:txBody>
        </p:sp>
        <p:sp>
          <p:nvSpPr>
            <p:cNvPr id="20532" name="Freeform 115"/>
            <p:cNvSpPr>
              <a:spLocks/>
            </p:cNvSpPr>
            <p:nvPr/>
          </p:nvSpPr>
          <p:spPr bwMode="auto">
            <a:xfrm>
              <a:off x="3607" y="3589"/>
              <a:ext cx="76" cy="152"/>
            </a:xfrm>
            <a:custGeom>
              <a:avLst/>
              <a:gdLst>
                <a:gd name="T0" fmla="*/ 71 w 76"/>
                <a:gd name="T1" fmla="*/ 0 h 152"/>
                <a:gd name="T2" fmla="*/ 59 w 76"/>
                <a:gd name="T3" fmla="*/ 20 h 152"/>
                <a:gd name="T4" fmla="*/ 42 w 76"/>
                <a:gd name="T5" fmla="*/ 38 h 152"/>
                <a:gd name="T6" fmla="*/ 17 w 76"/>
                <a:gd name="T7" fmla="*/ 51 h 152"/>
                <a:gd name="T8" fmla="*/ 0 w 76"/>
                <a:gd name="T9" fmla="*/ 60 h 152"/>
                <a:gd name="T10" fmla="*/ 15 w 76"/>
                <a:gd name="T11" fmla="*/ 66 h 152"/>
                <a:gd name="T12" fmla="*/ 28 w 76"/>
                <a:gd name="T13" fmla="*/ 74 h 152"/>
                <a:gd name="T14" fmla="*/ 39 w 76"/>
                <a:gd name="T15" fmla="*/ 84 h 152"/>
                <a:gd name="T16" fmla="*/ 75 w 76"/>
                <a:gd name="T17" fmla="*/ 151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52"/>
                <a:gd name="T29" fmla="*/ 76 w 76"/>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52">
                  <a:moveTo>
                    <a:pt x="71" y="0"/>
                  </a:moveTo>
                  <a:lnTo>
                    <a:pt x="59" y="20"/>
                  </a:lnTo>
                  <a:lnTo>
                    <a:pt x="42" y="38"/>
                  </a:lnTo>
                  <a:lnTo>
                    <a:pt x="17" y="51"/>
                  </a:lnTo>
                  <a:lnTo>
                    <a:pt x="0" y="60"/>
                  </a:lnTo>
                  <a:lnTo>
                    <a:pt x="15" y="66"/>
                  </a:lnTo>
                  <a:lnTo>
                    <a:pt x="28" y="74"/>
                  </a:lnTo>
                  <a:lnTo>
                    <a:pt x="39" y="84"/>
                  </a:lnTo>
                  <a:lnTo>
                    <a:pt x="75" y="151"/>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grpSp>
          <p:nvGrpSpPr>
            <p:cNvPr id="20533" name="Group 116"/>
            <p:cNvGrpSpPr>
              <a:grpSpLocks/>
            </p:cNvGrpSpPr>
            <p:nvPr/>
          </p:nvGrpSpPr>
          <p:grpSpPr bwMode="auto">
            <a:xfrm>
              <a:off x="3584" y="3261"/>
              <a:ext cx="338" cy="242"/>
              <a:chOff x="3584" y="3261"/>
              <a:chExt cx="338" cy="242"/>
            </a:xfrm>
          </p:grpSpPr>
          <p:sp>
            <p:nvSpPr>
              <p:cNvPr id="20535" name="Freeform 117"/>
              <p:cNvSpPr>
                <a:spLocks/>
              </p:cNvSpPr>
              <p:nvPr/>
            </p:nvSpPr>
            <p:spPr bwMode="auto">
              <a:xfrm>
                <a:off x="3584" y="3280"/>
                <a:ext cx="312" cy="223"/>
              </a:xfrm>
              <a:custGeom>
                <a:avLst/>
                <a:gdLst>
                  <a:gd name="T0" fmla="*/ 243 w 312"/>
                  <a:gd name="T1" fmla="*/ 9 h 223"/>
                  <a:gd name="T2" fmla="*/ 181 w 312"/>
                  <a:gd name="T3" fmla="*/ 0 h 223"/>
                  <a:gd name="T4" fmla="*/ 124 w 312"/>
                  <a:gd name="T5" fmla="*/ 9 h 223"/>
                  <a:gd name="T6" fmla="*/ 92 w 312"/>
                  <a:gd name="T7" fmla="*/ 39 h 223"/>
                  <a:gd name="T8" fmla="*/ 66 w 312"/>
                  <a:gd name="T9" fmla="*/ 64 h 223"/>
                  <a:gd name="T10" fmla="*/ 54 w 312"/>
                  <a:gd name="T11" fmla="*/ 91 h 223"/>
                  <a:gd name="T12" fmla="*/ 46 w 312"/>
                  <a:gd name="T13" fmla="*/ 97 h 223"/>
                  <a:gd name="T14" fmla="*/ 28 w 312"/>
                  <a:gd name="T15" fmla="*/ 86 h 223"/>
                  <a:gd name="T16" fmla="*/ 8 w 312"/>
                  <a:gd name="T17" fmla="*/ 90 h 223"/>
                  <a:gd name="T18" fmla="*/ 0 w 312"/>
                  <a:gd name="T19" fmla="*/ 101 h 223"/>
                  <a:gd name="T20" fmla="*/ 8 w 312"/>
                  <a:gd name="T21" fmla="*/ 117 h 223"/>
                  <a:gd name="T22" fmla="*/ 22 w 312"/>
                  <a:gd name="T23" fmla="*/ 129 h 223"/>
                  <a:gd name="T24" fmla="*/ 39 w 312"/>
                  <a:gd name="T25" fmla="*/ 130 h 223"/>
                  <a:gd name="T26" fmla="*/ 51 w 312"/>
                  <a:gd name="T27" fmla="*/ 126 h 223"/>
                  <a:gd name="T28" fmla="*/ 51 w 312"/>
                  <a:gd name="T29" fmla="*/ 131 h 223"/>
                  <a:gd name="T30" fmla="*/ 51 w 312"/>
                  <a:gd name="T31" fmla="*/ 150 h 223"/>
                  <a:gd name="T32" fmla="*/ 62 w 312"/>
                  <a:gd name="T33" fmla="*/ 169 h 223"/>
                  <a:gd name="T34" fmla="*/ 82 w 312"/>
                  <a:gd name="T35" fmla="*/ 183 h 223"/>
                  <a:gd name="T36" fmla="*/ 106 w 312"/>
                  <a:gd name="T37" fmla="*/ 193 h 223"/>
                  <a:gd name="T38" fmla="*/ 116 w 312"/>
                  <a:gd name="T39" fmla="*/ 202 h 223"/>
                  <a:gd name="T40" fmla="*/ 129 w 312"/>
                  <a:gd name="T41" fmla="*/ 214 h 223"/>
                  <a:gd name="T42" fmla="*/ 151 w 312"/>
                  <a:gd name="T43" fmla="*/ 221 h 223"/>
                  <a:gd name="T44" fmla="*/ 168 w 312"/>
                  <a:gd name="T45" fmla="*/ 220 h 223"/>
                  <a:gd name="T46" fmla="*/ 180 w 312"/>
                  <a:gd name="T47" fmla="*/ 219 h 223"/>
                  <a:gd name="T48" fmla="*/ 198 w 312"/>
                  <a:gd name="T49" fmla="*/ 217 h 223"/>
                  <a:gd name="T50" fmla="*/ 216 w 312"/>
                  <a:gd name="T51" fmla="*/ 206 h 223"/>
                  <a:gd name="T52" fmla="*/ 243 w 312"/>
                  <a:gd name="T53" fmla="*/ 190 h 223"/>
                  <a:gd name="T54" fmla="*/ 278 w 312"/>
                  <a:gd name="T55" fmla="*/ 172 h 223"/>
                  <a:gd name="T56" fmla="*/ 295 w 312"/>
                  <a:gd name="T57" fmla="*/ 158 h 223"/>
                  <a:gd name="T58" fmla="*/ 309 w 312"/>
                  <a:gd name="T59" fmla="*/ 132 h 223"/>
                  <a:gd name="T60" fmla="*/ 308 w 312"/>
                  <a:gd name="T61" fmla="*/ 112 h 223"/>
                  <a:gd name="T62" fmla="*/ 311 w 312"/>
                  <a:gd name="T63" fmla="*/ 88 h 223"/>
                  <a:gd name="T64" fmla="*/ 305 w 312"/>
                  <a:gd name="T65" fmla="*/ 52 h 223"/>
                  <a:gd name="T66" fmla="*/ 267 w 312"/>
                  <a:gd name="T67" fmla="*/ 19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2"/>
                  <a:gd name="T103" fmla="*/ 0 h 223"/>
                  <a:gd name="T104" fmla="*/ 312 w 312"/>
                  <a:gd name="T105" fmla="*/ 223 h 2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2" h="223">
                    <a:moveTo>
                      <a:pt x="267" y="19"/>
                    </a:moveTo>
                    <a:lnTo>
                      <a:pt x="243" y="9"/>
                    </a:lnTo>
                    <a:lnTo>
                      <a:pt x="210" y="0"/>
                    </a:lnTo>
                    <a:lnTo>
                      <a:pt x="181" y="0"/>
                    </a:lnTo>
                    <a:lnTo>
                      <a:pt x="150" y="3"/>
                    </a:lnTo>
                    <a:lnTo>
                      <a:pt x="124" y="9"/>
                    </a:lnTo>
                    <a:lnTo>
                      <a:pt x="106" y="22"/>
                    </a:lnTo>
                    <a:lnTo>
                      <a:pt x="92" y="39"/>
                    </a:lnTo>
                    <a:lnTo>
                      <a:pt x="81" y="51"/>
                    </a:lnTo>
                    <a:lnTo>
                      <a:pt x="66" y="64"/>
                    </a:lnTo>
                    <a:lnTo>
                      <a:pt x="58" y="78"/>
                    </a:lnTo>
                    <a:lnTo>
                      <a:pt x="54" y="91"/>
                    </a:lnTo>
                    <a:lnTo>
                      <a:pt x="55" y="102"/>
                    </a:lnTo>
                    <a:lnTo>
                      <a:pt x="46" y="97"/>
                    </a:lnTo>
                    <a:lnTo>
                      <a:pt x="39" y="88"/>
                    </a:lnTo>
                    <a:lnTo>
                      <a:pt x="28" y="86"/>
                    </a:lnTo>
                    <a:lnTo>
                      <a:pt x="17" y="87"/>
                    </a:lnTo>
                    <a:lnTo>
                      <a:pt x="8" y="90"/>
                    </a:lnTo>
                    <a:lnTo>
                      <a:pt x="2" y="94"/>
                    </a:lnTo>
                    <a:lnTo>
                      <a:pt x="0" y="101"/>
                    </a:lnTo>
                    <a:lnTo>
                      <a:pt x="3" y="110"/>
                    </a:lnTo>
                    <a:lnTo>
                      <a:pt x="8" y="117"/>
                    </a:lnTo>
                    <a:lnTo>
                      <a:pt x="15" y="124"/>
                    </a:lnTo>
                    <a:lnTo>
                      <a:pt x="22" y="129"/>
                    </a:lnTo>
                    <a:lnTo>
                      <a:pt x="30" y="131"/>
                    </a:lnTo>
                    <a:lnTo>
                      <a:pt x="39" y="130"/>
                    </a:lnTo>
                    <a:lnTo>
                      <a:pt x="45" y="128"/>
                    </a:lnTo>
                    <a:lnTo>
                      <a:pt x="51" y="126"/>
                    </a:lnTo>
                    <a:lnTo>
                      <a:pt x="56" y="124"/>
                    </a:lnTo>
                    <a:lnTo>
                      <a:pt x="51" y="131"/>
                    </a:lnTo>
                    <a:lnTo>
                      <a:pt x="49" y="141"/>
                    </a:lnTo>
                    <a:lnTo>
                      <a:pt x="51" y="150"/>
                    </a:lnTo>
                    <a:lnTo>
                      <a:pt x="56" y="160"/>
                    </a:lnTo>
                    <a:lnTo>
                      <a:pt x="62" y="169"/>
                    </a:lnTo>
                    <a:lnTo>
                      <a:pt x="72" y="176"/>
                    </a:lnTo>
                    <a:lnTo>
                      <a:pt x="82" y="183"/>
                    </a:lnTo>
                    <a:lnTo>
                      <a:pt x="93" y="189"/>
                    </a:lnTo>
                    <a:lnTo>
                      <a:pt x="106" y="193"/>
                    </a:lnTo>
                    <a:lnTo>
                      <a:pt x="115" y="197"/>
                    </a:lnTo>
                    <a:lnTo>
                      <a:pt x="116" y="202"/>
                    </a:lnTo>
                    <a:lnTo>
                      <a:pt x="122" y="209"/>
                    </a:lnTo>
                    <a:lnTo>
                      <a:pt x="129" y="214"/>
                    </a:lnTo>
                    <a:lnTo>
                      <a:pt x="141" y="218"/>
                    </a:lnTo>
                    <a:lnTo>
                      <a:pt x="151" y="221"/>
                    </a:lnTo>
                    <a:lnTo>
                      <a:pt x="162" y="222"/>
                    </a:lnTo>
                    <a:lnTo>
                      <a:pt x="168" y="220"/>
                    </a:lnTo>
                    <a:lnTo>
                      <a:pt x="173" y="215"/>
                    </a:lnTo>
                    <a:lnTo>
                      <a:pt x="180" y="219"/>
                    </a:lnTo>
                    <a:lnTo>
                      <a:pt x="188" y="220"/>
                    </a:lnTo>
                    <a:lnTo>
                      <a:pt x="198" y="217"/>
                    </a:lnTo>
                    <a:lnTo>
                      <a:pt x="207" y="213"/>
                    </a:lnTo>
                    <a:lnTo>
                      <a:pt x="216" y="206"/>
                    </a:lnTo>
                    <a:lnTo>
                      <a:pt x="227" y="199"/>
                    </a:lnTo>
                    <a:lnTo>
                      <a:pt x="243" y="190"/>
                    </a:lnTo>
                    <a:lnTo>
                      <a:pt x="259" y="181"/>
                    </a:lnTo>
                    <a:lnTo>
                      <a:pt x="278" y="172"/>
                    </a:lnTo>
                    <a:lnTo>
                      <a:pt x="286" y="164"/>
                    </a:lnTo>
                    <a:lnTo>
                      <a:pt x="295" y="158"/>
                    </a:lnTo>
                    <a:lnTo>
                      <a:pt x="305" y="149"/>
                    </a:lnTo>
                    <a:lnTo>
                      <a:pt x="309" y="132"/>
                    </a:lnTo>
                    <a:lnTo>
                      <a:pt x="311" y="116"/>
                    </a:lnTo>
                    <a:lnTo>
                      <a:pt x="308" y="112"/>
                    </a:lnTo>
                    <a:lnTo>
                      <a:pt x="308" y="104"/>
                    </a:lnTo>
                    <a:lnTo>
                      <a:pt x="311" y="88"/>
                    </a:lnTo>
                    <a:lnTo>
                      <a:pt x="311" y="68"/>
                    </a:lnTo>
                    <a:lnTo>
                      <a:pt x="305" y="52"/>
                    </a:lnTo>
                    <a:lnTo>
                      <a:pt x="290" y="36"/>
                    </a:lnTo>
                    <a:lnTo>
                      <a:pt x="267" y="19"/>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20536" name="Freeform 118"/>
              <p:cNvSpPr>
                <a:spLocks/>
              </p:cNvSpPr>
              <p:nvPr/>
            </p:nvSpPr>
            <p:spPr bwMode="auto">
              <a:xfrm>
                <a:off x="3697" y="3391"/>
                <a:ext cx="17" cy="20"/>
              </a:xfrm>
              <a:custGeom>
                <a:avLst/>
                <a:gdLst>
                  <a:gd name="T0" fmla="*/ 16 w 17"/>
                  <a:gd name="T1" fmla="*/ 0 h 20"/>
                  <a:gd name="T2" fmla="*/ 9 w 17"/>
                  <a:gd name="T3" fmla="*/ 2 h 20"/>
                  <a:gd name="T4" fmla="*/ 5 w 17"/>
                  <a:gd name="T5" fmla="*/ 4 h 20"/>
                  <a:gd name="T6" fmla="*/ 1 w 17"/>
                  <a:gd name="T7" fmla="*/ 7 h 20"/>
                  <a:gd name="T8" fmla="*/ 0 w 17"/>
                  <a:gd name="T9" fmla="*/ 11 h 20"/>
                  <a:gd name="T10" fmla="*/ 0 w 17"/>
                  <a:gd name="T11" fmla="*/ 15 h 20"/>
                  <a:gd name="T12" fmla="*/ 2 w 17"/>
                  <a:gd name="T13" fmla="*/ 19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6" y="0"/>
                    </a:moveTo>
                    <a:lnTo>
                      <a:pt x="9" y="2"/>
                    </a:lnTo>
                    <a:lnTo>
                      <a:pt x="5" y="4"/>
                    </a:lnTo>
                    <a:lnTo>
                      <a:pt x="1" y="7"/>
                    </a:lnTo>
                    <a:lnTo>
                      <a:pt x="0" y="11"/>
                    </a:lnTo>
                    <a:lnTo>
                      <a:pt x="0" y="15"/>
                    </a:lnTo>
                    <a:lnTo>
                      <a:pt x="2" y="19"/>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37" name="Freeform 119"/>
              <p:cNvSpPr>
                <a:spLocks/>
              </p:cNvSpPr>
              <p:nvPr/>
            </p:nvSpPr>
            <p:spPr bwMode="auto">
              <a:xfrm>
                <a:off x="3699" y="3391"/>
                <a:ext cx="129" cy="35"/>
              </a:xfrm>
              <a:custGeom>
                <a:avLst/>
                <a:gdLst>
                  <a:gd name="T0" fmla="*/ 0 w 129"/>
                  <a:gd name="T1" fmla="*/ 7 h 35"/>
                  <a:gd name="T2" fmla="*/ 4 w 129"/>
                  <a:gd name="T3" fmla="*/ 12 h 35"/>
                  <a:gd name="T4" fmla="*/ 9 w 129"/>
                  <a:gd name="T5" fmla="*/ 17 h 35"/>
                  <a:gd name="T6" fmla="*/ 16 w 129"/>
                  <a:gd name="T7" fmla="*/ 22 h 35"/>
                  <a:gd name="T8" fmla="*/ 22 w 129"/>
                  <a:gd name="T9" fmla="*/ 25 h 35"/>
                  <a:gd name="T10" fmla="*/ 30 w 129"/>
                  <a:gd name="T11" fmla="*/ 29 h 35"/>
                  <a:gd name="T12" fmla="*/ 41 w 129"/>
                  <a:gd name="T13" fmla="*/ 31 h 35"/>
                  <a:gd name="T14" fmla="*/ 54 w 129"/>
                  <a:gd name="T15" fmla="*/ 33 h 35"/>
                  <a:gd name="T16" fmla="*/ 67 w 129"/>
                  <a:gd name="T17" fmla="*/ 34 h 35"/>
                  <a:gd name="T18" fmla="*/ 81 w 129"/>
                  <a:gd name="T19" fmla="*/ 33 h 35"/>
                  <a:gd name="T20" fmla="*/ 91 w 129"/>
                  <a:gd name="T21" fmla="*/ 32 h 35"/>
                  <a:gd name="T22" fmla="*/ 103 w 129"/>
                  <a:gd name="T23" fmla="*/ 29 h 35"/>
                  <a:gd name="T24" fmla="*/ 111 w 129"/>
                  <a:gd name="T25" fmla="*/ 24 h 35"/>
                  <a:gd name="T26" fmla="*/ 119 w 129"/>
                  <a:gd name="T27" fmla="*/ 17 h 35"/>
                  <a:gd name="T28" fmla="*/ 123 w 129"/>
                  <a:gd name="T29" fmla="*/ 12 h 35"/>
                  <a:gd name="T30" fmla="*/ 126 w 129"/>
                  <a:gd name="T31" fmla="*/ 6 h 35"/>
                  <a:gd name="T32" fmla="*/ 128 w 129"/>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35"/>
                  <a:gd name="T53" fmla="*/ 129 w 129"/>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35">
                    <a:moveTo>
                      <a:pt x="0" y="7"/>
                    </a:moveTo>
                    <a:lnTo>
                      <a:pt x="4" y="12"/>
                    </a:lnTo>
                    <a:lnTo>
                      <a:pt x="9" y="17"/>
                    </a:lnTo>
                    <a:lnTo>
                      <a:pt x="16" y="22"/>
                    </a:lnTo>
                    <a:lnTo>
                      <a:pt x="22" y="25"/>
                    </a:lnTo>
                    <a:lnTo>
                      <a:pt x="30" y="29"/>
                    </a:lnTo>
                    <a:lnTo>
                      <a:pt x="41" y="31"/>
                    </a:lnTo>
                    <a:lnTo>
                      <a:pt x="54" y="33"/>
                    </a:lnTo>
                    <a:lnTo>
                      <a:pt x="67" y="34"/>
                    </a:lnTo>
                    <a:lnTo>
                      <a:pt x="81" y="33"/>
                    </a:lnTo>
                    <a:lnTo>
                      <a:pt x="91" y="32"/>
                    </a:lnTo>
                    <a:lnTo>
                      <a:pt x="103" y="29"/>
                    </a:lnTo>
                    <a:lnTo>
                      <a:pt x="111" y="24"/>
                    </a:lnTo>
                    <a:lnTo>
                      <a:pt x="119" y="17"/>
                    </a:lnTo>
                    <a:lnTo>
                      <a:pt x="123" y="12"/>
                    </a:lnTo>
                    <a:lnTo>
                      <a:pt x="126" y="6"/>
                    </a:lnTo>
                    <a:lnTo>
                      <a:pt x="128" y="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38" name="Freeform 120"/>
              <p:cNvSpPr>
                <a:spLocks/>
              </p:cNvSpPr>
              <p:nvPr/>
            </p:nvSpPr>
            <p:spPr bwMode="auto">
              <a:xfrm>
                <a:off x="3810" y="3386"/>
                <a:ext cx="28" cy="17"/>
              </a:xfrm>
              <a:custGeom>
                <a:avLst/>
                <a:gdLst>
                  <a:gd name="T0" fmla="*/ 0 w 28"/>
                  <a:gd name="T1" fmla="*/ 0 h 17"/>
                  <a:gd name="T2" fmla="*/ 7 w 28"/>
                  <a:gd name="T3" fmla="*/ 2 h 17"/>
                  <a:gd name="T4" fmla="*/ 12 w 28"/>
                  <a:gd name="T5" fmla="*/ 3 h 17"/>
                  <a:gd name="T6" fmla="*/ 18 w 28"/>
                  <a:gd name="T7" fmla="*/ 6 h 17"/>
                  <a:gd name="T8" fmla="*/ 23 w 28"/>
                  <a:gd name="T9" fmla="*/ 8 h 17"/>
                  <a:gd name="T10" fmla="*/ 26 w 28"/>
                  <a:gd name="T11" fmla="*/ 12 h 17"/>
                  <a:gd name="T12" fmla="*/ 27 w 28"/>
                  <a:gd name="T13" fmla="*/ 16 h 17"/>
                  <a:gd name="T14" fmla="*/ 0 60000 65536"/>
                  <a:gd name="T15" fmla="*/ 0 60000 65536"/>
                  <a:gd name="T16" fmla="*/ 0 60000 65536"/>
                  <a:gd name="T17" fmla="*/ 0 60000 65536"/>
                  <a:gd name="T18" fmla="*/ 0 60000 65536"/>
                  <a:gd name="T19" fmla="*/ 0 60000 65536"/>
                  <a:gd name="T20" fmla="*/ 0 60000 65536"/>
                  <a:gd name="T21" fmla="*/ 0 w 28"/>
                  <a:gd name="T22" fmla="*/ 0 h 17"/>
                  <a:gd name="T23" fmla="*/ 28 w 2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7">
                    <a:moveTo>
                      <a:pt x="0" y="0"/>
                    </a:moveTo>
                    <a:lnTo>
                      <a:pt x="7" y="2"/>
                    </a:lnTo>
                    <a:lnTo>
                      <a:pt x="12" y="3"/>
                    </a:lnTo>
                    <a:lnTo>
                      <a:pt x="18" y="6"/>
                    </a:lnTo>
                    <a:lnTo>
                      <a:pt x="23" y="8"/>
                    </a:lnTo>
                    <a:lnTo>
                      <a:pt x="26" y="12"/>
                    </a:lnTo>
                    <a:lnTo>
                      <a:pt x="27" y="16"/>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39" name="Freeform 121"/>
              <p:cNvSpPr>
                <a:spLocks/>
              </p:cNvSpPr>
              <p:nvPr/>
            </p:nvSpPr>
            <p:spPr bwMode="auto">
              <a:xfrm>
                <a:off x="3731" y="3338"/>
                <a:ext cx="65" cy="57"/>
              </a:xfrm>
              <a:custGeom>
                <a:avLst/>
                <a:gdLst>
                  <a:gd name="T0" fmla="*/ 31 w 65"/>
                  <a:gd name="T1" fmla="*/ 0 h 57"/>
                  <a:gd name="T2" fmla="*/ 20 w 65"/>
                  <a:gd name="T3" fmla="*/ 8 h 57"/>
                  <a:gd name="T4" fmla="*/ 13 w 65"/>
                  <a:gd name="T5" fmla="*/ 14 h 57"/>
                  <a:gd name="T6" fmla="*/ 7 w 65"/>
                  <a:gd name="T7" fmla="*/ 20 h 57"/>
                  <a:gd name="T8" fmla="*/ 2 w 65"/>
                  <a:gd name="T9" fmla="*/ 28 h 57"/>
                  <a:gd name="T10" fmla="*/ 0 w 65"/>
                  <a:gd name="T11" fmla="*/ 36 h 57"/>
                  <a:gd name="T12" fmla="*/ 0 w 65"/>
                  <a:gd name="T13" fmla="*/ 42 h 57"/>
                  <a:gd name="T14" fmla="*/ 3 w 65"/>
                  <a:gd name="T15" fmla="*/ 48 h 57"/>
                  <a:gd name="T16" fmla="*/ 9 w 65"/>
                  <a:gd name="T17" fmla="*/ 53 h 57"/>
                  <a:gd name="T18" fmla="*/ 18 w 65"/>
                  <a:gd name="T19" fmla="*/ 55 h 57"/>
                  <a:gd name="T20" fmla="*/ 30 w 65"/>
                  <a:gd name="T21" fmla="*/ 56 h 57"/>
                  <a:gd name="T22" fmla="*/ 41 w 65"/>
                  <a:gd name="T23" fmla="*/ 55 h 57"/>
                  <a:gd name="T24" fmla="*/ 49 w 65"/>
                  <a:gd name="T25" fmla="*/ 53 h 57"/>
                  <a:gd name="T26" fmla="*/ 56 w 65"/>
                  <a:gd name="T27" fmla="*/ 50 h 57"/>
                  <a:gd name="T28" fmla="*/ 60 w 65"/>
                  <a:gd name="T29" fmla="*/ 47 h 57"/>
                  <a:gd name="T30" fmla="*/ 64 w 65"/>
                  <a:gd name="T31" fmla="*/ 41 h 57"/>
                  <a:gd name="T32" fmla="*/ 64 w 65"/>
                  <a:gd name="T33" fmla="*/ 34 h 57"/>
                  <a:gd name="T34" fmla="*/ 62 w 65"/>
                  <a:gd name="T35" fmla="*/ 29 h 57"/>
                  <a:gd name="T36" fmla="*/ 59 w 65"/>
                  <a:gd name="T37" fmla="*/ 25 h 57"/>
                  <a:gd name="T38" fmla="*/ 56 w 65"/>
                  <a:gd name="T39" fmla="*/ 23 h 57"/>
                  <a:gd name="T40" fmla="*/ 52 w 65"/>
                  <a:gd name="T41" fmla="*/ 21 h 57"/>
                  <a:gd name="T42" fmla="*/ 46 w 65"/>
                  <a:gd name="T43" fmla="*/ 20 h 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57"/>
                  <a:gd name="T68" fmla="*/ 65 w 65"/>
                  <a:gd name="T69" fmla="*/ 57 h 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57">
                    <a:moveTo>
                      <a:pt x="31" y="0"/>
                    </a:moveTo>
                    <a:lnTo>
                      <a:pt x="20" y="8"/>
                    </a:lnTo>
                    <a:lnTo>
                      <a:pt x="13" y="14"/>
                    </a:lnTo>
                    <a:lnTo>
                      <a:pt x="7" y="20"/>
                    </a:lnTo>
                    <a:lnTo>
                      <a:pt x="2" y="28"/>
                    </a:lnTo>
                    <a:lnTo>
                      <a:pt x="0" y="36"/>
                    </a:lnTo>
                    <a:lnTo>
                      <a:pt x="0" y="42"/>
                    </a:lnTo>
                    <a:lnTo>
                      <a:pt x="3" y="48"/>
                    </a:lnTo>
                    <a:lnTo>
                      <a:pt x="9" y="53"/>
                    </a:lnTo>
                    <a:lnTo>
                      <a:pt x="18" y="55"/>
                    </a:lnTo>
                    <a:lnTo>
                      <a:pt x="30" y="56"/>
                    </a:lnTo>
                    <a:lnTo>
                      <a:pt x="41" y="55"/>
                    </a:lnTo>
                    <a:lnTo>
                      <a:pt x="49" y="53"/>
                    </a:lnTo>
                    <a:lnTo>
                      <a:pt x="56" y="50"/>
                    </a:lnTo>
                    <a:lnTo>
                      <a:pt x="60" y="47"/>
                    </a:lnTo>
                    <a:lnTo>
                      <a:pt x="64" y="41"/>
                    </a:lnTo>
                    <a:lnTo>
                      <a:pt x="64" y="34"/>
                    </a:lnTo>
                    <a:lnTo>
                      <a:pt x="62" y="29"/>
                    </a:lnTo>
                    <a:lnTo>
                      <a:pt x="59" y="25"/>
                    </a:lnTo>
                    <a:lnTo>
                      <a:pt x="56" y="23"/>
                    </a:lnTo>
                    <a:lnTo>
                      <a:pt x="52" y="21"/>
                    </a:lnTo>
                    <a:lnTo>
                      <a:pt x="46" y="2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40" name="Freeform 122"/>
              <p:cNvSpPr>
                <a:spLocks/>
              </p:cNvSpPr>
              <p:nvPr/>
            </p:nvSpPr>
            <p:spPr bwMode="auto">
              <a:xfrm>
                <a:off x="3780" y="3330"/>
                <a:ext cx="42" cy="17"/>
              </a:xfrm>
              <a:custGeom>
                <a:avLst/>
                <a:gdLst>
                  <a:gd name="T0" fmla="*/ 0 w 42"/>
                  <a:gd name="T1" fmla="*/ 2 h 17"/>
                  <a:gd name="T2" fmla="*/ 8 w 42"/>
                  <a:gd name="T3" fmla="*/ 1 h 17"/>
                  <a:gd name="T4" fmla="*/ 16 w 42"/>
                  <a:gd name="T5" fmla="*/ 0 h 17"/>
                  <a:gd name="T6" fmla="*/ 26 w 42"/>
                  <a:gd name="T7" fmla="*/ 1 h 17"/>
                  <a:gd name="T8" fmla="*/ 34 w 42"/>
                  <a:gd name="T9" fmla="*/ 5 h 17"/>
                  <a:gd name="T10" fmla="*/ 41 w 42"/>
                  <a:gd name="T11" fmla="*/ 13 h 17"/>
                  <a:gd name="T12" fmla="*/ 34 w 42"/>
                  <a:gd name="T13" fmla="*/ 16 h 17"/>
                  <a:gd name="T14" fmla="*/ 29 w 42"/>
                  <a:gd name="T15" fmla="*/ 16 h 17"/>
                  <a:gd name="T16" fmla="*/ 24 w 42"/>
                  <a:gd name="T17" fmla="*/ 16 h 17"/>
                  <a:gd name="T18" fmla="*/ 20 w 42"/>
                  <a:gd name="T19" fmla="*/ 14 h 17"/>
                  <a:gd name="T20" fmla="*/ 19 w 42"/>
                  <a:gd name="T21" fmla="*/ 11 h 17"/>
                  <a:gd name="T22" fmla="*/ 19 w 42"/>
                  <a:gd name="T23" fmla="*/ 7 h 17"/>
                  <a:gd name="T24" fmla="*/ 22 w 42"/>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7"/>
                  <a:gd name="T41" fmla="*/ 42 w 4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7">
                    <a:moveTo>
                      <a:pt x="0" y="2"/>
                    </a:moveTo>
                    <a:lnTo>
                      <a:pt x="8" y="1"/>
                    </a:lnTo>
                    <a:lnTo>
                      <a:pt x="16" y="0"/>
                    </a:lnTo>
                    <a:lnTo>
                      <a:pt x="26" y="1"/>
                    </a:lnTo>
                    <a:lnTo>
                      <a:pt x="34" y="5"/>
                    </a:lnTo>
                    <a:lnTo>
                      <a:pt x="41" y="13"/>
                    </a:lnTo>
                    <a:lnTo>
                      <a:pt x="34" y="16"/>
                    </a:lnTo>
                    <a:lnTo>
                      <a:pt x="29" y="16"/>
                    </a:lnTo>
                    <a:lnTo>
                      <a:pt x="24" y="16"/>
                    </a:lnTo>
                    <a:lnTo>
                      <a:pt x="20" y="14"/>
                    </a:lnTo>
                    <a:lnTo>
                      <a:pt x="19" y="11"/>
                    </a:lnTo>
                    <a:lnTo>
                      <a:pt x="19" y="7"/>
                    </a:lnTo>
                    <a:lnTo>
                      <a:pt x="22" y="4"/>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41" name="Freeform 123"/>
              <p:cNvSpPr>
                <a:spLocks/>
              </p:cNvSpPr>
              <p:nvPr/>
            </p:nvSpPr>
            <p:spPr bwMode="auto">
              <a:xfrm>
                <a:off x="3702" y="3332"/>
                <a:ext cx="46" cy="17"/>
              </a:xfrm>
              <a:custGeom>
                <a:avLst/>
                <a:gdLst>
                  <a:gd name="T0" fmla="*/ 0 w 46"/>
                  <a:gd name="T1" fmla="*/ 16 h 17"/>
                  <a:gd name="T2" fmla="*/ 5 w 46"/>
                  <a:gd name="T3" fmla="*/ 13 h 17"/>
                  <a:gd name="T4" fmla="*/ 11 w 46"/>
                  <a:gd name="T5" fmla="*/ 9 h 17"/>
                  <a:gd name="T6" fmla="*/ 15 w 46"/>
                  <a:gd name="T7" fmla="*/ 6 h 17"/>
                  <a:gd name="T8" fmla="*/ 23 w 46"/>
                  <a:gd name="T9" fmla="*/ 6 h 17"/>
                  <a:gd name="T10" fmla="*/ 30 w 46"/>
                  <a:gd name="T11" fmla="*/ 6 h 17"/>
                  <a:gd name="T12" fmla="*/ 37 w 46"/>
                  <a:gd name="T13" fmla="*/ 3 h 17"/>
                  <a:gd name="T14" fmla="*/ 45 w 46"/>
                  <a:gd name="T15" fmla="*/ 0 h 17"/>
                  <a:gd name="T16" fmla="*/ 40 w 46"/>
                  <a:gd name="T17" fmla="*/ 3 h 17"/>
                  <a:gd name="T18" fmla="*/ 37 w 46"/>
                  <a:gd name="T19" fmla="*/ 7 h 17"/>
                  <a:gd name="T20" fmla="*/ 34 w 46"/>
                  <a:gd name="T21" fmla="*/ 11 h 17"/>
                  <a:gd name="T22" fmla="*/ 29 w 46"/>
                  <a:gd name="T23" fmla="*/ 12 h 17"/>
                  <a:gd name="T24" fmla="*/ 24 w 46"/>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17"/>
                  <a:gd name="T41" fmla="*/ 46 w 4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17">
                    <a:moveTo>
                      <a:pt x="0" y="16"/>
                    </a:moveTo>
                    <a:lnTo>
                      <a:pt x="5" y="13"/>
                    </a:lnTo>
                    <a:lnTo>
                      <a:pt x="11" y="9"/>
                    </a:lnTo>
                    <a:lnTo>
                      <a:pt x="15" y="6"/>
                    </a:lnTo>
                    <a:lnTo>
                      <a:pt x="23" y="6"/>
                    </a:lnTo>
                    <a:lnTo>
                      <a:pt x="30" y="6"/>
                    </a:lnTo>
                    <a:lnTo>
                      <a:pt x="37" y="3"/>
                    </a:lnTo>
                    <a:lnTo>
                      <a:pt x="45" y="0"/>
                    </a:lnTo>
                    <a:lnTo>
                      <a:pt x="40" y="3"/>
                    </a:lnTo>
                    <a:lnTo>
                      <a:pt x="37" y="7"/>
                    </a:lnTo>
                    <a:lnTo>
                      <a:pt x="34" y="11"/>
                    </a:lnTo>
                    <a:lnTo>
                      <a:pt x="29" y="12"/>
                    </a:lnTo>
                    <a:lnTo>
                      <a:pt x="24" y="8"/>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42" name="Freeform 124"/>
              <p:cNvSpPr>
                <a:spLocks/>
              </p:cNvSpPr>
              <p:nvPr/>
            </p:nvSpPr>
            <p:spPr bwMode="auto">
              <a:xfrm>
                <a:off x="3779" y="3317"/>
                <a:ext cx="48" cy="17"/>
              </a:xfrm>
              <a:custGeom>
                <a:avLst/>
                <a:gdLst>
                  <a:gd name="T0" fmla="*/ 1 w 48"/>
                  <a:gd name="T1" fmla="*/ 5 h 17"/>
                  <a:gd name="T2" fmla="*/ 0 w 48"/>
                  <a:gd name="T3" fmla="*/ 8 h 17"/>
                  <a:gd name="T4" fmla="*/ 0 w 48"/>
                  <a:gd name="T5" fmla="*/ 12 h 17"/>
                  <a:gd name="T6" fmla="*/ 3 w 48"/>
                  <a:gd name="T7" fmla="*/ 13 h 17"/>
                  <a:gd name="T8" fmla="*/ 8 w 48"/>
                  <a:gd name="T9" fmla="*/ 14 h 17"/>
                  <a:gd name="T10" fmla="*/ 15 w 48"/>
                  <a:gd name="T11" fmla="*/ 12 h 17"/>
                  <a:gd name="T12" fmla="*/ 22 w 48"/>
                  <a:gd name="T13" fmla="*/ 12 h 17"/>
                  <a:gd name="T14" fmla="*/ 29 w 48"/>
                  <a:gd name="T15" fmla="*/ 12 h 17"/>
                  <a:gd name="T16" fmla="*/ 35 w 48"/>
                  <a:gd name="T17" fmla="*/ 14 h 17"/>
                  <a:gd name="T18" fmla="*/ 41 w 48"/>
                  <a:gd name="T19" fmla="*/ 16 h 17"/>
                  <a:gd name="T20" fmla="*/ 46 w 48"/>
                  <a:gd name="T21" fmla="*/ 14 h 17"/>
                  <a:gd name="T22" fmla="*/ 47 w 48"/>
                  <a:gd name="T23" fmla="*/ 10 h 17"/>
                  <a:gd name="T24" fmla="*/ 44 w 48"/>
                  <a:gd name="T25" fmla="*/ 6 h 17"/>
                  <a:gd name="T26" fmla="*/ 38 w 48"/>
                  <a:gd name="T27" fmla="*/ 2 h 17"/>
                  <a:gd name="T28" fmla="*/ 28 w 48"/>
                  <a:gd name="T29" fmla="*/ 1 h 17"/>
                  <a:gd name="T30" fmla="*/ 18 w 48"/>
                  <a:gd name="T31" fmla="*/ 0 h 17"/>
                  <a:gd name="T32" fmla="*/ 9 w 48"/>
                  <a:gd name="T33" fmla="*/ 2 h 17"/>
                  <a:gd name="T34" fmla="*/ 1 w 48"/>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17"/>
                  <a:gd name="T56" fmla="*/ 48 w 4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17">
                    <a:moveTo>
                      <a:pt x="1" y="5"/>
                    </a:moveTo>
                    <a:lnTo>
                      <a:pt x="0" y="8"/>
                    </a:lnTo>
                    <a:lnTo>
                      <a:pt x="0" y="12"/>
                    </a:lnTo>
                    <a:lnTo>
                      <a:pt x="3" y="13"/>
                    </a:lnTo>
                    <a:lnTo>
                      <a:pt x="8" y="14"/>
                    </a:lnTo>
                    <a:lnTo>
                      <a:pt x="15" y="12"/>
                    </a:lnTo>
                    <a:lnTo>
                      <a:pt x="22" y="12"/>
                    </a:lnTo>
                    <a:lnTo>
                      <a:pt x="29" y="12"/>
                    </a:lnTo>
                    <a:lnTo>
                      <a:pt x="35" y="14"/>
                    </a:lnTo>
                    <a:lnTo>
                      <a:pt x="41" y="16"/>
                    </a:lnTo>
                    <a:lnTo>
                      <a:pt x="46" y="14"/>
                    </a:lnTo>
                    <a:lnTo>
                      <a:pt x="47" y="10"/>
                    </a:lnTo>
                    <a:lnTo>
                      <a:pt x="44" y="6"/>
                    </a:lnTo>
                    <a:lnTo>
                      <a:pt x="38" y="2"/>
                    </a:lnTo>
                    <a:lnTo>
                      <a:pt x="28" y="1"/>
                    </a:lnTo>
                    <a:lnTo>
                      <a:pt x="18" y="0"/>
                    </a:lnTo>
                    <a:lnTo>
                      <a:pt x="9" y="2"/>
                    </a:lnTo>
                    <a:lnTo>
                      <a:pt x="1" y="5"/>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20543" name="Freeform 125"/>
              <p:cNvSpPr>
                <a:spLocks/>
              </p:cNvSpPr>
              <p:nvPr/>
            </p:nvSpPr>
            <p:spPr bwMode="auto">
              <a:xfrm>
                <a:off x="3613" y="3261"/>
                <a:ext cx="309" cy="126"/>
              </a:xfrm>
              <a:custGeom>
                <a:avLst/>
                <a:gdLst>
                  <a:gd name="T0" fmla="*/ 8 w 309"/>
                  <a:gd name="T1" fmla="*/ 112 h 126"/>
                  <a:gd name="T2" fmla="*/ 22 w 309"/>
                  <a:gd name="T3" fmla="*/ 123 h 126"/>
                  <a:gd name="T4" fmla="*/ 31 w 309"/>
                  <a:gd name="T5" fmla="*/ 114 h 126"/>
                  <a:gd name="T6" fmla="*/ 36 w 309"/>
                  <a:gd name="T7" fmla="*/ 94 h 126"/>
                  <a:gd name="T8" fmla="*/ 50 w 309"/>
                  <a:gd name="T9" fmla="*/ 73 h 126"/>
                  <a:gd name="T10" fmla="*/ 80 w 309"/>
                  <a:gd name="T11" fmla="*/ 45 h 126"/>
                  <a:gd name="T12" fmla="*/ 99 w 309"/>
                  <a:gd name="T13" fmla="*/ 47 h 126"/>
                  <a:gd name="T14" fmla="*/ 128 w 309"/>
                  <a:gd name="T15" fmla="*/ 54 h 126"/>
                  <a:gd name="T16" fmla="*/ 148 w 309"/>
                  <a:gd name="T17" fmla="*/ 56 h 126"/>
                  <a:gd name="T18" fmla="*/ 168 w 309"/>
                  <a:gd name="T19" fmla="*/ 53 h 126"/>
                  <a:gd name="T20" fmla="*/ 195 w 309"/>
                  <a:gd name="T21" fmla="*/ 45 h 126"/>
                  <a:gd name="T22" fmla="*/ 213 w 309"/>
                  <a:gd name="T23" fmla="*/ 41 h 126"/>
                  <a:gd name="T24" fmla="*/ 227 w 309"/>
                  <a:gd name="T25" fmla="*/ 38 h 126"/>
                  <a:gd name="T26" fmla="*/ 237 w 309"/>
                  <a:gd name="T27" fmla="*/ 48 h 126"/>
                  <a:gd name="T28" fmla="*/ 258 w 309"/>
                  <a:gd name="T29" fmla="*/ 59 h 126"/>
                  <a:gd name="T30" fmla="*/ 269 w 309"/>
                  <a:gd name="T31" fmla="*/ 74 h 126"/>
                  <a:gd name="T32" fmla="*/ 272 w 309"/>
                  <a:gd name="T33" fmla="*/ 92 h 126"/>
                  <a:gd name="T34" fmla="*/ 282 w 309"/>
                  <a:gd name="T35" fmla="*/ 106 h 126"/>
                  <a:gd name="T36" fmla="*/ 281 w 309"/>
                  <a:gd name="T37" fmla="*/ 117 h 126"/>
                  <a:gd name="T38" fmla="*/ 295 w 309"/>
                  <a:gd name="T39" fmla="*/ 113 h 126"/>
                  <a:gd name="T40" fmla="*/ 302 w 309"/>
                  <a:gd name="T41" fmla="*/ 97 h 126"/>
                  <a:gd name="T42" fmla="*/ 308 w 309"/>
                  <a:gd name="T43" fmla="*/ 72 h 126"/>
                  <a:gd name="T44" fmla="*/ 299 w 309"/>
                  <a:gd name="T45" fmla="*/ 48 h 126"/>
                  <a:gd name="T46" fmla="*/ 282 w 309"/>
                  <a:gd name="T47" fmla="*/ 31 h 126"/>
                  <a:gd name="T48" fmla="*/ 259 w 309"/>
                  <a:gd name="T49" fmla="*/ 23 h 126"/>
                  <a:gd name="T50" fmla="*/ 240 w 309"/>
                  <a:gd name="T51" fmla="*/ 23 h 126"/>
                  <a:gd name="T52" fmla="*/ 220 w 309"/>
                  <a:gd name="T53" fmla="*/ 19 h 126"/>
                  <a:gd name="T54" fmla="*/ 193 w 309"/>
                  <a:gd name="T55" fmla="*/ 8 h 126"/>
                  <a:gd name="T56" fmla="*/ 161 w 309"/>
                  <a:gd name="T57" fmla="*/ 2 h 126"/>
                  <a:gd name="T58" fmla="*/ 124 w 309"/>
                  <a:gd name="T59" fmla="*/ 1 h 126"/>
                  <a:gd name="T60" fmla="*/ 84 w 309"/>
                  <a:gd name="T61" fmla="*/ 4 h 126"/>
                  <a:gd name="T62" fmla="*/ 57 w 309"/>
                  <a:gd name="T63" fmla="*/ 12 h 126"/>
                  <a:gd name="T64" fmla="*/ 46 w 309"/>
                  <a:gd name="T65" fmla="*/ 27 h 126"/>
                  <a:gd name="T66" fmla="*/ 51 w 309"/>
                  <a:gd name="T67" fmla="*/ 41 h 126"/>
                  <a:gd name="T68" fmla="*/ 34 w 309"/>
                  <a:gd name="T69" fmla="*/ 46 h 126"/>
                  <a:gd name="T70" fmla="*/ 19 w 309"/>
                  <a:gd name="T71" fmla="*/ 52 h 126"/>
                  <a:gd name="T72" fmla="*/ 8 w 309"/>
                  <a:gd name="T73" fmla="*/ 60 h 126"/>
                  <a:gd name="T74" fmla="*/ 1 w 309"/>
                  <a:gd name="T75" fmla="*/ 74 h 126"/>
                  <a:gd name="T76" fmla="*/ 0 w 309"/>
                  <a:gd name="T77" fmla="*/ 94 h 1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9"/>
                  <a:gd name="T118" fmla="*/ 0 h 126"/>
                  <a:gd name="T119" fmla="*/ 309 w 309"/>
                  <a:gd name="T120" fmla="*/ 126 h 1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9" h="126">
                    <a:moveTo>
                      <a:pt x="3" y="104"/>
                    </a:moveTo>
                    <a:lnTo>
                      <a:pt x="8" y="112"/>
                    </a:lnTo>
                    <a:lnTo>
                      <a:pt x="13" y="118"/>
                    </a:lnTo>
                    <a:lnTo>
                      <a:pt x="22" y="123"/>
                    </a:lnTo>
                    <a:lnTo>
                      <a:pt x="32" y="125"/>
                    </a:lnTo>
                    <a:lnTo>
                      <a:pt x="31" y="114"/>
                    </a:lnTo>
                    <a:lnTo>
                      <a:pt x="33" y="104"/>
                    </a:lnTo>
                    <a:lnTo>
                      <a:pt x="36" y="94"/>
                    </a:lnTo>
                    <a:lnTo>
                      <a:pt x="42" y="84"/>
                    </a:lnTo>
                    <a:lnTo>
                      <a:pt x="50" y="73"/>
                    </a:lnTo>
                    <a:lnTo>
                      <a:pt x="64" y="58"/>
                    </a:lnTo>
                    <a:lnTo>
                      <a:pt x="80" y="45"/>
                    </a:lnTo>
                    <a:lnTo>
                      <a:pt x="87" y="42"/>
                    </a:lnTo>
                    <a:lnTo>
                      <a:pt x="99" y="47"/>
                    </a:lnTo>
                    <a:lnTo>
                      <a:pt x="112" y="52"/>
                    </a:lnTo>
                    <a:lnTo>
                      <a:pt x="128" y="54"/>
                    </a:lnTo>
                    <a:lnTo>
                      <a:pt x="138" y="56"/>
                    </a:lnTo>
                    <a:lnTo>
                      <a:pt x="148" y="56"/>
                    </a:lnTo>
                    <a:lnTo>
                      <a:pt x="158" y="55"/>
                    </a:lnTo>
                    <a:lnTo>
                      <a:pt x="168" y="53"/>
                    </a:lnTo>
                    <a:lnTo>
                      <a:pt x="183" y="49"/>
                    </a:lnTo>
                    <a:lnTo>
                      <a:pt x="195" y="45"/>
                    </a:lnTo>
                    <a:lnTo>
                      <a:pt x="207" y="41"/>
                    </a:lnTo>
                    <a:lnTo>
                      <a:pt x="213" y="41"/>
                    </a:lnTo>
                    <a:lnTo>
                      <a:pt x="218" y="40"/>
                    </a:lnTo>
                    <a:lnTo>
                      <a:pt x="227" y="38"/>
                    </a:lnTo>
                    <a:lnTo>
                      <a:pt x="230" y="42"/>
                    </a:lnTo>
                    <a:lnTo>
                      <a:pt x="237" y="48"/>
                    </a:lnTo>
                    <a:lnTo>
                      <a:pt x="247" y="53"/>
                    </a:lnTo>
                    <a:lnTo>
                      <a:pt x="258" y="59"/>
                    </a:lnTo>
                    <a:lnTo>
                      <a:pt x="265" y="65"/>
                    </a:lnTo>
                    <a:lnTo>
                      <a:pt x="269" y="74"/>
                    </a:lnTo>
                    <a:lnTo>
                      <a:pt x="268" y="84"/>
                    </a:lnTo>
                    <a:lnTo>
                      <a:pt x="272" y="92"/>
                    </a:lnTo>
                    <a:lnTo>
                      <a:pt x="278" y="98"/>
                    </a:lnTo>
                    <a:lnTo>
                      <a:pt x="282" y="106"/>
                    </a:lnTo>
                    <a:lnTo>
                      <a:pt x="283" y="110"/>
                    </a:lnTo>
                    <a:lnTo>
                      <a:pt x="281" y="117"/>
                    </a:lnTo>
                    <a:lnTo>
                      <a:pt x="291" y="117"/>
                    </a:lnTo>
                    <a:lnTo>
                      <a:pt x="295" y="113"/>
                    </a:lnTo>
                    <a:lnTo>
                      <a:pt x="300" y="106"/>
                    </a:lnTo>
                    <a:lnTo>
                      <a:pt x="302" y="97"/>
                    </a:lnTo>
                    <a:lnTo>
                      <a:pt x="305" y="86"/>
                    </a:lnTo>
                    <a:lnTo>
                      <a:pt x="308" y="72"/>
                    </a:lnTo>
                    <a:lnTo>
                      <a:pt x="305" y="61"/>
                    </a:lnTo>
                    <a:lnTo>
                      <a:pt x="299" y="48"/>
                    </a:lnTo>
                    <a:lnTo>
                      <a:pt x="291" y="39"/>
                    </a:lnTo>
                    <a:lnTo>
                      <a:pt x="282" y="31"/>
                    </a:lnTo>
                    <a:lnTo>
                      <a:pt x="269" y="26"/>
                    </a:lnTo>
                    <a:lnTo>
                      <a:pt x="259" y="23"/>
                    </a:lnTo>
                    <a:lnTo>
                      <a:pt x="249" y="22"/>
                    </a:lnTo>
                    <a:lnTo>
                      <a:pt x="240" y="23"/>
                    </a:lnTo>
                    <a:lnTo>
                      <a:pt x="230" y="25"/>
                    </a:lnTo>
                    <a:lnTo>
                      <a:pt x="220" y="19"/>
                    </a:lnTo>
                    <a:lnTo>
                      <a:pt x="209" y="13"/>
                    </a:lnTo>
                    <a:lnTo>
                      <a:pt x="193" y="8"/>
                    </a:lnTo>
                    <a:lnTo>
                      <a:pt x="179" y="4"/>
                    </a:lnTo>
                    <a:lnTo>
                      <a:pt x="161" y="2"/>
                    </a:lnTo>
                    <a:lnTo>
                      <a:pt x="145" y="0"/>
                    </a:lnTo>
                    <a:lnTo>
                      <a:pt x="124" y="1"/>
                    </a:lnTo>
                    <a:lnTo>
                      <a:pt x="104" y="2"/>
                    </a:lnTo>
                    <a:lnTo>
                      <a:pt x="84" y="4"/>
                    </a:lnTo>
                    <a:lnTo>
                      <a:pt x="68" y="7"/>
                    </a:lnTo>
                    <a:lnTo>
                      <a:pt x="57" y="12"/>
                    </a:lnTo>
                    <a:lnTo>
                      <a:pt x="49" y="19"/>
                    </a:lnTo>
                    <a:lnTo>
                      <a:pt x="46" y="27"/>
                    </a:lnTo>
                    <a:lnTo>
                      <a:pt x="47" y="34"/>
                    </a:lnTo>
                    <a:lnTo>
                      <a:pt x="51" y="41"/>
                    </a:lnTo>
                    <a:lnTo>
                      <a:pt x="43" y="43"/>
                    </a:lnTo>
                    <a:lnTo>
                      <a:pt x="34" y="46"/>
                    </a:lnTo>
                    <a:lnTo>
                      <a:pt x="26" y="49"/>
                    </a:lnTo>
                    <a:lnTo>
                      <a:pt x="19" y="52"/>
                    </a:lnTo>
                    <a:lnTo>
                      <a:pt x="14" y="56"/>
                    </a:lnTo>
                    <a:lnTo>
                      <a:pt x="8" y="60"/>
                    </a:lnTo>
                    <a:lnTo>
                      <a:pt x="3" y="66"/>
                    </a:lnTo>
                    <a:lnTo>
                      <a:pt x="1" y="74"/>
                    </a:lnTo>
                    <a:lnTo>
                      <a:pt x="0" y="87"/>
                    </a:lnTo>
                    <a:lnTo>
                      <a:pt x="0" y="94"/>
                    </a:lnTo>
                    <a:lnTo>
                      <a:pt x="3" y="104"/>
                    </a:lnTo>
                  </a:path>
                </a:pathLst>
              </a:custGeom>
              <a:solidFill>
                <a:srgbClr val="FFFF99"/>
              </a:solidFill>
              <a:ln w="12700" cap="rnd" cmpd="sng">
                <a:solidFill>
                  <a:srgbClr val="000000"/>
                </a:solidFill>
                <a:prstDash val="solid"/>
                <a:round/>
                <a:headEnd/>
                <a:tailEnd/>
              </a:ln>
            </p:spPr>
            <p:txBody>
              <a:bodyPr/>
              <a:lstStyle/>
              <a:p>
                <a:endParaRPr lang="zh-TW" altLang="en-US"/>
              </a:p>
            </p:txBody>
          </p:sp>
          <p:sp>
            <p:nvSpPr>
              <p:cNvPr id="20544" name="Freeform 126"/>
              <p:cNvSpPr>
                <a:spLocks/>
              </p:cNvSpPr>
              <p:nvPr/>
            </p:nvSpPr>
            <p:spPr bwMode="auto">
              <a:xfrm>
                <a:off x="3633" y="3312"/>
                <a:ext cx="40" cy="56"/>
              </a:xfrm>
              <a:custGeom>
                <a:avLst/>
                <a:gdLst>
                  <a:gd name="T0" fmla="*/ 8 w 40"/>
                  <a:gd name="T1" fmla="*/ 31 h 56"/>
                  <a:gd name="T2" fmla="*/ 5 w 40"/>
                  <a:gd name="T3" fmla="*/ 34 h 56"/>
                  <a:gd name="T4" fmla="*/ 2 w 40"/>
                  <a:gd name="T5" fmla="*/ 38 h 56"/>
                  <a:gd name="T6" fmla="*/ 1 w 40"/>
                  <a:gd name="T7" fmla="*/ 42 h 56"/>
                  <a:gd name="T8" fmla="*/ 0 w 40"/>
                  <a:gd name="T9" fmla="*/ 45 h 56"/>
                  <a:gd name="T10" fmla="*/ 2 w 40"/>
                  <a:gd name="T11" fmla="*/ 49 h 56"/>
                  <a:gd name="T12" fmla="*/ 3 w 40"/>
                  <a:gd name="T13" fmla="*/ 52 h 56"/>
                  <a:gd name="T14" fmla="*/ 6 w 40"/>
                  <a:gd name="T15" fmla="*/ 55 h 56"/>
                  <a:gd name="T16" fmla="*/ 9 w 40"/>
                  <a:gd name="T17" fmla="*/ 53 h 56"/>
                  <a:gd name="T18" fmla="*/ 11 w 40"/>
                  <a:gd name="T19" fmla="*/ 49 h 56"/>
                  <a:gd name="T20" fmla="*/ 10 w 40"/>
                  <a:gd name="T21" fmla="*/ 46 h 56"/>
                  <a:gd name="T22" fmla="*/ 9 w 40"/>
                  <a:gd name="T23" fmla="*/ 43 h 56"/>
                  <a:gd name="T24" fmla="*/ 8 w 40"/>
                  <a:gd name="T25" fmla="*/ 40 h 56"/>
                  <a:gd name="T26" fmla="*/ 8 w 40"/>
                  <a:gd name="T27" fmla="*/ 37 h 56"/>
                  <a:gd name="T28" fmla="*/ 11 w 40"/>
                  <a:gd name="T29" fmla="*/ 33 h 56"/>
                  <a:gd name="T30" fmla="*/ 12 w 40"/>
                  <a:gd name="T31" fmla="*/ 30 h 56"/>
                  <a:gd name="T32" fmla="*/ 15 w 40"/>
                  <a:gd name="T33" fmla="*/ 28 h 56"/>
                  <a:gd name="T34" fmla="*/ 16 w 40"/>
                  <a:gd name="T35" fmla="*/ 31 h 56"/>
                  <a:gd name="T36" fmla="*/ 15 w 40"/>
                  <a:gd name="T37" fmla="*/ 35 h 56"/>
                  <a:gd name="T38" fmla="*/ 13 w 40"/>
                  <a:gd name="T39" fmla="*/ 37 h 56"/>
                  <a:gd name="T40" fmla="*/ 15 w 40"/>
                  <a:gd name="T41" fmla="*/ 38 h 56"/>
                  <a:gd name="T42" fmla="*/ 18 w 40"/>
                  <a:gd name="T43" fmla="*/ 38 h 56"/>
                  <a:gd name="T44" fmla="*/ 19 w 40"/>
                  <a:gd name="T45" fmla="*/ 36 h 56"/>
                  <a:gd name="T46" fmla="*/ 20 w 40"/>
                  <a:gd name="T47" fmla="*/ 34 h 56"/>
                  <a:gd name="T48" fmla="*/ 20 w 40"/>
                  <a:gd name="T49" fmla="*/ 33 h 56"/>
                  <a:gd name="T50" fmla="*/ 19 w 40"/>
                  <a:gd name="T51" fmla="*/ 30 h 56"/>
                  <a:gd name="T52" fmla="*/ 18 w 40"/>
                  <a:gd name="T53" fmla="*/ 28 h 56"/>
                  <a:gd name="T54" fmla="*/ 17 w 40"/>
                  <a:gd name="T55" fmla="*/ 27 h 56"/>
                  <a:gd name="T56" fmla="*/ 17 w 40"/>
                  <a:gd name="T57" fmla="*/ 24 h 56"/>
                  <a:gd name="T58" fmla="*/ 17 w 40"/>
                  <a:gd name="T59" fmla="*/ 22 h 56"/>
                  <a:gd name="T60" fmla="*/ 20 w 40"/>
                  <a:gd name="T61" fmla="*/ 21 h 56"/>
                  <a:gd name="T62" fmla="*/ 23 w 40"/>
                  <a:gd name="T63" fmla="*/ 20 h 56"/>
                  <a:gd name="T64" fmla="*/ 26 w 40"/>
                  <a:gd name="T65" fmla="*/ 20 h 56"/>
                  <a:gd name="T66" fmla="*/ 25 w 40"/>
                  <a:gd name="T67" fmla="*/ 17 h 56"/>
                  <a:gd name="T68" fmla="*/ 25 w 40"/>
                  <a:gd name="T69" fmla="*/ 16 h 56"/>
                  <a:gd name="T70" fmla="*/ 25 w 40"/>
                  <a:gd name="T71" fmla="*/ 13 h 56"/>
                  <a:gd name="T72" fmla="*/ 25 w 40"/>
                  <a:gd name="T73" fmla="*/ 12 h 56"/>
                  <a:gd name="T74" fmla="*/ 26 w 40"/>
                  <a:gd name="T75" fmla="*/ 10 h 56"/>
                  <a:gd name="T76" fmla="*/ 28 w 40"/>
                  <a:gd name="T77" fmla="*/ 7 h 56"/>
                  <a:gd name="T78" fmla="*/ 29 w 40"/>
                  <a:gd name="T79" fmla="*/ 6 h 56"/>
                  <a:gd name="T80" fmla="*/ 31 w 40"/>
                  <a:gd name="T81" fmla="*/ 4 h 56"/>
                  <a:gd name="T82" fmla="*/ 33 w 40"/>
                  <a:gd name="T83" fmla="*/ 2 h 56"/>
                  <a:gd name="T84" fmla="*/ 35 w 40"/>
                  <a:gd name="T85" fmla="*/ 1 h 56"/>
                  <a:gd name="T86" fmla="*/ 38 w 40"/>
                  <a:gd name="T87" fmla="*/ 0 h 56"/>
                  <a:gd name="T88" fmla="*/ 39 w 40"/>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
                  <a:gd name="T136" fmla="*/ 0 h 56"/>
                  <a:gd name="T137" fmla="*/ 40 w 40"/>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 h="56">
                    <a:moveTo>
                      <a:pt x="8" y="31"/>
                    </a:moveTo>
                    <a:lnTo>
                      <a:pt x="5" y="34"/>
                    </a:lnTo>
                    <a:lnTo>
                      <a:pt x="2" y="38"/>
                    </a:lnTo>
                    <a:lnTo>
                      <a:pt x="1" y="42"/>
                    </a:lnTo>
                    <a:lnTo>
                      <a:pt x="0" y="45"/>
                    </a:lnTo>
                    <a:lnTo>
                      <a:pt x="2" y="49"/>
                    </a:lnTo>
                    <a:lnTo>
                      <a:pt x="3" y="52"/>
                    </a:lnTo>
                    <a:lnTo>
                      <a:pt x="6" y="55"/>
                    </a:lnTo>
                    <a:lnTo>
                      <a:pt x="9" y="53"/>
                    </a:lnTo>
                    <a:lnTo>
                      <a:pt x="11" y="49"/>
                    </a:lnTo>
                    <a:lnTo>
                      <a:pt x="10" y="46"/>
                    </a:lnTo>
                    <a:lnTo>
                      <a:pt x="9" y="43"/>
                    </a:lnTo>
                    <a:lnTo>
                      <a:pt x="8" y="40"/>
                    </a:lnTo>
                    <a:lnTo>
                      <a:pt x="8" y="37"/>
                    </a:lnTo>
                    <a:lnTo>
                      <a:pt x="11" y="33"/>
                    </a:lnTo>
                    <a:lnTo>
                      <a:pt x="12" y="30"/>
                    </a:lnTo>
                    <a:lnTo>
                      <a:pt x="15" y="28"/>
                    </a:lnTo>
                    <a:lnTo>
                      <a:pt x="16" y="31"/>
                    </a:lnTo>
                    <a:lnTo>
                      <a:pt x="15" y="35"/>
                    </a:lnTo>
                    <a:lnTo>
                      <a:pt x="13" y="37"/>
                    </a:lnTo>
                    <a:lnTo>
                      <a:pt x="15" y="38"/>
                    </a:lnTo>
                    <a:lnTo>
                      <a:pt x="18" y="38"/>
                    </a:lnTo>
                    <a:lnTo>
                      <a:pt x="19" y="36"/>
                    </a:lnTo>
                    <a:lnTo>
                      <a:pt x="20" y="34"/>
                    </a:lnTo>
                    <a:lnTo>
                      <a:pt x="20" y="33"/>
                    </a:lnTo>
                    <a:lnTo>
                      <a:pt x="19" y="30"/>
                    </a:lnTo>
                    <a:lnTo>
                      <a:pt x="18" y="28"/>
                    </a:lnTo>
                    <a:lnTo>
                      <a:pt x="17" y="27"/>
                    </a:lnTo>
                    <a:lnTo>
                      <a:pt x="17" y="24"/>
                    </a:lnTo>
                    <a:lnTo>
                      <a:pt x="17" y="22"/>
                    </a:lnTo>
                    <a:lnTo>
                      <a:pt x="20" y="21"/>
                    </a:lnTo>
                    <a:lnTo>
                      <a:pt x="23" y="20"/>
                    </a:lnTo>
                    <a:lnTo>
                      <a:pt x="26" y="20"/>
                    </a:lnTo>
                    <a:lnTo>
                      <a:pt x="25" y="17"/>
                    </a:lnTo>
                    <a:lnTo>
                      <a:pt x="25" y="16"/>
                    </a:lnTo>
                    <a:lnTo>
                      <a:pt x="25" y="13"/>
                    </a:lnTo>
                    <a:lnTo>
                      <a:pt x="25" y="12"/>
                    </a:lnTo>
                    <a:lnTo>
                      <a:pt x="26" y="10"/>
                    </a:lnTo>
                    <a:lnTo>
                      <a:pt x="28" y="7"/>
                    </a:lnTo>
                    <a:lnTo>
                      <a:pt x="29" y="6"/>
                    </a:lnTo>
                    <a:lnTo>
                      <a:pt x="31" y="4"/>
                    </a:lnTo>
                    <a:lnTo>
                      <a:pt x="33" y="2"/>
                    </a:lnTo>
                    <a:lnTo>
                      <a:pt x="35" y="1"/>
                    </a:lnTo>
                    <a:lnTo>
                      <a:pt x="38" y="0"/>
                    </a:lnTo>
                    <a:lnTo>
                      <a:pt x="39" y="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45" name="Freeform 127"/>
              <p:cNvSpPr>
                <a:spLocks/>
              </p:cNvSpPr>
              <p:nvPr/>
            </p:nvSpPr>
            <p:spPr bwMode="auto">
              <a:xfrm>
                <a:off x="3672" y="3280"/>
                <a:ext cx="158" cy="32"/>
              </a:xfrm>
              <a:custGeom>
                <a:avLst/>
                <a:gdLst>
                  <a:gd name="T0" fmla="*/ 153 w 158"/>
                  <a:gd name="T1" fmla="*/ 13 h 32"/>
                  <a:gd name="T2" fmla="*/ 143 w 158"/>
                  <a:gd name="T3" fmla="*/ 14 h 32"/>
                  <a:gd name="T4" fmla="*/ 133 w 158"/>
                  <a:gd name="T5" fmla="*/ 17 h 32"/>
                  <a:gd name="T6" fmla="*/ 125 w 158"/>
                  <a:gd name="T7" fmla="*/ 22 h 32"/>
                  <a:gd name="T8" fmla="*/ 119 w 158"/>
                  <a:gd name="T9" fmla="*/ 25 h 32"/>
                  <a:gd name="T10" fmla="*/ 111 w 158"/>
                  <a:gd name="T11" fmla="*/ 28 h 32"/>
                  <a:gd name="T12" fmla="*/ 102 w 158"/>
                  <a:gd name="T13" fmla="*/ 30 h 32"/>
                  <a:gd name="T14" fmla="*/ 91 w 158"/>
                  <a:gd name="T15" fmla="*/ 31 h 32"/>
                  <a:gd name="T16" fmla="*/ 78 w 158"/>
                  <a:gd name="T17" fmla="*/ 31 h 32"/>
                  <a:gd name="T18" fmla="*/ 66 w 158"/>
                  <a:gd name="T19" fmla="*/ 30 h 32"/>
                  <a:gd name="T20" fmla="*/ 57 w 158"/>
                  <a:gd name="T21" fmla="*/ 29 h 32"/>
                  <a:gd name="T22" fmla="*/ 47 w 158"/>
                  <a:gd name="T23" fmla="*/ 26 h 32"/>
                  <a:gd name="T24" fmla="*/ 40 w 158"/>
                  <a:gd name="T25" fmla="*/ 23 h 32"/>
                  <a:gd name="T26" fmla="*/ 34 w 158"/>
                  <a:gd name="T27" fmla="*/ 18 h 32"/>
                  <a:gd name="T28" fmla="*/ 38 w 158"/>
                  <a:gd name="T29" fmla="*/ 20 h 32"/>
                  <a:gd name="T30" fmla="*/ 47 w 158"/>
                  <a:gd name="T31" fmla="*/ 22 h 32"/>
                  <a:gd name="T32" fmla="*/ 58 w 158"/>
                  <a:gd name="T33" fmla="*/ 22 h 32"/>
                  <a:gd name="T34" fmla="*/ 71 w 158"/>
                  <a:gd name="T35" fmla="*/ 22 h 32"/>
                  <a:gd name="T36" fmla="*/ 86 w 158"/>
                  <a:gd name="T37" fmla="*/ 21 h 32"/>
                  <a:gd name="T38" fmla="*/ 100 w 158"/>
                  <a:gd name="T39" fmla="*/ 20 h 32"/>
                  <a:gd name="T40" fmla="*/ 113 w 158"/>
                  <a:gd name="T41" fmla="*/ 17 h 32"/>
                  <a:gd name="T42" fmla="*/ 122 w 158"/>
                  <a:gd name="T43" fmla="*/ 13 h 32"/>
                  <a:gd name="T44" fmla="*/ 119 w 158"/>
                  <a:gd name="T45" fmla="*/ 12 h 32"/>
                  <a:gd name="T46" fmla="*/ 106 w 158"/>
                  <a:gd name="T47" fmla="*/ 13 h 32"/>
                  <a:gd name="T48" fmla="*/ 94 w 158"/>
                  <a:gd name="T49" fmla="*/ 15 h 32"/>
                  <a:gd name="T50" fmla="*/ 83 w 158"/>
                  <a:gd name="T51" fmla="*/ 17 h 32"/>
                  <a:gd name="T52" fmla="*/ 71 w 158"/>
                  <a:gd name="T53" fmla="*/ 15 h 32"/>
                  <a:gd name="T54" fmla="*/ 61 w 158"/>
                  <a:gd name="T55" fmla="*/ 10 h 32"/>
                  <a:gd name="T56" fmla="*/ 49 w 158"/>
                  <a:gd name="T57" fmla="*/ 8 h 32"/>
                  <a:gd name="T58" fmla="*/ 37 w 158"/>
                  <a:gd name="T59" fmla="*/ 7 h 32"/>
                  <a:gd name="T60" fmla="*/ 25 w 158"/>
                  <a:gd name="T61" fmla="*/ 2 h 32"/>
                  <a:gd name="T62" fmla="*/ 10 w 158"/>
                  <a:gd name="T63" fmla="*/ 0 h 32"/>
                  <a:gd name="T64" fmla="*/ 0 w 158"/>
                  <a:gd name="T65" fmla="*/ 1 h 32"/>
                  <a:gd name="T66" fmla="*/ 4 w 158"/>
                  <a:gd name="T67" fmla="*/ 7 h 32"/>
                  <a:gd name="T68" fmla="*/ 16 w 158"/>
                  <a:gd name="T69" fmla="*/ 11 h 32"/>
                  <a:gd name="T70" fmla="*/ 31 w 158"/>
                  <a:gd name="T71" fmla="*/ 11 h 32"/>
                  <a:gd name="T72" fmla="*/ 37 w 158"/>
                  <a:gd name="T73" fmla="*/ 13 h 32"/>
                  <a:gd name="T74" fmla="*/ 41 w 158"/>
                  <a:gd name="T75" fmla="*/ 17 h 32"/>
                  <a:gd name="T76" fmla="*/ 50 w 158"/>
                  <a:gd name="T77" fmla="*/ 19 h 32"/>
                  <a:gd name="T78" fmla="*/ 60 w 158"/>
                  <a:gd name="T79" fmla="*/ 17 h 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32"/>
                  <a:gd name="T122" fmla="*/ 158 w 158"/>
                  <a:gd name="T123" fmla="*/ 32 h 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32">
                    <a:moveTo>
                      <a:pt x="157" y="14"/>
                    </a:moveTo>
                    <a:lnTo>
                      <a:pt x="153" y="13"/>
                    </a:lnTo>
                    <a:lnTo>
                      <a:pt x="148" y="13"/>
                    </a:lnTo>
                    <a:lnTo>
                      <a:pt x="143" y="14"/>
                    </a:lnTo>
                    <a:lnTo>
                      <a:pt x="138" y="16"/>
                    </a:lnTo>
                    <a:lnTo>
                      <a:pt x="133" y="17"/>
                    </a:lnTo>
                    <a:lnTo>
                      <a:pt x="129" y="19"/>
                    </a:lnTo>
                    <a:lnTo>
                      <a:pt x="125" y="22"/>
                    </a:lnTo>
                    <a:lnTo>
                      <a:pt x="123" y="24"/>
                    </a:lnTo>
                    <a:lnTo>
                      <a:pt x="119" y="25"/>
                    </a:lnTo>
                    <a:lnTo>
                      <a:pt x="115" y="26"/>
                    </a:lnTo>
                    <a:lnTo>
                      <a:pt x="111" y="28"/>
                    </a:lnTo>
                    <a:lnTo>
                      <a:pt x="106" y="29"/>
                    </a:lnTo>
                    <a:lnTo>
                      <a:pt x="102" y="30"/>
                    </a:lnTo>
                    <a:lnTo>
                      <a:pt x="97" y="31"/>
                    </a:lnTo>
                    <a:lnTo>
                      <a:pt x="91" y="31"/>
                    </a:lnTo>
                    <a:lnTo>
                      <a:pt x="83" y="31"/>
                    </a:lnTo>
                    <a:lnTo>
                      <a:pt x="78" y="31"/>
                    </a:lnTo>
                    <a:lnTo>
                      <a:pt x="71" y="31"/>
                    </a:lnTo>
                    <a:lnTo>
                      <a:pt x="66" y="30"/>
                    </a:lnTo>
                    <a:lnTo>
                      <a:pt x="61" y="29"/>
                    </a:lnTo>
                    <a:lnTo>
                      <a:pt x="57" y="29"/>
                    </a:lnTo>
                    <a:lnTo>
                      <a:pt x="53" y="28"/>
                    </a:lnTo>
                    <a:lnTo>
                      <a:pt x="47" y="26"/>
                    </a:lnTo>
                    <a:lnTo>
                      <a:pt x="43" y="25"/>
                    </a:lnTo>
                    <a:lnTo>
                      <a:pt x="40" y="23"/>
                    </a:lnTo>
                    <a:lnTo>
                      <a:pt x="36" y="21"/>
                    </a:lnTo>
                    <a:lnTo>
                      <a:pt x="34" y="18"/>
                    </a:lnTo>
                    <a:lnTo>
                      <a:pt x="33" y="16"/>
                    </a:lnTo>
                    <a:lnTo>
                      <a:pt x="38" y="20"/>
                    </a:lnTo>
                    <a:lnTo>
                      <a:pt x="44" y="21"/>
                    </a:lnTo>
                    <a:lnTo>
                      <a:pt x="47" y="22"/>
                    </a:lnTo>
                    <a:lnTo>
                      <a:pt x="52" y="22"/>
                    </a:lnTo>
                    <a:lnTo>
                      <a:pt x="58" y="22"/>
                    </a:lnTo>
                    <a:lnTo>
                      <a:pt x="64" y="23"/>
                    </a:lnTo>
                    <a:lnTo>
                      <a:pt x="71" y="22"/>
                    </a:lnTo>
                    <a:lnTo>
                      <a:pt x="77" y="22"/>
                    </a:lnTo>
                    <a:lnTo>
                      <a:pt x="86" y="21"/>
                    </a:lnTo>
                    <a:lnTo>
                      <a:pt x="94" y="20"/>
                    </a:lnTo>
                    <a:lnTo>
                      <a:pt x="100" y="20"/>
                    </a:lnTo>
                    <a:lnTo>
                      <a:pt x="105" y="19"/>
                    </a:lnTo>
                    <a:lnTo>
                      <a:pt x="113" y="17"/>
                    </a:lnTo>
                    <a:lnTo>
                      <a:pt x="117" y="16"/>
                    </a:lnTo>
                    <a:lnTo>
                      <a:pt x="122" y="13"/>
                    </a:lnTo>
                    <a:lnTo>
                      <a:pt x="123" y="12"/>
                    </a:lnTo>
                    <a:lnTo>
                      <a:pt x="119" y="12"/>
                    </a:lnTo>
                    <a:lnTo>
                      <a:pt x="114" y="12"/>
                    </a:lnTo>
                    <a:lnTo>
                      <a:pt x="106" y="13"/>
                    </a:lnTo>
                    <a:lnTo>
                      <a:pt x="99" y="14"/>
                    </a:lnTo>
                    <a:lnTo>
                      <a:pt x="94" y="15"/>
                    </a:lnTo>
                    <a:lnTo>
                      <a:pt x="89" y="16"/>
                    </a:lnTo>
                    <a:lnTo>
                      <a:pt x="83" y="17"/>
                    </a:lnTo>
                    <a:lnTo>
                      <a:pt x="78" y="16"/>
                    </a:lnTo>
                    <a:lnTo>
                      <a:pt x="71" y="15"/>
                    </a:lnTo>
                    <a:lnTo>
                      <a:pt x="66" y="13"/>
                    </a:lnTo>
                    <a:lnTo>
                      <a:pt x="61" y="10"/>
                    </a:lnTo>
                    <a:lnTo>
                      <a:pt x="56" y="8"/>
                    </a:lnTo>
                    <a:lnTo>
                      <a:pt x="49" y="8"/>
                    </a:lnTo>
                    <a:lnTo>
                      <a:pt x="43" y="8"/>
                    </a:lnTo>
                    <a:lnTo>
                      <a:pt x="37" y="7"/>
                    </a:lnTo>
                    <a:lnTo>
                      <a:pt x="30" y="4"/>
                    </a:lnTo>
                    <a:lnTo>
                      <a:pt x="25" y="2"/>
                    </a:lnTo>
                    <a:lnTo>
                      <a:pt x="19" y="0"/>
                    </a:lnTo>
                    <a:lnTo>
                      <a:pt x="10" y="0"/>
                    </a:lnTo>
                    <a:lnTo>
                      <a:pt x="4" y="0"/>
                    </a:lnTo>
                    <a:lnTo>
                      <a:pt x="0" y="1"/>
                    </a:lnTo>
                    <a:lnTo>
                      <a:pt x="1" y="4"/>
                    </a:lnTo>
                    <a:lnTo>
                      <a:pt x="4" y="7"/>
                    </a:lnTo>
                    <a:lnTo>
                      <a:pt x="9" y="9"/>
                    </a:lnTo>
                    <a:lnTo>
                      <a:pt x="16" y="11"/>
                    </a:lnTo>
                    <a:lnTo>
                      <a:pt x="24" y="11"/>
                    </a:lnTo>
                    <a:lnTo>
                      <a:pt x="31" y="11"/>
                    </a:lnTo>
                    <a:lnTo>
                      <a:pt x="36" y="10"/>
                    </a:lnTo>
                    <a:lnTo>
                      <a:pt x="37" y="13"/>
                    </a:lnTo>
                    <a:lnTo>
                      <a:pt x="39" y="15"/>
                    </a:lnTo>
                    <a:lnTo>
                      <a:pt x="41" y="17"/>
                    </a:lnTo>
                    <a:lnTo>
                      <a:pt x="45" y="18"/>
                    </a:lnTo>
                    <a:lnTo>
                      <a:pt x="50" y="19"/>
                    </a:lnTo>
                    <a:lnTo>
                      <a:pt x="56" y="18"/>
                    </a:lnTo>
                    <a:lnTo>
                      <a:pt x="60" y="17"/>
                    </a:lnTo>
                    <a:lnTo>
                      <a:pt x="65" y="16"/>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46" name="Freeform 128"/>
              <p:cNvSpPr>
                <a:spLocks/>
              </p:cNvSpPr>
              <p:nvPr/>
            </p:nvSpPr>
            <p:spPr bwMode="auto">
              <a:xfrm>
                <a:off x="3841" y="3295"/>
                <a:ext cx="54" cy="59"/>
              </a:xfrm>
              <a:custGeom>
                <a:avLst/>
                <a:gdLst>
                  <a:gd name="T0" fmla="*/ 13 w 54"/>
                  <a:gd name="T1" fmla="*/ 1 h 59"/>
                  <a:gd name="T2" fmla="*/ 18 w 54"/>
                  <a:gd name="T3" fmla="*/ 3 h 59"/>
                  <a:gd name="T4" fmla="*/ 24 w 54"/>
                  <a:gd name="T5" fmla="*/ 5 h 59"/>
                  <a:gd name="T6" fmla="*/ 32 w 54"/>
                  <a:gd name="T7" fmla="*/ 9 h 59"/>
                  <a:gd name="T8" fmla="*/ 36 w 54"/>
                  <a:gd name="T9" fmla="*/ 11 h 59"/>
                  <a:gd name="T10" fmla="*/ 40 w 54"/>
                  <a:gd name="T11" fmla="*/ 13 h 59"/>
                  <a:gd name="T12" fmla="*/ 42 w 54"/>
                  <a:gd name="T13" fmla="*/ 15 h 59"/>
                  <a:gd name="T14" fmla="*/ 44 w 54"/>
                  <a:gd name="T15" fmla="*/ 18 h 59"/>
                  <a:gd name="T16" fmla="*/ 44 w 54"/>
                  <a:gd name="T17" fmla="*/ 22 h 59"/>
                  <a:gd name="T18" fmla="*/ 43 w 54"/>
                  <a:gd name="T19" fmla="*/ 26 h 59"/>
                  <a:gd name="T20" fmla="*/ 44 w 54"/>
                  <a:gd name="T21" fmla="*/ 29 h 59"/>
                  <a:gd name="T22" fmla="*/ 46 w 54"/>
                  <a:gd name="T23" fmla="*/ 34 h 59"/>
                  <a:gd name="T24" fmla="*/ 49 w 54"/>
                  <a:gd name="T25" fmla="*/ 37 h 59"/>
                  <a:gd name="T26" fmla="*/ 53 w 54"/>
                  <a:gd name="T27" fmla="*/ 40 h 59"/>
                  <a:gd name="T28" fmla="*/ 50 w 54"/>
                  <a:gd name="T29" fmla="*/ 45 h 59"/>
                  <a:gd name="T30" fmla="*/ 47 w 54"/>
                  <a:gd name="T31" fmla="*/ 50 h 59"/>
                  <a:gd name="T32" fmla="*/ 46 w 54"/>
                  <a:gd name="T33" fmla="*/ 54 h 59"/>
                  <a:gd name="T34" fmla="*/ 45 w 54"/>
                  <a:gd name="T35" fmla="*/ 58 h 59"/>
                  <a:gd name="T36" fmla="*/ 43 w 54"/>
                  <a:gd name="T37" fmla="*/ 55 h 59"/>
                  <a:gd name="T38" fmla="*/ 42 w 54"/>
                  <a:gd name="T39" fmla="*/ 53 h 59"/>
                  <a:gd name="T40" fmla="*/ 41 w 54"/>
                  <a:gd name="T41" fmla="*/ 50 h 59"/>
                  <a:gd name="T42" fmla="*/ 41 w 54"/>
                  <a:gd name="T43" fmla="*/ 46 h 59"/>
                  <a:gd name="T44" fmla="*/ 42 w 54"/>
                  <a:gd name="T45" fmla="*/ 42 h 59"/>
                  <a:gd name="T46" fmla="*/ 43 w 54"/>
                  <a:gd name="T47" fmla="*/ 38 h 59"/>
                  <a:gd name="T48" fmla="*/ 43 w 54"/>
                  <a:gd name="T49" fmla="*/ 34 h 59"/>
                  <a:gd name="T50" fmla="*/ 42 w 54"/>
                  <a:gd name="T51" fmla="*/ 31 h 59"/>
                  <a:gd name="T52" fmla="*/ 40 w 54"/>
                  <a:gd name="T53" fmla="*/ 28 h 59"/>
                  <a:gd name="T54" fmla="*/ 37 w 54"/>
                  <a:gd name="T55" fmla="*/ 25 h 59"/>
                  <a:gd name="T56" fmla="*/ 35 w 54"/>
                  <a:gd name="T57" fmla="*/ 21 h 59"/>
                  <a:gd name="T58" fmla="*/ 33 w 54"/>
                  <a:gd name="T59" fmla="*/ 20 h 59"/>
                  <a:gd name="T60" fmla="*/ 33 w 54"/>
                  <a:gd name="T61" fmla="*/ 22 h 59"/>
                  <a:gd name="T62" fmla="*/ 35 w 54"/>
                  <a:gd name="T63" fmla="*/ 26 h 59"/>
                  <a:gd name="T64" fmla="*/ 29 w 54"/>
                  <a:gd name="T65" fmla="*/ 22 h 59"/>
                  <a:gd name="T66" fmla="*/ 26 w 54"/>
                  <a:gd name="T67" fmla="*/ 20 h 59"/>
                  <a:gd name="T68" fmla="*/ 24 w 54"/>
                  <a:gd name="T69" fmla="*/ 18 h 59"/>
                  <a:gd name="T70" fmla="*/ 19 w 54"/>
                  <a:gd name="T71" fmla="*/ 16 h 59"/>
                  <a:gd name="T72" fmla="*/ 14 w 54"/>
                  <a:gd name="T73" fmla="*/ 13 h 59"/>
                  <a:gd name="T74" fmla="*/ 9 w 54"/>
                  <a:gd name="T75" fmla="*/ 11 h 59"/>
                  <a:gd name="T76" fmla="*/ 6 w 54"/>
                  <a:gd name="T77" fmla="*/ 7 h 59"/>
                  <a:gd name="T78" fmla="*/ 2 w 54"/>
                  <a:gd name="T79" fmla="*/ 4 h 59"/>
                  <a:gd name="T80" fmla="*/ 0 w 54"/>
                  <a:gd name="T81" fmla="*/ 2 h 59"/>
                  <a:gd name="T82" fmla="*/ 4 w 54"/>
                  <a:gd name="T83" fmla="*/ 0 h 59"/>
                  <a:gd name="T84" fmla="*/ 9 w 54"/>
                  <a:gd name="T85" fmla="*/ 0 h 59"/>
                  <a:gd name="T86" fmla="*/ 13 w 54"/>
                  <a:gd name="T87" fmla="*/ 1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
                  <a:gd name="T133" fmla="*/ 0 h 59"/>
                  <a:gd name="T134" fmla="*/ 54 w 54"/>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 h="59">
                    <a:moveTo>
                      <a:pt x="13" y="1"/>
                    </a:moveTo>
                    <a:lnTo>
                      <a:pt x="18" y="3"/>
                    </a:lnTo>
                    <a:lnTo>
                      <a:pt x="24" y="5"/>
                    </a:lnTo>
                    <a:lnTo>
                      <a:pt x="32" y="9"/>
                    </a:lnTo>
                    <a:lnTo>
                      <a:pt x="36" y="11"/>
                    </a:lnTo>
                    <a:lnTo>
                      <a:pt x="40" y="13"/>
                    </a:lnTo>
                    <a:lnTo>
                      <a:pt x="42" y="15"/>
                    </a:lnTo>
                    <a:lnTo>
                      <a:pt x="44" y="18"/>
                    </a:lnTo>
                    <a:lnTo>
                      <a:pt x="44" y="22"/>
                    </a:lnTo>
                    <a:lnTo>
                      <a:pt x="43" y="26"/>
                    </a:lnTo>
                    <a:lnTo>
                      <a:pt x="44" y="29"/>
                    </a:lnTo>
                    <a:lnTo>
                      <a:pt x="46" y="34"/>
                    </a:lnTo>
                    <a:lnTo>
                      <a:pt x="49" y="37"/>
                    </a:lnTo>
                    <a:lnTo>
                      <a:pt x="53" y="40"/>
                    </a:lnTo>
                    <a:lnTo>
                      <a:pt x="50" y="45"/>
                    </a:lnTo>
                    <a:lnTo>
                      <a:pt x="47" y="50"/>
                    </a:lnTo>
                    <a:lnTo>
                      <a:pt x="46" y="54"/>
                    </a:lnTo>
                    <a:lnTo>
                      <a:pt x="45" y="58"/>
                    </a:lnTo>
                    <a:lnTo>
                      <a:pt x="43" y="55"/>
                    </a:lnTo>
                    <a:lnTo>
                      <a:pt x="42" y="53"/>
                    </a:lnTo>
                    <a:lnTo>
                      <a:pt x="41" y="50"/>
                    </a:lnTo>
                    <a:lnTo>
                      <a:pt x="41" y="46"/>
                    </a:lnTo>
                    <a:lnTo>
                      <a:pt x="42" y="42"/>
                    </a:lnTo>
                    <a:lnTo>
                      <a:pt x="43" y="38"/>
                    </a:lnTo>
                    <a:lnTo>
                      <a:pt x="43" y="34"/>
                    </a:lnTo>
                    <a:lnTo>
                      <a:pt x="42" y="31"/>
                    </a:lnTo>
                    <a:lnTo>
                      <a:pt x="40" y="28"/>
                    </a:lnTo>
                    <a:lnTo>
                      <a:pt x="37" y="25"/>
                    </a:lnTo>
                    <a:lnTo>
                      <a:pt x="35" y="21"/>
                    </a:lnTo>
                    <a:lnTo>
                      <a:pt x="33" y="20"/>
                    </a:lnTo>
                    <a:lnTo>
                      <a:pt x="33" y="22"/>
                    </a:lnTo>
                    <a:lnTo>
                      <a:pt x="35" y="26"/>
                    </a:lnTo>
                    <a:lnTo>
                      <a:pt x="29" y="22"/>
                    </a:lnTo>
                    <a:lnTo>
                      <a:pt x="26" y="20"/>
                    </a:lnTo>
                    <a:lnTo>
                      <a:pt x="24" y="18"/>
                    </a:lnTo>
                    <a:lnTo>
                      <a:pt x="19" y="16"/>
                    </a:lnTo>
                    <a:lnTo>
                      <a:pt x="14" y="13"/>
                    </a:lnTo>
                    <a:lnTo>
                      <a:pt x="9" y="11"/>
                    </a:lnTo>
                    <a:lnTo>
                      <a:pt x="6" y="7"/>
                    </a:lnTo>
                    <a:lnTo>
                      <a:pt x="2" y="4"/>
                    </a:lnTo>
                    <a:lnTo>
                      <a:pt x="0" y="2"/>
                    </a:lnTo>
                    <a:lnTo>
                      <a:pt x="4" y="0"/>
                    </a:lnTo>
                    <a:lnTo>
                      <a:pt x="9" y="0"/>
                    </a:lnTo>
                    <a:lnTo>
                      <a:pt x="13" y="1"/>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47" name="Freeform 129"/>
              <p:cNvSpPr>
                <a:spLocks/>
              </p:cNvSpPr>
              <p:nvPr/>
            </p:nvSpPr>
            <p:spPr bwMode="auto">
              <a:xfrm>
                <a:off x="3820" y="3268"/>
                <a:ext cx="61" cy="21"/>
              </a:xfrm>
              <a:custGeom>
                <a:avLst/>
                <a:gdLst>
                  <a:gd name="T0" fmla="*/ 0 w 61"/>
                  <a:gd name="T1" fmla="*/ 3 h 21"/>
                  <a:gd name="T2" fmla="*/ 8 w 61"/>
                  <a:gd name="T3" fmla="*/ 3 h 21"/>
                  <a:gd name="T4" fmla="*/ 13 w 61"/>
                  <a:gd name="T5" fmla="*/ 4 h 21"/>
                  <a:gd name="T6" fmla="*/ 16 w 61"/>
                  <a:gd name="T7" fmla="*/ 5 h 21"/>
                  <a:gd name="T8" fmla="*/ 20 w 61"/>
                  <a:gd name="T9" fmla="*/ 9 h 21"/>
                  <a:gd name="T10" fmla="*/ 20 w 61"/>
                  <a:gd name="T11" fmla="*/ 11 h 21"/>
                  <a:gd name="T12" fmla="*/ 21 w 61"/>
                  <a:gd name="T13" fmla="*/ 14 h 21"/>
                  <a:gd name="T14" fmla="*/ 22 w 61"/>
                  <a:gd name="T15" fmla="*/ 16 h 21"/>
                  <a:gd name="T16" fmla="*/ 22 w 61"/>
                  <a:gd name="T17" fmla="*/ 18 h 21"/>
                  <a:gd name="T18" fmla="*/ 24 w 61"/>
                  <a:gd name="T19" fmla="*/ 15 h 21"/>
                  <a:gd name="T20" fmla="*/ 25 w 61"/>
                  <a:gd name="T21" fmla="*/ 11 h 21"/>
                  <a:gd name="T22" fmla="*/ 24 w 61"/>
                  <a:gd name="T23" fmla="*/ 9 h 21"/>
                  <a:gd name="T24" fmla="*/ 23 w 61"/>
                  <a:gd name="T25" fmla="*/ 5 h 21"/>
                  <a:gd name="T26" fmla="*/ 20 w 61"/>
                  <a:gd name="T27" fmla="*/ 2 h 21"/>
                  <a:gd name="T28" fmla="*/ 17 w 61"/>
                  <a:gd name="T29" fmla="*/ 0 h 21"/>
                  <a:gd name="T30" fmla="*/ 22 w 61"/>
                  <a:gd name="T31" fmla="*/ 1 h 21"/>
                  <a:gd name="T32" fmla="*/ 26 w 61"/>
                  <a:gd name="T33" fmla="*/ 5 h 21"/>
                  <a:gd name="T34" fmla="*/ 28 w 61"/>
                  <a:gd name="T35" fmla="*/ 8 h 21"/>
                  <a:gd name="T36" fmla="*/ 28 w 61"/>
                  <a:gd name="T37" fmla="*/ 11 h 21"/>
                  <a:gd name="T38" fmla="*/ 28 w 61"/>
                  <a:gd name="T39" fmla="*/ 14 h 21"/>
                  <a:gd name="T40" fmla="*/ 28 w 61"/>
                  <a:gd name="T41" fmla="*/ 15 h 21"/>
                  <a:gd name="T42" fmla="*/ 30 w 61"/>
                  <a:gd name="T43" fmla="*/ 13 h 21"/>
                  <a:gd name="T44" fmla="*/ 33 w 61"/>
                  <a:gd name="T45" fmla="*/ 10 h 21"/>
                  <a:gd name="T46" fmla="*/ 38 w 61"/>
                  <a:gd name="T47" fmla="*/ 7 h 21"/>
                  <a:gd name="T48" fmla="*/ 43 w 61"/>
                  <a:gd name="T49" fmla="*/ 6 h 21"/>
                  <a:gd name="T50" fmla="*/ 49 w 61"/>
                  <a:gd name="T51" fmla="*/ 5 h 21"/>
                  <a:gd name="T52" fmla="*/ 53 w 61"/>
                  <a:gd name="T53" fmla="*/ 6 h 21"/>
                  <a:gd name="T54" fmla="*/ 57 w 61"/>
                  <a:gd name="T55" fmla="*/ 6 h 21"/>
                  <a:gd name="T56" fmla="*/ 60 w 61"/>
                  <a:gd name="T57" fmla="*/ 7 h 21"/>
                  <a:gd name="T58" fmla="*/ 56 w 61"/>
                  <a:gd name="T59" fmla="*/ 7 h 21"/>
                  <a:gd name="T60" fmla="*/ 53 w 61"/>
                  <a:gd name="T61" fmla="*/ 8 h 21"/>
                  <a:gd name="T62" fmla="*/ 49 w 61"/>
                  <a:gd name="T63" fmla="*/ 8 h 21"/>
                  <a:gd name="T64" fmla="*/ 44 w 61"/>
                  <a:gd name="T65" fmla="*/ 9 h 21"/>
                  <a:gd name="T66" fmla="*/ 41 w 61"/>
                  <a:gd name="T67" fmla="*/ 11 h 21"/>
                  <a:gd name="T68" fmla="*/ 38 w 61"/>
                  <a:gd name="T69" fmla="*/ 12 h 21"/>
                  <a:gd name="T70" fmla="*/ 36 w 61"/>
                  <a:gd name="T71" fmla="*/ 14 h 21"/>
                  <a:gd name="T72" fmla="*/ 34 w 61"/>
                  <a:gd name="T73" fmla="*/ 16 h 21"/>
                  <a:gd name="T74" fmla="*/ 34 w 61"/>
                  <a:gd name="T75" fmla="*/ 20 h 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1"/>
                  <a:gd name="T115" fmla="*/ 0 h 21"/>
                  <a:gd name="T116" fmla="*/ 61 w 61"/>
                  <a:gd name="T117" fmla="*/ 21 h 2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1" h="21">
                    <a:moveTo>
                      <a:pt x="0" y="3"/>
                    </a:moveTo>
                    <a:lnTo>
                      <a:pt x="8" y="3"/>
                    </a:lnTo>
                    <a:lnTo>
                      <a:pt x="13" y="4"/>
                    </a:lnTo>
                    <a:lnTo>
                      <a:pt x="16" y="5"/>
                    </a:lnTo>
                    <a:lnTo>
                      <a:pt x="20" y="9"/>
                    </a:lnTo>
                    <a:lnTo>
                      <a:pt x="20" y="11"/>
                    </a:lnTo>
                    <a:lnTo>
                      <a:pt x="21" y="14"/>
                    </a:lnTo>
                    <a:lnTo>
                      <a:pt x="22" y="16"/>
                    </a:lnTo>
                    <a:lnTo>
                      <a:pt x="22" y="18"/>
                    </a:lnTo>
                    <a:lnTo>
                      <a:pt x="24" y="15"/>
                    </a:lnTo>
                    <a:lnTo>
                      <a:pt x="25" y="11"/>
                    </a:lnTo>
                    <a:lnTo>
                      <a:pt x="24" y="9"/>
                    </a:lnTo>
                    <a:lnTo>
                      <a:pt x="23" y="5"/>
                    </a:lnTo>
                    <a:lnTo>
                      <a:pt x="20" y="2"/>
                    </a:lnTo>
                    <a:lnTo>
                      <a:pt x="17" y="0"/>
                    </a:lnTo>
                    <a:lnTo>
                      <a:pt x="22" y="1"/>
                    </a:lnTo>
                    <a:lnTo>
                      <a:pt x="26" y="5"/>
                    </a:lnTo>
                    <a:lnTo>
                      <a:pt x="28" y="8"/>
                    </a:lnTo>
                    <a:lnTo>
                      <a:pt x="28" y="11"/>
                    </a:lnTo>
                    <a:lnTo>
                      <a:pt x="28" y="14"/>
                    </a:lnTo>
                    <a:lnTo>
                      <a:pt x="28" y="15"/>
                    </a:lnTo>
                    <a:lnTo>
                      <a:pt x="30" y="13"/>
                    </a:lnTo>
                    <a:lnTo>
                      <a:pt x="33" y="10"/>
                    </a:lnTo>
                    <a:lnTo>
                      <a:pt x="38" y="7"/>
                    </a:lnTo>
                    <a:lnTo>
                      <a:pt x="43" y="6"/>
                    </a:lnTo>
                    <a:lnTo>
                      <a:pt x="49" y="5"/>
                    </a:lnTo>
                    <a:lnTo>
                      <a:pt x="53" y="6"/>
                    </a:lnTo>
                    <a:lnTo>
                      <a:pt x="57" y="6"/>
                    </a:lnTo>
                    <a:lnTo>
                      <a:pt x="60" y="7"/>
                    </a:lnTo>
                    <a:lnTo>
                      <a:pt x="56" y="7"/>
                    </a:lnTo>
                    <a:lnTo>
                      <a:pt x="53" y="8"/>
                    </a:lnTo>
                    <a:lnTo>
                      <a:pt x="49" y="8"/>
                    </a:lnTo>
                    <a:lnTo>
                      <a:pt x="44" y="9"/>
                    </a:lnTo>
                    <a:lnTo>
                      <a:pt x="41" y="11"/>
                    </a:lnTo>
                    <a:lnTo>
                      <a:pt x="38" y="12"/>
                    </a:lnTo>
                    <a:lnTo>
                      <a:pt x="36" y="14"/>
                    </a:lnTo>
                    <a:lnTo>
                      <a:pt x="34" y="16"/>
                    </a:lnTo>
                    <a:lnTo>
                      <a:pt x="34" y="20"/>
                    </a:lnTo>
                  </a:path>
                </a:pathLst>
              </a:custGeom>
              <a:solidFill>
                <a:srgbClr val="FFFF99"/>
              </a:solidFill>
              <a:ln w="12700" cap="rnd" cmpd="sng">
                <a:solidFill>
                  <a:srgbClr val="000000"/>
                </a:solidFill>
                <a:prstDash val="solid"/>
                <a:round/>
                <a:headEnd type="none" w="sm" len="sm"/>
                <a:tailEnd type="none" w="sm" len="sm"/>
              </a:ln>
            </p:spPr>
            <p:txBody>
              <a:bodyPr/>
              <a:lstStyle/>
              <a:p>
                <a:endParaRPr lang="zh-TW" altLang="en-US"/>
              </a:p>
            </p:txBody>
          </p:sp>
          <p:sp>
            <p:nvSpPr>
              <p:cNvPr id="20548" name="Freeform 130"/>
              <p:cNvSpPr>
                <a:spLocks/>
              </p:cNvSpPr>
              <p:nvPr/>
            </p:nvSpPr>
            <p:spPr bwMode="auto">
              <a:xfrm>
                <a:off x="3703" y="3318"/>
                <a:ext cx="47" cy="17"/>
              </a:xfrm>
              <a:custGeom>
                <a:avLst/>
                <a:gdLst>
                  <a:gd name="T0" fmla="*/ 45 w 47"/>
                  <a:gd name="T1" fmla="*/ 4 h 17"/>
                  <a:gd name="T2" fmla="*/ 46 w 47"/>
                  <a:gd name="T3" fmla="*/ 6 h 17"/>
                  <a:gd name="T4" fmla="*/ 46 w 47"/>
                  <a:gd name="T5" fmla="*/ 10 h 17"/>
                  <a:gd name="T6" fmla="*/ 43 w 47"/>
                  <a:gd name="T7" fmla="*/ 12 h 17"/>
                  <a:gd name="T8" fmla="*/ 39 w 47"/>
                  <a:gd name="T9" fmla="*/ 13 h 17"/>
                  <a:gd name="T10" fmla="*/ 32 w 47"/>
                  <a:gd name="T11" fmla="*/ 12 h 17"/>
                  <a:gd name="T12" fmla="*/ 25 w 47"/>
                  <a:gd name="T13" fmla="*/ 10 h 17"/>
                  <a:gd name="T14" fmla="*/ 17 w 47"/>
                  <a:gd name="T15" fmla="*/ 10 h 17"/>
                  <a:gd name="T16" fmla="*/ 11 w 47"/>
                  <a:gd name="T17" fmla="*/ 13 h 17"/>
                  <a:gd name="T18" fmla="*/ 5 w 47"/>
                  <a:gd name="T19" fmla="*/ 16 h 17"/>
                  <a:gd name="T20" fmla="*/ 1 w 47"/>
                  <a:gd name="T21" fmla="*/ 13 h 17"/>
                  <a:gd name="T22" fmla="*/ 0 w 47"/>
                  <a:gd name="T23" fmla="*/ 9 h 17"/>
                  <a:gd name="T24" fmla="*/ 3 w 47"/>
                  <a:gd name="T25" fmla="*/ 5 h 17"/>
                  <a:gd name="T26" fmla="*/ 9 w 47"/>
                  <a:gd name="T27" fmla="*/ 1 h 17"/>
                  <a:gd name="T28" fmla="*/ 18 w 47"/>
                  <a:gd name="T29" fmla="*/ 0 h 17"/>
                  <a:gd name="T30" fmla="*/ 28 w 47"/>
                  <a:gd name="T31" fmla="*/ 0 h 17"/>
                  <a:gd name="T32" fmla="*/ 38 w 47"/>
                  <a:gd name="T33" fmla="*/ 1 h 17"/>
                  <a:gd name="T34" fmla="*/ 45 w 47"/>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17"/>
                  <a:gd name="T56" fmla="*/ 47 w 4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17">
                    <a:moveTo>
                      <a:pt x="45" y="4"/>
                    </a:moveTo>
                    <a:lnTo>
                      <a:pt x="46" y="6"/>
                    </a:lnTo>
                    <a:lnTo>
                      <a:pt x="46" y="10"/>
                    </a:lnTo>
                    <a:lnTo>
                      <a:pt x="43" y="12"/>
                    </a:lnTo>
                    <a:lnTo>
                      <a:pt x="39" y="13"/>
                    </a:lnTo>
                    <a:lnTo>
                      <a:pt x="32" y="12"/>
                    </a:lnTo>
                    <a:lnTo>
                      <a:pt x="25" y="10"/>
                    </a:lnTo>
                    <a:lnTo>
                      <a:pt x="17" y="10"/>
                    </a:lnTo>
                    <a:lnTo>
                      <a:pt x="11" y="13"/>
                    </a:lnTo>
                    <a:lnTo>
                      <a:pt x="5" y="16"/>
                    </a:lnTo>
                    <a:lnTo>
                      <a:pt x="1" y="13"/>
                    </a:lnTo>
                    <a:lnTo>
                      <a:pt x="0" y="9"/>
                    </a:lnTo>
                    <a:lnTo>
                      <a:pt x="3" y="5"/>
                    </a:lnTo>
                    <a:lnTo>
                      <a:pt x="9" y="1"/>
                    </a:lnTo>
                    <a:lnTo>
                      <a:pt x="18" y="0"/>
                    </a:lnTo>
                    <a:lnTo>
                      <a:pt x="28" y="0"/>
                    </a:lnTo>
                    <a:lnTo>
                      <a:pt x="38" y="1"/>
                    </a:lnTo>
                    <a:lnTo>
                      <a:pt x="45" y="4"/>
                    </a:lnTo>
                  </a:path>
                </a:pathLst>
              </a:custGeom>
              <a:solidFill>
                <a:srgbClr val="FFFF99"/>
              </a:solidFill>
              <a:ln w="12700" cap="rnd" cmpd="sng">
                <a:solidFill>
                  <a:srgbClr val="000000"/>
                </a:solidFill>
                <a:prstDash val="solid"/>
                <a:round/>
                <a:headEnd/>
                <a:tailEnd/>
              </a:ln>
            </p:spPr>
            <p:txBody>
              <a:bodyPr/>
              <a:lstStyle/>
              <a:p>
                <a:endParaRPr lang="zh-TW" altLang="en-US"/>
              </a:p>
            </p:txBody>
          </p:sp>
        </p:grpSp>
        <p:sp>
          <p:nvSpPr>
            <p:cNvPr id="20534" name="Line 131"/>
            <p:cNvSpPr>
              <a:spLocks noChangeShapeType="1"/>
            </p:cNvSpPr>
            <p:nvPr/>
          </p:nvSpPr>
          <p:spPr bwMode="auto">
            <a:xfrm>
              <a:off x="3893" y="3582"/>
              <a:ext cx="18" cy="1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0495" name="Rectangle 132"/>
          <p:cNvSpPr>
            <a:spLocks noChangeArrowheads="1"/>
          </p:cNvSpPr>
          <p:nvPr/>
        </p:nvSpPr>
        <p:spPr bwMode="auto">
          <a:xfrm>
            <a:off x="2667000" y="18288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0496" name="Rectangle 133"/>
          <p:cNvSpPr>
            <a:spLocks noChangeArrowheads="1"/>
          </p:cNvSpPr>
          <p:nvPr/>
        </p:nvSpPr>
        <p:spPr bwMode="auto">
          <a:xfrm>
            <a:off x="4267200" y="37338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0497" name="Rectangle 134"/>
          <p:cNvSpPr>
            <a:spLocks noChangeArrowheads="1"/>
          </p:cNvSpPr>
          <p:nvPr/>
        </p:nvSpPr>
        <p:spPr bwMode="auto">
          <a:xfrm>
            <a:off x="2590800" y="37338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0498" name="Rectangle 135"/>
          <p:cNvSpPr>
            <a:spLocks noChangeArrowheads="1"/>
          </p:cNvSpPr>
          <p:nvPr/>
        </p:nvSpPr>
        <p:spPr bwMode="auto">
          <a:xfrm>
            <a:off x="5638800" y="28194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0499" name="Rectangle 136"/>
          <p:cNvSpPr>
            <a:spLocks noChangeArrowheads="1"/>
          </p:cNvSpPr>
          <p:nvPr/>
        </p:nvSpPr>
        <p:spPr bwMode="auto">
          <a:xfrm>
            <a:off x="5334000" y="19050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0500" name="Rectangle 137"/>
          <p:cNvSpPr>
            <a:spLocks noChangeArrowheads="1"/>
          </p:cNvSpPr>
          <p:nvPr/>
        </p:nvSpPr>
        <p:spPr bwMode="auto">
          <a:xfrm>
            <a:off x="6400800" y="5105400"/>
            <a:ext cx="457200" cy="4572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pic>
        <p:nvPicPr>
          <p:cNvPr id="20501" name="Picture 1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1638" y="19764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2" name="Picture 1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8438" y="51768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3" name="Picture 1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838" y="38052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4" name="Picture 14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4638" y="19002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5" name="Picture 14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8438" y="3805238"/>
            <a:ext cx="17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6" name="Picture 1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91200" y="2895600"/>
            <a:ext cx="161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07" name="Group 144"/>
          <p:cNvGrpSpPr>
            <a:grpSpLocks/>
          </p:cNvGrpSpPr>
          <p:nvPr/>
        </p:nvGrpSpPr>
        <p:grpSpPr bwMode="auto">
          <a:xfrm>
            <a:off x="2439988" y="2363788"/>
            <a:ext cx="3427412" cy="2436812"/>
            <a:chOff x="1537" y="1681"/>
            <a:chExt cx="2159" cy="1535"/>
          </a:xfrm>
        </p:grpSpPr>
        <p:sp>
          <p:nvSpPr>
            <p:cNvPr id="20524" name="Line 145"/>
            <p:cNvSpPr>
              <a:spLocks noChangeShapeType="1"/>
            </p:cNvSpPr>
            <p:nvPr/>
          </p:nvSpPr>
          <p:spPr bwMode="auto">
            <a:xfrm>
              <a:off x="2929" y="1681"/>
              <a:ext cx="143"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5" name="Line 146"/>
            <p:cNvSpPr>
              <a:spLocks noChangeShapeType="1"/>
            </p:cNvSpPr>
            <p:nvPr/>
          </p:nvSpPr>
          <p:spPr bwMode="auto">
            <a:xfrm>
              <a:off x="1585" y="1681"/>
              <a:ext cx="1439" cy="4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6" name="Line 147"/>
            <p:cNvSpPr>
              <a:spLocks noChangeShapeType="1"/>
            </p:cNvSpPr>
            <p:nvPr/>
          </p:nvSpPr>
          <p:spPr bwMode="auto">
            <a:xfrm flipV="1">
              <a:off x="2641" y="2305"/>
              <a:ext cx="431" cy="2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7" name="Line 148"/>
            <p:cNvSpPr>
              <a:spLocks noChangeShapeType="1"/>
            </p:cNvSpPr>
            <p:nvPr/>
          </p:nvSpPr>
          <p:spPr bwMode="auto">
            <a:xfrm flipV="1">
              <a:off x="1537" y="2209"/>
              <a:ext cx="1439"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8" name="Line 149"/>
            <p:cNvSpPr>
              <a:spLocks noChangeShapeType="1"/>
            </p:cNvSpPr>
            <p:nvPr/>
          </p:nvSpPr>
          <p:spPr bwMode="auto">
            <a:xfrm flipH="1" flipV="1">
              <a:off x="3313" y="2305"/>
              <a:ext cx="383" cy="9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20508" name="Freeform 150"/>
          <p:cNvSpPr>
            <a:spLocks/>
          </p:cNvSpPr>
          <p:nvPr/>
        </p:nvSpPr>
        <p:spPr bwMode="auto">
          <a:xfrm>
            <a:off x="3200400" y="1219200"/>
            <a:ext cx="3270250" cy="3802063"/>
          </a:xfrm>
          <a:custGeom>
            <a:avLst/>
            <a:gdLst>
              <a:gd name="T0" fmla="*/ 2147483646 w 2060"/>
              <a:gd name="T1" fmla="*/ 2147483646 h 2395"/>
              <a:gd name="T2" fmla="*/ 2147483646 w 2060"/>
              <a:gd name="T3" fmla="*/ 2147483646 h 2395"/>
              <a:gd name="T4" fmla="*/ 2147483646 w 2060"/>
              <a:gd name="T5" fmla="*/ 2147483646 h 2395"/>
              <a:gd name="T6" fmla="*/ 2147483646 w 2060"/>
              <a:gd name="T7" fmla="*/ 2147483646 h 2395"/>
              <a:gd name="T8" fmla="*/ 2147483646 w 2060"/>
              <a:gd name="T9" fmla="*/ 2147483646 h 2395"/>
              <a:gd name="T10" fmla="*/ 2147483646 w 2060"/>
              <a:gd name="T11" fmla="*/ 2147483646 h 2395"/>
              <a:gd name="T12" fmla="*/ 2147483646 w 2060"/>
              <a:gd name="T13" fmla="*/ 2147483646 h 2395"/>
              <a:gd name="T14" fmla="*/ 2147483646 w 2060"/>
              <a:gd name="T15" fmla="*/ 2147483646 h 2395"/>
              <a:gd name="T16" fmla="*/ 2147483646 w 2060"/>
              <a:gd name="T17" fmla="*/ 2147483646 h 2395"/>
              <a:gd name="T18" fmla="*/ 2147483646 w 2060"/>
              <a:gd name="T19" fmla="*/ 2147483646 h 2395"/>
              <a:gd name="T20" fmla="*/ 2147483646 w 2060"/>
              <a:gd name="T21" fmla="*/ 2147483646 h 2395"/>
              <a:gd name="T22" fmla="*/ 2147483646 w 2060"/>
              <a:gd name="T23" fmla="*/ 2147483646 h 2395"/>
              <a:gd name="T24" fmla="*/ 2147483646 w 2060"/>
              <a:gd name="T25" fmla="*/ 2147483646 h 2395"/>
              <a:gd name="T26" fmla="*/ 2147483646 w 2060"/>
              <a:gd name="T27" fmla="*/ 2147483646 h 2395"/>
              <a:gd name="T28" fmla="*/ 2147483646 w 2060"/>
              <a:gd name="T29" fmla="*/ 2147483646 h 2395"/>
              <a:gd name="T30" fmla="*/ 2147483646 w 2060"/>
              <a:gd name="T31" fmla="*/ 2147483646 h 2395"/>
              <a:gd name="T32" fmla="*/ 2147483646 w 2060"/>
              <a:gd name="T33" fmla="*/ 2147483646 h 2395"/>
              <a:gd name="T34" fmla="*/ 2147483646 w 2060"/>
              <a:gd name="T35" fmla="*/ 2147483646 h 2395"/>
              <a:gd name="T36" fmla="*/ 2147483646 w 2060"/>
              <a:gd name="T37" fmla="*/ 2147483646 h 2395"/>
              <a:gd name="T38" fmla="*/ 2147483646 w 2060"/>
              <a:gd name="T39" fmla="*/ 2147483646 h 2395"/>
              <a:gd name="T40" fmla="*/ 2147483646 w 2060"/>
              <a:gd name="T41" fmla="*/ 2147483646 h 2395"/>
              <a:gd name="T42" fmla="*/ 2147483646 w 2060"/>
              <a:gd name="T43" fmla="*/ 2147483646 h 2395"/>
              <a:gd name="T44" fmla="*/ 2147483646 w 2060"/>
              <a:gd name="T45" fmla="*/ 2147483646 h 2395"/>
              <a:gd name="T46" fmla="*/ 2147483646 w 2060"/>
              <a:gd name="T47" fmla="*/ 2147483646 h 2395"/>
              <a:gd name="T48" fmla="*/ 2147483646 w 2060"/>
              <a:gd name="T49" fmla="*/ 2147483646 h 2395"/>
              <a:gd name="T50" fmla="*/ 2147483646 w 2060"/>
              <a:gd name="T51" fmla="*/ 2147483646 h 2395"/>
              <a:gd name="T52" fmla="*/ 2147483646 w 2060"/>
              <a:gd name="T53" fmla="*/ 2147483646 h 2395"/>
              <a:gd name="T54" fmla="*/ 2147483646 w 2060"/>
              <a:gd name="T55" fmla="*/ 2147483646 h 2395"/>
              <a:gd name="T56" fmla="*/ 0 w 2060"/>
              <a:gd name="T57" fmla="*/ 2147483646 h 2395"/>
              <a:gd name="T58" fmla="*/ 2147483646 w 2060"/>
              <a:gd name="T59" fmla="*/ 2147483646 h 2395"/>
              <a:gd name="T60" fmla="*/ 2147483646 w 2060"/>
              <a:gd name="T61" fmla="*/ 2147483646 h 2395"/>
              <a:gd name="T62" fmla="*/ 2147483646 w 2060"/>
              <a:gd name="T63" fmla="*/ 2147483646 h 2395"/>
              <a:gd name="T64" fmla="*/ 2147483646 w 2060"/>
              <a:gd name="T65" fmla="*/ 2147483646 h 2395"/>
              <a:gd name="T66" fmla="*/ 2147483646 w 2060"/>
              <a:gd name="T67" fmla="*/ 2147483646 h 2395"/>
              <a:gd name="T68" fmla="*/ 2147483646 w 2060"/>
              <a:gd name="T69" fmla="*/ 2147483646 h 2395"/>
              <a:gd name="T70" fmla="*/ 2147483646 w 2060"/>
              <a:gd name="T71" fmla="*/ 2147483646 h 2395"/>
              <a:gd name="T72" fmla="*/ 2147483646 w 2060"/>
              <a:gd name="T73" fmla="*/ 2147483646 h 2395"/>
              <a:gd name="T74" fmla="*/ 2147483646 w 2060"/>
              <a:gd name="T75" fmla="*/ 2147483646 h 2395"/>
              <a:gd name="T76" fmla="*/ 2147483646 w 2060"/>
              <a:gd name="T77" fmla="*/ 2147483646 h 2395"/>
              <a:gd name="T78" fmla="*/ 2147483646 w 2060"/>
              <a:gd name="T79" fmla="*/ 2147483646 h 2395"/>
              <a:gd name="T80" fmla="*/ 2147483646 w 2060"/>
              <a:gd name="T81" fmla="*/ 2147483646 h 2395"/>
              <a:gd name="T82" fmla="*/ 2147483646 w 2060"/>
              <a:gd name="T83" fmla="*/ 2147483646 h 2395"/>
              <a:gd name="T84" fmla="*/ 2147483646 w 2060"/>
              <a:gd name="T85" fmla="*/ 2147483646 h 2395"/>
              <a:gd name="T86" fmla="*/ 2147483646 w 2060"/>
              <a:gd name="T87" fmla="*/ 0 h 2395"/>
              <a:gd name="T88" fmla="*/ 2147483646 w 2060"/>
              <a:gd name="T89" fmla="*/ 2147483646 h 2395"/>
              <a:gd name="T90" fmla="*/ 2147483646 w 2060"/>
              <a:gd name="T91" fmla="*/ 2147483646 h 23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60"/>
              <a:gd name="T139" fmla="*/ 0 h 2395"/>
              <a:gd name="T140" fmla="*/ 2060 w 2060"/>
              <a:gd name="T141" fmla="*/ 2395 h 23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60" h="2395">
                <a:moveTo>
                  <a:pt x="924" y="48"/>
                </a:moveTo>
                <a:cubicBezTo>
                  <a:pt x="960" y="54"/>
                  <a:pt x="995" y="72"/>
                  <a:pt x="1032" y="72"/>
                </a:cubicBezTo>
                <a:cubicBezTo>
                  <a:pt x="1077" y="72"/>
                  <a:pt x="1120" y="55"/>
                  <a:pt x="1164" y="48"/>
                </a:cubicBezTo>
                <a:cubicBezTo>
                  <a:pt x="1251" y="54"/>
                  <a:pt x="1380" y="49"/>
                  <a:pt x="1464" y="96"/>
                </a:cubicBezTo>
                <a:cubicBezTo>
                  <a:pt x="1489" y="110"/>
                  <a:pt x="1510" y="131"/>
                  <a:pt x="1536" y="144"/>
                </a:cubicBezTo>
                <a:cubicBezTo>
                  <a:pt x="1552" y="152"/>
                  <a:pt x="1570" y="157"/>
                  <a:pt x="1584" y="168"/>
                </a:cubicBezTo>
                <a:cubicBezTo>
                  <a:pt x="1611" y="189"/>
                  <a:pt x="1626" y="225"/>
                  <a:pt x="1656" y="240"/>
                </a:cubicBezTo>
                <a:cubicBezTo>
                  <a:pt x="1723" y="273"/>
                  <a:pt x="1818" y="354"/>
                  <a:pt x="1872" y="408"/>
                </a:cubicBezTo>
                <a:cubicBezTo>
                  <a:pt x="1932" y="468"/>
                  <a:pt x="1952" y="529"/>
                  <a:pt x="1992" y="600"/>
                </a:cubicBezTo>
                <a:cubicBezTo>
                  <a:pt x="1999" y="613"/>
                  <a:pt x="2010" y="623"/>
                  <a:pt x="2016" y="636"/>
                </a:cubicBezTo>
                <a:cubicBezTo>
                  <a:pt x="2026" y="659"/>
                  <a:pt x="2040" y="708"/>
                  <a:pt x="2040" y="708"/>
                </a:cubicBezTo>
                <a:cubicBezTo>
                  <a:pt x="2060" y="924"/>
                  <a:pt x="2013" y="1134"/>
                  <a:pt x="1968" y="1344"/>
                </a:cubicBezTo>
                <a:cubicBezTo>
                  <a:pt x="1950" y="1429"/>
                  <a:pt x="1943" y="1527"/>
                  <a:pt x="1908" y="1608"/>
                </a:cubicBezTo>
                <a:cubicBezTo>
                  <a:pt x="1891" y="1648"/>
                  <a:pt x="1851" y="1675"/>
                  <a:pt x="1836" y="1716"/>
                </a:cubicBezTo>
                <a:cubicBezTo>
                  <a:pt x="1783" y="1859"/>
                  <a:pt x="1702" y="1958"/>
                  <a:pt x="1596" y="2064"/>
                </a:cubicBezTo>
                <a:cubicBezTo>
                  <a:pt x="1516" y="2144"/>
                  <a:pt x="1632" y="2060"/>
                  <a:pt x="1536" y="2124"/>
                </a:cubicBezTo>
                <a:cubicBezTo>
                  <a:pt x="1492" y="2190"/>
                  <a:pt x="1436" y="2248"/>
                  <a:pt x="1380" y="2304"/>
                </a:cubicBezTo>
                <a:cubicBezTo>
                  <a:pt x="1342" y="2342"/>
                  <a:pt x="1322" y="2371"/>
                  <a:pt x="1272" y="2388"/>
                </a:cubicBezTo>
                <a:cubicBezTo>
                  <a:pt x="1087" y="2382"/>
                  <a:pt x="869" y="2395"/>
                  <a:pt x="684" y="2340"/>
                </a:cubicBezTo>
                <a:cubicBezTo>
                  <a:pt x="594" y="2313"/>
                  <a:pt x="522" y="2255"/>
                  <a:pt x="432" y="2232"/>
                </a:cubicBezTo>
                <a:cubicBezTo>
                  <a:pt x="420" y="2224"/>
                  <a:pt x="409" y="2214"/>
                  <a:pt x="396" y="2208"/>
                </a:cubicBezTo>
                <a:cubicBezTo>
                  <a:pt x="373" y="2198"/>
                  <a:pt x="324" y="2184"/>
                  <a:pt x="324" y="2184"/>
                </a:cubicBezTo>
                <a:cubicBezTo>
                  <a:pt x="288" y="2148"/>
                  <a:pt x="258" y="2140"/>
                  <a:pt x="216" y="2112"/>
                </a:cubicBezTo>
                <a:cubicBezTo>
                  <a:pt x="152" y="2016"/>
                  <a:pt x="236" y="2132"/>
                  <a:pt x="156" y="2052"/>
                </a:cubicBezTo>
                <a:cubicBezTo>
                  <a:pt x="117" y="2013"/>
                  <a:pt x="100" y="1945"/>
                  <a:pt x="84" y="1896"/>
                </a:cubicBezTo>
                <a:cubicBezTo>
                  <a:pt x="79" y="1882"/>
                  <a:pt x="66" y="1873"/>
                  <a:pt x="60" y="1860"/>
                </a:cubicBezTo>
                <a:cubicBezTo>
                  <a:pt x="45" y="1825"/>
                  <a:pt x="36" y="1788"/>
                  <a:pt x="24" y="1752"/>
                </a:cubicBezTo>
                <a:cubicBezTo>
                  <a:pt x="20" y="1740"/>
                  <a:pt x="16" y="1728"/>
                  <a:pt x="12" y="1716"/>
                </a:cubicBezTo>
                <a:cubicBezTo>
                  <a:pt x="8" y="1704"/>
                  <a:pt x="0" y="1680"/>
                  <a:pt x="0" y="1680"/>
                </a:cubicBezTo>
                <a:cubicBezTo>
                  <a:pt x="10" y="1556"/>
                  <a:pt x="25" y="1438"/>
                  <a:pt x="96" y="1332"/>
                </a:cubicBezTo>
                <a:cubicBezTo>
                  <a:pt x="100" y="1317"/>
                  <a:pt x="119" y="1231"/>
                  <a:pt x="132" y="1200"/>
                </a:cubicBezTo>
                <a:cubicBezTo>
                  <a:pt x="152" y="1153"/>
                  <a:pt x="187" y="1116"/>
                  <a:pt x="204" y="1068"/>
                </a:cubicBezTo>
                <a:cubicBezTo>
                  <a:pt x="249" y="945"/>
                  <a:pt x="204" y="1021"/>
                  <a:pt x="252" y="948"/>
                </a:cubicBezTo>
                <a:cubicBezTo>
                  <a:pt x="277" y="848"/>
                  <a:pt x="301" y="730"/>
                  <a:pt x="348" y="636"/>
                </a:cubicBezTo>
                <a:cubicBezTo>
                  <a:pt x="364" y="604"/>
                  <a:pt x="385" y="574"/>
                  <a:pt x="396" y="540"/>
                </a:cubicBezTo>
                <a:cubicBezTo>
                  <a:pt x="404" y="516"/>
                  <a:pt x="406" y="489"/>
                  <a:pt x="420" y="468"/>
                </a:cubicBezTo>
                <a:cubicBezTo>
                  <a:pt x="444" y="432"/>
                  <a:pt x="450" y="427"/>
                  <a:pt x="468" y="384"/>
                </a:cubicBezTo>
                <a:cubicBezTo>
                  <a:pt x="481" y="354"/>
                  <a:pt x="498" y="303"/>
                  <a:pt x="516" y="276"/>
                </a:cubicBezTo>
                <a:cubicBezTo>
                  <a:pt x="525" y="262"/>
                  <a:pt x="541" y="253"/>
                  <a:pt x="552" y="240"/>
                </a:cubicBezTo>
                <a:cubicBezTo>
                  <a:pt x="561" y="229"/>
                  <a:pt x="565" y="213"/>
                  <a:pt x="576" y="204"/>
                </a:cubicBezTo>
                <a:cubicBezTo>
                  <a:pt x="586" y="196"/>
                  <a:pt x="601" y="198"/>
                  <a:pt x="612" y="192"/>
                </a:cubicBezTo>
                <a:cubicBezTo>
                  <a:pt x="637" y="178"/>
                  <a:pt x="660" y="160"/>
                  <a:pt x="684" y="144"/>
                </a:cubicBezTo>
                <a:cubicBezTo>
                  <a:pt x="698" y="135"/>
                  <a:pt x="707" y="118"/>
                  <a:pt x="720" y="108"/>
                </a:cubicBezTo>
                <a:cubicBezTo>
                  <a:pt x="773" y="67"/>
                  <a:pt x="836" y="21"/>
                  <a:pt x="900" y="0"/>
                </a:cubicBezTo>
                <a:cubicBezTo>
                  <a:pt x="912" y="8"/>
                  <a:pt x="923" y="18"/>
                  <a:pt x="936" y="24"/>
                </a:cubicBezTo>
                <a:cubicBezTo>
                  <a:pt x="976" y="44"/>
                  <a:pt x="999" y="29"/>
                  <a:pt x="924" y="48"/>
                </a:cubicBezTo>
                <a:close/>
              </a:path>
            </a:pathLst>
          </a:custGeom>
          <a:solidFill>
            <a:srgbClr val="808080">
              <a:alpha val="50195"/>
            </a:srgbClr>
          </a:solidFill>
          <a:ln w="12700" cap="flat" cmpd="sng">
            <a:solidFill>
              <a:srgbClr val="FF0000"/>
            </a:solidFill>
            <a:prstDash val="solid"/>
            <a:round/>
            <a:headEnd type="none" w="sm" len="sm"/>
            <a:tailEnd type="none" w="sm" len="sm"/>
          </a:ln>
        </p:spPr>
        <p:txBody>
          <a:bodyPr wrap="none" anchor="ctr"/>
          <a:lstStyle/>
          <a:p>
            <a:endParaRPr lang="zh-TW" altLang="en-US"/>
          </a:p>
        </p:txBody>
      </p:sp>
      <p:grpSp>
        <p:nvGrpSpPr>
          <p:cNvPr id="20509" name="Group 151"/>
          <p:cNvGrpSpPr>
            <a:grpSpLocks/>
          </p:cNvGrpSpPr>
          <p:nvPr/>
        </p:nvGrpSpPr>
        <p:grpSpPr bwMode="auto">
          <a:xfrm>
            <a:off x="4116388" y="2363788"/>
            <a:ext cx="1979612" cy="1141412"/>
            <a:chOff x="2593" y="1681"/>
            <a:chExt cx="1247" cy="719"/>
          </a:xfrm>
        </p:grpSpPr>
        <p:grpSp>
          <p:nvGrpSpPr>
            <p:cNvPr id="20518" name="Group 152"/>
            <p:cNvGrpSpPr>
              <a:grpSpLocks/>
            </p:cNvGrpSpPr>
            <p:nvPr/>
          </p:nvGrpSpPr>
          <p:grpSpPr bwMode="auto">
            <a:xfrm>
              <a:off x="2593" y="1681"/>
              <a:ext cx="623" cy="719"/>
              <a:chOff x="2593" y="1681"/>
              <a:chExt cx="623" cy="719"/>
            </a:xfrm>
          </p:grpSpPr>
          <p:sp>
            <p:nvSpPr>
              <p:cNvPr id="20522" name="Line 153"/>
              <p:cNvSpPr>
                <a:spLocks noChangeShapeType="1"/>
              </p:cNvSpPr>
              <p:nvPr/>
            </p:nvSpPr>
            <p:spPr bwMode="auto">
              <a:xfrm flipV="1">
                <a:off x="2593" y="2257"/>
                <a:ext cx="431" cy="143"/>
              </a:xfrm>
              <a:prstGeom prst="line">
                <a:avLst/>
              </a:prstGeom>
              <a:noFill/>
              <a:ln w="25400">
                <a:solidFill>
                  <a:srgbClr val="00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0523" name="Line 154"/>
              <p:cNvSpPr>
                <a:spLocks noChangeShapeType="1"/>
              </p:cNvSpPr>
              <p:nvPr/>
            </p:nvSpPr>
            <p:spPr bwMode="auto">
              <a:xfrm>
                <a:off x="3025" y="1681"/>
                <a:ext cx="191" cy="95"/>
              </a:xfrm>
              <a:prstGeom prst="line">
                <a:avLst/>
              </a:prstGeom>
              <a:noFill/>
              <a:ln w="25400">
                <a:solidFill>
                  <a:srgbClr val="00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20519" name="Group 155"/>
            <p:cNvGrpSpPr>
              <a:grpSpLocks/>
            </p:cNvGrpSpPr>
            <p:nvPr/>
          </p:nvGrpSpPr>
          <p:grpSpPr bwMode="auto">
            <a:xfrm>
              <a:off x="3504" y="1920"/>
              <a:ext cx="336" cy="336"/>
              <a:chOff x="1200" y="3552"/>
              <a:chExt cx="336" cy="336"/>
            </a:xfrm>
          </p:grpSpPr>
          <p:sp>
            <p:nvSpPr>
              <p:cNvPr id="20520" name="Rectangle 156"/>
              <p:cNvSpPr>
                <a:spLocks noChangeArrowheads="1"/>
              </p:cNvSpPr>
              <p:nvPr/>
            </p:nvSpPr>
            <p:spPr bwMode="auto">
              <a:xfrm>
                <a:off x="1200" y="3552"/>
                <a:ext cx="336" cy="336"/>
              </a:xfrm>
              <a:prstGeom prst="rect">
                <a:avLst/>
              </a:prstGeom>
              <a:solidFill>
                <a:srgbClr val="FFFF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0521" name="WordArt 157"/>
              <p:cNvSpPr>
                <a:spLocks noChangeArrowheads="1" noChangeShapeType="1" noTextEdit="1"/>
              </p:cNvSpPr>
              <p:nvPr/>
            </p:nvSpPr>
            <p:spPr bwMode="auto">
              <a:xfrm>
                <a:off x="1296" y="3600"/>
                <a:ext cx="84" cy="204"/>
              </a:xfrm>
              <a:prstGeom prst="rect">
                <a:avLst/>
              </a:prstGeom>
            </p:spPr>
            <p:txBody>
              <a:bodyPr wrap="none" fromWordArt="1">
                <a:prstTxWarp prst="textPlain">
                  <a:avLst>
                    <a:gd name="adj" fmla="val 50000"/>
                  </a:avLst>
                </a:prstTxWarp>
              </a:bodyPr>
              <a:lstStyle/>
              <a:p>
                <a:pPr algn="ctr"/>
                <a:r>
                  <a:rPr lang="en-US" altLang="zh-TW" sz="20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panose="020B0806030902050204" pitchFamily="34" charset="0"/>
                  </a:rPr>
                  <a:t>3</a:t>
                </a:r>
                <a:endParaRPr lang="zh-TW" altLang="en-US" sz="20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panose="020B0806030902050204" pitchFamily="34" charset="0"/>
                </a:endParaRPr>
              </a:p>
            </p:txBody>
          </p:sp>
        </p:grpSp>
      </p:grpSp>
      <p:sp>
        <p:nvSpPr>
          <p:cNvPr id="2138270" name="Text Box 158"/>
          <p:cNvSpPr txBox="1">
            <a:spLocks noChangeArrowheads="1"/>
          </p:cNvSpPr>
          <p:nvPr/>
        </p:nvSpPr>
        <p:spPr bwMode="auto">
          <a:xfrm>
            <a:off x="6565900" y="1371600"/>
            <a:ext cx="1765300" cy="1066800"/>
          </a:xfrm>
          <a:prstGeom prst="rect">
            <a:avLst/>
          </a:prstGeom>
          <a:noFill/>
          <a:ln w="12700">
            <a:noFill/>
            <a:miter lim="800000"/>
            <a:headEnd type="none" w="sm" len="sm"/>
            <a:tailEnd type="none" w="sm" len="sm"/>
          </a:ln>
          <a:effectLst/>
        </p:spPr>
        <p:txBody>
          <a:bodyPr wrap="none">
            <a:spAutoFit/>
          </a:bodyPr>
          <a:lstStyle/>
          <a:p>
            <a:pPr eaLnBrk="1" hangingPunct="1">
              <a:defRPr/>
            </a:pPr>
            <a:r>
              <a:rPr lang="en-US" altLang="zh-TW" sz="3200">
                <a:solidFill>
                  <a:srgbClr val="428C8E"/>
                </a:solidFill>
                <a:effectLst>
                  <a:outerShdw blurRad="38100" dist="38100" dir="2700000" algn="tl">
                    <a:srgbClr val="C0C0C0"/>
                  </a:outerShdw>
                </a:effectLst>
                <a:latin typeface="Times New Roman" pitchFamily="18" charset="0"/>
                <a:ea typeface="新細明體" charset="-120"/>
                <a:cs typeface="Arial" charset="0"/>
              </a:rPr>
              <a:t>Target</a:t>
            </a:r>
          </a:p>
          <a:p>
            <a:pPr eaLnBrk="1" hangingPunct="1">
              <a:defRPr/>
            </a:pPr>
            <a:r>
              <a:rPr lang="en-US" altLang="zh-TW" sz="3200">
                <a:solidFill>
                  <a:srgbClr val="428C8E"/>
                </a:solidFill>
                <a:effectLst>
                  <a:outerShdw blurRad="38100" dist="38100" dir="2700000" algn="tl">
                    <a:srgbClr val="C0C0C0"/>
                  </a:outerShdw>
                </a:effectLst>
                <a:latin typeface="Times New Roman" pitchFamily="18" charset="0"/>
                <a:ea typeface="新細明體" charset="-120"/>
                <a:cs typeface="Arial" charset="0"/>
              </a:rPr>
              <a:t>Customer</a:t>
            </a:r>
          </a:p>
        </p:txBody>
      </p:sp>
      <p:sp>
        <p:nvSpPr>
          <p:cNvPr id="20511" name="Line 159"/>
          <p:cNvSpPr>
            <a:spLocks noChangeShapeType="1"/>
          </p:cNvSpPr>
          <p:nvPr/>
        </p:nvSpPr>
        <p:spPr bwMode="auto">
          <a:xfrm flipH="1">
            <a:off x="5562600" y="1905000"/>
            <a:ext cx="1079500" cy="685800"/>
          </a:xfrm>
          <a:prstGeom prst="line">
            <a:avLst/>
          </a:prstGeom>
          <a:noFill/>
          <a:ln w="12700">
            <a:solidFill>
              <a:schemeClr val="bg2"/>
            </a:solidFill>
            <a:round/>
            <a:headEnd/>
            <a:tailEnd type="stealth" w="lg" len="lg"/>
          </a:ln>
          <a:extLst>
            <a:ext uri="{909E8E84-426E-40DD-AFC4-6F175D3DCCD1}">
              <a14:hiddenFill xmlns:a14="http://schemas.microsoft.com/office/drawing/2010/main">
                <a:noFill/>
              </a14:hiddenFill>
            </a:ext>
          </a:extLst>
        </p:spPr>
        <p:txBody>
          <a:bodyPr wrap="none"/>
          <a:lstStyle/>
          <a:p>
            <a:endParaRPr lang="zh-TW" altLang="en-US"/>
          </a:p>
        </p:txBody>
      </p:sp>
      <p:sp>
        <p:nvSpPr>
          <p:cNvPr id="20512" name="Text Box 160"/>
          <p:cNvSpPr txBox="1">
            <a:spLocks noChangeArrowheads="1"/>
          </p:cNvSpPr>
          <p:nvPr/>
        </p:nvSpPr>
        <p:spPr bwMode="auto">
          <a:xfrm>
            <a:off x="76200" y="4419600"/>
            <a:ext cx="3276600" cy="831850"/>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Q1: How to measure similarity?</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0513" name="Text Box 161"/>
          <p:cNvSpPr txBox="1">
            <a:spLocks noChangeArrowheads="1"/>
          </p:cNvSpPr>
          <p:nvPr/>
        </p:nvSpPr>
        <p:spPr bwMode="auto">
          <a:xfrm>
            <a:off x="685800" y="5791200"/>
            <a:ext cx="3276600" cy="831850"/>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Q2: How to select neighbors?</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0514" name="Text Box 162"/>
          <p:cNvSpPr txBox="1">
            <a:spLocks noChangeArrowheads="1"/>
          </p:cNvSpPr>
          <p:nvPr/>
        </p:nvSpPr>
        <p:spPr bwMode="auto">
          <a:xfrm>
            <a:off x="5791200" y="3962400"/>
            <a:ext cx="3276600" cy="466725"/>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2400">
                <a:latin typeface="Arial" panose="020B0604020202020204" pitchFamily="34" charset="0"/>
                <a:ea typeface="新細明體" panose="02020500000000000000" pitchFamily="18" charset="-120"/>
                <a:cs typeface="Arial" panose="020B0604020202020204" pitchFamily="34" charset="0"/>
              </a:rPr>
              <a:t>Q3: How to combine?</a:t>
            </a:r>
            <a:endParaRPr lang="en-US" altLang="zh-TW" sz="1800">
              <a:latin typeface="Arial" panose="020B0604020202020204" pitchFamily="34" charset="0"/>
              <a:ea typeface="新細明體" panose="02020500000000000000" pitchFamily="18" charset="-120"/>
              <a:cs typeface="Arial" panose="020B0604020202020204" pitchFamily="34" charset="0"/>
            </a:endParaRPr>
          </a:p>
        </p:txBody>
      </p:sp>
      <p:sp>
        <p:nvSpPr>
          <p:cNvPr id="20515" name="Freeform 163"/>
          <p:cNvSpPr>
            <a:spLocks/>
          </p:cNvSpPr>
          <p:nvPr/>
        </p:nvSpPr>
        <p:spPr bwMode="auto">
          <a:xfrm>
            <a:off x="685800" y="2514600"/>
            <a:ext cx="2184400" cy="1905000"/>
          </a:xfrm>
          <a:custGeom>
            <a:avLst/>
            <a:gdLst>
              <a:gd name="T0" fmla="*/ 2147483646 w 1376"/>
              <a:gd name="T1" fmla="*/ 0 h 1440"/>
              <a:gd name="T2" fmla="*/ 2147483646 w 1376"/>
              <a:gd name="T3" fmla="*/ 2147483646 h 1440"/>
              <a:gd name="T4" fmla="*/ 2147483646 w 1376"/>
              <a:gd name="T5" fmla="*/ 2147483646 h 1440"/>
              <a:gd name="T6" fmla="*/ 2147483646 w 1376"/>
              <a:gd name="T7" fmla="*/ 2147483646 h 1440"/>
              <a:gd name="T8" fmla="*/ 0 60000 65536"/>
              <a:gd name="T9" fmla="*/ 0 60000 65536"/>
              <a:gd name="T10" fmla="*/ 0 60000 65536"/>
              <a:gd name="T11" fmla="*/ 0 60000 65536"/>
              <a:gd name="T12" fmla="*/ 0 w 1376"/>
              <a:gd name="T13" fmla="*/ 0 h 1440"/>
              <a:gd name="T14" fmla="*/ 1376 w 1376"/>
              <a:gd name="T15" fmla="*/ 1440 h 1440"/>
            </a:gdLst>
            <a:ahLst/>
            <a:cxnLst>
              <a:cxn ang="T8">
                <a:pos x="T0" y="T1"/>
              </a:cxn>
              <a:cxn ang="T9">
                <a:pos x="T2" y="T3"/>
              </a:cxn>
              <a:cxn ang="T10">
                <a:pos x="T4" y="T5"/>
              </a:cxn>
              <a:cxn ang="T11">
                <a:pos x="T6" y="T7"/>
              </a:cxn>
            </a:cxnLst>
            <a:rect l="T12" t="T13" r="T14" b="T15"/>
            <a:pathLst>
              <a:path w="1376" h="1440">
                <a:moveTo>
                  <a:pt x="1376" y="0"/>
                </a:moveTo>
                <a:cubicBezTo>
                  <a:pt x="912" y="120"/>
                  <a:pt x="448" y="240"/>
                  <a:pt x="224" y="384"/>
                </a:cubicBezTo>
                <a:cubicBezTo>
                  <a:pt x="0" y="528"/>
                  <a:pt x="56" y="688"/>
                  <a:pt x="32" y="864"/>
                </a:cubicBezTo>
                <a:cubicBezTo>
                  <a:pt x="8" y="1040"/>
                  <a:pt x="44" y="1240"/>
                  <a:pt x="80" y="14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516" name="Freeform 164"/>
          <p:cNvSpPr>
            <a:spLocks/>
          </p:cNvSpPr>
          <p:nvPr/>
        </p:nvSpPr>
        <p:spPr bwMode="auto">
          <a:xfrm>
            <a:off x="6096000" y="2959100"/>
            <a:ext cx="1600200" cy="1003300"/>
          </a:xfrm>
          <a:custGeom>
            <a:avLst/>
            <a:gdLst>
              <a:gd name="T0" fmla="*/ 0 w 1008"/>
              <a:gd name="T1" fmla="*/ 2147483646 h 632"/>
              <a:gd name="T2" fmla="*/ 2147483646 w 1008"/>
              <a:gd name="T3" fmla="*/ 2147483646 h 632"/>
              <a:gd name="T4" fmla="*/ 2147483646 w 1008"/>
              <a:gd name="T5" fmla="*/ 2147483646 h 632"/>
              <a:gd name="T6" fmla="*/ 0 60000 65536"/>
              <a:gd name="T7" fmla="*/ 0 60000 65536"/>
              <a:gd name="T8" fmla="*/ 0 60000 65536"/>
              <a:gd name="T9" fmla="*/ 0 w 1008"/>
              <a:gd name="T10" fmla="*/ 0 h 632"/>
              <a:gd name="T11" fmla="*/ 1008 w 1008"/>
              <a:gd name="T12" fmla="*/ 632 h 632"/>
            </a:gdLst>
            <a:ahLst/>
            <a:cxnLst>
              <a:cxn ang="T6">
                <a:pos x="T0" y="T1"/>
              </a:cxn>
              <a:cxn ang="T7">
                <a:pos x="T2" y="T3"/>
              </a:cxn>
              <a:cxn ang="T8">
                <a:pos x="T4" y="T5"/>
              </a:cxn>
            </a:cxnLst>
            <a:rect l="T9" t="T10" r="T11" b="T12"/>
            <a:pathLst>
              <a:path w="1008" h="632">
                <a:moveTo>
                  <a:pt x="0" y="8"/>
                </a:moveTo>
                <a:cubicBezTo>
                  <a:pt x="300" y="4"/>
                  <a:pt x="600" y="0"/>
                  <a:pt x="768" y="104"/>
                </a:cubicBezTo>
                <a:cubicBezTo>
                  <a:pt x="936" y="208"/>
                  <a:pt x="972" y="420"/>
                  <a:pt x="1008" y="6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0517" name="Freeform 165"/>
          <p:cNvSpPr>
            <a:spLocks/>
          </p:cNvSpPr>
          <p:nvPr/>
        </p:nvSpPr>
        <p:spPr bwMode="auto">
          <a:xfrm>
            <a:off x="3276600" y="4953000"/>
            <a:ext cx="1066800" cy="838200"/>
          </a:xfrm>
          <a:custGeom>
            <a:avLst/>
            <a:gdLst>
              <a:gd name="T0" fmla="*/ 2147483646 w 672"/>
              <a:gd name="T1" fmla="*/ 0 h 480"/>
              <a:gd name="T2" fmla="*/ 2147483646 w 672"/>
              <a:gd name="T3" fmla="*/ 2147483646 h 480"/>
              <a:gd name="T4" fmla="*/ 0 w 672"/>
              <a:gd name="T5" fmla="*/ 2147483646 h 480"/>
              <a:gd name="T6" fmla="*/ 0 60000 65536"/>
              <a:gd name="T7" fmla="*/ 0 60000 65536"/>
              <a:gd name="T8" fmla="*/ 0 60000 65536"/>
              <a:gd name="T9" fmla="*/ 0 w 672"/>
              <a:gd name="T10" fmla="*/ 0 h 480"/>
              <a:gd name="T11" fmla="*/ 672 w 672"/>
              <a:gd name="T12" fmla="*/ 480 h 480"/>
            </a:gdLst>
            <a:ahLst/>
            <a:cxnLst>
              <a:cxn ang="T6">
                <a:pos x="T0" y="T1"/>
              </a:cxn>
              <a:cxn ang="T7">
                <a:pos x="T2" y="T3"/>
              </a:cxn>
              <a:cxn ang="T8">
                <a:pos x="T4" y="T5"/>
              </a:cxn>
            </a:cxnLst>
            <a:rect l="T9" t="T10" r="T11" b="T12"/>
            <a:pathLst>
              <a:path w="672" h="480">
                <a:moveTo>
                  <a:pt x="672" y="0"/>
                </a:moveTo>
                <a:cubicBezTo>
                  <a:pt x="608" y="104"/>
                  <a:pt x="544" y="208"/>
                  <a:pt x="432" y="288"/>
                </a:cubicBezTo>
                <a:cubicBezTo>
                  <a:pt x="320" y="368"/>
                  <a:pt x="160" y="424"/>
                  <a:pt x="0"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Tree>
    <p:extLst>
      <p:ext uri="{BB962C8B-B14F-4D97-AF65-F5344CB8AC3E}">
        <p14:creationId xmlns:p14="http://schemas.microsoft.com/office/powerpoint/2010/main" val="1062846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3DC20BC-2145-45EB-90B2-F56359AD6475}" type="slidenum">
              <a:rPr lang="en-US" altLang="zh-TW" sz="1200"/>
              <a:pPr>
                <a:spcBef>
                  <a:spcPct val="0"/>
                </a:spcBef>
                <a:buClrTx/>
                <a:buSzTx/>
                <a:buFontTx/>
                <a:buNone/>
              </a:pPr>
              <a:t>16</a:t>
            </a:fld>
            <a:endParaRPr lang="en-US" altLang="zh-TW" sz="1200"/>
          </a:p>
        </p:txBody>
      </p:sp>
      <p:sp>
        <p:nvSpPr>
          <p:cNvPr id="21509" name="Rectangle 2"/>
          <p:cNvSpPr>
            <a:spLocks noGrp="1" noChangeArrowheads="1"/>
          </p:cNvSpPr>
          <p:nvPr>
            <p:ph type="title"/>
          </p:nvPr>
        </p:nvSpPr>
        <p:spPr/>
        <p:txBody>
          <a:bodyPr>
            <a:normAutofit fontScale="90000"/>
          </a:bodyPr>
          <a:lstStyle/>
          <a:p>
            <a:pPr eaLnBrk="1" hangingPunct="1"/>
            <a:r>
              <a:rPr lang="en-US" altLang="zh-TW" smtClean="0">
                <a:ea typeface="新細明體" panose="02020500000000000000" pitchFamily="18" charset="-120"/>
              </a:rPr>
              <a:t>Are We Done?</a:t>
            </a:r>
          </a:p>
        </p:txBody>
      </p:sp>
      <p:sp>
        <p:nvSpPr>
          <p:cNvPr id="21510" name="Rectangle 3"/>
          <p:cNvSpPr>
            <a:spLocks noGrp="1" noChangeArrowheads="1"/>
          </p:cNvSpPr>
          <p:nvPr>
            <p:ph type="body" sz="half" idx="1"/>
          </p:nvPr>
        </p:nvSpPr>
        <p:spPr>
          <a:xfrm>
            <a:off x="381000" y="1371600"/>
            <a:ext cx="4789488" cy="490538"/>
          </a:xfrm>
        </p:spPr>
        <p:txBody>
          <a:bodyPr/>
          <a:lstStyle/>
          <a:p>
            <a:pPr eaLnBrk="1" hangingPunct="1"/>
            <a:r>
              <a:rPr lang="en-US" altLang="zh-TW" sz="2000" smtClean="0">
                <a:ea typeface="新細明體" panose="02020500000000000000" pitchFamily="18" charset="-120"/>
              </a:rPr>
              <a:t>Q1:How to measure similarity? </a:t>
            </a:r>
          </a:p>
        </p:txBody>
      </p:sp>
      <p:graphicFrame>
        <p:nvGraphicFramePr>
          <p:cNvPr id="21511" name="Object 4"/>
          <p:cNvGraphicFramePr>
            <a:graphicFrameLocks noChangeAspect="1"/>
          </p:cNvGraphicFramePr>
          <p:nvPr>
            <p:ph sz="half" idx="2"/>
          </p:nvPr>
        </p:nvGraphicFramePr>
        <p:xfrm>
          <a:off x="304800" y="2303463"/>
          <a:ext cx="2819400" cy="803275"/>
        </p:xfrm>
        <a:graphic>
          <a:graphicData uri="http://schemas.openxmlformats.org/presentationml/2006/ole">
            <mc:AlternateContent xmlns:mc="http://schemas.openxmlformats.org/markup-compatibility/2006">
              <mc:Choice xmlns:v="urn:schemas-microsoft-com:vml" Requires="v">
                <p:oleObj spid="_x0000_s5123" name="Equation" r:id="rId3" imgW="1828800" imgH="520700" progId="Equation.DSMT4">
                  <p:embed/>
                </p:oleObj>
              </mc:Choice>
              <mc:Fallback>
                <p:oleObj name="Equation" r:id="rId3" imgW="1828800" imgH="520700" progId="Equation.DSMT4">
                  <p:embed/>
                  <p:pic>
                    <p:nvPicPr>
                      <p:cNvPr id="215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03463"/>
                        <a:ext cx="28194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Freeform 5"/>
          <p:cNvSpPr>
            <a:spLocks/>
          </p:cNvSpPr>
          <p:nvPr/>
        </p:nvSpPr>
        <p:spPr bwMode="auto">
          <a:xfrm>
            <a:off x="1219200" y="2514600"/>
            <a:ext cx="2209800" cy="533400"/>
          </a:xfrm>
          <a:custGeom>
            <a:avLst/>
            <a:gdLst>
              <a:gd name="T0" fmla="*/ 2147483646 w 1408"/>
              <a:gd name="T1" fmla="*/ 2147483646 h 424"/>
              <a:gd name="T2" fmla="*/ 2147483646 w 1408"/>
              <a:gd name="T3" fmla="*/ 2147483646 h 424"/>
              <a:gd name="T4" fmla="*/ 2147483646 w 1408"/>
              <a:gd name="T5" fmla="*/ 2147483646 h 424"/>
              <a:gd name="T6" fmla="*/ 2147483646 w 1408"/>
              <a:gd name="T7" fmla="*/ 2147483646 h 424"/>
              <a:gd name="T8" fmla="*/ 2147483646 w 1408"/>
              <a:gd name="T9" fmla="*/ 2147483646 h 424"/>
              <a:gd name="T10" fmla="*/ 2147483646 w 1408"/>
              <a:gd name="T11" fmla="*/ 2147483646 h 424"/>
              <a:gd name="T12" fmla="*/ 0 60000 65536"/>
              <a:gd name="T13" fmla="*/ 0 60000 65536"/>
              <a:gd name="T14" fmla="*/ 0 60000 65536"/>
              <a:gd name="T15" fmla="*/ 0 60000 65536"/>
              <a:gd name="T16" fmla="*/ 0 60000 65536"/>
              <a:gd name="T17" fmla="*/ 0 60000 65536"/>
              <a:gd name="T18" fmla="*/ 0 w 1408"/>
              <a:gd name="T19" fmla="*/ 0 h 424"/>
              <a:gd name="T20" fmla="*/ 1408 w 140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1408" h="424">
                <a:moveTo>
                  <a:pt x="128" y="48"/>
                </a:moveTo>
                <a:cubicBezTo>
                  <a:pt x="224" y="16"/>
                  <a:pt x="496" y="96"/>
                  <a:pt x="704" y="96"/>
                </a:cubicBezTo>
                <a:cubicBezTo>
                  <a:pt x="912" y="96"/>
                  <a:pt x="1344" y="0"/>
                  <a:pt x="1376" y="48"/>
                </a:cubicBezTo>
                <a:cubicBezTo>
                  <a:pt x="1408" y="96"/>
                  <a:pt x="1104" y="344"/>
                  <a:pt x="896" y="384"/>
                </a:cubicBezTo>
                <a:cubicBezTo>
                  <a:pt x="688" y="424"/>
                  <a:pt x="256" y="344"/>
                  <a:pt x="128" y="288"/>
                </a:cubicBezTo>
                <a:cubicBezTo>
                  <a:pt x="0" y="232"/>
                  <a:pt x="32" y="80"/>
                  <a:pt x="128" y="4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513" name="Text Box 6"/>
          <p:cNvSpPr txBox="1">
            <a:spLocks noChangeArrowheads="1"/>
          </p:cNvSpPr>
          <p:nvPr/>
        </p:nvSpPr>
        <p:spPr bwMode="auto">
          <a:xfrm>
            <a:off x="304800" y="4524375"/>
            <a:ext cx="35401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What about </a:t>
            </a:r>
            <a:r>
              <a:rPr lang="en-US" altLang="zh-TW" sz="1800">
                <a:solidFill>
                  <a:schemeClr val="hlink"/>
                </a:solidFill>
                <a:ea typeface="新細明體" panose="02020500000000000000" pitchFamily="18" charset="-120"/>
                <a:cs typeface="Arial" panose="020B0604020202020204" pitchFamily="34" charset="0"/>
              </a:rPr>
              <a:t>Sparsity</a:t>
            </a:r>
            <a:r>
              <a:rPr lang="en-US" altLang="zh-TW" sz="1800">
                <a:ea typeface="新細明體" panose="02020500000000000000" pitchFamily="18" charset="-120"/>
                <a:cs typeface="Arial" panose="020B0604020202020204" pitchFamily="34" charset="0"/>
              </a:rPr>
              <a:t>?</a:t>
            </a:r>
          </a:p>
          <a:p>
            <a:pPr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Not enough </a:t>
            </a:r>
            <a:r>
              <a:rPr lang="en-US" altLang="zh-TW" sz="1800">
                <a:solidFill>
                  <a:srgbClr val="428C8E"/>
                </a:solidFill>
                <a:ea typeface="新細明體" panose="02020500000000000000" pitchFamily="18" charset="-120"/>
                <a:cs typeface="Arial" panose="020B0604020202020204" pitchFamily="34" charset="0"/>
              </a:rPr>
              <a:t>common Items</a:t>
            </a:r>
          </a:p>
          <a:p>
            <a:pPr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implies </a:t>
            </a:r>
            <a:r>
              <a:rPr lang="en-US" altLang="zh-TW" sz="1800">
                <a:solidFill>
                  <a:schemeClr val="hlink"/>
                </a:solidFill>
                <a:ea typeface="新細明體" panose="02020500000000000000" pitchFamily="18" charset="-120"/>
                <a:cs typeface="Arial" panose="020B0604020202020204" pitchFamily="34" charset="0"/>
              </a:rPr>
              <a:t>spurious </a:t>
            </a:r>
            <a:r>
              <a:rPr lang="en-US" altLang="zh-TW" sz="1800">
                <a:ea typeface="新細明體" panose="02020500000000000000" pitchFamily="18" charset="-120"/>
                <a:cs typeface="Arial" panose="020B0604020202020204" pitchFamily="34" charset="0"/>
              </a:rPr>
              <a:t>neighbors </a:t>
            </a:r>
          </a:p>
          <a:p>
            <a:pPr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and hence </a:t>
            </a:r>
            <a:r>
              <a:rPr lang="en-US" altLang="zh-TW" sz="1800">
                <a:solidFill>
                  <a:schemeClr val="hlink"/>
                </a:solidFill>
                <a:ea typeface="新細明體" panose="02020500000000000000" pitchFamily="18" charset="-120"/>
                <a:cs typeface="Arial" panose="020B0604020202020204" pitchFamily="34" charset="0"/>
              </a:rPr>
              <a:t>bad</a:t>
            </a:r>
            <a:r>
              <a:rPr lang="en-US" altLang="zh-TW" sz="1800">
                <a:ea typeface="新細明體" panose="02020500000000000000" pitchFamily="18" charset="-120"/>
                <a:cs typeface="Arial" panose="020B0604020202020204" pitchFamily="34" charset="0"/>
              </a:rPr>
              <a:t> recommendations</a:t>
            </a:r>
          </a:p>
        </p:txBody>
      </p:sp>
      <p:sp>
        <p:nvSpPr>
          <p:cNvPr id="21514" name="Freeform 7"/>
          <p:cNvSpPr>
            <a:spLocks/>
          </p:cNvSpPr>
          <p:nvPr/>
        </p:nvSpPr>
        <p:spPr bwMode="auto">
          <a:xfrm>
            <a:off x="1447800" y="3124200"/>
            <a:ext cx="381000" cy="1447800"/>
          </a:xfrm>
          <a:custGeom>
            <a:avLst/>
            <a:gdLst>
              <a:gd name="T0" fmla="*/ 2147483646 w 240"/>
              <a:gd name="T1" fmla="*/ 0 h 912"/>
              <a:gd name="T2" fmla="*/ 0 w 240"/>
              <a:gd name="T3" fmla="*/ 2147483646 h 912"/>
              <a:gd name="T4" fmla="*/ 2147483646 w 240"/>
              <a:gd name="T5" fmla="*/ 2147483646 h 912"/>
              <a:gd name="T6" fmla="*/ 0 60000 65536"/>
              <a:gd name="T7" fmla="*/ 0 60000 65536"/>
              <a:gd name="T8" fmla="*/ 0 60000 65536"/>
              <a:gd name="T9" fmla="*/ 0 w 240"/>
              <a:gd name="T10" fmla="*/ 0 h 912"/>
              <a:gd name="T11" fmla="*/ 240 w 240"/>
              <a:gd name="T12" fmla="*/ 912 h 912"/>
            </a:gdLst>
            <a:ahLst/>
            <a:cxnLst>
              <a:cxn ang="T6">
                <a:pos x="T0" y="T1"/>
              </a:cxn>
              <a:cxn ang="T7">
                <a:pos x="T2" y="T3"/>
              </a:cxn>
              <a:cxn ang="T8">
                <a:pos x="T4" y="T5"/>
              </a:cxn>
            </a:cxnLst>
            <a:rect l="T9" t="T10" r="T11" b="T12"/>
            <a:pathLst>
              <a:path w="240" h="912">
                <a:moveTo>
                  <a:pt x="240" y="0"/>
                </a:moveTo>
                <a:cubicBezTo>
                  <a:pt x="120" y="212"/>
                  <a:pt x="0" y="424"/>
                  <a:pt x="0" y="576"/>
                </a:cubicBezTo>
                <a:cubicBezTo>
                  <a:pt x="0" y="728"/>
                  <a:pt x="120" y="820"/>
                  <a:pt x="240" y="9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515" name="Text Box 8"/>
          <p:cNvSpPr txBox="1">
            <a:spLocks noChangeArrowheads="1"/>
          </p:cNvSpPr>
          <p:nvPr/>
        </p:nvSpPr>
        <p:spPr bwMode="auto">
          <a:xfrm>
            <a:off x="3962400" y="198120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rtl="1" eaLnBrk="1" hangingPunct="1">
              <a:spcBef>
                <a:spcPct val="50000"/>
              </a:spcBef>
              <a:buClrTx/>
              <a:buSzTx/>
              <a:buFontTx/>
              <a:buNone/>
            </a:pPr>
            <a:endParaRPr lang="zh-TW" altLang="zh-TW" sz="1800">
              <a:ea typeface="新細明體" panose="02020500000000000000" pitchFamily="18" charset="-120"/>
              <a:cs typeface="Arial" panose="020B0604020202020204" pitchFamily="34" charset="0"/>
            </a:endParaRPr>
          </a:p>
        </p:txBody>
      </p:sp>
      <p:sp>
        <p:nvSpPr>
          <p:cNvPr id="21516" name="Text Box 9"/>
          <p:cNvSpPr txBox="1">
            <a:spLocks noChangeArrowheads="1"/>
          </p:cNvSpPr>
          <p:nvPr/>
        </p:nvSpPr>
        <p:spPr bwMode="auto">
          <a:xfrm>
            <a:off x="3657600" y="1995488"/>
            <a:ext cx="502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Sparsity results from the </a:t>
            </a:r>
            <a:r>
              <a:rPr lang="en-US" altLang="zh-TW" sz="1800">
                <a:solidFill>
                  <a:schemeClr val="hlink"/>
                </a:solidFill>
                <a:ea typeface="新細明體" panose="02020500000000000000" pitchFamily="18" charset="-120"/>
                <a:cs typeface="Arial" panose="020B0604020202020204" pitchFamily="34" charset="0"/>
              </a:rPr>
              <a:t>poor</a:t>
            </a:r>
            <a:r>
              <a:rPr lang="en-US" altLang="zh-TW" sz="1800">
                <a:ea typeface="新細明體" panose="02020500000000000000" pitchFamily="18" charset="-120"/>
                <a:cs typeface="Arial" panose="020B0604020202020204" pitchFamily="34" charset="0"/>
              </a:rPr>
              <a:t> representation!</a:t>
            </a:r>
          </a:p>
        </p:txBody>
      </p:sp>
      <p:sp>
        <p:nvSpPr>
          <p:cNvPr id="21517" name="Freeform 10"/>
          <p:cNvSpPr>
            <a:spLocks/>
          </p:cNvSpPr>
          <p:nvPr/>
        </p:nvSpPr>
        <p:spPr bwMode="auto">
          <a:xfrm>
            <a:off x="2209800" y="2286000"/>
            <a:ext cx="1778000" cy="2362200"/>
          </a:xfrm>
          <a:custGeom>
            <a:avLst/>
            <a:gdLst>
              <a:gd name="T0" fmla="*/ 0 w 1120"/>
              <a:gd name="T1" fmla="*/ 2147483646 h 1488"/>
              <a:gd name="T2" fmla="*/ 2147483646 w 1120"/>
              <a:gd name="T3" fmla="*/ 2147483646 h 1488"/>
              <a:gd name="T4" fmla="*/ 2147483646 w 1120"/>
              <a:gd name="T5" fmla="*/ 2147483646 h 1488"/>
              <a:gd name="T6" fmla="*/ 2147483646 w 1120"/>
              <a:gd name="T7" fmla="*/ 0 h 1488"/>
              <a:gd name="T8" fmla="*/ 0 60000 65536"/>
              <a:gd name="T9" fmla="*/ 0 60000 65536"/>
              <a:gd name="T10" fmla="*/ 0 60000 65536"/>
              <a:gd name="T11" fmla="*/ 0 60000 65536"/>
              <a:gd name="T12" fmla="*/ 0 w 1120"/>
              <a:gd name="T13" fmla="*/ 0 h 1488"/>
              <a:gd name="T14" fmla="*/ 1120 w 1120"/>
              <a:gd name="T15" fmla="*/ 1488 h 1488"/>
            </a:gdLst>
            <a:ahLst/>
            <a:cxnLst>
              <a:cxn ang="T8">
                <a:pos x="T0" y="T1"/>
              </a:cxn>
              <a:cxn ang="T9">
                <a:pos x="T2" y="T3"/>
              </a:cxn>
              <a:cxn ang="T10">
                <a:pos x="T4" y="T5"/>
              </a:cxn>
              <a:cxn ang="T11">
                <a:pos x="T6" y="T7"/>
              </a:cxn>
            </a:cxnLst>
            <a:rect l="T12" t="T13" r="T14" b="T15"/>
            <a:pathLst>
              <a:path w="1120" h="1488">
                <a:moveTo>
                  <a:pt x="0" y="1488"/>
                </a:moveTo>
                <a:cubicBezTo>
                  <a:pt x="132" y="1256"/>
                  <a:pt x="264" y="1024"/>
                  <a:pt x="432" y="816"/>
                </a:cubicBezTo>
                <a:cubicBezTo>
                  <a:pt x="600" y="608"/>
                  <a:pt x="896" y="376"/>
                  <a:pt x="1008" y="240"/>
                </a:cubicBezTo>
                <a:cubicBezTo>
                  <a:pt x="1120" y="104"/>
                  <a:pt x="1112" y="52"/>
                  <a:pt x="1104"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1518" name="Text Box 11"/>
          <p:cNvSpPr txBox="1">
            <a:spLocks noChangeArrowheads="1"/>
          </p:cNvSpPr>
          <p:nvPr/>
        </p:nvSpPr>
        <p:spPr bwMode="auto">
          <a:xfrm>
            <a:off x="4267200" y="2744788"/>
            <a:ext cx="4495800" cy="2436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U1 rates </a:t>
            </a:r>
            <a:r>
              <a:rPr lang="en-US" altLang="zh-TW" sz="1800" i="1">
                <a:solidFill>
                  <a:srgbClr val="428C8E"/>
                </a:solidFill>
                <a:ea typeface="新細明體" panose="02020500000000000000" pitchFamily="18" charset="-120"/>
                <a:cs typeface="Arial" panose="020B0604020202020204" pitchFamily="34" charset="0"/>
              </a:rPr>
              <a:t>recycled </a:t>
            </a:r>
            <a:r>
              <a:rPr lang="en-US" altLang="zh-TW" sz="1800" i="1">
                <a:ea typeface="新細明體" panose="02020500000000000000" pitchFamily="18" charset="-120"/>
                <a:cs typeface="Arial" panose="020B0604020202020204" pitchFamily="34" charset="0"/>
              </a:rPr>
              <a:t>letter pads </a:t>
            </a:r>
            <a:r>
              <a:rPr lang="en-US" altLang="zh-TW" sz="1800">
                <a:ea typeface="新細明體" panose="02020500000000000000" pitchFamily="18" charset="-120"/>
                <a:cs typeface="Arial" panose="020B0604020202020204" pitchFamily="34" charset="0"/>
              </a:rPr>
              <a:t>High</a:t>
            </a:r>
          </a:p>
          <a:p>
            <a:pPr lvl="1"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U2 rates </a:t>
            </a:r>
            <a:r>
              <a:rPr lang="en-US" altLang="zh-TW" sz="1800" i="1">
                <a:solidFill>
                  <a:srgbClr val="428C8E"/>
                </a:solidFill>
                <a:ea typeface="新細明體" panose="02020500000000000000" pitchFamily="18" charset="-120"/>
                <a:cs typeface="Arial" panose="020B0604020202020204" pitchFamily="34" charset="0"/>
              </a:rPr>
              <a:t>recycled </a:t>
            </a:r>
            <a:r>
              <a:rPr lang="en-US" altLang="zh-TW" sz="1800" i="1">
                <a:ea typeface="新細明體" panose="02020500000000000000" pitchFamily="18" charset="-120"/>
                <a:cs typeface="Arial" panose="020B0604020202020204" pitchFamily="34" charset="0"/>
              </a:rPr>
              <a:t>memo pads </a:t>
            </a:r>
            <a:r>
              <a:rPr lang="en-US" altLang="zh-TW" sz="1800">
                <a:ea typeface="新細明體" panose="02020500000000000000" pitchFamily="18" charset="-120"/>
                <a:cs typeface="Arial" panose="020B0604020202020204" pitchFamily="34" charset="0"/>
              </a:rPr>
              <a:t>High</a:t>
            </a:r>
          </a:p>
          <a:p>
            <a:pPr eaLnBrk="1" hangingPunct="1">
              <a:spcBef>
                <a:spcPct val="0"/>
              </a:spcBef>
              <a:buClrTx/>
              <a:buSzTx/>
              <a:buFontTx/>
              <a:buNone/>
            </a:pPr>
            <a:endParaRPr lang="en-US" altLang="zh-TW" sz="1800">
              <a:solidFill>
                <a:schemeClr val="hlink"/>
              </a:solidFill>
              <a:ea typeface="新細明體" panose="02020500000000000000" pitchFamily="18" charset="-120"/>
              <a:cs typeface="Arial" panose="020B0604020202020204" pitchFamily="34" charset="0"/>
              <a:sym typeface="Wingdings" panose="05000000000000000000" pitchFamily="2" charset="2"/>
            </a:endParaRPr>
          </a:p>
          <a:p>
            <a:pPr eaLnBrk="1" hangingPunct="1">
              <a:spcBef>
                <a:spcPct val="0"/>
              </a:spcBef>
              <a:buClrTx/>
              <a:buSzTx/>
              <a:buFontTx/>
              <a:buNone/>
            </a:pPr>
            <a:r>
              <a:rPr lang="en-US" altLang="zh-TW" sz="1800">
                <a:solidFill>
                  <a:schemeClr val="hlink"/>
                </a:solidFill>
                <a:ea typeface="新細明體" panose="02020500000000000000" pitchFamily="18" charset="-120"/>
                <a:cs typeface="Arial" panose="020B0604020202020204" pitchFamily="34" charset="0"/>
                <a:sym typeface="Wingdings" panose="05000000000000000000" pitchFamily="2" charset="2"/>
              </a:rPr>
              <a:t>Both of them like </a:t>
            </a:r>
            <a:r>
              <a:rPr lang="en-US" altLang="zh-TW" sz="1800" i="1">
                <a:solidFill>
                  <a:schemeClr val="hlink"/>
                </a:solidFill>
                <a:ea typeface="新細明體" panose="02020500000000000000" pitchFamily="18" charset="-120"/>
                <a:cs typeface="Arial" panose="020B0604020202020204" pitchFamily="34" charset="0"/>
              </a:rPr>
              <a:t>Recycled office products</a:t>
            </a:r>
          </a:p>
          <a:p>
            <a:pPr eaLnBrk="1" hangingPunct="1">
              <a:spcBef>
                <a:spcPct val="0"/>
              </a:spcBef>
              <a:buClrTx/>
              <a:buSzTx/>
              <a:buFontTx/>
              <a:buNone/>
            </a:pPr>
            <a:r>
              <a:rPr lang="en-US" altLang="zh-TW" sz="1800" i="1">
                <a:ea typeface="新細明體" panose="02020500000000000000" pitchFamily="18" charset="-120"/>
                <a:cs typeface="Arial" panose="020B0604020202020204" pitchFamily="34" charset="0"/>
              </a:rPr>
              <a:t/>
            </a:r>
            <a:br>
              <a:rPr lang="en-US" altLang="zh-TW" sz="1800" i="1">
                <a:ea typeface="新細明體" panose="02020500000000000000" pitchFamily="18" charset="-120"/>
                <a:cs typeface="Arial" panose="020B0604020202020204" pitchFamily="34" charset="0"/>
              </a:rPr>
            </a:br>
            <a:r>
              <a:rPr lang="en-US" altLang="zh-TW" sz="1800">
                <a:ea typeface="新細明體" panose="02020500000000000000" pitchFamily="18" charset="-120"/>
                <a:cs typeface="Arial" panose="020B0604020202020204" pitchFamily="34" charset="0"/>
              </a:rPr>
              <a:t>They are similar but the math won</a:t>
            </a:r>
            <a:r>
              <a:rPr lang="en-US" altLang="zh-TW" sz="1800">
                <a:latin typeface="Arial" panose="020B0604020202020204" pitchFamily="34" charset="0"/>
                <a:ea typeface="新細明體" panose="02020500000000000000" pitchFamily="18" charset="-120"/>
                <a:cs typeface="Arial" panose="020B0604020202020204" pitchFamily="34" charset="0"/>
              </a:rPr>
              <a:t>’</a:t>
            </a:r>
            <a:r>
              <a:rPr lang="en-US" altLang="zh-TW" sz="1800">
                <a:ea typeface="新細明體" panose="02020500000000000000" pitchFamily="18" charset="-120"/>
                <a:cs typeface="Arial" panose="020B0604020202020204" pitchFamily="34" charset="0"/>
              </a:rPr>
              <a:t>t work for that</a:t>
            </a:r>
            <a:endParaRPr lang="en-US" altLang="zh-TW" sz="1800" i="1">
              <a:ea typeface="新細明體" panose="02020500000000000000" pitchFamily="18" charset="-120"/>
              <a:cs typeface="Arial" panose="020B0604020202020204" pitchFamily="34" charset="0"/>
            </a:endParaRPr>
          </a:p>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                          </a:t>
            </a:r>
            <a:r>
              <a:rPr lang="en-US" altLang="zh-TW" sz="1800" u="sng">
                <a:solidFill>
                  <a:schemeClr val="tx2"/>
                </a:solidFill>
                <a:ea typeface="新細明體" panose="02020500000000000000" pitchFamily="18" charset="-120"/>
                <a:cs typeface="Arial" panose="020B0604020202020204" pitchFamily="34" charset="0"/>
              </a:rPr>
              <a:t>Example from [SAR00P]</a:t>
            </a:r>
          </a:p>
        </p:txBody>
      </p:sp>
      <p:sp>
        <p:nvSpPr>
          <p:cNvPr id="21519" name="Text Box 12"/>
          <p:cNvSpPr txBox="1">
            <a:spLocks noChangeArrowheads="1"/>
          </p:cNvSpPr>
          <p:nvPr/>
        </p:nvSpPr>
        <p:spPr bwMode="auto">
          <a:xfrm>
            <a:off x="2057400" y="5867400"/>
            <a:ext cx="6858000" cy="831850"/>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TW" sz="2400">
                <a:ea typeface="新細明體" panose="02020500000000000000" pitchFamily="18" charset="-120"/>
                <a:cs typeface="Arial" panose="020B0604020202020204" pitchFamily="34" charset="0"/>
              </a:rPr>
              <a:t>By working at the right level of abstraction we can eliminate sparsity</a:t>
            </a:r>
            <a:endParaRPr lang="en-US" altLang="zh-TW" sz="2400">
              <a:latin typeface="Arial" panose="020B0604020202020204" pitchFamily="34" charset="0"/>
              <a:ea typeface="新細明體" panose="02020500000000000000" pitchFamily="18" charset="-120"/>
              <a:cs typeface="Arial" panose="020B0604020202020204" pitchFamily="34" charset="0"/>
            </a:endParaRPr>
          </a:p>
        </p:txBody>
      </p:sp>
      <p:sp>
        <p:nvSpPr>
          <p:cNvPr id="21520" name="Text Box 13"/>
          <p:cNvSpPr txBox="1">
            <a:spLocks noChangeArrowheads="1"/>
          </p:cNvSpPr>
          <p:nvPr/>
        </p:nvSpPr>
        <p:spPr bwMode="auto">
          <a:xfrm>
            <a:off x="5486400" y="1371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Done...</a:t>
            </a:r>
          </a:p>
        </p:txBody>
      </p:sp>
      <p:sp>
        <p:nvSpPr>
          <p:cNvPr id="21521" name="Text Box 14"/>
          <p:cNvSpPr txBox="1">
            <a:spLocks noChangeArrowheads="1"/>
          </p:cNvSpPr>
          <p:nvPr/>
        </p:nvSpPr>
        <p:spPr bwMode="auto">
          <a:xfrm>
            <a:off x="6324600" y="1371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Really??</a:t>
            </a:r>
          </a:p>
        </p:txBody>
      </p:sp>
      <p:sp>
        <p:nvSpPr>
          <p:cNvPr id="21522" name="AutoShape 15"/>
          <p:cNvSpPr>
            <a:spLocks noChangeArrowheads="1"/>
          </p:cNvSpPr>
          <p:nvPr/>
        </p:nvSpPr>
        <p:spPr bwMode="auto">
          <a:xfrm>
            <a:off x="457200" y="6096000"/>
            <a:ext cx="1447800" cy="304800"/>
          </a:xfrm>
          <a:prstGeom prst="rightArrow">
            <a:avLst>
              <a:gd name="adj1" fmla="val 50000"/>
              <a:gd name="adj2" fmla="val 11875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Tree>
    <p:extLst>
      <p:ext uri="{BB962C8B-B14F-4D97-AF65-F5344CB8AC3E}">
        <p14:creationId xmlns:p14="http://schemas.microsoft.com/office/powerpoint/2010/main" val="2699551247"/>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802D3D2-22D2-4FFA-B9C1-910B1926B164}" type="slidenum">
              <a:rPr lang="en-US" altLang="zh-TW" sz="1200"/>
              <a:pPr>
                <a:spcBef>
                  <a:spcPct val="0"/>
                </a:spcBef>
                <a:buClrTx/>
                <a:buSzTx/>
                <a:buFontTx/>
                <a:buNone/>
              </a:pPr>
              <a:t>17</a:t>
            </a:fld>
            <a:endParaRPr lang="en-US" altLang="zh-TW" sz="1200"/>
          </a:p>
        </p:txBody>
      </p:sp>
      <p:sp>
        <p:nvSpPr>
          <p:cNvPr id="22533" name="Rectangle 2"/>
          <p:cNvSpPr>
            <a:spLocks noGrp="1" noChangeArrowheads="1"/>
          </p:cNvSpPr>
          <p:nvPr>
            <p:ph type="title"/>
          </p:nvPr>
        </p:nvSpPr>
        <p:spPr>
          <a:xfrm>
            <a:off x="457200" y="381000"/>
            <a:ext cx="8305800" cy="609600"/>
          </a:xfrm>
        </p:spPr>
        <p:txBody>
          <a:bodyPr/>
          <a:lstStyle/>
          <a:p>
            <a:pPr eaLnBrk="1" hangingPunct="1"/>
            <a:r>
              <a:rPr lang="en-US" altLang="zh-TW" sz="3200" smtClean="0">
                <a:ea typeface="新細明體" panose="02020500000000000000" pitchFamily="18" charset="-120"/>
              </a:rPr>
              <a:t>The Power of Representation </a:t>
            </a:r>
            <a:r>
              <a:rPr lang="en-US" altLang="zh-TW" sz="2800" smtClean="0">
                <a:ea typeface="新細明體" panose="02020500000000000000" pitchFamily="18" charset="-120"/>
              </a:rPr>
              <a:t>[UNG98]</a:t>
            </a:r>
          </a:p>
        </p:txBody>
      </p:sp>
      <p:pic>
        <p:nvPicPr>
          <p:cNvPr id="22534" name="Picture 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44550" y="1371600"/>
            <a:ext cx="5483225" cy="1660525"/>
          </a:xfrm>
          <a:noFill/>
        </p:spPr>
      </p:pic>
      <p:pic>
        <p:nvPicPr>
          <p:cNvPr id="2140164" name="Picture 4"/>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8788" y="3741738"/>
            <a:ext cx="6410325" cy="1984375"/>
          </a:xfrm>
          <a:noFill/>
        </p:spPr>
      </p:pic>
      <p:sp>
        <p:nvSpPr>
          <p:cNvPr id="2140165" name="Oval 5"/>
          <p:cNvSpPr>
            <a:spLocks noChangeArrowheads="1"/>
          </p:cNvSpPr>
          <p:nvPr/>
        </p:nvSpPr>
        <p:spPr bwMode="auto">
          <a:xfrm>
            <a:off x="1219200" y="3124200"/>
            <a:ext cx="19050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rtl="1" eaLnBrk="1" hangingPunct="1">
              <a:spcBef>
                <a:spcPct val="0"/>
              </a:spcBef>
              <a:buClrTx/>
              <a:buSzTx/>
              <a:buFontTx/>
              <a:buNone/>
            </a:pPr>
            <a:endParaRPr lang="zh-TW" altLang="zh-TW" sz="1800">
              <a:ea typeface="新細明體" panose="02020500000000000000" pitchFamily="18" charset="-120"/>
              <a:cs typeface="Arial" panose="020B0604020202020204" pitchFamily="34" charset="0"/>
            </a:endParaRPr>
          </a:p>
        </p:txBody>
      </p:sp>
      <p:sp>
        <p:nvSpPr>
          <p:cNvPr id="2140166" name="Oval 6"/>
          <p:cNvSpPr>
            <a:spLocks noChangeArrowheads="1"/>
          </p:cNvSpPr>
          <p:nvPr/>
        </p:nvSpPr>
        <p:spPr bwMode="auto">
          <a:xfrm>
            <a:off x="3276600" y="3124200"/>
            <a:ext cx="2514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140167" name="Oval 7"/>
          <p:cNvSpPr>
            <a:spLocks noChangeArrowheads="1"/>
          </p:cNvSpPr>
          <p:nvPr/>
        </p:nvSpPr>
        <p:spPr bwMode="auto">
          <a:xfrm>
            <a:off x="5867400" y="3124200"/>
            <a:ext cx="11430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140168" name="Text Box 8"/>
          <p:cNvSpPr txBox="1">
            <a:spLocks noChangeArrowheads="1"/>
          </p:cNvSpPr>
          <p:nvPr/>
        </p:nvSpPr>
        <p:spPr bwMode="auto">
          <a:xfrm>
            <a:off x="1752600" y="3200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Action</a:t>
            </a:r>
          </a:p>
        </p:txBody>
      </p:sp>
      <p:sp>
        <p:nvSpPr>
          <p:cNvPr id="2140169" name="Text Box 9"/>
          <p:cNvSpPr txBox="1">
            <a:spLocks noChangeArrowheads="1"/>
          </p:cNvSpPr>
          <p:nvPr/>
        </p:nvSpPr>
        <p:spPr bwMode="auto">
          <a:xfrm>
            <a:off x="4114800" y="3124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Foreign</a:t>
            </a:r>
          </a:p>
        </p:txBody>
      </p:sp>
      <p:sp>
        <p:nvSpPr>
          <p:cNvPr id="2140170" name="Text Box 10"/>
          <p:cNvSpPr txBox="1">
            <a:spLocks noChangeArrowheads="1"/>
          </p:cNvSpPr>
          <p:nvPr/>
        </p:nvSpPr>
        <p:spPr bwMode="auto">
          <a:xfrm>
            <a:off x="6019800" y="3124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Classic</a:t>
            </a:r>
          </a:p>
        </p:txBody>
      </p:sp>
      <p:sp>
        <p:nvSpPr>
          <p:cNvPr id="2140171" name="Text Box 11"/>
          <p:cNvSpPr txBox="1">
            <a:spLocks noChangeArrowheads="1"/>
          </p:cNvSpPr>
          <p:nvPr/>
        </p:nvSpPr>
        <p:spPr bwMode="auto">
          <a:xfrm>
            <a:off x="1371600" y="5867400"/>
            <a:ext cx="6096000" cy="466725"/>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TW" sz="2400">
                <a:ea typeface="新細明體" panose="02020500000000000000" pitchFamily="18" charset="-120"/>
                <a:cs typeface="Arial" panose="020B0604020202020204" pitchFamily="34" charset="0"/>
              </a:rPr>
              <a:t>Q1-B: How can we formalize this intuition?</a:t>
            </a:r>
            <a:endParaRPr lang="en-US" altLang="zh-TW" sz="2400">
              <a:latin typeface="Arial" panose="020B060402020202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137610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40164"/>
                                        </p:tgtEl>
                                        <p:attrNameLst>
                                          <p:attrName>style.visibility</p:attrName>
                                        </p:attrNameLst>
                                      </p:cBhvr>
                                      <p:to>
                                        <p:strVal val="visible"/>
                                      </p:to>
                                    </p:set>
                                    <p:animEffect transition="in" filter="checkerboard(across)">
                                      <p:cBhvr>
                                        <p:cTn id="7" dur="500"/>
                                        <p:tgtEl>
                                          <p:spTgt spid="2140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4016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4016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4016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4016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4016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401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40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5" grpId="0" animBg="1"/>
      <p:bldP spid="2140166" grpId="0" animBg="1"/>
      <p:bldP spid="2140167" grpId="0" animBg="1"/>
      <p:bldP spid="2140168" grpId="0"/>
      <p:bldP spid="2140169" grpId="0"/>
      <p:bldP spid="2140170" grpId="0"/>
      <p:bldP spid="21401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6C0E2B3-2107-401B-BCF2-079968999807}" type="slidenum">
              <a:rPr lang="en-US" altLang="zh-TW" sz="1200"/>
              <a:pPr>
                <a:spcBef>
                  <a:spcPct val="0"/>
                </a:spcBef>
                <a:buClrTx/>
                <a:buSzTx/>
                <a:buFontTx/>
                <a:buNone/>
              </a:pPr>
              <a:t>18</a:t>
            </a:fld>
            <a:endParaRPr lang="en-US" altLang="zh-TW" sz="1200"/>
          </a:p>
        </p:txBody>
      </p:sp>
      <p:sp>
        <p:nvSpPr>
          <p:cNvPr id="23557"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How to Abstract?</a:t>
            </a:r>
          </a:p>
        </p:txBody>
      </p:sp>
      <p:sp>
        <p:nvSpPr>
          <p:cNvPr id="23558"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Semi-manual Methods</a:t>
            </a:r>
          </a:p>
          <a:p>
            <a:pPr lvl="1" eaLnBrk="1" hangingPunct="1"/>
            <a:r>
              <a:rPr lang="en-US" altLang="zh-TW" smtClean="0">
                <a:ea typeface="新細明體" panose="02020500000000000000" pitchFamily="18" charset="-120"/>
              </a:rPr>
              <a:t>Use product </a:t>
            </a:r>
            <a:r>
              <a:rPr lang="en-US" altLang="zh-TW" smtClean="0">
                <a:solidFill>
                  <a:srgbClr val="428C8E"/>
                </a:solidFill>
                <a:ea typeface="新細明體" panose="02020500000000000000" pitchFamily="18" charset="-120"/>
              </a:rPr>
              <a:t>features</a:t>
            </a:r>
          </a:p>
          <a:p>
            <a:pPr lvl="1" eaLnBrk="1" hangingPunct="1"/>
            <a:r>
              <a:rPr lang="en-US" altLang="zh-TW" smtClean="0">
                <a:ea typeface="新細明體" panose="02020500000000000000" pitchFamily="18" charset="-120"/>
              </a:rPr>
              <a:t>Cluster </a:t>
            </a:r>
            <a:r>
              <a:rPr lang="en-US" altLang="zh-TW" smtClean="0">
                <a:solidFill>
                  <a:srgbClr val="428C8E"/>
                </a:solidFill>
                <a:ea typeface="新細明體" panose="02020500000000000000" pitchFamily="18" charset="-120"/>
              </a:rPr>
              <a:t>products</a:t>
            </a:r>
            <a:r>
              <a:rPr lang="en-US" altLang="zh-TW" smtClean="0">
                <a:ea typeface="新細明體" panose="02020500000000000000" pitchFamily="18" charset="-120"/>
              </a:rPr>
              <a:t> first, then cluster </a:t>
            </a:r>
            <a:r>
              <a:rPr lang="en-US" altLang="zh-TW" smtClean="0">
                <a:solidFill>
                  <a:srgbClr val="428C8E"/>
                </a:solidFill>
                <a:ea typeface="新細明體" panose="02020500000000000000" pitchFamily="18" charset="-120"/>
              </a:rPr>
              <a:t>users</a:t>
            </a:r>
          </a:p>
          <a:p>
            <a:pPr lvl="1" eaLnBrk="1" hangingPunct="1"/>
            <a:r>
              <a:rPr lang="en-US" altLang="zh-TW" smtClean="0">
                <a:ea typeface="新細明體" panose="02020500000000000000" pitchFamily="18" charset="-120"/>
              </a:rPr>
              <a:t>Works only if we have </a:t>
            </a:r>
            <a:r>
              <a:rPr lang="en-US" altLang="zh-TW" smtClean="0">
                <a:solidFill>
                  <a:srgbClr val="428C8E"/>
                </a:solidFill>
                <a:ea typeface="新細明體" panose="02020500000000000000" pitchFamily="18" charset="-120"/>
              </a:rPr>
              <a:t>descriptive</a:t>
            </a:r>
            <a:r>
              <a:rPr lang="en-US" altLang="zh-TW" smtClean="0">
                <a:ea typeface="新細明體" panose="02020500000000000000" pitchFamily="18" charset="-120"/>
              </a:rPr>
              <a:t> features</a:t>
            </a:r>
          </a:p>
          <a:p>
            <a:pPr eaLnBrk="1" hangingPunct="1"/>
            <a:endParaRPr lang="en-US" altLang="zh-TW" smtClean="0">
              <a:ea typeface="新細明體" panose="02020500000000000000" pitchFamily="18" charset="-120"/>
            </a:endParaRPr>
          </a:p>
          <a:p>
            <a:pPr eaLnBrk="1" hangingPunct="1"/>
            <a:r>
              <a:rPr lang="en-US" altLang="zh-TW" smtClean="0">
                <a:ea typeface="新細明體" panose="02020500000000000000" pitchFamily="18" charset="-120"/>
              </a:rPr>
              <a:t>Automatic Methods</a:t>
            </a:r>
          </a:p>
          <a:p>
            <a:pPr lvl="1" eaLnBrk="1" hangingPunct="1"/>
            <a:r>
              <a:rPr lang="en-US" altLang="zh-TW" smtClean="0">
                <a:ea typeface="新細明體" panose="02020500000000000000" pitchFamily="18" charset="-120"/>
              </a:rPr>
              <a:t>Adjusted Product Taxonomy </a:t>
            </a:r>
          </a:p>
          <a:p>
            <a:pPr lvl="1" eaLnBrk="1" hangingPunct="1"/>
            <a:r>
              <a:rPr lang="en-US" altLang="zh-TW" smtClean="0">
                <a:ea typeface="新細明體" panose="02020500000000000000" pitchFamily="18" charset="-120"/>
              </a:rPr>
              <a:t>Latent Semantic Indexing</a:t>
            </a:r>
          </a:p>
          <a:p>
            <a:pPr lvl="1"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p:txBody>
      </p:sp>
    </p:spTree>
    <p:extLst>
      <p:ext uri="{BB962C8B-B14F-4D97-AF65-F5344CB8AC3E}">
        <p14:creationId xmlns:p14="http://schemas.microsoft.com/office/powerpoint/2010/main" val="2725242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FA9E371-3494-4B50-8330-46537E2A1C41}" type="slidenum">
              <a:rPr lang="en-US" altLang="zh-TW" sz="1200"/>
              <a:pPr>
                <a:spcBef>
                  <a:spcPct val="0"/>
                </a:spcBef>
                <a:buClrTx/>
                <a:buSzTx/>
                <a:buFontTx/>
                <a:buNone/>
              </a:pPr>
              <a:t>19</a:t>
            </a:fld>
            <a:endParaRPr lang="en-US" altLang="zh-TW" sz="1200"/>
          </a:p>
        </p:txBody>
      </p:sp>
      <p:sp>
        <p:nvSpPr>
          <p:cNvPr id="24581" name="Rectangle 2"/>
          <p:cNvSpPr>
            <a:spLocks noGrp="1" noChangeArrowheads="1"/>
          </p:cNvSpPr>
          <p:nvPr>
            <p:ph type="title"/>
          </p:nvPr>
        </p:nvSpPr>
        <p:spPr/>
        <p:txBody>
          <a:bodyPr/>
          <a:lstStyle/>
          <a:p>
            <a:pPr eaLnBrk="1" hangingPunct="1"/>
            <a:r>
              <a:rPr lang="en-US" altLang="zh-TW" sz="3200" smtClean="0">
                <a:ea typeface="新細明體" panose="02020500000000000000" pitchFamily="18" charset="-120"/>
              </a:rPr>
              <a:t>Latent Semantic Indexing </a:t>
            </a:r>
            <a:r>
              <a:rPr lang="en-US" altLang="zh-TW" sz="2800" smtClean="0">
                <a:ea typeface="新細明體" panose="02020500000000000000" pitchFamily="18" charset="-120"/>
              </a:rPr>
              <a:t>[SAR00b]</a:t>
            </a:r>
          </a:p>
        </p:txBody>
      </p:sp>
      <p:grpSp>
        <p:nvGrpSpPr>
          <p:cNvPr id="2" name="Group 3"/>
          <p:cNvGrpSpPr>
            <a:grpSpLocks/>
          </p:cNvGrpSpPr>
          <p:nvPr/>
        </p:nvGrpSpPr>
        <p:grpSpPr bwMode="auto">
          <a:xfrm>
            <a:off x="1143000" y="1371600"/>
            <a:ext cx="6334125" cy="2187575"/>
            <a:chOff x="864" y="1296"/>
            <a:chExt cx="3990" cy="1378"/>
          </a:xfrm>
        </p:grpSpPr>
        <p:grpSp>
          <p:nvGrpSpPr>
            <p:cNvPr id="24608" name="Group 4"/>
            <p:cNvGrpSpPr>
              <a:grpSpLocks/>
            </p:cNvGrpSpPr>
            <p:nvPr/>
          </p:nvGrpSpPr>
          <p:grpSpPr bwMode="auto">
            <a:xfrm>
              <a:off x="864" y="1296"/>
              <a:ext cx="1218" cy="1378"/>
              <a:chOff x="864" y="2644"/>
              <a:chExt cx="1218" cy="1378"/>
            </a:xfrm>
          </p:grpSpPr>
          <p:sp>
            <p:nvSpPr>
              <p:cNvPr id="24620" name="Rectangle 5"/>
              <p:cNvSpPr>
                <a:spLocks noChangeArrowheads="1"/>
              </p:cNvSpPr>
              <p:nvPr/>
            </p:nvSpPr>
            <p:spPr bwMode="auto">
              <a:xfrm>
                <a:off x="1858" y="277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a:latin typeface="Times New Roman" panose="02020603050405020304" pitchFamily="18" charset="0"/>
                    <a:ea typeface="新細明體" panose="02020500000000000000" pitchFamily="18" charset="-120"/>
                    <a:cs typeface="Arial" panose="020B0604020202020204" pitchFamily="34" charset="0"/>
                  </a:rPr>
                  <a:t>=</a:t>
                </a:r>
              </a:p>
            </p:txBody>
          </p:sp>
          <p:sp>
            <p:nvSpPr>
              <p:cNvPr id="24621" name="Rectangle 6"/>
              <p:cNvSpPr>
                <a:spLocks noChangeArrowheads="1"/>
              </p:cNvSpPr>
              <p:nvPr/>
            </p:nvSpPr>
            <p:spPr bwMode="auto">
              <a:xfrm>
                <a:off x="864" y="2644"/>
                <a:ext cx="904" cy="1048"/>
              </a:xfrm>
              <a:prstGeom prst="rect">
                <a:avLst/>
              </a:prstGeom>
              <a:solidFill>
                <a:srgbClr val="FF9900"/>
              </a:solidFill>
              <a:ln w="1270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622" name="Rectangle 7"/>
              <p:cNvSpPr>
                <a:spLocks noChangeArrowheads="1"/>
              </p:cNvSpPr>
              <p:nvPr/>
            </p:nvSpPr>
            <p:spPr bwMode="auto">
              <a:xfrm>
                <a:off x="1042" y="301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chemeClr val="bg2"/>
                    </a:solidFill>
                    <a:latin typeface="Times New Roman" panose="02020603050405020304" pitchFamily="18" charset="0"/>
                    <a:ea typeface="新細明體" panose="02020500000000000000" pitchFamily="18" charset="-120"/>
                    <a:cs typeface="Arial" panose="020B0604020202020204" pitchFamily="34" charset="0"/>
                  </a:rPr>
                  <a:t>R</a:t>
                </a:r>
                <a:endParaRPr lang="en-US" altLang="zh-TW" sz="2400" i="1">
                  <a:latin typeface="Times New Roman" panose="02020603050405020304" pitchFamily="18" charset="0"/>
                  <a:ea typeface="新細明體" panose="02020500000000000000" pitchFamily="18" charset="-120"/>
                  <a:cs typeface="Arial" panose="020B0604020202020204" pitchFamily="34" charset="0"/>
                </a:endParaRPr>
              </a:p>
            </p:txBody>
          </p:sp>
          <p:sp>
            <p:nvSpPr>
              <p:cNvPr id="24623" name="Rectangle 8"/>
              <p:cNvSpPr>
                <a:spLocks noChangeArrowheads="1"/>
              </p:cNvSpPr>
              <p:nvPr/>
            </p:nvSpPr>
            <p:spPr bwMode="auto">
              <a:xfrm>
                <a:off x="898" y="3734"/>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latin typeface="Times New Roman" panose="02020603050405020304" pitchFamily="18" charset="0"/>
                    <a:ea typeface="新細明體" panose="02020500000000000000" pitchFamily="18" charset="-120"/>
                    <a:cs typeface="Arial" panose="020B0604020202020204" pitchFamily="34" charset="0"/>
                  </a:rPr>
                  <a:t>m X n</a:t>
                </a:r>
              </a:p>
            </p:txBody>
          </p:sp>
        </p:grpSp>
        <p:grpSp>
          <p:nvGrpSpPr>
            <p:cNvPr id="24609" name="Group 9"/>
            <p:cNvGrpSpPr>
              <a:grpSpLocks/>
            </p:cNvGrpSpPr>
            <p:nvPr/>
          </p:nvGrpSpPr>
          <p:grpSpPr bwMode="auto">
            <a:xfrm>
              <a:off x="2160" y="1296"/>
              <a:ext cx="2694" cy="1334"/>
              <a:chOff x="2160" y="1296"/>
              <a:chExt cx="2694" cy="1334"/>
            </a:xfrm>
          </p:grpSpPr>
          <p:sp>
            <p:nvSpPr>
              <p:cNvPr id="24610" name="Rectangle 10"/>
              <p:cNvSpPr>
                <a:spLocks noChangeArrowheads="1"/>
              </p:cNvSpPr>
              <p:nvPr/>
            </p:nvSpPr>
            <p:spPr bwMode="auto">
              <a:xfrm>
                <a:off x="2990" y="1344"/>
                <a:ext cx="712" cy="664"/>
              </a:xfrm>
              <a:prstGeom prst="rect">
                <a:avLst/>
              </a:prstGeom>
              <a:solidFill>
                <a:srgbClr val="FF0000"/>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611" name="Rectangle 11"/>
              <p:cNvSpPr>
                <a:spLocks noChangeArrowheads="1"/>
              </p:cNvSpPr>
              <p:nvPr/>
            </p:nvSpPr>
            <p:spPr bwMode="auto">
              <a:xfrm>
                <a:off x="2170" y="1296"/>
                <a:ext cx="568" cy="1000"/>
              </a:xfrm>
              <a:prstGeom prst="rect">
                <a:avLst/>
              </a:prstGeom>
              <a:solidFill>
                <a:srgbClr val="99CC00"/>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612" name="Rectangle 12"/>
              <p:cNvSpPr>
                <a:spLocks noChangeArrowheads="1"/>
              </p:cNvSpPr>
              <p:nvPr/>
            </p:nvSpPr>
            <p:spPr bwMode="auto">
              <a:xfrm>
                <a:off x="2314" y="16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chemeClr val="bg2"/>
                    </a:solidFill>
                    <a:latin typeface="Times New Roman" panose="02020603050405020304" pitchFamily="18" charset="0"/>
                    <a:ea typeface="新細明體" panose="02020500000000000000" pitchFamily="18" charset="-120"/>
                    <a:cs typeface="Arial" panose="020B0604020202020204" pitchFamily="34" charset="0"/>
                  </a:rPr>
                  <a:t>U</a:t>
                </a:r>
                <a:endParaRPr lang="en-US" altLang="zh-TW" sz="2400" i="1">
                  <a:latin typeface="Times New Roman" panose="02020603050405020304" pitchFamily="18" charset="0"/>
                  <a:ea typeface="新細明體" panose="02020500000000000000" pitchFamily="18" charset="-120"/>
                  <a:cs typeface="Arial" panose="020B0604020202020204" pitchFamily="34" charset="0"/>
                </a:endParaRPr>
              </a:p>
            </p:txBody>
          </p:sp>
          <p:sp>
            <p:nvSpPr>
              <p:cNvPr id="24613" name="Rectangle 13"/>
              <p:cNvSpPr>
                <a:spLocks noChangeArrowheads="1"/>
              </p:cNvSpPr>
              <p:nvPr/>
            </p:nvSpPr>
            <p:spPr bwMode="auto">
              <a:xfrm>
                <a:off x="2160" y="2342"/>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latin typeface="Times New Roman" panose="02020603050405020304" pitchFamily="18" charset="0"/>
                    <a:ea typeface="新細明體" panose="02020500000000000000" pitchFamily="18" charset="-120"/>
                    <a:cs typeface="Arial" panose="020B0604020202020204" pitchFamily="34" charset="0"/>
                  </a:rPr>
                  <a:t>m X r</a:t>
                </a:r>
              </a:p>
            </p:txBody>
          </p:sp>
          <p:sp>
            <p:nvSpPr>
              <p:cNvPr id="24614" name="Rectangle 14"/>
              <p:cNvSpPr>
                <a:spLocks noChangeArrowheads="1"/>
              </p:cNvSpPr>
              <p:nvPr/>
            </p:nvSpPr>
            <p:spPr bwMode="auto">
              <a:xfrm>
                <a:off x="3024" y="15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chemeClr val="bg2"/>
                    </a:solidFill>
                    <a:latin typeface="Times New Roman" panose="02020603050405020304" pitchFamily="18" charset="0"/>
                    <a:ea typeface="新細明體" panose="02020500000000000000" pitchFamily="18" charset="-120"/>
                    <a:cs typeface="Arial" panose="020B0604020202020204" pitchFamily="34" charset="0"/>
                  </a:rPr>
                  <a:t>S</a:t>
                </a:r>
                <a:endParaRPr lang="en-US" altLang="zh-TW" sz="2400" i="1">
                  <a:latin typeface="Times New Roman" panose="02020603050405020304" pitchFamily="18" charset="0"/>
                  <a:ea typeface="新細明體" panose="02020500000000000000" pitchFamily="18" charset="-120"/>
                  <a:cs typeface="Arial" panose="020B0604020202020204" pitchFamily="34" charset="0"/>
                </a:endParaRPr>
              </a:p>
            </p:txBody>
          </p:sp>
          <p:sp>
            <p:nvSpPr>
              <p:cNvPr id="24615" name="Rectangle 15"/>
              <p:cNvSpPr>
                <a:spLocks noChangeArrowheads="1"/>
              </p:cNvSpPr>
              <p:nvPr/>
            </p:nvSpPr>
            <p:spPr bwMode="auto">
              <a:xfrm>
                <a:off x="3072" y="2342"/>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latin typeface="Times New Roman" panose="02020603050405020304" pitchFamily="18" charset="0"/>
                    <a:ea typeface="新細明體" panose="02020500000000000000" pitchFamily="18" charset="-120"/>
                    <a:cs typeface="Arial" panose="020B0604020202020204" pitchFamily="34" charset="0"/>
                  </a:rPr>
                  <a:t>r X r</a:t>
                </a:r>
              </a:p>
            </p:txBody>
          </p:sp>
          <p:sp>
            <p:nvSpPr>
              <p:cNvPr id="24616" name="Rectangle 16"/>
              <p:cNvSpPr>
                <a:spLocks noChangeArrowheads="1"/>
              </p:cNvSpPr>
              <p:nvPr/>
            </p:nvSpPr>
            <p:spPr bwMode="auto">
              <a:xfrm>
                <a:off x="3902" y="1300"/>
                <a:ext cx="952" cy="808"/>
              </a:xfrm>
              <a:prstGeom prst="rect">
                <a:avLst/>
              </a:prstGeom>
              <a:solidFill>
                <a:srgbClr val="99CC00"/>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617" name="Rectangle 17"/>
              <p:cNvSpPr>
                <a:spLocks noChangeArrowheads="1"/>
              </p:cNvSpPr>
              <p:nvPr/>
            </p:nvSpPr>
            <p:spPr bwMode="auto">
              <a:xfrm>
                <a:off x="4176" y="152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chemeClr val="bg2"/>
                    </a:solidFill>
                    <a:latin typeface="Times New Roman" panose="02020603050405020304" pitchFamily="18" charset="0"/>
                    <a:ea typeface="新細明體" panose="02020500000000000000" pitchFamily="18" charset="-120"/>
                    <a:cs typeface="Arial" panose="020B0604020202020204" pitchFamily="34" charset="0"/>
                  </a:rPr>
                  <a:t>I’</a:t>
                </a:r>
                <a:endParaRPr lang="en-US" altLang="zh-TW" sz="2400" i="1">
                  <a:latin typeface="Times New Roman" panose="02020603050405020304" pitchFamily="18" charset="0"/>
                  <a:ea typeface="新細明體" panose="02020500000000000000" pitchFamily="18" charset="-120"/>
                  <a:cs typeface="Arial" panose="020B0604020202020204" pitchFamily="34" charset="0"/>
                </a:endParaRPr>
              </a:p>
            </p:txBody>
          </p:sp>
          <p:sp>
            <p:nvSpPr>
              <p:cNvPr id="24618" name="Rectangle 18"/>
              <p:cNvSpPr>
                <a:spLocks noChangeArrowheads="1"/>
              </p:cNvSpPr>
              <p:nvPr/>
            </p:nvSpPr>
            <p:spPr bwMode="auto">
              <a:xfrm>
                <a:off x="3984" y="229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latin typeface="Times New Roman" panose="02020603050405020304" pitchFamily="18" charset="0"/>
                    <a:ea typeface="新細明體" panose="02020500000000000000" pitchFamily="18" charset="-120"/>
                    <a:cs typeface="Arial" panose="020B0604020202020204" pitchFamily="34" charset="0"/>
                  </a:rPr>
                  <a:t>r X n</a:t>
                </a:r>
              </a:p>
            </p:txBody>
          </p:sp>
          <p:sp>
            <p:nvSpPr>
              <p:cNvPr id="24619" name="Line 19"/>
              <p:cNvSpPr>
                <a:spLocks noChangeShapeType="1"/>
              </p:cNvSpPr>
              <p:nvPr/>
            </p:nvSpPr>
            <p:spPr bwMode="auto">
              <a:xfrm flipH="1" flipV="1">
                <a:off x="2990" y="1344"/>
                <a:ext cx="72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grpSp>
        <p:nvGrpSpPr>
          <p:cNvPr id="5" name="Group 20"/>
          <p:cNvGrpSpPr>
            <a:grpSpLocks/>
          </p:cNvGrpSpPr>
          <p:nvPr/>
        </p:nvGrpSpPr>
        <p:grpSpPr bwMode="auto">
          <a:xfrm>
            <a:off x="4495800" y="1447800"/>
            <a:ext cx="1136650" cy="2057400"/>
            <a:chOff x="2976" y="1344"/>
            <a:chExt cx="716" cy="1296"/>
          </a:xfrm>
        </p:grpSpPr>
        <p:sp>
          <p:nvSpPr>
            <p:cNvPr id="24602" name="Rectangle 21"/>
            <p:cNvSpPr>
              <a:spLocks noChangeArrowheads="1"/>
            </p:cNvSpPr>
            <p:nvPr/>
          </p:nvSpPr>
          <p:spPr bwMode="auto">
            <a:xfrm>
              <a:off x="2980" y="1348"/>
              <a:ext cx="712" cy="6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603" name="Rectangle 22"/>
            <p:cNvSpPr>
              <a:spLocks noChangeArrowheads="1"/>
            </p:cNvSpPr>
            <p:nvPr/>
          </p:nvSpPr>
          <p:spPr bwMode="auto">
            <a:xfrm>
              <a:off x="3062" y="1622"/>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rPr>
                <a:t>S</a:t>
              </a:r>
              <a:r>
                <a:rPr lang="en-US" altLang="zh-TW" sz="2400" i="1" baseline="-25000">
                  <a:solidFill>
                    <a:srgbClr val="FF0000"/>
                  </a:solidFill>
                  <a:latin typeface="Times New Roman" panose="02020603050405020304" pitchFamily="18" charset="0"/>
                  <a:ea typeface="新細明體" panose="02020500000000000000" pitchFamily="18" charset="-120"/>
                  <a:cs typeface="Arial" panose="020B0604020202020204" pitchFamily="34" charset="0"/>
                </a:rPr>
                <a:t>k</a:t>
              </a:r>
            </a:p>
          </p:txBody>
        </p:sp>
        <p:sp>
          <p:nvSpPr>
            <p:cNvPr id="24604" name="Rectangle 23"/>
            <p:cNvSpPr>
              <a:spLocks noChangeArrowheads="1"/>
            </p:cNvSpPr>
            <p:nvPr/>
          </p:nvSpPr>
          <p:spPr bwMode="auto">
            <a:xfrm>
              <a:off x="3072" y="2352"/>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rPr>
                <a:t>k X k</a:t>
              </a:r>
            </a:p>
          </p:txBody>
        </p:sp>
        <p:grpSp>
          <p:nvGrpSpPr>
            <p:cNvPr id="24605" name="Group 24"/>
            <p:cNvGrpSpPr>
              <a:grpSpLocks/>
            </p:cNvGrpSpPr>
            <p:nvPr/>
          </p:nvGrpSpPr>
          <p:grpSpPr bwMode="auto">
            <a:xfrm>
              <a:off x="2976" y="1344"/>
              <a:ext cx="336" cy="288"/>
              <a:chOff x="3024" y="2208"/>
              <a:chExt cx="336" cy="288"/>
            </a:xfrm>
          </p:grpSpPr>
          <p:sp>
            <p:nvSpPr>
              <p:cNvPr id="24606" name="Rectangle 25"/>
              <p:cNvSpPr>
                <a:spLocks noChangeArrowheads="1"/>
              </p:cNvSpPr>
              <p:nvPr/>
            </p:nvSpPr>
            <p:spPr bwMode="auto">
              <a:xfrm>
                <a:off x="3028" y="2212"/>
                <a:ext cx="328" cy="280"/>
              </a:xfrm>
              <a:prstGeom prst="rect">
                <a:avLst/>
              </a:prstGeom>
              <a:solidFill>
                <a:srgbClr val="FF0000"/>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607" name="Line 26"/>
              <p:cNvSpPr>
                <a:spLocks noChangeShapeType="1"/>
              </p:cNvSpPr>
              <p:nvPr/>
            </p:nvSpPr>
            <p:spPr bwMode="auto">
              <a:xfrm>
                <a:off x="3024" y="2208"/>
                <a:ext cx="33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grpSp>
        <p:nvGrpSpPr>
          <p:cNvPr id="7" name="Group 27"/>
          <p:cNvGrpSpPr>
            <a:grpSpLocks/>
          </p:cNvGrpSpPr>
          <p:nvPr/>
        </p:nvGrpSpPr>
        <p:grpSpPr bwMode="auto">
          <a:xfrm>
            <a:off x="3200400" y="1371600"/>
            <a:ext cx="4283075" cy="2111375"/>
            <a:chOff x="2160" y="1296"/>
            <a:chExt cx="2698" cy="1330"/>
          </a:xfrm>
        </p:grpSpPr>
        <p:grpSp>
          <p:nvGrpSpPr>
            <p:cNvPr id="24591" name="Group 28"/>
            <p:cNvGrpSpPr>
              <a:grpSpLocks/>
            </p:cNvGrpSpPr>
            <p:nvPr/>
          </p:nvGrpSpPr>
          <p:grpSpPr bwMode="auto">
            <a:xfrm>
              <a:off x="2160" y="1296"/>
              <a:ext cx="600" cy="1330"/>
              <a:chOff x="2160" y="1296"/>
              <a:chExt cx="600" cy="1330"/>
            </a:xfrm>
          </p:grpSpPr>
          <p:sp>
            <p:nvSpPr>
              <p:cNvPr id="24598" name="Rectangle 29"/>
              <p:cNvSpPr>
                <a:spLocks noChangeArrowheads="1"/>
              </p:cNvSpPr>
              <p:nvPr/>
            </p:nvSpPr>
            <p:spPr bwMode="auto">
              <a:xfrm>
                <a:off x="2174" y="1296"/>
                <a:ext cx="568" cy="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599" name="Rectangle 30"/>
              <p:cNvSpPr>
                <a:spLocks noChangeArrowheads="1"/>
              </p:cNvSpPr>
              <p:nvPr/>
            </p:nvSpPr>
            <p:spPr bwMode="auto">
              <a:xfrm>
                <a:off x="2304" y="1666"/>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rPr>
                  <a:t>   U</a:t>
                </a:r>
                <a:r>
                  <a:rPr lang="en-US" altLang="zh-TW" sz="2400" i="1" baseline="-25000">
                    <a:solidFill>
                      <a:srgbClr val="FF0000"/>
                    </a:solidFill>
                    <a:latin typeface="Times New Roman" panose="02020603050405020304" pitchFamily="18" charset="0"/>
                    <a:ea typeface="新細明體" panose="02020500000000000000" pitchFamily="18" charset="-120"/>
                    <a:cs typeface="Arial" panose="020B0604020202020204" pitchFamily="34" charset="0"/>
                  </a:rPr>
                  <a:t>k</a:t>
                </a:r>
              </a:p>
            </p:txBody>
          </p:sp>
          <p:sp>
            <p:nvSpPr>
              <p:cNvPr id="24600" name="Rectangle 31"/>
              <p:cNvSpPr>
                <a:spLocks noChangeArrowheads="1"/>
              </p:cNvSpPr>
              <p:nvPr/>
            </p:nvSpPr>
            <p:spPr bwMode="auto">
              <a:xfrm>
                <a:off x="2160" y="2338"/>
                <a:ext cx="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rPr>
                  <a:t>m X k</a:t>
                </a:r>
              </a:p>
            </p:txBody>
          </p:sp>
          <p:sp>
            <p:nvSpPr>
              <p:cNvPr id="24601" name="Rectangle 32"/>
              <p:cNvSpPr>
                <a:spLocks noChangeArrowheads="1"/>
              </p:cNvSpPr>
              <p:nvPr/>
            </p:nvSpPr>
            <p:spPr bwMode="auto">
              <a:xfrm>
                <a:off x="2174" y="1296"/>
                <a:ext cx="232" cy="1000"/>
              </a:xfrm>
              <a:prstGeom prst="rect">
                <a:avLst/>
              </a:prstGeom>
              <a:solidFill>
                <a:srgbClr val="008080"/>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grpSp>
        <p:grpSp>
          <p:nvGrpSpPr>
            <p:cNvPr id="24592" name="Group 33"/>
            <p:cNvGrpSpPr>
              <a:grpSpLocks/>
            </p:cNvGrpSpPr>
            <p:nvPr/>
          </p:nvGrpSpPr>
          <p:grpSpPr bwMode="auto">
            <a:xfrm>
              <a:off x="3888" y="1296"/>
              <a:ext cx="970" cy="1286"/>
              <a:chOff x="3984" y="2736"/>
              <a:chExt cx="970" cy="1286"/>
            </a:xfrm>
          </p:grpSpPr>
          <p:sp>
            <p:nvSpPr>
              <p:cNvPr id="24593" name="Rectangle 34"/>
              <p:cNvSpPr>
                <a:spLocks noChangeArrowheads="1"/>
              </p:cNvSpPr>
              <p:nvPr/>
            </p:nvSpPr>
            <p:spPr bwMode="auto">
              <a:xfrm>
                <a:off x="3984" y="2736"/>
                <a:ext cx="960" cy="8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594" name="Rectangle 35"/>
              <p:cNvSpPr>
                <a:spLocks noChangeArrowheads="1"/>
              </p:cNvSpPr>
              <p:nvPr/>
            </p:nvSpPr>
            <p:spPr bwMode="auto">
              <a:xfrm>
                <a:off x="3994" y="2736"/>
                <a:ext cx="9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595" name="Rectangle 36"/>
              <p:cNvSpPr>
                <a:spLocks noChangeArrowheads="1"/>
              </p:cNvSpPr>
              <p:nvPr/>
            </p:nvSpPr>
            <p:spPr bwMode="auto">
              <a:xfrm>
                <a:off x="4272" y="2966"/>
                <a:ext cx="30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rPr>
                  <a:t>I</a:t>
                </a:r>
                <a:r>
                  <a:rPr lang="en-US" altLang="zh-TW" sz="2400" i="1" baseline="-25000">
                    <a:solidFill>
                      <a:srgbClr val="FF0000"/>
                    </a:solidFill>
                    <a:latin typeface="Times New Roman" panose="02020603050405020304" pitchFamily="18" charset="0"/>
                    <a:ea typeface="新細明體" panose="02020500000000000000" pitchFamily="18" charset="-120"/>
                    <a:cs typeface="Arial" panose="020B0604020202020204" pitchFamily="34" charset="0"/>
                  </a:rPr>
                  <a:t>k</a:t>
                </a:r>
                <a:r>
                  <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rPr>
                  <a:t>’</a:t>
                </a:r>
              </a:p>
            </p:txBody>
          </p:sp>
          <p:sp>
            <p:nvSpPr>
              <p:cNvPr id="24596" name="Rectangle 37"/>
              <p:cNvSpPr>
                <a:spLocks noChangeArrowheads="1"/>
              </p:cNvSpPr>
              <p:nvPr/>
            </p:nvSpPr>
            <p:spPr bwMode="auto">
              <a:xfrm>
                <a:off x="4080" y="3734"/>
                <a:ext cx="5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i="1">
                    <a:solidFill>
                      <a:srgbClr val="FF0000"/>
                    </a:solidFill>
                    <a:latin typeface="Times New Roman" panose="02020603050405020304" pitchFamily="18" charset="0"/>
                    <a:ea typeface="新細明體" panose="02020500000000000000" pitchFamily="18" charset="-120"/>
                    <a:cs typeface="Arial" panose="020B0604020202020204" pitchFamily="34" charset="0"/>
                  </a:rPr>
                  <a:t>k X n</a:t>
                </a:r>
              </a:p>
            </p:txBody>
          </p:sp>
          <p:sp>
            <p:nvSpPr>
              <p:cNvPr id="24597" name="Rectangle 38"/>
              <p:cNvSpPr>
                <a:spLocks noChangeArrowheads="1"/>
              </p:cNvSpPr>
              <p:nvPr/>
            </p:nvSpPr>
            <p:spPr bwMode="auto">
              <a:xfrm>
                <a:off x="3984" y="2736"/>
                <a:ext cx="952" cy="232"/>
              </a:xfrm>
              <a:prstGeom prst="rect">
                <a:avLst/>
              </a:prstGeom>
              <a:solidFill>
                <a:srgbClr val="00FF00"/>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grpSp>
      </p:grpSp>
      <p:grpSp>
        <p:nvGrpSpPr>
          <p:cNvPr id="10" name="Group 39"/>
          <p:cNvGrpSpPr>
            <a:grpSpLocks/>
          </p:cNvGrpSpPr>
          <p:nvPr/>
        </p:nvGrpSpPr>
        <p:grpSpPr bwMode="auto">
          <a:xfrm>
            <a:off x="685800" y="1371600"/>
            <a:ext cx="7834313" cy="3460750"/>
            <a:chOff x="432" y="1296"/>
            <a:chExt cx="4935" cy="2180"/>
          </a:xfrm>
        </p:grpSpPr>
        <p:sp>
          <p:nvSpPr>
            <p:cNvPr id="24587" name="Text Box 40"/>
            <p:cNvSpPr txBox="1">
              <a:spLocks noChangeArrowheads="1"/>
            </p:cNvSpPr>
            <p:nvPr/>
          </p:nvSpPr>
          <p:spPr bwMode="auto">
            <a:xfrm>
              <a:off x="432" y="2880"/>
              <a:ext cx="493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a:latin typeface="Times New Roman" panose="02020603050405020304" pitchFamily="18" charset="0"/>
                  <a:ea typeface="新細明體" panose="02020500000000000000" pitchFamily="18" charset="-120"/>
                  <a:cs typeface="Arial" panose="020B0604020202020204" pitchFamily="34" charset="0"/>
                </a:rPr>
                <a:t>The reconstructed matrix </a:t>
              </a:r>
              <a:r>
                <a:rPr lang="en-US" altLang="zh-TW" i="1">
                  <a:latin typeface="Times New Roman" panose="02020603050405020304" pitchFamily="18" charset="0"/>
                  <a:ea typeface="新細明體" panose="02020500000000000000" pitchFamily="18" charset="-120"/>
                  <a:cs typeface="Arial" panose="020B0604020202020204" pitchFamily="34" charset="0"/>
                </a:rPr>
                <a:t>R</a:t>
              </a:r>
              <a:r>
                <a:rPr lang="en-US" altLang="zh-TW" i="1" baseline="-25000">
                  <a:latin typeface="Times New Roman" panose="02020603050405020304" pitchFamily="18" charset="0"/>
                  <a:ea typeface="新細明體" panose="02020500000000000000" pitchFamily="18" charset="-120"/>
                  <a:cs typeface="Arial" panose="020B0604020202020204" pitchFamily="34" charset="0"/>
                </a:rPr>
                <a:t>k</a:t>
              </a:r>
              <a:r>
                <a:rPr lang="en-US" altLang="zh-TW" i="1">
                  <a:latin typeface="Times New Roman" panose="02020603050405020304" pitchFamily="18" charset="0"/>
                  <a:ea typeface="新細明體" panose="02020500000000000000" pitchFamily="18" charset="-120"/>
                  <a:cs typeface="Arial" panose="020B0604020202020204" pitchFamily="34" charset="0"/>
                </a:rPr>
                <a:t> = U</a:t>
              </a:r>
              <a:r>
                <a:rPr lang="en-US" altLang="zh-TW" i="1" baseline="-25000">
                  <a:latin typeface="Times New Roman" panose="02020603050405020304" pitchFamily="18" charset="0"/>
                  <a:ea typeface="新細明體" panose="02020500000000000000" pitchFamily="18" charset="-120"/>
                  <a:cs typeface="Arial" panose="020B0604020202020204" pitchFamily="34" charset="0"/>
                </a:rPr>
                <a:t>k</a:t>
              </a:r>
              <a:r>
                <a:rPr lang="en-US" altLang="zh-TW" i="1">
                  <a:latin typeface="Times New Roman" panose="02020603050405020304" pitchFamily="18" charset="0"/>
                  <a:ea typeface="新細明體" panose="02020500000000000000" pitchFamily="18" charset="-120"/>
                  <a:cs typeface="Arial" panose="020B0604020202020204" pitchFamily="34" charset="0"/>
                </a:rPr>
                <a:t>.S</a:t>
              </a:r>
              <a:r>
                <a:rPr lang="en-US" altLang="zh-TW" i="1" baseline="-25000">
                  <a:latin typeface="Times New Roman" panose="02020603050405020304" pitchFamily="18" charset="0"/>
                  <a:ea typeface="新細明體" panose="02020500000000000000" pitchFamily="18" charset="-120"/>
                  <a:cs typeface="Arial" panose="020B0604020202020204" pitchFamily="34" charset="0"/>
                </a:rPr>
                <a:t>k</a:t>
              </a:r>
              <a:r>
                <a:rPr lang="en-US" altLang="zh-TW" i="1">
                  <a:latin typeface="Times New Roman" panose="02020603050405020304" pitchFamily="18" charset="0"/>
                  <a:ea typeface="新細明體" panose="02020500000000000000" pitchFamily="18" charset="-120"/>
                  <a:cs typeface="Arial" panose="020B0604020202020204" pitchFamily="34" charset="0"/>
                </a:rPr>
                <a:t>.I</a:t>
              </a:r>
              <a:r>
                <a:rPr lang="en-US" altLang="zh-TW" i="1" baseline="-25000">
                  <a:latin typeface="Times New Roman" panose="02020603050405020304" pitchFamily="18" charset="0"/>
                  <a:ea typeface="新細明體" panose="02020500000000000000" pitchFamily="18" charset="-120"/>
                  <a:cs typeface="Arial" panose="020B0604020202020204" pitchFamily="34" charset="0"/>
                </a:rPr>
                <a:t>k</a:t>
              </a:r>
              <a:r>
                <a:rPr lang="en-US" altLang="zh-TW" i="1">
                  <a:latin typeface="Times New Roman" panose="02020603050405020304" pitchFamily="18" charset="0"/>
                  <a:ea typeface="新細明體" panose="02020500000000000000" pitchFamily="18" charset="-120"/>
                  <a:cs typeface="Arial" panose="020B0604020202020204" pitchFamily="34" charset="0"/>
                </a:rPr>
                <a:t>’ </a:t>
              </a:r>
              <a:r>
                <a:rPr lang="en-US" altLang="zh-TW">
                  <a:latin typeface="Times New Roman" panose="02020603050405020304" pitchFamily="18" charset="0"/>
                  <a:ea typeface="新細明體" panose="02020500000000000000" pitchFamily="18" charset="-120"/>
                  <a:cs typeface="Arial" panose="020B0604020202020204" pitchFamily="34" charset="0"/>
                </a:rPr>
                <a:t> is the closest </a:t>
              </a:r>
            </a:p>
            <a:p>
              <a:pPr>
                <a:spcBef>
                  <a:spcPct val="0"/>
                </a:spcBef>
                <a:buClrTx/>
                <a:buSzTx/>
                <a:buFontTx/>
                <a:buNone/>
              </a:pPr>
              <a:r>
                <a:rPr lang="en-US" altLang="zh-TW" i="1">
                  <a:latin typeface="Times New Roman" panose="02020603050405020304" pitchFamily="18" charset="0"/>
                  <a:ea typeface="新細明體" panose="02020500000000000000" pitchFamily="18" charset="-120"/>
                  <a:cs typeface="Arial" panose="020B0604020202020204" pitchFamily="34" charset="0"/>
                </a:rPr>
                <a:t>rank-k </a:t>
              </a:r>
              <a:r>
                <a:rPr lang="en-US" altLang="zh-TW">
                  <a:latin typeface="Times New Roman" panose="02020603050405020304" pitchFamily="18" charset="0"/>
                  <a:ea typeface="新細明體" panose="02020500000000000000" pitchFamily="18" charset="-120"/>
                  <a:cs typeface="Arial" panose="020B0604020202020204" pitchFamily="34" charset="0"/>
                </a:rPr>
                <a:t>matrix to the original matrix </a:t>
              </a:r>
              <a:r>
                <a:rPr lang="en-US" altLang="zh-TW" i="1">
                  <a:latin typeface="Times New Roman" panose="02020603050405020304" pitchFamily="18" charset="0"/>
                  <a:ea typeface="新細明體" panose="02020500000000000000" pitchFamily="18" charset="-120"/>
                  <a:cs typeface="Arial" panose="020B0604020202020204" pitchFamily="34" charset="0"/>
                </a:rPr>
                <a:t>R.</a:t>
              </a:r>
              <a:endParaRPr lang="en-US" altLang="zh-TW" sz="2400">
                <a:latin typeface="Times New Roman" panose="02020603050405020304" pitchFamily="18" charset="0"/>
                <a:ea typeface="新細明體" panose="02020500000000000000" pitchFamily="18" charset="-120"/>
                <a:cs typeface="Arial" panose="020B0604020202020204" pitchFamily="34" charset="0"/>
              </a:endParaRPr>
            </a:p>
          </p:txBody>
        </p:sp>
        <p:grpSp>
          <p:nvGrpSpPr>
            <p:cNvPr id="24588" name="Group 41"/>
            <p:cNvGrpSpPr>
              <a:grpSpLocks/>
            </p:cNvGrpSpPr>
            <p:nvPr/>
          </p:nvGrpSpPr>
          <p:grpSpPr bwMode="auto">
            <a:xfrm>
              <a:off x="720" y="1296"/>
              <a:ext cx="912" cy="1056"/>
              <a:chOff x="912" y="2736"/>
              <a:chExt cx="912" cy="1056"/>
            </a:xfrm>
          </p:grpSpPr>
          <p:sp>
            <p:nvSpPr>
              <p:cNvPr id="24589" name="Rectangle 42"/>
              <p:cNvSpPr>
                <a:spLocks noChangeArrowheads="1"/>
              </p:cNvSpPr>
              <p:nvPr/>
            </p:nvSpPr>
            <p:spPr bwMode="auto">
              <a:xfrm>
                <a:off x="912" y="2736"/>
                <a:ext cx="912" cy="105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4590" name="Text Box 43"/>
              <p:cNvSpPr txBox="1">
                <a:spLocks noChangeArrowheads="1"/>
              </p:cNvSpPr>
              <p:nvPr/>
            </p:nvSpPr>
            <p:spPr bwMode="auto">
              <a:xfrm>
                <a:off x="1296" y="31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a:solidFill>
                      <a:srgbClr val="FF0000"/>
                    </a:solidFill>
                    <a:latin typeface="Times New Roman" panose="02020603050405020304" pitchFamily="18" charset="0"/>
                    <a:ea typeface="新細明體" panose="02020500000000000000" pitchFamily="18" charset="-120"/>
                    <a:cs typeface="Arial" panose="020B0604020202020204" pitchFamily="34" charset="0"/>
                  </a:rPr>
                  <a:t>R</a:t>
                </a:r>
                <a:r>
                  <a:rPr lang="en-US" altLang="zh-TW" sz="2400" baseline="-25000">
                    <a:solidFill>
                      <a:srgbClr val="FF0000"/>
                    </a:solidFill>
                    <a:latin typeface="Times New Roman" panose="02020603050405020304" pitchFamily="18" charset="0"/>
                    <a:ea typeface="新細明體" panose="02020500000000000000" pitchFamily="18" charset="-120"/>
                    <a:cs typeface="Arial" panose="020B0604020202020204" pitchFamily="34" charset="0"/>
                  </a:rPr>
                  <a:t>k</a:t>
                </a:r>
                <a:endParaRPr lang="en-US" altLang="zh-TW" sz="2400">
                  <a:solidFill>
                    <a:srgbClr val="FF0000"/>
                  </a:solidFill>
                  <a:latin typeface="Times New Roman" panose="02020603050405020304" pitchFamily="18" charset="0"/>
                  <a:ea typeface="新細明體" panose="02020500000000000000" pitchFamily="18" charset="-120"/>
                  <a:cs typeface="Arial" panose="020B0604020202020204" pitchFamily="34" charset="0"/>
                </a:endParaRPr>
              </a:p>
            </p:txBody>
          </p:sp>
        </p:grpSp>
      </p:grpSp>
      <p:sp>
        <p:nvSpPr>
          <p:cNvPr id="2144300" name="Text Box 44"/>
          <p:cNvSpPr txBox="1">
            <a:spLocks noChangeArrowheads="1"/>
          </p:cNvSpPr>
          <p:nvPr/>
        </p:nvSpPr>
        <p:spPr bwMode="auto">
          <a:xfrm>
            <a:off x="914400" y="5181600"/>
            <a:ext cx="7239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ct val="0"/>
              </a:spcBef>
              <a:buClrTx/>
              <a:buSzTx/>
              <a:buFontTx/>
              <a:buChar char="•"/>
            </a:pPr>
            <a:r>
              <a:rPr lang="en-US" altLang="zh-TW">
                <a:ea typeface="新細明體" panose="02020500000000000000" pitchFamily="18" charset="-120"/>
                <a:cs typeface="Arial" panose="020B0604020202020204" pitchFamily="34" charset="0"/>
              </a:rPr>
              <a:t> Captures latent associations</a:t>
            </a:r>
          </a:p>
          <a:p>
            <a:pPr lvl="1" eaLnBrk="1" hangingPunct="1">
              <a:spcBef>
                <a:spcPct val="0"/>
              </a:spcBef>
              <a:buClrTx/>
              <a:buSzTx/>
              <a:buFontTx/>
              <a:buChar char="•"/>
            </a:pPr>
            <a:r>
              <a:rPr lang="en-US" altLang="zh-TW">
                <a:ea typeface="新細明體" panose="02020500000000000000" pitchFamily="18" charset="-120"/>
                <a:cs typeface="Arial" panose="020B0604020202020204" pitchFamily="34" charset="0"/>
              </a:rPr>
              <a:t> Reduced space is less-noisy</a:t>
            </a:r>
          </a:p>
        </p:txBody>
      </p:sp>
    </p:spTree>
    <p:extLst>
      <p:ext uri="{BB962C8B-B14F-4D97-AF65-F5344CB8AC3E}">
        <p14:creationId xmlns:p14="http://schemas.microsoft.com/office/powerpoint/2010/main" val="3244866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
                                        </p:tgtEl>
                                        <p:attrNameLst>
                                          <p:attrName>ppt_c</p:attrName>
                                        </p:attrNameLst>
                                      </p:cBhvr>
                                      <p:to>
                                        <a:srgbClr val="DDDDDD"/>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4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43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E871E24-F69B-4449-B11F-081F08383C15}" type="slidenum">
              <a:rPr lang="en-US" altLang="zh-TW" sz="1200"/>
              <a:pPr>
                <a:spcBef>
                  <a:spcPct val="0"/>
                </a:spcBef>
                <a:buClrTx/>
                <a:buSzTx/>
                <a:buFontTx/>
                <a:buNone/>
              </a:pPr>
              <a:t>2</a:t>
            </a:fld>
            <a:endParaRPr lang="en-US" altLang="zh-TW" sz="1200"/>
          </a:p>
        </p:txBody>
      </p:sp>
      <p:sp>
        <p:nvSpPr>
          <p:cNvPr id="7173"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Motivation</a:t>
            </a:r>
          </a:p>
        </p:txBody>
      </p:sp>
      <p:sp>
        <p:nvSpPr>
          <p:cNvPr id="7174"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User Perspective</a:t>
            </a:r>
          </a:p>
          <a:p>
            <a:pPr lvl="1" eaLnBrk="1" hangingPunct="1"/>
            <a:r>
              <a:rPr lang="en-US" altLang="zh-TW" smtClean="0">
                <a:solidFill>
                  <a:schemeClr val="hlink"/>
                </a:solidFill>
                <a:ea typeface="新細明體" panose="02020500000000000000" pitchFamily="18" charset="-120"/>
              </a:rPr>
              <a:t>Lots</a:t>
            </a:r>
            <a:r>
              <a:rPr lang="en-US" altLang="zh-TW" smtClean="0">
                <a:ea typeface="新細明體" panose="02020500000000000000" pitchFamily="18" charset="-120"/>
              </a:rPr>
              <a:t> of online products, books, movies, etc.</a:t>
            </a:r>
          </a:p>
          <a:p>
            <a:pPr lvl="1" eaLnBrk="1" hangingPunct="1"/>
            <a:r>
              <a:rPr lang="en-US" altLang="zh-TW" smtClean="0">
                <a:solidFill>
                  <a:srgbClr val="428C8E"/>
                </a:solidFill>
                <a:ea typeface="新細明體" panose="02020500000000000000" pitchFamily="18" charset="-120"/>
              </a:rPr>
              <a:t>Reduce</a:t>
            </a:r>
            <a:r>
              <a:rPr lang="en-US" altLang="zh-TW" smtClean="0">
                <a:ea typeface="新細明體" panose="02020500000000000000" pitchFamily="18" charset="-120"/>
              </a:rPr>
              <a:t> my choices…please…</a:t>
            </a:r>
          </a:p>
          <a:p>
            <a:pPr lvl="1" eaLnBrk="1" hangingPunct="1"/>
            <a:endParaRPr lang="en-US" altLang="zh-TW" smtClean="0">
              <a:ea typeface="新細明體" panose="02020500000000000000" pitchFamily="18" charset="-120"/>
            </a:endParaRPr>
          </a:p>
          <a:p>
            <a:pPr eaLnBrk="1" hangingPunct="1"/>
            <a:r>
              <a:rPr lang="en-US" altLang="zh-TW" smtClean="0">
                <a:ea typeface="新細明體" panose="02020500000000000000" pitchFamily="18" charset="-120"/>
              </a:rPr>
              <a:t>Manager Perspective</a:t>
            </a:r>
          </a:p>
          <a:p>
            <a:pPr lvl="1" eaLnBrk="1" hangingPunct="1">
              <a:buFont typeface="Wingdings" panose="05000000000000000000" pitchFamily="2" charset="2"/>
              <a:buNone/>
            </a:pPr>
            <a:endParaRPr lang="en-US" altLang="zh-TW" sz="2400" i="1" smtClean="0">
              <a:ea typeface="新細明體" panose="02020500000000000000" pitchFamily="18" charset="-120"/>
            </a:endParaRPr>
          </a:p>
          <a:p>
            <a:pPr lvl="1" eaLnBrk="1" hangingPunct="1">
              <a:buFont typeface="Wingdings" panose="05000000000000000000" pitchFamily="2" charset="2"/>
              <a:buNone/>
            </a:pPr>
            <a:r>
              <a:rPr lang="en-US" altLang="zh-TW" sz="2400" i="1" smtClean="0">
                <a:ea typeface="新細明體" panose="02020500000000000000" pitchFamily="18" charset="-120"/>
              </a:rPr>
              <a:t>“ if I have 3 million </a:t>
            </a:r>
            <a:r>
              <a:rPr lang="en-US" altLang="zh-TW" sz="2400" i="1" smtClean="0">
                <a:solidFill>
                  <a:schemeClr val="folHlink"/>
                </a:solidFill>
                <a:ea typeface="新細明體" panose="02020500000000000000" pitchFamily="18" charset="-120"/>
              </a:rPr>
              <a:t>customers</a:t>
            </a:r>
            <a:r>
              <a:rPr lang="en-US" altLang="zh-TW" sz="2400" i="1" smtClean="0">
                <a:ea typeface="新細明體" panose="02020500000000000000" pitchFamily="18" charset="-120"/>
              </a:rPr>
              <a:t> on the web, I should have 3 million </a:t>
            </a:r>
            <a:r>
              <a:rPr lang="en-US" altLang="zh-TW" sz="2400" i="1" smtClean="0">
                <a:solidFill>
                  <a:schemeClr val="folHlink"/>
                </a:solidFill>
                <a:ea typeface="新細明體" panose="02020500000000000000" pitchFamily="18" charset="-120"/>
              </a:rPr>
              <a:t>stores </a:t>
            </a:r>
            <a:r>
              <a:rPr lang="en-US" altLang="zh-TW" sz="2400" i="1" smtClean="0">
                <a:ea typeface="新細明體" panose="02020500000000000000" pitchFamily="18" charset="-120"/>
              </a:rPr>
              <a:t>on the web.”</a:t>
            </a:r>
          </a:p>
          <a:p>
            <a:pPr algn="ctr" eaLnBrk="1" hangingPunct="1">
              <a:buFont typeface="Wingdings" panose="05000000000000000000" pitchFamily="2" charset="2"/>
              <a:buNone/>
            </a:pPr>
            <a:r>
              <a:rPr lang="en-US" altLang="zh-TW" sz="2400" i="1" smtClean="0">
                <a:ea typeface="新細明體" panose="02020500000000000000" pitchFamily="18" charset="-120"/>
              </a:rPr>
              <a:t>				</a:t>
            </a:r>
            <a:r>
              <a:rPr lang="en-US" altLang="zh-TW" sz="2400" smtClean="0">
                <a:solidFill>
                  <a:schemeClr val="folHlink"/>
                </a:solidFill>
                <a:ea typeface="新細明體" panose="02020500000000000000" pitchFamily="18" charset="-120"/>
              </a:rPr>
              <a:t>CEO of Amazon.com</a:t>
            </a:r>
            <a:r>
              <a:rPr lang="en-US" altLang="zh-TW" sz="2400" i="1" smtClean="0">
                <a:solidFill>
                  <a:schemeClr val="folHlink"/>
                </a:solidFill>
                <a:ea typeface="新細明體" panose="02020500000000000000" pitchFamily="18" charset="-120"/>
              </a:rPr>
              <a:t> </a:t>
            </a:r>
            <a:r>
              <a:rPr lang="en-US" altLang="zh-TW" sz="2400" smtClean="0">
                <a:solidFill>
                  <a:schemeClr val="folHlink"/>
                </a:solidFill>
                <a:ea typeface="新細明體" panose="02020500000000000000" pitchFamily="18" charset="-120"/>
              </a:rPr>
              <a:t>[SCH01]</a:t>
            </a:r>
          </a:p>
        </p:txBody>
      </p:sp>
    </p:spTree>
    <p:extLst>
      <p:ext uri="{BB962C8B-B14F-4D97-AF65-F5344CB8AC3E}">
        <p14:creationId xmlns:p14="http://schemas.microsoft.com/office/powerpoint/2010/main" val="4083268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113A2D4-BB93-4197-987C-082A3F165E08}" type="slidenum">
              <a:rPr lang="en-US" altLang="zh-TW" sz="1200"/>
              <a:pPr>
                <a:spcBef>
                  <a:spcPct val="0"/>
                </a:spcBef>
                <a:buClrTx/>
                <a:buSzTx/>
                <a:buFontTx/>
                <a:buNone/>
              </a:pPr>
              <a:t>20</a:t>
            </a:fld>
            <a:endParaRPr lang="en-US" altLang="zh-TW" sz="1200"/>
          </a:p>
        </p:txBody>
      </p:sp>
      <p:sp>
        <p:nvSpPr>
          <p:cNvPr id="25605" name="Rectangle 2"/>
          <p:cNvSpPr>
            <a:spLocks noGrp="1" noChangeArrowheads="1"/>
          </p:cNvSpPr>
          <p:nvPr>
            <p:ph type="title"/>
          </p:nvPr>
        </p:nvSpPr>
        <p:spPr/>
        <p:txBody>
          <a:bodyPr>
            <a:normAutofit fontScale="90000"/>
          </a:bodyPr>
          <a:lstStyle/>
          <a:p>
            <a:pPr eaLnBrk="1" hangingPunct="1"/>
            <a:r>
              <a:rPr lang="en-US" altLang="zh-TW" smtClean="0">
                <a:ea typeface="新細明體" panose="02020500000000000000" pitchFamily="18" charset="-120"/>
              </a:rPr>
              <a:t>Are We Done? (2)</a:t>
            </a:r>
          </a:p>
        </p:txBody>
      </p:sp>
      <p:sp>
        <p:nvSpPr>
          <p:cNvPr id="25606" name="Rectangle 3"/>
          <p:cNvSpPr>
            <a:spLocks noChangeArrowheads="1"/>
          </p:cNvSpPr>
          <p:nvPr/>
        </p:nvSpPr>
        <p:spPr bwMode="auto">
          <a:xfrm>
            <a:off x="457200" y="1371600"/>
            <a:ext cx="7848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zh-TW">
                <a:ea typeface="新細明體" panose="02020500000000000000" pitchFamily="18" charset="-120"/>
              </a:rPr>
              <a:t>Q2:How to Select Neighbors?</a:t>
            </a:r>
            <a:r>
              <a:rPr lang="en-US" altLang="zh-TW" sz="3200">
                <a:ea typeface="新細明體" panose="02020500000000000000" pitchFamily="18" charset="-120"/>
              </a:rPr>
              <a:t> </a:t>
            </a:r>
            <a:endParaRPr lang="en-US" altLang="zh-TW" sz="2400">
              <a:ea typeface="新細明體" panose="02020500000000000000" pitchFamily="18" charset="-120"/>
            </a:endParaRPr>
          </a:p>
          <a:p>
            <a:pPr eaLnBrk="1" hangingPunct="1"/>
            <a:r>
              <a:rPr lang="en-US" altLang="zh-TW">
                <a:ea typeface="新細明體" panose="02020500000000000000" pitchFamily="18" charset="-120"/>
              </a:rPr>
              <a:t>We </a:t>
            </a:r>
            <a:r>
              <a:rPr lang="en-US" altLang="zh-TW">
                <a:solidFill>
                  <a:srgbClr val="E4391C"/>
                </a:solidFill>
                <a:ea typeface="新細明體" panose="02020500000000000000" pitchFamily="18" charset="-120"/>
              </a:rPr>
              <a:t>don’t</a:t>
            </a:r>
            <a:r>
              <a:rPr lang="en-US" altLang="zh-TW">
                <a:ea typeface="新細明體" panose="02020500000000000000" pitchFamily="18" charset="-120"/>
              </a:rPr>
              <a:t> expect to use the </a:t>
            </a:r>
            <a:r>
              <a:rPr lang="en-US" altLang="zh-TW">
                <a:solidFill>
                  <a:srgbClr val="E4391C"/>
                </a:solidFill>
                <a:ea typeface="新細明體" panose="02020500000000000000" pitchFamily="18" charset="-120"/>
              </a:rPr>
              <a:t>same</a:t>
            </a:r>
            <a:r>
              <a:rPr lang="en-US" altLang="zh-TW">
                <a:ea typeface="新細明體" panose="02020500000000000000" pitchFamily="18" charset="-120"/>
              </a:rPr>
              <a:t> neighbors for all products</a:t>
            </a:r>
          </a:p>
          <a:p>
            <a:pPr lvl="1" eaLnBrk="1" hangingPunct="1"/>
            <a:r>
              <a:rPr lang="en-US" altLang="zh-TW">
                <a:ea typeface="新細明體" panose="02020500000000000000" pitchFamily="18" charset="-120"/>
              </a:rPr>
              <a:t>Neighbors should be </a:t>
            </a:r>
            <a:r>
              <a:rPr lang="en-US" altLang="zh-TW">
                <a:solidFill>
                  <a:srgbClr val="E4391C"/>
                </a:solidFill>
                <a:ea typeface="新細明體" panose="02020500000000000000" pitchFamily="18" charset="-120"/>
              </a:rPr>
              <a:t>product-category</a:t>
            </a:r>
            <a:r>
              <a:rPr lang="en-US" altLang="zh-TW">
                <a:ea typeface="新細明體" panose="02020500000000000000" pitchFamily="18" charset="-120"/>
              </a:rPr>
              <a:t> specific </a:t>
            </a:r>
          </a:p>
        </p:txBody>
      </p:sp>
      <p:sp>
        <p:nvSpPr>
          <p:cNvPr id="25607" name="Text Box 4"/>
          <p:cNvSpPr txBox="1">
            <a:spLocks noChangeArrowheads="1"/>
          </p:cNvSpPr>
          <p:nvPr/>
        </p:nvSpPr>
        <p:spPr bwMode="auto">
          <a:xfrm>
            <a:off x="6553200" y="1295400"/>
            <a:ext cx="2133600" cy="711200"/>
          </a:xfrm>
          <a:prstGeom prst="rect">
            <a:avLst/>
          </a:prstGeom>
          <a:solidFill>
            <a:srgbClr val="C3DFE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TW" sz="2000">
                <a:ea typeface="新細明體" panose="02020500000000000000" pitchFamily="18" charset="-120"/>
                <a:cs typeface="Arial" panose="020B0604020202020204" pitchFamily="34" charset="0"/>
              </a:rPr>
              <a:t>Not adequately answered</a:t>
            </a:r>
            <a:endParaRPr lang="en-US" altLang="zh-TW" sz="2000">
              <a:latin typeface="Arial" panose="020B060402020202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89834354"/>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75BC941-393A-4D0A-9DED-676A97845EC3}" type="slidenum">
              <a:rPr lang="en-US" altLang="zh-TW" sz="1200"/>
              <a:pPr>
                <a:spcBef>
                  <a:spcPct val="0"/>
                </a:spcBef>
                <a:buClrTx/>
                <a:buSzTx/>
                <a:buFontTx/>
                <a:buNone/>
              </a:pPr>
              <a:t>21</a:t>
            </a:fld>
            <a:endParaRPr lang="en-US" altLang="zh-TW" sz="1200"/>
          </a:p>
        </p:txBody>
      </p:sp>
      <p:sp>
        <p:nvSpPr>
          <p:cNvPr id="26629"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Are We Done? (3)</a:t>
            </a:r>
          </a:p>
        </p:txBody>
      </p:sp>
      <p:sp>
        <p:nvSpPr>
          <p:cNvPr id="26630" name="Rectangle 3"/>
          <p:cNvSpPr>
            <a:spLocks noGrp="1" noChangeArrowheads="1"/>
          </p:cNvSpPr>
          <p:nvPr>
            <p:ph type="body" idx="1"/>
          </p:nvPr>
        </p:nvSpPr>
        <p:spPr/>
        <p:txBody>
          <a:bodyPr>
            <a:normAutofit lnSpcReduction="10000"/>
          </a:bodyPr>
          <a:lstStyle/>
          <a:p>
            <a:pPr eaLnBrk="1" hangingPunct="1">
              <a:lnSpc>
                <a:spcPct val="110000"/>
              </a:lnSpc>
            </a:pPr>
            <a:r>
              <a:rPr lang="en-US" altLang="zh-TW" sz="2400" smtClean="0">
                <a:ea typeface="新細明體" panose="02020500000000000000" pitchFamily="18" charset="-120"/>
              </a:rPr>
              <a:t>Q3:How to combine?</a:t>
            </a:r>
          </a:p>
          <a:p>
            <a:pPr eaLnBrk="1" hangingPunct="1">
              <a:lnSpc>
                <a:spcPct val="110000"/>
              </a:lnSpc>
            </a:pPr>
            <a:r>
              <a:rPr lang="en-US" altLang="zh-TW" sz="2400" smtClean="0">
                <a:ea typeface="新細明體" panose="02020500000000000000" pitchFamily="18" charset="-120"/>
              </a:rPr>
              <a:t>Weighted average</a:t>
            </a:r>
          </a:p>
          <a:p>
            <a:pPr eaLnBrk="1" hangingPunct="1">
              <a:lnSpc>
                <a:spcPct val="110000"/>
              </a:lnSpc>
            </a:pPr>
            <a:r>
              <a:rPr lang="en-US" altLang="zh-TW" sz="2400" smtClean="0">
                <a:ea typeface="新細明體" panose="02020500000000000000" pitchFamily="18" charset="-120"/>
              </a:rPr>
              <a:t>Discover </a:t>
            </a:r>
            <a:r>
              <a:rPr lang="en-US" altLang="zh-TW" sz="2400" smtClean="0">
                <a:solidFill>
                  <a:srgbClr val="428C8E"/>
                </a:solidFill>
                <a:ea typeface="新細明體" panose="02020500000000000000" pitchFamily="18" charset="-120"/>
              </a:rPr>
              <a:t>association rules</a:t>
            </a:r>
            <a:r>
              <a:rPr lang="en-US" altLang="zh-TW" sz="2400" smtClean="0">
                <a:ea typeface="新細明體" panose="02020500000000000000" pitchFamily="18" charset="-120"/>
              </a:rPr>
              <a:t> in neighbors’ transactions </a:t>
            </a:r>
            <a:r>
              <a:rPr lang="en-US" altLang="zh-TW" sz="2400" smtClean="0">
                <a:solidFill>
                  <a:schemeClr val="tx2"/>
                </a:solidFill>
                <a:ea typeface="新細明體" panose="02020500000000000000" pitchFamily="18" charset="-120"/>
              </a:rPr>
              <a:t>[LEE01, WAN04]</a:t>
            </a:r>
          </a:p>
          <a:p>
            <a:pPr lvl="1" eaLnBrk="1" hangingPunct="1">
              <a:lnSpc>
                <a:spcPct val="110000"/>
              </a:lnSpc>
            </a:pPr>
            <a:r>
              <a:rPr lang="en-US" altLang="zh-TW" sz="2400" smtClean="0">
                <a:ea typeface="新細明體" panose="02020500000000000000" pitchFamily="18" charset="-120"/>
              </a:rPr>
              <a:t>For </a:t>
            </a:r>
            <a:r>
              <a:rPr lang="en-US" altLang="zh-TW" sz="2400" smtClean="0">
                <a:solidFill>
                  <a:srgbClr val="428C8E"/>
                </a:solidFill>
                <a:ea typeface="新細明體" panose="02020500000000000000" pitchFamily="18" charset="-120"/>
              </a:rPr>
              <a:t>every x</a:t>
            </a:r>
            <a:r>
              <a:rPr lang="en-US" altLang="zh-TW" sz="2400" smtClean="0">
                <a:ea typeface="新細明體" panose="02020500000000000000" pitchFamily="18" charset="-120"/>
              </a:rPr>
              <a:t> in this </a:t>
            </a:r>
            <a:r>
              <a:rPr lang="en-US" altLang="zh-TW" sz="2400" smtClean="0">
                <a:solidFill>
                  <a:srgbClr val="428C8E"/>
                </a:solidFill>
                <a:ea typeface="新細明體" panose="02020500000000000000" pitchFamily="18" charset="-120"/>
              </a:rPr>
              <a:t>group</a:t>
            </a:r>
            <a:r>
              <a:rPr lang="en-US" altLang="zh-TW" sz="2400" smtClean="0">
                <a:ea typeface="新細明體" panose="02020500000000000000" pitchFamily="18" charset="-120"/>
              </a:rPr>
              <a:t>:</a:t>
            </a:r>
          </a:p>
          <a:p>
            <a:pPr lvl="1" eaLnBrk="1" hangingPunct="1">
              <a:lnSpc>
                <a:spcPct val="110000"/>
              </a:lnSpc>
              <a:buFont typeface="Wingdings" panose="05000000000000000000" pitchFamily="2" charset="2"/>
              <a:buNone/>
            </a:pPr>
            <a:r>
              <a:rPr lang="en-US" altLang="zh-TW" sz="2400" smtClean="0">
                <a:ea typeface="新細明體" panose="02020500000000000000" pitchFamily="18" charset="-120"/>
              </a:rPr>
              <a:t>   like(x, Item1) ^ like(x, Item2)</a:t>
            </a:r>
            <a:r>
              <a:rPr lang="en-US" altLang="zh-TW" sz="2400" smtClean="0">
                <a:ea typeface="新細明體" panose="02020500000000000000" pitchFamily="18" charset="-120"/>
                <a:sym typeface="Wingdings" panose="05000000000000000000" pitchFamily="2" charset="2"/>
              </a:rPr>
              <a:t> </a:t>
            </a:r>
            <a:r>
              <a:rPr lang="en-US" altLang="zh-TW" sz="2400" smtClean="0">
                <a:ea typeface="新細明體" panose="02020500000000000000" pitchFamily="18" charset="-120"/>
              </a:rPr>
              <a:t>like(x, Item3)</a:t>
            </a:r>
          </a:p>
          <a:p>
            <a:pPr lvl="1" eaLnBrk="1" hangingPunct="1">
              <a:lnSpc>
                <a:spcPct val="110000"/>
              </a:lnSpc>
            </a:pPr>
            <a:r>
              <a:rPr lang="en-US" altLang="zh-TW" sz="2400" smtClean="0">
                <a:ea typeface="新細明體" panose="02020500000000000000" pitchFamily="18" charset="-120"/>
              </a:rPr>
              <a:t>Use </a:t>
            </a:r>
            <a:r>
              <a:rPr lang="en-US" altLang="zh-TW" sz="2400" smtClean="0">
                <a:solidFill>
                  <a:srgbClr val="428C8E"/>
                </a:solidFill>
                <a:ea typeface="新細明體" panose="02020500000000000000" pitchFamily="18" charset="-120"/>
              </a:rPr>
              <a:t>confidence</a:t>
            </a:r>
            <a:r>
              <a:rPr lang="en-US" altLang="zh-TW" sz="2400" smtClean="0">
                <a:ea typeface="新細明體" panose="02020500000000000000" pitchFamily="18" charset="-120"/>
              </a:rPr>
              <a:t> and </a:t>
            </a:r>
            <a:r>
              <a:rPr lang="en-US" altLang="zh-TW" sz="2400" smtClean="0">
                <a:solidFill>
                  <a:srgbClr val="428C8E"/>
                </a:solidFill>
                <a:ea typeface="新細明體" panose="02020500000000000000" pitchFamily="18" charset="-120"/>
              </a:rPr>
              <a:t>support</a:t>
            </a:r>
            <a:r>
              <a:rPr lang="en-US" altLang="zh-TW" sz="2400" smtClean="0">
                <a:ea typeface="新細明體" panose="02020500000000000000" pitchFamily="18" charset="-120"/>
              </a:rPr>
              <a:t> to judge the quality of the prediction</a:t>
            </a:r>
          </a:p>
          <a:p>
            <a:pPr lvl="1" eaLnBrk="1" hangingPunct="1">
              <a:lnSpc>
                <a:spcPct val="110000"/>
              </a:lnSpc>
            </a:pPr>
            <a:r>
              <a:rPr lang="en-US" altLang="zh-TW" sz="2400" smtClean="0">
                <a:ea typeface="新細明體" panose="02020500000000000000" pitchFamily="18" charset="-120"/>
              </a:rPr>
              <a:t>Prediction is done on the </a:t>
            </a:r>
            <a:r>
              <a:rPr lang="en-US" altLang="zh-TW" sz="2400" smtClean="0">
                <a:solidFill>
                  <a:srgbClr val="428C8E"/>
                </a:solidFill>
                <a:ea typeface="新細明體" panose="02020500000000000000" pitchFamily="18" charset="-120"/>
              </a:rPr>
              <a:t>binary</a:t>
            </a:r>
            <a:r>
              <a:rPr lang="en-US" altLang="zh-TW" sz="2400" smtClean="0">
                <a:ea typeface="新細明體" panose="02020500000000000000" pitchFamily="18" charset="-120"/>
              </a:rPr>
              <a:t> level (like, dislike)</a:t>
            </a:r>
          </a:p>
          <a:p>
            <a:pPr lvl="1" eaLnBrk="1" hangingPunct="1">
              <a:lnSpc>
                <a:spcPct val="110000"/>
              </a:lnSpc>
            </a:pPr>
            <a:r>
              <a:rPr lang="en-US" altLang="zh-TW" sz="2400" smtClean="0">
                <a:ea typeface="新細明體" panose="02020500000000000000" pitchFamily="18" charset="-120"/>
              </a:rPr>
              <a:t>Costly to run online</a:t>
            </a:r>
          </a:p>
        </p:txBody>
      </p:sp>
    </p:spTree>
    <p:extLst>
      <p:ext uri="{BB962C8B-B14F-4D97-AF65-F5344CB8AC3E}">
        <p14:creationId xmlns:p14="http://schemas.microsoft.com/office/powerpoint/2010/main" val="2087635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C51893D-E9D7-4AB0-81BA-7C3794287894}" type="slidenum">
              <a:rPr lang="en-US" altLang="zh-TW" sz="1200"/>
              <a:pPr>
                <a:spcBef>
                  <a:spcPct val="0"/>
                </a:spcBef>
                <a:buClrTx/>
                <a:buSzTx/>
                <a:buFontTx/>
                <a:buNone/>
              </a:pPr>
              <a:t>22</a:t>
            </a:fld>
            <a:endParaRPr lang="en-US" altLang="zh-TW" sz="1200"/>
          </a:p>
        </p:txBody>
      </p:sp>
      <p:sp>
        <p:nvSpPr>
          <p:cNvPr id="27653"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User-User Methods Evaluation</a:t>
            </a:r>
          </a:p>
        </p:txBody>
      </p:sp>
      <p:sp>
        <p:nvSpPr>
          <p:cNvPr id="27654"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Achieve </a:t>
            </a:r>
            <a:r>
              <a:rPr lang="en-US" altLang="zh-TW" smtClean="0">
                <a:solidFill>
                  <a:srgbClr val="428C8E"/>
                </a:solidFill>
                <a:ea typeface="新細明體" panose="02020500000000000000" pitchFamily="18" charset="-120"/>
              </a:rPr>
              <a:t>good</a:t>
            </a:r>
            <a:r>
              <a:rPr lang="en-US" altLang="zh-TW" smtClean="0">
                <a:ea typeface="新細明體" panose="02020500000000000000" pitchFamily="18" charset="-120"/>
              </a:rPr>
              <a:t> quality in practice</a:t>
            </a:r>
          </a:p>
          <a:p>
            <a:pPr eaLnBrk="1" hangingPunct="1"/>
            <a:r>
              <a:rPr lang="en-US" altLang="zh-TW" smtClean="0">
                <a:ea typeface="新細明體" panose="02020500000000000000" pitchFamily="18" charset="-120"/>
              </a:rPr>
              <a:t>The more </a:t>
            </a:r>
            <a:r>
              <a:rPr lang="en-US" altLang="zh-TW" smtClean="0">
                <a:solidFill>
                  <a:srgbClr val="428C8E"/>
                </a:solidFill>
                <a:ea typeface="新細明體" panose="02020500000000000000" pitchFamily="18" charset="-120"/>
              </a:rPr>
              <a:t>processing</a:t>
            </a:r>
            <a:r>
              <a:rPr lang="en-US" altLang="zh-TW" smtClean="0">
                <a:ea typeface="新細明體" panose="02020500000000000000" pitchFamily="18" charset="-120"/>
              </a:rPr>
              <a:t> we </a:t>
            </a:r>
            <a:r>
              <a:rPr lang="en-US" altLang="zh-TW" smtClean="0">
                <a:solidFill>
                  <a:srgbClr val="428C8E"/>
                </a:solidFill>
                <a:ea typeface="新細明體" panose="02020500000000000000" pitchFamily="18" charset="-120"/>
              </a:rPr>
              <a:t>push offline</a:t>
            </a:r>
            <a:r>
              <a:rPr lang="en-US" altLang="zh-TW" smtClean="0">
                <a:ea typeface="新細明體" panose="02020500000000000000" pitchFamily="18" charset="-120"/>
              </a:rPr>
              <a:t>, the </a:t>
            </a:r>
            <a:r>
              <a:rPr lang="en-US" altLang="zh-TW" smtClean="0">
                <a:solidFill>
                  <a:srgbClr val="428C8E"/>
                </a:solidFill>
                <a:ea typeface="新細明體" panose="02020500000000000000" pitchFamily="18" charset="-120"/>
              </a:rPr>
              <a:t>better</a:t>
            </a:r>
            <a:r>
              <a:rPr lang="en-US" altLang="zh-TW" smtClean="0">
                <a:ea typeface="新細明體" panose="02020500000000000000" pitchFamily="18" charset="-120"/>
              </a:rPr>
              <a:t> the method </a:t>
            </a:r>
            <a:r>
              <a:rPr lang="en-US" altLang="zh-TW" smtClean="0">
                <a:solidFill>
                  <a:srgbClr val="428C8E"/>
                </a:solidFill>
                <a:ea typeface="新細明體" panose="02020500000000000000" pitchFamily="18" charset="-120"/>
              </a:rPr>
              <a:t>scale</a:t>
            </a:r>
          </a:p>
          <a:p>
            <a:pPr eaLnBrk="1" hangingPunct="1"/>
            <a:r>
              <a:rPr lang="en-US" altLang="zh-TW" smtClean="0">
                <a:ea typeface="新細明體" panose="02020500000000000000" pitchFamily="18" charset="-120"/>
              </a:rPr>
              <a:t>However:</a:t>
            </a:r>
          </a:p>
          <a:p>
            <a:pPr lvl="1" eaLnBrk="1" hangingPunct="1"/>
            <a:r>
              <a:rPr lang="en-US" altLang="zh-TW" smtClean="0">
                <a:ea typeface="新細明體" panose="02020500000000000000" pitchFamily="18" charset="-120"/>
              </a:rPr>
              <a:t>User preference is </a:t>
            </a:r>
            <a:r>
              <a:rPr lang="en-US" altLang="zh-TW" smtClean="0">
                <a:solidFill>
                  <a:srgbClr val="428C8E"/>
                </a:solidFill>
                <a:ea typeface="新細明體" panose="02020500000000000000" pitchFamily="18" charset="-120"/>
              </a:rPr>
              <a:t>dynamic</a:t>
            </a:r>
            <a:r>
              <a:rPr lang="en-US" altLang="zh-TW" smtClean="0">
                <a:ea typeface="新細明體" panose="02020500000000000000" pitchFamily="18" charset="-120"/>
              </a:rPr>
              <a:t> </a:t>
            </a:r>
          </a:p>
          <a:p>
            <a:pPr lvl="2" eaLnBrk="1" hangingPunct="1"/>
            <a:r>
              <a:rPr lang="en-US" altLang="zh-TW" smtClean="0">
                <a:ea typeface="新細明體" panose="02020500000000000000" pitchFamily="18" charset="-120"/>
              </a:rPr>
              <a:t>High update frequency of offline-calculated information</a:t>
            </a:r>
          </a:p>
          <a:p>
            <a:pPr lvl="1" eaLnBrk="1" hangingPunct="1"/>
            <a:r>
              <a:rPr lang="en-US" altLang="zh-TW" smtClean="0">
                <a:solidFill>
                  <a:srgbClr val="428C8E"/>
                </a:solidFill>
                <a:ea typeface="新細明體" panose="02020500000000000000" pitchFamily="18" charset="-120"/>
              </a:rPr>
              <a:t>No</a:t>
            </a:r>
            <a:r>
              <a:rPr lang="en-US" altLang="zh-TW" smtClean="0">
                <a:ea typeface="新細明體" panose="02020500000000000000" pitchFamily="18" charset="-120"/>
              </a:rPr>
              <a:t> recommendation for </a:t>
            </a:r>
            <a:r>
              <a:rPr lang="en-US" altLang="zh-TW" smtClean="0">
                <a:solidFill>
                  <a:srgbClr val="428C8E"/>
                </a:solidFill>
                <a:ea typeface="新細明體" panose="02020500000000000000" pitchFamily="18" charset="-120"/>
              </a:rPr>
              <a:t>new</a:t>
            </a:r>
            <a:r>
              <a:rPr lang="en-US" altLang="zh-TW" smtClean="0">
                <a:ea typeface="新細明體" panose="02020500000000000000" pitchFamily="18" charset="-120"/>
              </a:rPr>
              <a:t> users</a:t>
            </a:r>
          </a:p>
          <a:p>
            <a:pPr lvl="2" eaLnBrk="1" hangingPunct="1"/>
            <a:r>
              <a:rPr lang="en-US" altLang="zh-TW" smtClean="0">
                <a:ea typeface="新細明體" panose="02020500000000000000" pitchFamily="18" charset="-120"/>
              </a:rPr>
              <a:t>We don’t know much about them yet</a:t>
            </a:r>
            <a:endParaRPr lang="ar-SA" altLang="zh-TW" smtClean="0">
              <a:ea typeface="新細明體" panose="02020500000000000000" pitchFamily="18" charset="-120"/>
            </a:endParaRPr>
          </a:p>
          <a:p>
            <a:pPr lvl="2" eaLnBrk="1" hangingPunct="1">
              <a:buFont typeface="Wingdings" panose="05000000000000000000" pitchFamily="2" charset="2"/>
              <a:buNone/>
            </a:pPr>
            <a:endParaRPr lang="en-US" altLang="zh-TW" smtClean="0">
              <a:ea typeface="新細明體" panose="02020500000000000000" pitchFamily="18" charset="-120"/>
            </a:endParaRPr>
          </a:p>
        </p:txBody>
      </p:sp>
    </p:spTree>
    <p:extLst>
      <p:ext uri="{BB962C8B-B14F-4D97-AF65-F5344CB8AC3E}">
        <p14:creationId xmlns:p14="http://schemas.microsoft.com/office/powerpoint/2010/main" val="484879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0CB3B1B-3DC8-4028-A460-EEF5BBD1E062}" type="slidenum">
              <a:rPr lang="en-US" altLang="zh-TW" sz="1200"/>
              <a:pPr>
                <a:spcBef>
                  <a:spcPct val="0"/>
                </a:spcBef>
                <a:buClrTx/>
                <a:buSzTx/>
                <a:buFontTx/>
                <a:buNone/>
              </a:pPr>
              <a:t>23</a:t>
            </a:fld>
            <a:endParaRPr lang="en-US" altLang="zh-TW" sz="1200"/>
          </a:p>
        </p:txBody>
      </p:sp>
      <p:sp>
        <p:nvSpPr>
          <p:cNvPr id="28677" name="Rectangle 2"/>
          <p:cNvSpPr>
            <a:spLocks noGrp="1" noChangeArrowheads="1"/>
          </p:cNvSpPr>
          <p:nvPr>
            <p:ph type="title"/>
          </p:nvPr>
        </p:nvSpPr>
        <p:spPr/>
        <p:txBody>
          <a:bodyPr/>
          <a:lstStyle/>
          <a:p>
            <a:pPr eaLnBrk="1" hangingPunct="1"/>
            <a:r>
              <a:rPr lang="en-US" altLang="zh-TW" sz="3200" smtClean="0">
                <a:ea typeface="新細明體" panose="02020500000000000000" pitchFamily="18" charset="-120"/>
              </a:rPr>
              <a:t>Collaborative Filtering Road Map</a:t>
            </a:r>
          </a:p>
        </p:txBody>
      </p:sp>
      <p:sp>
        <p:nvSpPr>
          <p:cNvPr id="28678" name="Rectangle 3"/>
          <p:cNvSpPr>
            <a:spLocks noGrp="1" noChangeArrowheads="1"/>
          </p:cNvSpPr>
          <p:nvPr>
            <p:ph type="body" idx="1"/>
          </p:nvPr>
        </p:nvSpPr>
        <p:spPr/>
        <p:txBody>
          <a:bodyPr/>
          <a:lstStyle/>
          <a:p>
            <a:pPr eaLnBrk="1" hangingPunct="1"/>
            <a:r>
              <a:rPr lang="en-US" altLang="zh-TW" sz="2400" smtClean="0">
                <a:solidFill>
                  <a:srgbClr val="808080"/>
                </a:solidFill>
                <a:ea typeface="新細明體" panose="02020500000000000000" pitchFamily="18" charset="-120"/>
              </a:rPr>
              <a:t>User-User Methods</a:t>
            </a:r>
          </a:p>
          <a:p>
            <a:pPr lvl="1" eaLnBrk="1" hangingPunct="1"/>
            <a:r>
              <a:rPr lang="en-US" altLang="zh-TW" sz="2400" smtClean="0">
                <a:solidFill>
                  <a:srgbClr val="808080"/>
                </a:solidFill>
                <a:ea typeface="新細明體" panose="02020500000000000000" pitchFamily="18" charset="-120"/>
              </a:rPr>
              <a:t>Identify like-minded users</a:t>
            </a:r>
          </a:p>
          <a:p>
            <a:pPr lvl="1" eaLnBrk="1" hangingPunct="1"/>
            <a:r>
              <a:rPr lang="en-US" altLang="zh-TW" sz="2400" smtClean="0">
                <a:solidFill>
                  <a:srgbClr val="808080"/>
                </a:solidFill>
                <a:ea typeface="新細明體" panose="02020500000000000000" pitchFamily="18" charset="-120"/>
              </a:rPr>
              <a:t>Memory-based: K-NN</a:t>
            </a:r>
          </a:p>
          <a:p>
            <a:pPr lvl="1" eaLnBrk="1" hangingPunct="1"/>
            <a:r>
              <a:rPr lang="en-US" altLang="zh-TW" sz="2400" smtClean="0">
                <a:solidFill>
                  <a:srgbClr val="808080"/>
                </a:solidFill>
                <a:ea typeface="新細明體" panose="02020500000000000000" pitchFamily="18" charset="-120"/>
              </a:rPr>
              <a:t>Model-based: Clustering</a:t>
            </a:r>
          </a:p>
          <a:p>
            <a:pPr eaLnBrk="1" hangingPunct="1"/>
            <a:r>
              <a:rPr lang="en-US" altLang="zh-TW" sz="2400" smtClean="0">
                <a:ea typeface="新細明體" panose="02020500000000000000" pitchFamily="18" charset="-120"/>
              </a:rPr>
              <a:t>Item-Item Method</a:t>
            </a:r>
          </a:p>
          <a:p>
            <a:pPr lvl="1" eaLnBrk="1" hangingPunct="1"/>
            <a:r>
              <a:rPr lang="en-US" altLang="zh-TW" sz="2400" smtClean="0">
                <a:ea typeface="新細明體" panose="02020500000000000000" pitchFamily="18" charset="-120"/>
              </a:rPr>
              <a:t>Identify buying </a:t>
            </a:r>
            <a:r>
              <a:rPr lang="en-US" altLang="zh-TW" sz="2400" smtClean="0">
                <a:solidFill>
                  <a:srgbClr val="428C8E"/>
                </a:solidFill>
                <a:ea typeface="新細明體" panose="02020500000000000000" pitchFamily="18" charset="-120"/>
              </a:rPr>
              <a:t>patterns </a:t>
            </a:r>
          </a:p>
          <a:p>
            <a:pPr lvl="1" eaLnBrk="1" hangingPunct="1"/>
            <a:r>
              <a:rPr lang="en-US" altLang="zh-TW" sz="2400" smtClean="0">
                <a:ea typeface="新細明體" panose="02020500000000000000" pitchFamily="18" charset="-120"/>
              </a:rPr>
              <a:t>Correlation Analysis</a:t>
            </a:r>
          </a:p>
          <a:p>
            <a:pPr lvl="1" eaLnBrk="1" hangingPunct="1"/>
            <a:r>
              <a:rPr lang="en-US" altLang="zh-TW" sz="2400" smtClean="0">
                <a:ea typeface="新細明體" panose="02020500000000000000" pitchFamily="18" charset="-120"/>
              </a:rPr>
              <a:t>Linear Regression</a:t>
            </a:r>
          </a:p>
          <a:p>
            <a:pPr lvl="1" eaLnBrk="1" hangingPunct="1"/>
            <a:r>
              <a:rPr lang="en-US" altLang="zh-TW" sz="2400" smtClean="0">
                <a:ea typeface="新細明體" panose="02020500000000000000" pitchFamily="18" charset="-120"/>
              </a:rPr>
              <a:t>Association Rule Mining</a:t>
            </a:r>
          </a:p>
        </p:txBody>
      </p:sp>
    </p:spTree>
    <p:extLst>
      <p:ext uri="{BB962C8B-B14F-4D97-AF65-F5344CB8AC3E}">
        <p14:creationId xmlns:p14="http://schemas.microsoft.com/office/powerpoint/2010/main" val="1913883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735D32-A1FE-44CB-B807-B9CA6D22C435}" type="slidenum">
              <a:rPr lang="en-US" altLang="zh-TW" sz="1200"/>
              <a:pPr>
                <a:spcBef>
                  <a:spcPct val="0"/>
                </a:spcBef>
                <a:buClrTx/>
                <a:buSzTx/>
                <a:buFontTx/>
                <a:buNone/>
              </a:pPr>
              <a:t>24</a:t>
            </a:fld>
            <a:endParaRPr lang="en-US" altLang="zh-TW" sz="1200"/>
          </a:p>
        </p:txBody>
      </p:sp>
      <p:sp>
        <p:nvSpPr>
          <p:cNvPr id="29701" name="Rectangle 2"/>
          <p:cNvSpPr>
            <a:spLocks noGrp="1" noChangeArrowheads="1"/>
          </p:cNvSpPr>
          <p:nvPr>
            <p:ph type="title"/>
          </p:nvPr>
        </p:nvSpPr>
        <p:spPr/>
        <p:txBody>
          <a:bodyPr/>
          <a:lstStyle/>
          <a:p>
            <a:pPr eaLnBrk="1" hangingPunct="1"/>
            <a:r>
              <a:rPr lang="en-US" altLang="zh-TW" sz="3200" smtClean="0">
                <a:ea typeface="新細明體" panose="02020500000000000000" pitchFamily="18" charset="-120"/>
              </a:rPr>
              <a:t>Item-Item Similarity: The Intuition</a:t>
            </a:r>
          </a:p>
        </p:txBody>
      </p:sp>
      <p:sp>
        <p:nvSpPr>
          <p:cNvPr id="29702" name="Rectangle 3"/>
          <p:cNvSpPr>
            <a:spLocks noGrp="1" noChangeArrowheads="1"/>
          </p:cNvSpPr>
          <p:nvPr>
            <p:ph type="body" idx="1"/>
          </p:nvPr>
        </p:nvSpPr>
        <p:spPr>
          <a:xfrm>
            <a:off x="609600" y="1295400"/>
            <a:ext cx="8269288" cy="5257800"/>
          </a:xfrm>
        </p:spPr>
        <p:txBody>
          <a:bodyPr/>
          <a:lstStyle/>
          <a:p>
            <a:pPr eaLnBrk="1" hangingPunct="1"/>
            <a:r>
              <a:rPr lang="en-US" altLang="zh-TW" sz="2400" smtClean="0">
                <a:ea typeface="新細明體" panose="02020500000000000000" pitchFamily="18" charset="-120"/>
              </a:rPr>
              <a:t>Search for </a:t>
            </a:r>
            <a:r>
              <a:rPr lang="en-US" altLang="zh-TW" sz="2400" smtClean="0">
                <a:solidFill>
                  <a:srgbClr val="428C8E"/>
                </a:solidFill>
                <a:ea typeface="新細明體" panose="02020500000000000000" pitchFamily="18" charset="-120"/>
              </a:rPr>
              <a:t>similarities</a:t>
            </a:r>
            <a:r>
              <a:rPr lang="en-US" altLang="zh-TW" sz="2400" smtClean="0">
                <a:ea typeface="新細明體" panose="02020500000000000000" pitchFamily="18" charset="-120"/>
              </a:rPr>
              <a:t> among </a:t>
            </a:r>
            <a:r>
              <a:rPr lang="en-US" altLang="zh-TW" sz="2400" smtClean="0">
                <a:solidFill>
                  <a:srgbClr val="428C8E"/>
                </a:solidFill>
                <a:ea typeface="新細明體" panose="02020500000000000000" pitchFamily="18" charset="-120"/>
              </a:rPr>
              <a:t>items</a:t>
            </a:r>
          </a:p>
          <a:p>
            <a:pPr eaLnBrk="1" hangingPunct="1"/>
            <a:r>
              <a:rPr lang="en-US" altLang="zh-TW" sz="2400" smtClean="0">
                <a:ea typeface="新細明體" panose="02020500000000000000" pitchFamily="18" charset="-120"/>
              </a:rPr>
              <a:t>All computations can be done </a:t>
            </a:r>
            <a:r>
              <a:rPr lang="en-US" altLang="zh-TW" sz="2400" smtClean="0">
                <a:solidFill>
                  <a:srgbClr val="428C8E"/>
                </a:solidFill>
                <a:ea typeface="新細明體" panose="02020500000000000000" pitchFamily="18" charset="-120"/>
              </a:rPr>
              <a:t>offline</a:t>
            </a:r>
          </a:p>
          <a:p>
            <a:pPr eaLnBrk="1" hangingPunct="1"/>
            <a:r>
              <a:rPr lang="en-US" altLang="zh-TW" sz="2400" smtClean="0">
                <a:ea typeface="新細明體" panose="02020500000000000000" pitchFamily="18" charset="-120"/>
              </a:rPr>
              <a:t>Item-Item similarity is more </a:t>
            </a:r>
            <a:r>
              <a:rPr lang="en-US" altLang="zh-TW" sz="2400" smtClean="0">
                <a:solidFill>
                  <a:srgbClr val="428C8E"/>
                </a:solidFill>
                <a:ea typeface="新細明體" panose="02020500000000000000" pitchFamily="18" charset="-120"/>
              </a:rPr>
              <a:t>stable</a:t>
            </a:r>
            <a:r>
              <a:rPr lang="en-US" altLang="zh-TW" sz="2400" smtClean="0">
                <a:ea typeface="新細明體" panose="02020500000000000000" pitchFamily="18" charset="-120"/>
              </a:rPr>
              <a:t> that user-user similarity</a:t>
            </a:r>
          </a:p>
          <a:p>
            <a:pPr lvl="1" eaLnBrk="1" hangingPunct="1"/>
            <a:r>
              <a:rPr lang="en-US" altLang="zh-TW" sz="2400" smtClean="0">
                <a:solidFill>
                  <a:srgbClr val="428C8E"/>
                </a:solidFill>
                <a:ea typeface="新細明體" panose="02020500000000000000" pitchFamily="18" charset="-120"/>
              </a:rPr>
              <a:t>No</a:t>
            </a:r>
            <a:r>
              <a:rPr lang="en-US" altLang="zh-TW" sz="2400" smtClean="0">
                <a:ea typeface="新細明體" panose="02020500000000000000" pitchFamily="18" charset="-120"/>
              </a:rPr>
              <a:t> need for </a:t>
            </a:r>
            <a:r>
              <a:rPr lang="en-US" altLang="zh-TW" sz="2400" smtClean="0">
                <a:solidFill>
                  <a:srgbClr val="428C8E"/>
                </a:solidFill>
                <a:ea typeface="新細明體" panose="02020500000000000000" pitchFamily="18" charset="-120"/>
              </a:rPr>
              <a:t>frequent</a:t>
            </a:r>
            <a:r>
              <a:rPr lang="en-US" altLang="zh-TW" sz="2400" smtClean="0">
                <a:ea typeface="新細明體" panose="02020500000000000000" pitchFamily="18" charset="-120"/>
              </a:rPr>
              <a:t> updates</a:t>
            </a:r>
          </a:p>
          <a:p>
            <a:pPr eaLnBrk="1" hangingPunct="1"/>
            <a:r>
              <a:rPr lang="en-US" altLang="zh-TW" sz="2400" smtClean="0">
                <a:ea typeface="新細明體" panose="02020500000000000000" pitchFamily="18" charset="-120"/>
              </a:rPr>
              <a:t>First Order Models</a:t>
            </a:r>
          </a:p>
          <a:p>
            <a:pPr lvl="1" eaLnBrk="1" hangingPunct="1"/>
            <a:r>
              <a:rPr lang="en-US" altLang="zh-TW" sz="2400" smtClean="0">
                <a:ea typeface="新細明體" panose="02020500000000000000" pitchFamily="18" charset="-120"/>
              </a:rPr>
              <a:t>Correlation Analysis</a:t>
            </a:r>
          </a:p>
          <a:p>
            <a:pPr lvl="1" eaLnBrk="1" hangingPunct="1"/>
            <a:r>
              <a:rPr lang="en-US" altLang="zh-TW" sz="2400" smtClean="0">
                <a:ea typeface="新細明體" panose="02020500000000000000" pitchFamily="18" charset="-120"/>
              </a:rPr>
              <a:t>Linear Regression</a:t>
            </a:r>
          </a:p>
        </p:txBody>
      </p:sp>
      <p:sp>
        <p:nvSpPr>
          <p:cNvPr id="29703" name="Rectangle 4"/>
          <p:cNvSpPr>
            <a:spLocks noChangeArrowheads="1"/>
          </p:cNvSpPr>
          <p:nvPr/>
        </p:nvSpPr>
        <p:spPr bwMode="auto">
          <a:xfrm>
            <a:off x="762000" y="4724400"/>
            <a:ext cx="82692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endParaRPr lang="zh-TW" altLang="zh-TW">
              <a:ea typeface="新細明體" panose="02020500000000000000" pitchFamily="18" charset="-120"/>
            </a:endParaRPr>
          </a:p>
        </p:txBody>
      </p:sp>
    </p:spTree>
    <p:extLst>
      <p:ext uri="{BB962C8B-B14F-4D97-AF65-F5344CB8AC3E}">
        <p14:creationId xmlns:p14="http://schemas.microsoft.com/office/powerpoint/2010/main" val="4214873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BC05C24-3B58-412A-80DE-EBE1E6450369}" type="slidenum">
              <a:rPr lang="en-US" altLang="zh-TW" sz="1200"/>
              <a:pPr>
                <a:spcBef>
                  <a:spcPct val="0"/>
                </a:spcBef>
                <a:buClrTx/>
                <a:buSzTx/>
                <a:buFontTx/>
                <a:buNone/>
              </a:pPr>
              <a:t>25</a:t>
            </a:fld>
            <a:endParaRPr lang="en-US" altLang="zh-TW" sz="1200"/>
          </a:p>
        </p:txBody>
      </p:sp>
      <p:sp>
        <p:nvSpPr>
          <p:cNvPr id="30725" name="Rectangle 2"/>
          <p:cNvSpPr>
            <a:spLocks noGrp="1" noChangeArrowheads="1"/>
          </p:cNvSpPr>
          <p:nvPr>
            <p:ph type="title"/>
          </p:nvPr>
        </p:nvSpPr>
        <p:spPr/>
        <p:txBody>
          <a:bodyPr/>
          <a:lstStyle/>
          <a:p>
            <a:pPr eaLnBrk="1" hangingPunct="1"/>
            <a:r>
              <a:rPr lang="en-US" altLang="zh-TW" sz="3200" smtClean="0">
                <a:ea typeface="新細明體" panose="02020500000000000000" pitchFamily="18" charset="-120"/>
              </a:rPr>
              <a:t>Correlation-based Methods </a:t>
            </a:r>
            <a:r>
              <a:rPr lang="en-US" altLang="zh-TW" sz="2800" smtClean="0">
                <a:ea typeface="新細明體" panose="02020500000000000000" pitchFamily="18" charset="-120"/>
              </a:rPr>
              <a:t>[SAR01]</a:t>
            </a:r>
          </a:p>
        </p:txBody>
      </p:sp>
      <p:sp>
        <p:nvSpPr>
          <p:cNvPr id="30726" name="Rectangle 3"/>
          <p:cNvSpPr>
            <a:spLocks noGrp="1" noChangeArrowheads="1"/>
          </p:cNvSpPr>
          <p:nvPr>
            <p:ph type="body" sz="half" idx="1"/>
          </p:nvPr>
        </p:nvSpPr>
        <p:spPr>
          <a:xfrm>
            <a:off x="381000" y="1371600"/>
            <a:ext cx="7878763" cy="3024188"/>
          </a:xfrm>
          <a:noFill/>
        </p:spPr>
        <p:txBody>
          <a:bodyPr>
            <a:normAutofit fontScale="92500" lnSpcReduction="10000"/>
          </a:bodyPr>
          <a:lstStyle/>
          <a:p>
            <a:pPr eaLnBrk="1" hangingPunct="1">
              <a:lnSpc>
                <a:spcPct val="115000"/>
              </a:lnSpc>
            </a:pPr>
            <a:r>
              <a:rPr lang="en-US" altLang="zh-TW" sz="2400" smtClean="0">
                <a:ea typeface="新細明體" panose="02020500000000000000" pitchFamily="18" charset="-120"/>
              </a:rPr>
              <a:t>Same as in user-user similarity but on item vectors</a:t>
            </a:r>
          </a:p>
          <a:p>
            <a:pPr eaLnBrk="1" hangingPunct="1">
              <a:lnSpc>
                <a:spcPct val="115000"/>
              </a:lnSpc>
            </a:pPr>
            <a:r>
              <a:rPr lang="en-US" altLang="zh-TW" sz="2400" smtClean="0">
                <a:ea typeface="新細明體" panose="02020500000000000000" pitchFamily="18" charset="-120"/>
              </a:rPr>
              <a:t>Pearson correlation coefficient</a:t>
            </a:r>
          </a:p>
          <a:p>
            <a:pPr lvl="1" eaLnBrk="1" hangingPunct="1">
              <a:lnSpc>
                <a:spcPct val="115000"/>
              </a:lnSpc>
            </a:pPr>
            <a:r>
              <a:rPr lang="en-US" altLang="zh-TW" sz="2400" smtClean="0">
                <a:ea typeface="新細明體" panose="02020500000000000000" pitchFamily="18" charset="-120"/>
              </a:rPr>
              <a:t>Look for users who rated both items</a:t>
            </a:r>
          </a:p>
          <a:p>
            <a:pPr lvl="1" eaLnBrk="1" hangingPunct="1">
              <a:lnSpc>
                <a:spcPct val="115000"/>
              </a:lnSpc>
            </a:pPr>
            <a:endParaRPr lang="en-US" altLang="zh-TW" sz="2400" smtClean="0">
              <a:ea typeface="新細明體" panose="02020500000000000000" pitchFamily="18" charset="-120"/>
            </a:endParaRPr>
          </a:p>
          <a:p>
            <a:pPr lvl="1" eaLnBrk="1" hangingPunct="1">
              <a:lnSpc>
                <a:spcPct val="115000"/>
              </a:lnSpc>
            </a:pPr>
            <a:endParaRPr lang="en-US" altLang="zh-TW" sz="2400" smtClean="0">
              <a:ea typeface="新細明體" panose="02020500000000000000" pitchFamily="18" charset="-120"/>
            </a:endParaRPr>
          </a:p>
          <a:p>
            <a:pPr lvl="1" eaLnBrk="1" hangingPunct="1">
              <a:lnSpc>
                <a:spcPct val="115000"/>
              </a:lnSpc>
            </a:pPr>
            <a:endParaRPr lang="en-US" altLang="zh-TW" sz="2400" smtClean="0">
              <a:ea typeface="新細明體" panose="02020500000000000000" pitchFamily="18" charset="-120"/>
            </a:endParaRPr>
          </a:p>
          <a:p>
            <a:pPr eaLnBrk="1" hangingPunct="1">
              <a:lnSpc>
                <a:spcPct val="115000"/>
              </a:lnSpc>
            </a:pPr>
            <a:r>
              <a:rPr lang="en-US" altLang="zh-TW" sz="2400" smtClean="0">
                <a:ea typeface="新細明體" panose="02020500000000000000" pitchFamily="18" charset="-120"/>
              </a:rPr>
              <a:t>Adjusted Cosine</a:t>
            </a:r>
          </a:p>
          <a:p>
            <a:pPr eaLnBrk="1" hangingPunct="1">
              <a:lnSpc>
                <a:spcPct val="115000"/>
              </a:lnSpc>
              <a:buFont typeface="Wingdings" panose="05000000000000000000" pitchFamily="2" charset="2"/>
              <a:buNone/>
            </a:pPr>
            <a:endParaRPr lang="en-US" altLang="zh-TW" sz="2400" smtClean="0">
              <a:ea typeface="新細明體" panose="02020500000000000000" pitchFamily="18" charset="-120"/>
            </a:endParaRPr>
          </a:p>
        </p:txBody>
      </p:sp>
      <p:sp>
        <p:nvSpPr>
          <p:cNvPr id="30727" name="Text Box 4"/>
          <p:cNvSpPr txBox="1">
            <a:spLocks noChangeArrowheads="1"/>
          </p:cNvSpPr>
          <p:nvPr/>
        </p:nvSpPr>
        <p:spPr bwMode="auto">
          <a:xfrm>
            <a:off x="7315200" y="1143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zh-TW" altLang="zh-TW" sz="1800">
              <a:ea typeface="新細明體" panose="02020500000000000000" pitchFamily="18" charset="-120"/>
              <a:cs typeface="Arial" panose="020B0604020202020204" pitchFamily="34" charset="0"/>
            </a:endParaRPr>
          </a:p>
        </p:txBody>
      </p:sp>
      <p:sp>
        <p:nvSpPr>
          <p:cNvPr id="30728" name="Rectangle 5"/>
          <p:cNvSpPr>
            <a:spLocks noChangeArrowheads="1"/>
          </p:cNvSpPr>
          <p:nvPr/>
        </p:nvSpPr>
        <p:spPr bwMode="auto">
          <a:xfrm>
            <a:off x="7086600" y="41148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30729" name="Text Box 6"/>
          <p:cNvSpPr txBox="1">
            <a:spLocks noChangeArrowheads="1"/>
          </p:cNvSpPr>
          <p:nvPr/>
        </p:nvSpPr>
        <p:spPr bwMode="auto">
          <a:xfrm>
            <a:off x="6705600" y="4038600"/>
            <a:ext cx="4572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600">
                <a:ea typeface="新細明體" panose="02020500000000000000" pitchFamily="18" charset="-120"/>
                <a:cs typeface="Arial" panose="020B0604020202020204" pitchFamily="34" charset="0"/>
              </a:rPr>
              <a:t>u</a:t>
            </a:r>
            <a:r>
              <a:rPr lang="en-US" altLang="zh-TW" sz="1600" baseline="-25000">
                <a:ea typeface="新細明體" panose="02020500000000000000" pitchFamily="18" charset="-120"/>
                <a:cs typeface="Arial" panose="020B0604020202020204" pitchFamily="34" charset="0"/>
              </a:rPr>
              <a:t>1</a:t>
            </a:r>
          </a:p>
          <a:p>
            <a:pPr eaLnBrk="1" hangingPunct="1">
              <a:spcBef>
                <a:spcPct val="50000"/>
              </a:spcBef>
              <a:buClrTx/>
              <a:buSzTx/>
              <a:buFontTx/>
              <a:buNone/>
            </a:pPr>
            <a:endParaRPr lang="en-US" altLang="zh-TW" sz="1800">
              <a:ea typeface="新細明體" panose="02020500000000000000" pitchFamily="18" charset="-120"/>
              <a:cs typeface="Arial" panose="020B0604020202020204" pitchFamily="34" charset="0"/>
            </a:endParaRPr>
          </a:p>
          <a:p>
            <a:pPr eaLnBrk="1" hangingPunct="1">
              <a:spcBef>
                <a:spcPct val="50000"/>
              </a:spcBef>
              <a:buClrTx/>
              <a:buSzTx/>
              <a:buFontTx/>
              <a:buNone/>
            </a:pPr>
            <a:endParaRPr lang="en-US" altLang="zh-TW" sz="1600">
              <a:ea typeface="新細明體" panose="02020500000000000000" pitchFamily="18" charset="-120"/>
              <a:cs typeface="Arial" panose="020B0604020202020204" pitchFamily="34" charset="0"/>
            </a:endParaRPr>
          </a:p>
          <a:p>
            <a:pPr eaLnBrk="1" hangingPunct="1">
              <a:spcBef>
                <a:spcPct val="50000"/>
              </a:spcBef>
              <a:buClrTx/>
              <a:buSzTx/>
              <a:buFontTx/>
              <a:buNone/>
            </a:pPr>
            <a:r>
              <a:rPr lang="en-US" altLang="zh-TW" sz="1600">
                <a:ea typeface="新細明體" panose="02020500000000000000" pitchFamily="18" charset="-120"/>
                <a:cs typeface="Arial" panose="020B0604020202020204" pitchFamily="34" charset="0"/>
              </a:rPr>
              <a:t>u</a:t>
            </a:r>
            <a:r>
              <a:rPr lang="en-US" altLang="zh-TW" sz="1600" baseline="-25000">
                <a:ea typeface="新細明體" panose="02020500000000000000" pitchFamily="18" charset="-120"/>
                <a:cs typeface="Arial" panose="020B0604020202020204" pitchFamily="34" charset="0"/>
              </a:rPr>
              <a:t>m</a:t>
            </a:r>
          </a:p>
          <a:p>
            <a:pPr eaLnBrk="1" hangingPunct="1">
              <a:spcBef>
                <a:spcPct val="50000"/>
              </a:spcBef>
              <a:buClrTx/>
              <a:buSzTx/>
              <a:buFontTx/>
              <a:buNone/>
            </a:pPr>
            <a:endParaRPr lang="en-US" altLang="zh-TW" sz="1800">
              <a:ea typeface="新細明體" panose="02020500000000000000" pitchFamily="18" charset="-120"/>
              <a:cs typeface="Arial" panose="020B0604020202020204" pitchFamily="34" charset="0"/>
            </a:endParaRPr>
          </a:p>
        </p:txBody>
      </p:sp>
      <p:sp>
        <p:nvSpPr>
          <p:cNvPr id="30730" name="Text Box 7"/>
          <p:cNvSpPr txBox="1">
            <a:spLocks noChangeArrowheads="1"/>
          </p:cNvSpPr>
          <p:nvPr/>
        </p:nvSpPr>
        <p:spPr bwMode="auto">
          <a:xfrm>
            <a:off x="7086600" y="3810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400">
                <a:ea typeface="新細明體" panose="02020500000000000000" pitchFamily="18" charset="-120"/>
                <a:cs typeface="Arial" panose="020B0604020202020204" pitchFamily="34" charset="0"/>
              </a:rPr>
              <a:t>i</a:t>
            </a:r>
            <a:r>
              <a:rPr lang="en-US" altLang="zh-TW" sz="1400" baseline="-25000">
                <a:ea typeface="新細明體" panose="02020500000000000000" pitchFamily="18" charset="-120"/>
                <a:cs typeface="Arial" panose="020B0604020202020204" pitchFamily="34" charset="0"/>
              </a:rPr>
              <a:t>1</a:t>
            </a:r>
            <a:r>
              <a:rPr lang="en-US" altLang="zh-TW" sz="1400">
                <a:ea typeface="新細明體" panose="02020500000000000000" pitchFamily="18" charset="-120"/>
                <a:cs typeface="Arial" panose="020B0604020202020204" pitchFamily="34" charset="0"/>
              </a:rPr>
              <a:t>   i</a:t>
            </a:r>
            <a:r>
              <a:rPr lang="en-US" altLang="zh-TW" sz="1400" baseline="-25000">
                <a:ea typeface="新細明體" panose="02020500000000000000" pitchFamily="18" charset="-120"/>
                <a:cs typeface="Arial" panose="020B0604020202020204" pitchFamily="34" charset="0"/>
              </a:rPr>
              <a:t>i</a:t>
            </a:r>
            <a:r>
              <a:rPr lang="en-US" altLang="zh-TW" sz="1400">
                <a:ea typeface="新細明體" panose="02020500000000000000" pitchFamily="18" charset="-120"/>
                <a:cs typeface="Arial" panose="020B0604020202020204" pitchFamily="34" charset="0"/>
              </a:rPr>
              <a:t>       i</a:t>
            </a:r>
            <a:r>
              <a:rPr lang="en-US" altLang="zh-TW" sz="1400" baseline="-25000">
                <a:ea typeface="新細明體" panose="02020500000000000000" pitchFamily="18" charset="-120"/>
                <a:cs typeface="Arial" panose="020B0604020202020204" pitchFamily="34" charset="0"/>
              </a:rPr>
              <a:t>j</a:t>
            </a:r>
            <a:r>
              <a:rPr lang="en-US" altLang="zh-TW" sz="1400">
                <a:ea typeface="新細明體" panose="02020500000000000000" pitchFamily="18" charset="-120"/>
                <a:cs typeface="Arial" panose="020B0604020202020204" pitchFamily="34" charset="0"/>
              </a:rPr>
              <a:t>     i</a:t>
            </a:r>
            <a:r>
              <a:rPr lang="en-US" altLang="zh-TW" sz="1400" baseline="-25000">
                <a:ea typeface="新細明體" panose="02020500000000000000" pitchFamily="18" charset="-120"/>
                <a:cs typeface="Arial" panose="020B0604020202020204" pitchFamily="34" charset="0"/>
              </a:rPr>
              <a:t>n</a:t>
            </a:r>
          </a:p>
        </p:txBody>
      </p:sp>
      <p:sp>
        <p:nvSpPr>
          <p:cNvPr id="30731" name="Rectangle 8"/>
          <p:cNvSpPr>
            <a:spLocks noChangeArrowheads="1"/>
          </p:cNvSpPr>
          <p:nvPr/>
        </p:nvSpPr>
        <p:spPr bwMode="auto">
          <a:xfrm>
            <a:off x="7391400" y="4114800"/>
            <a:ext cx="2286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30732" name="Rectangle 9"/>
          <p:cNvSpPr>
            <a:spLocks noChangeArrowheads="1"/>
          </p:cNvSpPr>
          <p:nvPr/>
        </p:nvSpPr>
        <p:spPr bwMode="auto">
          <a:xfrm>
            <a:off x="7848600" y="4114800"/>
            <a:ext cx="2286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graphicFrame>
        <p:nvGraphicFramePr>
          <p:cNvPr id="30733" name="Object 10"/>
          <p:cNvGraphicFramePr>
            <a:graphicFrameLocks noChangeAspect="1"/>
          </p:cNvGraphicFramePr>
          <p:nvPr>
            <p:ph sz="quarter" idx="2"/>
          </p:nvPr>
        </p:nvGraphicFramePr>
        <p:xfrm>
          <a:off x="990600" y="2895600"/>
          <a:ext cx="4849813" cy="1379538"/>
        </p:xfrm>
        <a:graphic>
          <a:graphicData uri="http://schemas.openxmlformats.org/presentationml/2006/ole">
            <mc:AlternateContent xmlns:mc="http://schemas.openxmlformats.org/markup-compatibility/2006">
              <mc:Choice xmlns:v="urn:schemas-microsoft-com:vml" Requires="v">
                <p:oleObj spid="_x0000_s6148" name="Equation" r:id="rId3" imgW="2692400" imgH="723900" progId="Equation.3">
                  <p:embed/>
                </p:oleObj>
              </mc:Choice>
              <mc:Fallback>
                <p:oleObj name="Equation" r:id="rId3" imgW="2692400" imgH="723900" progId="Equation.3">
                  <p:embed/>
                  <p:pic>
                    <p:nvPicPr>
                      <p:cNvPr id="30733"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95600"/>
                        <a:ext cx="4849813" cy="137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4" name="Object 14"/>
          <p:cNvGraphicFramePr>
            <a:graphicFrameLocks noChangeAspect="1"/>
          </p:cNvGraphicFramePr>
          <p:nvPr/>
        </p:nvGraphicFramePr>
        <p:xfrm>
          <a:off x="854075" y="4953000"/>
          <a:ext cx="4846638" cy="990600"/>
        </p:xfrm>
        <a:graphic>
          <a:graphicData uri="http://schemas.openxmlformats.org/presentationml/2006/ole">
            <mc:AlternateContent xmlns:mc="http://schemas.openxmlformats.org/markup-compatibility/2006">
              <mc:Choice xmlns:v="urn:schemas-microsoft-com:vml" Requires="v">
                <p:oleObj spid="_x0000_s6149" name="Equation" r:id="rId5" imgW="2857500" imgH="584200" progId="Equation.DSMT4">
                  <p:embed/>
                </p:oleObj>
              </mc:Choice>
              <mc:Fallback>
                <p:oleObj name="Equation" r:id="rId5" imgW="2857500" imgH="584200" progId="Equation.DSMT4">
                  <p:embed/>
                  <p:pic>
                    <p:nvPicPr>
                      <p:cNvPr id="30734"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075" y="4953000"/>
                        <a:ext cx="484663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93670517"/>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01264DE-EE2F-4A83-9094-FA05B5767283}" type="slidenum">
              <a:rPr lang="en-US" altLang="zh-TW" sz="1200"/>
              <a:pPr>
                <a:spcBef>
                  <a:spcPct val="0"/>
                </a:spcBef>
                <a:buClrTx/>
                <a:buSzTx/>
                <a:buFontTx/>
                <a:buNone/>
              </a:pPr>
              <a:t>26</a:t>
            </a:fld>
            <a:endParaRPr lang="en-US" altLang="zh-TW" sz="1200"/>
          </a:p>
        </p:txBody>
      </p:sp>
      <p:sp>
        <p:nvSpPr>
          <p:cNvPr id="31749" name="Rectangle 2"/>
          <p:cNvSpPr>
            <a:spLocks noGrp="1" noChangeArrowheads="1"/>
          </p:cNvSpPr>
          <p:nvPr>
            <p:ph type="title"/>
          </p:nvPr>
        </p:nvSpPr>
        <p:spPr/>
        <p:txBody>
          <a:bodyPr>
            <a:normAutofit fontScale="90000"/>
          </a:bodyPr>
          <a:lstStyle/>
          <a:p>
            <a:pPr eaLnBrk="1" hangingPunct="1"/>
            <a:r>
              <a:rPr lang="en-US" altLang="zh-TW" smtClean="0">
                <a:ea typeface="新細明體" panose="02020500000000000000" pitchFamily="18" charset="-120"/>
              </a:rPr>
              <a:t>Correlation-based Methods (2)</a:t>
            </a:r>
          </a:p>
        </p:txBody>
      </p:sp>
      <p:sp>
        <p:nvSpPr>
          <p:cNvPr id="31750" name="Rectangle 3"/>
          <p:cNvSpPr>
            <a:spLocks noGrp="1" noChangeArrowheads="1"/>
          </p:cNvSpPr>
          <p:nvPr>
            <p:ph type="body" sz="half" idx="1"/>
          </p:nvPr>
        </p:nvSpPr>
        <p:spPr>
          <a:xfrm>
            <a:off x="381000" y="1371600"/>
            <a:ext cx="8032750" cy="3349625"/>
          </a:xfrm>
        </p:spPr>
        <p:txBody>
          <a:bodyPr/>
          <a:lstStyle/>
          <a:p>
            <a:pPr eaLnBrk="1" hangingPunct="1"/>
            <a:r>
              <a:rPr lang="en-US" altLang="zh-TW" sz="2400" smtClean="0">
                <a:ea typeface="新細明體" panose="02020500000000000000" pitchFamily="18" charset="-120"/>
              </a:rPr>
              <a:t>Offline phase:</a:t>
            </a:r>
          </a:p>
          <a:p>
            <a:pPr lvl="1" eaLnBrk="1" hangingPunct="1"/>
            <a:r>
              <a:rPr lang="en-US" altLang="zh-TW" sz="2400" smtClean="0">
                <a:ea typeface="新細明體" panose="02020500000000000000" pitchFamily="18" charset="-120"/>
              </a:rPr>
              <a:t>Calculate n(n-1) similarity measures</a:t>
            </a:r>
          </a:p>
          <a:p>
            <a:pPr lvl="1" eaLnBrk="1" hangingPunct="1"/>
            <a:r>
              <a:rPr lang="en-US" altLang="zh-TW" sz="2400" smtClean="0">
                <a:ea typeface="新細明體" panose="02020500000000000000" pitchFamily="18" charset="-120"/>
              </a:rPr>
              <a:t>For each item </a:t>
            </a:r>
          </a:p>
          <a:p>
            <a:pPr lvl="2" eaLnBrk="1" hangingPunct="1"/>
            <a:r>
              <a:rPr lang="en-US" altLang="zh-TW" sz="2000" smtClean="0">
                <a:ea typeface="新細明體" panose="02020500000000000000" pitchFamily="18" charset="-120"/>
              </a:rPr>
              <a:t>Determine its </a:t>
            </a:r>
            <a:r>
              <a:rPr lang="en-US" altLang="zh-TW" sz="2000" smtClean="0">
                <a:solidFill>
                  <a:srgbClr val="428C8E"/>
                </a:solidFill>
                <a:ea typeface="新細明體" panose="02020500000000000000" pitchFamily="18" charset="-120"/>
              </a:rPr>
              <a:t>k-most similar</a:t>
            </a:r>
            <a:r>
              <a:rPr lang="en-US" altLang="zh-TW" sz="2000" smtClean="0">
                <a:ea typeface="新細明體" panose="02020500000000000000" pitchFamily="18" charset="-120"/>
              </a:rPr>
              <a:t> items</a:t>
            </a:r>
          </a:p>
          <a:p>
            <a:pPr eaLnBrk="1" hangingPunct="1"/>
            <a:r>
              <a:rPr lang="en-US" altLang="zh-TW" sz="2400" smtClean="0">
                <a:ea typeface="新細明體" panose="02020500000000000000" pitchFamily="18" charset="-120"/>
              </a:rPr>
              <a:t>Online phase:</a:t>
            </a:r>
          </a:p>
          <a:p>
            <a:pPr lvl="1" eaLnBrk="1" hangingPunct="1"/>
            <a:r>
              <a:rPr lang="en-US" altLang="zh-TW" sz="2400" smtClean="0">
                <a:ea typeface="新細明體" panose="02020500000000000000" pitchFamily="18" charset="-120"/>
              </a:rPr>
              <a:t>Predict rating for a given user-item pair as a </a:t>
            </a:r>
            <a:r>
              <a:rPr lang="en-US" altLang="zh-TW" sz="2400" smtClean="0">
                <a:solidFill>
                  <a:srgbClr val="428C8E"/>
                </a:solidFill>
                <a:ea typeface="新細明體" panose="02020500000000000000" pitchFamily="18" charset="-120"/>
              </a:rPr>
              <a:t>weighted</a:t>
            </a:r>
            <a:r>
              <a:rPr lang="en-US" altLang="zh-TW" sz="2400" smtClean="0">
                <a:ea typeface="新細明體" panose="02020500000000000000" pitchFamily="18" charset="-120"/>
              </a:rPr>
              <a:t> sum over </a:t>
            </a:r>
            <a:r>
              <a:rPr lang="en-US" altLang="zh-TW" sz="2400" smtClean="0">
                <a:solidFill>
                  <a:srgbClr val="428C8E"/>
                </a:solidFill>
                <a:ea typeface="新細明體" panose="02020500000000000000" pitchFamily="18" charset="-120"/>
              </a:rPr>
              <a:t>similar</a:t>
            </a:r>
            <a:r>
              <a:rPr lang="en-US" altLang="zh-TW" sz="2400" smtClean="0">
                <a:ea typeface="新細明體" panose="02020500000000000000" pitchFamily="18" charset="-120"/>
              </a:rPr>
              <a:t> </a:t>
            </a:r>
            <a:r>
              <a:rPr lang="en-US" altLang="zh-TW" sz="2400" smtClean="0">
                <a:solidFill>
                  <a:srgbClr val="428C8E"/>
                </a:solidFill>
                <a:ea typeface="新細明體" panose="02020500000000000000" pitchFamily="18" charset="-120"/>
              </a:rPr>
              <a:t>items</a:t>
            </a:r>
            <a:r>
              <a:rPr lang="en-US" altLang="zh-TW" sz="2400" smtClean="0">
                <a:ea typeface="新細明體" panose="02020500000000000000" pitchFamily="18" charset="-120"/>
              </a:rPr>
              <a:t> that he </a:t>
            </a:r>
            <a:r>
              <a:rPr lang="en-US" altLang="zh-TW" sz="2400" smtClean="0">
                <a:solidFill>
                  <a:srgbClr val="428C8E"/>
                </a:solidFill>
                <a:ea typeface="新細明體" panose="02020500000000000000" pitchFamily="18" charset="-120"/>
              </a:rPr>
              <a:t>rated</a:t>
            </a:r>
          </a:p>
        </p:txBody>
      </p:sp>
      <p:sp>
        <p:nvSpPr>
          <p:cNvPr id="31751" name="Rectangle 4"/>
          <p:cNvSpPr>
            <a:spLocks noChangeArrowheads="1"/>
          </p:cNvSpPr>
          <p:nvPr/>
        </p:nvSpPr>
        <p:spPr bwMode="auto">
          <a:xfrm>
            <a:off x="3581400" y="5257800"/>
            <a:ext cx="5257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31752" name="Text Box 5"/>
          <p:cNvSpPr txBox="1">
            <a:spLocks noChangeArrowheads="1"/>
          </p:cNvSpPr>
          <p:nvPr/>
        </p:nvSpPr>
        <p:spPr bwMode="auto">
          <a:xfrm>
            <a:off x="3244850" y="52720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rtl="1"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U</a:t>
            </a:r>
            <a:r>
              <a:rPr lang="en-US" altLang="zh-TW" sz="1800" baseline="-25000">
                <a:ea typeface="新細明體" panose="02020500000000000000" pitchFamily="18" charset="-120"/>
                <a:cs typeface="Arial" panose="020B0604020202020204" pitchFamily="34" charset="0"/>
              </a:rPr>
              <a:t>a</a:t>
            </a:r>
          </a:p>
        </p:txBody>
      </p:sp>
      <p:sp>
        <p:nvSpPr>
          <p:cNvPr id="31753" name="Rectangle 6"/>
          <p:cNvSpPr>
            <a:spLocks noChangeArrowheads="1"/>
          </p:cNvSpPr>
          <p:nvPr/>
        </p:nvSpPr>
        <p:spPr bwMode="auto">
          <a:xfrm>
            <a:off x="5943600" y="5257800"/>
            <a:ext cx="457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rtl="1"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a:t>
            </a:r>
          </a:p>
        </p:txBody>
      </p:sp>
      <p:sp>
        <p:nvSpPr>
          <p:cNvPr id="31754" name="Rectangle 7"/>
          <p:cNvSpPr>
            <a:spLocks noChangeArrowheads="1"/>
          </p:cNvSpPr>
          <p:nvPr/>
        </p:nvSpPr>
        <p:spPr bwMode="auto">
          <a:xfrm>
            <a:off x="3581400" y="52578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rtl="1"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2</a:t>
            </a:r>
          </a:p>
        </p:txBody>
      </p:sp>
      <p:sp>
        <p:nvSpPr>
          <p:cNvPr id="31755" name="Rectangle 8"/>
          <p:cNvSpPr>
            <a:spLocks noChangeArrowheads="1"/>
          </p:cNvSpPr>
          <p:nvPr/>
        </p:nvSpPr>
        <p:spPr bwMode="auto">
          <a:xfrm>
            <a:off x="4495800" y="52578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3</a:t>
            </a:r>
          </a:p>
        </p:txBody>
      </p:sp>
      <p:sp>
        <p:nvSpPr>
          <p:cNvPr id="31756" name="Rectangle 9"/>
          <p:cNvSpPr>
            <a:spLocks noChangeArrowheads="1"/>
          </p:cNvSpPr>
          <p:nvPr/>
        </p:nvSpPr>
        <p:spPr bwMode="auto">
          <a:xfrm>
            <a:off x="7162800" y="52578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rtl="1" eaLnBrk="1" hangingPunct="1">
              <a:spcBef>
                <a:spcPct val="0"/>
              </a:spcBef>
              <a:buClrTx/>
              <a:buSzTx/>
              <a:buFontTx/>
              <a:buNone/>
            </a:pPr>
            <a:r>
              <a:rPr lang="en-US" altLang="zh-TW" sz="1800">
                <a:ea typeface="新細明體" panose="02020500000000000000" pitchFamily="18" charset="-120"/>
                <a:cs typeface="Arial" panose="020B0604020202020204" pitchFamily="34" charset="0"/>
              </a:rPr>
              <a:t>4</a:t>
            </a:r>
          </a:p>
        </p:txBody>
      </p:sp>
      <p:graphicFrame>
        <p:nvGraphicFramePr>
          <p:cNvPr id="31757" name="Object 10"/>
          <p:cNvGraphicFramePr>
            <a:graphicFrameLocks noChangeAspect="1"/>
          </p:cNvGraphicFramePr>
          <p:nvPr>
            <p:ph sz="half" idx="2"/>
          </p:nvPr>
        </p:nvGraphicFramePr>
        <p:xfrm>
          <a:off x="533400" y="4724400"/>
          <a:ext cx="2514600" cy="1595438"/>
        </p:xfrm>
        <a:graphic>
          <a:graphicData uri="http://schemas.openxmlformats.org/presentationml/2006/ole">
            <mc:AlternateContent xmlns:mc="http://schemas.openxmlformats.org/markup-compatibility/2006">
              <mc:Choice xmlns:v="urn:schemas-microsoft-com:vml" Requires="v">
                <p:oleObj spid="_x0000_s7171" name="Equation" r:id="rId3" imgW="1040948" imgH="660113" progId="Equation.3">
                  <p:embed/>
                </p:oleObj>
              </mc:Choice>
              <mc:Fallback>
                <p:oleObj name="Equation" r:id="rId3" imgW="1040948" imgH="660113" progId="Equation.3">
                  <p:embed/>
                  <p:pic>
                    <p:nvPicPr>
                      <p:cNvPr id="3175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724400"/>
                        <a:ext cx="2514600" cy="159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8" name="Text Box 11"/>
          <p:cNvSpPr txBox="1">
            <a:spLocks noChangeArrowheads="1"/>
          </p:cNvSpPr>
          <p:nvPr/>
        </p:nvSpPr>
        <p:spPr bwMode="auto">
          <a:xfrm>
            <a:off x="6019800" y="5638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TW" sz="1800">
                <a:ea typeface="新細明體" panose="02020500000000000000" pitchFamily="18" charset="-120"/>
                <a:cs typeface="Arial" panose="020B0604020202020204" pitchFamily="34" charset="0"/>
              </a:rPr>
              <a:t>j</a:t>
            </a:r>
          </a:p>
        </p:txBody>
      </p:sp>
    </p:spTree>
    <p:extLst>
      <p:ext uri="{BB962C8B-B14F-4D97-AF65-F5344CB8AC3E}">
        <p14:creationId xmlns:p14="http://schemas.microsoft.com/office/powerpoint/2010/main" val="3292366542"/>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D106AB0-5961-4440-BA37-6F089D7B41CE}" type="slidenum">
              <a:rPr lang="en-US" altLang="zh-TW" sz="1200"/>
              <a:pPr>
                <a:spcBef>
                  <a:spcPct val="0"/>
                </a:spcBef>
                <a:buClrTx/>
                <a:buSzTx/>
                <a:buFontTx/>
                <a:buNone/>
              </a:pPr>
              <a:t>27</a:t>
            </a:fld>
            <a:endParaRPr lang="en-US" altLang="zh-TW" sz="1200"/>
          </a:p>
        </p:txBody>
      </p:sp>
      <p:sp>
        <p:nvSpPr>
          <p:cNvPr id="32773" name="Rectangle 2"/>
          <p:cNvSpPr>
            <a:spLocks noGrp="1" noChangeArrowheads="1"/>
          </p:cNvSpPr>
          <p:nvPr>
            <p:ph type="title"/>
          </p:nvPr>
        </p:nvSpPr>
        <p:spPr/>
        <p:txBody>
          <a:bodyPr/>
          <a:lstStyle/>
          <a:p>
            <a:pPr eaLnBrk="1" hangingPunct="1"/>
            <a:r>
              <a:rPr lang="en-US" altLang="zh-TW" sz="3200" smtClean="0">
                <a:ea typeface="新細明體" panose="02020500000000000000" pitchFamily="18" charset="-120"/>
              </a:rPr>
              <a:t>Regression Based Methods </a:t>
            </a:r>
            <a:r>
              <a:rPr lang="en-US" altLang="zh-TW" sz="2800" smtClean="0">
                <a:ea typeface="新細明體" panose="02020500000000000000" pitchFamily="18" charset="-120"/>
              </a:rPr>
              <a:t>[VUC00]</a:t>
            </a:r>
          </a:p>
        </p:txBody>
      </p:sp>
      <p:sp>
        <p:nvSpPr>
          <p:cNvPr id="32774" name="Rectangle 3"/>
          <p:cNvSpPr>
            <a:spLocks noGrp="1" noChangeArrowheads="1"/>
          </p:cNvSpPr>
          <p:nvPr>
            <p:ph type="body" sz="half" idx="1"/>
          </p:nvPr>
        </p:nvSpPr>
        <p:spPr>
          <a:xfrm>
            <a:off x="381000" y="1371600"/>
            <a:ext cx="8110538" cy="4413250"/>
          </a:xfrm>
        </p:spPr>
        <p:txBody>
          <a:bodyPr/>
          <a:lstStyle/>
          <a:p>
            <a:pPr eaLnBrk="1" hangingPunct="1"/>
            <a:r>
              <a:rPr lang="en-US" altLang="zh-TW" sz="2400" smtClean="0">
                <a:ea typeface="新細明體" panose="02020500000000000000" pitchFamily="18" charset="-120"/>
              </a:rPr>
              <a:t>Offline phase:</a:t>
            </a:r>
          </a:p>
          <a:p>
            <a:pPr lvl="1" eaLnBrk="1" hangingPunct="1"/>
            <a:r>
              <a:rPr lang="en-US" altLang="zh-TW" sz="2400" smtClean="0">
                <a:ea typeface="新細明體" panose="02020500000000000000" pitchFamily="18" charset="-120"/>
              </a:rPr>
              <a:t>Fit  n(n-1) linear regressions</a:t>
            </a:r>
          </a:p>
          <a:p>
            <a:pPr lvl="1" eaLnBrk="1" hangingPunct="1"/>
            <a:r>
              <a:rPr lang="en-US" altLang="zh-TW" sz="2400" smtClean="0">
                <a:ea typeface="新細明體" panose="02020500000000000000" pitchFamily="18" charset="-120"/>
              </a:rPr>
              <a:t>F</a:t>
            </a:r>
            <a:r>
              <a:rPr lang="en-US" altLang="zh-TW" sz="2400" baseline="-25000" smtClean="0">
                <a:ea typeface="新細明體" panose="02020500000000000000" pitchFamily="18" charset="-120"/>
              </a:rPr>
              <a:t>ij</a:t>
            </a:r>
            <a:r>
              <a:rPr lang="en-US" altLang="zh-TW" sz="2400" smtClean="0">
                <a:ea typeface="新細明體" panose="02020500000000000000" pitchFamily="18" charset="-120"/>
              </a:rPr>
              <a:t>(x) is a linear transformation of a user </a:t>
            </a:r>
            <a:r>
              <a:rPr lang="en-US" altLang="zh-TW" sz="2400" smtClean="0">
                <a:solidFill>
                  <a:srgbClr val="428C8E"/>
                </a:solidFill>
                <a:ea typeface="新細明體" panose="02020500000000000000" pitchFamily="18" charset="-120"/>
              </a:rPr>
              <a:t>rating</a:t>
            </a:r>
            <a:r>
              <a:rPr lang="en-US" altLang="zh-TW" sz="2400" smtClean="0">
                <a:ea typeface="新細明體" panose="02020500000000000000" pitchFamily="18" charset="-120"/>
              </a:rPr>
              <a:t> on item </a:t>
            </a:r>
            <a:r>
              <a:rPr lang="en-US" altLang="zh-TW" sz="2400" smtClean="0">
                <a:solidFill>
                  <a:srgbClr val="428C8E"/>
                </a:solidFill>
                <a:ea typeface="新細明體" panose="02020500000000000000" pitchFamily="18" charset="-120"/>
              </a:rPr>
              <a:t>i</a:t>
            </a:r>
            <a:r>
              <a:rPr lang="en-US" altLang="zh-TW" sz="2400" smtClean="0">
                <a:ea typeface="新細明體" panose="02020500000000000000" pitchFamily="18" charset="-120"/>
              </a:rPr>
              <a:t> to his rating on item </a:t>
            </a:r>
            <a:r>
              <a:rPr lang="en-US" altLang="zh-TW" sz="2400" smtClean="0">
                <a:solidFill>
                  <a:srgbClr val="428C8E"/>
                </a:solidFill>
                <a:ea typeface="新細明體" panose="02020500000000000000" pitchFamily="18" charset="-120"/>
              </a:rPr>
              <a:t>j</a:t>
            </a:r>
          </a:p>
          <a:p>
            <a:pPr eaLnBrk="1" hangingPunct="1"/>
            <a:r>
              <a:rPr lang="en-US" altLang="zh-TW" sz="2400" smtClean="0">
                <a:ea typeface="新細明體" panose="02020500000000000000" pitchFamily="18" charset="-120"/>
              </a:rPr>
              <a:t>Online phase</a:t>
            </a:r>
          </a:p>
          <a:p>
            <a:pPr lvl="1" eaLnBrk="1" hangingPunct="1"/>
            <a:r>
              <a:rPr lang="en-US" altLang="zh-TW" sz="2400" smtClean="0">
                <a:ea typeface="新細明體" panose="02020500000000000000" pitchFamily="18" charset="-120"/>
              </a:rPr>
              <a:t>Same as previous method</a:t>
            </a:r>
          </a:p>
          <a:p>
            <a:pPr lvl="1" eaLnBrk="1" hangingPunct="1"/>
            <a:r>
              <a:rPr lang="en-US" altLang="zh-TW" sz="2400" smtClean="0">
                <a:ea typeface="新細明體" panose="02020500000000000000" pitchFamily="18" charset="-120"/>
              </a:rPr>
              <a:t>The weights are </a:t>
            </a:r>
            <a:r>
              <a:rPr lang="en-US" altLang="zh-TW" sz="2400" smtClean="0">
                <a:solidFill>
                  <a:srgbClr val="428C8E"/>
                </a:solidFill>
                <a:ea typeface="新細明體" panose="02020500000000000000" pitchFamily="18" charset="-120"/>
              </a:rPr>
              <a:t>inversely</a:t>
            </a:r>
            <a:r>
              <a:rPr lang="en-US" altLang="zh-TW" sz="2400" smtClean="0">
                <a:ea typeface="新細明體" panose="02020500000000000000" pitchFamily="18" charset="-120"/>
              </a:rPr>
              <a:t> proportional to the regression </a:t>
            </a:r>
            <a:r>
              <a:rPr lang="en-US" altLang="zh-TW" sz="2400" smtClean="0">
                <a:solidFill>
                  <a:srgbClr val="E4391C"/>
                </a:solidFill>
                <a:ea typeface="新細明體" panose="02020500000000000000" pitchFamily="18" charset="-120"/>
              </a:rPr>
              <a:t>error rates</a:t>
            </a:r>
          </a:p>
          <a:p>
            <a:pPr lvl="1" eaLnBrk="1" hangingPunct="1"/>
            <a:endParaRPr lang="en-US" altLang="zh-TW" sz="2400" smtClean="0">
              <a:ea typeface="新細明體" panose="02020500000000000000" pitchFamily="18" charset="-120"/>
            </a:endParaRPr>
          </a:p>
        </p:txBody>
      </p:sp>
      <p:graphicFrame>
        <p:nvGraphicFramePr>
          <p:cNvPr id="32775" name="Object 4"/>
          <p:cNvGraphicFramePr>
            <a:graphicFrameLocks noChangeAspect="1"/>
          </p:cNvGraphicFramePr>
          <p:nvPr>
            <p:ph sz="half" idx="2"/>
          </p:nvPr>
        </p:nvGraphicFramePr>
        <p:xfrm>
          <a:off x="3070225" y="5027613"/>
          <a:ext cx="2620963" cy="1373187"/>
        </p:xfrm>
        <a:graphic>
          <a:graphicData uri="http://schemas.openxmlformats.org/presentationml/2006/ole">
            <mc:AlternateContent xmlns:mc="http://schemas.openxmlformats.org/markup-compatibility/2006">
              <mc:Choice xmlns:v="urn:schemas-microsoft-com:vml" Requires="v">
                <p:oleObj spid="_x0000_s8195" name="Equation" r:id="rId3" imgW="1333500" imgH="698500" progId="Equation.3">
                  <p:embed/>
                </p:oleObj>
              </mc:Choice>
              <mc:Fallback>
                <p:oleObj name="Equation" r:id="rId3" imgW="1333500" imgH="698500" progId="Equation.3">
                  <p:embed/>
                  <p:pic>
                    <p:nvPicPr>
                      <p:cNvPr id="3277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225" y="5027613"/>
                        <a:ext cx="2620963"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1301669"/>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2E455BF-9C36-4517-94C0-5F56D7ED87A0}" type="slidenum">
              <a:rPr lang="en-US" altLang="zh-TW" sz="1200"/>
              <a:pPr>
                <a:spcBef>
                  <a:spcPct val="0"/>
                </a:spcBef>
                <a:buClrTx/>
                <a:buSzTx/>
                <a:buFontTx/>
                <a:buNone/>
              </a:pPr>
              <a:t>28</a:t>
            </a:fld>
            <a:endParaRPr lang="en-US" altLang="zh-TW" sz="1200"/>
          </a:p>
        </p:txBody>
      </p:sp>
      <p:sp>
        <p:nvSpPr>
          <p:cNvPr id="33797"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Association Rule Mining</a:t>
            </a:r>
          </a:p>
        </p:txBody>
      </p:sp>
      <p:sp>
        <p:nvSpPr>
          <p:cNvPr id="33798" name="Rectangle 3"/>
          <p:cNvSpPr>
            <a:spLocks noGrp="1" noChangeArrowheads="1"/>
          </p:cNvSpPr>
          <p:nvPr>
            <p:ph type="body" idx="1"/>
          </p:nvPr>
        </p:nvSpPr>
        <p:spPr/>
        <p:txBody>
          <a:bodyPr>
            <a:normAutofit lnSpcReduction="10000"/>
          </a:bodyPr>
          <a:lstStyle/>
          <a:p>
            <a:pPr eaLnBrk="1" hangingPunct="1">
              <a:lnSpc>
                <a:spcPct val="90000"/>
              </a:lnSpc>
            </a:pPr>
            <a:r>
              <a:rPr lang="en-US" altLang="zh-TW" smtClean="0">
                <a:ea typeface="新細明體" panose="02020500000000000000" pitchFamily="18" charset="-120"/>
              </a:rPr>
              <a:t>Offline processing</a:t>
            </a:r>
          </a:p>
          <a:p>
            <a:pPr lvl="1" eaLnBrk="1" hangingPunct="1">
              <a:lnSpc>
                <a:spcPct val="90000"/>
              </a:lnSpc>
            </a:pPr>
            <a:r>
              <a:rPr lang="en-US" altLang="zh-TW" smtClean="0">
                <a:ea typeface="新細明體" panose="02020500000000000000" pitchFamily="18" charset="-120"/>
              </a:rPr>
              <a:t>Work on the </a:t>
            </a:r>
            <a:r>
              <a:rPr lang="en-US" altLang="zh-TW" smtClean="0">
                <a:solidFill>
                  <a:srgbClr val="428C8E"/>
                </a:solidFill>
                <a:ea typeface="新細明體" panose="02020500000000000000" pitchFamily="18" charset="-120"/>
              </a:rPr>
              <a:t>binary</a:t>
            </a:r>
            <a:r>
              <a:rPr lang="en-US" altLang="zh-TW" smtClean="0">
                <a:ea typeface="新細明體" panose="02020500000000000000" pitchFamily="18" charset="-120"/>
              </a:rPr>
              <a:t> level (like, dislike)</a:t>
            </a:r>
          </a:p>
          <a:p>
            <a:pPr lvl="1" eaLnBrk="1" hangingPunct="1">
              <a:lnSpc>
                <a:spcPct val="90000"/>
              </a:lnSpc>
            </a:pPr>
            <a:r>
              <a:rPr lang="en-US" altLang="zh-TW" smtClean="0">
                <a:ea typeface="新細明體" panose="02020500000000000000" pitchFamily="18" charset="-120"/>
              </a:rPr>
              <a:t>View user as market basket containing items liked by user</a:t>
            </a:r>
            <a:endParaRPr lang="en-US" altLang="zh-TW" smtClean="0">
              <a:solidFill>
                <a:schemeClr val="folHlink"/>
              </a:solidFill>
              <a:ea typeface="新細明體" panose="02020500000000000000" pitchFamily="18" charset="-120"/>
              <a:sym typeface="Symbol" panose="05050102010706020507" pitchFamily="18" charset="2"/>
            </a:endParaRPr>
          </a:p>
          <a:p>
            <a:pPr lvl="1" eaLnBrk="1" hangingPunct="1">
              <a:lnSpc>
                <a:spcPct val="90000"/>
              </a:lnSpc>
            </a:pPr>
            <a:r>
              <a:rPr lang="en-US" altLang="zh-TW" smtClean="0">
                <a:ea typeface="新細明體" panose="02020500000000000000" pitchFamily="18" charset="-120"/>
              </a:rPr>
              <a:t>Discover association rules between items</a:t>
            </a:r>
          </a:p>
          <a:p>
            <a:pPr eaLnBrk="1" hangingPunct="1">
              <a:lnSpc>
                <a:spcPct val="90000"/>
              </a:lnSpc>
            </a:pPr>
            <a:r>
              <a:rPr lang="en-US" altLang="zh-TW" smtClean="0">
                <a:ea typeface="新細明體" panose="02020500000000000000" pitchFamily="18" charset="-120"/>
              </a:rPr>
              <a:t>Online processing:</a:t>
            </a:r>
          </a:p>
          <a:p>
            <a:pPr lvl="1" eaLnBrk="1" hangingPunct="1">
              <a:lnSpc>
                <a:spcPct val="90000"/>
              </a:lnSpc>
            </a:pPr>
            <a:r>
              <a:rPr lang="en-US" altLang="zh-TW" smtClean="0">
                <a:ea typeface="新細明體" panose="02020500000000000000" pitchFamily="18" charset="-120"/>
              </a:rPr>
              <a:t>Match items that the </a:t>
            </a:r>
            <a:r>
              <a:rPr lang="en-US" altLang="zh-TW" smtClean="0">
                <a:solidFill>
                  <a:srgbClr val="428C8E"/>
                </a:solidFill>
                <a:ea typeface="新細明體" panose="02020500000000000000" pitchFamily="18" charset="-120"/>
              </a:rPr>
              <a:t>active user like</a:t>
            </a:r>
            <a:r>
              <a:rPr lang="en-US" altLang="zh-TW" smtClean="0">
                <a:ea typeface="新細明體" panose="02020500000000000000" pitchFamily="18" charset="-120"/>
              </a:rPr>
              <a:t> with rules </a:t>
            </a:r>
            <a:r>
              <a:rPr lang="en-US" altLang="zh-TW" smtClean="0">
                <a:solidFill>
                  <a:srgbClr val="428C8E"/>
                </a:solidFill>
                <a:ea typeface="新細明體" panose="02020500000000000000" pitchFamily="18" charset="-120"/>
              </a:rPr>
              <a:t>left hand</a:t>
            </a:r>
            <a:r>
              <a:rPr lang="en-US" altLang="zh-TW" smtClean="0">
                <a:ea typeface="新細明體" panose="02020500000000000000" pitchFamily="18" charset="-120"/>
              </a:rPr>
              <a:t> side</a:t>
            </a:r>
          </a:p>
          <a:p>
            <a:pPr lvl="1" eaLnBrk="1" hangingPunct="1">
              <a:lnSpc>
                <a:spcPct val="90000"/>
              </a:lnSpc>
            </a:pPr>
            <a:r>
              <a:rPr lang="en-US" altLang="zh-TW" smtClean="0">
                <a:solidFill>
                  <a:srgbClr val="428C8E"/>
                </a:solidFill>
                <a:ea typeface="新細明體" panose="02020500000000000000" pitchFamily="18" charset="-120"/>
              </a:rPr>
              <a:t>Recommend</a:t>
            </a:r>
            <a:r>
              <a:rPr lang="en-US" altLang="zh-TW" smtClean="0">
                <a:ea typeface="新細明體" panose="02020500000000000000" pitchFamily="18" charset="-120"/>
              </a:rPr>
              <a:t> rules’ </a:t>
            </a:r>
            <a:r>
              <a:rPr lang="en-US" altLang="zh-TW" smtClean="0">
                <a:solidFill>
                  <a:srgbClr val="428C8E"/>
                </a:solidFill>
                <a:ea typeface="新細明體" panose="02020500000000000000" pitchFamily="18" charset="-120"/>
              </a:rPr>
              <a:t>consequent</a:t>
            </a:r>
            <a:r>
              <a:rPr lang="en-US" altLang="zh-TW" smtClean="0">
                <a:ea typeface="新細明體" panose="02020500000000000000" pitchFamily="18" charset="-120"/>
              </a:rPr>
              <a:t> based on support and confidence</a:t>
            </a:r>
          </a:p>
        </p:txBody>
      </p:sp>
    </p:spTree>
    <p:extLst>
      <p:ext uri="{BB962C8B-B14F-4D97-AF65-F5344CB8AC3E}">
        <p14:creationId xmlns:p14="http://schemas.microsoft.com/office/powerpoint/2010/main" val="2982460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Matrix Factorization Techniques For Recommender Systems</a:t>
            </a:r>
            <a:endParaRPr lang="zh-TW" altLang="en-US" dirty="0"/>
          </a:p>
        </p:txBody>
      </p:sp>
      <p:sp>
        <p:nvSpPr>
          <p:cNvPr id="3" name="副標題 2"/>
          <p:cNvSpPr>
            <a:spLocks noGrp="1"/>
          </p:cNvSpPr>
          <p:nvPr>
            <p:ph type="subTitle" idx="1"/>
          </p:nvPr>
        </p:nvSpPr>
        <p:spPr>
          <a:xfrm>
            <a:off x="1371600" y="3886200"/>
            <a:ext cx="6656784" cy="2063080"/>
          </a:xfrm>
        </p:spPr>
        <p:txBody>
          <a:bodyPr>
            <a:normAutofit/>
          </a:bodyPr>
          <a:lstStyle/>
          <a:p>
            <a:r>
              <a:rPr lang="en-US" altLang="zh-TW" sz="2800" dirty="0" smtClean="0"/>
              <a:t>Yehuda </a:t>
            </a:r>
            <a:r>
              <a:rPr lang="en-US" altLang="zh-TW" sz="2800" dirty="0" err="1" smtClean="0"/>
              <a:t>Koren</a:t>
            </a:r>
            <a:r>
              <a:rPr lang="en-US" altLang="zh-TW" sz="2800" dirty="0" smtClean="0"/>
              <a:t>, Robert Bell, Chris </a:t>
            </a:r>
            <a:r>
              <a:rPr lang="en-US" altLang="zh-TW" sz="2800" dirty="0" err="1" smtClean="0"/>
              <a:t>Volinsky</a:t>
            </a:r>
            <a:endParaRPr lang="en-US" altLang="zh-TW" sz="2800" dirty="0" smtClean="0"/>
          </a:p>
          <a:p>
            <a:r>
              <a:rPr lang="en-US" altLang="zh-TW" sz="2800" dirty="0" smtClean="0"/>
              <a:t>2009 IEEE Computer Society</a:t>
            </a:r>
          </a:p>
          <a:p>
            <a:endParaRPr lang="en-US" altLang="zh-TW" sz="2800" dirty="0" smtClean="0"/>
          </a:p>
          <a:p>
            <a:r>
              <a:rPr lang="en-US" altLang="zh-TW" sz="2800" dirty="0"/>
              <a:t>	</a:t>
            </a:r>
            <a:r>
              <a:rPr lang="en-US" altLang="zh-TW" sz="2800" dirty="0" smtClean="0"/>
              <a:t>			</a:t>
            </a:r>
            <a:endParaRPr lang="zh-TW" altLang="en-US" sz="2800"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29</a:t>
            </a:fld>
            <a:endParaRPr lang="zh-TW" altLang="en-US"/>
          </a:p>
        </p:txBody>
      </p:sp>
    </p:spTree>
    <p:extLst>
      <p:ext uri="{BB962C8B-B14F-4D97-AF65-F5344CB8AC3E}">
        <p14:creationId xmlns:p14="http://schemas.microsoft.com/office/powerpoint/2010/main" val="531975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347738B-2144-4479-99D3-510F12435D26}" type="slidenum">
              <a:rPr lang="en-US" altLang="zh-TW" sz="1200"/>
              <a:pPr>
                <a:spcBef>
                  <a:spcPct val="0"/>
                </a:spcBef>
                <a:buClrTx/>
                <a:buSzTx/>
                <a:buFontTx/>
                <a:buNone/>
              </a:pPr>
              <a:t>3</a:t>
            </a:fld>
            <a:endParaRPr lang="en-US" altLang="zh-TW" sz="1200"/>
          </a:p>
        </p:txBody>
      </p:sp>
      <p:sp>
        <p:nvSpPr>
          <p:cNvPr id="8197"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Recommendation</a:t>
            </a:r>
          </a:p>
        </p:txBody>
      </p:sp>
      <p:graphicFrame>
        <p:nvGraphicFramePr>
          <p:cNvPr id="8198" name="Object 3"/>
          <p:cNvGraphicFramePr>
            <a:graphicFrameLocks noChangeAspect="1"/>
          </p:cNvGraphicFramePr>
          <p:nvPr>
            <p:ph idx="1"/>
          </p:nvPr>
        </p:nvGraphicFramePr>
        <p:xfrm>
          <a:off x="458788" y="1371600"/>
          <a:ext cx="7181850" cy="3186113"/>
        </p:xfrm>
        <a:graphic>
          <a:graphicData uri="http://schemas.openxmlformats.org/presentationml/2006/ole">
            <mc:AlternateContent xmlns:mc="http://schemas.openxmlformats.org/markup-compatibility/2006">
              <mc:Choice xmlns:v="urn:schemas-microsoft-com:vml" Requires="v">
                <p:oleObj spid="_x0000_s1027" name="صورة نقطية" r:id="rId3" imgW="5904762" imgH="2476190" progId="Paint.Picture">
                  <p:embed/>
                </p:oleObj>
              </mc:Choice>
              <mc:Fallback>
                <p:oleObj name="صورة نقطية" r:id="rId3" imgW="5904762" imgH="2476190" progId="Paint.Picture">
                  <p:embed/>
                  <p:pic>
                    <p:nvPicPr>
                      <p:cNvPr id="819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1371600"/>
                        <a:ext cx="7181850"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Text Box 4"/>
          <p:cNvSpPr txBox="1">
            <a:spLocks noChangeArrowheads="1"/>
          </p:cNvSpPr>
          <p:nvPr/>
        </p:nvSpPr>
        <p:spPr bwMode="auto">
          <a:xfrm>
            <a:off x="762000" y="4419600"/>
            <a:ext cx="7924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TW" sz="1800" b="1">
                <a:solidFill>
                  <a:schemeClr val="bg2"/>
                </a:solidFill>
                <a:ea typeface="新細明體" panose="02020500000000000000" pitchFamily="18" charset="-120"/>
                <a:cs typeface="Arial" panose="020B0604020202020204" pitchFamily="34" charset="0"/>
              </a:rPr>
              <a:t>Customers who bought this book also bought:</a:t>
            </a:r>
            <a:r>
              <a:rPr lang="en-US" altLang="zh-TW" sz="1800">
                <a:solidFill>
                  <a:schemeClr val="bg2"/>
                </a:solidFill>
                <a:ea typeface="新細明體" panose="02020500000000000000" pitchFamily="18" charset="-120"/>
                <a:cs typeface="Arial" panose="020B0604020202020204" pitchFamily="34" charset="0"/>
              </a:rPr>
              <a:t/>
            </a:r>
            <a:br>
              <a:rPr lang="en-US" altLang="zh-TW" sz="1800">
                <a:solidFill>
                  <a:schemeClr val="bg2"/>
                </a:solidFill>
                <a:ea typeface="新細明體" panose="02020500000000000000" pitchFamily="18" charset="-120"/>
                <a:cs typeface="Arial" panose="020B0604020202020204" pitchFamily="34" charset="0"/>
              </a:rPr>
            </a:br>
            <a:endParaRPr lang="en-US" altLang="zh-TW" sz="1800">
              <a:solidFill>
                <a:schemeClr val="bg2"/>
              </a:solidFill>
              <a:ea typeface="新細明體" panose="02020500000000000000" pitchFamily="18" charset="-120"/>
              <a:cs typeface="Arial" panose="020B0604020202020204" pitchFamily="34" charset="0"/>
            </a:endParaRPr>
          </a:p>
          <a:p>
            <a:pPr eaLnBrk="1" hangingPunct="1">
              <a:spcBef>
                <a:spcPct val="0"/>
              </a:spcBef>
              <a:buClrTx/>
              <a:buSzTx/>
              <a:buFontTx/>
              <a:buChar char="•"/>
            </a:pPr>
            <a:r>
              <a:rPr lang="en-US" altLang="zh-TW" sz="1800">
                <a:solidFill>
                  <a:srgbClr val="428C8E"/>
                </a:solidFill>
                <a:ea typeface="新細明體" panose="02020500000000000000" pitchFamily="18" charset="-120"/>
                <a:cs typeface="Arial" panose="020B0604020202020204" pitchFamily="34" charset="0"/>
              </a:rPr>
              <a:t>Data Preparation for Data Mining:</a:t>
            </a:r>
            <a:r>
              <a:rPr lang="en-US" altLang="zh-TW" sz="1800">
                <a:solidFill>
                  <a:schemeClr val="bg2"/>
                </a:solidFill>
                <a:ea typeface="新細明體" panose="02020500000000000000" pitchFamily="18" charset="-120"/>
                <a:cs typeface="Arial" panose="020B0604020202020204" pitchFamily="34" charset="0"/>
              </a:rPr>
              <a:t>  by Dorian Pyle (Author) </a:t>
            </a:r>
          </a:p>
          <a:p>
            <a:pPr eaLnBrk="1" hangingPunct="1">
              <a:spcBef>
                <a:spcPct val="0"/>
              </a:spcBef>
              <a:buClrTx/>
              <a:buSzTx/>
              <a:buFontTx/>
              <a:buChar char="•"/>
            </a:pPr>
            <a:r>
              <a:rPr lang="en-US" altLang="zh-TW" sz="1800">
                <a:solidFill>
                  <a:srgbClr val="428C8E"/>
                </a:solidFill>
                <a:ea typeface="新細明體" panose="02020500000000000000" pitchFamily="18" charset="-120"/>
                <a:cs typeface="Arial" panose="020B0604020202020204" pitchFamily="34" charset="0"/>
              </a:rPr>
              <a:t>The Elements of Statistical Learning</a:t>
            </a:r>
            <a:r>
              <a:rPr lang="en-US" altLang="zh-TW" sz="1800">
                <a:solidFill>
                  <a:schemeClr val="bg2"/>
                </a:solidFill>
                <a:ea typeface="新細明體" panose="02020500000000000000" pitchFamily="18" charset="-120"/>
                <a:cs typeface="Arial" panose="020B0604020202020204" pitchFamily="34" charset="0"/>
              </a:rPr>
              <a:t>: by T. Hastie, et al </a:t>
            </a:r>
          </a:p>
          <a:p>
            <a:pPr eaLnBrk="1" hangingPunct="1">
              <a:spcBef>
                <a:spcPct val="0"/>
              </a:spcBef>
              <a:buClrTx/>
              <a:buSzTx/>
              <a:buFontTx/>
              <a:buChar char="•"/>
            </a:pPr>
            <a:r>
              <a:rPr lang="en-US" altLang="zh-TW" sz="1800">
                <a:solidFill>
                  <a:srgbClr val="428C8E"/>
                </a:solidFill>
                <a:ea typeface="新細明體" panose="02020500000000000000" pitchFamily="18" charset="-120"/>
                <a:cs typeface="Arial" panose="020B0604020202020204" pitchFamily="34" charset="0"/>
              </a:rPr>
              <a:t>Data Mining: Introductory and Advanced Topics:</a:t>
            </a:r>
            <a:r>
              <a:rPr lang="en-US" altLang="zh-TW" sz="1800">
                <a:solidFill>
                  <a:schemeClr val="bg2"/>
                </a:solidFill>
                <a:ea typeface="新細明體" panose="02020500000000000000" pitchFamily="18" charset="-120"/>
                <a:cs typeface="Arial" panose="020B0604020202020204" pitchFamily="34" charset="0"/>
              </a:rPr>
              <a:t> by Margaret H. Dunham</a:t>
            </a:r>
          </a:p>
          <a:p>
            <a:pPr eaLnBrk="1" hangingPunct="1">
              <a:spcBef>
                <a:spcPct val="0"/>
              </a:spcBef>
              <a:buClrTx/>
              <a:buSzTx/>
              <a:buFontTx/>
              <a:buChar char="•"/>
            </a:pPr>
            <a:r>
              <a:rPr lang="en-US" altLang="zh-TW" sz="1800">
                <a:solidFill>
                  <a:srgbClr val="428C8E"/>
                </a:solidFill>
                <a:ea typeface="新細明體" panose="02020500000000000000" pitchFamily="18" charset="-120"/>
                <a:cs typeface="Arial" panose="020B0604020202020204" pitchFamily="34" charset="0"/>
              </a:rPr>
              <a:t>Mining the Web: Analysis of Hypertext and Semi Structured Data </a:t>
            </a:r>
          </a:p>
        </p:txBody>
      </p:sp>
    </p:spTree>
    <p:extLst>
      <p:ext uri="{BB962C8B-B14F-4D97-AF65-F5344CB8AC3E}">
        <p14:creationId xmlns:p14="http://schemas.microsoft.com/office/powerpoint/2010/main" val="2959775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Recommender System Strategies</a:t>
            </a:r>
            <a:endParaRPr lang="zh-TW" altLang="en-US" dirty="0"/>
          </a:p>
        </p:txBody>
      </p:sp>
      <p:sp>
        <p:nvSpPr>
          <p:cNvPr id="3" name="內容版面配置區 2"/>
          <p:cNvSpPr>
            <a:spLocks noGrp="1"/>
          </p:cNvSpPr>
          <p:nvPr>
            <p:ph idx="1"/>
          </p:nvPr>
        </p:nvSpPr>
        <p:spPr>
          <a:xfrm>
            <a:off x="457200" y="1600200"/>
            <a:ext cx="8229600" cy="5069160"/>
          </a:xfrm>
        </p:spPr>
        <p:txBody>
          <a:bodyPr>
            <a:normAutofit lnSpcReduction="10000"/>
          </a:bodyPr>
          <a:lstStyle/>
          <a:p>
            <a:r>
              <a:rPr lang="en-US" altLang="zh-TW" dirty="0"/>
              <a:t>Retailers interest in recommender systems,     e.g. Amazon, Netflix</a:t>
            </a:r>
            <a:endParaRPr lang="en-US" altLang="zh-TW" dirty="0" smtClean="0"/>
          </a:p>
          <a:p>
            <a:r>
              <a:rPr lang="en-US" altLang="zh-TW" dirty="0" smtClean="0"/>
              <a:t>Based on one of two strategies or hybrid:</a:t>
            </a:r>
          </a:p>
          <a:p>
            <a:pPr lvl="1"/>
            <a:r>
              <a:rPr lang="en-US" altLang="zh-TW" dirty="0" smtClean="0"/>
              <a:t>Content filtering</a:t>
            </a:r>
          </a:p>
          <a:p>
            <a:pPr lvl="2"/>
            <a:r>
              <a:rPr lang="en-US" altLang="zh-TW" dirty="0" smtClean="0"/>
              <a:t>Create a profile for each user or product to characterize.</a:t>
            </a:r>
          </a:p>
          <a:p>
            <a:pPr lvl="2"/>
            <a:r>
              <a:rPr lang="en-US" altLang="zh-TW" dirty="0" smtClean="0"/>
              <a:t>Require external information .</a:t>
            </a:r>
          </a:p>
          <a:p>
            <a:pPr lvl="2"/>
            <a:endParaRPr lang="en-US" altLang="zh-TW" dirty="0" smtClean="0"/>
          </a:p>
          <a:p>
            <a:pPr lvl="1"/>
            <a:r>
              <a:rPr lang="en-US" altLang="zh-TW" dirty="0" smtClean="0"/>
              <a:t>Collaborative filtering</a:t>
            </a:r>
          </a:p>
          <a:p>
            <a:pPr lvl="2"/>
            <a:r>
              <a:rPr lang="en-US" altLang="zh-TW" dirty="0" smtClean="0"/>
              <a:t>Analyzes relationships between users and products to find new user-item associations.</a:t>
            </a:r>
          </a:p>
          <a:p>
            <a:pPr lvl="2"/>
            <a:r>
              <a:rPr lang="en-US" altLang="zh-TW" dirty="0" smtClean="0"/>
              <a:t>Rely only on past user behavior.</a:t>
            </a:r>
          </a:p>
          <a:p>
            <a:pPr marL="0" indent="0">
              <a:buNone/>
            </a:pPr>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30</a:t>
            </a:fld>
            <a:endParaRPr lang="zh-TW" altLang="en-US"/>
          </a:p>
        </p:txBody>
      </p:sp>
    </p:spTree>
    <p:extLst>
      <p:ext uri="{BB962C8B-B14F-4D97-AF65-F5344CB8AC3E}">
        <p14:creationId xmlns:p14="http://schemas.microsoft.com/office/powerpoint/2010/main" val="3907302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Collaborative filtering</a:t>
            </a:r>
            <a:endParaRPr lang="zh-TW" altLang="en-US" dirty="0"/>
          </a:p>
        </p:txBody>
      </p:sp>
      <p:sp>
        <p:nvSpPr>
          <p:cNvPr id="3" name="內容版面配置區 2"/>
          <p:cNvSpPr>
            <a:spLocks noGrp="1"/>
          </p:cNvSpPr>
          <p:nvPr>
            <p:ph idx="1"/>
          </p:nvPr>
        </p:nvSpPr>
        <p:spPr>
          <a:xfrm>
            <a:off x="457200" y="1600200"/>
            <a:ext cx="8363272" cy="5069160"/>
          </a:xfrm>
        </p:spPr>
        <p:txBody>
          <a:bodyPr>
            <a:normAutofit lnSpcReduction="10000"/>
          </a:bodyPr>
          <a:lstStyle/>
          <a:p>
            <a:r>
              <a:rPr lang="en-US" altLang="zh-TW" dirty="0" smtClean="0"/>
              <a:t>Neighborhood methods:</a:t>
            </a:r>
          </a:p>
          <a:p>
            <a:pPr lvl="1"/>
            <a:r>
              <a:rPr lang="en-US" altLang="zh-TW" dirty="0" smtClean="0"/>
              <a:t>Center on computing the relationships between items or between users.</a:t>
            </a:r>
          </a:p>
          <a:p>
            <a:pPr lvl="1"/>
            <a:endParaRPr lang="en-US" altLang="zh-TW" dirty="0" smtClean="0"/>
          </a:p>
          <a:p>
            <a:pPr lvl="1"/>
            <a:r>
              <a:rPr lang="en-US" altLang="zh-TW" dirty="0" smtClean="0"/>
              <a:t>Item-oriented approach</a:t>
            </a:r>
          </a:p>
          <a:p>
            <a:pPr lvl="2"/>
            <a:r>
              <a:rPr lang="en-US" altLang="zh-TW" dirty="0" smtClean="0"/>
              <a:t>A product</a:t>
            </a:r>
            <a:r>
              <a:rPr lang="en-US" altLang="zh-TW" dirty="0"/>
              <a:t> </a:t>
            </a:r>
            <a:r>
              <a:rPr lang="en-US" altLang="zh-TW" dirty="0" smtClean="0"/>
              <a:t>and its neighbors get similar rating by same user.</a:t>
            </a:r>
          </a:p>
          <a:p>
            <a:pPr lvl="2"/>
            <a:endParaRPr lang="en-US" altLang="zh-TW" dirty="0" smtClean="0"/>
          </a:p>
          <a:p>
            <a:pPr lvl="1"/>
            <a:r>
              <a:rPr lang="en-US" altLang="zh-TW" dirty="0" smtClean="0"/>
              <a:t>User-oriented approach</a:t>
            </a:r>
          </a:p>
          <a:p>
            <a:pPr lvl="2"/>
            <a:r>
              <a:rPr lang="en-US" altLang="zh-TW" dirty="0" smtClean="0"/>
              <a:t>Identifies like-minded user who can complement each  other’s ratings.</a:t>
            </a:r>
          </a:p>
          <a:p>
            <a:endParaRPr lang="en-US" altLang="zh-TW" dirty="0"/>
          </a:p>
          <a:p>
            <a:endParaRPr lang="en-US" altLang="zh-TW" dirty="0" smtClean="0"/>
          </a:p>
          <a:p>
            <a:pPr marL="0" indent="0">
              <a:buNone/>
            </a:pPr>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31</a:t>
            </a:fld>
            <a:endParaRPr lang="zh-TW" altLang="en-US"/>
          </a:p>
        </p:txBody>
      </p:sp>
    </p:spTree>
    <p:extLst>
      <p:ext uri="{BB962C8B-B14F-4D97-AF65-F5344CB8AC3E}">
        <p14:creationId xmlns:p14="http://schemas.microsoft.com/office/powerpoint/2010/main" val="3416858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Collaborative filtering</a:t>
            </a:r>
            <a:endParaRPr lang="zh-TW" altLang="en-US" dirty="0"/>
          </a:p>
        </p:txBody>
      </p:sp>
      <p:sp>
        <p:nvSpPr>
          <p:cNvPr id="3" name="內容版面配置區 2"/>
          <p:cNvSpPr>
            <a:spLocks noGrp="1"/>
          </p:cNvSpPr>
          <p:nvPr>
            <p:ph idx="1"/>
          </p:nvPr>
        </p:nvSpPr>
        <p:spPr>
          <a:xfrm>
            <a:off x="457200" y="1600200"/>
            <a:ext cx="8435280" cy="5141168"/>
          </a:xfrm>
        </p:spPr>
        <p:txBody>
          <a:bodyPr/>
          <a:lstStyle/>
          <a:p>
            <a:r>
              <a:rPr lang="en-US" altLang="zh-TW" dirty="0" smtClean="0"/>
              <a:t>Latent factor models:</a:t>
            </a:r>
          </a:p>
          <a:p>
            <a:pPr lvl="1"/>
            <a:r>
              <a:rPr lang="en-US" altLang="zh-TW" dirty="0" smtClean="0"/>
              <a:t>Explain the rating by characterizing both items and users on 20 – 100 factors inferred from the ratings patterns.</a:t>
            </a:r>
          </a:p>
          <a:p>
            <a:pPr lvl="2"/>
            <a:r>
              <a:rPr lang="en-US" altLang="zh-TW" dirty="0" smtClean="0"/>
              <a:t>These factors are in general not obvious</a:t>
            </a:r>
          </a:p>
          <a:p>
            <a:pPr lvl="2"/>
            <a:r>
              <a:rPr lang="en-US" altLang="zh-TW" dirty="0" smtClean="0"/>
              <a:t>Hard to estimate their impact on the ratings.</a:t>
            </a:r>
          </a:p>
          <a:p>
            <a:pPr lvl="1"/>
            <a:r>
              <a:rPr lang="en-US" altLang="zh-TW" dirty="0"/>
              <a:t>For user, each factor measures how much the user likes movies that corresponding movie factors</a:t>
            </a:r>
            <a:r>
              <a:rPr lang="en-US" altLang="zh-TW" dirty="0" smtClean="0"/>
              <a:t>.</a:t>
            </a:r>
          </a:p>
          <a:p>
            <a:pPr lvl="1"/>
            <a:r>
              <a:rPr lang="en-US" altLang="zh-TW" dirty="0"/>
              <a:t>The goal :to deduct the factors by using mathematical techniques.</a:t>
            </a:r>
          </a:p>
          <a:p>
            <a:pPr lvl="1"/>
            <a:endParaRPr lang="en-US" altLang="zh-TW" dirty="0"/>
          </a:p>
          <a:p>
            <a:endParaRPr lang="en-US" altLang="zh-TW" dirty="0" smtClean="0"/>
          </a:p>
          <a:p>
            <a:pPr lvl="1"/>
            <a:endParaRPr lang="en-US" altLang="zh-TW"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32</a:t>
            </a:fld>
            <a:endParaRPr lang="zh-TW" altLang="en-US"/>
          </a:p>
        </p:txBody>
      </p:sp>
    </p:spTree>
    <p:extLst>
      <p:ext uri="{BB962C8B-B14F-4D97-AF65-F5344CB8AC3E}">
        <p14:creationId xmlns:p14="http://schemas.microsoft.com/office/powerpoint/2010/main" val="3071790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7625"/>
            <a:ext cx="7620000" cy="676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33</a:t>
            </a:fld>
            <a:endParaRPr lang="zh-TW" altLang="en-US"/>
          </a:p>
        </p:txBody>
      </p:sp>
    </p:spTree>
    <p:extLst>
      <p:ext uri="{BB962C8B-B14F-4D97-AF65-F5344CB8AC3E}">
        <p14:creationId xmlns:p14="http://schemas.microsoft.com/office/powerpoint/2010/main" val="3832682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Some Problems Need to be solved </a:t>
            </a:r>
            <a:endParaRPr lang="zh-TW" altLang="en-US" dirty="0"/>
          </a:p>
        </p:txBody>
      </p:sp>
      <p:sp>
        <p:nvSpPr>
          <p:cNvPr id="3" name="內容版面配置區 2"/>
          <p:cNvSpPr>
            <a:spLocks noGrp="1"/>
          </p:cNvSpPr>
          <p:nvPr>
            <p:ph idx="1"/>
          </p:nvPr>
        </p:nvSpPr>
        <p:spPr/>
        <p:txBody>
          <a:bodyPr>
            <a:normAutofit/>
          </a:bodyPr>
          <a:lstStyle/>
          <a:p>
            <a:r>
              <a:rPr lang="en-US" altLang="zh-TW" dirty="0" smtClean="0"/>
              <a:t>Data </a:t>
            </a:r>
            <a:r>
              <a:rPr lang="en-US" altLang="zh-TW" dirty="0"/>
              <a:t>s</a:t>
            </a:r>
            <a:r>
              <a:rPr lang="en-US" altLang="zh-TW" dirty="0" smtClean="0"/>
              <a:t>parsity problem:</a:t>
            </a:r>
          </a:p>
          <a:p>
            <a:pPr lvl="1"/>
            <a:r>
              <a:rPr lang="en-US" altLang="zh-TW" dirty="0" smtClean="0"/>
              <a:t>Solve by </a:t>
            </a:r>
            <a:r>
              <a:rPr lang="en-US" altLang="zh-TW" i="1" dirty="0" smtClean="0"/>
              <a:t>Stochastic gradient descent</a:t>
            </a:r>
          </a:p>
          <a:p>
            <a:pPr lvl="1"/>
            <a:endParaRPr lang="en-US" altLang="zh-TW" dirty="0" smtClean="0"/>
          </a:p>
          <a:p>
            <a:r>
              <a:rPr lang="en-US" altLang="zh-TW" dirty="0" smtClean="0"/>
              <a:t>Cold start problem:</a:t>
            </a:r>
          </a:p>
          <a:p>
            <a:pPr lvl="1"/>
            <a:r>
              <a:rPr lang="en-US" altLang="zh-TW" i="1" dirty="0" smtClean="0"/>
              <a:t>Content-filter </a:t>
            </a:r>
            <a:r>
              <a:rPr lang="en-US" altLang="zh-TW" dirty="0" smtClean="0"/>
              <a:t>is superior</a:t>
            </a:r>
            <a:r>
              <a:rPr lang="en-US" altLang="zh-TW" i="1" dirty="0" smtClean="0"/>
              <a:t>.</a:t>
            </a:r>
          </a:p>
          <a:p>
            <a:pPr lvl="1"/>
            <a:endParaRPr lang="en-US" altLang="zh-TW" dirty="0" smtClean="0"/>
          </a:p>
          <a:p>
            <a:r>
              <a:rPr lang="en-US" altLang="zh-TW" dirty="0" smtClean="0"/>
              <a:t>Need to Improve recommendation accuracy</a:t>
            </a:r>
          </a:p>
          <a:p>
            <a:pPr lvl="1"/>
            <a:r>
              <a:rPr lang="en-US" altLang="zh-TW" i="1" dirty="0" smtClean="0"/>
              <a:t>Collaborative filtering </a:t>
            </a:r>
            <a:r>
              <a:rPr lang="en-US" altLang="zh-TW" dirty="0" smtClean="0"/>
              <a:t>is superior.</a:t>
            </a:r>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34</a:t>
            </a:fld>
            <a:endParaRPr lang="zh-TW" altLang="en-US"/>
          </a:p>
        </p:txBody>
      </p:sp>
    </p:spTree>
    <p:extLst>
      <p:ext uri="{BB962C8B-B14F-4D97-AF65-F5344CB8AC3E}">
        <p14:creationId xmlns:p14="http://schemas.microsoft.com/office/powerpoint/2010/main" val="1245435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Matrix Factorization Methods</a:t>
            </a:r>
            <a:endParaRPr lang="zh-TW" altLang="en-US" dirty="0"/>
          </a:p>
        </p:txBody>
      </p:sp>
      <p:sp>
        <p:nvSpPr>
          <p:cNvPr id="3" name="內容版面配置區 2"/>
          <p:cNvSpPr>
            <a:spLocks noGrp="1"/>
          </p:cNvSpPr>
          <p:nvPr>
            <p:ph idx="1"/>
          </p:nvPr>
        </p:nvSpPr>
        <p:spPr>
          <a:xfrm>
            <a:off x="467544" y="1340768"/>
            <a:ext cx="8229600" cy="5043510"/>
          </a:xfrm>
        </p:spPr>
        <p:txBody>
          <a:bodyPr>
            <a:normAutofit fontScale="92500"/>
          </a:bodyPr>
          <a:lstStyle/>
          <a:p>
            <a:r>
              <a:rPr lang="en-US" altLang="zh-TW" dirty="0" smtClean="0"/>
              <a:t>Characterizes both items and users by vectors of factors inferred from item rating patterns.</a:t>
            </a:r>
          </a:p>
          <a:p>
            <a:pPr lvl="1"/>
            <a:r>
              <a:rPr lang="en-US" altLang="zh-TW" dirty="0" smtClean="0"/>
              <a:t>High correspondence -&gt; recommendation</a:t>
            </a:r>
          </a:p>
          <a:p>
            <a:r>
              <a:rPr lang="en-US" altLang="zh-TW" dirty="0" smtClean="0"/>
              <a:t>High-quality explicit feedback</a:t>
            </a:r>
          </a:p>
          <a:p>
            <a:pPr lvl="1"/>
            <a:r>
              <a:rPr lang="en-US" altLang="zh-TW" dirty="0" smtClean="0"/>
              <a:t>By users regarding their interest in item -&gt; rating.</a:t>
            </a:r>
          </a:p>
          <a:p>
            <a:pPr lvl="1"/>
            <a:r>
              <a:rPr lang="en-US" altLang="zh-TW" dirty="0" smtClean="0"/>
              <a:t>A sparse matrix .</a:t>
            </a:r>
          </a:p>
          <a:p>
            <a:r>
              <a:rPr lang="en-US" altLang="zh-TW" dirty="0"/>
              <a:t>Implicit feedback:</a:t>
            </a:r>
          </a:p>
          <a:p>
            <a:pPr lvl="1"/>
            <a:r>
              <a:rPr lang="en-US" altLang="zh-TW" dirty="0"/>
              <a:t>Indirectly reflects opinion by observing user behavior.</a:t>
            </a:r>
          </a:p>
          <a:p>
            <a:pPr lvl="1"/>
            <a:r>
              <a:rPr lang="en-US" altLang="zh-TW" dirty="0"/>
              <a:t>Usually denotes the presence or absence of an event.</a:t>
            </a:r>
          </a:p>
          <a:p>
            <a:pPr lvl="1"/>
            <a:r>
              <a:rPr lang="en-US" altLang="zh-TW" dirty="0"/>
              <a:t>Densely filled matrix</a:t>
            </a:r>
          </a:p>
          <a:p>
            <a:pPr lvl="1"/>
            <a:endParaRPr lang="en-US" altLang="zh-TW" dirty="0" smtClean="0"/>
          </a:p>
          <a:p>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35</a:t>
            </a:fld>
            <a:endParaRPr lang="zh-TW" altLang="en-US"/>
          </a:p>
        </p:txBody>
      </p:sp>
    </p:spTree>
    <p:extLst>
      <p:ext uri="{BB962C8B-B14F-4D97-AF65-F5344CB8AC3E}">
        <p14:creationId xmlns:p14="http://schemas.microsoft.com/office/powerpoint/2010/main" val="760180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 Basic Matrix Factorization Model</a:t>
            </a:r>
            <a:endParaRPr lang="zh-TW" altLang="en-US" dirty="0"/>
          </a:p>
        </p:txBody>
      </p:sp>
      <p:sp>
        <p:nvSpPr>
          <p:cNvPr id="3" name="內容版面配置區 2"/>
          <p:cNvSpPr>
            <a:spLocks noGrp="1"/>
          </p:cNvSpPr>
          <p:nvPr>
            <p:ph idx="1"/>
          </p:nvPr>
        </p:nvSpPr>
        <p:spPr>
          <a:xfrm>
            <a:off x="457200" y="1600200"/>
            <a:ext cx="8229600" cy="5257800"/>
          </a:xfrm>
        </p:spPr>
        <p:txBody>
          <a:bodyPr/>
          <a:lstStyle/>
          <a:p>
            <a:r>
              <a:rPr lang="en-US" altLang="zh-TW" dirty="0" smtClean="0"/>
              <a:t>Joint  latent factor space :</a:t>
            </a:r>
            <a:endParaRPr lang="en-US" altLang="zh-TW" i="1" dirty="0" smtClean="0"/>
          </a:p>
          <a:p>
            <a:pPr lvl="1"/>
            <a:r>
              <a:rPr lang="en-US" altLang="zh-TW" i="1" dirty="0" smtClean="0"/>
              <a:t>f </a:t>
            </a:r>
            <a:r>
              <a:rPr lang="en-US" altLang="zh-TW" dirty="0" smtClean="0"/>
              <a:t>- dimension space of users and items.</a:t>
            </a:r>
          </a:p>
          <a:p>
            <a:pPr lvl="1"/>
            <a:endParaRPr lang="en-US" altLang="zh-TW" dirty="0" smtClean="0"/>
          </a:p>
          <a:p>
            <a:pPr lvl="1"/>
            <a:r>
              <a:rPr lang="en-US" altLang="zh-TW" dirty="0" smtClean="0"/>
              <a:t>Definition:</a:t>
            </a:r>
          </a:p>
          <a:p>
            <a:pPr lvl="2"/>
            <a:r>
              <a:rPr lang="en-US" altLang="zh-TW" dirty="0" smtClean="0"/>
              <a:t>Each item</a:t>
            </a:r>
            <a:r>
              <a:rPr lang="en-US" altLang="zh-TW" i="1" dirty="0" smtClean="0"/>
              <a:t> </a:t>
            </a:r>
            <a:r>
              <a:rPr lang="en-US" altLang="zh-TW" i="1" dirty="0" err="1" smtClean="0"/>
              <a:t>i</a:t>
            </a:r>
            <a:r>
              <a:rPr lang="en-US" altLang="zh-TW" i="1" dirty="0" smtClean="0"/>
              <a:t>  : </a:t>
            </a:r>
            <a:r>
              <a:rPr lang="en-US" altLang="zh-TW" dirty="0" smtClean="0"/>
              <a:t>                    ,  positive or negative.</a:t>
            </a:r>
          </a:p>
          <a:p>
            <a:pPr lvl="2"/>
            <a:endParaRPr lang="en-US" altLang="zh-TW" dirty="0" smtClean="0"/>
          </a:p>
          <a:p>
            <a:pPr lvl="2"/>
            <a:r>
              <a:rPr lang="en-US" altLang="zh-TW" dirty="0" smtClean="0"/>
              <a:t>Each user </a:t>
            </a:r>
            <a:r>
              <a:rPr lang="en-US" altLang="zh-TW" i="1" dirty="0" smtClean="0"/>
              <a:t>u :                     , </a:t>
            </a:r>
            <a:r>
              <a:rPr lang="en-US" altLang="zh-TW" dirty="0" smtClean="0"/>
              <a:t>positive or negative.</a:t>
            </a:r>
          </a:p>
          <a:p>
            <a:pPr lvl="2"/>
            <a:endParaRPr lang="en-US" altLang="zh-TW" i="1" dirty="0" smtClean="0"/>
          </a:p>
          <a:p>
            <a:endParaRPr lang="en-US" altLang="zh-TW" dirty="0" smtClean="0"/>
          </a:p>
          <a:p>
            <a:endParaRPr lang="zh-TW" altLang="en-US" dirty="0"/>
          </a:p>
        </p:txBody>
      </p:sp>
      <p:pic>
        <p:nvPicPr>
          <p:cNvPr id="1029" name="Picture 5"/>
          <p:cNvPicPr>
            <a:picLocks noChangeAspect="1" noChangeArrowheads="1"/>
          </p:cNvPicPr>
          <p:nvPr/>
        </p:nvPicPr>
        <p:blipFill>
          <a:blip r:embed="rId2"/>
          <a:srcRect/>
          <a:stretch>
            <a:fillRect/>
          </a:stretch>
        </p:blipFill>
        <p:spPr bwMode="auto">
          <a:xfrm>
            <a:off x="3286116" y="4143380"/>
            <a:ext cx="1571636" cy="705221"/>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3286116" y="5072074"/>
            <a:ext cx="1500198" cy="600079"/>
          </a:xfrm>
          <a:prstGeom prst="rect">
            <a:avLst/>
          </a:prstGeom>
          <a:noFill/>
          <a:ln w="9525">
            <a:noFill/>
            <a:miter lim="800000"/>
            <a:headEnd/>
            <a:tailEnd/>
          </a:ln>
          <a:effec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36</a:t>
            </a:fld>
            <a:endParaRPr lang="zh-TW"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srcRect/>
          <a:stretch>
            <a:fillRect/>
          </a:stretch>
        </p:blipFill>
        <p:spPr bwMode="auto">
          <a:xfrm>
            <a:off x="3571868" y="4071942"/>
            <a:ext cx="571504" cy="725371"/>
          </a:xfrm>
          <a:prstGeom prst="rect">
            <a:avLst/>
          </a:prstGeom>
          <a:noFill/>
          <a:ln w="9525">
            <a:noFill/>
            <a:miter lim="800000"/>
            <a:headEnd/>
            <a:tailEnd/>
          </a:ln>
          <a:effectLst/>
        </p:spPr>
      </p:pic>
      <p:sp>
        <p:nvSpPr>
          <p:cNvPr id="2" name="標題 1"/>
          <p:cNvSpPr>
            <a:spLocks noGrp="1"/>
          </p:cNvSpPr>
          <p:nvPr>
            <p:ph type="title"/>
          </p:nvPr>
        </p:nvSpPr>
        <p:spPr/>
        <p:txBody>
          <a:bodyPr/>
          <a:lstStyle/>
          <a:p>
            <a:r>
              <a:rPr lang="en-US" altLang="zh-TW" dirty="0" smtClean="0"/>
              <a:t>A Basic Matrix Factorization Model</a:t>
            </a:r>
            <a:endParaRPr lang="zh-TW" altLang="en-US" dirty="0"/>
          </a:p>
        </p:txBody>
      </p:sp>
      <p:sp>
        <p:nvSpPr>
          <p:cNvPr id="3" name="內容版面配置區 2"/>
          <p:cNvSpPr>
            <a:spLocks noGrp="1"/>
          </p:cNvSpPr>
          <p:nvPr>
            <p:ph idx="1"/>
          </p:nvPr>
        </p:nvSpPr>
        <p:spPr>
          <a:xfrm>
            <a:off x="457200" y="1600200"/>
            <a:ext cx="8229600" cy="5257800"/>
          </a:xfrm>
        </p:spPr>
        <p:txBody>
          <a:bodyPr/>
          <a:lstStyle/>
          <a:p>
            <a:r>
              <a:rPr lang="en-US" altLang="zh-TW" dirty="0" smtClean="0"/>
              <a:t>User-item interactions:</a:t>
            </a:r>
          </a:p>
          <a:p>
            <a:pPr lvl="1"/>
            <a:r>
              <a:rPr lang="en-US" altLang="zh-TW" dirty="0" smtClean="0"/>
              <a:t>As inner product:</a:t>
            </a:r>
          </a:p>
          <a:p>
            <a:pPr lvl="1"/>
            <a:endParaRPr lang="en-US" altLang="zh-TW" dirty="0" smtClean="0"/>
          </a:p>
          <a:p>
            <a:endParaRPr lang="en-US" altLang="zh-TW" dirty="0" smtClean="0"/>
          </a:p>
          <a:p>
            <a:pPr lvl="1"/>
            <a:r>
              <a:rPr lang="en-US" altLang="zh-TW" dirty="0" smtClean="0"/>
              <a:t>The user’s overall interest in the item’s characteristics ,        .</a:t>
            </a:r>
          </a:p>
          <a:p>
            <a:endParaRPr lang="en-US" altLang="zh-TW" dirty="0" smtClean="0"/>
          </a:p>
          <a:p>
            <a:r>
              <a:rPr lang="en-US" altLang="zh-TW" dirty="0" smtClean="0"/>
              <a:t>Approximates user </a:t>
            </a:r>
            <a:r>
              <a:rPr lang="en-US" altLang="zh-TW" i="1" dirty="0" err="1" smtClean="0"/>
              <a:t>u’</a:t>
            </a:r>
            <a:r>
              <a:rPr lang="en-US" altLang="zh-TW" dirty="0" err="1" smtClean="0"/>
              <a:t>s</a:t>
            </a:r>
            <a:r>
              <a:rPr lang="en-US" altLang="zh-TW" dirty="0" smtClean="0"/>
              <a:t> rating of item </a:t>
            </a:r>
            <a:r>
              <a:rPr lang="en-US" altLang="zh-TW" i="1" dirty="0" err="1" smtClean="0"/>
              <a:t>i</a:t>
            </a:r>
            <a:r>
              <a:rPr lang="en-US" altLang="zh-TW" dirty="0" smtClean="0"/>
              <a:t> , </a:t>
            </a:r>
          </a:p>
          <a:p>
            <a:pPr lvl="1">
              <a:buNone/>
            </a:pPr>
            <a:endParaRPr lang="en-US" altLang="zh-TW" dirty="0" smtClean="0"/>
          </a:p>
        </p:txBody>
      </p:sp>
      <p:pic>
        <p:nvPicPr>
          <p:cNvPr id="2053" name="Picture 5"/>
          <p:cNvPicPr>
            <a:picLocks noChangeAspect="1" noChangeArrowheads="1"/>
          </p:cNvPicPr>
          <p:nvPr/>
        </p:nvPicPr>
        <p:blipFill>
          <a:blip r:embed="rId3"/>
          <a:srcRect/>
          <a:stretch>
            <a:fillRect/>
          </a:stretch>
        </p:blipFill>
        <p:spPr bwMode="auto">
          <a:xfrm>
            <a:off x="7358082" y="5214950"/>
            <a:ext cx="642942" cy="797248"/>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a:srcRect/>
          <a:stretch>
            <a:fillRect/>
          </a:stretch>
        </p:blipFill>
        <p:spPr bwMode="auto">
          <a:xfrm>
            <a:off x="1428728" y="2714620"/>
            <a:ext cx="7052429" cy="1000132"/>
          </a:xfrm>
          <a:prstGeom prst="rect">
            <a:avLst/>
          </a:prstGeom>
          <a:noFill/>
          <a:ln w="9525">
            <a:noFill/>
            <a:miter lim="800000"/>
            <a:headEnd/>
            <a:tailEnd/>
          </a:ln>
          <a:effec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37</a:t>
            </a:fld>
            <a:endParaRPr lang="zh-TW"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 Basic Matrix Factorization Model</a:t>
            </a:r>
            <a:endParaRPr lang="zh-TW" altLang="en-US" dirty="0"/>
          </a:p>
        </p:txBody>
      </p:sp>
      <p:sp>
        <p:nvSpPr>
          <p:cNvPr id="3" name="內容版面配置區 2"/>
          <p:cNvSpPr>
            <a:spLocks noGrp="1"/>
          </p:cNvSpPr>
          <p:nvPr>
            <p:ph idx="1"/>
          </p:nvPr>
        </p:nvSpPr>
        <p:spPr>
          <a:xfrm>
            <a:off x="457200" y="1600200"/>
            <a:ext cx="8229600" cy="5257800"/>
          </a:xfrm>
        </p:spPr>
        <p:txBody>
          <a:bodyPr>
            <a:normAutofit fontScale="92500"/>
          </a:bodyPr>
          <a:lstStyle/>
          <a:p>
            <a:r>
              <a:rPr lang="en-US" altLang="zh-TW" dirty="0" smtClean="0"/>
              <a:t>To learn the factor vectors,  Minimizes the </a:t>
            </a:r>
            <a:r>
              <a:rPr lang="en-US" altLang="zh-TW" i="1" dirty="0" smtClean="0"/>
              <a:t>squared error </a:t>
            </a:r>
            <a:r>
              <a:rPr lang="en-US" altLang="zh-TW" dirty="0" smtClean="0"/>
              <a:t>on the set of known ratings:</a:t>
            </a:r>
          </a:p>
          <a:p>
            <a:pPr lvl="1"/>
            <a:endParaRPr lang="en-US" altLang="zh-TW" dirty="0" smtClean="0"/>
          </a:p>
          <a:p>
            <a:pPr lvl="1">
              <a:buNone/>
            </a:pPr>
            <a:r>
              <a:rPr lang="en-US" altLang="zh-TW" dirty="0" smtClean="0"/>
              <a:t>                                                                                            (2)</a:t>
            </a:r>
          </a:p>
          <a:p>
            <a:pPr lvl="1"/>
            <a:endParaRPr lang="en-US" altLang="zh-TW" dirty="0" smtClean="0"/>
          </a:p>
          <a:p>
            <a:pPr lvl="1"/>
            <a:r>
              <a:rPr lang="en-US" altLang="zh-TW" i="1" dirty="0" smtClean="0"/>
              <a:t>K</a:t>
            </a:r>
            <a:r>
              <a:rPr lang="en-US" altLang="zh-TW" dirty="0" smtClean="0"/>
              <a:t> : the set of </a:t>
            </a:r>
            <a:r>
              <a:rPr lang="en-US" altLang="zh-TW" i="1" dirty="0" smtClean="0"/>
              <a:t>(u, </a:t>
            </a:r>
            <a:r>
              <a:rPr lang="en-US" altLang="zh-TW" i="1" dirty="0" err="1" smtClean="0"/>
              <a:t>i</a:t>
            </a:r>
            <a:r>
              <a:rPr lang="en-US" altLang="zh-TW" i="1" dirty="0" smtClean="0"/>
              <a:t>) </a:t>
            </a:r>
            <a:r>
              <a:rPr lang="en-US" altLang="zh-TW" dirty="0" smtClean="0"/>
              <a:t>pairs for </a:t>
            </a:r>
            <a:r>
              <a:rPr lang="en-US" altLang="zh-TW" i="1" dirty="0" err="1" smtClean="0"/>
              <a:t>r</a:t>
            </a:r>
            <a:r>
              <a:rPr lang="en-US" altLang="zh-TW" sz="2200" i="1" dirty="0" err="1" smtClean="0"/>
              <a:t>ui</a:t>
            </a:r>
            <a:r>
              <a:rPr lang="en-US" altLang="zh-TW" dirty="0" smtClean="0"/>
              <a:t>. </a:t>
            </a:r>
          </a:p>
          <a:p>
            <a:pPr lvl="1"/>
            <a:r>
              <a:rPr lang="el-GR" altLang="zh-TW" i="1" dirty="0" smtClean="0"/>
              <a:t>λ</a:t>
            </a:r>
            <a:r>
              <a:rPr lang="en-US" altLang="zh-TW" dirty="0" smtClean="0"/>
              <a:t> : control the extent of regularization and determined </a:t>
            </a:r>
          </a:p>
          <a:p>
            <a:pPr lvl="1">
              <a:buNone/>
            </a:pPr>
            <a:r>
              <a:rPr lang="en-US" altLang="zh-TW" dirty="0" smtClean="0"/>
              <a:t>         by cross-validation</a:t>
            </a:r>
          </a:p>
          <a:p>
            <a:r>
              <a:rPr lang="en-US" altLang="zh-TW" dirty="0" smtClean="0"/>
              <a:t>Avoid </a:t>
            </a:r>
            <a:r>
              <a:rPr lang="en-US" altLang="zh-TW" dirty="0" err="1" smtClean="0"/>
              <a:t>overfitting</a:t>
            </a:r>
            <a:r>
              <a:rPr lang="en-US" altLang="zh-TW" dirty="0" smtClean="0"/>
              <a:t> by adding the penalized value of quadratic regularized parameters.</a:t>
            </a:r>
          </a:p>
        </p:txBody>
      </p:sp>
      <p:pic>
        <p:nvPicPr>
          <p:cNvPr id="3076" name="Picture 4"/>
          <p:cNvPicPr>
            <a:picLocks noChangeAspect="1" noChangeArrowheads="1"/>
          </p:cNvPicPr>
          <p:nvPr/>
        </p:nvPicPr>
        <p:blipFill>
          <a:blip r:embed="rId2"/>
          <a:srcRect/>
          <a:stretch>
            <a:fillRect/>
          </a:stretch>
        </p:blipFill>
        <p:spPr bwMode="auto">
          <a:xfrm>
            <a:off x="1612808" y="2780928"/>
            <a:ext cx="5631129" cy="928694"/>
          </a:xfrm>
          <a:prstGeom prst="rect">
            <a:avLst/>
          </a:prstGeom>
          <a:noFill/>
          <a:ln w="9525">
            <a:noFill/>
            <a:miter lim="800000"/>
            <a:headEnd/>
            <a:tailEnd/>
          </a:ln>
          <a:effec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38</a:t>
            </a:fld>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Stochastic gradient descent</a:t>
            </a:r>
            <a:endParaRPr lang="zh-TW" altLang="en-US" dirty="0"/>
          </a:p>
        </p:txBody>
      </p:sp>
      <p:sp>
        <p:nvSpPr>
          <p:cNvPr id="3" name="內容版面配置區 2"/>
          <p:cNvSpPr>
            <a:spLocks noGrp="1"/>
          </p:cNvSpPr>
          <p:nvPr>
            <p:ph idx="1"/>
          </p:nvPr>
        </p:nvSpPr>
        <p:spPr/>
        <p:txBody>
          <a:bodyPr/>
          <a:lstStyle/>
          <a:p>
            <a:r>
              <a:rPr lang="en-US" altLang="zh-TW" dirty="0" smtClean="0"/>
              <a:t>A gradient descent optimization method for </a:t>
            </a:r>
            <a:r>
              <a:rPr lang="en-US" altLang="zh-TW" b="1" dirty="0" smtClean="0"/>
              <a:t>minimizing</a:t>
            </a:r>
            <a:r>
              <a:rPr lang="en-US" altLang="zh-TW" dirty="0" smtClean="0"/>
              <a:t> an objective function.</a:t>
            </a:r>
          </a:p>
          <a:p>
            <a:endParaRPr lang="en-US" altLang="zh-TW" dirty="0" smtClean="0"/>
          </a:p>
          <a:p>
            <a:r>
              <a:rPr lang="en-US" altLang="zh-TW" dirty="0" smtClean="0"/>
              <a:t>Gradient descent: </a:t>
            </a:r>
          </a:p>
          <a:p>
            <a:endParaRPr lang="en-US" altLang="zh-TW" dirty="0" smtClean="0"/>
          </a:p>
          <a:p>
            <a:endParaRPr lang="en-US" altLang="zh-TW" dirty="0" smtClean="0"/>
          </a:p>
        </p:txBody>
      </p:sp>
      <p:pic>
        <p:nvPicPr>
          <p:cNvPr id="4101" name="Picture 5"/>
          <p:cNvPicPr>
            <a:picLocks noChangeAspect="1" noChangeArrowheads="1"/>
          </p:cNvPicPr>
          <p:nvPr/>
        </p:nvPicPr>
        <p:blipFill>
          <a:blip r:embed="rId2"/>
          <a:srcRect/>
          <a:stretch>
            <a:fillRect/>
          </a:stretch>
        </p:blipFill>
        <p:spPr bwMode="auto">
          <a:xfrm>
            <a:off x="2857488" y="3929066"/>
            <a:ext cx="1643074" cy="668063"/>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2786050" y="4929198"/>
            <a:ext cx="3447460" cy="1214446"/>
          </a:xfrm>
          <a:prstGeom prst="rect">
            <a:avLst/>
          </a:prstGeom>
          <a:noFill/>
          <a:ln w="9525">
            <a:noFill/>
            <a:miter lim="800000"/>
            <a:headEnd/>
            <a:tailEnd/>
          </a:ln>
          <a:effec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39</a:t>
            </a:fld>
            <a:endParaRPr lang="zh-TW"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917043C-A020-4688-8FA8-2190917D437B}" type="slidenum">
              <a:rPr lang="en-US" altLang="zh-TW" sz="1200"/>
              <a:pPr>
                <a:spcBef>
                  <a:spcPct val="0"/>
                </a:spcBef>
                <a:buClrTx/>
                <a:buSzTx/>
                <a:buFontTx/>
                <a:buNone/>
              </a:pPr>
              <a:t>4</a:t>
            </a:fld>
            <a:endParaRPr lang="en-US" altLang="zh-TW" sz="1200"/>
          </a:p>
        </p:txBody>
      </p:sp>
      <p:sp>
        <p:nvSpPr>
          <p:cNvPr id="9221"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Example: Personalization</a:t>
            </a:r>
          </a:p>
        </p:txBody>
      </p:sp>
      <p:graphicFrame>
        <p:nvGraphicFramePr>
          <p:cNvPr id="9222" name="Object 3"/>
          <p:cNvGraphicFramePr>
            <a:graphicFrameLocks noChangeAspect="1"/>
          </p:cNvGraphicFramePr>
          <p:nvPr>
            <p:ph idx="1"/>
          </p:nvPr>
        </p:nvGraphicFramePr>
        <p:xfrm>
          <a:off x="762000" y="1295400"/>
          <a:ext cx="7620000" cy="5019675"/>
        </p:xfrm>
        <a:graphic>
          <a:graphicData uri="http://schemas.openxmlformats.org/presentationml/2006/ole">
            <mc:AlternateContent xmlns:mc="http://schemas.openxmlformats.org/markup-compatibility/2006">
              <mc:Choice xmlns:v="urn:schemas-microsoft-com:vml" Requires="v">
                <p:oleObj spid="_x0000_s2051" name="صورة نقطية" r:id="rId3" imgW="5753903" imgH="4200000" progId="Paint.Picture">
                  <p:embed/>
                </p:oleObj>
              </mc:Choice>
              <mc:Fallback>
                <p:oleObj name="صورة نقطية" r:id="rId3" imgW="5753903" imgH="4200000" progId="Paint.Picture">
                  <p:embed/>
                  <p:pic>
                    <p:nvPicPr>
                      <p:cNvPr id="922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76200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9613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Stochastic gradient descent</a:t>
            </a:r>
            <a:endParaRPr lang="zh-TW" altLang="en-US" dirty="0"/>
          </a:p>
        </p:txBody>
      </p:sp>
      <p:sp>
        <p:nvSpPr>
          <p:cNvPr id="3" name="內容版面配置區 2"/>
          <p:cNvSpPr>
            <a:spLocks noGrp="1"/>
          </p:cNvSpPr>
          <p:nvPr>
            <p:ph idx="1"/>
          </p:nvPr>
        </p:nvSpPr>
        <p:spPr/>
        <p:txBody>
          <a:bodyPr/>
          <a:lstStyle/>
          <a:p>
            <a:r>
              <a:rPr lang="en-US" altLang="zh-TW" dirty="0" smtClean="0"/>
              <a:t>Simon Funk, 2006: </a:t>
            </a:r>
          </a:p>
          <a:p>
            <a:pPr>
              <a:buNone/>
            </a:pPr>
            <a:endParaRPr lang="en-US" dirty="0" smtClean="0">
              <a:hlinkClick r:id="rId2"/>
            </a:endParaRPr>
          </a:p>
          <a:p>
            <a:pPr lvl="1"/>
            <a:r>
              <a:rPr lang="en-US" dirty="0" smtClean="0">
                <a:hlinkClick r:id="rId2"/>
              </a:rPr>
              <a:t>http://sifter.org/~simon/journal/20061211.html</a:t>
            </a:r>
            <a:endParaRPr lang="en-US" dirty="0" smtClean="0"/>
          </a:p>
          <a:p>
            <a:pPr lvl="1"/>
            <a:endParaRPr lang="en-US" altLang="zh-TW" dirty="0" smtClean="0"/>
          </a:p>
          <a:p>
            <a:pPr lvl="1"/>
            <a:r>
              <a:rPr lang="en-US" altLang="zh-TW" dirty="0" smtClean="0"/>
              <a:t>Popularized a stochastic gradient descent optimization of Eq.(2).</a:t>
            </a:r>
            <a:endParaRPr lang="zh-TW" altLang="en-US" dirty="0" smtClean="0"/>
          </a:p>
          <a:p>
            <a:pPr>
              <a:buNone/>
            </a:pPr>
            <a:endParaRPr lang="en-US" altLang="zh-TW" dirty="0" smtClean="0"/>
          </a:p>
        </p:txBody>
      </p:sp>
      <p:pic>
        <p:nvPicPr>
          <p:cNvPr id="6" name="Picture 4"/>
          <p:cNvPicPr>
            <a:picLocks noChangeAspect="1" noChangeArrowheads="1"/>
          </p:cNvPicPr>
          <p:nvPr/>
        </p:nvPicPr>
        <p:blipFill>
          <a:blip r:embed="rId3"/>
          <a:srcRect/>
          <a:stretch>
            <a:fillRect/>
          </a:stretch>
        </p:blipFill>
        <p:spPr bwMode="auto">
          <a:xfrm>
            <a:off x="1571604" y="4857760"/>
            <a:ext cx="5631129" cy="928694"/>
          </a:xfrm>
          <a:prstGeom prst="rect">
            <a:avLst/>
          </a:prstGeom>
          <a:noFill/>
          <a:ln w="9525">
            <a:noFill/>
            <a:miter lim="800000"/>
            <a:headEnd/>
            <a:tailEnd/>
          </a:ln>
          <a:effec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40</a:t>
            </a:fld>
            <a:endParaRPr lang="zh-TW"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Stochastic gradient descent</a:t>
            </a:r>
            <a:endParaRPr lang="zh-TW" altLang="en-US" dirty="0"/>
          </a:p>
        </p:txBody>
      </p:sp>
      <p:sp>
        <p:nvSpPr>
          <p:cNvPr id="3" name="內容版面配置區 2"/>
          <p:cNvSpPr>
            <a:spLocks noGrp="1"/>
          </p:cNvSpPr>
          <p:nvPr>
            <p:ph idx="1"/>
          </p:nvPr>
        </p:nvSpPr>
        <p:spPr/>
        <p:txBody>
          <a:bodyPr/>
          <a:lstStyle/>
          <a:p>
            <a:r>
              <a:rPr lang="en-US" altLang="zh-TW" dirty="0" smtClean="0"/>
              <a:t>Objective function: </a:t>
            </a:r>
          </a:p>
          <a:p>
            <a:endParaRPr lang="en-US" altLang="zh-TW" dirty="0" smtClean="0"/>
          </a:p>
          <a:p>
            <a:endParaRPr lang="en-US" altLang="zh-TW" dirty="0" smtClean="0"/>
          </a:p>
          <a:p>
            <a:r>
              <a:rPr lang="en-US" altLang="zh-TW" dirty="0" smtClean="0"/>
              <a:t>Modifies the parameters by a magnitude proportional to </a:t>
            </a:r>
            <a:r>
              <a:rPr lang="el-GR" altLang="zh-TW" dirty="0" smtClean="0">
                <a:sym typeface="Symbol"/>
              </a:rPr>
              <a:t></a:t>
            </a:r>
            <a:r>
              <a:rPr lang="en-US" altLang="zh-TW" dirty="0" smtClean="0"/>
              <a:t>.</a:t>
            </a:r>
            <a:endParaRPr lang="zh-TW" altLang="en-US" dirty="0" smtClean="0"/>
          </a:p>
          <a:p>
            <a:pPr>
              <a:buNone/>
            </a:pPr>
            <a:endParaRPr lang="zh-TW" altLang="en-US" dirty="0" smtClean="0"/>
          </a:p>
          <a:p>
            <a:pPr>
              <a:buNone/>
            </a:pPr>
            <a:endParaRPr lang="en-US" altLang="zh-TW" dirty="0" smtClean="0"/>
          </a:p>
        </p:txBody>
      </p:sp>
      <p:pic>
        <p:nvPicPr>
          <p:cNvPr id="4099" name="Picture 3"/>
          <p:cNvPicPr>
            <a:picLocks noChangeAspect="1" noChangeArrowheads="1"/>
          </p:cNvPicPr>
          <p:nvPr/>
        </p:nvPicPr>
        <p:blipFill>
          <a:blip r:embed="rId2"/>
          <a:srcRect/>
          <a:stretch>
            <a:fillRect/>
          </a:stretch>
        </p:blipFill>
        <p:spPr bwMode="auto">
          <a:xfrm>
            <a:off x="2714612" y="2357430"/>
            <a:ext cx="2975611" cy="928694"/>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1785918" y="4714884"/>
            <a:ext cx="5043076" cy="1285884"/>
          </a:xfrm>
          <a:prstGeom prst="rect">
            <a:avLst/>
          </a:prstGeom>
          <a:noFill/>
          <a:ln w="9525">
            <a:noFill/>
            <a:miter lim="800000"/>
            <a:headEnd/>
            <a:tailEnd/>
          </a:ln>
          <a:effec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41</a:t>
            </a:fld>
            <a:endParaRPr lang="zh-TW"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Alternating least squares</a:t>
            </a:r>
            <a:endParaRPr lang="zh-TW" altLang="en-US" dirty="0"/>
          </a:p>
        </p:txBody>
      </p:sp>
      <p:sp>
        <p:nvSpPr>
          <p:cNvPr id="3" name="內容版面配置區 2"/>
          <p:cNvSpPr>
            <a:spLocks noGrp="1"/>
          </p:cNvSpPr>
          <p:nvPr>
            <p:ph idx="1"/>
          </p:nvPr>
        </p:nvSpPr>
        <p:spPr>
          <a:xfrm>
            <a:off x="457200" y="1600200"/>
            <a:ext cx="8229600" cy="4972072"/>
          </a:xfrm>
        </p:spPr>
        <p:txBody>
          <a:bodyPr/>
          <a:lstStyle/>
          <a:p>
            <a:r>
              <a:rPr lang="en-US" altLang="zh-TW" dirty="0" smtClean="0"/>
              <a:t>Both </a:t>
            </a:r>
            <a:r>
              <a:rPr lang="en-US" altLang="zh-TW" i="1" dirty="0" err="1" smtClean="0"/>
              <a:t>q</a:t>
            </a:r>
            <a:r>
              <a:rPr lang="en-US" altLang="zh-TW" sz="2000" i="1" dirty="0" err="1" smtClean="0"/>
              <a:t>i</a:t>
            </a:r>
            <a:r>
              <a:rPr lang="en-US" altLang="zh-TW" dirty="0" smtClean="0"/>
              <a:t> and </a:t>
            </a:r>
            <a:r>
              <a:rPr lang="en-US" altLang="zh-TW" i="1" dirty="0" err="1" smtClean="0"/>
              <a:t>p</a:t>
            </a:r>
            <a:r>
              <a:rPr lang="en-US" altLang="zh-TW" sz="2000" i="1" dirty="0" err="1" smtClean="0"/>
              <a:t>u</a:t>
            </a:r>
            <a:r>
              <a:rPr lang="en-US" altLang="zh-TW" dirty="0" smtClean="0"/>
              <a:t> are unknowns.</a:t>
            </a:r>
          </a:p>
          <a:p>
            <a:pPr lvl="1"/>
            <a:r>
              <a:rPr lang="en-US" altLang="zh-TW" dirty="0" smtClean="0"/>
              <a:t>Eq. 2 is not convex.</a:t>
            </a:r>
          </a:p>
          <a:p>
            <a:endParaRPr lang="en-US" altLang="zh-TW" dirty="0" smtClean="0"/>
          </a:p>
          <a:p>
            <a:r>
              <a:rPr lang="en-US" altLang="zh-TW" dirty="0" smtClean="0"/>
              <a:t>If fix one of them, Eq. 2 becomes quadratic. </a:t>
            </a:r>
          </a:p>
          <a:p>
            <a:pPr lvl="1"/>
            <a:r>
              <a:rPr lang="en-US" altLang="zh-TW" dirty="0" smtClean="0"/>
              <a:t>Rotate between fixing </a:t>
            </a:r>
            <a:r>
              <a:rPr lang="en-US" altLang="zh-TW" i="1" dirty="0" err="1" smtClean="0"/>
              <a:t>q</a:t>
            </a:r>
            <a:r>
              <a:rPr lang="en-US" altLang="zh-TW" sz="1800" i="1" dirty="0" err="1" smtClean="0"/>
              <a:t>i</a:t>
            </a:r>
            <a:r>
              <a:rPr lang="en-US" altLang="zh-TW" dirty="0" err="1" smtClean="0"/>
              <a:t>’s</a:t>
            </a:r>
            <a:r>
              <a:rPr lang="en-US" altLang="zh-TW" dirty="0" smtClean="0"/>
              <a:t> and fixing </a:t>
            </a:r>
            <a:r>
              <a:rPr lang="en-US" altLang="zh-TW" i="1" dirty="0" err="1" smtClean="0"/>
              <a:t>p</a:t>
            </a:r>
            <a:r>
              <a:rPr lang="en-US" altLang="zh-TW" sz="1800" i="1" dirty="0" err="1" smtClean="0"/>
              <a:t>u</a:t>
            </a:r>
            <a:r>
              <a:rPr lang="en-US" altLang="zh-TW" dirty="0" err="1" smtClean="0"/>
              <a:t>’s</a:t>
            </a:r>
            <a:endParaRPr lang="en-US" altLang="zh-TW" dirty="0" smtClean="0"/>
          </a:p>
          <a:p>
            <a:pPr lvl="1"/>
            <a:endParaRPr lang="en-US" altLang="zh-TW" dirty="0" smtClean="0"/>
          </a:p>
          <a:p>
            <a:pPr lvl="1"/>
            <a:r>
              <a:rPr lang="en-US" altLang="zh-TW" dirty="0" smtClean="0"/>
              <a:t>All one of both are fixed, recomputed another by solving a </a:t>
            </a:r>
            <a:r>
              <a:rPr lang="en-US" altLang="zh-TW" b="1" dirty="0" smtClean="0"/>
              <a:t>least-squares problem</a:t>
            </a:r>
            <a:r>
              <a:rPr lang="en-US" altLang="zh-TW" dirty="0" smtClean="0"/>
              <a:t>.</a:t>
            </a:r>
          </a:p>
          <a:p>
            <a:pPr lvl="1"/>
            <a:endParaRPr lang="en-US" altLang="zh-TW" dirty="0" smtClean="0"/>
          </a:p>
          <a:p>
            <a:pPr lvl="1"/>
            <a:endParaRPr lang="en-US" altLang="zh-TW" dirty="0" smtClean="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42</a:t>
            </a:fld>
            <a:endParaRPr lang="zh-TW"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Alternating least squares</a:t>
            </a:r>
            <a:endParaRPr lang="zh-TW" altLang="en-US" dirty="0"/>
          </a:p>
        </p:txBody>
      </p:sp>
      <p:sp>
        <p:nvSpPr>
          <p:cNvPr id="3" name="內容版面配置區 2"/>
          <p:cNvSpPr>
            <a:spLocks noGrp="1"/>
          </p:cNvSpPr>
          <p:nvPr>
            <p:ph idx="1"/>
          </p:nvPr>
        </p:nvSpPr>
        <p:spPr>
          <a:xfrm>
            <a:off x="457200" y="1600200"/>
            <a:ext cx="8229600" cy="4972072"/>
          </a:xfrm>
        </p:spPr>
        <p:txBody>
          <a:bodyPr/>
          <a:lstStyle/>
          <a:p>
            <a:r>
              <a:rPr lang="en-US" altLang="zh-TW" dirty="0" smtClean="0"/>
              <a:t>In general , S.G.D. is easier and faster than ALS.</a:t>
            </a:r>
          </a:p>
          <a:p>
            <a:endParaRPr lang="en-US" altLang="zh-TW" dirty="0" smtClean="0"/>
          </a:p>
          <a:p>
            <a:r>
              <a:rPr lang="en-US" altLang="zh-TW" dirty="0" smtClean="0"/>
              <a:t>But, ALS is better in at least two case:</a:t>
            </a:r>
          </a:p>
          <a:p>
            <a:pPr lvl="1"/>
            <a:endParaRPr lang="en-US" altLang="zh-TW" dirty="0" smtClean="0"/>
          </a:p>
          <a:p>
            <a:pPr lvl="1"/>
            <a:r>
              <a:rPr lang="en-US" altLang="zh-TW" dirty="0" smtClean="0"/>
              <a:t>First, system can use </a:t>
            </a:r>
            <a:r>
              <a:rPr lang="en-US" altLang="zh-TW" b="1" dirty="0" smtClean="0"/>
              <a:t>parallelization</a:t>
            </a:r>
            <a:r>
              <a:rPr lang="en-US" altLang="zh-TW" dirty="0" smtClean="0"/>
              <a:t>.</a:t>
            </a:r>
          </a:p>
          <a:p>
            <a:pPr lvl="2"/>
            <a:r>
              <a:rPr lang="en-US" altLang="zh-TW" dirty="0" smtClean="0"/>
              <a:t>In ALS , The computation of both are independent.</a:t>
            </a:r>
          </a:p>
          <a:p>
            <a:pPr lvl="2"/>
            <a:endParaRPr lang="en-US" altLang="zh-TW" dirty="0" smtClean="0"/>
          </a:p>
          <a:p>
            <a:pPr lvl="1"/>
            <a:r>
              <a:rPr lang="en-US" altLang="zh-TW" dirty="0" smtClean="0"/>
              <a:t>Second, systems centered on </a:t>
            </a:r>
            <a:r>
              <a:rPr lang="en-US" altLang="zh-TW" b="1" dirty="0" smtClean="0"/>
              <a:t>implicit data</a:t>
            </a:r>
            <a:r>
              <a:rPr lang="en-US" altLang="zh-TW" dirty="0" smtClean="0"/>
              <a:t>.</a:t>
            </a:r>
          </a:p>
          <a:p>
            <a:pPr lvl="2"/>
            <a:r>
              <a:rPr lang="en-US" altLang="zh-TW" dirty="0" smtClean="0"/>
              <a:t>The training set cannot be considered sparse.</a:t>
            </a:r>
          </a:p>
          <a:p>
            <a:pPr lvl="1"/>
            <a:endParaRPr lang="en-US" altLang="zh-TW" dirty="0" smtClean="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43</a:t>
            </a:fld>
            <a:endParaRPr lang="zh-TW"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Adding Biases</a:t>
            </a:r>
            <a:endParaRPr lang="zh-TW" altLang="en-US" dirty="0"/>
          </a:p>
        </p:txBody>
      </p:sp>
      <p:sp>
        <p:nvSpPr>
          <p:cNvPr id="3" name="內容版面配置區 2"/>
          <p:cNvSpPr>
            <a:spLocks noGrp="1"/>
          </p:cNvSpPr>
          <p:nvPr>
            <p:ph idx="1"/>
          </p:nvPr>
        </p:nvSpPr>
        <p:spPr>
          <a:xfrm>
            <a:off x="457200" y="1600200"/>
            <a:ext cx="8229600" cy="4925144"/>
          </a:xfrm>
        </p:spPr>
        <p:txBody>
          <a:bodyPr/>
          <a:lstStyle/>
          <a:p>
            <a:r>
              <a:rPr lang="en-US" altLang="zh-TW" dirty="0" smtClean="0"/>
              <a:t>MF approach has flexibility due to Eq. 1. </a:t>
            </a:r>
          </a:p>
          <a:p>
            <a:pPr lvl="1"/>
            <a:endParaRPr lang="en-US" altLang="zh-TW" dirty="0" smtClean="0"/>
          </a:p>
          <a:p>
            <a:pPr marL="457200" lvl="1" indent="0">
              <a:buNone/>
            </a:pPr>
            <a:endParaRPr lang="en-US" altLang="zh-TW" dirty="0" smtClean="0"/>
          </a:p>
          <a:p>
            <a:pPr lvl="1"/>
            <a:endParaRPr lang="en-US" altLang="zh-TW" dirty="0" smtClean="0"/>
          </a:p>
          <a:p>
            <a:pPr lvl="1"/>
            <a:r>
              <a:rPr lang="en-US" altLang="zh-TW" dirty="0" smtClean="0"/>
              <a:t>but has some </a:t>
            </a:r>
            <a:r>
              <a:rPr lang="en-US" altLang="zh-TW" b="1" dirty="0" smtClean="0"/>
              <a:t>biases</a:t>
            </a:r>
            <a:r>
              <a:rPr lang="en-US" altLang="zh-TW" dirty="0" smtClean="0"/>
              <a:t> or </a:t>
            </a:r>
            <a:r>
              <a:rPr lang="en-US" altLang="zh-TW" b="1" dirty="0" smtClean="0"/>
              <a:t>intercepts, </a:t>
            </a:r>
            <a:r>
              <a:rPr lang="en-US" altLang="zh-TW" dirty="0" smtClean="0"/>
              <a:t>independent of any interactions.</a:t>
            </a:r>
          </a:p>
          <a:p>
            <a:pPr lvl="1"/>
            <a:endParaRPr lang="en-US" altLang="zh-TW" dirty="0" smtClean="0"/>
          </a:p>
          <a:p>
            <a:pPr lvl="1"/>
            <a:r>
              <a:rPr lang="en-US" altLang="zh-TW" dirty="0" smtClean="0"/>
              <a:t>Try to identify the portion of true interaction with individual user and item biases. </a:t>
            </a:r>
          </a:p>
          <a:p>
            <a:endParaRPr lang="en-US" altLang="zh-TW" dirty="0" smtClean="0"/>
          </a:p>
        </p:txBody>
      </p:sp>
      <p:pic>
        <p:nvPicPr>
          <p:cNvPr id="6" name="Picture 7"/>
          <p:cNvPicPr>
            <a:picLocks noChangeAspect="1" noChangeArrowheads="1"/>
          </p:cNvPicPr>
          <p:nvPr/>
        </p:nvPicPr>
        <p:blipFill>
          <a:blip r:embed="rId2"/>
          <a:srcRect/>
          <a:stretch>
            <a:fillRect/>
          </a:stretch>
        </p:blipFill>
        <p:spPr bwMode="auto">
          <a:xfrm>
            <a:off x="1442399" y="2420888"/>
            <a:ext cx="7052429" cy="1000132"/>
          </a:xfrm>
          <a:prstGeom prst="rect">
            <a:avLst/>
          </a:prstGeom>
          <a:noFill/>
          <a:ln w="9525">
            <a:noFill/>
            <a:miter lim="800000"/>
            <a:headEnd/>
            <a:tailEnd/>
          </a:ln>
          <a:effec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44</a:t>
            </a:fld>
            <a:endParaRPr lang="zh-TW"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Adding Biases</a:t>
            </a:r>
            <a:endParaRPr lang="zh-TW" altLang="en-US" dirty="0"/>
          </a:p>
        </p:txBody>
      </p:sp>
      <p:sp>
        <p:nvSpPr>
          <p:cNvPr id="3" name="內容版面配置區 2"/>
          <p:cNvSpPr>
            <a:spLocks noGrp="1"/>
          </p:cNvSpPr>
          <p:nvPr>
            <p:ph idx="1"/>
          </p:nvPr>
        </p:nvSpPr>
        <p:spPr>
          <a:xfrm>
            <a:off x="457200" y="1600200"/>
            <a:ext cx="8229600" cy="4925144"/>
          </a:xfrm>
        </p:spPr>
        <p:txBody>
          <a:bodyPr/>
          <a:lstStyle/>
          <a:p>
            <a:r>
              <a:rPr lang="en-US" altLang="zh-TW" dirty="0"/>
              <a:t>A first-order approximation of the bias :</a:t>
            </a:r>
          </a:p>
          <a:p>
            <a:pPr marL="457200" lvl="1" indent="0">
              <a:buNone/>
            </a:pPr>
            <a:r>
              <a:rPr lang="en-US" altLang="zh-TW" dirty="0" smtClean="0"/>
              <a:t>                                                                       </a:t>
            </a:r>
          </a:p>
          <a:p>
            <a:pPr marL="457200" lvl="1" indent="0">
              <a:buNone/>
            </a:pPr>
            <a:r>
              <a:rPr lang="en-US" altLang="zh-TW" dirty="0"/>
              <a:t> </a:t>
            </a:r>
            <a:r>
              <a:rPr lang="en-US" altLang="zh-TW" dirty="0" smtClean="0"/>
              <a:t>                                                                                   </a:t>
            </a:r>
            <a:r>
              <a:rPr lang="en-US" altLang="zh-TW" dirty="0"/>
              <a:t>(</a:t>
            </a:r>
            <a:r>
              <a:rPr lang="en-US" altLang="zh-TW" dirty="0" smtClean="0"/>
              <a:t>3)</a:t>
            </a:r>
          </a:p>
          <a:p>
            <a:pPr lvl="1"/>
            <a:endParaRPr lang="en-US" altLang="zh-TW" dirty="0" smtClean="0"/>
          </a:p>
          <a:p>
            <a:pPr lvl="1"/>
            <a:r>
              <a:rPr lang="en-US" altLang="zh-TW" i="1" dirty="0" err="1" smtClean="0"/>
              <a:t>b</a:t>
            </a:r>
            <a:r>
              <a:rPr lang="en-US" altLang="zh-TW" sz="2000" i="1" dirty="0" err="1" smtClean="0"/>
              <a:t>ui</a:t>
            </a:r>
            <a:r>
              <a:rPr lang="en-US" altLang="zh-TW" sz="2000" i="1" dirty="0" smtClean="0"/>
              <a:t> </a:t>
            </a:r>
            <a:r>
              <a:rPr lang="en-US" altLang="zh-TW" i="1" dirty="0" smtClean="0"/>
              <a:t>: </a:t>
            </a:r>
            <a:r>
              <a:rPr lang="en-US" altLang="zh-TW" dirty="0" smtClean="0"/>
              <a:t>the bias involved in rating </a:t>
            </a:r>
            <a:r>
              <a:rPr lang="en-US" altLang="zh-TW" i="1" dirty="0" err="1" smtClean="0"/>
              <a:t>r</a:t>
            </a:r>
            <a:r>
              <a:rPr lang="en-US" altLang="zh-TW" sz="2000" i="1" dirty="0" err="1" smtClean="0"/>
              <a:t>ui</a:t>
            </a:r>
            <a:r>
              <a:rPr lang="en-US" altLang="zh-TW" i="1" dirty="0" smtClean="0"/>
              <a:t> .</a:t>
            </a:r>
          </a:p>
          <a:p>
            <a:pPr lvl="1"/>
            <a:endParaRPr lang="en-US" altLang="zh-TW" dirty="0" smtClean="0"/>
          </a:p>
          <a:p>
            <a:pPr lvl="1"/>
            <a:r>
              <a:rPr lang="el-GR" altLang="zh-TW" dirty="0" smtClean="0"/>
              <a:t>μ</a:t>
            </a:r>
            <a:r>
              <a:rPr lang="en-US" altLang="zh-TW" dirty="0" smtClean="0"/>
              <a:t> </a:t>
            </a:r>
            <a:r>
              <a:rPr lang="en-US" altLang="zh-TW" dirty="0"/>
              <a:t>: average rating over all movies</a:t>
            </a:r>
            <a:r>
              <a:rPr lang="en-US" altLang="zh-TW" dirty="0" smtClean="0"/>
              <a:t>.</a:t>
            </a:r>
            <a:r>
              <a:rPr lang="en-US" altLang="zh-TW" i="1" dirty="0" smtClean="0"/>
              <a:t>  </a:t>
            </a:r>
            <a:endParaRPr lang="en-US" altLang="zh-TW" dirty="0" smtClean="0"/>
          </a:p>
          <a:p>
            <a:pPr lvl="1"/>
            <a:endParaRPr lang="en-US" altLang="zh-TW" i="1" dirty="0" smtClean="0"/>
          </a:p>
          <a:p>
            <a:pPr lvl="1"/>
            <a:r>
              <a:rPr lang="en-US" altLang="zh-TW" i="1" dirty="0" smtClean="0"/>
              <a:t>b</a:t>
            </a:r>
            <a:r>
              <a:rPr lang="en-US" altLang="zh-TW" sz="2000" i="1" dirty="0" smtClean="0"/>
              <a:t>i , </a:t>
            </a:r>
            <a:r>
              <a:rPr lang="en-US" altLang="zh-TW" i="1" dirty="0" err="1" smtClean="0"/>
              <a:t>b</a:t>
            </a:r>
            <a:r>
              <a:rPr lang="en-US" altLang="zh-TW" sz="1800" i="1" dirty="0" err="1" smtClean="0"/>
              <a:t>u</a:t>
            </a:r>
            <a:r>
              <a:rPr lang="en-US" altLang="zh-TW" dirty="0" smtClean="0"/>
              <a:t> : the observed deviation of user </a:t>
            </a:r>
            <a:r>
              <a:rPr lang="en-US" altLang="zh-TW" i="1" dirty="0" smtClean="0"/>
              <a:t>u</a:t>
            </a:r>
            <a:r>
              <a:rPr lang="en-US" altLang="zh-TW" dirty="0" smtClean="0"/>
              <a:t> and item </a:t>
            </a:r>
            <a:r>
              <a:rPr lang="en-US" altLang="zh-TW" i="1" dirty="0" err="1" smtClean="0"/>
              <a:t>i</a:t>
            </a:r>
            <a:r>
              <a:rPr lang="en-US" altLang="zh-TW" i="1" dirty="0" smtClean="0"/>
              <a:t>.</a:t>
            </a:r>
            <a:r>
              <a:rPr lang="en-US" altLang="zh-TW" dirty="0" smtClean="0"/>
              <a:t>  </a:t>
            </a:r>
          </a:p>
          <a:p>
            <a:pPr marL="0" indent="0">
              <a:buNone/>
            </a:pPr>
            <a:endParaRPr lang="en-US" altLang="zh-TW"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510" y="2564904"/>
            <a:ext cx="3302081"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45</a:t>
            </a:fld>
            <a:endParaRPr lang="zh-TW" altLang="en-US"/>
          </a:p>
        </p:txBody>
      </p:sp>
    </p:spTree>
    <p:extLst>
      <p:ext uri="{BB962C8B-B14F-4D97-AF65-F5344CB8AC3E}">
        <p14:creationId xmlns:p14="http://schemas.microsoft.com/office/powerpoint/2010/main" val="3031042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Adding Biases</a:t>
            </a:r>
            <a:endParaRPr lang="zh-TW" altLang="en-US" dirty="0"/>
          </a:p>
        </p:txBody>
      </p:sp>
      <p:sp>
        <p:nvSpPr>
          <p:cNvPr id="3" name="內容版面配置區 2"/>
          <p:cNvSpPr>
            <a:spLocks noGrp="1"/>
          </p:cNvSpPr>
          <p:nvPr>
            <p:ph idx="1"/>
          </p:nvPr>
        </p:nvSpPr>
        <p:spPr>
          <a:xfrm>
            <a:off x="457200" y="1600200"/>
            <a:ext cx="8229600" cy="4925144"/>
          </a:xfrm>
        </p:spPr>
        <p:txBody>
          <a:bodyPr/>
          <a:lstStyle/>
          <a:p>
            <a:r>
              <a:rPr lang="en-US" altLang="zh-TW" dirty="0" smtClean="0"/>
              <a:t>Extend Eq. 1. :</a:t>
            </a:r>
            <a:endParaRPr lang="en-US" altLang="zh-TW" dirty="0"/>
          </a:p>
          <a:p>
            <a:pPr marL="457200" lvl="1" indent="0">
              <a:buNone/>
            </a:pPr>
            <a:r>
              <a:rPr lang="en-US" altLang="zh-TW" dirty="0"/>
              <a:t> </a:t>
            </a:r>
            <a:r>
              <a:rPr lang="en-US" altLang="zh-TW" dirty="0" smtClean="0"/>
              <a:t>                                                                                    </a:t>
            </a:r>
          </a:p>
          <a:p>
            <a:pPr marL="914400" lvl="2" indent="0">
              <a:buNone/>
            </a:pPr>
            <a:r>
              <a:rPr lang="en-US" altLang="zh-TW" dirty="0" smtClean="0"/>
              <a:t>                                                                                               (</a:t>
            </a:r>
            <a:r>
              <a:rPr lang="en-US" altLang="zh-TW" dirty="0"/>
              <a:t>4</a:t>
            </a:r>
            <a:r>
              <a:rPr lang="en-US" altLang="zh-TW" dirty="0" smtClean="0"/>
              <a:t>)</a:t>
            </a:r>
            <a:endParaRPr lang="en-US" altLang="zh-TW" dirty="0"/>
          </a:p>
          <a:p>
            <a:pPr lvl="2"/>
            <a:endParaRPr lang="en-US" altLang="zh-TW" dirty="0" smtClean="0"/>
          </a:p>
          <a:p>
            <a:r>
              <a:rPr lang="en-US" altLang="zh-TW" dirty="0" smtClean="0"/>
              <a:t>System learns by minimizing the squared error function:</a:t>
            </a:r>
          </a:p>
          <a:p>
            <a:pPr lvl="2"/>
            <a:endParaRPr lang="en-US" altLang="zh-TW" dirty="0" smtClean="0"/>
          </a:p>
          <a:p>
            <a:pPr lvl="2"/>
            <a:endParaRPr lang="en-US" altLang="zh-TW" dirty="0"/>
          </a:p>
          <a:p>
            <a:pPr lvl="8"/>
            <a:r>
              <a:rPr lang="en-US" altLang="zh-TW" dirty="0" smtClean="0"/>
              <a:t>                                                             </a:t>
            </a:r>
            <a:r>
              <a:rPr lang="en-US" altLang="zh-TW" sz="2400" dirty="0" smtClean="0"/>
              <a:t>(5)</a:t>
            </a:r>
            <a:r>
              <a:rPr lang="en-US" altLang="zh-TW" dirty="0" smtClean="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37558"/>
            <a:ext cx="3756939"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020" y="4941168"/>
            <a:ext cx="6142418"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46</a:t>
            </a:fld>
            <a:endParaRPr lang="zh-TW" altLang="en-US"/>
          </a:p>
        </p:txBody>
      </p:sp>
    </p:spTree>
    <p:extLst>
      <p:ext uri="{BB962C8B-B14F-4D97-AF65-F5344CB8AC3E}">
        <p14:creationId xmlns:p14="http://schemas.microsoft.com/office/powerpoint/2010/main" val="15424720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Additional Input Sources</a:t>
            </a:r>
            <a:endParaRPr lang="zh-TW" altLang="en-US" dirty="0"/>
          </a:p>
        </p:txBody>
      </p:sp>
      <p:sp>
        <p:nvSpPr>
          <p:cNvPr id="3" name="內容版面配置區 2"/>
          <p:cNvSpPr>
            <a:spLocks noGrp="1"/>
          </p:cNvSpPr>
          <p:nvPr>
            <p:ph idx="1"/>
          </p:nvPr>
        </p:nvSpPr>
        <p:spPr/>
        <p:txBody>
          <a:bodyPr/>
          <a:lstStyle/>
          <a:p>
            <a:r>
              <a:rPr lang="en-US" altLang="zh-TW" dirty="0" smtClean="0"/>
              <a:t>Back to the cold start problem:</a:t>
            </a:r>
          </a:p>
          <a:p>
            <a:pPr lvl="1"/>
            <a:r>
              <a:rPr lang="en-US" altLang="zh-TW" dirty="0" smtClean="0"/>
              <a:t>Some users supply very few ratings.</a:t>
            </a:r>
          </a:p>
          <a:p>
            <a:pPr lvl="1"/>
            <a:endParaRPr lang="en-US" altLang="zh-TW" dirty="0" smtClean="0"/>
          </a:p>
          <a:p>
            <a:pPr lvl="1"/>
            <a:r>
              <a:rPr lang="en-US" altLang="zh-TW" dirty="0" smtClean="0"/>
              <a:t>Difficult to deduce their preference. </a:t>
            </a:r>
            <a:endParaRPr lang="en-US" altLang="zh-TW" dirty="0"/>
          </a:p>
          <a:p>
            <a:endParaRPr lang="en-US" altLang="zh-TW" dirty="0" smtClean="0"/>
          </a:p>
          <a:p>
            <a:r>
              <a:rPr lang="en-US" altLang="zh-TW" dirty="0" smtClean="0"/>
              <a:t>Incorporate additional sources of information about users: </a:t>
            </a:r>
          </a:p>
          <a:p>
            <a:pPr lvl="1"/>
            <a:r>
              <a:rPr lang="en-US" altLang="zh-TW" dirty="0" smtClean="0"/>
              <a:t>Using the </a:t>
            </a:r>
            <a:r>
              <a:rPr lang="en-US" altLang="zh-TW" b="1" dirty="0" smtClean="0"/>
              <a:t>Implicit feedback</a:t>
            </a:r>
            <a:endParaRPr lang="en-US" altLang="zh-TW" b="1" dirty="0"/>
          </a:p>
          <a:p>
            <a:pPr marL="0" indent="0">
              <a:buNone/>
            </a:pPr>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47</a:t>
            </a:fld>
            <a:endParaRPr lang="zh-TW"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Additional Input Sources</a:t>
            </a:r>
            <a:endParaRPr lang="zh-TW" altLang="en-US" dirty="0"/>
          </a:p>
        </p:txBody>
      </p:sp>
      <p:sp>
        <p:nvSpPr>
          <p:cNvPr id="3" name="內容版面配置區 2"/>
          <p:cNvSpPr>
            <a:spLocks noGrp="1"/>
          </p:cNvSpPr>
          <p:nvPr>
            <p:ph idx="1"/>
          </p:nvPr>
        </p:nvSpPr>
        <p:spPr/>
        <p:txBody>
          <a:bodyPr/>
          <a:lstStyle/>
          <a:p>
            <a:r>
              <a:rPr lang="en-US" altLang="zh-TW" dirty="0" smtClean="0"/>
              <a:t>Boolean implicit feedback:</a:t>
            </a:r>
          </a:p>
          <a:p>
            <a:pPr lvl="1"/>
            <a:r>
              <a:rPr lang="en-US" altLang="zh-TW" i="1" dirty="0" smtClean="0"/>
              <a:t>N(u)</a:t>
            </a:r>
            <a:r>
              <a:rPr lang="en-US" altLang="zh-TW" dirty="0" smtClean="0"/>
              <a:t> , the set of items for which user </a:t>
            </a:r>
            <a:r>
              <a:rPr lang="en-US" altLang="zh-TW" i="1" dirty="0" smtClean="0"/>
              <a:t>u</a:t>
            </a:r>
            <a:r>
              <a:rPr lang="en-US" altLang="zh-TW" dirty="0" smtClean="0"/>
              <a:t> expressed an implicit preference.</a:t>
            </a:r>
          </a:p>
          <a:p>
            <a:pPr lvl="1"/>
            <a:r>
              <a:rPr lang="en-US" altLang="zh-TW" dirty="0" smtClean="0"/>
              <a:t>A new set of item factors</a:t>
            </a:r>
          </a:p>
          <a:p>
            <a:pPr lvl="1"/>
            <a:endParaRPr lang="en-US" altLang="zh-TW" dirty="0" smtClean="0"/>
          </a:p>
          <a:p>
            <a:pPr lvl="1"/>
            <a:r>
              <a:rPr lang="en-US" altLang="zh-TW" dirty="0" smtClean="0"/>
              <a:t>User can be characterized by the vector:</a:t>
            </a:r>
          </a:p>
          <a:p>
            <a:pPr marL="457200" lvl="1" indent="0">
              <a:buNone/>
            </a:pPr>
            <a:r>
              <a:rPr lang="en-US" altLang="zh-TW" dirty="0"/>
              <a:t> </a:t>
            </a:r>
            <a:r>
              <a:rPr lang="en-US" altLang="zh-TW" dirty="0" smtClean="0"/>
              <a:t>                                                                         , </a:t>
            </a:r>
          </a:p>
          <a:p>
            <a:pPr lvl="1"/>
            <a:r>
              <a:rPr lang="en-US" altLang="zh-TW" dirty="0" smtClean="0"/>
              <a:t>Normalizing </a:t>
            </a:r>
            <a:r>
              <a:rPr lang="en-US" altLang="zh-TW" dirty="0"/>
              <a:t>form :</a:t>
            </a:r>
          </a:p>
          <a:p>
            <a:pPr lvl="1"/>
            <a:endParaRPr lang="en-US" altLang="zh-TW" dirty="0" smtClean="0"/>
          </a:p>
          <a:p>
            <a:pPr marL="0" indent="0">
              <a:buNone/>
            </a:pPr>
            <a:endParaRPr lang="en-US" altLang="zh-TW"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193341"/>
            <a:ext cx="1142756" cy="88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5229200"/>
            <a:ext cx="2382810"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348" y="4077072"/>
            <a:ext cx="1296144" cy="583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48</a:t>
            </a:fld>
            <a:endParaRPr lang="zh-TW" altLang="en-US"/>
          </a:p>
        </p:txBody>
      </p:sp>
    </p:spTree>
    <p:extLst>
      <p:ext uri="{BB962C8B-B14F-4D97-AF65-F5344CB8AC3E}">
        <p14:creationId xmlns:p14="http://schemas.microsoft.com/office/powerpoint/2010/main" val="34806095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Additional Input Sources</a:t>
            </a:r>
            <a:endParaRPr lang="zh-TW" altLang="en-US" dirty="0"/>
          </a:p>
        </p:txBody>
      </p:sp>
      <p:sp>
        <p:nvSpPr>
          <p:cNvPr id="3" name="內容版面配置區 2"/>
          <p:cNvSpPr>
            <a:spLocks noGrp="1"/>
          </p:cNvSpPr>
          <p:nvPr>
            <p:ph idx="1"/>
          </p:nvPr>
        </p:nvSpPr>
        <p:spPr>
          <a:xfrm>
            <a:off x="457200" y="1600200"/>
            <a:ext cx="8229600" cy="5141168"/>
          </a:xfrm>
        </p:spPr>
        <p:txBody>
          <a:bodyPr>
            <a:normAutofit/>
          </a:bodyPr>
          <a:lstStyle/>
          <a:p>
            <a:r>
              <a:rPr lang="en-US" altLang="zh-TW" sz="2800" dirty="0" smtClean="0"/>
              <a:t>Another information source - </a:t>
            </a:r>
            <a:r>
              <a:rPr lang="en-US" altLang="zh-TW" sz="2800" b="1" dirty="0" smtClean="0"/>
              <a:t>user attribute</a:t>
            </a:r>
            <a:endParaRPr lang="en-US" altLang="zh-TW" sz="2800" dirty="0"/>
          </a:p>
          <a:p>
            <a:pPr lvl="1"/>
            <a:r>
              <a:rPr lang="en-US" altLang="zh-TW" sz="2400" i="1" dirty="0" smtClean="0"/>
              <a:t>A(u)</a:t>
            </a:r>
            <a:r>
              <a:rPr lang="en-US" altLang="zh-TW" sz="2400" dirty="0" smtClean="0"/>
              <a:t>, the set of attribute corresponds to user </a:t>
            </a:r>
            <a:r>
              <a:rPr lang="en-US" altLang="zh-TW" sz="2400" i="1" dirty="0" smtClean="0"/>
              <a:t>u</a:t>
            </a:r>
            <a:r>
              <a:rPr lang="en-US" altLang="zh-TW" sz="2400" dirty="0" smtClean="0"/>
              <a:t>.</a:t>
            </a:r>
          </a:p>
          <a:p>
            <a:pPr lvl="1"/>
            <a:r>
              <a:rPr lang="en-US" altLang="zh-TW" sz="2400" dirty="0"/>
              <a:t>e</a:t>
            </a:r>
            <a:r>
              <a:rPr lang="en-US" altLang="zh-TW" sz="2400" dirty="0" smtClean="0"/>
              <a:t>.g. age, gender, income level … etc.</a:t>
            </a:r>
          </a:p>
          <a:p>
            <a:pPr marL="342900" lvl="1" indent="-342900">
              <a:buFont typeface="Arial" panose="020B0604020202020204" pitchFamily="34" charset="0"/>
              <a:buChar char="•"/>
            </a:pPr>
            <a:r>
              <a:rPr lang="en-US" altLang="zh-TW" dirty="0" smtClean="0"/>
              <a:t>User can also </a:t>
            </a:r>
            <a:r>
              <a:rPr lang="en-US" altLang="zh-TW" dirty="0"/>
              <a:t>be characterized by the vector</a:t>
            </a:r>
            <a:r>
              <a:rPr lang="en-US" altLang="zh-TW" dirty="0" smtClean="0"/>
              <a:t>:</a:t>
            </a:r>
          </a:p>
          <a:p>
            <a:pPr marL="400050" lvl="2" indent="0">
              <a:buNone/>
            </a:pPr>
            <a:endParaRPr lang="en-US" altLang="zh-TW" dirty="0" smtClean="0"/>
          </a:p>
          <a:p>
            <a:pPr marL="857250" lvl="3" indent="0">
              <a:buNone/>
            </a:pPr>
            <a:r>
              <a:rPr lang="en-US" altLang="zh-TW" dirty="0" smtClean="0"/>
              <a:t>                                      ,</a:t>
            </a:r>
            <a:endParaRPr lang="en-US" altLang="zh-TW" dirty="0"/>
          </a:p>
          <a:p>
            <a:pPr marL="0" indent="0">
              <a:buNone/>
            </a:pPr>
            <a:endParaRPr lang="en-US" altLang="zh-TW" dirty="0" smtClean="0"/>
          </a:p>
          <a:p>
            <a:r>
              <a:rPr lang="en-US" altLang="zh-TW" sz="2800" dirty="0" smtClean="0"/>
              <a:t>We can integrate all signal sources:</a:t>
            </a:r>
          </a:p>
          <a:p>
            <a:pPr lvl="1"/>
            <a:endParaRPr lang="en-US" altLang="zh-TW" sz="2400" dirty="0" smtClean="0"/>
          </a:p>
          <a:p>
            <a:pPr lvl="1"/>
            <a:r>
              <a:rPr lang="en-US" altLang="zh-TW" sz="2400" dirty="0"/>
              <a:t> </a:t>
            </a:r>
            <a:r>
              <a:rPr lang="en-US" altLang="zh-TW" sz="2400" dirty="0" smtClean="0"/>
              <a:t>                                                                                                  (6)</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48591"/>
            <a:ext cx="1162480" cy="921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48" y="5714222"/>
            <a:ext cx="7275131"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214" y="3819881"/>
            <a:ext cx="1325792" cy="587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49</a:t>
            </a:fld>
            <a:endParaRPr lang="zh-TW" altLang="en-US"/>
          </a:p>
        </p:txBody>
      </p:sp>
    </p:spTree>
    <p:extLst>
      <p:ext uri="{BB962C8B-B14F-4D97-AF65-F5344CB8AC3E}">
        <p14:creationId xmlns:p14="http://schemas.microsoft.com/office/powerpoint/2010/main" val="2770393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15E6B5E-4996-4B4A-AB60-38C524ABF714}" type="slidenum">
              <a:rPr lang="en-US" altLang="zh-TW" sz="1200"/>
              <a:pPr>
                <a:spcBef>
                  <a:spcPct val="0"/>
                </a:spcBef>
                <a:buClrTx/>
                <a:buSzTx/>
                <a:buFontTx/>
                <a:buNone/>
              </a:pPr>
              <a:t>5</a:t>
            </a:fld>
            <a:endParaRPr lang="en-US" altLang="zh-TW" sz="1200"/>
          </a:p>
        </p:txBody>
      </p:sp>
      <p:sp>
        <p:nvSpPr>
          <p:cNvPr id="10245"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Other Examples</a:t>
            </a:r>
          </a:p>
        </p:txBody>
      </p:sp>
      <p:sp>
        <p:nvSpPr>
          <p:cNvPr id="10246" name="Rectangle 3"/>
          <p:cNvSpPr>
            <a:spLocks noGrp="1" noChangeArrowheads="1"/>
          </p:cNvSpPr>
          <p:nvPr>
            <p:ph type="body" idx="1"/>
          </p:nvPr>
        </p:nvSpPr>
        <p:spPr/>
        <p:txBody>
          <a:bodyPr>
            <a:normAutofit lnSpcReduction="10000"/>
          </a:bodyPr>
          <a:lstStyle/>
          <a:p>
            <a:pPr eaLnBrk="1" hangingPunct="1"/>
            <a:r>
              <a:rPr lang="en-US" altLang="zh-TW" smtClean="0">
                <a:ea typeface="新細明體" panose="02020500000000000000" pitchFamily="18" charset="-120"/>
                <a:hlinkClick r:id="rId2"/>
              </a:rPr>
              <a:t>Movielens</a:t>
            </a:r>
            <a:r>
              <a:rPr lang="en-US" altLang="zh-TW" smtClean="0">
                <a:ea typeface="新細明體" panose="02020500000000000000" pitchFamily="18" charset="-120"/>
              </a:rPr>
              <a:t>: movies</a:t>
            </a:r>
          </a:p>
          <a:p>
            <a:pPr eaLnBrk="1" hangingPunct="1"/>
            <a:r>
              <a:rPr lang="en-US" altLang="zh-TW" smtClean="0">
                <a:ea typeface="新細明體" panose="02020500000000000000" pitchFamily="18" charset="-120"/>
                <a:hlinkClick r:id="rId3"/>
              </a:rPr>
              <a:t>Moviecritic</a:t>
            </a:r>
            <a:r>
              <a:rPr lang="en-US" altLang="zh-TW" smtClean="0">
                <a:ea typeface="新細明體" panose="02020500000000000000" pitchFamily="18" charset="-120"/>
              </a:rPr>
              <a:t>: movies again</a:t>
            </a:r>
          </a:p>
          <a:p>
            <a:pPr eaLnBrk="1" hangingPunct="1"/>
            <a:r>
              <a:rPr lang="en-US" altLang="zh-TW" smtClean="0">
                <a:ea typeface="新細明體" panose="02020500000000000000" pitchFamily="18" charset="-120"/>
                <a:hlinkClick r:id="rId4"/>
              </a:rPr>
              <a:t>My launch</a:t>
            </a:r>
            <a:r>
              <a:rPr lang="en-US" altLang="zh-TW" smtClean="0">
                <a:ea typeface="新細明體" panose="02020500000000000000" pitchFamily="18" charset="-120"/>
              </a:rPr>
              <a:t>: music  </a:t>
            </a:r>
          </a:p>
          <a:p>
            <a:pPr eaLnBrk="1" hangingPunct="1"/>
            <a:r>
              <a:rPr lang="en-US" altLang="zh-TW" smtClean="0">
                <a:ea typeface="新細明體" panose="02020500000000000000" pitchFamily="18" charset="-120"/>
                <a:hlinkClick r:id="rId5"/>
              </a:rPr>
              <a:t>Gustos starrater</a:t>
            </a:r>
            <a:r>
              <a:rPr lang="en-US" altLang="zh-TW" smtClean="0">
                <a:ea typeface="新細明體" panose="02020500000000000000" pitchFamily="18" charset="-120"/>
              </a:rPr>
              <a:t>: web pages</a:t>
            </a:r>
          </a:p>
          <a:p>
            <a:pPr eaLnBrk="1" hangingPunct="1"/>
            <a:r>
              <a:rPr lang="en-US" altLang="zh-TW" smtClean="0">
                <a:ea typeface="新細明體" panose="02020500000000000000" pitchFamily="18" charset="-120"/>
                <a:hlinkClick r:id="rId6"/>
              </a:rPr>
              <a:t>Jester</a:t>
            </a:r>
            <a:r>
              <a:rPr lang="en-US" altLang="zh-TW" smtClean="0">
                <a:ea typeface="新細明體" panose="02020500000000000000" pitchFamily="18" charset="-120"/>
              </a:rPr>
              <a:t>: Jokes </a:t>
            </a:r>
          </a:p>
          <a:p>
            <a:pPr eaLnBrk="1" hangingPunct="1"/>
            <a:r>
              <a:rPr lang="en-US" altLang="zh-TW" smtClean="0">
                <a:ea typeface="新細明體" panose="02020500000000000000" pitchFamily="18" charset="-120"/>
                <a:hlinkClick r:id="rId7"/>
              </a:rPr>
              <a:t>TV Recommender</a:t>
            </a:r>
            <a:r>
              <a:rPr lang="en-US" altLang="zh-TW" smtClean="0">
                <a:ea typeface="新細明體" panose="02020500000000000000" pitchFamily="18" charset="-120"/>
              </a:rPr>
              <a:t>: TV shows</a:t>
            </a:r>
          </a:p>
          <a:p>
            <a:pPr eaLnBrk="1" hangingPunct="1"/>
            <a:r>
              <a:rPr lang="en-US" altLang="zh-TW" smtClean="0">
                <a:ea typeface="新細明體" panose="02020500000000000000" pitchFamily="18" charset="-120"/>
                <a:hlinkClick r:id="rId8"/>
              </a:rPr>
              <a:t>Suggest 1.0</a:t>
            </a:r>
            <a:r>
              <a:rPr lang="en-US" altLang="zh-TW" smtClean="0">
                <a:ea typeface="新細明體" panose="02020500000000000000" pitchFamily="18" charset="-120"/>
              </a:rPr>
              <a:t> : different products</a:t>
            </a:r>
          </a:p>
          <a:p>
            <a:pPr eaLnBrk="1" hangingPunct="1"/>
            <a:r>
              <a:rPr lang="en-US" altLang="zh-TW" smtClean="0">
                <a:ea typeface="新細明體" panose="02020500000000000000" pitchFamily="18" charset="-120"/>
              </a:rPr>
              <a:t>And much more…</a:t>
            </a:r>
          </a:p>
          <a:p>
            <a:pPr eaLnBrk="1" hangingPunct="1">
              <a:buFont typeface="Wingdings" panose="05000000000000000000" pitchFamily="2" charset="2"/>
              <a:buNone/>
            </a:pPr>
            <a:endParaRPr lang="en-US" altLang="zh-TW" smtClean="0">
              <a:ea typeface="新細明體" panose="02020500000000000000" pitchFamily="18" charset="-120"/>
            </a:endParaRPr>
          </a:p>
        </p:txBody>
      </p:sp>
    </p:spTree>
    <p:extLst>
      <p:ext uri="{BB962C8B-B14F-4D97-AF65-F5344CB8AC3E}">
        <p14:creationId xmlns:p14="http://schemas.microsoft.com/office/powerpoint/2010/main" val="3321570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Temporal Dynamics</a:t>
            </a:r>
            <a:endParaRPr lang="zh-TW" altLang="en-US" dirty="0"/>
          </a:p>
        </p:txBody>
      </p:sp>
      <p:sp>
        <p:nvSpPr>
          <p:cNvPr id="3" name="內容版面配置區 2"/>
          <p:cNvSpPr>
            <a:spLocks noGrp="1"/>
          </p:cNvSpPr>
          <p:nvPr>
            <p:ph idx="1"/>
          </p:nvPr>
        </p:nvSpPr>
        <p:spPr/>
        <p:txBody>
          <a:bodyPr/>
          <a:lstStyle/>
          <a:p>
            <a:r>
              <a:rPr lang="en-US" altLang="zh-TW" dirty="0" smtClean="0"/>
              <a:t>Decomposing ratings into distinct terms:</a:t>
            </a:r>
          </a:p>
          <a:p>
            <a:pPr lvl="1"/>
            <a:r>
              <a:rPr lang="en-US" altLang="zh-TW" dirty="0" smtClean="0"/>
              <a:t>Item biases, </a:t>
            </a:r>
            <a:r>
              <a:rPr lang="en-US" altLang="zh-TW" i="1" dirty="0" smtClean="0"/>
              <a:t>b</a:t>
            </a:r>
            <a:r>
              <a:rPr lang="en-US" altLang="zh-TW" sz="2000" i="1" dirty="0" smtClean="0"/>
              <a:t>i</a:t>
            </a:r>
            <a:r>
              <a:rPr lang="en-US" altLang="zh-TW" i="1" dirty="0" smtClean="0"/>
              <a:t>(t)</a:t>
            </a:r>
            <a:r>
              <a:rPr lang="en-US" altLang="zh-TW" dirty="0"/>
              <a:t>:</a:t>
            </a:r>
            <a:endParaRPr lang="en-US" altLang="zh-TW" dirty="0" smtClean="0"/>
          </a:p>
          <a:p>
            <a:pPr marL="457200" lvl="1" indent="0">
              <a:buNone/>
            </a:pPr>
            <a:r>
              <a:rPr lang="en-US" altLang="zh-TW" dirty="0"/>
              <a:t>	</a:t>
            </a:r>
            <a:r>
              <a:rPr lang="en-US" altLang="zh-TW" dirty="0" smtClean="0"/>
              <a:t> Item’s popularity might change over time. </a:t>
            </a:r>
          </a:p>
          <a:p>
            <a:pPr lvl="1"/>
            <a:r>
              <a:rPr lang="en-US" altLang="zh-TW" dirty="0" smtClean="0"/>
              <a:t>User biases, </a:t>
            </a:r>
            <a:r>
              <a:rPr lang="en-US" altLang="zh-TW" i="1" dirty="0" err="1" smtClean="0"/>
              <a:t>b</a:t>
            </a:r>
            <a:r>
              <a:rPr lang="en-US" altLang="zh-TW" sz="2000" i="1" dirty="0" err="1" smtClean="0"/>
              <a:t>u</a:t>
            </a:r>
            <a:r>
              <a:rPr lang="en-US" altLang="zh-TW" i="1" dirty="0" smtClean="0"/>
              <a:t>(t)</a:t>
            </a:r>
            <a:r>
              <a:rPr lang="en-US" altLang="zh-TW" dirty="0" smtClean="0"/>
              <a:t>.</a:t>
            </a:r>
          </a:p>
          <a:p>
            <a:pPr marL="457200" lvl="1" indent="0">
              <a:buNone/>
            </a:pPr>
            <a:r>
              <a:rPr lang="en-US" altLang="zh-TW" dirty="0" smtClean="0"/>
              <a:t>      User change their baseline rating over time.  </a:t>
            </a:r>
          </a:p>
          <a:p>
            <a:pPr lvl="1"/>
            <a:r>
              <a:rPr lang="en-US" altLang="zh-TW" dirty="0" smtClean="0"/>
              <a:t>User preference, </a:t>
            </a:r>
            <a:r>
              <a:rPr lang="en-US" altLang="zh-TW" i="1" dirty="0" err="1" smtClean="0"/>
              <a:t>p</a:t>
            </a:r>
            <a:r>
              <a:rPr lang="en-US" altLang="zh-TW" sz="2000" i="1" dirty="0" err="1" smtClean="0"/>
              <a:t>u</a:t>
            </a:r>
            <a:r>
              <a:rPr lang="en-US" altLang="zh-TW" i="1" dirty="0" smtClean="0"/>
              <a:t>(t</a:t>
            </a:r>
            <a:r>
              <a:rPr lang="en-US" altLang="zh-TW" dirty="0" smtClean="0"/>
              <a:t>)</a:t>
            </a:r>
          </a:p>
          <a:p>
            <a:pPr marL="457200" lvl="1" indent="0">
              <a:buNone/>
            </a:pPr>
            <a:r>
              <a:rPr lang="en-US" altLang="zh-TW" dirty="0"/>
              <a:t> </a:t>
            </a:r>
            <a:r>
              <a:rPr lang="en-US" altLang="zh-TW" dirty="0" smtClean="0"/>
              <a:t>     User change their preference over time.</a:t>
            </a:r>
          </a:p>
          <a:p>
            <a:pPr marL="457200" lvl="1" indent="0">
              <a:buNone/>
            </a:pP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373216"/>
            <a:ext cx="5834063"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50</a:t>
            </a:fld>
            <a:endParaRPr lang="zh-TW" altLang="en-US"/>
          </a:p>
        </p:txBody>
      </p:sp>
    </p:spTree>
    <p:extLst>
      <p:ext uri="{BB962C8B-B14F-4D97-AF65-F5344CB8AC3E}">
        <p14:creationId xmlns:p14="http://schemas.microsoft.com/office/powerpoint/2010/main" val="41256051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Inputs with Varying Confidence Level</a:t>
            </a:r>
            <a:endParaRPr lang="zh-TW" altLang="en-US" dirty="0"/>
          </a:p>
        </p:txBody>
      </p:sp>
      <p:sp>
        <p:nvSpPr>
          <p:cNvPr id="3" name="內容版面配置區 2"/>
          <p:cNvSpPr>
            <a:spLocks noGrp="1"/>
          </p:cNvSpPr>
          <p:nvPr>
            <p:ph idx="1"/>
          </p:nvPr>
        </p:nvSpPr>
        <p:spPr>
          <a:xfrm>
            <a:off x="457200" y="1600200"/>
            <a:ext cx="8229600" cy="5141168"/>
          </a:xfrm>
        </p:spPr>
        <p:txBody>
          <a:bodyPr>
            <a:normAutofit fontScale="85000" lnSpcReduction="20000"/>
          </a:bodyPr>
          <a:lstStyle/>
          <a:p>
            <a:r>
              <a:rPr lang="en-US" altLang="zh-TW" dirty="0"/>
              <a:t>Not all observed ratings deserve the same weight or confidence.</a:t>
            </a:r>
          </a:p>
          <a:p>
            <a:pPr lvl="1"/>
            <a:r>
              <a:rPr lang="en-US" altLang="zh-TW" dirty="0"/>
              <a:t>Advertising might influence votes for certain items.</a:t>
            </a:r>
          </a:p>
          <a:p>
            <a:pPr lvl="1"/>
            <a:r>
              <a:rPr lang="en-US" altLang="zh-TW" dirty="0"/>
              <a:t>Systems built around implicit feedback</a:t>
            </a:r>
            <a:r>
              <a:rPr lang="en-US" altLang="zh-TW" dirty="0" smtClean="0"/>
              <a:t>.</a:t>
            </a:r>
          </a:p>
          <a:p>
            <a:r>
              <a:rPr lang="en-US" altLang="zh-TW" dirty="0" smtClean="0"/>
              <a:t>Model enhance the Eq. 5. to account for confidence:</a:t>
            </a:r>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endParaRPr lang="en-US" altLang="zh-TW" dirty="0" smtClean="0"/>
          </a:p>
          <a:p>
            <a:r>
              <a:rPr lang="en-US" altLang="zh-TW" dirty="0" smtClean="0"/>
              <a:t>Collaborative Filtering for Implicit Feedback                      </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89040"/>
            <a:ext cx="4032448" cy="1889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51</a:t>
            </a:fld>
            <a:endParaRPr lang="zh-TW" altLang="en-US"/>
          </a:p>
        </p:txBody>
      </p:sp>
    </p:spTree>
    <p:extLst>
      <p:ext uri="{BB962C8B-B14F-4D97-AF65-F5344CB8AC3E}">
        <p14:creationId xmlns:p14="http://schemas.microsoft.com/office/powerpoint/2010/main" val="24465956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Extension</a:t>
            </a:r>
            <a:endParaRPr lang="zh-TW" altLang="en-US" dirty="0"/>
          </a:p>
        </p:txBody>
      </p:sp>
      <p:sp>
        <p:nvSpPr>
          <p:cNvPr id="3" name="內容版面配置區 2"/>
          <p:cNvSpPr>
            <a:spLocks noGrp="1"/>
          </p:cNvSpPr>
          <p:nvPr>
            <p:ph idx="1"/>
          </p:nvPr>
        </p:nvSpPr>
        <p:spPr>
          <a:xfrm>
            <a:off x="457200" y="1600200"/>
            <a:ext cx="8229600" cy="4853136"/>
          </a:xfrm>
        </p:spPr>
        <p:txBody>
          <a:bodyPr>
            <a:normAutofit fontScale="92500" lnSpcReduction="20000"/>
          </a:bodyPr>
          <a:lstStyle/>
          <a:p>
            <a:r>
              <a:rPr lang="en-US" altLang="zh-TW" dirty="0" smtClean="0"/>
              <a:t>PMF – Probabilistic Matrix Factorization</a:t>
            </a:r>
          </a:p>
          <a:p>
            <a:endParaRPr lang="en-US" altLang="zh-TW" dirty="0" smtClean="0"/>
          </a:p>
          <a:p>
            <a:r>
              <a:rPr lang="en-US" altLang="zh-TW" dirty="0"/>
              <a:t>BPMF </a:t>
            </a:r>
            <a:r>
              <a:rPr lang="en-US" altLang="zh-TW" dirty="0" smtClean="0"/>
              <a:t>– Bayesian Probabilistic </a:t>
            </a:r>
            <a:r>
              <a:rPr lang="en-US" altLang="zh-TW" dirty="0"/>
              <a:t>Matrix </a:t>
            </a:r>
            <a:r>
              <a:rPr lang="en-US" altLang="zh-TW" dirty="0" smtClean="0"/>
              <a:t> </a:t>
            </a:r>
          </a:p>
          <a:p>
            <a:pPr marL="0" indent="0">
              <a:buNone/>
            </a:pPr>
            <a:r>
              <a:rPr lang="en-US" altLang="zh-TW" dirty="0"/>
              <a:t> </a:t>
            </a:r>
            <a:r>
              <a:rPr lang="en-US" altLang="zh-TW" dirty="0" smtClean="0"/>
              <a:t>                 Factorization</a:t>
            </a:r>
          </a:p>
          <a:p>
            <a:endParaRPr lang="en-US" altLang="zh-TW" dirty="0" smtClean="0"/>
          </a:p>
          <a:p>
            <a:r>
              <a:rPr lang="en-US" altLang="zh-TW" dirty="0"/>
              <a:t>GPMF </a:t>
            </a:r>
            <a:r>
              <a:rPr lang="en-US" altLang="zh-TW" dirty="0" smtClean="0"/>
              <a:t>– General Probabilistic </a:t>
            </a:r>
            <a:r>
              <a:rPr lang="en-US" altLang="zh-TW" dirty="0"/>
              <a:t>Matrix Factorization</a:t>
            </a:r>
            <a:endParaRPr lang="en-US" altLang="zh-TW" dirty="0" smtClean="0"/>
          </a:p>
          <a:p>
            <a:endParaRPr lang="en-US" altLang="zh-TW" dirty="0" smtClean="0"/>
          </a:p>
          <a:p>
            <a:r>
              <a:rPr lang="en-US" altLang="zh-TW" dirty="0"/>
              <a:t>BPMFSRIC </a:t>
            </a:r>
            <a:r>
              <a:rPr lang="en-US" altLang="zh-TW" dirty="0" smtClean="0"/>
              <a:t>– Bayesian </a:t>
            </a:r>
            <a:r>
              <a:rPr lang="en-US" altLang="zh-TW" dirty="0"/>
              <a:t>Probabilistic Matrix  </a:t>
            </a:r>
          </a:p>
          <a:p>
            <a:pPr marL="0" indent="0">
              <a:buNone/>
            </a:pPr>
            <a:r>
              <a:rPr lang="en-US" altLang="zh-TW" dirty="0"/>
              <a:t>                  </a:t>
            </a:r>
            <a:r>
              <a:rPr lang="en-US" altLang="zh-TW" dirty="0" smtClean="0"/>
              <a:t>         Factorization with Social Relations  </a:t>
            </a:r>
          </a:p>
          <a:p>
            <a:pPr marL="0" indent="0">
              <a:buNone/>
            </a:pPr>
            <a:r>
              <a:rPr lang="en-US" altLang="zh-TW" dirty="0"/>
              <a:t> </a:t>
            </a:r>
            <a:r>
              <a:rPr lang="en-US" altLang="zh-TW" dirty="0" smtClean="0"/>
              <a:t>                          and Item contents</a:t>
            </a:r>
            <a:endParaRPr lang="en-US" altLang="zh-TW" dirty="0"/>
          </a:p>
          <a:p>
            <a:endParaRPr lang="en-US" altLang="zh-TW" dirty="0" smtClean="0"/>
          </a:p>
          <a:p>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52</a:t>
            </a:fld>
            <a:endParaRPr lang="zh-TW"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3600" dirty="0" smtClean="0"/>
              <a:t>Large-Scale Parallel Collaborative Filtering for the Netflix Prize</a:t>
            </a:r>
            <a:endParaRPr lang="zh-TW" altLang="en-US" sz="3600" dirty="0"/>
          </a:p>
        </p:txBody>
      </p:sp>
      <p:sp>
        <p:nvSpPr>
          <p:cNvPr id="3" name="副標題 2"/>
          <p:cNvSpPr>
            <a:spLocks noGrp="1"/>
          </p:cNvSpPr>
          <p:nvPr>
            <p:ph type="subTitle" idx="1"/>
          </p:nvPr>
        </p:nvSpPr>
        <p:spPr/>
        <p:txBody>
          <a:bodyPr>
            <a:normAutofit fontScale="92500" lnSpcReduction="20000"/>
          </a:bodyPr>
          <a:lstStyle/>
          <a:p>
            <a:r>
              <a:rPr lang="fr-FR" altLang="zh-TW" dirty="0"/>
              <a:t>Yunhong Zhou, Dennis Wilkinson, Robert Schreiber, and Rong Pan</a:t>
            </a:r>
            <a:endParaRPr lang="fr-FR" altLang="zh-TW" dirty="0" smtClean="0"/>
          </a:p>
          <a:p>
            <a:endParaRPr lang="fr-FR" altLang="zh-TW" dirty="0"/>
          </a:p>
          <a:p>
            <a:r>
              <a:rPr lang="fr-FR" altLang="zh-TW" dirty="0" smtClean="0"/>
              <a:t>LNCS </a:t>
            </a:r>
            <a:r>
              <a:rPr lang="fr-FR" altLang="zh-TW" dirty="0"/>
              <a:t>5034, pp. 337–348, 2008.</a:t>
            </a:r>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53</a:t>
            </a:fld>
            <a:endParaRPr lang="zh-TW" altLang="en-US"/>
          </a:p>
        </p:txBody>
      </p:sp>
    </p:spTree>
    <p:extLst>
      <p:ext uri="{BB962C8B-B14F-4D97-AF65-F5344CB8AC3E}">
        <p14:creationId xmlns:p14="http://schemas.microsoft.com/office/powerpoint/2010/main" val="37961457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noAutofit/>
          </a:bodyPr>
          <a:lstStyle/>
          <a:p>
            <a:pPr>
              <a:spcBef>
                <a:spcPts val="0"/>
              </a:spcBef>
              <a:spcAft>
                <a:spcPts val="800"/>
              </a:spcAft>
            </a:pPr>
            <a:r>
              <a:rPr lang="en-US" altLang="zh-TW" sz="2600" dirty="0" smtClean="0"/>
              <a:t>Many recommendation systems suggest items to users by utilizing the techniques of collaborative filtering.</a:t>
            </a:r>
          </a:p>
          <a:p>
            <a:pPr>
              <a:spcBef>
                <a:spcPts val="0"/>
              </a:spcBef>
              <a:spcAft>
                <a:spcPts val="800"/>
              </a:spcAft>
            </a:pPr>
            <a:r>
              <a:rPr lang="en-US" altLang="zh-TW" sz="2600" dirty="0" smtClean="0"/>
              <a:t>Two major problems that most CF approaches have to contend with are scalability and sparseness of the user profiles.</a:t>
            </a:r>
          </a:p>
          <a:p>
            <a:pPr>
              <a:spcBef>
                <a:spcPts val="0"/>
              </a:spcBef>
              <a:spcAft>
                <a:spcPts val="800"/>
              </a:spcAft>
            </a:pPr>
            <a:r>
              <a:rPr lang="en-US" altLang="zh-TW" sz="2600" dirty="0"/>
              <a:t>I</a:t>
            </a:r>
            <a:r>
              <a:rPr lang="en-US" altLang="zh-TW" sz="2600" dirty="0" smtClean="0"/>
              <a:t>n this paper, we describe a CF algorithm alternating-least-squares with weighted-λ-regularization (ALS-WR).</a:t>
            </a:r>
          </a:p>
          <a:p>
            <a:pPr>
              <a:spcBef>
                <a:spcPts val="0"/>
              </a:spcBef>
              <a:spcAft>
                <a:spcPts val="800"/>
              </a:spcAft>
            </a:pPr>
            <a:r>
              <a:rPr lang="en-US" altLang="zh-TW" sz="2600" dirty="0" smtClean="0"/>
              <a:t>We achieved </a:t>
            </a:r>
            <a:r>
              <a:rPr lang="en-US" altLang="zh-TW" sz="2600" dirty="0"/>
              <a:t>a performance improvement of 5</a:t>
            </a:r>
            <a:r>
              <a:rPr lang="en-US" altLang="zh-TW" sz="2600" i="1" dirty="0"/>
              <a:t>.</a:t>
            </a:r>
            <a:r>
              <a:rPr lang="en-US" altLang="zh-TW" sz="2600" dirty="0"/>
              <a:t>91% over Netflix’s own </a:t>
            </a:r>
            <a:r>
              <a:rPr lang="en-US" altLang="zh-TW" sz="2600" dirty="0" smtClean="0"/>
              <a:t>Cine-Match </a:t>
            </a:r>
            <a:r>
              <a:rPr lang="en-US" altLang="zh-TW" sz="2600" dirty="0"/>
              <a:t>recommendation system.</a:t>
            </a:r>
            <a:endParaRPr lang="zh-TW" altLang="en-US" sz="2600"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54</a:t>
            </a:fld>
            <a:endParaRPr lang="zh-TW" altLang="en-US"/>
          </a:p>
        </p:txBody>
      </p:sp>
    </p:spTree>
    <p:extLst>
      <p:ext uri="{BB962C8B-B14F-4D97-AF65-F5344CB8AC3E}">
        <p14:creationId xmlns:p14="http://schemas.microsoft.com/office/powerpoint/2010/main" val="1632041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Introduction(1/2)</a:t>
            </a:r>
            <a:endParaRPr lang="zh-TW" altLang="en-US" dirty="0"/>
          </a:p>
        </p:txBody>
      </p:sp>
      <p:sp>
        <p:nvSpPr>
          <p:cNvPr id="3" name="內容版面配置區 2"/>
          <p:cNvSpPr>
            <a:spLocks noGrp="1"/>
          </p:cNvSpPr>
          <p:nvPr>
            <p:ph idx="1"/>
          </p:nvPr>
        </p:nvSpPr>
        <p:spPr>
          <a:xfrm>
            <a:off x="467544" y="1340768"/>
            <a:ext cx="8229600" cy="4525963"/>
          </a:xfrm>
        </p:spPr>
        <p:txBody>
          <a:bodyPr>
            <a:noAutofit/>
          </a:bodyPr>
          <a:lstStyle/>
          <a:p>
            <a:pPr>
              <a:spcBef>
                <a:spcPts val="0"/>
              </a:spcBef>
              <a:spcAft>
                <a:spcPts val="800"/>
              </a:spcAft>
            </a:pPr>
            <a:r>
              <a:rPr lang="en-US" altLang="zh-TW" sz="2500" dirty="0" smtClean="0"/>
              <a:t>The Netflix Prize is a large-scale data mining competition held by Netflix for the best recommendation system algorithm for predicting user ratings on movies, based on a training set of more than 100 million ratings given by over 480,000 users to 17,700 movies.</a:t>
            </a:r>
          </a:p>
          <a:p>
            <a:pPr>
              <a:spcBef>
                <a:spcPts val="0"/>
              </a:spcBef>
              <a:spcAft>
                <a:spcPts val="800"/>
              </a:spcAft>
            </a:pPr>
            <a:r>
              <a:rPr lang="en-US" altLang="zh-TW" sz="2500" dirty="0"/>
              <a:t>Each training data point consists of a </a:t>
            </a:r>
            <a:r>
              <a:rPr lang="en-US" altLang="zh-TW" sz="2500" dirty="0" smtClean="0"/>
              <a:t>quadruple (user</a:t>
            </a:r>
            <a:r>
              <a:rPr lang="en-US" altLang="zh-TW" sz="2500" dirty="0"/>
              <a:t>, movie, date, rating) where rating is an integer from 1 to 5. The </a:t>
            </a:r>
            <a:r>
              <a:rPr lang="en-US" altLang="zh-TW" sz="2500" dirty="0" smtClean="0"/>
              <a:t>test dataset </a:t>
            </a:r>
            <a:r>
              <a:rPr lang="en-US" altLang="zh-TW" sz="2500" dirty="0"/>
              <a:t>consists of 2.8 million data points with the ratings hidden</a:t>
            </a:r>
            <a:r>
              <a:rPr lang="en-US" altLang="zh-TW" sz="2500" dirty="0" smtClean="0"/>
              <a:t>.</a:t>
            </a:r>
          </a:p>
          <a:p>
            <a:pPr>
              <a:spcBef>
                <a:spcPts val="0"/>
              </a:spcBef>
              <a:spcAft>
                <a:spcPts val="800"/>
              </a:spcAft>
            </a:pPr>
            <a:r>
              <a:rPr lang="en-US" altLang="zh-TW" sz="2500" dirty="0"/>
              <a:t>The goal </a:t>
            </a:r>
            <a:r>
              <a:rPr lang="en-US" altLang="zh-TW" sz="2500" dirty="0" smtClean="0"/>
              <a:t>is to </a:t>
            </a:r>
            <a:r>
              <a:rPr lang="en-US" altLang="zh-TW" sz="2500" dirty="0"/>
              <a:t>minimize the RMSE </a:t>
            </a:r>
            <a:r>
              <a:rPr lang="en-US" altLang="zh-TW" sz="2500" dirty="0" smtClean="0"/>
              <a:t>when </a:t>
            </a:r>
            <a:r>
              <a:rPr lang="en-US" altLang="zh-TW" sz="2500" dirty="0"/>
              <a:t>predicting the </a:t>
            </a:r>
            <a:r>
              <a:rPr lang="en-US" altLang="zh-TW" sz="2500" dirty="0" smtClean="0"/>
              <a:t>ratings on </a:t>
            </a:r>
            <a:r>
              <a:rPr lang="en-US" altLang="zh-TW" sz="2500" dirty="0"/>
              <a:t>the test dataset. Netflix’s own recommendation system </a:t>
            </a:r>
            <a:r>
              <a:rPr lang="en-US" altLang="zh-TW" sz="2500" dirty="0" smtClean="0"/>
              <a:t>scores 0.9514 </a:t>
            </a:r>
            <a:r>
              <a:rPr lang="en-US" altLang="zh-TW" sz="2500" dirty="0"/>
              <a:t>on the test dataset, and the grand challenge is to improve it by 10%.</a:t>
            </a:r>
            <a:endParaRPr lang="zh-TW" altLang="en-US" sz="2500"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55</a:t>
            </a:fld>
            <a:endParaRPr lang="zh-TW" altLang="en-US"/>
          </a:p>
        </p:txBody>
      </p:sp>
    </p:spTree>
    <p:extLst>
      <p:ext uri="{BB962C8B-B14F-4D97-AF65-F5344CB8AC3E}">
        <p14:creationId xmlns:p14="http://schemas.microsoft.com/office/powerpoint/2010/main" val="30667988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Introduction(2/2)</a:t>
            </a:r>
            <a:endParaRPr lang="zh-TW" altLang="en-US" dirty="0"/>
          </a:p>
        </p:txBody>
      </p:sp>
      <p:sp>
        <p:nvSpPr>
          <p:cNvPr id="3" name="內容版面配置區 2"/>
          <p:cNvSpPr>
            <a:spLocks noGrp="1"/>
          </p:cNvSpPr>
          <p:nvPr>
            <p:ph idx="1"/>
          </p:nvPr>
        </p:nvSpPr>
        <p:spPr/>
        <p:txBody>
          <a:bodyPr>
            <a:normAutofit fontScale="85000" lnSpcReduction="20000"/>
          </a:bodyPr>
          <a:lstStyle/>
          <a:p>
            <a:pPr>
              <a:spcBef>
                <a:spcPts val="0"/>
              </a:spcBef>
              <a:spcAft>
                <a:spcPts val="800"/>
              </a:spcAft>
            </a:pPr>
            <a:r>
              <a:rPr lang="en-US" altLang="zh-TW" dirty="0"/>
              <a:t>The Netflix problem presents a number of practical challenges</a:t>
            </a:r>
            <a:r>
              <a:rPr lang="en-US" altLang="zh-TW" dirty="0" smtClean="0"/>
              <a:t>.</a:t>
            </a:r>
          </a:p>
          <a:p>
            <a:pPr lvl="1">
              <a:spcBef>
                <a:spcPts val="0"/>
              </a:spcBef>
              <a:spcAft>
                <a:spcPts val="800"/>
              </a:spcAft>
            </a:pPr>
            <a:r>
              <a:rPr lang="en-US" altLang="zh-TW" dirty="0" smtClean="0"/>
              <a:t>The </a:t>
            </a:r>
            <a:r>
              <a:rPr lang="en-US" altLang="zh-TW" dirty="0"/>
              <a:t>size of the </a:t>
            </a:r>
            <a:r>
              <a:rPr lang="en-US" altLang="zh-TW" dirty="0" smtClean="0"/>
              <a:t>dataset is </a:t>
            </a:r>
            <a:r>
              <a:rPr lang="en-US" altLang="zh-TW" dirty="0"/>
              <a:t>100 times larger than previous benchmark datasets, resulting in much </a:t>
            </a:r>
            <a:r>
              <a:rPr lang="en-US" altLang="zh-TW" dirty="0" smtClean="0"/>
              <a:t>longer model </a:t>
            </a:r>
            <a:r>
              <a:rPr lang="en-US" altLang="zh-TW" dirty="0"/>
              <a:t>training time and much larger system memory requirements</a:t>
            </a:r>
            <a:r>
              <a:rPr lang="en-US" altLang="zh-TW" dirty="0" smtClean="0"/>
              <a:t>.</a:t>
            </a:r>
          </a:p>
          <a:p>
            <a:pPr lvl="1">
              <a:spcBef>
                <a:spcPts val="0"/>
              </a:spcBef>
              <a:spcAft>
                <a:spcPts val="800"/>
              </a:spcAft>
            </a:pPr>
            <a:r>
              <a:rPr lang="en-US" altLang="zh-TW" dirty="0" smtClean="0"/>
              <a:t>Only </a:t>
            </a:r>
            <a:r>
              <a:rPr lang="en-US" altLang="zh-TW" dirty="0"/>
              <a:t>about 1% of the user-movie matrix has been observed, with the majority </a:t>
            </a:r>
            <a:r>
              <a:rPr lang="en-US" altLang="zh-TW" dirty="0" smtClean="0"/>
              <a:t>of (potential</a:t>
            </a:r>
            <a:r>
              <a:rPr lang="en-US" altLang="zh-TW" dirty="0"/>
              <a:t>) ratings missing</a:t>
            </a:r>
            <a:r>
              <a:rPr lang="en-US" altLang="zh-TW" dirty="0" smtClean="0"/>
              <a:t>.</a:t>
            </a:r>
          </a:p>
          <a:p>
            <a:pPr lvl="1">
              <a:spcBef>
                <a:spcPts val="0"/>
              </a:spcBef>
              <a:spcAft>
                <a:spcPts val="800"/>
              </a:spcAft>
            </a:pPr>
            <a:r>
              <a:rPr lang="en-US" altLang="zh-TW" dirty="0"/>
              <a:t>T</a:t>
            </a:r>
            <a:r>
              <a:rPr lang="en-US" altLang="zh-TW" dirty="0" smtClean="0"/>
              <a:t>here is noise in both the training and test dataset, due to human behavior.</a:t>
            </a:r>
          </a:p>
          <a:p>
            <a:pPr lvl="1">
              <a:spcBef>
                <a:spcPts val="0"/>
              </a:spcBef>
              <a:spcAft>
                <a:spcPts val="800"/>
              </a:spcAft>
            </a:pPr>
            <a:r>
              <a:rPr lang="en-US" altLang="zh-TW" dirty="0" smtClean="0"/>
              <a:t>The </a:t>
            </a:r>
            <a:r>
              <a:rPr lang="en-US" altLang="zh-TW" dirty="0"/>
              <a:t>distribution of ratings per user in the training and test datasets are </a:t>
            </a:r>
            <a:r>
              <a:rPr lang="en-US" altLang="zh-TW" dirty="0" smtClean="0"/>
              <a:t>different.</a:t>
            </a:r>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56</a:t>
            </a:fld>
            <a:endParaRPr lang="zh-TW" altLang="en-US"/>
          </a:p>
        </p:txBody>
      </p:sp>
    </p:spTree>
    <p:extLst>
      <p:ext uri="{BB962C8B-B14F-4D97-AF65-F5344CB8AC3E}">
        <p14:creationId xmlns:p14="http://schemas.microsoft.com/office/powerpoint/2010/main" val="28993919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Formulation(1/6)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sz="2800" dirty="0" smtClean="0"/>
                  <a:t>Let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𝑅</m:t>
                        </m:r>
                        <m:r>
                          <a:rPr lang="en-US" altLang="zh-TW" sz="2800" b="0" i="1" smtClean="0">
                            <a:latin typeface="Cambria Math"/>
                          </a:rPr>
                          <m:t>={</m:t>
                        </m:r>
                        <m:sSub>
                          <m:sSubPr>
                            <m:ctrlPr>
                              <a:rPr lang="en-US" altLang="zh-TW" sz="2800" b="0" i="1" smtClean="0">
                                <a:latin typeface="Cambria Math" panose="02040503050406030204" pitchFamily="18" charset="0"/>
                              </a:rPr>
                            </m:ctrlPr>
                          </m:sSubPr>
                          <m:e>
                            <m:r>
                              <a:rPr lang="en-US" altLang="zh-TW" sz="2800" b="0" i="1" smtClean="0">
                                <a:latin typeface="Cambria Math"/>
                              </a:rPr>
                              <m:t>𝑟</m:t>
                            </m:r>
                          </m:e>
                          <m:sub>
                            <m:r>
                              <a:rPr lang="en-US" altLang="zh-TW" sz="2800" b="0" i="1" smtClean="0">
                                <a:latin typeface="Cambria Math"/>
                              </a:rPr>
                              <m:t>𝑖𝑗</m:t>
                            </m:r>
                          </m:sub>
                        </m:sSub>
                        <m:r>
                          <a:rPr lang="en-US" altLang="zh-TW" sz="2800" b="0" i="1" smtClean="0">
                            <a:latin typeface="Cambria Math"/>
                          </a:rPr>
                          <m:t>}</m:t>
                        </m:r>
                      </m:e>
                      <m:sub>
                        <m:r>
                          <a:rPr lang="en-US" altLang="zh-TW" sz="2800" b="0" i="1" smtClean="0">
                            <a:latin typeface="Cambria Math"/>
                          </a:rPr>
                          <m:t>𝑛𝑢</m:t>
                        </m:r>
                        <m:r>
                          <a:rPr lang="en-US" altLang="zh-TW" sz="2800" b="0" i="1" smtClean="0">
                            <a:latin typeface="Cambria Math"/>
                          </a:rPr>
                          <m:t>∗</m:t>
                        </m:r>
                        <m:r>
                          <a:rPr lang="en-US" altLang="zh-TW" sz="2800" b="0" i="1" smtClean="0">
                            <a:latin typeface="Cambria Math"/>
                          </a:rPr>
                          <m:t>𝑛𝑚</m:t>
                        </m:r>
                      </m:sub>
                    </m:sSub>
                  </m:oMath>
                </a14:m>
                <a:r>
                  <a:rPr lang="en-US" altLang="zh-TW" sz="2800" dirty="0" smtClean="0"/>
                  <a:t>denote the user-movie matrix.</a:t>
                </a:r>
              </a:p>
              <a:p>
                <a:endParaRPr lang="en-US" altLang="zh-TW" sz="2800" dirty="0"/>
              </a:p>
              <a:p>
                <a:endParaRPr lang="en-US" altLang="zh-TW" sz="2800" dirty="0" smtClean="0"/>
              </a:p>
              <a:p>
                <a:endParaRPr lang="en-US" altLang="zh-TW" sz="2800" dirty="0"/>
              </a:p>
              <a:p>
                <a:endParaRPr lang="en-US" altLang="zh-TW" sz="2800" dirty="0" smtClean="0"/>
              </a:p>
              <a:p>
                <a:endParaRPr lang="en-US" altLang="zh-TW" sz="2800" dirty="0" smtClean="0"/>
              </a:p>
              <a:p>
                <a:endParaRPr lang="en-US" altLang="zh-TW" sz="2800" dirty="0" smtClean="0"/>
              </a:p>
              <a:p>
                <a:r>
                  <a:rPr lang="en-US" altLang="zh-TW" sz="2800" dirty="0" smtClean="0"/>
                  <a:t>The </a:t>
                </a:r>
                <a:r>
                  <a:rPr lang="en-US" altLang="zh-TW" sz="2800" dirty="0"/>
                  <a:t>Netflix </a:t>
                </a:r>
                <a:r>
                  <a:rPr lang="en-US" altLang="zh-TW" sz="2800" dirty="0" smtClean="0"/>
                  <a:t>dataset consists </a:t>
                </a:r>
                <a:r>
                  <a:rPr lang="en-US" altLang="zh-TW" sz="2800" dirty="0"/>
                  <a:t>of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𝑛</m:t>
                        </m:r>
                      </m:e>
                      <m:sub>
                        <m:r>
                          <a:rPr lang="en-US" altLang="zh-TW" sz="2800" b="0" i="1" smtClean="0">
                            <a:latin typeface="Cambria Math"/>
                          </a:rPr>
                          <m:t>𝑚</m:t>
                        </m:r>
                      </m:sub>
                    </m:sSub>
                  </m:oMath>
                </a14:m>
                <a:r>
                  <a:rPr lang="en-US" altLang="zh-TW" sz="2800" dirty="0" smtClean="0"/>
                  <a:t>= </a:t>
                </a:r>
                <a:r>
                  <a:rPr lang="en-US" altLang="zh-TW" sz="2800" dirty="0"/>
                  <a:t>17770 movies, </a:t>
                </a:r>
                <a14:m>
                  <m:oMath xmlns:m="http://schemas.openxmlformats.org/officeDocument/2006/math">
                    <m:sSub>
                      <m:sSubPr>
                        <m:ctrlPr>
                          <a:rPr lang="en-US" altLang="zh-TW" sz="2800" i="1" dirty="0" smtClean="0">
                            <a:latin typeface="Cambria Math" panose="02040503050406030204" pitchFamily="18" charset="0"/>
                          </a:rPr>
                        </m:ctrlPr>
                      </m:sSubPr>
                      <m:e>
                        <m:r>
                          <a:rPr lang="en-US" altLang="zh-TW" sz="2800" b="0" i="1" dirty="0" smtClean="0">
                            <a:latin typeface="Cambria Math"/>
                          </a:rPr>
                          <m:t>𝑛</m:t>
                        </m:r>
                      </m:e>
                      <m:sub>
                        <m:r>
                          <a:rPr lang="en-US" altLang="zh-TW" sz="2800" b="0" i="1" dirty="0" smtClean="0">
                            <a:latin typeface="Cambria Math"/>
                          </a:rPr>
                          <m:t>𝑢</m:t>
                        </m:r>
                      </m:sub>
                    </m:sSub>
                  </m:oMath>
                </a14:m>
                <a:r>
                  <a:rPr lang="en-US" altLang="zh-TW" sz="2800" i="1" dirty="0" smtClean="0"/>
                  <a:t> </a:t>
                </a:r>
                <a:r>
                  <a:rPr lang="en-US" altLang="zh-TW" sz="2800" dirty="0"/>
                  <a:t>= 488000 users, and </a:t>
                </a:r>
                <a14:m>
                  <m:oMath xmlns:m="http://schemas.openxmlformats.org/officeDocument/2006/math">
                    <m:sSub>
                      <m:sSubPr>
                        <m:ctrlPr>
                          <a:rPr lang="en-US" altLang="zh-TW" sz="2800" i="1" dirty="0" smtClean="0">
                            <a:latin typeface="Cambria Math" panose="02040503050406030204" pitchFamily="18" charset="0"/>
                          </a:rPr>
                        </m:ctrlPr>
                      </m:sSubPr>
                      <m:e>
                        <m:r>
                          <a:rPr lang="en-US" altLang="zh-TW" sz="2800" b="0" i="1" dirty="0" smtClean="0">
                            <a:latin typeface="Cambria Math"/>
                          </a:rPr>
                          <m:t>𝑛</m:t>
                        </m:r>
                      </m:e>
                      <m:sub>
                        <m:r>
                          <a:rPr lang="en-US" altLang="zh-TW" sz="2800" b="0" i="1" dirty="0" smtClean="0">
                            <a:latin typeface="Cambria Math"/>
                          </a:rPr>
                          <m:t>𝑟</m:t>
                        </m:r>
                      </m:sub>
                    </m:sSub>
                  </m:oMath>
                </a14:m>
                <a:r>
                  <a:rPr lang="en-US" altLang="zh-TW" sz="2800" i="1" dirty="0"/>
                  <a:t> ≈ </a:t>
                </a:r>
                <a:r>
                  <a:rPr lang="en-US" altLang="zh-TW" sz="2800" dirty="0"/>
                  <a:t>100 million </a:t>
                </a:r>
                <a:r>
                  <a:rPr lang="en-US" altLang="zh-TW" sz="2800" dirty="0" smtClean="0"/>
                  <a:t>known ratings</a:t>
                </a:r>
                <a:r>
                  <a:rPr lang="en-US" altLang="zh-TW" sz="2800" dirty="0"/>
                  <a:t>.</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887"/>
                </a:stretch>
              </a:blipFill>
            </p:spPr>
            <p:txBody>
              <a:bodyPr/>
              <a:lstStyle/>
              <a:p>
                <a:r>
                  <a:rPr lang="zh-TW" altLang="en-US">
                    <a:noFill/>
                  </a:rPr>
                  <a:t> </a:t>
                </a:r>
              </a:p>
            </p:txBody>
          </p:sp>
        </mc:Fallback>
      </mc:AlternateContent>
      <p:graphicFrame>
        <p:nvGraphicFramePr>
          <p:cNvPr id="5" name="表格 4"/>
          <p:cNvGraphicFramePr>
            <a:graphicFrameLocks noGrp="1"/>
          </p:cNvGraphicFramePr>
          <p:nvPr>
            <p:extLst/>
          </p:nvPr>
        </p:nvGraphicFramePr>
        <p:xfrm>
          <a:off x="2771800" y="2564904"/>
          <a:ext cx="3408039" cy="2248024"/>
        </p:xfrm>
        <a:graphic>
          <a:graphicData uri="http://schemas.openxmlformats.org/drawingml/2006/table">
            <a:tbl>
              <a:tblPr firstRow="1" bandRow="1">
                <a:tableStyleId>{5940675A-B579-460E-94D1-54222C63F5DA}</a:tableStyleId>
              </a:tblPr>
              <a:tblGrid>
                <a:gridCol w="1136013">
                  <a:extLst>
                    <a:ext uri="{9D8B030D-6E8A-4147-A177-3AD203B41FA5}">
                      <a16:colId xmlns:a16="http://schemas.microsoft.com/office/drawing/2014/main" val="20000"/>
                    </a:ext>
                  </a:extLst>
                </a:gridCol>
                <a:gridCol w="1136013">
                  <a:extLst>
                    <a:ext uri="{9D8B030D-6E8A-4147-A177-3AD203B41FA5}">
                      <a16:colId xmlns:a16="http://schemas.microsoft.com/office/drawing/2014/main" val="20001"/>
                    </a:ext>
                  </a:extLst>
                </a:gridCol>
                <a:gridCol w="1136013">
                  <a:extLst>
                    <a:ext uri="{9D8B030D-6E8A-4147-A177-3AD203B41FA5}">
                      <a16:colId xmlns:a16="http://schemas.microsoft.com/office/drawing/2014/main" val="20002"/>
                    </a:ext>
                  </a:extLst>
                </a:gridCol>
              </a:tblGrid>
              <a:tr h="562006">
                <a:tc>
                  <a:txBody>
                    <a:bodyPr/>
                    <a:lstStyle/>
                    <a:p>
                      <a:pPr algn="ctr"/>
                      <a:r>
                        <a:rPr lang="en-US" altLang="zh-TW" dirty="0" smtClean="0"/>
                        <a:t>4</a:t>
                      </a:r>
                      <a:endParaRPr lang="zh-TW" altLang="en-US" dirty="0"/>
                    </a:p>
                  </a:txBody>
                  <a:tcPr/>
                </a:tc>
                <a:tc>
                  <a:txBody>
                    <a:bodyPr/>
                    <a:lstStyle/>
                    <a:p>
                      <a:pPr algn="ctr"/>
                      <a:endParaRPr lang="zh-TW" altLang="en-US"/>
                    </a:p>
                  </a:txBody>
                  <a:tcPr/>
                </a:tc>
                <a:tc>
                  <a:txBody>
                    <a:bodyPr/>
                    <a:lstStyle/>
                    <a:p>
                      <a:pPr algn="ctr"/>
                      <a:r>
                        <a:rPr lang="en-US" altLang="zh-TW" dirty="0" smtClean="0"/>
                        <a:t>3</a:t>
                      </a:r>
                      <a:endParaRPr lang="zh-TW" altLang="en-US" dirty="0"/>
                    </a:p>
                  </a:txBody>
                  <a:tcPr/>
                </a:tc>
                <a:extLst>
                  <a:ext uri="{0D108BD9-81ED-4DB2-BD59-A6C34878D82A}">
                    <a16:rowId xmlns:a16="http://schemas.microsoft.com/office/drawing/2014/main" val="10000"/>
                  </a:ext>
                </a:extLst>
              </a:tr>
              <a:tr h="562006">
                <a:tc>
                  <a:txBody>
                    <a:bodyPr/>
                    <a:lstStyle/>
                    <a:p>
                      <a:pPr algn="ctr"/>
                      <a:endParaRPr lang="zh-TW" altLang="en-US"/>
                    </a:p>
                  </a:txBody>
                  <a:tcPr/>
                </a:tc>
                <a:tc>
                  <a:txBody>
                    <a:bodyPr/>
                    <a:lstStyle/>
                    <a:p>
                      <a:pPr algn="ctr"/>
                      <a:r>
                        <a:rPr lang="en-US" altLang="zh-TW" dirty="0" smtClean="0"/>
                        <a:t>2</a:t>
                      </a:r>
                      <a:endParaRPr lang="zh-TW" altLang="en-US" dirty="0"/>
                    </a:p>
                  </a:txBody>
                  <a:tcPr/>
                </a:tc>
                <a:tc>
                  <a:txBody>
                    <a:bodyPr/>
                    <a:lstStyle/>
                    <a:p>
                      <a:pPr algn="ctr"/>
                      <a:endParaRPr lang="zh-TW" altLang="en-US"/>
                    </a:p>
                  </a:txBody>
                  <a:tcPr/>
                </a:tc>
                <a:extLst>
                  <a:ext uri="{0D108BD9-81ED-4DB2-BD59-A6C34878D82A}">
                    <a16:rowId xmlns:a16="http://schemas.microsoft.com/office/drawing/2014/main" val="10001"/>
                  </a:ext>
                </a:extLst>
              </a:tr>
              <a:tr h="562006">
                <a:tc>
                  <a:txBody>
                    <a:bodyPr/>
                    <a:lstStyle/>
                    <a:p>
                      <a:pPr algn="ctr"/>
                      <a:r>
                        <a:rPr lang="en-US" altLang="zh-TW" dirty="0" smtClean="0"/>
                        <a:t>1</a:t>
                      </a:r>
                      <a:endParaRPr lang="zh-TW" altLang="en-US" dirty="0"/>
                    </a:p>
                  </a:txBody>
                  <a:tcPr/>
                </a:tc>
                <a:tc>
                  <a:txBody>
                    <a:bodyPr/>
                    <a:lstStyle/>
                    <a:p>
                      <a:pPr algn="ctr"/>
                      <a:r>
                        <a:rPr lang="en-US" altLang="zh-TW" dirty="0" smtClean="0"/>
                        <a:t>5</a:t>
                      </a: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10002"/>
                  </a:ext>
                </a:extLst>
              </a:tr>
              <a:tr h="562006">
                <a:tc>
                  <a:txBody>
                    <a:bodyPr/>
                    <a:lstStyle/>
                    <a:p>
                      <a:pPr algn="ctr"/>
                      <a:endParaRPr lang="zh-TW" altLang="en-US" dirty="0"/>
                    </a:p>
                  </a:txBody>
                  <a:tcPr/>
                </a:tc>
                <a:tc>
                  <a:txBody>
                    <a:bodyPr/>
                    <a:lstStyle/>
                    <a:p>
                      <a:pPr algn="ctr"/>
                      <a:r>
                        <a:rPr lang="en-US" altLang="zh-TW" dirty="0" smtClean="0"/>
                        <a:t>3</a:t>
                      </a: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10003"/>
                  </a:ext>
                </a:extLst>
              </a:tr>
            </a:tbl>
          </a:graphicData>
        </a:graphic>
      </p:graphicFrame>
      <p:grpSp>
        <p:nvGrpSpPr>
          <p:cNvPr id="15" name="群組 14"/>
          <p:cNvGrpSpPr/>
          <p:nvPr/>
        </p:nvGrpSpPr>
        <p:grpSpPr>
          <a:xfrm>
            <a:off x="2123728" y="2131948"/>
            <a:ext cx="3662910" cy="2530480"/>
            <a:chOff x="2123728" y="2131948"/>
            <a:chExt cx="3662910" cy="2530480"/>
          </a:xfrm>
        </p:grpSpPr>
        <mc:AlternateContent xmlns:mc="http://schemas.openxmlformats.org/markup-compatibility/2006" xmlns:a14="http://schemas.microsoft.com/office/drawing/2010/main">
          <mc:Choice Requires="a14">
            <p:sp>
              <p:nvSpPr>
                <p:cNvPr id="7" name="文字方塊 6"/>
                <p:cNvSpPr txBox="1"/>
                <p:nvPr/>
              </p:nvSpPr>
              <p:spPr>
                <a:xfrm>
                  <a:off x="2123728" y="2726293"/>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123728" y="2726293"/>
                  <a:ext cx="484172" cy="369332"/>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123728" y="3248025"/>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123728" y="3248025"/>
                  <a:ext cx="489493"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123728" y="4293096"/>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123728" y="4293096"/>
                  <a:ext cx="503599" cy="369332"/>
                </a:xfrm>
                <a:prstGeom prst="rect">
                  <a:avLst/>
                </a:prstGeom>
                <a:blipFill rotWithShape="1">
                  <a:blip r:embed="rId5"/>
                  <a:stretch>
                    <a:fillRect/>
                  </a:stretch>
                </a:blipFill>
              </p:spPr>
              <p:txBody>
                <a:bodyPr/>
                <a:lstStyle/>
                <a:p>
                  <a:r>
                    <a:rPr lang="zh-TW" altLang="en-US">
                      <a:noFill/>
                    </a:rPr>
                    <a:t> </a:t>
                  </a:r>
                </a:p>
              </p:txBody>
            </p:sp>
          </mc:Fallback>
        </mc:AlternateContent>
        <p:sp>
          <p:nvSpPr>
            <p:cNvPr id="11" name="文字方塊 10"/>
            <p:cNvSpPr txBox="1"/>
            <p:nvPr/>
          </p:nvSpPr>
          <p:spPr>
            <a:xfrm>
              <a:off x="2137660" y="3861048"/>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2" name="文字方塊 11"/>
                <p:cNvSpPr txBox="1"/>
                <p:nvPr/>
              </p:nvSpPr>
              <p:spPr>
                <a:xfrm>
                  <a:off x="3131840" y="2164214"/>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131840" y="2164214"/>
                  <a:ext cx="523220" cy="369332"/>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5292080" y="2131948"/>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5292080" y="2131948"/>
                  <a:ext cx="494558" cy="391646"/>
                </a:xfrm>
                <a:prstGeom prst="rect">
                  <a:avLst/>
                </a:prstGeom>
                <a:blipFill rotWithShape="1">
                  <a:blip r:embed="rId7"/>
                  <a:stretch>
                    <a:fillRect b="-7813"/>
                  </a:stretch>
                </a:blipFill>
              </p:spPr>
              <p:txBody>
                <a:bodyPr/>
                <a:lstStyle/>
                <a:p>
                  <a:r>
                    <a:rPr lang="zh-TW" altLang="en-US">
                      <a:noFill/>
                    </a:rPr>
                    <a:t> </a:t>
                  </a:r>
                </a:p>
              </p:txBody>
            </p:sp>
          </mc:Fallback>
        </mc:AlternateContent>
        <p:sp>
          <p:nvSpPr>
            <p:cNvPr id="14" name="文字方塊 13"/>
            <p:cNvSpPr txBox="1"/>
            <p:nvPr/>
          </p:nvSpPr>
          <p:spPr>
            <a:xfrm>
              <a:off x="4283968" y="2155760"/>
              <a:ext cx="343364" cy="369332"/>
            </a:xfrm>
            <a:prstGeom prst="rect">
              <a:avLst/>
            </a:prstGeom>
            <a:noFill/>
          </p:spPr>
          <p:txBody>
            <a:bodyPr wrap="none" rtlCol="0">
              <a:spAutoFit/>
            </a:bodyPr>
            <a:lstStyle/>
            <a:p>
              <a:r>
                <a:rPr lang="en-US" altLang="zh-TW" dirty="0" smtClean="0"/>
                <a:t>…</a:t>
              </a:r>
              <a:endParaRPr lang="zh-TW" altLang="en-US" dirty="0"/>
            </a:p>
          </p:txBody>
        </p:sp>
      </p:grpSp>
      <p:sp>
        <p:nvSpPr>
          <p:cNvPr id="16" name="文字方塊 15"/>
          <p:cNvSpPr txBox="1"/>
          <p:nvPr/>
        </p:nvSpPr>
        <p:spPr>
          <a:xfrm>
            <a:off x="2282789" y="2025714"/>
            <a:ext cx="434734" cy="646331"/>
          </a:xfrm>
          <a:prstGeom prst="rect">
            <a:avLst/>
          </a:prstGeom>
          <a:noFill/>
        </p:spPr>
        <p:txBody>
          <a:bodyPr wrap="none" rtlCol="0">
            <a:spAutoFit/>
          </a:bodyPr>
          <a:lstStyle/>
          <a:p>
            <a:r>
              <a:rPr lang="en-US" altLang="zh-TW" sz="3600" dirty="0" smtClean="0"/>
              <a:t>R</a:t>
            </a:r>
            <a:endParaRPr lang="zh-TW" altLang="en-US" sz="3600" dirty="0"/>
          </a:p>
        </p:txBody>
      </p:sp>
      <p:sp>
        <p:nvSpPr>
          <p:cNvPr id="6" name="投影片編號版面配置區 5"/>
          <p:cNvSpPr>
            <a:spLocks noGrp="1"/>
          </p:cNvSpPr>
          <p:nvPr>
            <p:ph type="sldNum" sz="quarter" idx="12"/>
          </p:nvPr>
        </p:nvSpPr>
        <p:spPr/>
        <p:txBody>
          <a:bodyPr/>
          <a:lstStyle/>
          <a:p>
            <a:fld id="{7D4A60AE-DAD4-49FE-B27E-4BC4F831FA26}" type="slidenum">
              <a:rPr lang="zh-TW" altLang="en-US" smtClean="0"/>
              <a:pPr/>
              <a:t>57</a:t>
            </a:fld>
            <a:endParaRPr lang="zh-TW" altLang="en-US"/>
          </a:p>
        </p:txBody>
      </p:sp>
    </p:spTree>
    <p:extLst>
      <p:ext uri="{BB962C8B-B14F-4D97-AF65-F5344CB8AC3E}">
        <p14:creationId xmlns:p14="http://schemas.microsoft.com/office/powerpoint/2010/main" val="3904728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Formulation(2/6)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spcBef>
                    <a:spcPts val="0"/>
                  </a:spcBef>
                  <a:spcAft>
                    <a:spcPts val="800"/>
                  </a:spcAft>
                </a:pPr>
                <a:r>
                  <a:rPr lang="en-US" altLang="zh-TW" sz="2800" dirty="0" smtClean="0"/>
                  <a:t>Each user and each movie has a feature vector, and each rating (known or unknown) of a movie by a user is modeled as the inner product of the corresponding user and movie feature vectors.</a:t>
                </a:r>
              </a:p>
              <a:p>
                <a:pPr>
                  <a:spcBef>
                    <a:spcPts val="0"/>
                  </a:spcBef>
                  <a:spcAft>
                    <a:spcPts val="800"/>
                  </a:spcAft>
                </a:pPr>
                <a:r>
                  <a:rPr lang="en-US" altLang="zh-TW" sz="2800" dirty="0" smtClean="0"/>
                  <a:t>let U =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𝑢</m:t>
                        </m:r>
                      </m:e>
                      <m:sub>
                        <m:r>
                          <a:rPr lang="en-US" altLang="zh-TW" sz="2800" b="0" i="1" smtClean="0">
                            <a:latin typeface="Cambria Math"/>
                          </a:rPr>
                          <m:t>𝑖</m:t>
                        </m:r>
                      </m:sub>
                    </m:sSub>
                  </m:oMath>
                </a14:m>
                <a:r>
                  <a:rPr lang="en-US" altLang="zh-TW" sz="2800" dirty="0" smtClean="0"/>
                  <a:t>] be the user feature matrix, where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𝑢</m:t>
                        </m:r>
                      </m:e>
                      <m:sub>
                        <m:r>
                          <a:rPr lang="en-US" altLang="zh-TW" sz="2800" b="0" i="1" smtClean="0">
                            <a:latin typeface="Cambria Math"/>
                          </a:rPr>
                          <m:t>𝑖</m:t>
                        </m:r>
                      </m:sub>
                    </m:sSub>
                  </m:oMath>
                </a14:m>
                <a:r>
                  <a:rPr lang="en-US" altLang="zh-TW" sz="2800" dirty="0" smtClean="0"/>
                  <a:t> ∈ </a:t>
                </a:r>
                <a14:m>
                  <m:oMath xmlns:m="http://schemas.openxmlformats.org/officeDocument/2006/math">
                    <m:sSup>
                      <m:sSupPr>
                        <m:ctrlPr>
                          <a:rPr lang="en-US" altLang="zh-TW" sz="2800" i="1" dirty="0" smtClean="0">
                            <a:latin typeface="Cambria Math" panose="02040503050406030204" pitchFamily="18" charset="0"/>
                          </a:rPr>
                        </m:ctrlPr>
                      </m:sSupPr>
                      <m:e>
                        <m:r>
                          <a:rPr lang="en-US" altLang="zh-TW" sz="2800" b="0" i="1" dirty="0" smtClean="0">
                            <a:latin typeface="Cambria Math"/>
                          </a:rPr>
                          <m:t>𝑅</m:t>
                        </m:r>
                      </m:e>
                      <m:sup>
                        <m:r>
                          <a:rPr lang="en-US" altLang="zh-TW" sz="2800" b="0" i="1" dirty="0" smtClean="0">
                            <a:latin typeface="Cambria Math"/>
                          </a:rPr>
                          <m:t>𝑛𝑓</m:t>
                        </m:r>
                      </m:sup>
                    </m:sSup>
                  </m:oMath>
                </a14:m>
                <a:r>
                  <a:rPr lang="en-US" altLang="zh-TW" sz="2800" dirty="0" smtClean="0"/>
                  <a:t>, </a:t>
                </a:r>
                <a:r>
                  <a:rPr lang="en-US" altLang="zh-TW" sz="2800" dirty="0" err="1" smtClean="0"/>
                  <a:t>i</a:t>
                </a:r>
                <a:r>
                  <a:rPr lang="en-US" altLang="zh-TW" sz="2800" dirty="0" smtClean="0"/>
                  <a:t> = 1. . .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𝑛</m:t>
                        </m:r>
                      </m:e>
                      <m:sub>
                        <m:r>
                          <a:rPr lang="en-US" altLang="zh-TW" sz="2800" b="0" i="1" smtClean="0">
                            <a:latin typeface="Cambria Math"/>
                          </a:rPr>
                          <m:t>𝑢</m:t>
                        </m:r>
                      </m:sub>
                    </m:sSub>
                  </m:oMath>
                </a14:m>
                <a:endParaRPr lang="en-US" altLang="zh-TW" sz="2800" dirty="0" smtClean="0"/>
              </a:p>
              <a:p>
                <a:pPr>
                  <a:spcBef>
                    <a:spcPts val="0"/>
                  </a:spcBef>
                  <a:spcAft>
                    <a:spcPts val="800"/>
                  </a:spcAft>
                </a:pPr>
                <a:r>
                  <a:rPr lang="en-US" altLang="zh-TW" sz="2800" dirty="0" smtClean="0"/>
                  <a:t>let M =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𝑚</m:t>
                        </m:r>
                      </m:e>
                      <m:sub>
                        <m:r>
                          <a:rPr lang="en-US" altLang="zh-TW" sz="2800" b="0" i="1" smtClean="0">
                            <a:latin typeface="Cambria Math"/>
                          </a:rPr>
                          <m:t>𝑗</m:t>
                        </m:r>
                      </m:sub>
                    </m:sSub>
                  </m:oMath>
                </a14:m>
                <a:r>
                  <a:rPr lang="en-US" altLang="zh-TW" sz="2800" dirty="0" smtClean="0"/>
                  <a:t>] be the movie feature matrix, where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𝑚</m:t>
                        </m:r>
                      </m:e>
                      <m:sub>
                        <m:r>
                          <a:rPr lang="en-US" altLang="zh-TW" sz="2800" b="0" i="1" smtClean="0">
                            <a:latin typeface="Cambria Math"/>
                          </a:rPr>
                          <m:t>𝑗</m:t>
                        </m:r>
                      </m:sub>
                    </m:sSub>
                  </m:oMath>
                </a14:m>
                <a:r>
                  <a:rPr lang="en-US" altLang="zh-TW" sz="2800" dirty="0" smtClean="0"/>
                  <a:t> ∈</a:t>
                </a:r>
                <a14:m>
                  <m:oMath xmlns:m="http://schemas.openxmlformats.org/officeDocument/2006/math">
                    <m:sSup>
                      <m:sSupPr>
                        <m:ctrlPr>
                          <a:rPr lang="en-US" altLang="zh-TW" sz="2800" i="1" dirty="0" smtClean="0">
                            <a:latin typeface="Cambria Math" panose="02040503050406030204" pitchFamily="18" charset="0"/>
                          </a:rPr>
                        </m:ctrlPr>
                      </m:sSupPr>
                      <m:e>
                        <m:r>
                          <a:rPr lang="en-US" altLang="zh-TW" sz="2800" b="0" i="1" dirty="0" smtClean="0">
                            <a:latin typeface="Cambria Math"/>
                          </a:rPr>
                          <m:t>𝑅</m:t>
                        </m:r>
                      </m:e>
                      <m:sup>
                        <m:r>
                          <a:rPr lang="en-US" altLang="zh-TW" sz="2800" b="0" i="1" dirty="0" smtClean="0">
                            <a:latin typeface="Cambria Math"/>
                          </a:rPr>
                          <m:t>𝑛𝑓</m:t>
                        </m:r>
                      </m:sup>
                    </m:sSup>
                  </m:oMath>
                </a14:m>
                <a:r>
                  <a:rPr lang="en-US" altLang="zh-TW" sz="2800" dirty="0" smtClean="0"/>
                  <a:t>, j = 1. . .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𝑛</m:t>
                        </m:r>
                      </m:e>
                      <m:sub>
                        <m:r>
                          <a:rPr lang="en-US" altLang="zh-TW" sz="2800" b="0" i="1" smtClean="0">
                            <a:latin typeface="Cambria Math"/>
                          </a:rPr>
                          <m:t>𝑚</m:t>
                        </m:r>
                      </m:sub>
                    </m:sSub>
                  </m:oMath>
                </a14:m>
                <a:r>
                  <a:rPr lang="en-US" altLang="zh-TW" sz="2800" dirty="0" smtClean="0"/>
                  <a:t> </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2296"/>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fld id="{7D4A60AE-DAD4-49FE-B27E-4BC4F831FA26}" type="slidenum">
              <a:rPr lang="zh-TW" altLang="en-US" smtClean="0"/>
              <a:pPr/>
              <a:t>58</a:t>
            </a:fld>
            <a:endParaRPr lang="zh-TW" altLang="en-US"/>
          </a:p>
        </p:txBody>
      </p:sp>
    </p:spTree>
    <p:extLst>
      <p:ext uri="{BB962C8B-B14F-4D97-AF65-F5344CB8AC3E}">
        <p14:creationId xmlns:p14="http://schemas.microsoft.com/office/powerpoint/2010/main" val="3721798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Formulation(3/6)</a:t>
            </a:r>
            <a:endParaRPr lang="zh-TW" altLang="en-US" dirty="0"/>
          </a:p>
        </p:txBody>
      </p:sp>
      <p:sp>
        <p:nvSpPr>
          <p:cNvPr id="3" name="內容版面配置區 2"/>
          <p:cNvSpPr>
            <a:spLocks noGrp="1"/>
          </p:cNvSpPr>
          <p:nvPr>
            <p:ph idx="1"/>
          </p:nvPr>
        </p:nvSpPr>
        <p:spPr/>
        <p:txBody>
          <a:bodyPr/>
          <a:lstStyle/>
          <a:p>
            <a:endParaRPr lang="zh-TW" altLang="zh-TW" dirty="0"/>
          </a:p>
          <a:p>
            <a:endParaRPr lang="zh-TW" altLang="en-US" dirty="0"/>
          </a:p>
        </p:txBody>
      </p:sp>
      <p:grpSp>
        <p:nvGrpSpPr>
          <p:cNvPr id="6" name="群組 5"/>
          <p:cNvGrpSpPr/>
          <p:nvPr/>
        </p:nvGrpSpPr>
        <p:grpSpPr>
          <a:xfrm>
            <a:off x="350233" y="1947282"/>
            <a:ext cx="3501230" cy="2520374"/>
            <a:chOff x="2294449" y="2131948"/>
            <a:chExt cx="3501230" cy="2520374"/>
          </a:xfrm>
        </p:grpSpPr>
        <mc:AlternateContent xmlns:mc="http://schemas.openxmlformats.org/markup-compatibility/2006" xmlns:a14="http://schemas.microsoft.com/office/drawing/2010/main">
          <mc:Choice Requires="a14">
            <p:sp>
              <p:nvSpPr>
                <p:cNvPr id="7" name="文字方塊 6"/>
                <p:cNvSpPr txBox="1"/>
                <p:nvPr/>
              </p:nvSpPr>
              <p:spPr>
                <a:xfrm>
                  <a:off x="2294449" y="2864896"/>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294449" y="2864896"/>
                  <a:ext cx="455381" cy="369332"/>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340592" y="4282990"/>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340592" y="4282990"/>
                  <a:ext cx="470449" cy="369332"/>
                </a:xfrm>
                <a:prstGeom prst="rect">
                  <a:avLst/>
                </a:prstGeom>
                <a:blipFill rotWithShape="1">
                  <a:blip r:embed="rId4"/>
                  <a:stretch>
                    <a:fillRect/>
                  </a:stretch>
                </a:blipFill>
              </p:spPr>
              <p:txBody>
                <a:bodyPr/>
                <a:lstStyle/>
                <a:p>
                  <a:r>
                    <a:rPr lang="zh-TW" altLang="en-US">
                      <a:noFill/>
                    </a:rPr>
                    <a:t> </a:t>
                  </a:r>
                </a:p>
              </p:txBody>
            </p:sp>
          </mc:Fallback>
        </mc:AlternateContent>
        <p:sp>
          <p:nvSpPr>
            <p:cNvPr id="10" name="文字方塊 9"/>
            <p:cNvSpPr txBox="1"/>
            <p:nvPr/>
          </p:nvSpPr>
          <p:spPr>
            <a:xfrm>
              <a:off x="2323751" y="3725425"/>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3131840" y="2164214"/>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840" y="2164214"/>
                  <a:ext cx="484172"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5292080" y="2131948"/>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292080" y="2131948"/>
                  <a:ext cx="503599" cy="369332"/>
                </a:xfrm>
                <a:prstGeom prst="rect">
                  <a:avLst/>
                </a:prstGeom>
                <a:blipFill rotWithShape="1">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627332" y="2145550"/>
              <a:ext cx="343364" cy="369332"/>
            </a:xfrm>
            <a:prstGeom prst="rect">
              <a:avLst/>
            </a:prstGeom>
            <a:noFill/>
          </p:spPr>
          <p:txBody>
            <a:bodyPr wrap="none" rtlCol="0">
              <a:spAutoFit/>
            </a:bodyPr>
            <a:lstStyle/>
            <a:p>
              <a:r>
                <a:rPr lang="en-US" altLang="zh-TW" dirty="0" smtClean="0"/>
                <a:t>…</a:t>
              </a:r>
              <a:endParaRPr lang="zh-TW" altLang="en-US" dirty="0"/>
            </a:p>
          </p:txBody>
        </p:sp>
      </p:grpSp>
      <p:grpSp>
        <p:nvGrpSpPr>
          <p:cNvPr id="14" name="群組 13"/>
          <p:cNvGrpSpPr/>
          <p:nvPr/>
        </p:nvGrpSpPr>
        <p:grpSpPr>
          <a:xfrm>
            <a:off x="4297900" y="1937176"/>
            <a:ext cx="3662910" cy="2530480"/>
            <a:chOff x="2123728" y="2131948"/>
            <a:chExt cx="3662910" cy="2530480"/>
          </a:xfrm>
        </p:grpSpPr>
        <mc:AlternateContent xmlns:mc="http://schemas.openxmlformats.org/markup-compatibility/2006" xmlns:a14="http://schemas.microsoft.com/office/drawing/2010/main">
          <mc:Choice Requires="a14">
            <p:sp>
              <p:nvSpPr>
                <p:cNvPr id="15" name="文字方塊 14"/>
                <p:cNvSpPr txBox="1"/>
                <p:nvPr/>
              </p:nvSpPr>
              <p:spPr>
                <a:xfrm>
                  <a:off x="2123728" y="2726293"/>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123728" y="2726293"/>
                  <a:ext cx="455381" cy="369332"/>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123728" y="4293096"/>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123728" y="4293096"/>
                  <a:ext cx="470449" cy="369332"/>
                </a:xfrm>
                <a:prstGeom prst="rect">
                  <a:avLst/>
                </a:prstGeom>
                <a:blipFill rotWithShape="1">
                  <a:blip r:embed="rId8"/>
                  <a:stretch>
                    <a:fillRect/>
                  </a:stretch>
                </a:blipFill>
              </p:spPr>
              <p:txBody>
                <a:bodyPr/>
                <a:lstStyle/>
                <a:p>
                  <a:r>
                    <a:rPr lang="zh-TW" altLang="en-US">
                      <a:noFill/>
                    </a:rPr>
                    <a:t> </a:t>
                  </a:r>
                </a:p>
              </p:txBody>
            </p:sp>
          </mc:Fallback>
        </mc:AlternateContent>
        <p:sp>
          <p:nvSpPr>
            <p:cNvPr id="18" name="文字方塊 17"/>
            <p:cNvSpPr txBox="1"/>
            <p:nvPr/>
          </p:nvSpPr>
          <p:spPr>
            <a:xfrm>
              <a:off x="2123728" y="3612549"/>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9" name="文字方塊 18"/>
                <p:cNvSpPr txBox="1"/>
                <p:nvPr/>
              </p:nvSpPr>
              <p:spPr>
                <a:xfrm>
                  <a:off x="2973892" y="2174320"/>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2973892" y="2174320"/>
                  <a:ext cx="523220" cy="369332"/>
                </a:xfrm>
                <a:prstGeom prst="rect">
                  <a:avLst/>
                </a:prstGeom>
                <a:blipFill rotWithShape="1">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292080" y="2131948"/>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292080" y="2131948"/>
                  <a:ext cx="494558" cy="391646"/>
                </a:xfrm>
                <a:prstGeom prst="rect">
                  <a:avLst/>
                </a:prstGeom>
                <a:blipFill rotWithShape="1">
                  <a:blip r:embed="rId10"/>
                  <a:stretch>
                    <a:fillRect b="-7813"/>
                  </a:stretch>
                </a:blipFill>
              </p:spPr>
              <p:txBody>
                <a:bodyPr/>
                <a:lstStyle/>
                <a:p>
                  <a:r>
                    <a:rPr lang="zh-TW" altLang="en-US">
                      <a:noFill/>
                    </a:rPr>
                    <a:t> </a:t>
                  </a:r>
                </a:p>
              </p:txBody>
            </p:sp>
          </mc:Fallback>
        </mc:AlternateContent>
        <p:sp>
          <p:nvSpPr>
            <p:cNvPr id="21" name="文字方塊 20"/>
            <p:cNvSpPr txBox="1"/>
            <p:nvPr/>
          </p:nvSpPr>
          <p:spPr>
            <a:xfrm>
              <a:off x="4575329" y="2174320"/>
              <a:ext cx="343364" cy="369332"/>
            </a:xfrm>
            <a:prstGeom prst="rect">
              <a:avLst/>
            </a:prstGeom>
            <a:noFill/>
          </p:spPr>
          <p:txBody>
            <a:bodyPr wrap="none" rtlCol="0">
              <a:spAutoFit/>
            </a:bodyPr>
            <a:lstStyle/>
            <a:p>
              <a:r>
                <a:rPr lang="en-US" altLang="zh-TW" dirty="0" smtClean="0"/>
                <a:t>…</a:t>
              </a:r>
              <a:endParaRPr lang="zh-TW" altLang="en-US" dirty="0"/>
            </a:p>
          </p:txBody>
        </p:sp>
      </p:grpSp>
      <p:sp>
        <p:nvSpPr>
          <p:cNvPr id="22" name="文字方塊 21"/>
          <p:cNvSpPr txBox="1"/>
          <p:nvPr/>
        </p:nvSpPr>
        <p:spPr>
          <a:xfrm>
            <a:off x="805614" y="4929037"/>
            <a:ext cx="3411640" cy="461665"/>
          </a:xfrm>
          <a:prstGeom prst="rect">
            <a:avLst/>
          </a:prstGeom>
          <a:noFill/>
        </p:spPr>
        <p:txBody>
          <a:bodyPr wrap="none" rtlCol="0">
            <a:spAutoFit/>
          </a:bodyPr>
          <a:lstStyle/>
          <a:p>
            <a:r>
              <a:rPr lang="en-US" altLang="zh-TW" sz="2400" dirty="0" smtClean="0"/>
              <a:t>U: the user feature matrix</a:t>
            </a:r>
            <a:endParaRPr lang="zh-TW" altLang="en-US" sz="2400" dirty="0"/>
          </a:p>
        </p:txBody>
      </p:sp>
      <p:sp>
        <p:nvSpPr>
          <p:cNvPr id="23" name="文字方塊 22"/>
          <p:cNvSpPr txBox="1"/>
          <p:nvPr/>
        </p:nvSpPr>
        <p:spPr>
          <a:xfrm>
            <a:off x="4897680" y="4929036"/>
            <a:ext cx="3703643" cy="461665"/>
          </a:xfrm>
          <a:prstGeom prst="rect">
            <a:avLst/>
          </a:prstGeom>
          <a:noFill/>
        </p:spPr>
        <p:txBody>
          <a:bodyPr wrap="none" rtlCol="0">
            <a:spAutoFit/>
          </a:bodyPr>
          <a:lstStyle/>
          <a:p>
            <a:r>
              <a:rPr lang="en-US" altLang="zh-TW" sz="2400" dirty="0" smtClean="0"/>
              <a:t>M: the movie feature matrix</a:t>
            </a:r>
            <a:endParaRPr lang="zh-TW" altLang="en-US" sz="2400" dirty="0"/>
          </a:p>
        </p:txBody>
      </p:sp>
      <p:graphicFrame>
        <p:nvGraphicFramePr>
          <p:cNvPr id="24" name="表格 23"/>
          <p:cNvGraphicFramePr>
            <a:graphicFrameLocks noGrp="1"/>
          </p:cNvGraphicFramePr>
          <p:nvPr>
            <p:extLst/>
          </p:nvPr>
        </p:nvGraphicFramePr>
        <p:xfrm>
          <a:off x="1012110" y="2501398"/>
          <a:ext cx="2998648" cy="2179938"/>
        </p:xfrm>
        <a:graphic>
          <a:graphicData uri="http://schemas.openxmlformats.org/drawingml/2006/table">
            <a:tbl>
              <a:tblPr firstRow="1" bandRow="1">
                <a:tableStyleId>{5940675A-B579-460E-94D1-54222C63F5DA}</a:tableStyleId>
              </a:tblPr>
              <a:tblGrid>
                <a:gridCol w="749662">
                  <a:extLst>
                    <a:ext uri="{9D8B030D-6E8A-4147-A177-3AD203B41FA5}">
                      <a16:colId xmlns:a16="http://schemas.microsoft.com/office/drawing/2014/main" val="20000"/>
                    </a:ext>
                  </a:extLst>
                </a:gridCol>
                <a:gridCol w="749662">
                  <a:extLst>
                    <a:ext uri="{9D8B030D-6E8A-4147-A177-3AD203B41FA5}">
                      <a16:colId xmlns:a16="http://schemas.microsoft.com/office/drawing/2014/main" val="20001"/>
                    </a:ext>
                  </a:extLst>
                </a:gridCol>
                <a:gridCol w="749662">
                  <a:extLst>
                    <a:ext uri="{9D8B030D-6E8A-4147-A177-3AD203B41FA5}">
                      <a16:colId xmlns:a16="http://schemas.microsoft.com/office/drawing/2014/main" val="20002"/>
                    </a:ext>
                  </a:extLst>
                </a:gridCol>
                <a:gridCol w="749662">
                  <a:extLst>
                    <a:ext uri="{9D8B030D-6E8A-4147-A177-3AD203B41FA5}">
                      <a16:colId xmlns:a16="http://schemas.microsoft.com/office/drawing/2014/main" val="20003"/>
                    </a:ext>
                  </a:extLst>
                </a:gridCol>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0"/>
                  </a:ext>
                </a:extLst>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0001"/>
                  </a:ext>
                </a:extLst>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25" name="文字方塊 24"/>
              <p:cNvSpPr txBox="1"/>
              <p:nvPr/>
            </p:nvSpPr>
            <p:spPr>
              <a:xfrm>
                <a:off x="1810690" y="1979548"/>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810690" y="1979548"/>
                <a:ext cx="489493" cy="369332"/>
              </a:xfrm>
              <a:prstGeom prst="rect">
                <a:avLst/>
              </a:prstGeom>
              <a:blipFill rotWithShape="1">
                <a:blip r:embed="rId11"/>
                <a:stretch>
                  <a:fillRect/>
                </a:stretch>
              </a:blipFill>
            </p:spPr>
            <p:txBody>
              <a:bodyPr/>
              <a:lstStyle/>
              <a:p>
                <a:r>
                  <a:rPr lang="zh-TW" altLang="en-US">
                    <a:noFill/>
                  </a:rPr>
                  <a:t> </a:t>
                </a:r>
              </a:p>
            </p:txBody>
          </p:sp>
        </mc:Fallback>
      </mc:AlternateContent>
      <p:graphicFrame>
        <p:nvGraphicFramePr>
          <p:cNvPr id="26" name="表格 25"/>
          <p:cNvGraphicFramePr>
            <a:graphicFrameLocks noGrp="1"/>
          </p:cNvGraphicFramePr>
          <p:nvPr>
            <p:extLst/>
          </p:nvPr>
        </p:nvGraphicFramePr>
        <p:xfrm>
          <a:off x="5014079" y="2531521"/>
          <a:ext cx="2998648" cy="2179938"/>
        </p:xfrm>
        <a:graphic>
          <a:graphicData uri="http://schemas.openxmlformats.org/drawingml/2006/table">
            <a:tbl>
              <a:tblPr firstRow="1" bandRow="1">
                <a:tableStyleId>{5940675A-B579-460E-94D1-54222C63F5DA}</a:tableStyleId>
              </a:tblPr>
              <a:tblGrid>
                <a:gridCol w="749662">
                  <a:extLst>
                    <a:ext uri="{9D8B030D-6E8A-4147-A177-3AD203B41FA5}">
                      <a16:colId xmlns:a16="http://schemas.microsoft.com/office/drawing/2014/main" val="20000"/>
                    </a:ext>
                  </a:extLst>
                </a:gridCol>
                <a:gridCol w="749662">
                  <a:extLst>
                    <a:ext uri="{9D8B030D-6E8A-4147-A177-3AD203B41FA5}">
                      <a16:colId xmlns:a16="http://schemas.microsoft.com/office/drawing/2014/main" val="20001"/>
                    </a:ext>
                  </a:extLst>
                </a:gridCol>
                <a:gridCol w="749662">
                  <a:extLst>
                    <a:ext uri="{9D8B030D-6E8A-4147-A177-3AD203B41FA5}">
                      <a16:colId xmlns:a16="http://schemas.microsoft.com/office/drawing/2014/main" val="20002"/>
                    </a:ext>
                  </a:extLst>
                </a:gridCol>
                <a:gridCol w="749662">
                  <a:extLst>
                    <a:ext uri="{9D8B030D-6E8A-4147-A177-3AD203B41FA5}">
                      <a16:colId xmlns:a16="http://schemas.microsoft.com/office/drawing/2014/main" val="20003"/>
                    </a:ext>
                  </a:extLst>
                </a:gridCol>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0"/>
                  </a:ext>
                </a:extLst>
              </a:tr>
              <a:tr h="726646">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1"/>
                  </a:ext>
                </a:extLst>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27" name="文字方塊 26"/>
              <p:cNvSpPr txBox="1"/>
              <p:nvPr/>
            </p:nvSpPr>
            <p:spPr>
              <a:xfrm>
                <a:off x="5919779" y="1979548"/>
                <a:ext cx="5285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2</m:t>
                          </m:r>
                        </m:sub>
                      </m:sSub>
                    </m:oMath>
                  </m:oMathPara>
                </a14:m>
                <a:endParaRPr lang="zh-TW" altLang="en-US"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919779" y="1979548"/>
                <a:ext cx="528543" cy="369332"/>
              </a:xfrm>
              <a:prstGeom prst="rect">
                <a:avLst/>
              </a:prstGeom>
              <a:blipFill rotWithShape="1">
                <a:blip r:embed="rId12"/>
                <a:stretch>
                  <a:fillRect/>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fld id="{7D4A60AE-DAD4-49FE-B27E-4BC4F831FA26}" type="slidenum">
              <a:rPr lang="zh-TW" altLang="en-US" smtClean="0"/>
              <a:pPr/>
              <a:t>59</a:t>
            </a:fld>
            <a:endParaRPr lang="zh-TW" altLang="en-US"/>
          </a:p>
        </p:txBody>
      </p:sp>
    </p:spTree>
    <p:extLst>
      <p:ext uri="{BB962C8B-B14F-4D97-AF65-F5344CB8AC3E}">
        <p14:creationId xmlns:p14="http://schemas.microsoft.com/office/powerpoint/2010/main" val="56804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7D59BCF-2E75-49B3-B9AE-D91973744FE1}" type="slidenum">
              <a:rPr lang="en-US" altLang="zh-TW" sz="1200"/>
              <a:pPr>
                <a:spcBef>
                  <a:spcPct val="0"/>
                </a:spcBef>
                <a:buClrTx/>
                <a:buSzTx/>
                <a:buFontTx/>
                <a:buNone/>
              </a:pPr>
              <a:t>6</a:t>
            </a:fld>
            <a:endParaRPr lang="en-US" altLang="zh-TW" sz="1200"/>
          </a:p>
        </p:txBody>
      </p:sp>
      <p:sp>
        <p:nvSpPr>
          <p:cNvPr id="11269"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How it Works?</a:t>
            </a:r>
          </a:p>
        </p:txBody>
      </p:sp>
      <p:sp>
        <p:nvSpPr>
          <p:cNvPr id="11270" name="Rectangle 3"/>
          <p:cNvSpPr>
            <a:spLocks noGrp="1" noChangeArrowheads="1"/>
          </p:cNvSpPr>
          <p:nvPr>
            <p:ph type="body" idx="1"/>
          </p:nvPr>
        </p:nvSpPr>
        <p:spPr/>
        <p:txBody>
          <a:bodyPr>
            <a:normAutofit lnSpcReduction="10000"/>
          </a:bodyPr>
          <a:lstStyle/>
          <a:p>
            <a:pPr eaLnBrk="1" hangingPunct="1"/>
            <a:r>
              <a:rPr lang="en-US" altLang="zh-TW" smtClean="0">
                <a:ea typeface="新細明體" panose="02020500000000000000" pitchFamily="18" charset="-120"/>
              </a:rPr>
              <a:t>Each user has a </a:t>
            </a:r>
            <a:r>
              <a:rPr lang="en-US" altLang="zh-TW" smtClean="0">
                <a:solidFill>
                  <a:srgbClr val="428C8E"/>
                </a:solidFill>
                <a:ea typeface="新細明體" panose="02020500000000000000" pitchFamily="18" charset="-120"/>
              </a:rPr>
              <a:t>profile</a:t>
            </a:r>
          </a:p>
          <a:p>
            <a:pPr eaLnBrk="1" hangingPunct="1"/>
            <a:r>
              <a:rPr lang="en-US" altLang="zh-TW" smtClean="0">
                <a:ea typeface="新細明體" panose="02020500000000000000" pitchFamily="18" charset="-120"/>
              </a:rPr>
              <a:t>Users </a:t>
            </a:r>
            <a:r>
              <a:rPr lang="en-US" altLang="zh-TW" smtClean="0">
                <a:solidFill>
                  <a:srgbClr val="428C8E"/>
                </a:solidFill>
                <a:ea typeface="新細明體" panose="02020500000000000000" pitchFamily="18" charset="-120"/>
              </a:rPr>
              <a:t>rate</a:t>
            </a:r>
            <a:r>
              <a:rPr lang="en-US" altLang="zh-TW" smtClean="0">
                <a:ea typeface="新細明體" panose="02020500000000000000" pitchFamily="18" charset="-120"/>
              </a:rPr>
              <a:t> items</a:t>
            </a:r>
          </a:p>
          <a:p>
            <a:pPr lvl="1" eaLnBrk="1" hangingPunct="1"/>
            <a:r>
              <a:rPr lang="en-US" altLang="zh-TW" smtClean="0">
                <a:ea typeface="新細明體" panose="02020500000000000000" pitchFamily="18" charset="-120"/>
              </a:rPr>
              <a:t>Explicitly: score from 1..5</a:t>
            </a:r>
          </a:p>
          <a:p>
            <a:pPr lvl="1" eaLnBrk="1" hangingPunct="1"/>
            <a:r>
              <a:rPr lang="en-US" altLang="zh-TW" smtClean="0">
                <a:ea typeface="新細明體" panose="02020500000000000000" pitchFamily="18" charset="-120"/>
              </a:rPr>
              <a:t>Implicitly: web usage mining</a:t>
            </a:r>
          </a:p>
          <a:p>
            <a:pPr lvl="2" eaLnBrk="1" hangingPunct="1"/>
            <a:r>
              <a:rPr lang="en-US" altLang="zh-TW" smtClean="0">
                <a:solidFill>
                  <a:srgbClr val="428C8E"/>
                </a:solidFill>
                <a:ea typeface="新細明體" panose="02020500000000000000" pitchFamily="18" charset="-120"/>
              </a:rPr>
              <a:t>Time</a:t>
            </a:r>
            <a:r>
              <a:rPr lang="en-US" altLang="zh-TW" smtClean="0">
                <a:ea typeface="新細明體" panose="02020500000000000000" pitchFamily="18" charset="-120"/>
              </a:rPr>
              <a:t> spent in viewing the item</a:t>
            </a:r>
          </a:p>
          <a:p>
            <a:pPr lvl="2" eaLnBrk="1" hangingPunct="1"/>
            <a:r>
              <a:rPr lang="en-US" altLang="zh-TW" smtClean="0">
                <a:ea typeface="新細明體" panose="02020500000000000000" pitchFamily="18" charset="-120"/>
              </a:rPr>
              <a:t>Navigation path</a:t>
            </a:r>
          </a:p>
          <a:p>
            <a:pPr lvl="2" eaLnBrk="1" hangingPunct="1"/>
            <a:r>
              <a:rPr lang="en-US" altLang="zh-TW" smtClean="0">
                <a:ea typeface="新細明體" panose="02020500000000000000" pitchFamily="18" charset="-120"/>
              </a:rPr>
              <a:t>Etc…</a:t>
            </a:r>
          </a:p>
          <a:p>
            <a:pPr eaLnBrk="1" hangingPunct="1"/>
            <a:r>
              <a:rPr lang="en-US" altLang="zh-TW" smtClean="0">
                <a:ea typeface="新細明體" panose="02020500000000000000" pitchFamily="18" charset="-120"/>
              </a:rPr>
              <a:t>System does the rest, How?</a:t>
            </a:r>
          </a:p>
          <a:p>
            <a:pPr lvl="1" eaLnBrk="1" hangingPunct="1"/>
            <a:r>
              <a:rPr lang="en-US" altLang="zh-TW" smtClean="0">
                <a:ea typeface="新細明體" panose="02020500000000000000" pitchFamily="18" charset="-120"/>
              </a:rPr>
              <a:t>This is what we will show today</a:t>
            </a:r>
          </a:p>
        </p:txBody>
      </p:sp>
    </p:spTree>
    <p:extLst>
      <p:ext uri="{BB962C8B-B14F-4D97-AF65-F5344CB8AC3E}">
        <p14:creationId xmlns:p14="http://schemas.microsoft.com/office/powerpoint/2010/main" val="3589472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Formulation(4/6)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If user ratings were fully predictable and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𝑛</m:t>
                        </m:r>
                      </m:e>
                      <m:sub>
                        <m:r>
                          <a:rPr lang="en-US" altLang="zh-TW" sz="2800" b="0" i="1" smtClean="0">
                            <a:latin typeface="Cambria Math"/>
                          </a:rPr>
                          <m:t>𝑓</m:t>
                        </m:r>
                      </m:sub>
                    </m:sSub>
                  </m:oMath>
                </a14:m>
                <a:r>
                  <a:rPr lang="en-US" altLang="zh-TW" sz="2800" dirty="0" smtClean="0"/>
                  <a:t> sufficiently large, we could expect that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𝑟</m:t>
                        </m:r>
                      </m:e>
                      <m:sub>
                        <m:r>
                          <a:rPr lang="en-US" altLang="zh-TW" sz="2800" b="0" i="1" smtClean="0">
                            <a:latin typeface="Cambria Math"/>
                          </a:rPr>
                          <m:t>𝑖𝑗</m:t>
                        </m:r>
                      </m:sub>
                    </m:sSub>
                  </m:oMath>
                </a14:m>
                <a:r>
                  <a:rPr lang="en-US" altLang="zh-TW" sz="2800" dirty="0" smtClean="0"/>
                  <a:t> = &lt;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𝑢</m:t>
                        </m:r>
                      </m:e>
                      <m:sub>
                        <m:r>
                          <a:rPr lang="en-US" altLang="zh-TW" sz="2800" b="0" i="1" smtClean="0">
                            <a:latin typeface="Cambria Math"/>
                          </a:rPr>
                          <m:t>𝑖</m:t>
                        </m:r>
                      </m:sub>
                    </m:sSub>
                  </m:oMath>
                </a14:m>
                <a:r>
                  <a:rPr lang="en-US" altLang="zh-TW" sz="2800" dirty="0" smtClean="0"/>
                  <a:t>,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𝑚</m:t>
                        </m:r>
                      </m:e>
                      <m:sub>
                        <m:r>
                          <a:rPr lang="en-US" altLang="zh-TW" sz="2800" b="0" i="1" smtClean="0">
                            <a:latin typeface="Cambria Math"/>
                          </a:rPr>
                          <m:t>𝑗</m:t>
                        </m:r>
                      </m:sub>
                    </m:sSub>
                  </m:oMath>
                </a14:m>
                <a:r>
                  <a:rPr lang="en-US" altLang="zh-TW" sz="2800" dirty="0" smtClean="0"/>
                  <a:t> &gt;, ∀ </a:t>
                </a:r>
                <a:r>
                  <a:rPr lang="en-US" altLang="zh-TW" sz="2800" dirty="0" err="1" smtClean="0"/>
                  <a:t>i</a:t>
                </a:r>
                <a:r>
                  <a:rPr lang="en-US" altLang="zh-TW" sz="2800" dirty="0" smtClean="0"/>
                  <a:t>, j.</a:t>
                </a:r>
              </a:p>
              <a:p>
                <a:r>
                  <a:rPr lang="en-US" altLang="zh-TW" sz="2800" dirty="0"/>
                  <a:t>In this paper, we study the </a:t>
                </a:r>
                <a:r>
                  <a:rPr lang="en-US" altLang="zh-TW" sz="2800" dirty="0" smtClean="0"/>
                  <a:t>mean square loss </a:t>
                </a:r>
                <a:r>
                  <a:rPr lang="en-US" altLang="zh-TW" sz="2800" dirty="0"/>
                  <a:t>function. The loss due to a single rating is defined as the </a:t>
                </a:r>
                <a:r>
                  <a:rPr lang="en-US" altLang="zh-TW" sz="2800" dirty="0" smtClean="0"/>
                  <a:t>squared error:</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3333"/>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4581127"/>
            <a:ext cx="4563040" cy="665443"/>
          </a:xfrm>
          <a:prstGeom prst="rect">
            <a:avLst/>
          </a:prstGeom>
        </p:spPr>
      </p:pic>
      <p:sp>
        <p:nvSpPr>
          <p:cNvPr id="6" name="投影片編號版面配置區 5"/>
          <p:cNvSpPr>
            <a:spLocks noGrp="1"/>
          </p:cNvSpPr>
          <p:nvPr>
            <p:ph type="sldNum" sz="quarter" idx="12"/>
          </p:nvPr>
        </p:nvSpPr>
        <p:spPr/>
        <p:txBody>
          <a:bodyPr/>
          <a:lstStyle/>
          <a:p>
            <a:fld id="{7D4A60AE-DAD4-49FE-B27E-4BC4F831FA26}" type="slidenum">
              <a:rPr lang="zh-TW" altLang="en-US" smtClean="0"/>
              <a:pPr/>
              <a:t>60</a:t>
            </a:fld>
            <a:endParaRPr lang="zh-TW" altLang="en-US"/>
          </a:p>
        </p:txBody>
      </p:sp>
    </p:spTree>
    <p:extLst>
      <p:ext uri="{BB962C8B-B14F-4D97-AF65-F5344CB8AC3E}">
        <p14:creationId xmlns:p14="http://schemas.microsoft.com/office/powerpoint/2010/main" val="3172837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Formulation(5/6)</a:t>
            </a:r>
            <a:endParaRPr lang="zh-TW" altLang="en-US" dirty="0"/>
          </a:p>
        </p:txBody>
      </p:sp>
      <p:sp>
        <p:nvSpPr>
          <p:cNvPr id="3" name="內容版面配置區 2"/>
          <p:cNvSpPr>
            <a:spLocks noGrp="1"/>
          </p:cNvSpPr>
          <p:nvPr>
            <p:ph idx="1"/>
          </p:nvPr>
        </p:nvSpPr>
        <p:spPr/>
        <p:txBody>
          <a:bodyPr/>
          <a:lstStyle/>
          <a:p>
            <a:r>
              <a:rPr lang="en-US" altLang="zh-TW" sz="2800" dirty="0" smtClean="0"/>
              <a:t>Then we can define the empirical, total loss (for a given pair U and M) as the summation of loss on all the known ratings.</a:t>
            </a:r>
          </a:p>
          <a:p>
            <a:endParaRPr lang="en-US" altLang="zh-TW" sz="2800" dirty="0"/>
          </a:p>
          <a:p>
            <a:endParaRPr lang="en-US" altLang="zh-TW" sz="2800" dirty="0" smtClean="0"/>
          </a:p>
          <a:p>
            <a:r>
              <a:rPr lang="en-US" altLang="zh-TW" sz="2800" dirty="0"/>
              <a:t>We can formulate the low-rank approximation problem as follows</a:t>
            </a:r>
            <a:r>
              <a:rPr lang="en-US" altLang="zh-TW" sz="2800" dirty="0" smtClean="0"/>
              <a:t>.</a:t>
            </a:r>
          </a:p>
          <a:p>
            <a:endParaRPr lang="en-US" altLang="zh-TW" sz="2800" dirty="0" smtClean="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872" y="3026668"/>
            <a:ext cx="5229955" cy="962159"/>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872" y="5085184"/>
            <a:ext cx="4796515" cy="734786"/>
          </a:xfrm>
          <a:prstGeom prst="rect">
            <a:avLst/>
          </a:prstGeom>
        </p:spPr>
      </p:pic>
      <p:sp>
        <p:nvSpPr>
          <p:cNvPr id="7" name="投影片編號版面配置區 6"/>
          <p:cNvSpPr>
            <a:spLocks noGrp="1"/>
          </p:cNvSpPr>
          <p:nvPr>
            <p:ph type="sldNum" sz="quarter" idx="12"/>
          </p:nvPr>
        </p:nvSpPr>
        <p:spPr/>
        <p:txBody>
          <a:bodyPr/>
          <a:lstStyle/>
          <a:p>
            <a:fld id="{7D4A60AE-DAD4-49FE-B27E-4BC4F831FA26}" type="slidenum">
              <a:rPr lang="zh-TW" altLang="en-US" smtClean="0"/>
              <a:pPr/>
              <a:t>61</a:t>
            </a:fld>
            <a:endParaRPr lang="zh-TW" altLang="en-US"/>
          </a:p>
        </p:txBody>
      </p:sp>
    </p:spTree>
    <p:extLst>
      <p:ext uri="{BB962C8B-B14F-4D97-AF65-F5344CB8AC3E}">
        <p14:creationId xmlns:p14="http://schemas.microsoft.com/office/powerpoint/2010/main" val="2150655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Formulation(6/6)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a:t>W</a:t>
                </a:r>
                <a:r>
                  <a:rPr lang="en-US" altLang="zh-TW" sz="2800" dirty="0" smtClean="0"/>
                  <a:t>hen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𝑛</m:t>
                        </m:r>
                      </m:e>
                      <m:sub>
                        <m:r>
                          <a:rPr lang="en-US" altLang="zh-TW" sz="2800" b="0" i="1" smtClean="0">
                            <a:latin typeface="Cambria Math"/>
                          </a:rPr>
                          <m:t>𝑓</m:t>
                        </m:r>
                      </m:sub>
                    </m:sSub>
                  </m:oMath>
                </a14:m>
                <a:r>
                  <a:rPr lang="en-US" altLang="zh-TW" sz="2800" dirty="0" smtClean="0"/>
                  <a:t> is relatively large, solving the problem </a:t>
                </a:r>
                <a:r>
                  <a:rPr lang="en-US" altLang="zh-TW" sz="2800" dirty="0" err="1" smtClean="0"/>
                  <a:t>overfits</a:t>
                </a:r>
                <a:r>
                  <a:rPr lang="en-US" altLang="zh-TW" sz="2800" dirty="0" smtClean="0"/>
                  <a:t> the data. To avoid </a:t>
                </a:r>
                <a:r>
                  <a:rPr lang="en-US" altLang="zh-TW" sz="2800" dirty="0" err="1" smtClean="0"/>
                  <a:t>overfitting</a:t>
                </a:r>
                <a:r>
                  <a:rPr lang="en-US" altLang="zh-TW" sz="2800" dirty="0" smtClean="0"/>
                  <a:t>, a common method appends a </a:t>
                </a:r>
                <a:r>
                  <a:rPr lang="en-US" altLang="zh-TW" sz="2800" dirty="0" err="1" smtClean="0"/>
                  <a:t>Tikhonov</a:t>
                </a:r>
                <a:r>
                  <a:rPr lang="en-US" altLang="zh-TW" sz="2800" dirty="0" smtClean="0"/>
                  <a:t> regularization</a:t>
                </a:r>
                <a:r>
                  <a:rPr lang="en-US" altLang="zh-TW" sz="2800" dirty="0"/>
                  <a:t> </a:t>
                </a:r>
                <a:r>
                  <a:rPr lang="en-US" altLang="zh-TW" sz="2800" dirty="0" smtClean="0"/>
                  <a:t>term to the empirical risk function:</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495756"/>
            <a:ext cx="7592485" cy="581106"/>
          </a:xfrm>
          <a:prstGeom prst="rect">
            <a:avLst/>
          </a:prstGeom>
        </p:spPr>
      </p:pic>
      <p:sp>
        <p:nvSpPr>
          <p:cNvPr id="6" name="投影片編號版面配置區 5"/>
          <p:cNvSpPr>
            <a:spLocks noGrp="1"/>
          </p:cNvSpPr>
          <p:nvPr>
            <p:ph type="sldNum" sz="quarter" idx="12"/>
          </p:nvPr>
        </p:nvSpPr>
        <p:spPr/>
        <p:txBody>
          <a:bodyPr/>
          <a:lstStyle/>
          <a:p>
            <a:fld id="{7D4A60AE-DAD4-49FE-B27E-4BC4F831FA26}" type="slidenum">
              <a:rPr lang="zh-TW" altLang="en-US" smtClean="0"/>
              <a:pPr/>
              <a:t>62</a:t>
            </a:fld>
            <a:endParaRPr lang="zh-TW" altLang="en-US"/>
          </a:p>
        </p:txBody>
      </p:sp>
    </p:spTree>
    <p:extLst>
      <p:ext uri="{BB962C8B-B14F-4D97-AF65-F5344CB8AC3E}">
        <p14:creationId xmlns:p14="http://schemas.microsoft.com/office/powerpoint/2010/main" val="2055913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Approaches(1/5)</a:t>
            </a:r>
            <a:endParaRPr lang="zh-TW" altLang="en-US" dirty="0"/>
          </a:p>
        </p:txBody>
      </p:sp>
      <p:sp>
        <p:nvSpPr>
          <p:cNvPr id="3" name="內容版面配置區 2"/>
          <p:cNvSpPr>
            <a:spLocks noGrp="1"/>
          </p:cNvSpPr>
          <p:nvPr>
            <p:ph idx="1"/>
          </p:nvPr>
        </p:nvSpPr>
        <p:spPr/>
        <p:txBody>
          <a:bodyPr>
            <a:normAutofit fontScale="85000" lnSpcReduction="20000"/>
          </a:bodyPr>
          <a:lstStyle/>
          <a:p>
            <a:pPr>
              <a:spcBef>
                <a:spcPts val="0"/>
              </a:spcBef>
              <a:spcAft>
                <a:spcPts val="800"/>
              </a:spcAft>
            </a:pPr>
            <a:r>
              <a:rPr lang="en-US" altLang="zh-TW" dirty="0" smtClean="0"/>
              <a:t>In this paper, we use alternating-least-squares (ALS) to solve the low-rank matrix factorization problem as follows:</a:t>
            </a:r>
          </a:p>
          <a:p>
            <a:pPr lvl="1">
              <a:spcBef>
                <a:spcPts val="0"/>
              </a:spcBef>
              <a:spcAft>
                <a:spcPts val="800"/>
              </a:spcAft>
            </a:pPr>
            <a:r>
              <a:rPr lang="en-US" altLang="zh-TW" dirty="0" smtClean="0"/>
              <a:t>Step 1. Initialize matrix M by assigning the average rating for that movie as the first row, and small random numbers for the remaining entries.</a:t>
            </a:r>
          </a:p>
          <a:p>
            <a:pPr lvl="1">
              <a:spcBef>
                <a:spcPts val="0"/>
              </a:spcBef>
              <a:spcAft>
                <a:spcPts val="800"/>
              </a:spcAft>
            </a:pPr>
            <a:r>
              <a:rPr lang="en-US" altLang="zh-TW" dirty="0" smtClean="0"/>
              <a:t>Step 2. Fix M, Solve for U by minimizing the objective function.</a:t>
            </a:r>
          </a:p>
          <a:p>
            <a:pPr lvl="1">
              <a:spcBef>
                <a:spcPts val="0"/>
              </a:spcBef>
              <a:spcAft>
                <a:spcPts val="800"/>
              </a:spcAft>
            </a:pPr>
            <a:r>
              <a:rPr lang="en-US" altLang="zh-TW" dirty="0" smtClean="0"/>
              <a:t>Step 3. Fix U, solve for M by minimizing the objective function similarly.</a:t>
            </a:r>
          </a:p>
          <a:p>
            <a:pPr lvl="1">
              <a:spcBef>
                <a:spcPts val="0"/>
              </a:spcBef>
              <a:spcAft>
                <a:spcPts val="800"/>
              </a:spcAft>
            </a:pPr>
            <a:r>
              <a:rPr lang="en-US" altLang="zh-TW" dirty="0" smtClean="0"/>
              <a:t>Step 4. Repeat Steps 2 and 3 until a stopping criterion is satisfied(If </a:t>
            </a:r>
            <a:r>
              <a:rPr lang="en-US" altLang="zh-TW" dirty="0"/>
              <a:t>the change in RMSE </a:t>
            </a:r>
            <a:r>
              <a:rPr lang="en-US" altLang="zh-TW" dirty="0" smtClean="0"/>
              <a:t>is </a:t>
            </a:r>
            <a:r>
              <a:rPr lang="en-US" altLang="zh-TW" dirty="0"/>
              <a:t>less than </a:t>
            </a:r>
            <a:r>
              <a:rPr lang="en-US" altLang="zh-TW" dirty="0" smtClean="0"/>
              <a:t>0.0001).</a:t>
            </a:r>
            <a:endParaRPr lang="zh-TW" altLang="en-US"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63</a:t>
            </a:fld>
            <a:endParaRPr lang="zh-TW" altLang="en-US"/>
          </a:p>
        </p:txBody>
      </p:sp>
    </p:spTree>
    <p:extLst>
      <p:ext uri="{BB962C8B-B14F-4D97-AF65-F5344CB8AC3E}">
        <p14:creationId xmlns:p14="http://schemas.microsoft.com/office/powerpoint/2010/main" val="31338344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Approaches(2/5)</a:t>
            </a:r>
            <a:endParaRPr lang="zh-TW" altLang="en-US" dirty="0"/>
          </a:p>
        </p:txBody>
      </p:sp>
      <p:graphicFrame>
        <p:nvGraphicFramePr>
          <p:cNvPr id="4" name="內容版面配置區 3"/>
          <p:cNvGraphicFramePr>
            <a:graphicFrameLocks noGrp="1"/>
          </p:cNvGraphicFramePr>
          <p:nvPr>
            <p:ph idx="1"/>
            <p:extLst/>
          </p:nvPr>
        </p:nvGraphicFramePr>
        <p:xfrm>
          <a:off x="2699792" y="1772816"/>
          <a:ext cx="3408039" cy="2248024"/>
        </p:xfrm>
        <a:graphic>
          <a:graphicData uri="http://schemas.openxmlformats.org/drawingml/2006/table">
            <a:tbl>
              <a:tblPr firstRow="1" bandRow="1">
                <a:tableStyleId>{5940675A-B579-460E-94D1-54222C63F5DA}</a:tableStyleId>
              </a:tblPr>
              <a:tblGrid>
                <a:gridCol w="1136013">
                  <a:extLst>
                    <a:ext uri="{9D8B030D-6E8A-4147-A177-3AD203B41FA5}">
                      <a16:colId xmlns:a16="http://schemas.microsoft.com/office/drawing/2014/main" val="20000"/>
                    </a:ext>
                  </a:extLst>
                </a:gridCol>
                <a:gridCol w="1136013">
                  <a:extLst>
                    <a:ext uri="{9D8B030D-6E8A-4147-A177-3AD203B41FA5}">
                      <a16:colId xmlns:a16="http://schemas.microsoft.com/office/drawing/2014/main" val="20001"/>
                    </a:ext>
                  </a:extLst>
                </a:gridCol>
                <a:gridCol w="1136013">
                  <a:extLst>
                    <a:ext uri="{9D8B030D-6E8A-4147-A177-3AD203B41FA5}">
                      <a16:colId xmlns:a16="http://schemas.microsoft.com/office/drawing/2014/main" val="20002"/>
                    </a:ext>
                  </a:extLst>
                </a:gridCol>
              </a:tblGrid>
              <a:tr h="562006">
                <a:tc>
                  <a:txBody>
                    <a:bodyPr/>
                    <a:lstStyle/>
                    <a:p>
                      <a:pPr algn="ctr"/>
                      <a:r>
                        <a:rPr lang="en-US" altLang="zh-TW" dirty="0" smtClean="0"/>
                        <a:t>4</a:t>
                      </a:r>
                      <a:endParaRPr lang="zh-TW" altLang="en-US" dirty="0"/>
                    </a:p>
                  </a:txBody>
                  <a:tcPr/>
                </a:tc>
                <a:tc>
                  <a:txBody>
                    <a:bodyPr/>
                    <a:lstStyle/>
                    <a:p>
                      <a:pPr algn="ctr"/>
                      <a:endParaRPr lang="zh-TW" altLang="en-US"/>
                    </a:p>
                  </a:txBody>
                  <a:tcPr/>
                </a:tc>
                <a:tc>
                  <a:txBody>
                    <a:bodyPr/>
                    <a:lstStyle/>
                    <a:p>
                      <a:pPr algn="ctr"/>
                      <a:r>
                        <a:rPr lang="en-US" altLang="zh-TW" dirty="0" smtClean="0"/>
                        <a:t>3</a:t>
                      </a:r>
                      <a:endParaRPr lang="zh-TW" altLang="en-US" dirty="0"/>
                    </a:p>
                  </a:txBody>
                  <a:tcPr/>
                </a:tc>
                <a:extLst>
                  <a:ext uri="{0D108BD9-81ED-4DB2-BD59-A6C34878D82A}">
                    <a16:rowId xmlns:a16="http://schemas.microsoft.com/office/drawing/2014/main" val="10000"/>
                  </a:ext>
                </a:extLst>
              </a:tr>
              <a:tr h="562006">
                <a:tc>
                  <a:txBody>
                    <a:bodyPr/>
                    <a:lstStyle/>
                    <a:p>
                      <a:pPr algn="ctr"/>
                      <a:endParaRPr lang="zh-TW" altLang="en-US"/>
                    </a:p>
                  </a:txBody>
                  <a:tcPr/>
                </a:tc>
                <a:tc>
                  <a:txBody>
                    <a:bodyPr/>
                    <a:lstStyle/>
                    <a:p>
                      <a:pPr algn="ctr"/>
                      <a:r>
                        <a:rPr lang="en-US" altLang="zh-TW" dirty="0" smtClean="0"/>
                        <a:t>2</a:t>
                      </a: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10001"/>
                  </a:ext>
                </a:extLst>
              </a:tr>
              <a:tr h="562006">
                <a:tc>
                  <a:txBody>
                    <a:bodyPr/>
                    <a:lstStyle/>
                    <a:p>
                      <a:pPr algn="ctr"/>
                      <a:r>
                        <a:rPr lang="en-US" altLang="zh-TW" dirty="0" smtClean="0"/>
                        <a:t>1</a:t>
                      </a:r>
                      <a:endParaRPr lang="zh-TW" altLang="en-US" dirty="0"/>
                    </a:p>
                  </a:txBody>
                  <a:tcPr/>
                </a:tc>
                <a:tc>
                  <a:txBody>
                    <a:bodyPr/>
                    <a:lstStyle/>
                    <a:p>
                      <a:pPr algn="ctr"/>
                      <a:r>
                        <a:rPr lang="en-US" altLang="zh-TW" dirty="0" smtClean="0"/>
                        <a:t>5</a:t>
                      </a: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10002"/>
                  </a:ext>
                </a:extLst>
              </a:tr>
              <a:tr h="562006">
                <a:tc>
                  <a:txBody>
                    <a:bodyPr/>
                    <a:lstStyle/>
                    <a:p>
                      <a:pPr algn="ctr"/>
                      <a:endParaRPr lang="zh-TW" altLang="en-US" dirty="0"/>
                    </a:p>
                  </a:txBody>
                  <a:tcPr/>
                </a:tc>
                <a:tc>
                  <a:txBody>
                    <a:bodyPr/>
                    <a:lstStyle/>
                    <a:p>
                      <a:pPr algn="ctr"/>
                      <a:r>
                        <a:rPr lang="en-US" altLang="zh-TW" dirty="0" smtClean="0"/>
                        <a:t>3</a:t>
                      </a: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10003"/>
                  </a:ext>
                </a:extLst>
              </a:tr>
            </a:tbl>
          </a:graphicData>
        </a:graphic>
      </p:graphicFrame>
      <p:grpSp>
        <p:nvGrpSpPr>
          <p:cNvPr id="5" name="群組 4"/>
          <p:cNvGrpSpPr/>
          <p:nvPr/>
        </p:nvGrpSpPr>
        <p:grpSpPr>
          <a:xfrm>
            <a:off x="2121188" y="1304565"/>
            <a:ext cx="3662910" cy="2530480"/>
            <a:chOff x="2123728" y="2131948"/>
            <a:chExt cx="3662910" cy="2530480"/>
          </a:xfrm>
        </p:grpSpPr>
        <mc:AlternateContent xmlns:mc="http://schemas.openxmlformats.org/markup-compatibility/2006" xmlns:a14="http://schemas.microsoft.com/office/drawing/2010/main">
          <mc:Choice Requires="a14">
            <p:sp>
              <p:nvSpPr>
                <p:cNvPr id="6" name="文字方塊 5"/>
                <p:cNvSpPr txBox="1"/>
                <p:nvPr/>
              </p:nvSpPr>
              <p:spPr>
                <a:xfrm>
                  <a:off x="2123728" y="2726293"/>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123728" y="2726293"/>
                  <a:ext cx="484172" cy="369332"/>
                </a:xfrm>
                <a:prstGeom prst="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123728" y="3248025"/>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123728" y="3248025"/>
                  <a:ext cx="489493" cy="369332"/>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123728" y="4293096"/>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123728" y="4293096"/>
                  <a:ext cx="503599" cy="369332"/>
                </a:xfrm>
                <a:prstGeom prst="rect">
                  <a:avLst/>
                </a:prstGeom>
                <a:blipFill rotWithShape="1">
                  <a:blip r:embed="rId4"/>
                  <a:stretch>
                    <a:fillRect/>
                  </a:stretch>
                </a:blipFill>
              </p:spPr>
              <p:txBody>
                <a:bodyPr/>
                <a:lstStyle/>
                <a:p>
                  <a:r>
                    <a:rPr lang="zh-TW" altLang="en-US">
                      <a:noFill/>
                    </a:rPr>
                    <a:t> </a:t>
                  </a:r>
                </a:p>
              </p:txBody>
            </p:sp>
          </mc:Fallback>
        </mc:AlternateContent>
        <p:sp>
          <p:nvSpPr>
            <p:cNvPr id="9" name="文字方塊 8"/>
            <p:cNvSpPr txBox="1"/>
            <p:nvPr/>
          </p:nvSpPr>
          <p:spPr>
            <a:xfrm>
              <a:off x="2137660" y="3861048"/>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0" name="文字方塊 9"/>
                <p:cNvSpPr txBox="1"/>
                <p:nvPr/>
              </p:nvSpPr>
              <p:spPr>
                <a:xfrm>
                  <a:off x="3131840" y="2164214"/>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131840" y="2164214"/>
                  <a:ext cx="523220"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292080" y="2131948"/>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292080" y="2131948"/>
                  <a:ext cx="494558" cy="391646"/>
                </a:xfrm>
                <a:prstGeom prst="rect">
                  <a:avLst/>
                </a:prstGeom>
                <a:blipFill rotWithShape="1">
                  <a:blip r:embed="rId6"/>
                  <a:stretch>
                    <a:fillRect b="-7813"/>
                  </a:stretch>
                </a:blipFill>
              </p:spPr>
              <p:txBody>
                <a:bodyPr/>
                <a:lstStyle/>
                <a:p>
                  <a:r>
                    <a:rPr lang="zh-TW" altLang="en-US">
                      <a:noFill/>
                    </a:rPr>
                    <a:t> </a:t>
                  </a:r>
                </a:p>
              </p:txBody>
            </p:sp>
          </mc:Fallback>
        </mc:AlternateContent>
        <p:sp>
          <p:nvSpPr>
            <p:cNvPr id="12" name="文字方塊 11"/>
            <p:cNvSpPr txBox="1"/>
            <p:nvPr/>
          </p:nvSpPr>
          <p:spPr>
            <a:xfrm>
              <a:off x="4283968" y="2155760"/>
              <a:ext cx="343364" cy="369332"/>
            </a:xfrm>
            <a:prstGeom prst="rect">
              <a:avLst/>
            </a:prstGeom>
            <a:noFill/>
          </p:spPr>
          <p:txBody>
            <a:bodyPr wrap="none" rtlCol="0">
              <a:spAutoFit/>
            </a:bodyPr>
            <a:lstStyle/>
            <a:p>
              <a:r>
                <a:rPr lang="en-US" altLang="zh-TW" dirty="0" smtClean="0"/>
                <a:t>…</a:t>
              </a:r>
              <a:endParaRPr lang="zh-TW" altLang="en-US" dirty="0"/>
            </a:p>
          </p:txBody>
        </p:sp>
      </p:grpSp>
      <p:sp>
        <p:nvSpPr>
          <p:cNvPr id="33" name="文字方塊 32"/>
          <p:cNvSpPr txBox="1"/>
          <p:nvPr/>
        </p:nvSpPr>
        <p:spPr>
          <a:xfrm>
            <a:off x="2227728" y="1059832"/>
            <a:ext cx="434734" cy="646331"/>
          </a:xfrm>
          <a:prstGeom prst="rect">
            <a:avLst/>
          </a:prstGeom>
          <a:noFill/>
        </p:spPr>
        <p:txBody>
          <a:bodyPr wrap="none" rtlCol="0">
            <a:spAutoFit/>
          </a:bodyPr>
          <a:lstStyle/>
          <a:p>
            <a:r>
              <a:rPr lang="en-US" altLang="zh-TW" sz="3600" dirty="0" smtClean="0"/>
              <a:t>R</a:t>
            </a:r>
            <a:endParaRPr lang="zh-TW" altLang="en-US" sz="3600" dirty="0"/>
          </a:p>
        </p:txBody>
      </p:sp>
      <mc:AlternateContent xmlns:mc="http://schemas.openxmlformats.org/markup-compatibility/2006" xmlns:a14="http://schemas.microsoft.com/office/drawing/2010/main">
        <mc:Choice Requires="a14">
          <p:sp>
            <p:nvSpPr>
              <p:cNvPr id="36" name="文字方塊 35"/>
              <p:cNvSpPr txBox="1"/>
              <p:nvPr/>
            </p:nvSpPr>
            <p:spPr>
              <a:xfrm>
                <a:off x="6555289" y="2679627"/>
                <a:ext cx="1474934" cy="374270"/>
              </a:xfrm>
              <a:prstGeom prst="rect">
                <a:avLst/>
              </a:prstGeom>
              <a:solidFill>
                <a:srgbClr val="FFFF00"/>
              </a:solidFill>
            </p:spPr>
            <p:txBody>
              <a:bodyPr wrap="square" rtlCol="0">
                <a:spAutoFit/>
              </a:bodyPr>
              <a:lstStyle/>
              <a:p>
                <a:r>
                  <a:rPr lang="en-US" altLang="zh-TW" dirty="0" smtClean="0">
                    <a:ea typeface="Cambria Math"/>
                  </a:rPr>
                  <a:t>R</a:t>
                </a:r>
                <a14:m>
                  <m:oMath xmlns:m="http://schemas.openxmlformats.org/officeDocument/2006/math">
                    <m:r>
                      <a:rPr lang="en-US" altLang="zh-TW" i="0" smtClean="0">
                        <a:latin typeface="Cambria Math"/>
                        <a:ea typeface="Cambria Math"/>
                      </a:rPr>
                      <m:t>≈</m:t>
                    </m:r>
                    <m:sSup>
                      <m:sSupPr>
                        <m:ctrlPr>
                          <a:rPr lang="en-US" altLang="zh-TW" i="1" smtClean="0">
                            <a:latin typeface="Cambria Math" panose="02040503050406030204" pitchFamily="18" charset="0"/>
                            <a:ea typeface="Cambria Math"/>
                          </a:rPr>
                        </m:ctrlPr>
                      </m:sSupPr>
                      <m:e>
                        <m:r>
                          <a:rPr lang="en-US" altLang="zh-TW" b="0" i="1" smtClean="0">
                            <a:latin typeface="Cambria Math"/>
                            <a:ea typeface="Cambria Math"/>
                          </a:rPr>
                          <m:t>𝑈</m:t>
                        </m:r>
                      </m:e>
                      <m:sup>
                        <m:r>
                          <m:rPr>
                            <m:sty m:val="p"/>
                          </m:rPr>
                          <a:rPr lang="en-US" altLang="zh-TW" b="0" i="0" smtClean="0">
                            <a:latin typeface="Cambria Math"/>
                            <a:ea typeface="Cambria Math"/>
                          </a:rPr>
                          <m:t>T</m:t>
                        </m:r>
                      </m:sup>
                    </m:sSup>
                    <m:r>
                      <m:rPr>
                        <m:sty m:val="p"/>
                      </m:rPr>
                      <a:rPr lang="en-US" altLang="zh-TW" b="0" i="0" smtClean="0">
                        <a:latin typeface="Cambria Math"/>
                        <a:ea typeface="Cambria Math"/>
                      </a:rPr>
                      <m:t>M</m:t>
                    </m:r>
                    <m:r>
                      <a:rPr lang="en-US" altLang="zh-TW" b="0" i="0" smtClean="0">
                        <a:latin typeface="Cambria Math"/>
                        <a:ea typeface="Cambria Math"/>
                      </a:rPr>
                      <m:t>=</m:t>
                    </m:r>
                    <m:acc>
                      <m:accPr>
                        <m:chr m:val="̂"/>
                        <m:ctrlPr>
                          <a:rPr lang="en-US" altLang="zh-TW" b="0" i="1" smtClean="0">
                            <a:latin typeface="Cambria Math" panose="02040503050406030204" pitchFamily="18" charset="0"/>
                            <a:ea typeface="Cambria Math"/>
                          </a:rPr>
                        </m:ctrlPr>
                      </m:accPr>
                      <m:e>
                        <m:r>
                          <a:rPr lang="en-US" altLang="zh-TW" b="0" i="1" smtClean="0">
                            <a:latin typeface="Cambria Math"/>
                            <a:ea typeface="Cambria Math"/>
                          </a:rPr>
                          <m:t>𝑅</m:t>
                        </m:r>
                      </m:e>
                    </m:acc>
                  </m:oMath>
                </a14:m>
                <a:endParaRPr lang="zh-TW" altLang="en-US"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6555289" y="2679627"/>
                <a:ext cx="1474934" cy="374270"/>
              </a:xfrm>
              <a:prstGeom prst="rect">
                <a:avLst/>
              </a:prstGeom>
              <a:blipFill rotWithShape="1">
                <a:blip r:embed="rId7"/>
                <a:stretch>
                  <a:fillRect l="-3306" t="-4918" r="-16942" b="-27869"/>
                </a:stretch>
              </a:blipFill>
            </p:spPr>
            <p:txBody>
              <a:bodyPr/>
              <a:lstStyle/>
              <a:p>
                <a:r>
                  <a:rPr lang="zh-TW" altLang="en-US">
                    <a:noFill/>
                  </a:rPr>
                  <a:t> </a:t>
                </a:r>
              </a:p>
            </p:txBody>
          </p:sp>
        </mc:Fallback>
      </mc:AlternateContent>
      <p:grpSp>
        <p:nvGrpSpPr>
          <p:cNvPr id="37" name="群組 36"/>
          <p:cNvGrpSpPr/>
          <p:nvPr/>
        </p:nvGrpSpPr>
        <p:grpSpPr>
          <a:xfrm>
            <a:off x="678179" y="4044470"/>
            <a:ext cx="3501230" cy="2506772"/>
            <a:chOff x="2294449" y="2145550"/>
            <a:chExt cx="3501230" cy="2506772"/>
          </a:xfrm>
        </p:grpSpPr>
        <mc:AlternateContent xmlns:mc="http://schemas.openxmlformats.org/markup-compatibility/2006" xmlns:a14="http://schemas.microsoft.com/office/drawing/2010/main">
          <mc:Choice Requires="a14">
            <p:sp>
              <p:nvSpPr>
                <p:cNvPr id="38" name="文字方塊 37"/>
                <p:cNvSpPr txBox="1"/>
                <p:nvPr/>
              </p:nvSpPr>
              <p:spPr>
                <a:xfrm>
                  <a:off x="2294449" y="2864896"/>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294449" y="2864896"/>
                  <a:ext cx="455381" cy="369332"/>
                </a:xfrm>
                <a:prstGeom prst="rect">
                  <a:avLst/>
                </a:prstGeom>
                <a:blipFill rotWithShape="1">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2340592" y="4282990"/>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2340592" y="4282990"/>
                  <a:ext cx="470449" cy="369332"/>
                </a:xfrm>
                <a:prstGeom prst="rect">
                  <a:avLst/>
                </a:prstGeom>
                <a:blipFill rotWithShape="1">
                  <a:blip r:embed="rId9"/>
                  <a:stretch>
                    <a:fillRect/>
                  </a:stretch>
                </a:blipFill>
              </p:spPr>
              <p:txBody>
                <a:bodyPr/>
                <a:lstStyle/>
                <a:p>
                  <a:r>
                    <a:rPr lang="zh-TW" altLang="en-US">
                      <a:noFill/>
                    </a:rPr>
                    <a:t> </a:t>
                  </a:r>
                </a:p>
              </p:txBody>
            </p:sp>
          </mc:Fallback>
        </mc:AlternateContent>
        <p:sp>
          <p:nvSpPr>
            <p:cNvPr id="40" name="文字方塊 39"/>
            <p:cNvSpPr txBox="1"/>
            <p:nvPr/>
          </p:nvSpPr>
          <p:spPr>
            <a:xfrm>
              <a:off x="2323751" y="3725425"/>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41" name="文字方塊 40"/>
                <p:cNvSpPr txBox="1"/>
                <p:nvPr/>
              </p:nvSpPr>
              <p:spPr>
                <a:xfrm>
                  <a:off x="3131840" y="2164214"/>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131840" y="2164214"/>
                  <a:ext cx="484172" cy="369332"/>
                </a:xfrm>
                <a:prstGeom prst="rect">
                  <a:avLst/>
                </a:prstGeom>
                <a:blipFill rotWithShape="1">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5292080" y="2165014"/>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5292080" y="2165014"/>
                  <a:ext cx="503599" cy="369332"/>
                </a:xfrm>
                <a:prstGeom prst="rect">
                  <a:avLst/>
                </a:prstGeom>
                <a:blipFill rotWithShape="1">
                  <a:blip r:embed="rId11"/>
                  <a:stretch>
                    <a:fillRect/>
                  </a:stretch>
                </a:blipFill>
              </p:spPr>
              <p:txBody>
                <a:bodyPr/>
                <a:lstStyle/>
                <a:p>
                  <a:r>
                    <a:rPr lang="zh-TW" altLang="en-US">
                      <a:noFill/>
                    </a:rPr>
                    <a:t> </a:t>
                  </a:r>
                </a:p>
              </p:txBody>
            </p:sp>
          </mc:Fallback>
        </mc:AlternateContent>
        <p:sp>
          <p:nvSpPr>
            <p:cNvPr id="43" name="文字方塊 42"/>
            <p:cNvSpPr txBox="1"/>
            <p:nvPr/>
          </p:nvSpPr>
          <p:spPr>
            <a:xfrm>
              <a:off x="4627332" y="2145550"/>
              <a:ext cx="343364" cy="369332"/>
            </a:xfrm>
            <a:prstGeom prst="rect">
              <a:avLst/>
            </a:prstGeom>
            <a:noFill/>
          </p:spPr>
          <p:txBody>
            <a:bodyPr wrap="none" rtlCol="0">
              <a:spAutoFit/>
            </a:bodyPr>
            <a:lstStyle/>
            <a:p>
              <a:r>
                <a:rPr lang="en-US" altLang="zh-TW" dirty="0" smtClean="0"/>
                <a:t>…</a:t>
              </a:r>
              <a:endParaRPr lang="zh-TW" altLang="en-US" dirty="0"/>
            </a:p>
          </p:txBody>
        </p:sp>
      </p:grpSp>
      <p:grpSp>
        <p:nvGrpSpPr>
          <p:cNvPr id="44" name="群組 43"/>
          <p:cNvGrpSpPr/>
          <p:nvPr/>
        </p:nvGrpSpPr>
        <p:grpSpPr>
          <a:xfrm>
            <a:off x="4625846" y="4063134"/>
            <a:ext cx="3646290" cy="2488108"/>
            <a:chOff x="2123728" y="2174320"/>
            <a:chExt cx="3646290" cy="2488108"/>
          </a:xfrm>
        </p:grpSpPr>
        <mc:AlternateContent xmlns:mc="http://schemas.openxmlformats.org/markup-compatibility/2006" xmlns:a14="http://schemas.microsoft.com/office/drawing/2010/main">
          <mc:Choice Requires="a14">
            <p:sp>
              <p:nvSpPr>
                <p:cNvPr id="45" name="文字方塊 44"/>
                <p:cNvSpPr txBox="1"/>
                <p:nvPr/>
              </p:nvSpPr>
              <p:spPr>
                <a:xfrm>
                  <a:off x="2123728" y="2726293"/>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2123728" y="2726293"/>
                  <a:ext cx="455381" cy="369332"/>
                </a:xfrm>
                <a:prstGeom prst="rect">
                  <a:avLst/>
                </a:prstGeom>
                <a:blipFill rotWithShape="1">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2123728" y="4293096"/>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123728" y="4293096"/>
                  <a:ext cx="470449" cy="369332"/>
                </a:xfrm>
                <a:prstGeom prst="rect">
                  <a:avLst/>
                </a:prstGeom>
                <a:blipFill rotWithShape="1">
                  <a:blip r:embed="rId13"/>
                  <a:stretch>
                    <a:fillRect/>
                  </a:stretch>
                </a:blipFill>
              </p:spPr>
              <p:txBody>
                <a:bodyPr/>
                <a:lstStyle/>
                <a:p>
                  <a:r>
                    <a:rPr lang="zh-TW" altLang="en-US">
                      <a:noFill/>
                    </a:rPr>
                    <a:t> </a:t>
                  </a:r>
                </a:p>
              </p:txBody>
            </p:sp>
          </mc:Fallback>
        </mc:AlternateContent>
        <p:sp>
          <p:nvSpPr>
            <p:cNvPr id="47" name="文字方塊 46"/>
            <p:cNvSpPr txBox="1"/>
            <p:nvPr/>
          </p:nvSpPr>
          <p:spPr>
            <a:xfrm>
              <a:off x="2123728" y="3612549"/>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48" name="文字方塊 47"/>
                <p:cNvSpPr txBox="1"/>
                <p:nvPr/>
              </p:nvSpPr>
              <p:spPr>
                <a:xfrm>
                  <a:off x="2973892" y="2174320"/>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973892" y="2174320"/>
                  <a:ext cx="523220" cy="369332"/>
                </a:xfrm>
                <a:prstGeom prst="rect">
                  <a:avLst/>
                </a:prstGeom>
                <a:blipFill rotWithShape="1">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5275460" y="2189445"/>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5275460" y="2189445"/>
                  <a:ext cx="494558" cy="391646"/>
                </a:xfrm>
                <a:prstGeom prst="rect">
                  <a:avLst/>
                </a:prstGeom>
                <a:blipFill rotWithShape="1">
                  <a:blip r:embed="rId15"/>
                  <a:stretch>
                    <a:fillRect b="-7813"/>
                  </a:stretch>
                </a:blipFill>
              </p:spPr>
              <p:txBody>
                <a:bodyPr/>
                <a:lstStyle/>
                <a:p>
                  <a:r>
                    <a:rPr lang="zh-TW" altLang="en-US">
                      <a:noFill/>
                    </a:rPr>
                    <a:t> </a:t>
                  </a:r>
                </a:p>
              </p:txBody>
            </p:sp>
          </mc:Fallback>
        </mc:AlternateContent>
        <p:sp>
          <p:nvSpPr>
            <p:cNvPr id="50" name="文字方塊 49"/>
            <p:cNvSpPr txBox="1"/>
            <p:nvPr/>
          </p:nvSpPr>
          <p:spPr>
            <a:xfrm>
              <a:off x="4575329" y="2174320"/>
              <a:ext cx="343364" cy="369332"/>
            </a:xfrm>
            <a:prstGeom prst="rect">
              <a:avLst/>
            </a:prstGeom>
            <a:noFill/>
          </p:spPr>
          <p:txBody>
            <a:bodyPr wrap="none" rtlCol="0">
              <a:spAutoFit/>
            </a:bodyPr>
            <a:lstStyle/>
            <a:p>
              <a:r>
                <a:rPr lang="en-US" altLang="zh-TW" dirty="0" smtClean="0"/>
                <a:t>…</a:t>
              </a:r>
              <a:endParaRPr lang="zh-TW" altLang="en-US" dirty="0"/>
            </a:p>
          </p:txBody>
        </p:sp>
      </p:grpSp>
      <p:graphicFrame>
        <p:nvGraphicFramePr>
          <p:cNvPr id="53" name="表格 52"/>
          <p:cNvGraphicFramePr>
            <a:graphicFrameLocks noGrp="1"/>
          </p:cNvGraphicFramePr>
          <p:nvPr>
            <p:extLst/>
          </p:nvPr>
        </p:nvGraphicFramePr>
        <p:xfrm>
          <a:off x="1340056" y="4584984"/>
          <a:ext cx="2998648" cy="2179938"/>
        </p:xfrm>
        <a:graphic>
          <a:graphicData uri="http://schemas.openxmlformats.org/drawingml/2006/table">
            <a:tbl>
              <a:tblPr firstRow="1" bandRow="1">
                <a:tableStyleId>{5940675A-B579-460E-94D1-54222C63F5DA}</a:tableStyleId>
              </a:tblPr>
              <a:tblGrid>
                <a:gridCol w="749662">
                  <a:extLst>
                    <a:ext uri="{9D8B030D-6E8A-4147-A177-3AD203B41FA5}">
                      <a16:colId xmlns:a16="http://schemas.microsoft.com/office/drawing/2014/main" val="20000"/>
                    </a:ext>
                  </a:extLst>
                </a:gridCol>
                <a:gridCol w="749662">
                  <a:extLst>
                    <a:ext uri="{9D8B030D-6E8A-4147-A177-3AD203B41FA5}">
                      <a16:colId xmlns:a16="http://schemas.microsoft.com/office/drawing/2014/main" val="20001"/>
                    </a:ext>
                  </a:extLst>
                </a:gridCol>
                <a:gridCol w="749662">
                  <a:extLst>
                    <a:ext uri="{9D8B030D-6E8A-4147-A177-3AD203B41FA5}">
                      <a16:colId xmlns:a16="http://schemas.microsoft.com/office/drawing/2014/main" val="20002"/>
                    </a:ext>
                  </a:extLst>
                </a:gridCol>
                <a:gridCol w="749662">
                  <a:extLst>
                    <a:ext uri="{9D8B030D-6E8A-4147-A177-3AD203B41FA5}">
                      <a16:colId xmlns:a16="http://schemas.microsoft.com/office/drawing/2014/main" val="20003"/>
                    </a:ext>
                  </a:extLst>
                </a:gridCol>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0"/>
                  </a:ext>
                </a:extLst>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0001"/>
                  </a:ext>
                </a:extLst>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4" name="文字方塊 53"/>
              <p:cNvSpPr txBox="1"/>
              <p:nvPr/>
            </p:nvSpPr>
            <p:spPr>
              <a:xfrm>
                <a:off x="2138636" y="4063134"/>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2138636" y="4063134"/>
                <a:ext cx="489493" cy="369332"/>
              </a:xfrm>
              <a:prstGeom prst="rect">
                <a:avLst/>
              </a:prstGeom>
              <a:blipFill rotWithShape="1">
                <a:blip r:embed="rId16"/>
                <a:stretch>
                  <a:fillRect/>
                </a:stretch>
              </a:blipFill>
            </p:spPr>
            <p:txBody>
              <a:bodyPr/>
              <a:lstStyle/>
              <a:p>
                <a:r>
                  <a:rPr lang="zh-TW" altLang="en-US">
                    <a:noFill/>
                  </a:rPr>
                  <a:t> </a:t>
                </a:r>
              </a:p>
            </p:txBody>
          </p:sp>
        </mc:Fallback>
      </mc:AlternateContent>
      <p:graphicFrame>
        <p:nvGraphicFramePr>
          <p:cNvPr id="55" name="表格 54"/>
          <p:cNvGraphicFramePr>
            <a:graphicFrameLocks noGrp="1"/>
          </p:cNvGraphicFramePr>
          <p:nvPr>
            <p:extLst/>
          </p:nvPr>
        </p:nvGraphicFramePr>
        <p:xfrm>
          <a:off x="5342025" y="4615107"/>
          <a:ext cx="2998648" cy="2179938"/>
        </p:xfrm>
        <a:graphic>
          <a:graphicData uri="http://schemas.openxmlformats.org/drawingml/2006/table">
            <a:tbl>
              <a:tblPr firstRow="1" bandRow="1">
                <a:tableStyleId>{5940675A-B579-460E-94D1-54222C63F5DA}</a:tableStyleId>
              </a:tblPr>
              <a:tblGrid>
                <a:gridCol w="749662">
                  <a:extLst>
                    <a:ext uri="{9D8B030D-6E8A-4147-A177-3AD203B41FA5}">
                      <a16:colId xmlns:a16="http://schemas.microsoft.com/office/drawing/2014/main" val="20000"/>
                    </a:ext>
                  </a:extLst>
                </a:gridCol>
                <a:gridCol w="749662">
                  <a:extLst>
                    <a:ext uri="{9D8B030D-6E8A-4147-A177-3AD203B41FA5}">
                      <a16:colId xmlns:a16="http://schemas.microsoft.com/office/drawing/2014/main" val="20001"/>
                    </a:ext>
                  </a:extLst>
                </a:gridCol>
                <a:gridCol w="749662">
                  <a:extLst>
                    <a:ext uri="{9D8B030D-6E8A-4147-A177-3AD203B41FA5}">
                      <a16:colId xmlns:a16="http://schemas.microsoft.com/office/drawing/2014/main" val="20002"/>
                    </a:ext>
                  </a:extLst>
                </a:gridCol>
                <a:gridCol w="749662">
                  <a:extLst>
                    <a:ext uri="{9D8B030D-6E8A-4147-A177-3AD203B41FA5}">
                      <a16:colId xmlns:a16="http://schemas.microsoft.com/office/drawing/2014/main" val="20003"/>
                    </a:ext>
                  </a:extLst>
                </a:gridCol>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0"/>
                  </a:ext>
                </a:extLst>
              </a:tr>
              <a:tr h="726646">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1"/>
                  </a:ext>
                </a:extLst>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6" name="文字方塊 55"/>
              <p:cNvSpPr txBox="1"/>
              <p:nvPr/>
            </p:nvSpPr>
            <p:spPr>
              <a:xfrm>
                <a:off x="6247725" y="4063134"/>
                <a:ext cx="5285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𝑀</m:t>
                          </m:r>
                        </m:e>
                        <m:sub>
                          <m:r>
                            <a:rPr lang="en-US" altLang="zh-TW" b="0" i="1" smtClean="0">
                              <a:latin typeface="Cambria Math"/>
                            </a:rPr>
                            <m:t>2</m:t>
                          </m:r>
                        </m:sub>
                      </m:sSub>
                    </m:oMath>
                  </m:oMathPara>
                </a14:m>
                <a:endParaRPr lang="zh-TW" altLang="en-US"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6247725" y="4063134"/>
                <a:ext cx="528543" cy="369332"/>
              </a:xfrm>
              <a:prstGeom prst="rect">
                <a:avLst/>
              </a:prstGeom>
              <a:blipFill rotWithShape="1">
                <a:blip r:embed="rId17"/>
                <a:stretch>
                  <a:fillRect/>
                </a:stretch>
              </a:blipFill>
            </p:spPr>
            <p:txBody>
              <a:bodyPr/>
              <a:lstStyle/>
              <a:p>
                <a:r>
                  <a:rPr lang="zh-TW" altLang="en-US">
                    <a:noFill/>
                  </a:rPr>
                  <a:t> </a:t>
                </a:r>
              </a:p>
            </p:txBody>
          </p:sp>
        </mc:Fallback>
      </mc:AlternateContent>
      <p:sp>
        <p:nvSpPr>
          <p:cNvPr id="57" name="文字方塊 56"/>
          <p:cNvSpPr txBox="1"/>
          <p:nvPr/>
        </p:nvSpPr>
        <p:spPr>
          <a:xfrm>
            <a:off x="707481" y="3740769"/>
            <a:ext cx="481222" cy="646331"/>
          </a:xfrm>
          <a:prstGeom prst="rect">
            <a:avLst/>
          </a:prstGeom>
          <a:noFill/>
        </p:spPr>
        <p:txBody>
          <a:bodyPr wrap="none" rtlCol="0">
            <a:spAutoFit/>
          </a:bodyPr>
          <a:lstStyle/>
          <a:p>
            <a:r>
              <a:rPr lang="en-US" altLang="zh-TW" sz="3600" dirty="0" smtClean="0"/>
              <a:t>U</a:t>
            </a:r>
            <a:endParaRPr lang="zh-TW" altLang="en-US" sz="3600" dirty="0"/>
          </a:p>
        </p:txBody>
      </p:sp>
      <p:sp>
        <p:nvSpPr>
          <p:cNvPr id="58" name="文字方塊 57"/>
          <p:cNvSpPr txBox="1"/>
          <p:nvPr/>
        </p:nvSpPr>
        <p:spPr>
          <a:xfrm>
            <a:off x="8321845" y="3697596"/>
            <a:ext cx="579005" cy="646331"/>
          </a:xfrm>
          <a:prstGeom prst="rect">
            <a:avLst/>
          </a:prstGeom>
          <a:noFill/>
        </p:spPr>
        <p:txBody>
          <a:bodyPr wrap="none" rtlCol="0">
            <a:spAutoFit/>
          </a:bodyPr>
          <a:lstStyle/>
          <a:p>
            <a:r>
              <a:rPr lang="en-US" altLang="zh-TW" sz="3600" dirty="0" smtClean="0"/>
              <a:t>M</a:t>
            </a:r>
            <a:endParaRPr lang="zh-TW" altLang="en-US" sz="3600" dirty="0"/>
          </a:p>
        </p:txBody>
      </p:sp>
      <p:sp>
        <p:nvSpPr>
          <p:cNvPr id="13" name="投影片編號版面配置區 12"/>
          <p:cNvSpPr>
            <a:spLocks noGrp="1"/>
          </p:cNvSpPr>
          <p:nvPr>
            <p:ph type="sldNum" sz="quarter" idx="12"/>
          </p:nvPr>
        </p:nvSpPr>
        <p:spPr/>
        <p:txBody>
          <a:bodyPr/>
          <a:lstStyle/>
          <a:p>
            <a:fld id="{7D4A60AE-DAD4-49FE-B27E-4BC4F831FA26}" type="slidenum">
              <a:rPr lang="zh-TW" altLang="en-US" smtClean="0"/>
              <a:pPr/>
              <a:t>64</a:t>
            </a:fld>
            <a:endParaRPr lang="zh-TW" altLang="en-US"/>
          </a:p>
        </p:txBody>
      </p:sp>
    </p:spTree>
    <p:extLst>
      <p:ext uri="{BB962C8B-B14F-4D97-AF65-F5344CB8AC3E}">
        <p14:creationId xmlns:p14="http://schemas.microsoft.com/office/powerpoint/2010/main" val="13864991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Approaches(3/5)</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Without regularization, ALS might lead to </a:t>
                </a:r>
                <a:r>
                  <a:rPr lang="en-US" altLang="zh-TW" sz="2800" dirty="0" err="1" smtClean="0"/>
                  <a:t>overfitting</a:t>
                </a:r>
                <a:r>
                  <a:rPr lang="en-US" altLang="zh-TW" sz="2800" dirty="0" smtClean="0"/>
                  <a:t>. We tried various regularization matrices, and eventually found the following weighted-λ-regularization to work the best, as it never </a:t>
                </a:r>
                <a:r>
                  <a:rPr lang="en-US" altLang="zh-TW" sz="2800" dirty="0" err="1" smtClean="0"/>
                  <a:t>overfits</a:t>
                </a:r>
                <a:r>
                  <a:rPr lang="en-US" altLang="zh-TW" sz="2800" dirty="0" smtClean="0"/>
                  <a:t> the test data (empirically) when we increase the number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𝑛</m:t>
                        </m:r>
                      </m:e>
                      <m:sub>
                        <m:r>
                          <a:rPr lang="en-US" altLang="zh-TW" sz="2800" b="0" i="1" smtClean="0">
                            <a:latin typeface="Cambria Math"/>
                          </a:rPr>
                          <m:t>𝑓</m:t>
                        </m:r>
                      </m:sub>
                    </m:sSub>
                  </m:oMath>
                </a14:m>
                <a:r>
                  <a:rPr lang="en-US" altLang="zh-TW" sz="2800" dirty="0" smtClean="0"/>
                  <a:t> of features or the number of ALS iterations.</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1333"/>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4797152"/>
            <a:ext cx="7950274" cy="1033324"/>
          </a:xfrm>
          <a:prstGeom prst="rect">
            <a:avLst/>
          </a:prstGeom>
        </p:spPr>
      </p:pic>
      <p:sp>
        <p:nvSpPr>
          <p:cNvPr id="6" name="投影片編號版面配置區 5"/>
          <p:cNvSpPr>
            <a:spLocks noGrp="1"/>
          </p:cNvSpPr>
          <p:nvPr>
            <p:ph type="sldNum" sz="quarter" idx="12"/>
          </p:nvPr>
        </p:nvSpPr>
        <p:spPr/>
        <p:txBody>
          <a:bodyPr/>
          <a:lstStyle/>
          <a:p>
            <a:fld id="{7D4A60AE-DAD4-49FE-B27E-4BC4F831FA26}" type="slidenum">
              <a:rPr lang="zh-TW" altLang="en-US" smtClean="0"/>
              <a:pPr/>
              <a:t>65</a:t>
            </a:fld>
            <a:endParaRPr lang="zh-TW" altLang="en-US"/>
          </a:p>
        </p:txBody>
      </p:sp>
    </p:spTree>
    <p:extLst>
      <p:ext uri="{BB962C8B-B14F-4D97-AF65-F5344CB8AC3E}">
        <p14:creationId xmlns:p14="http://schemas.microsoft.com/office/powerpoint/2010/main" val="3668674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Approaches(4/5)</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26912" y="1268760"/>
                <a:ext cx="8229600" cy="4525963"/>
              </a:xfrm>
            </p:spPr>
            <p:txBody>
              <a:bodyPr>
                <a:normAutofit/>
              </a:bodyPr>
              <a:lstStyle/>
              <a:p>
                <a:r>
                  <a:rPr lang="en-US" altLang="zh-TW" sz="2800" dirty="0" smtClean="0"/>
                  <a:t>A given column of </a:t>
                </a:r>
                <a:r>
                  <a:rPr lang="en-US" altLang="zh-TW" sz="2800" i="1" dirty="0"/>
                  <a:t>U</a:t>
                </a:r>
                <a:r>
                  <a:rPr lang="en-US" altLang="zh-TW" sz="2800" dirty="0"/>
                  <a:t>, say </a:t>
                </a:r>
                <a14:m>
                  <m:oMath xmlns:m="http://schemas.openxmlformats.org/officeDocument/2006/math">
                    <m:sSub>
                      <m:sSubPr>
                        <m:ctrlPr>
                          <a:rPr lang="en-US" altLang="zh-TW" sz="2800" i="1" dirty="0" smtClean="0">
                            <a:latin typeface="Cambria Math" panose="02040503050406030204" pitchFamily="18" charset="0"/>
                          </a:rPr>
                        </m:ctrlPr>
                      </m:sSubPr>
                      <m:e>
                        <m:r>
                          <a:rPr lang="en-US" altLang="zh-TW" sz="2800" b="0" i="1" dirty="0" smtClean="0">
                            <a:latin typeface="Cambria Math"/>
                          </a:rPr>
                          <m:t>𝑢</m:t>
                        </m:r>
                      </m:e>
                      <m:sub>
                        <m:r>
                          <a:rPr lang="en-US" altLang="zh-TW" sz="2800" b="0" i="1" dirty="0" smtClean="0">
                            <a:latin typeface="Cambria Math"/>
                          </a:rPr>
                          <m:t>𝑖</m:t>
                        </m:r>
                      </m:sub>
                    </m:sSub>
                  </m:oMath>
                </a14:m>
                <a:r>
                  <a:rPr lang="en-US" altLang="zh-TW" sz="2800" dirty="0"/>
                  <a:t>, is determined by </a:t>
                </a:r>
                <a:r>
                  <a:rPr lang="en-US" altLang="zh-TW" sz="2800" dirty="0" smtClean="0"/>
                  <a:t>solving a </a:t>
                </a:r>
                <a:r>
                  <a:rPr lang="en-US" altLang="zh-TW" sz="2800" dirty="0"/>
                  <a:t>regularized linear least squares problem involving the known ratings of user </a:t>
                </a:r>
                <a:r>
                  <a:rPr lang="en-US" altLang="zh-TW" sz="2800" i="1" dirty="0" err="1" smtClean="0"/>
                  <a:t>i</a:t>
                </a:r>
                <a:r>
                  <a:rPr lang="en-US" altLang="zh-TW" sz="2800" dirty="0" smtClean="0"/>
                  <a:t>, and </a:t>
                </a:r>
                <a:r>
                  <a:rPr lang="en-US" altLang="zh-TW" sz="2800" dirty="0"/>
                  <a:t>the feature vectors </a:t>
                </a:r>
                <a14:m>
                  <m:oMath xmlns:m="http://schemas.openxmlformats.org/officeDocument/2006/math">
                    <m:sSub>
                      <m:sSubPr>
                        <m:ctrlPr>
                          <a:rPr lang="en-US" altLang="zh-TW" sz="2800" i="1" dirty="0" smtClean="0">
                            <a:latin typeface="Cambria Math" panose="02040503050406030204" pitchFamily="18" charset="0"/>
                          </a:rPr>
                        </m:ctrlPr>
                      </m:sSubPr>
                      <m:e>
                        <m:r>
                          <a:rPr lang="en-US" altLang="zh-TW" sz="2800" b="0" i="1" dirty="0" smtClean="0">
                            <a:latin typeface="Cambria Math"/>
                          </a:rPr>
                          <m:t>𝑚</m:t>
                        </m:r>
                      </m:e>
                      <m:sub>
                        <m:r>
                          <a:rPr lang="en-US" altLang="zh-TW" sz="2800" b="0" i="1" dirty="0" smtClean="0">
                            <a:latin typeface="Cambria Math"/>
                          </a:rPr>
                          <m:t>𝑗</m:t>
                        </m:r>
                      </m:sub>
                    </m:sSub>
                  </m:oMath>
                </a14:m>
                <a:r>
                  <a:rPr lang="en-US" altLang="zh-TW" sz="2800" i="1" dirty="0"/>
                  <a:t> </a:t>
                </a:r>
                <a:r>
                  <a:rPr lang="en-US" altLang="zh-TW" sz="2800" dirty="0"/>
                  <a:t>of the movies </a:t>
                </a:r>
                <a:r>
                  <a:rPr lang="en-US" altLang="zh-TW" sz="2800" i="1" dirty="0"/>
                  <a:t>j ∈ </a:t>
                </a:r>
                <a:r>
                  <a:rPr lang="en-US" altLang="zh-TW" sz="2800" i="1" dirty="0" smtClean="0"/>
                  <a:t>      </a:t>
                </a:r>
                <a:r>
                  <a:rPr lang="en-US" altLang="zh-TW" sz="2800" dirty="0" smtClean="0"/>
                  <a:t>that </a:t>
                </a:r>
                <a:r>
                  <a:rPr lang="en-US" altLang="zh-TW" sz="2800" dirty="0"/>
                  <a:t>user </a:t>
                </a:r>
                <a:r>
                  <a:rPr lang="en-US" altLang="zh-TW" sz="2800" i="1" dirty="0" err="1"/>
                  <a:t>i</a:t>
                </a:r>
                <a:r>
                  <a:rPr lang="en-US" altLang="zh-TW" sz="2800" i="1" dirty="0"/>
                  <a:t> </a:t>
                </a:r>
                <a:r>
                  <a:rPr lang="en-US" altLang="zh-TW" sz="2800" dirty="0"/>
                  <a:t>has rated.</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26912" y="1268760"/>
                <a:ext cx="8229600" cy="4525963"/>
              </a:xfrm>
              <a:blipFill rotWithShape="1">
                <a:blip r:embed="rId2"/>
                <a:stretch>
                  <a:fillRect l="-1259" t="-1211" r="-1333"/>
                </a:stretch>
              </a:blipFill>
            </p:spPr>
            <p:txBody>
              <a:bodyPr/>
              <a:lstStyle/>
              <a:p>
                <a:r>
                  <a:rPr lang="zh-TW" altLang="en-US">
                    <a:noFill/>
                  </a:rPr>
                  <a:t> </a:t>
                </a:r>
              </a:p>
            </p:txBody>
          </p:sp>
        </mc:Fallback>
      </mc:AlternateContent>
      <p:pic>
        <p:nvPicPr>
          <p:cNvPr id="8" name="圖片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6894" y="2994310"/>
            <a:ext cx="6611273" cy="3772427"/>
          </a:xfrm>
          <a:prstGeom prst="rect">
            <a:avLst/>
          </a:prstGeom>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531" y="2543221"/>
            <a:ext cx="448970" cy="5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7904" y="6283692"/>
            <a:ext cx="5098266" cy="413588"/>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0581" y="3106144"/>
            <a:ext cx="5320569" cy="691533"/>
          </a:xfrm>
          <a:prstGeom prst="rect">
            <a:avLst/>
          </a:prstGeom>
        </p:spPr>
      </p:pic>
      <p:sp>
        <p:nvSpPr>
          <p:cNvPr id="5" name="投影片編號版面配置區 4"/>
          <p:cNvSpPr>
            <a:spLocks noGrp="1"/>
          </p:cNvSpPr>
          <p:nvPr>
            <p:ph type="sldNum" sz="quarter" idx="12"/>
          </p:nvPr>
        </p:nvSpPr>
        <p:spPr/>
        <p:txBody>
          <a:bodyPr/>
          <a:lstStyle/>
          <a:p>
            <a:fld id="{7D4A60AE-DAD4-49FE-B27E-4BC4F831FA26}" type="slidenum">
              <a:rPr lang="zh-TW" altLang="en-US" smtClean="0"/>
              <a:pPr/>
              <a:t>66</a:t>
            </a:fld>
            <a:endParaRPr lang="zh-TW" altLang="en-US"/>
          </a:p>
        </p:txBody>
      </p:sp>
    </p:spTree>
    <p:extLst>
      <p:ext uri="{BB962C8B-B14F-4D97-AF65-F5344CB8AC3E}">
        <p14:creationId xmlns:p14="http://schemas.microsoft.com/office/powerpoint/2010/main" val="28771205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Approaches(5/5)</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Similarly, when M is updated, we can compute individual </a:t>
                </a:r>
                <a14:m>
                  <m:oMath xmlns:m="http://schemas.openxmlformats.org/officeDocument/2006/math">
                    <m:sSubSup>
                      <m:sSubSupPr>
                        <m:ctrlPr>
                          <a:rPr lang="en-US" altLang="zh-TW" sz="2800" b="0" i="1" smtClean="0">
                            <a:latin typeface="Cambria Math" panose="02040503050406030204" pitchFamily="18" charset="0"/>
                          </a:rPr>
                        </m:ctrlPr>
                      </m:sSubSupPr>
                      <m:e>
                        <m:r>
                          <a:rPr lang="en-US" altLang="zh-TW" sz="2800" b="0" i="1" smtClean="0">
                            <a:latin typeface="Cambria Math"/>
                          </a:rPr>
                          <m:t>𝑚</m:t>
                        </m:r>
                      </m:e>
                      <m:sub>
                        <m:r>
                          <a:rPr lang="en-US" altLang="zh-TW" sz="2800" b="0" i="1" smtClean="0">
                            <a:latin typeface="Cambria Math"/>
                          </a:rPr>
                          <m:t>𝑗</m:t>
                        </m:r>
                      </m:sub>
                      <m:sup/>
                    </m:sSubSup>
                    <m:r>
                      <a:rPr lang="en-US" altLang="zh-TW" sz="2800" b="0" i="1" smtClean="0">
                        <a:latin typeface="Cambria Math"/>
                      </a:rPr>
                      <m:t> </m:t>
                    </m:r>
                  </m:oMath>
                </a14:m>
                <a:r>
                  <a:rPr lang="en-US" altLang="zh-TW" sz="2800" dirty="0" smtClean="0"/>
                  <a:t>‘s via a regularized linear least squares solution, using the feature vectors of users who rated movie j, and their ratings of it, as follows:</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2222"/>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3501008"/>
            <a:ext cx="3168352" cy="699121"/>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4300141"/>
            <a:ext cx="6840760" cy="553824"/>
          </a:xfrm>
          <a:prstGeom prst="rect">
            <a:avLst/>
          </a:prstGeom>
        </p:spPr>
      </p:pic>
      <p:sp>
        <p:nvSpPr>
          <p:cNvPr id="7" name="投影片編號版面配置區 6"/>
          <p:cNvSpPr>
            <a:spLocks noGrp="1"/>
          </p:cNvSpPr>
          <p:nvPr>
            <p:ph type="sldNum" sz="quarter" idx="12"/>
          </p:nvPr>
        </p:nvSpPr>
        <p:spPr/>
        <p:txBody>
          <a:bodyPr/>
          <a:lstStyle/>
          <a:p>
            <a:fld id="{7D4A60AE-DAD4-49FE-B27E-4BC4F831FA26}" type="slidenum">
              <a:rPr lang="zh-TW" altLang="en-US" smtClean="0"/>
              <a:pPr/>
              <a:t>67</a:t>
            </a:fld>
            <a:endParaRPr lang="zh-TW" altLang="en-US"/>
          </a:p>
        </p:txBody>
      </p:sp>
    </p:spTree>
    <p:extLst>
      <p:ext uri="{BB962C8B-B14F-4D97-AF65-F5344CB8AC3E}">
        <p14:creationId xmlns:p14="http://schemas.microsoft.com/office/powerpoint/2010/main" val="17758923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Concluding Remarks</a:t>
            </a:r>
            <a:endParaRPr lang="zh-TW" altLang="en-US" dirty="0"/>
          </a:p>
        </p:txBody>
      </p:sp>
      <p:sp>
        <p:nvSpPr>
          <p:cNvPr id="3" name="內容版面配置區 2"/>
          <p:cNvSpPr>
            <a:spLocks noGrp="1"/>
          </p:cNvSpPr>
          <p:nvPr>
            <p:ph idx="1"/>
          </p:nvPr>
        </p:nvSpPr>
        <p:spPr/>
        <p:txBody>
          <a:bodyPr>
            <a:normAutofit fontScale="92500" lnSpcReduction="10000"/>
          </a:bodyPr>
          <a:lstStyle/>
          <a:p>
            <a:pPr>
              <a:spcBef>
                <a:spcPts val="0"/>
              </a:spcBef>
              <a:spcAft>
                <a:spcPts val="800"/>
              </a:spcAft>
            </a:pPr>
            <a:r>
              <a:rPr lang="en-US" altLang="zh-TW" sz="2800" dirty="0" smtClean="0"/>
              <a:t>We introduced a simple parallel algorithm for large-scale collaborative filtering which, in the case of the Netflix prize, performed as well as any single method reported in the literature. Our algorithm is designed to be scalable to very large datasets.</a:t>
            </a:r>
          </a:p>
          <a:p>
            <a:pPr>
              <a:spcBef>
                <a:spcPts val="0"/>
              </a:spcBef>
              <a:spcAft>
                <a:spcPts val="800"/>
              </a:spcAft>
            </a:pPr>
            <a:r>
              <a:rPr lang="en-US" altLang="zh-TW" sz="2800" dirty="0" smtClean="0"/>
              <a:t>ALS-WR in </a:t>
            </a:r>
            <a:r>
              <a:rPr lang="en-US" altLang="zh-TW" sz="2800" dirty="0"/>
              <a:t>particular is able to achieve good results without using date or movie </a:t>
            </a:r>
            <a:r>
              <a:rPr lang="en-US" altLang="zh-TW" sz="2800" dirty="0" smtClean="0"/>
              <a:t>title information</a:t>
            </a:r>
            <a:r>
              <a:rPr lang="en-US" altLang="zh-TW" sz="2800" dirty="0"/>
              <a:t>. </a:t>
            </a:r>
            <a:endParaRPr lang="en-US" altLang="zh-TW" sz="2800" dirty="0" smtClean="0"/>
          </a:p>
          <a:p>
            <a:pPr>
              <a:spcBef>
                <a:spcPts val="0"/>
              </a:spcBef>
              <a:spcAft>
                <a:spcPts val="800"/>
              </a:spcAft>
            </a:pPr>
            <a:r>
              <a:rPr lang="en-US" altLang="zh-TW" sz="2800" dirty="0" smtClean="0"/>
              <a:t>The </a:t>
            </a:r>
            <a:r>
              <a:rPr lang="en-US" altLang="zh-TW" sz="2800" dirty="0"/>
              <a:t>fast runtime achieved through parallelization is a </a:t>
            </a:r>
            <a:r>
              <a:rPr lang="en-US" altLang="zh-TW" sz="2800" dirty="0" smtClean="0"/>
              <a:t>competitive advantage </a:t>
            </a:r>
            <a:r>
              <a:rPr lang="en-US" altLang="zh-TW" sz="2800" dirty="0"/>
              <a:t>for model building and parameter tuning in general. It will be </a:t>
            </a:r>
            <a:r>
              <a:rPr lang="en-US" altLang="zh-TW" sz="2800" dirty="0" smtClean="0"/>
              <a:t>interesting to </a:t>
            </a:r>
            <a:r>
              <a:rPr lang="en-US" altLang="zh-TW" sz="2800" dirty="0"/>
              <a:t>develop a theory to explain why ALS-WR never </a:t>
            </a:r>
            <a:r>
              <a:rPr lang="en-US" altLang="zh-TW" sz="2800" dirty="0" err="1"/>
              <a:t>overfits</a:t>
            </a:r>
            <a:r>
              <a:rPr lang="en-US" altLang="zh-TW" sz="2800" dirty="0"/>
              <a:t> the data.</a:t>
            </a:r>
            <a:endParaRPr lang="zh-TW" altLang="en-US" sz="2800" dirty="0"/>
          </a:p>
        </p:txBody>
      </p:sp>
      <p:sp>
        <p:nvSpPr>
          <p:cNvPr id="5" name="投影片編號版面配置區 4"/>
          <p:cNvSpPr>
            <a:spLocks noGrp="1"/>
          </p:cNvSpPr>
          <p:nvPr>
            <p:ph type="sldNum" sz="quarter" idx="12"/>
          </p:nvPr>
        </p:nvSpPr>
        <p:spPr/>
        <p:txBody>
          <a:bodyPr/>
          <a:lstStyle/>
          <a:p>
            <a:fld id="{7D4A60AE-DAD4-49FE-B27E-4BC4F831FA26}" type="slidenum">
              <a:rPr lang="zh-TW" altLang="en-US" smtClean="0"/>
              <a:pPr/>
              <a:t>68</a:t>
            </a:fld>
            <a:endParaRPr lang="zh-TW" altLang="en-US"/>
          </a:p>
        </p:txBody>
      </p:sp>
    </p:spTree>
    <p:extLst>
      <p:ext uri="{BB962C8B-B14F-4D97-AF65-F5344CB8AC3E}">
        <p14:creationId xmlns:p14="http://schemas.microsoft.com/office/powerpoint/2010/main" val="245167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EA067B3-CE63-4BCD-9E01-F02A396F4721}" type="slidenum">
              <a:rPr lang="en-US" altLang="zh-TW" sz="1200"/>
              <a:pPr>
                <a:spcBef>
                  <a:spcPct val="0"/>
                </a:spcBef>
                <a:buClrTx/>
                <a:buSzTx/>
                <a:buFontTx/>
                <a:buNone/>
              </a:pPr>
              <a:t>7</a:t>
            </a:fld>
            <a:endParaRPr lang="en-US" altLang="zh-TW" sz="1200"/>
          </a:p>
        </p:txBody>
      </p:sp>
      <p:sp>
        <p:nvSpPr>
          <p:cNvPr id="12293"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Basic Approaches</a:t>
            </a:r>
          </a:p>
        </p:txBody>
      </p:sp>
      <p:sp>
        <p:nvSpPr>
          <p:cNvPr id="12294" name="Rectangle 3"/>
          <p:cNvSpPr>
            <a:spLocks noGrp="1" noChangeArrowheads="1"/>
          </p:cNvSpPr>
          <p:nvPr>
            <p:ph type="body" idx="1"/>
          </p:nvPr>
        </p:nvSpPr>
        <p:spPr/>
        <p:txBody>
          <a:bodyPr/>
          <a:lstStyle/>
          <a:p>
            <a:pPr eaLnBrk="1" hangingPunct="1"/>
            <a:r>
              <a:rPr lang="en-US" altLang="zh-TW" smtClean="0">
                <a:ea typeface="新細明體" panose="02020500000000000000" pitchFamily="18" charset="-120"/>
              </a:rPr>
              <a:t>Collaborative Filtering (CF)</a:t>
            </a:r>
          </a:p>
          <a:p>
            <a:pPr lvl="1" eaLnBrk="1" hangingPunct="1"/>
            <a:r>
              <a:rPr lang="en-US" altLang="zh-TW" smtClean="0">
                <a:ea typeface="新細明體" panose="02020500000000000000" pitchFamily="18" charset="-120"/>
              </a:rPr>
              <a:t>Look at users </a:t>
            </a:r>
            <a:r>
              <a:rPr lang="en-US" altLang="zh-TW" smtClean="0">
                <a:solidFill>
                  <a:srgbClr val="428C8E"/>
                </a:solidFill>
                <a:ea typeface="新細明體" panose="02020500000000000000" pitchFamily="18" charset="-120"/>
              </a:rPr>
              <a:t>collective</a:t>
            </a:r>
            <a:r>
              <a:rPr lang="en-US" altLang="zh-TW" smtClean="0">
                <a:ea typeface="新細明體" panose="02020500000000000000" pitchFamily="18" charset="-120"/>
              </a:rPr>
              <a:t> behavior</a:t>
            </a:r>
          </a:p>
          <a:p>
            <a:pPr lvl="1" eaLnBrk="1" hangingPunct="1"/>
            <a:r>
              <a:rPr lang="en-US" altLang="zh-TW" smtClean="0">
                <a:ea typeface="新細明體" panose="02020500000000000000" pitchFamily="18" charset="-120"/>
              </a:rPr>
              <a:t>Look at the active user </a:t>
            </a:r>
            <a:r>
              <a:rPr lang="en-US" altLang="zh-TW" smtClean="0">
                <a:solidFill>
                  <a:srgbClr val="428C8E"/>
                </a:solidFill>
                <a:ea typeface="新細明體" panose="02020500000000000000" pitchFamily="18" charset="-120"/>
              </a:rPr>
              <a:t>history</a:t>
            </a:r>
          </a:p>
          <a:p>
            <a:pPr lvl="1" eaLnBrk="1" hangingPunct="1"/>
            <a:r>
              <a:rPr lang="en-US" altLang="zh-TW" smtClean="0">
                <a:ea typeface="新細明體" panose="02020500000000000000" pitchFamily="18" charset="-120"/>
              </a:rPr>
              <a:t>Combine!</a:t>
            </a:r>
          </a:p>
          <a:p>
            <a:pPr lvl="1" eaLnBrk="1" hangingPunct="1">
              <a:buFont typeface="Wingdings" panose="05000000000000000000" pitchFamily="2" charset="2"/>
              <a:buNone/>
            </a:pPr>
            <a:endParaRPr lang="en-US" altLang="zh-TW" smtClean="0">
              <a:ea typeface="新細明體" panose="02020500000000000000" pitchFamily="18" charset="-120"/>
            </a:endParaRPr>
          </a:p>
          <a:p>
            <a:pPr eaLnBrk="1" hangingPunct="1"/>
            <a:r>
              <a:rPr lang="en-US" altLang="zh-TW" smtClean="0">
                <a:ea typeface="新細明體" panose="02020500000000000000" pitchFamily="18" charset="-120"/>
              </a:rPr>
              <a:t>Content-based Filtering</a:t>
            </a:r>
          </a:p>
          <a:p>
            <a:pPr lvl="1" eaLnBrk="1" hangingPunct="1"/>
            <a:r>
              <a:rPr lang="en-US" altLang="zh-TW" smtClean="0">
                <a:ea typeface="新細明體" panose="02020500000000000000" pitchFamily="18" charset="-120"/>
              </a:rPr>
              <a:t>Recommend items based on </a:t>
            </a:r>
            <a:r>
              <a:rPr lang="en-US" altLang="zh-TW" smtClean="0">
                <a:solidFill>
                  <a:srgbClr val="428C8E"/>
                </a:solidFill>
                <a:ea typeface="新細明體" panose="02020500000000000000" pitchFamily="18" charset="-120"/>
              </a:rPr>
              <a:t>key-words</a:t>
            </a:r>
          </a:p>
          <a:p>
            <a:pPr lvl="1" eaLnBrk="1" hangingPunct="1"/>
            <a:r>
              <a:rPr lang="en-US" altLang="zh-TW" smtClean="0">
                <a:ea typeface="新細明體" panose="02020500000000000000" pitchFamily="18" charset="-120"/>
              </a:rPr>
              <a:t>More appropriate for </a:t>
            </a:r>
            <a:r>
              <a:rPr lang="en-US" altLang="zh-TW" smtClean="0">
                <a:solidFill>
                  <a:srgbClr val="428C8E"/>
                </a:solidFill>
                <a:ea typeface="新細明體" panose="02020500000000000000" pitchFamily="18" charset="-120"/>
              </a:rPr>
              <a:t>information retrieval</a:t>
            </a:r>
            <a:endParaRPr lang="ar-SA" altLang="zh-TW" smtClean="0">
              <a:solidFill>
                <a:srgbClr val="428C8E"/>
              </a:solidFill>
              <a:ea typeface="新細明體" panose="02020500000000000000" pitchFamily="18" charset="-120"/>
            </a:endParaRPr>
          </a:p>
          <a:p>
            <a:pPr lvl="1" eaLnBrk="1" hangingPunct="1"/>
            <a:endParaRPr lang="en-US" altLang="zh-TW" smtClean="0">
              <a:ea typeface="新細明體" panose="02020500000000000000" pitchFamily="18" charset="-120"/>
            </a:endParaRPr>
          </a:p>
        </p:txBody>
      </p:sp>
      <p:sp>
        <p:nvSpPr>
          <p:cNvPr id="2127876" name="AutoShape 4"/>
          <p:cNvSpPr>
            <a:spLocks/>
          </p:cNvSpPr>
          <p:nvPr/>
        </p:nvSpPr>
        <p:spPr bwMode="auto">
          <a:xfrm>
            <a:off x="7467600" y="1600200"/>
            <a:ext cx="76200" cy="1828800"/>
          </a:xfrm>
          <a:prstGeom prst="rightBrace">
            <a:avLst>
              <a:gd name="adj1" fmla="val 2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2127877" name="WordArt 5"/>
          <p:cNvSpPr>
            <a:spLocks noChangeArrowheads="1" noChangeShapeType="1" noTextEdit="1"/>
          </p:cNvSpPr>
          <p:nvPr/>
        </p:nvSpPr>
        <p:spPr bwMode="auto">
          <a:xfrm>
            <a:off x="7696200" y="1600200"/>
            <a:ext cx="1190625" cy="1714500"/>
          </a:xfrm>
          <a:prstGeom prst="rect">
            <a:avLst/>
          </a:prstGeom>
        </p:spPr>
        <p:txBody>
          <a:bodyPr wrap="none" fromWordArt="1">
            <a:prstTxWarp prst="textPlain">
              <a:avLst>
                <a:gd name="adj" fmla="val 50000"/>
              </a:avLst>
            </a:prstTxWarp>
          </a:bodyPr>
          <a:lstStyle/>
          <a:p>
            <a:pPr algn="ctr"/>
            <a:r>
              <a:rPr lang="en-US" altLang="zh-TW"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Today’s</a:t>
            </a:r>
          </a:p>
          <a:p>
            <a:pPr algn="ctr"/>
            <a:r>
              <a:rPr lang="en-US" altLang="zh-TW"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Focus</a:t>
            </a:r>
            <a:endParaRPr lang="zh-TW" altLang="en-US"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904312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0" fill="hold" nodeType="clickEffect">
                                  <p:stCondLst>
                                    <p:cond delay="0"/>
                                  </p:stCondLst>
                                  <p:childTnLst>
                                    <p:set>
                                      <p:cBhvr>
                                        <p:cTn id="6" dur="1" fill="hold">
                                          <p:stCondLst>
                                            <p:cond delay="0"/>
                                          </p:stCondLst>
                                        </p:cTn>
                                        <p:tgtEl>
                                          <p:spTgt spid="21278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27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78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B7B7801-D1A8-4E86-8C9F-E396585FB050}" type="slidenum">
              <a:rPr lang="en-US" altLang="zh-TW" sz="1200"/>
              <a:pPr>
                <a:spcBef>
                  <a:spcPct val="0"/>
                </a:spcBef>
                <a:buClrTx/>
                <a:buSzTx/>
                <a:buFontTx/>
                <a:buNone/>
              </a:pPr>
              <a:t>8</a:t>
            </a:fld>
            <a:endParaRPr lang="en-US" altLang="zh-TW" sz="1200"/>
          </a:p>
        </p:txBody>
      </p:sp>
      <p:sp>
        <p:nvSpPr>
          <p:cNvPr id="13317" name="Rectangle 2"/>
          <p:cNvSpPr>
            <a:spLocks noGrp="1" noChangeArrowheads="1"/>
          </p:cNvSpPr>
          <p:nvPr>
            <p:ph type="title"/>
          </p:nvPr>
        </p:nvSpPr>
        <p:spPr/>
        <p:txBody>
          <a:bodyPr/>
          <a:lstStyle/>
          <a:p>
            <a:pPr eaLnBrk="1" hangingPunct="1"/>
            <a:r>
              <a:rPr lang="en-US" altLang="zh-TW" sz="3200" smtClean="0">
                <a:ea typeface="新細明體" panose="02020500000000000000" pitchFamily="18" charset="-120"/>
              </a:rPr>
              <a:t>Collaborative Filtering: A Framework</a:t>
            </a:r>
          </a:p>
        </p:txBody>
      </p:sp>
      <p:sp>
        <p:nvSpPr>
          <p:cNvPr id="13318" name="Text Box 3"/>
          <p:cNvSpPr txBox="1">
            <a:spLocks noChangeArrowheads="1"/>
          </p:cNvSpPr>
          <p:nvPr/>
        </p:nvSpPr>
        <p:spPr bwMode="auto">
          <a:xfrm>
            <a:off x="685800" y="2514600"/>
            <a:ext cx="838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a:solidFill>
                  <a:srgbClr val="000066"/>
                </a:solidFill>
                <a:latin typeface="Arial Narrow" panose="020B0606020202030204" pitchFamily="34" charset="0"/>
                <a:ea typeface="新細明體" panose="02020500000000000000" pitchFamily="18" charset="-120"/>
                <a:cs typeface="Arial" panose="020B0604020202020204" pitchFamily="34" charset="0"/>
              </a:rPr>
              <a:t>u</a:t>
            </a: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1</a:t>
            </a:r>
          </a:p>
          <a:p>
            <a:pPr>
              <a:spcBef>
                <a:spcPct val="0"/>
              </a:spcBef>
              <a:buClrTx/>
              <a:buSzTx/>
              <a:buFontTx/>
              <a:buNone/>
            </a:pPr>
            <a:r>
              <a:rPr lang="en-US" altLang="zh-TW" sz="2400">
                <a:solidFill>
                  <a:srgbClr val="000066"/>
                </a:solidFill>
                <a:latin typeface="Arial Narrow" panose="020B0606020202030204" pitchFamily="34" charset="0"/>
                <a:ea typeface="新細明體" panose="02020500000000000000" pitchFamily="18" charset="-120"/>
                <a:cs typeface="Arial" panose="020B0604020202020204" pitchFamily="34" charset="0"/>
              </a:rPr>
              <a:t>u</a:t>
            </a: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2</a:t>
            </a:r>
          </a:p>
          <a:p>
            <a:pPr>
              <a:spcBef>
                <a:spcPct val="0"/>
              </a:spcBef>
              <a:buClrTx/>
              <a:buSzTx/>
              <a:buFontTx/>
              <a:buNone/>
            </a:pP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a:t>
            </a: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a:solidFill>
                  <a:srgbClr val="FF0000"/>
                </a:solidFill>
                <a:latin typeface="Arial Narrow" panose="020B0606020202030204" pitchFamily="34" charset="0"/>
                <a:ea typeface="新細明體" panose="02020500000000000000" pitchFamily="18" charset="-120"/>
                <a:cs typeface="Arial" panose="020B0604020202020204" pitchFamily="34" charset="0"/>
              </a:rPr>
              <a:t>u</a:t>
            </a:r>
            <a:r>
              <a:rPr lang="en-US" altLang="zh-TW" sz="2400" baseline="-25000">
                <a:solidFill>
                  <a:srgbClr val="FF0000"/>
                </a:solidFill>
                <a:latin typeface="Arial Narrow" panose="020B0606020202030204" pitchFamily="34" charset="0"/>
                <a:ea typeface="新細明體" panose="02020500000000000000" pitchFamily="18" charset="-120"/>
                <a:cs typeface="Arial" panose="020B0604020202020204" pitchFamily="34" charset="0"/>
              </a:rPr>
              <a:t>i</a:t>
            </a: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a:t>
            </a: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a:solidFill>
                  <a:srgbClr val="000066"/>
                </a:solidFill>
                <a:latin typeface="Arial Narrow" panose="020B0606020202030204" pitchFamily="34" charset="0"/>
                <a:ea typeface="新細明體" panose="02020500000000000000" pitchFamily="18" charset="-120"/>
                <a:cs typeface="Arial" panose="020B0604020202020204" pitchFamily="34" charset="0"/>
              </a:rPr>
              <a:t>u</a:t>
            </a: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m</a:t>
            </a: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endParaRPr lang="en-US" altLang="zh-TW" sz="2400">
              <a:latin typeface="Arial Narrow" panose="020B0606020202030204" pitchFamily="34" charset="0"/>
              <a:ea typeface="新細明體" panose="02020500000000000000" pitchFamily="18" charset="-120"/>
              <a:cs typeface="Arial" panose="020B0604020202020204" pitchFamily="34" charset="0"/>
            </a:endParaRPr>
          </a:p>
        </p:txBody>
      </p:sp>
      <p:sp>
        <p:nvSpPr>
          <p:cNvPr id="13319" name="Text Box 4"/>
          <p:cNvSpPr txBox="1">
            <a:spLocks noChangeArrowheads="1"/>
          </p:cNvSpPr>
          <p:nvPr/>
        </p:nvSpPr>
        <p:spPr bwMode="auto">
          <a:xfrm>
            <a:off x="2149475" y="1371600"/>
            <a:ext cx="181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Items: I</a:t>
            </a:r>
            <a:endParaRPr lang="en-US" altLang="zh-TW" sz="2400">
              <a:latin typeface="Arial Narrow" panose="020B0606020202030204" pitchFamily="34" charset="0"/>
              <a:ea typeface="新細明體" panose="02020500000000000000" pitchFamily="18" charset="-120"/>
              <a:cs typeface="Arial" panose="020B0604020202020204" pitchFamily="34" charset="0"/>
            </a:endParaRPr>
          </a:p>
        </p:txBody>
      </p:sp>
      <p:sp>
        <p:nvSpPr>
          <p:cNvPr id="13320" name="Text Box 5"/>
          <p:cNvSpPr txBox="1">
            <a:spLocks noChangeArrowheads="1"/>
          </p:cNvSpPr>
          <p:nvPr/>
        </p:nvSpPr>
        <p:spPr bwMode="auto">
          <a:xfrm>
            <a:off x="1600200" y="1905000"/>
            <a:ext cx="30480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a:solidFill>
                  <a:srgbClr val="000066"/>
                </a:solidFill>
                <a:latin typeface="Arial Narrow" panose="020B0606020202030204" pitchFamily="34" charset="0"/>
                <a:ea typeface="新細明體" panose="02020500000000000000" pitchFamily="18" charset="-120"/>
                <a:cs typeface="Arial" panose="020B0604020202020204" pitchFamily="34" charset="0"/>
              </a:rPr>
              <a:t>i</a:t>
            </a: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1     </a:t>
            </a:r>
            <a:r>
              <a:rPr lang="en-US" altLang="zh-TW" sz="2400">
                <a:solidFill>
                  <a:srgbClr val="000066"/>
                </a:solidFill>
                <a:latin typeface="Arial Narrow" panose="020B0606020202030204" pitchFamily="34" charset="0"/>
                <a:ea typeface="新細明體" panose="02020500000000000000" pitchFamily="18" charset="-120"/>
                <a:cs typeface="Arial" panose="020B0604020202020204" pitchFamily="34" charset="0"/>
              </a:rPr>
              <a:t>  i</a:t>
            </a: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2    </a:t>
            </a:r>
            <a:r>
              <a:rPr lang="en-US" altLang="zh-TW" sz="2400">
                <a:solidFill>
                  <a:srgbClr val="000066"/>
                </a:solidFill>
                <a:latin typeface="Arial Narrow" panose="020B0606020202030204" pitchFamily="34" charset="0"/>
                <a:ea typeface="新細明體" panose="02020500000000000000" pitchFamily="18" charset="-120"/>
                <a:cs typeface="Arial" panose="020B0604020202020204" pitchFamily="34" charset="0"/>
              </a:rPr>
              <a:t>  …   </a:t>
            </a:r>
            <a:r>
              <a:rPr lang="en-US" altLang="zh-TW" sz="2400">
                <a:solidFill>
                  <a:srgbClr val="FF0000"/>
                </a:solidFill>
                <a:latin typeface="Arial Narrow" panose="020B0606020202030204" pitchFamily="34" charset="0"/>
                <a:ea typeface="新細明體" panose="02020500000000000000" pitchFamily="18" charset="-120"/>
                <a:cs typeface="Arial" panose="020B0604020202020204" pitchFamily="34" charset="0"/>
              </a:rPr>
              <a:t> i</a:t>
            </a:r>
            <a:r>
              <a:rPr lang="en-US" altLang="zh-TW" sz="2400" baseline="-25000">
                <a:solidFill>
                  <a:srgbClr val="FF0000"/>
                </a:solidFill>
                <a:latin typeface="Arial Narrow" panose="020B0606020202030204" pitchFamily="34" charset="0"/>
                <a:ea typeface="新細明體" panose="02020500000000000000" pitchFamily="18" charset="-120"/>
                <a:cs typeface="Arial" panose="020B0604020202020204" pitchFamily="34" charset="0"/>
              </a:rPr>
              <a:t>j  </a:t>
            </a:r>
            <a:r>
              <a:rPr lang="en-US" altLang="zh-TW" sz="2400">
                <a:solidFill>
                  <a:srgbClr val="FF0000"/>
                </a:solidFill>
                <a:latin typeface="Arial Narrow" panose="020B0606020202030204" pitchFamily="34" charset="0"/>
                <a:ea typeface="新細明體" panose="02020500000000000000" pitchFamily="18" charset="-120"/>
                <a:cs typeface="Arial" panose="020B0604020202020204" pitchFamily="34" charset="0"/>
              </a:rPr>
              <a:t> </a:t>
            </a:r>
            <a:r>
              <a:rPr lang="en-US" altLang="zh-TW" sz="2400">
                <a:solidFill>
                  <a:srgbClr val="000066"/>
                </a:solidFill>
                <a:latin typeface="Arial Narrow" panose="020B0606020202030204" pitchFamily="34" charset="0"/>
                <a:ea typeface="新細明體" panose="02020500000000000000" pitchFamily="18" charset="-120"/>
                <a:cs typeface="Arial" panose="020B0604020202020204" pitchFamily="34" charset="0"/>
              </a:rPr>
              <a:t>…    i</a:t>
            </a: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n </a:t>
            </a: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3           1.5    …. …                 2 </a:t>
            </a: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2</a:t>
            </a: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1</a:t>
            </a: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endPar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a:p>
            <a:pPr>
              <a:spcBef>
                <a:spcPct val="0"/>
              </a:spcBef>
              <a:buClrTx/>
              <a:buSzTx/>
              <a:buFontTx/>
              <a:buNone/>
            </a:pPr>
            <a:r>
              <a:rPr lang="en-US" altLang="zh-TW" sz="2400" baseline="-25000">
                <a:solidFill>
                  <a:srgbClr val="000066"/>
                </a:solidFill>
                <a:latin typeface="Arial Narrow" panose="020B0606020202030204" pitchFamily="34" charset="0"/>
                <a:ea typeface="新細明體" panose="02020500000000000000" pitchFamily="18" charset="-120"/>
                <a:cs typeface="Arial" panose="020B0604020202020204" pitchFamily="34" charset="0"/>
              </a:rPr>
              <a:t>3                   </a:t>
            </a:r>
          </a:p>
        </p:txBody>
      </p:sp>
      <p:sp>
        <p:nvSpPr>
          <p:cNvPr id="13321" name="Rectangle 6"/>
          <p:cNvSpPr>
            <a:spLocks noChangeArrowheads="1"/>
          </p:cNvSpPr>
          <p:nvPr/>
        </p:nvSpPr>
        <p:spPr bwMode="auto">
          <a:xfrm>
            <a:off x="1447800" y="2514600"/>
            <a:ext cx="29718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3322" name="Text Box 7"/>
          <p:cNvSpPr txBox="1">
            <a:spLocks noChangeArrowheads="1"/>
          </p:cNvSpPr>
          <p:nvPr/>
        </p:nvSpPr>
        <p:spPr bwMode="auto">
          <a:xfrm>
            <a:off x="3352800" y="3657600"/>
            <a:ext cx="671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b="1">
                <a:solidFill>
                  <a:srgbClr val="FF0000"/>
                </a:solidFill>
                <a:latin typeface="Arial Narrow" panose="020B0606020202030204" pitchFamily="34" charset="0"/>
                <a:ea typeface="新細明體" panose="02020500000000000000" pitchFamily="18" charset="-120"/>
                <a:cs typeface="Arial" panose="020B0604020202020204" pitchFamily="34" charset="0"/>
              </a:rPr>
              <a:t>r</a:t>
            </a:r>
            <a:r>
              <a:rPr lang="en-US" altLang="zh-TW" sz="2400" b="1" baseline="-25000">
                <a:solidFill>
                  <a:srgbClr val="FF0000"/>
                </a:solidFill>
                <a:latin typeface="Arial Narrow" panose="020B0606020202030204" pitchFamily="34" charset="0"/>
                <a:ea typeface="新細明體" panose="02020500000000000000" pitchFamily="18" charset="-120"/>
                <a:cs typeface="Arial" panose="020B0604020202020204" pitchFamily="34" charset="0"/>
              </a:rPr>
              <a:t>ij</a:t>
            </a:r>
            <a:r>
              <a:rPr lang="en-US" altLang="zh-TW" sz="2400" b="1">
                <a:solidFill>
                  <a:srgbClr val="FF0000"/>
                </a:solidFill>
                <a:latin typeface="Arial Narrow" panose="020B0606020202030204" pitchFamily="34" charset="0"/>
                <a:ea typeface="新細明體" panose="02020500000000000000" pitchFamily="18" charset="-120"/>
                <a:cs typeface="Arial" panose="020B0604020202020204" pitchFamily="34" charset="0"/>
              </a:rPr>
              <a:t>=?</a:t>
            </a:r>
          </a:p>
        </p:txBody>
      </p:sp>
      <p:sp>
        <p:nvSpPr>
          <p:cNvPr id="13323" name="Text Box 8"/>
          <p:cNvSpPr txBox="1">
            <a:spLocks noChangeArrowheads="1"/>
          </p:cNvSpPr>
          <p:nvPr/>
        </p:nvSpPr>
        <p:spPr bwMode="auto">
          <a:xfrm>
            <a:off x="4724400" y="2438400"/>
            <a:ext cx="4191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b="1">
                <a:solidFill>
                  <a:srgbClr val="E4391C"/>
                </a:solidFill>
                <a:latin typeface="Arial Narrow" panose="020B0606020202030204" pitchFamily="34" charset="0"/>
                <a:ea typeface="新細明體" panose="02020500000000000000" pitchFamily="18" charset="-120"/>
                <a:cs typeface="Arial" panose="020B0604020202020204" pitchFamily="34" charset="0"/>
              </a:rPr>
              <a:t>The task:</a:t>
            </a:r>
          </a:p>
          <a:p>
            <a:pPr>
              <a:spcBef>
                <a:spcPct val="0"/>
              </a:spcBef>
              <a:buClrTx/>
              <a:buSzTx/>
              <a:buFontTx/>
              <a:buNone/>
            </a:pP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Q1: Find Unknown ratings?</a:t>
            </a:r>
          </a:p>
          <a:p>
            <a:pPr>
              <a:spcBef>
                <a:spcPct val="0"/>
              </a:spcBef>
              <a:buClrTx/>
              <a:buSzTx/>
              <a:buFontTx/>
              <a:buNone/>
            </a:pP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Q2: Which items should we recommend to this user?</a:t>
            </a:r>
          </a:p>
          <a:p>
            <a:pPr>
              <a:spcBef>
                <a:spcPct val="0"/>
              </a:spcBef>
              <a:buClrTx/>
              <a:buSzTx/>
              <a:buFontTx/>
              <a:buNone/>
            </a:pP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a:t>
            </a:r>
          </a:p>
          <a:p>
            <a:pPr>
              <a:spcBef>
                <a:spcPct val="0"/>
              </a:spcBef>
              <a:buClrTx/>
              <a:buSzTx/>
              <a:buFontTx/>
              <a:buNone/>
            </a:pP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a:t>
            </a:r>
          </a:p>
          <a:p>
            <a:pPr>
              <a:spcBef>
                <a:spcPct val="0"/>
              </a:spcBef>
              <a:buClrTx/>
              <a:buSzTx/>
              <a:buFontTx/>
              <a:buNone/>
            </a:pP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a:t>
            </a:r>
            <a:endParaRPr lang="en-US" altLang="zh-TW" sz="2400" b="1" i="1">
              <a:solidFill>
                <a:srgbClr val="000066"/>
              </a:solidFill>
              <a:latin typeface="Arial Narrow" panose="020B0606020202030204" pitchFamily="34" charset="0"/>
              <a:ea typeface="新細明體" panose="02020500000000000000" pitchFamily="18" charset="-120"/>
              <a:cs typeface="Arial" panose="020B0604020202020204" pitchFamily="34" charset="0"/>
            </a:endParaRPr>
          </a:p>
        </p:txBody>
      </p:sp>
      <p:sp>
        <p:nvSpPr>
          <p:cNvPr id="13324" name="Text Box 9"/>
          <p:cNvSpPr txBox="1">
            <a:spLocks noChangeArrowheads="1"/>
          </p:cNvSpPr>
          <p:nvPr/>
        </p:nvSpPr>
        <p:spPr bwMode="auto">
          <a:xfrm>
            <a:off x="1447800" y="5334000"/>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b="1" i="1">
                <a:solidFill>
                  <a:srgbClr val="000066"/>
                </a:solidFill>
                <a:latin typeface="Arial Narrow" panose="020B0606020202030204" pitchFamily="34" charset="0"/>
                <a:ea typeface="新細明體" panose="02020500000000000000" pitchFamily="18" charset="-120"/>
                <a:cs typeface="Arial" panose="020B0604020202020204" pitchFamily="34" charset="0"/>
              </a:rPr>
              <a:t>Unknown function </a:t>
            </a:r>
          </a:p>
          <a:p>
            <a:pPr>
              <a:spcBef>
                <a:spcPct val="0"/>
              </a:spcBef>
              <a:buClrTx/>
              <a:buSzTx/>
              <a:buFontTx/>
              <a:buNone/>
            </a:pPr>
            <a:r>
              <a:rPr lang="en-US" altLang="zh-TW" sz="2400" b="1" i="1">
                <a:solidFill>
                  <a:srgbClr val="000066"/>
                </a:solidFill>
                <a:latin typeface="Arial Narrow" panose="020B0606020202030204" pitchFamily="34" charset="0"/>
                <a:ea typeface="新細明體" panose="02020500000000000000" pitchFamily="18" charset="-120"/>
                <a:cs typeface="Arial" panose="020B0604020202020204" pitchFamily="34" charset="0"/>
              </a:rPr>
              <a:t>f: U </a:t>
            </a: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x</a:t>
            </a:r>
            <a:r>
              <a:rPr lang="en-US" altLang="zh-TW" sz="2400" b="1" i="1">
                <a:solidFill>
                  <a:srgbClr val="000066"/>
                </a:solidFill>
                <a:latin typeface="Arial Narrow" panose="020B0606020202030204" pitchFamily="34" charset="0"/>
                <a:ea typeface="新細明體" panose="02020500000000000000" pitchFamily="18" charset="-120"/>
                <a:cs typeface="Arial" panose="020B0604020202020204" pitchFamily="34" charset="0"/>
              </a:rPr>
              <a:t> I</a:t>
            </a:r>
            <a:r>
              <a:rPr lang="en-US" altLang="zh-TW" sz="2400" b="1" i="1">
                <a:solidFill>
                  <a:srgbClr val="000066"/>
                </a:solidFill>
                <a:latin typeface="Arial Narrow" panose="020B0606020202030204" pitchFamily="34" charset="0"/>
                <a:ea typeface="新細明體" panose="02020500000000000000" pitchFamily="18" charset="-120"/>
                <a:cs typeface="Arial" panose="020B0604020202020204" pitchFamily="34" charset="0"/>
                <a:sym typeface="Symbol" panose="05050102010706020507" pitchFamily="18" charset="2"/>
              </a:rPr>
              <a:t></a:t>
            </a:r>
            <a:r>
              <a:rPr lang="en-US" altLang="zh-TW" sz="2400" b="1" i="1">
                <a:solidFill>
                  <a:srgbClr val="000066"/>
                </a:solidFill>
                <a:latin typeface="Arial Narrow" panose="020B0606020202030204" pitchFamily="34" charset="0"/>
                <a:ea typeface="新細明體" panose="02020500000000000000" pitchFamily="18" charset="-120"/>
                <a:cs typeface="Arial" panose="020B0604020202020204" pitchFamily="34" charset="0"/>
              </a:rPr>
              <a:t> R</a:t>
            </a:r>
          </a:p>
        </p:txBody>
      </p:sp>
      <p:sp>
        <p:nvSpPr>
          <p:cNvPr id="13325" name="AutoShape 10"/>
          <p:cNvSpPr>
            <a:spLocks noChangeArrowheads="1"/>
          </p:cNvSpPr>
          <p:nvPr/>
        </p:nvSpPr>
        <p:spPr bwMode="auto">
          <a:xfrm>
            <a:off x="2514600" y="4343400"/>
            <a:ext cx="485775" cy="976313"/>
          </a:xfrm>
          <a:prstGeom prst="up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3326" name="Rectangle 11"/>
          <p:cNvSpPr>
            <a:spLocks noChangeArrowheads="1"/>
          </p:cNvSpPr>
          <p:nvPr/>
        </p:nvSpPr>
        <p:spPr bwMode="auto">
          <a:xfrm>
            <a:off x="3429000" y="373380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TW" altLang="en-US" sz="2400">
              <a:ea typeface="新細明體" panose="02020500000000000000" pitchFamily="18" charset="-120"/>
            </a:endParaRPr>
          </a:p>
        </p:txBody>
      </p:sp>
      <p:sp>
        <p:nvSpPr>
          <p:cNvPr id="13327" name="Text Box 12"/>
          <p:cNvSpPr txBox="1">
            <a:spLocks noChangeArrowheads="1"/>
          </p:cNvSpPr>
          <p:nvPr/>
        </p:nvSpPr>
        <p:spPr bwMode="auto">
          <a:xfrm>
            <a:off x="76200" y="5105400"/>
            <a:ext cx="181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TW" sz="2400" b="1">
                <a:solidFill>
                  <a:srgbClr val="000066"/>
                </a:solidFill>
                <a:latin typeface="Arial Narrow" panose="020B0606020202030204" pitchFamily="34" charset="0"/>
                <a:ea typeface="新細明體" panose="02020500000000000000" pitchFamily="18" charset="-120"/>
                <a:cs typeface="Arial" panose="020B0604020202020204" pitchFamily="34" charset="0"/>
              </a:rPr>
              <a:t>Users: U</a:t>
            </a:r>
            <a:endParaRPr lang="en-US" altLang="zh-TW" sz="2400">
              <a:latin typeface="Arial Narrow" panose="020B0606020202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8441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667CC2E-C78E-4A37-B367-6B1BB3AEF3BF}" type="slidenum">
              <a:rPr lang="en-US" altLang="zh-TW" sz="1200"/>
              <a:pPr>
                <a:spcBef>
                  <a:spcPct val="0"/>
                </a:spcBef>
                <a:buClrTx/>
                <a:buSzTx/>
                <a:buFontTx/>
                <a:buNone/>
              </a:pPr>
              <a:t>9</a:t>
            </a:fld>
            <a:endParaRPr lang="en-US" altLang="zh-TW" sz="1200"/>
          </a:p>
        </p:txBody>
      </p:sp>
      <p:sp>
        <p:nvSpPr>
          <p:cNvPr id="14341" name="Rectangle 2"/>
          <p:cNvSpPr>
            <a:spLocks noGrp="1" noChangeArrowheads="1"/>
          </p:cNvSpPr>
          <p:nvPr>
            <p:ph type="title"/>
          </p:nvPr>
        </p:nvSpPr>
        <p:spPr/>
        <p:txBody>
          <a:bodyPr/>
          <a:lstStyle/>
          <a:p>
            <a:pPr eaLnBrk="1" hangingPunct="1"/>
            <a:r>
              <a:rPr lang="en-US" altLang="zh-TW" sz="3200" smtClean="0">
                <a:ea typeface="新細明體" panose="02020500000000000000" pitchFamily="18" charset="-120"/>
              </a:rPr>
              <a:t>Collaborative Filtering Road Map</a:t>
            </a:r>
          </a:p>
        </p:txBody>
      </p:sp>
      <p:sp>
        <p:nvSpPr>
          <p:cNvPr id="14342" name="Rectangle 3"/>
          <p:cNvSpPr>
            <a:spLocks noGrp="1" noChangeArrowheads="1"/>
          </p:cNvSpPr>
          <p:nvPr>
            <p:ph type="body" idx="1"/>
          </p:nvPr>
        </p:nvSpPr>
        <p:spPr/>
        <p:txBody>
          <a:bodyPr/>
          <a:lstStyle/>
          <a:p>
            <a:pPr eaLnBrk="1" hangingPunct="1"/>
            <a:r>
              <a:rPr lang="en-US" altLang="zh-TW" sz="2400" smtClean="0">
                <a:ea typeface="新細明體" panose="02020500000000000000" pitchFamily="18" charset="-120"/>
              </a:rPr>
              <a:t>User-User Methods</a:t>
            </a:r>
          </a:p>
          <a:p>
            <a:pPr lvl="1" eaLnBrk="1" hangingPunct="1"/>
            <a:r>
              <a:rPr lang="en-US" altLang="zh-TW" sz="2400" smtClean="0">
                <a:ea typeface="新細明體" panose="02020500000000000000" pitchFamily="18" charset="-120"/>
              </a:rPr>
              <a:t>Identify </a:t>
            </a:r>
            <a:r>
              <a:rPr lang="en-US" altLang="zh-TW" sz="2400" smtClean="0">
                <a:solidFill>
                  <a:srgbClr val="428C8E"/>
                </a:solidFill>
                <a:ea typeface="新細明體" panose="02020500000000000000" pitchFamily="18" charset="-120"/>
              </a:rPr>
              <a:t>like-minded</a:t>
            </a:r>
            <a:r>
              <a:rPr lang="en-US" altLang="zh-TW" sz="2400" smtClean="0">
                <a:ea typeface="新細明體" panose="02020500000000000000" pitchFamily="18" charset="-120"/>
              </a:rPr>
              <a:t> users</a:t>
            </a:r>
          </a:p>
          <a:p>
            <a:pPr lvl="1" eaLnBrk="1" hangingPunct="1"/>
            <a:r>
              <a:rPr lang="en-US" altLang="zh-TW" sz="2400" smtClean="0">
                <a:ea typeface="新細明體" panose="02020500000000000000" pitchFamily="18" charset="-120"/>
              </a:rPr>
              <a:t>Memory-based: K-NN</a:t>
            </a:r>
          </a:p>
          <a:p>
            <a:pPr lvl="1" eaLnBrk="1" hangingPunct="1"/>
            <a:r>
              <a:rPr lang="en-US" altLang="zh-TW" sz="2400" smtClean="0">
                <a:ea typeface="新細明體" panose="02020500000000000000" pitchFamily="18" charset="-120"/>
              </a:rPr>
              <a:t>Model-based: Clustering</a:t>
            </a:r>
          </a:p>
          <a:p>
            <a:pPr eaLnBrk="1" hangingPunct="1"/>
            <a:r>
              <a:rPr lang="en-US" altLang="zh-TW" sz="2400" smtClean="0">
                <a:ea typeface="新細明體" panose="02020500000000000000" pitchFamily="18" charset="-120"/>
              </a:rPr>
              <a:t>Item-Item Method</a:t>
            </a:r>
          </a:p>
          <a:p>
            <a:pPr lvl="1" eaLnBrk="1" hangingPunct="1"/>
            <a:r>
              <a:rPr lang="en-US" altLang="zh-TW" sz="2400" smtClean="0">
                <a:ea typeface="新細明體" panose="02020500000000000000" pitchFamily="18" charset="-120"/>
              </a:rPr>
              <a:t>Identify buying </a:t>
            </a:r>
            <a:r>
              <a:rPr lang="en-US" altLang="zh-TW" sz="2400" smtClean="0">
                <a:solidFill>
                  <a:srgbClr val="428C8E"/>
                </a:solidFill>
                <a:ea typeface="新細明體" panose="02020500000000000000" pitchFamily="18" charset="-120"/>
              </a:rPr>
              <a:t>patterns </a:t>
            </a:r>
          </a:p>
          <a:p>
            <a:pPr lvl="1" eaLnBrk="1" hangingPunct="1"/>
            <a:r>
              <a:rPr lang="en-US" altLang="zh-TW" sz="2400" smtClean="0">
                <a:ea typeface="新細明體" panose="02020500000000000000" pitchFamily="18" charset="-120"/>
              </a:rPr>
              <a:t>Correlation Analysis</a:t>
            </a:r>
          </a:p>
          <a:p>
            <a:pPr lvl="1" eaLnBrk="1" hangingPunct="1"/>
            <a:r>
              <a:rPr lang="en-US" altLang="zh-TW" sz="2400" smtClean="0">
                <a:ea typeface="新細明體" panose="02020500000000000000" pitchFamily="18" charset="-120"/>
              </a:rPr>
              <a:t>Linear Regression</a:t>
            </a:r>
          </a:p>
          <a:p>
            <a:pPr lvl="1" eaLnBrk="1" hangingPunct="1"/>
            <a:r>
              <a:rPr lang="en-US" altLang="zh-TW" sz="2400" smtClean="0">
                <a:ea typeface="新細明體" panose="02020500000000000000" pitchFamily="18" charset="-120"/>
              </a:rPr>
              <a:t>Belief Network</a:t>
            </a:r>
          </a:p>
          <a:p>
            <a:pPr lvl="1" eaLnBrk="1" hangingPunct="1"/>
            <a:r>
              <a:rPr lang="en-US" altLang="zh-TW" sz="2400" smtClean="0">
                <a:ea typeface="新細明體" panose="02020500000000000000" pitchFamily="18" charset="-120"/>
              </a:rPr>
              <a:t>Association Rule Mining</a:t>
            </a:r>
          </a:p>
        </p:txBody>
      </p:sp>
    </p:spTree>
    <p:extLst>
      <p:ext uri="{BB962C8B-B14F-4D97-AF65-F5344CB8AC3E}">
        <p14:creationId xmlns:p14="http://schemas.microsoft.com/office/powerpoint/2010/main" val="4096590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3688</TotalTime>
  <Words>2863</Words>
  <Application>Microsoft Office PowerPoint</Application>
  <PresentationFormat>如螢幕大小 (4:3)</PresentationFormat>
  <Paragraphs>686</Paragraphs>
  <Slides>68</Slides>
  <Notes>3</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3</vt:i4>
      </vt:variant>
      <vt:variant>
        <vt:lpstr>投影片標題</vt:lpstr>
      </vt:variant>
      <vt:variant>
        <vt:i4>68</vt:i4>
      </vt:variant>
    </vt:vector>
  </HeadingPairs>
  <TitlesOfParts>
    <vt:vector size="83" baseType="lpstr">
      <vt:lpstr>SimSun</vt:lpstr>
      <vt:lpstr>新細明體</vt:lpstr>
      <vt:lpstr>Arial</vt:lpstr>
      <vt:lpstr>Arial Narrow</vt:lpstr>
      <vt:lpstr>Calibri</vt:lpstr>
      <vt:lpstr>Cambria Math</vt:lpstr>
      <vt:lpstr>Impact</vt:lpstr>
      <vt:lpstr>Symbol</vt:lpstr>
      <vt:lpstr>Tahoma</vt:lpstr>
      <vt:lpstr>Times New Roman</vt:lpstr>
      <vt:lpstr>Wingdings</vt:lpstr>
      <vt:lpstr>Office 佈景主題</vt:lpstr>
      <vt:lpstr>صورة نقطية</vt:lpstr>
      <vt:lpstr>MathType 6.0 Equation</vt:lpstr>
      <vt:lpstr>Microsoft Equation 3.0</vt:lpstr>
      <vt:lpstr>Collaborative Filtering &amp; Data Mining</vt:lpstr>
      <vt:lpstr>Motivation</vt:lpstr>
      <vt:lpstr>Example: Recommendation</vt:lpstr>
      <vt:lpstr>Example: Personalization</vt:lpstr>
      <vt:lpstr>Other Examples</vt:lpstr>
      <vt:lpstr>How it Works?</vt:lpstr>
      <vt:lpstr>Basic Approaches</vt:lpstr>
      <vt:lpstr>Collaborative Filtering: A Framework</vt:lpstr>
      <vt:lpstr>Collaborative Filtering Road Map</vt:lpstr>
      <vt:lpstr>User-User Similarity: Intuition</vt:lpstr>
      <vt:lpstr>How to Measure Similarity?</vt:lpstr>
      <vt:lpstr>Nearest Neighbor Approaches [SAR00a]</vt:lpstr>
      <vt:lpstr>Clustering [BRE98]</vt:lpstr>
      <vt:lpstr>Clustering vs. k-NN Approaches</vt:lpstr>
      <vt:lpstr>Did We Answer the Questions?</vt:lpstr>
      <vt:lpstr>Are We Done?</vt:lpstr>
      <vt:lpstr>The Power of Representation [UNG98]</vt:lpstr>
      <vt:lpstr>How to Abstract?</vt:lpstr>
      <vt:lpstr>Latent Semantic Indexing [SAR00b]</vt:lpstr>
      <vt:lpstr>Are We Done? (2)</vt:lpstr>
      <vt:lpstr>Are We Done? (3)</vt:lpstr>
      <vt:lpstr>User-User Methods Evaluation</vt:lpstr>
      <vt:lpstr>Collaborative Filtering Road Map</vt:lpstr>
      <vt:lpstr>Item-Item Similarity: The Intuition</vt:lpstr>
      <vt:lpstr>Correlation-based Methods [SAR01]</vt:lpstr>
      <vt:lpstr>Correlation-based Methods (2)</vt:lpstr>
      <vt:lpstr>Regression Based Methods [VUC00]</vt:lpstr>
      <vt:lpstr>Association Rule Mining</vt:lpstr>
      <vt:lpstr>Matrix Factorization Techniques For Recommender Systems</vt:lpstr>
      <vt:lpstr>Recommender System Strategies</vt:lpstr>
      <vt:lpstr>Collaborative filtering</vt:lpstr>
      <vt:lpstr>Collaborative filtering</vt:lpstr>
      <vt:lpstr>PowerPoint 簡報</vt:lpstr>
      <vt:lpstr>Some Problems Need to be solved </vt:lpstr>
      <vt:lpstr>Matrix Factorization Methods</vt:lpstr>
      <vt:lpstr>A Basic Matrix Factorization Model</vt:lpstr>
      <vt:lpstr>A Basic Matrix Factorization Model</vt:lpstr>
      <vt:lpstr>A Basic Matrix Factorization Model</vt:lpstr>
      <vt:lpstr>Stochastic gradient descent</vt:lpstr>
      <vt:lpstr>Stochastic gradient descent</vt:lpstr>
      <vt:lpstr>Stochastic gradient descent</vt:lpstr>
      <vt:lpstr>Alternating least squares</vt:lpstr>
      <vt:lpstr>Alternating least squares</vt:lpstr>
      <vt:lpstr>Adding Biases</vt:lpstr>
      <vt:lpstr>Adding Biases</vt:lpstr>
      <vt:lpstr>Adding Biases</vt:lpstr>
      <vt:lpstr>Additional Input Sources</vt:lpstr>
      <vt:lpstr>Additional Input Sources</vt:lpstr>
      <vt:lpstr>Additional Input Sources</vt:lpstr>
      <vt:lpstr>Temporal Dynamics</vt:lpstr>
      <vt:lpstr>Inputs with Varying Confidence Level</vt:lpstr>
      <vt:lpstr>Related Extension</vt:lpstr>
      <vt:lpstr>Large-Scale Parallel Collaborative Filtering for the Netflix Prize</vt:lpstr>
      <vt:lpstr>Abstract</vt:lpstr>
      <vt:lpstr>Introduction(1/2)</vt:lpstr>
      <vt:lpstr>Introduction(2/2)</vt:lpstr>
      <vt:lpstr>Problem Formulation(1/6)</vt:lpstr>
      <vt:lpstr>Problem Formulation(2/6)</vt:lpstr>
      <vt:lpstr>Problem Formulation(3/6)</vt:lpstr>
      <vt:lpstr>Problem Formulation(4/6)</vt:lpstr>
      <vt:lpstr>Problem Formulation(5/6)</vt:lpstr>
      <vt:lpstr>Problem Formulation(6/6)</vt:lpstr>
      <vt:lpstr>Approaches(1/5)</vt:lpstr>
      <vt:lpstr>Approaches(2/5)</vt:lpstr>
      <vt:lpstr>Approaches(3/5)</vt:lpstr>
      <vt:lpstr>Approaches(4/5)</vt:lpstr>
      <vt:lpstr>Approaches(5/5)</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TroisLiu</dc:creator>
  <cp:lastModifiedBy>USER</cp:lastModifiedBy>
  <cp:revision>147</cp:revision>
  <cp:lastPrinted>2013-12-17T09:08:57Z</cp:lastPrinted>
  <dcterms:created xsi:type="dcterms:W3CDTF">2013-12-10T05:18:27Z</dcterms:created>
  <dcterms:modified xsi:type="dcterms:W3CDTF">2019-10-22T02:51:48Z</dcterms:modified>
</cp:coreProperties>
</file>