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2" autoAdjust="0"/>
  </p:normalViewPr>
  <p:slideViewPr>
    <p:cSldViewPr snapToGrid="0">
      <p:cViewPr>
        <p:scale>
          <a:sx n="82" d="100"/>
          <a:sy n="82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2056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off the shelf: 現成的；買來不用改就用的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https://zh.wikipedia.org/wiki/AdaBoost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a是關於誤差的表達式，提高錯誤點的權值，當下一次分類器再次分錯了這些點之後，會提高整體的錯誤率，這樣就導致 a 變的很小，最終導致這個分類器在整個混合分類器的權值變低。也就是說，這個算法讓優秀的分類器占整體的權值更高，而錯的分類器權值更低。</a:t>
            </a: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頭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8%E5%AF%B9%E7%86%B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AdaBoo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11808" y="19636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38200" y="621775"/>
            <a:ext cx="10515600" cy="58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b="1"/>
              <a:t>Loss Functions for Regression Problem	</a:t>
            </a:r>
            <a:r>
              <a:rPr lang="en-US"/>
              <a:t>							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Square loss is:					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 </a:t>
            </a:r>
            <a:r>
              <a:rPr lang="en-US" sz="3000"/>
              <a:t> √</a:t>
            </a:r>
            <a:r>
              <a:rPr lang="en-US"/>
              <a:t> Easy to deal with mathematically.					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  </a:t>
            </a:r>
            <a:r>
              <a:rPr lang="en-US" sz="3000"/>
              <a:t>×</a:t>
            </a:r>
            <a:r>
              <a:rPr lang="en-US"/>
              <a:t> Not robust to outliers.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According to the square loss function: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Outliers are heavily punished because the error is squared. 				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		</a:t>
            </a:r>
          </a:p>
          <a:p>
            <a:pPr marL="0" lvl="0" indent="26860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	</a:t>
            </a:r>
          </a:p>
          <a:p>
            <a:pPr marL="0" lvl="0" indent="26860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</a:t>
            </a:r>
          </a:p>
          <a:p>
            <a:pPr marL="0" lvl="0" indent="26860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0" name="Shape 150" descr="1.PNG"/>
          <p:cNvPicPr preferRelativeResize="0"/>
          <p:nvPr/>
        </p:nvPicPr>
        <p:blipFill rotWithShape="1">
          <a:blip r:embed="rId3">
            <a:alphaModFix/>
          </a:blip>
          <a:srcRect l="30284" t="21160"/>
          <a:stretch/>
        </p:blipFill>
        <p:spPr>
          <a:xfrm>
            <a:off x="6939950" y="3682725"/>
            <a:ext cx="4572175" cy="4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563" y="4887038"/>
            <a:ext cx="63531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536725" y="273250"/>
            <a:ext cx="11484300" cy="561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Absolute loss (more robust to outliers)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Huber loss (more robust to outliers)</a:t>
            </a:r>
          </a:p>
        </p:txBody>
      </p:sp>
      <p:pic>
        <p:nvPicPr>
          <p:cNvPr id="157" name="Shape 157" descr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846" y="6450"/>
            <a:ext cx="3518225" cy="9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063" y="2640713"/>
            <a:ext cx="57435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 descr="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638" y="4056650"/>
            <a:ext cx="66484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38200" y="446275"/>
            <a:ext cx="12192000" cy="573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b="1" dirty="0"/>
              <a:t>  For any loss function, we can derive a gradient boosting algorithm...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Regression with Absolute Loss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Negative gradient: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Start with an initial model, say, 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Iterate until converge: </a:t>
            </a:r>
          </a:p>
          <a:p>
            <a:pPr marL="685800" lvl="0" indent="-50800">
              <a:spcBef>
                <a:spcPts val="0"/>
              </a:spcBef>
              <a:buNone/>
            </a:pPr>
            <a:r>
              <a:rPr lang="en-US" dirty="0"/>
              <a:t>calculate gradients −g(x</a:t>
            </a:r>
            <a:r>
              <a:rPr lang="en-US" sz="1800" dirty="0"/>
              <a:t>i</a:t>
            </a:r>
            <a:r>
              <a:rPr lang="en-US" dirty="0"/>
              <a:t>) </a:t>
            </a:r>
          </a:p>
          <a:p>
            <a:pPr marL="685800" lvl="0" indent="-50800">
              <a:spcBef>
                <a:spcPts val="0"/>
              </a:spcBef>
              <a:buNone/>
            </a:pPr>
            <a:r>
              <a:rPr lang="en-US" dirty="0"/>
              <a:t>fit a regression tree h to negative gradients −g(x</a:t>
            </a:r>
            <a:r>
              <a:rPr lang="en-US" sz="1800" dirty="0"/>
              <a:t>i</a:t>
            </a:r>
            <a:r>
              <a:rPr lang="en-US" dirty="0"/>
              <a:t>) </a:t>
            </a:r>
          </a:p>
          <a:p>
            <a:pPr marL="685800" lvl="0" indent="-50800" rtl="0">
              <a:spcBef>
                <a:spcPts val="0"/>
              </a:spcBef>
              <a:buNone/>
            </a:pPr>
            <a:r>
              <a:rPr lang="en-US" dirty="0"/>
              <a:t>F := F + </a:t>
            </a:r>
            <a:r>
              <a:rPr lang="en-US" dirty="0" err="1"/>
              <a:t>ρh</a:t>
            </a:r>
            <a:endParaRPr lang="en-US" dirty="0"/>
          </a:p>
          <a:p>
            <a:pPr marL="635000" lvl="0" indent="0" rtl="0">
              <a:spcBef>
                <a:spcPts val="0"/>
              </a:spcBef>
              <a:buNone/>
            </a:pPr>
            <a:endParaRPr b="1" dirty="0"/>
          </a:p>
        </p:txBody>
      </p:sp>
      <p:pic>
        <p:nvPicPr>
          <p:cNvPr id="165" name="Shape 165" descr="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750" y="1714550"/>
            <a:ext cx="56292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904" y="2462988"/>
            <a:ext cx="1830625" cy="5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838200" y="394850"/>
            <a:ext cx="10515600" cy="555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Regression with Huber Loss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Negative gradient: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Start with an initial model, say,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Iterate until converge: </a:t>
            </a:r>
          </a:p>
          <a:p>
            <a:pPr marL="685800" lvl="0" indent="-1206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calculate gradients −g(x</a:t>
            </a:r>
            <a:r>
              <a:rPr lang="en-US" sz="1800" dirty="0"/>
              <a:t>i</a:t>
            </a:r>
            <a:r>
              <a:rPr lang="en-US" dirty="0"/>
              <a:t>) </a:t>
            </a:r>
          </a:p>
          <a:p>
            <a:pPr marL="685800" lvl="0" indent="-1206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fit a regression tree h to negative gradients −g(x</a:t>
            </a:r>
            <a:r>
              <a:rPr lang="en-US" sz="1800" dirty="0"/>
              <a:t>i</a:t>
            </a:r>
            <a:r>
              <a:rPr lang="en-US" dirty="0"/>
              <a:t>) </a:t>
            </a:r>
          </a:p>
          <a:p>
            <a:pPr marL="685800" lvl="0" indent="-1206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F := F + </a:t>
            </a:r>
            <a:r>
              <a:rPr lang="en-US" dirty="0" err="1"/>
              <a:t>ρh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pic>
        <p:nvPicPr>
          <p:cNvPr id="172" name="Shape 172" descr="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623" y="2704433"/>
            <a:ext cx="1830625" cy="5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 descr="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829" y="599732"/>
            <a:ext cx="62674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340650"/>
            <a:ext cx="10515600" cy="617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0"/>
              </a:spcBef>
              <a:buNone/>
            </a:pPr>
            <a:r>
              <a:rPr lang="en-US" b="1" dirty="0"/>
              <a:t>In general, negative gradients ⇔ residuals. </a:t>
            </a:r>
          </a:p>
          <a:p>
            <a:pPr marL="177800" lvl="0" indent="0" rtl="0">
              <a:spcBef>
                <a:spcPts val="0"/>
              </a:spcBef>
              <a:buNone/>
            </a:pPr>
            <a:r>
              <a:rPr lang="en-US" dirty="0"/>
              <a:t>For example: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Huber loss: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Update by Negative Gradient: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</a:t>
            </a:r>
            <a:r>
              <a:rPr lang="en-US" dirty="0"/>
              <a:t>by Residual: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Negative gradient pays less attention to outliers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so </a:t>
            </a:r>
            <a:r>
              <a:rPr lang="en-US" b="1" dirty="0"/>
              <a:t>we should follow negative gradients rather than residuals.</a:t>
            </a:r>
          </a:p>
        </p:txBody>
      </p:sp>
      <p:cxnSp>
        <p:nvCxnSpPr>
          <p:cNvPr id="179" name="Shape 179"/>
          <p:cNvCxnSpPr/>
          <p:nvPr/>
        </p:nvCxnSpPr>
        <p:spPr>
          <a:xfrm flipH="1">
            <a:off x="10351523" y="496946"/>
            <a:ext cx="87000" cy="39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80" name="Shape 180" descr="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205" y="973000"/>
            <a:ext cx="55054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 descr="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627" y="2765532"/>
            <a:ext cx="5997819" cy="171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1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300" y="4482408"/>
            <a:ext cx="2611550" cy="6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Gradient Boosting for Classification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Problem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Recognize the given hand written capital letter.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Multi-class classification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26 classes. A,B,C,...,Z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Data set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http://archive.ics.uci.edu/ml/datasets/Letter+ Recognition</a:t>
            </a:r>
            <a:br>
              <a:rPr lang="en-US"/>
            </a:br>
            <a:endParaRPr lang="en-US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750" y="2975929"/>
            <a:ext cx="1787900" cy="15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838200" y="501800"/>
            <a:ext cx="10515600" cy="567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Feature Extraction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20000 data points, 16 features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Feature Vector= (2, 1, 3, 1, 1, 8, 6, 6, 6, 6, 5, 9, 1, 7, 5, 10)</a:t>
            </a:r>
            <a:br>
              <a:rPr lang="en-US"/>
            </a:br>
            <a:r>
              <a:rPr lang="en-US"/>
              <a:t>Label = G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680" y="3057430"/>
            <a:ext cx="8400649" cy="28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38200" y="468350"/>
            <a:ext cx="10515600" cy="570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b="1" dirty="0"/>
              <a:t>Model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26 score functions (our models):F</a:t>
            </a:r>
            <a:r>
              <a:rPr lang="en-US" baseline="-25000" dirty="0"/>
              <a:t>A</a:t>
            </a:r>
            <a:r>
              <a:rPr lang="en-US" dirty="0"/>
              <a:t>, F</a:t>
            </a:r>
            <a:r>
              <a:rPr lang="en-US" baseline="-25000" dirty="0"/>
              <a:t>B</a:t>
            </a:r>
            <a:r>
              <a:rPr lang="en-US" dirty="0"/>
              <a:t> , F</a:t>
            </a:r>
            <a:r>
              <a:rPr lang="en-US" baseline="-25000" dirty="0"/>
              <a:t>C</a:t>
            </a:r>
            <a:r>
              <a:rPr lang="en-US" dirty="0"/>
              <a:t>, ..., F</a:t>
            </a:r>
            <a:r>
              <a:rPr lang="en-US" baseline="-25000" dirty="0"/>
              <a:t>Z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F</a:t>
            </a:r>
            <a:r>
              <a:rPr lang="en-US" baseline="-25000" dirty="0"/>
              <a:t>A</a:t>
            </a:r>
            <a:r>
              <a:rPr lang="en-US" dirty="0"/>
              <a:t>(x) assigns a score for class A</a:t>
            </a:r>
            <a:br>
              <a:rPr lang="en-US" dirty="0"/>
            </a:br>
            <a:r>
              <a:rPr lang="en-US" dirty="0"/>
              <a:t>scores are used to calculate probabilities: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predicted </a:t>
            </a:r>
            <a:r>
              <a:rPr lang="en-US" dirty="0"/>
              <a:t>label = class that has the highest probability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38" y="2644077"/>
            <a:ext cx="25908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38200" y="234175"/>
            <a:ext cx="10753500" cy="594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Loss Function for each data point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Step 1</a:t>
            </a:r>
            <a:r>
              <a:rPr lang="en-US" dirty="0"/>
              <a:t> turn the label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into a (true) probability distribution </a:t>
            </a:r>
            <a:r>
              <a:rPr lang="en-US" dirty="0" err="1"/>
              <a:t>Yc</a:t>
            </a:r>
            <a:r>
              <a:rPr lang="en-US" dirty="0"/>
              <a:t> 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For example: y5=G,</a:t>
            </a:r>
            <a:br>
              <a:rPr lang="en-US" dirty="0"/>
            </a:br>
            <a:r>
              <a:rPr lang="en-US" dirty="0"/>
              <a:t>Y</a:t>
            </a:r>
            <a:r>
              <a:rPr lang="en-US" baseline="-25000" dirty="0"/>
              <a:t>A</a:t>
            </a:r>
            <a:r>
              <a:rPr lang="en-US" dirty="0"/>
              <a:t>(x5) = 0, Y</a:t>
            </a:r>
            <a:r>
              <a:rPr lang="en-US" baseline="-25000" dirty="0"/>
              <a:t>B</a:t>
            </a:r>
            <a:r>
              <a:rPr lang="en-US" dirty="0"/>
              <a:t> (x5) = 0, ..., Y</a:t>
            </a:r>
            <a:r>
              <a:rPr lang="en-US" baseline="-25000" dirty="0"/>
              <a:t>G</a:t>
            </a:r>
            <a:r>
              <a:rPr lang="en-US" dirty="0"/>
              <a:t> (x5) = 1, ..., Y</a:t>
            </a:r>
            <a:r>
              <a:rPr lang="en-US" baseline="-25000" dirty="0"/>
              <a:t>Z</a:t>
            </a:r>
            <a:r>
              <a:rPr lang="en-US" dirty="0"/>
              <a:t> (x5) = 0</a:t>
            </a:r>
            <a:br>
              <a:rPr lang="en-US" dirty="0"/>
            </a:b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u="sng" dirty="0"/>
              <a:t>Step 2</a:t>
            </a:r>
            <a:r>
              <a:rPr lang="en-US" dirty="0"/>
              <a:t> calculate the predicted probability distribution Pc (x</a:t>
            </a:r>
            <a:r>
              <a:rPr lang="en-US" baseline="-25000" dirty="0"/>
              <a:t>i</a:t>
            </a:r>
            <a:r>
              <a:rPr lang="en-US" dirty="0"/>
              <a:t>) based on</a:t>
            </a:r>
            <a:br>
              <a:rPr lang="en-US" dirty="0"/>
            </a:br>
            <a:r>
              <a:rPr lang="en-US" dirty="0"/>
              <a:t>the current model F</a:t>
            </a:r>
            <a:r>
              <a:rPr lang="en-US" baseline="-25000" dirty="0"/>
              <a:t>A</a:t>
            </a:r>
            <a:r>
              <a:rPr lang="en-US" dirty="0"/>
              <a:t>, F</a:t>
            </a:r>
            <a:r>
              <a:rPr lang="en-US" baseline="-25000" dirty="0"/>
              <a:t>B</a:t>
            </a:r>
            <a:r>
              <a:rPr lang="en-US" dirty="0"/>
              <a:t> , ..., F</a:t>
            </a:r>
            <a:r>
              <a:rPr lang="en-US" baseline="-25000" dirty="0"/>
              <a:t>Z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P</a:t>
            </a:r>
            <a:r>
              <a:rPr lang="en-US" baseline="-25000" dirty="0"/>
              <a:t>A</a:t>
            </a:r>
            <a:r>
              <a:rPr lang="en-US" dirty="0"/>
              <a:t>(x5) = 0.03, P</a:t>
            </a:r>
            <a:r>
              <a:rPr lang="en-US" baseline="-25000" dirty="0"/>
              <a:t>B</a:t>
            </a:r>
            <a:r>
              <a:rPr lang="en-US" dirty="0"/>
              <a:t> (x5) = 0.05, ..., P</a:t>
            </a:r>
            <a:r>
              <a:rPr lang="en-US" baseline="-25000" dirty="0"/>
              <a:t>G</a:t>
            </a:r>
            <a:r>
              <a:rPr lang="en-US" dirty="0"/>
              <a:t> (x5) = 0.3, ..., P</a:t>
            </a:r>
            <a:r>
              <a:rPr lang="en-US" baseline="-25000" dirty="0"/>
              <a:t>Z </a:t>
            </a:r>
            <a:r>
              <a:rPr lang="en-US" dirty="0"/>
              <a:t>(x5) =</a:t>
            </a:r>
            <a:br>
              <a:rPr lang="en-US" dirty="0"/>
            </a:br>
            <a:r>
              <a:rPr lang="en-US" dirty="0"/>
              <a:t>0.05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Step 3</a:t>
            </a:r>
            <a:r>
              <a:rPr lang="en-US" dirty="0"/>
              <a:t> calculate the difference between the true probability</a:t>
            </a:r>
            <a:br>
              <a:rPr lang="en-US" dirty="0"/>
            </a:br>
            <a:r>
              <a:rPr lang="en-US" dirty="0"/>
              <a:t>distribution and the predicted probability distribution.</a:t>
            </a:r>
            <a:br>
              <a:rPr lang="en-US" dirty="0"/>
            </a:br>
            <a:r>
              <a:rPr lang="en-US" dirty="0"/>
              <a:t>Here we use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KL-divergence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172" y="821966"/>
            <a:ext cx="5681425" cy="53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742" y="859028"/>
            <a:ext cx="6807775" cy="5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powerful machine learning algorithm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do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518525"/>
            <a:ext cx="10515600" cy="565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Goal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minimize the total loss (KL-divergence)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for each data point, we wish the predicted probability</a:t>
            </a:r>
            <a:br>
              <a:rPr lang="en-US" dirty="0"/>
            </a:br>
            <a:r>
              <a:rPr lang="en-US" dirty="0"/>
              <a:t>distribution to match the true probability distribution as</a:t>
            </a:r>
            <a:br>
              <a:rPr lang="en-US" dirty="0"/>
            </a:br>
            <a:r>
              <a:rPr lang="en-US" dirty="0"/>
              <a:t>closely as possible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</a:pP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we </a:t>
            </a:r>
            <a:r>
              <a:rPr lang="en-US" dirty="0"/>
              <a:t>achieve this goal by adjusting our models F</a:t>
            </a:r>
            <a:r>
              <a:rPr lang="en-US" baseline="-25000" dirty="0"/>
              <a:t>A</a:t>
            </a:r>
            <a:r>
              <a:rPr lang="en-US" dirty="0"/>
              <a:t>, F</a:t>
            </a:r>
            <a:r>
              <a:rPr lang="en-US" baseline="-25000" dirty="0"/>
              <a:t>B</a:t>
            </a:r>
            <a:r>
              <a:rPr lang="en-US" dirty="0"/>
              <a:t> , ..., F</a:t>
            </a:r>
            <a:r>
              <a:rPr lang="en-US" baseline="-25000" dirty="0"/>
              <a:t>Z</a:t>
            </a:r>
            <a:r>
              <a:rPr lang="en-US" dirty="0"/>
              <a:t> .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26" y="2640685"/>
            <a:ext cx="3483674" cy="28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874" y="2640685"/>
            <a:ext cx="3599234" cy="29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3582" y="2507410"/>
            <a:ext cx="3845824" cy="3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838200" y="384725"/>
            <a:ext cx="10515600" cy="579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Differences Between GB Regression and Classification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A</a:t>
            </a:r>
            <a:r>
              <a:rPr lang="en-US" dirty="0"/>
              <a:t>, F</a:t>
            </a:r>
            <a:r>
              <a:rPr lang="en-US" baseline="-25000" dirty="0"/>
              <a:t>B</a:t>
            </a:r>
            <a:r>
              <a:rPr lang="en-US" dirty="0"/>
              <a:t> , ..., F</a:t>
            </a:r>
            <a:r>
              <a:rPr lang="en-US" baseline="-25000" dirty="0"/>
              <a:t>Z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F</a:t>
            </a:r>
            <a:br>
              <a:rPr lang="en-US" dirty="0"/>
            </a:br>
            <a:r>
              <a:rPr lang="en-US" dirty="0"/>
              <a:t>a matrix of parameters to optimize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a column of parameters</a:t>
            </a:r>
            <a:br>
              <a:rPr lang="en-US" dirty="0"/>
            </a:br>
            <a:r>
              <a:rPr lang="en-US" dirty="0"/>
              <a:t>to optimize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 matrix of gradients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a column of gradients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26" y="2067621"/>
            <a:ext cx="34956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452" y="4323745"/>
            <a:ext cx="31718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838200" y="16727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start with initial models F</a:t>
            </a:r>
            <a:r>
              <a:rPr lang="en-US" baseline="-25000"/>
              <a:t>A</a:t>
            </a:r>
            <a:r>
              <a:rPr lang="en-US"/>
              <a:t>, F</a:t>
            </a:r>
            <a:r>
              <a:rPr lang="en-US" baseline="-25000"/>
              <a:t>B</a:t>
            </a:r>
            <a:r>
              <a:rPr lang="en-US"/>
              <a:t> , F</a:t>
            </a:r>
            <a:r>
              <a:rPr lang="en-US" baseline="-25000"/>
              <a:t>C</a:t>
            </a:r>
            <a:r>
              <a:rPr lang="en-US"/>
              <a:t> , ..., F</a:t>
            </a:r>
            <a:r>
              <a:rPr lang="en-US" baseline="-25000"/>
              <a:t>Z</a:t>
            </a:r>
            <a:r>
              <a:rPr lang="en-US"/>
              <a:t>, iterate until converge: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calculate negative gradients for class A: −g</a:t>
            </a:r>
            <a:r>
              <a:rPr lang="en-US" baseline="-25000"/>
              <a:t>A</a:t>
            </a:r>
            <a:r>
              <a:rPr lang="en-US"/>
              <a:t>(xi) = Y</a:t>
            </a:r>
            <a:r>
              <a:rPr lang="en-US" baseline="-25000"/>
              <a:t>A</a:t>
            </a:r>
            <a:r>
              <a:rPr lang="en-US"/>
              <a:t>(xi) − P</a:t>
            </a:r>
            <a:r>
              <a:rPr lang="en-US" baseline="-25000"/>
              <a:t>A</a:t>
            </a:r>
            <a:r>
              <a:rPr lang="en-US"/>
              <a:t>(xi)</a:t>
            </a:r>
            <a:br>
              <a:rPr lang="en-US"/>
            </a:br>
            <a:r>
              <a:rPr lang="en-US"/>
              <a:t>calculate negative gradients for class B: −g</a:t>
            </a:r>
            <a:r>
              <a:rPr lang="en-US" baseline="-25000"/>
              <a:t>B</a:t>
            </a:r>
            <a:r>
              <a:rPr lang="en-US"/>
              <a:t> (xi) = Y</a:t>
            </a:r>
            <a:r>
              <a:rPr lang="en-US" baseline="-25000"/>
              <a:t>B</a:t>
            </a:r>
            <a:r>
              <a:rPr lang="en-US"/>
              <a:t> (xi) − P</a:t>
            </a:r>
            <a:r>
              <a:rPr lang="en-US" baseline="-25000"/>
              <a:t>B</a:t>
            </a:r>
            <a:r>
              <a:rPr lang="en-US"/>
              <a:t> (xi)</a:t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calculate negative gradients for class Z:−g</a:t>
            </a:r>
            <a:r>
              <a:rPr lang="en-US" baseline="-25000"/>
              <a:t>Z</a:t>
            </a:r>
            <a:r>
              <a:rPr lang="en-US"/>
              <a:t> (xi) = Y</a:t>
            </a:r>
            <a:r>
              <a:rPr lang="en-US" baseline="-25000"/>
              <a:t>Z</a:t>
            </a:r>
            <a:r>
              <a:rPr lang="en-US"/>
              <a:t> (xi) − P</a:t>
            </a:r>
            <a:r>
              <a:rPr lang="en-US" baseline="-25000"/>
              <a:t>Z</a:t>
            </a:r>
            <a:r>
              <a:rPr lang="en-US"/>
              <a:t> (xi)</a:t>
            </a:r>
            <a:br>
              <a:rPr lang="en-US"/>
            </a:br>
            <a:endParaRPr lang="en-US"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fit a regression tree hA to negative gradients −g</a:t>
            </a:r>
            <a:r>
              <a:rPr lang="en-US" baseline="-25000"/>
              <a:t>A</a:t>
            </a:r>
            <a:r>
              <a:rPr lang="en-US"/>
              <a:t>(xi)</a:t>
            </a:r>
            <a:br>
              <a:rPr lang="en-US"/>
            </a:br>
            <a:r>
              <a:rPr lang="en-US"/>
              <a:t>fit a regression tree hB to negative gradients −g</a:t>
            </a:r>
            <a:r>
              <a:rPr lang="en-US" baseline="-25000"/>
              <a:t>B</a:t>
            </a:r>
            <a:r>
              <a:rPr lang="en-US"/>
              <a:t> (xi)</a:t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fit a regression tree hZ to negative gradients −g</a:t>
            </a:r>
            <a:r>
              <a:rPr lang="en-US" baseline="-25000"/>
              <a:t>Z</a:t>
            </a:r>
            <a:r>
              <a:rPr lang="en-US"/>
              <a:t> (xi)</a:t>
            </a:r>
            <a:br>
              <a:rPr lang="en-US"/>
            </a:br>
            <a:endParaRPr lang="en-US"/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F</a:t>
            </a:r>
            <a:r>
              <a:rPr lang="en-US" baseline="-25000"/>
              <a:t>A</a:t>
            </a:r>
            <a:r>
              <a:rPr lang="en-US"/>
              <a:t> := F</a:t>
            </a:r>
            <a:r>
              <a:rPr lang="en-US" baseline="-25000"/>
              <a:t>A</a:t>
            </a:r>
            <a:r>
              <a:rPr lang="en-US"/>
              <a:t> + ρ</a:t>
            </a:r>
            <a:r>
              <a:rPr lang="en-US" baseline="-25000"/>
              <a:t>A</a:t>
            </a:r>
            <a:r>
              <a:rPr lang="en-US"/>
              <a:t>h</a:t>
            </a:r>
            <a:r>
              <a:rPr lang="en-US" baseline="-25000"/>
              <a:t>A</a:t>
            </a:r>
            <a:r>
              <a:rPr lang="en-US"/>
              <a:t/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F</a:t>
            </a:r>
            <a:r>
              <a:rPr lang="en-US" baseline="-25000"/>
              <a:t>Z</a:t>
            </a:r>
            <a:r>
              <a:rPr lang="en-US"/>
              <a:t> := F</a:t>
            </a:r>
            <a:r>
              <a:rPr lang="en-US" baseline="-25000"/>
              <a:t>Z</a:t>
            </a:r>
            <a:r>
              <a:rPr lang="en-US"/>
              <a:t> + ρ</a:t>
            </a:r>
            <a:r>
              <a:rPr lang="en-US" baseline="-25000"/>
              <a:t>Z </a:t>
            </a:r>
            <a:r>
              <a:rPr lang="en-US"/>
              <a:t>h</a:t>
            </a:r>
            <a:r>
              <a:rPr lang="en-US" baseline="-25000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12192001" cy="672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050" y="269475"/>
            <a:ext cx="504825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888" y="4393800"/>
            <a:ext cx="25622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4"/>
            <a:ext cx="12192001" cy="63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950" y="457425"/>
            <a:ext cx="52006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838" y="3995850"/>
            <a:ext cx="27336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62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49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Training builds a series of small decision trees.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Each tree attempts to correct errors from the previous stage.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learning rate controls how hard each new tree tries to correct remaining mistakes from previous round.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High learning rate: more complex trees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Low learning rate: simpler trees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376" y="2872979"/>
            <a:ext cx="6534150" cy="1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Gradient Boosting 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GBDT：Pros 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Often best off-the-shelf accuracy on many problems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Using model for prediction requires only modest memory and is fast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Doesn’t require careful normalization of features to perform well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Like decision trees, handles a mixture of feature types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= Gradient Descent + Boosting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963" y="3717250"/>
            <a:ext cx="10474087" cy="235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00" y="2839450"/>
            <a:ext cx="2307400" cy="8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GBDT：Cons 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Like random forests, the models are often difficult for humans to interpret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Requires careful tuning of the learning rate and other parameters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Training can require significant computation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Like decision trees, not recommended for text classification and other problems with very high dimensional sparse features, for accuracy and computational cost reasons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38200" y="10994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Adaboost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6500" y="1668524"/>
            <a:ext cx="6260201" cy="4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l="38503" r="43124"/>
          <a:stretch/>
        </p:blipFill>
        <p:spPr>
          <a:xfrm>
            <a:off x="6206400" y="1742950"/>
            <a:ext cx="374675" cy="7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72623" y="1580165"/>
            <a:ext cx="10517035" cy="49685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 an additive model                     in a forward stage-wise manner.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stage, introduce a weak learner to compensate the shortcomings of existing weak learners.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Gradient Boosting,“shortcomings” are identified by gradients.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that, in Adaboost,“shortcomings” are identified by high-weight data points.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high-weight data points and gradients tell us how to improve our model. 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966" y="1438167"/>
            <a:ext cx="1540656" cy="68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l="38503" r="43124"/>
          <a:stretch/>
        </p:blipFill>
        <p:spPr>
          <a:xfrm>
            <a:off x="4836772" y="1503978"/>
            <a:ext cx="293582" cy="5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Brief History of Gradient Boosting 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2188694"/>
            <a:ext cx="10161494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 Adaboost, the first successful boosting algorithm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Adaboost as gradient descent with a special loss function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Generalize Adaboost to Gradient Boosting in order to handle a variety of loss functions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69365" y="1170432"/>
            <a:ext cx="10515600" cy="5596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(x1, y1), (x2, y2), ..., (xn, yn), and fit a model F(x) to minimize square loss.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 additional model (regression tree) h to F, new prediction will be F (x ) + h(x ).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 − F (xi ) are called residuals. These are the parts that existing model F cannot do well.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h is to compensate the shortcoming of existing model F. 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1961347" y="2948939"/>
            <a:ext cx="5281936" cy="496722"/>
            <a:chOff x="1849627" y="2753868"/>
            <a:chExt cx="5281936" cy="496722"/>
          </a:xfrm>
        </p:grpSpPr>
        <p:pic>
          <p:nvPicPr>
            <p:cNvPr id="125" name="Shape 1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49627" y="2753868"/>
              <a:ext cx="2305806" cy="496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54295" y="2833500"/>
              <a:ext cx="2477268" cy="417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/>
            <p:nvPr/>
          </p:nvSpPr>
          <p:spPr>
            <a:xfrm>
              <a:off x="4157472" y="2897956"/>
              <a:ext cx="356108" cy="2085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38200" y="865632"/>
            <a:ext cx="10515600" cy="5311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L(y , F (x ))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J =        L(yi , F (xi )) by adjusting F(x1),F(x2),...,F(xn)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 F(xi) as parameters and take derivatives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 residuals as negative gradients.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7652" y="1792224"/>
            <a:ext cx="494043" cy="41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4688" y="3064935"/>
            <a:ext cx="8332524" cy="115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4527" y="5227392"/>
            <a:ext cx="2840288" cy="86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38200" y="125700"/>
            <a:ext cx="10515600" cy="578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Summarize the algorithm we just derived: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	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Start with an initial model, say, 				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Iterate until converge:</a:t>
            </a:r>
          </a:p>
          <a:p>
            <a:pPr marL="685800" lvl="0" indent="-1206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calculate negative gradients </a:t>
            </a:r>
          </a:p>
          <a:p>
            <a:pPr marL="685800" lvl="0" indent="-50800" rtl="0">
              <a:spcBef>
                <a:spcPts val="0"/>
              </a:spcBef>
              <a:buNone/>
            </a:pPr>
            <a:r>
              <a:rPr lang="en-US" dirty="0"/>
              <a:t>fit a regression tree h to negative gradients −g(x</a:t>
            </a:r>
            <a:r>
              <a:rPr lang="en-US" sz="1800" dirty="0"/>
              <a:t>i</a:t>
            </a:r>
            <a:r>
              <a:rPr lang="en-US" dirty="0"/>
              <a:t>) </a:t>
            </a:r>
          </a:p>
          <a:p>
            <a:pPr marL="685800" lvl="0" indent="-50800" rtl="0">
              <a:spcBef>
                <a:spcPts val="0"/>
              </a:spcBef>
              <a:buNone/>
            </a:pPr>
            <a:r>
              <a:rPr lang="en-US" dirty="0"/>
              <a:t>F := F + </a:t>
            </a:r>
            <a:r>
              <a:rPr lang="en-US" dirty="0" err="1"/>
              <a:t>ρh</a:t>
            </a:r>
            <a:r>
              <a:rPr lang="en-US" dirty="0"/>
              <a:t>, where ρ = 1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It allows us to consider other loss functions and derive the corresponding algorithms in the same way. </a:t>
            </a:r>
          </a:p>
          <a:p>
            <a:pPr marL="0" lvl="0" indent="5791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					</a:t>
            </a:r>
          </a:p>
          <a:p>
            <a:pPr marL="0" lvl="0" indent="5791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				</a:t>
            </a:r>
          </a:p>
          <a:p>
            <a:pPr marL="0" lvl="0" indent="5791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			</a:t>
            </a:r>
          </a:p>
          <a:p>
            <a:pPr marL="0" lvl="0" indent="5791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63500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6800" y="1202038"/>
            <a:ext cx="54483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006" y="2068387"/>
            <a:ext cx="2153410" cy="71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275" y="3182600"/>
            <a:ext cx="3477175" cy="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6.PNG"/>
          <p:cNvPicPr preferRelativeResize="0"/>
          <p:nvPr/>
        </p:nvPicPr>
        <p:blipFill rotWithShape="1">
          <a:blip r:embed="rId6">
            <a:alphaModFix/>
          </a:blip>
          <a:srcRect t="6358" r="12625"/>
          <a:stretch/>
        </p:blipFill>
        <p:spPr>
          <a:xfrm>
            <a:off x="1917750" y="1506487"/>
            <a:ext cx="3062575" cy="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700</Words>
  <Application>Microsoft Office PowerPoint</Application>
  <PresentationFormat>自訂</PresentationFormat>
  <Paragraphs>179</Paragraphs>
  <Slides>30</Slides>
  <Notes>30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Introduction to  Gradient Boosting </vt:lpstr>
      <vt:lpstr>Gradient Boosting </vt:lpstr>
      <vt:lpstr>Gradient Boosting </vt:lpstr>
      <vt:lpstr>PowerPoint 簡報</vt:lpstr>
      <vt:lpstr>PowerPoint 簡報</vt:lpstr>
      <vt:lpstr>A Brief History of Gradient Boosting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Gradient Boosting for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Gradient Boosting Decision Tree</vt:lpstr>
      <vt:lpstr>GBDT：Pros </vt:lpstr>
      <vt:lpstr>GBDT：Cons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Gradient Boosting</dc:title>
  <dc:creator>dliu</dc:creator>
  <cp:lastModifiedBy>dliu</cp:lastModifiedBy>
  <cp:revision>5</cp:revision>
  <dcterms:modified xsi:type="dcterms:W3CDTF">2017-10-26T07:47:52Z</dcterms:modified>
</cp:coreProperties>
</file>