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344" r:id="rId2"/>
    <p:sldId id="345" r:id="rId3"/>
    <p:sldId id="346" r:id="rId4"/>
    <p:sldId id="347" r:id="rId5"/>
    <p:sldId id="349" r:id="rId6"/>
    <p:sldId id="350" r:id="rId7"/>
    <p:sldId id="352" r:id="rId8"/>
    <p:sldId id="353" r:id="rId9"/>
    <p:sldId id="367" r:id="rId10"/>
    <p:sldId id="366" r:id="rId11"/>
    <p:sldId id="358" r:id="rId12"/>
    <p:sldId id="362" r:id="rId13"/>
    <p:sldId id="363" r:id="rId14"/>
    <p:sldId id="364" r:id="rId15"/>
    <p:sldId id="361"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86703" autoAdjust="0"/>
  </p:normalViewPr>
  <p:slideViewPr>
    <p:cSldViewPr>
      <p:cViewPr varScale="1">
        <p:scale>
          <a:sx n="59" d="100"/>
          <a:sy n="59" d="100"/>
        </p:scale>
        <p:origin x="105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168159-A820-4E97-9A90-71E33DD7772C}" type="datetimeFigureOut">
              <a:rPr lang="zh-TW" altLang="en-US" smtClean="0"/>
              <a:pPr/>
              <a:t>2019/12/3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21A94-4F1B-4780-9148-0DCA4D05BF6A}" type="slidenum">
              <a:rPr lang="zh-TW" altLang="en-US" smtClean="0"/>
              <a:pPr/>
              <a:t>‹#›</a:t>
            </a:fld>
            <a:endParaRPr lang="zh-TW" altLang="en-US"/>
          </a:p>
        </p:txBody>
      </p:sp>
    </p:spTree>
    <p:extLst>
      <p:ext uri="{BB962C8B-B14F-4D97-AF65-F5344CB8AC3E}">
        <p14:creationId xmlns:p14="http://schemas.microsoft.com/office/powerpoint/2010/main" val="287577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2019/12/3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512" y="2132856"/>
            <a:ext cx="9217024" cy="1470025"/>
          </a:xfrm>
        </p:spPr>
        <p:txBody>
          <a:bodyPr>
            <a:noAutofit/>
          </a:bodyPr>
          <a:lstStyle/>
          <a:p>
            <a:r>
              <a:rPr lang="en-US" altLang="zh-TW" sz="3200" dirty="0" smtClean="0"/>
              <a:t> Introduction to Latent </a:t>
            </a:r>
            <a:r>
              <a:rPr lang="en-US" altLang="zh-TW" sz="3200" dirty="0" err="1" smtClean="0"/>
              <a:t>Dirichlet</a:t>
            </a:r>
            <a:r>
              <a:rPr lang="en-US" altLang="zh-TW" sz="3200" dirty="0" smtClean="0"/>
              <a:t> Allocation (LDA</a:t>
            </a:r>
            <a:r>
              <a:rPr lang="en-US" altLang="zh-TW" sz="3200" dirty="0"/>
              <a:t>) with </a:t>
            </a:r>
            <a:r>
              <a:rPr lang="en-US" altLang="zh-TW" sz="3200" dirty="0" smtClean="0"/>
              <a:t>Collapsed </a:t>
            </a:r>
            <a:r>
              <a:rPr lang="en-US" altLang="zh-TW" sz="3200" dirty="0"/>
              <a:t>Gibbs </a:t>
            </a:r>
            <a:r>
              <a:rPr lang="en-US" altLang="zh-TW" sz="3200" dirty="0" smtClean="0"/>
              <a:t>Sampling</a:t>
            </a:r>
            <a:endParaRPr lang="zh-TW" altLang="en-US" sz="3200" dirty="0"/>
          </a:p>
        </p:txBody>
      </p:sp>
      <p:sp>
        <p:nvSpPr>
          <p:cNvPr id="3" name="副標題 2"/>
          <p:cNvSpPr>
            <a:spLocks noGrp="1"/>
          </p:cNvSpPr>
          <p:nvPr>
            <p:ph type="subTitle" idx="1"/>
          </p:nvPr>
        </p:nvSpPr>
        <p:spPr/>
        <p:txBody>
          <a:bodyPr>
            <a:normAutofit/>
          </a:bodyPr>
          <a:lstStyle/>
          <a:p>
            <a:endParaRPr lang="en-US" altLang="zh-TW" dirty="0" smtClean="0"/>
          </a:p>
          <a:p>
            <a:endParaRPr lang="en-US" altLang="zh-TW" dirty="0"/>
          </a:p>
          <a:p>
            <a:endParaRPr lang="en-US" altLang="zh-TW" dirty="0" smtClean="0"/>
          </a:p>
          <a:p>
            <a:endParaRPr lang="en-US" altLang="zh-TW" dirty="0" smtClean="0"/>
          </a:p>
        </p:txBody>
      </p:sp>
    </p:spTree>
    <p:extLst>
      <p:ext uri="{BB962C8B-B14F-4D97-AF65-F5344CB8AC3E}">
        <p14:creationId xmlns:p14="http://schemas.microsoft.com/office/powerpoint/2010/main" val="3082678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NimbusRomNo9L-Regu"/>
              </a:rPr>
              <a:t>Generative model for latent </a:t>
            </a:r>
            <a:r>
              <a:rPr lang="en-US" altLang="zh-TW" dirty="0" err="1">
                <a:latin typeface="NimbusRomNo9L-Regu"/>
              </a:rPr>
              <a:t>Dirichlet</a:t>
            </a:r>
            <a:r>
              <a:rPr lang="en-US" altLang="zh-TW" dirty="0">
                <a:latin typeface="NimbusRomNo9L-Regu"/>
              </a:rPr>
              <a:t> allocation</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29679"/>
            <a:ext cx="5472608" cy="4786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800607"/>
            <a:ext cx="3691412" cy="342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997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0200"/>
                <a:ext cx="8229600" cy="4997152"/>
              </a:xfrm>
            </p:spPr>
            <p:txBody>
              <a:bodyPr/>
              <a:lstStyle/>
              <a:p>
                <a14:m>
                  <m:oMath xmlns:m="http://schemas.openxmlformats.org/officeDocument/2006/math">
                    <m:r>
                      <m:rPr>
                        <m:nor/>
                      </m:rPr>
                      <a:rPr lang="en-US" altLang="zh-TW" sz="2400" i="1" smtClean="0">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e>
                        <m:r>
                          <a:rPr lang="en-US" altLang="zh-TW" sz="2400" i="1">
                            <a:latin typeface="Cambria Math" panose="02040503050406030204" pitchFamily="18" charset="0"/>
                          </a:rPr>
                          <m:t>𝑑𝑜𝑐𝑢𝑚𝑒𝑛𝑡</m:t>
                        </m:r>
                        <m:r>
                          <a:rPr lang="en-US" altLang="zh-TW" sz="2400" i="1">
                            <a:latin typeface="Cambria Math" panose="02040503050406030204" pitchFamily="18" charset="0"/>
                          </a:rPr>
                          <m:t> </m:t>
                        </m:r>
                        <m:r>
                          <a:rPr lang="en-US" altLang="zh-TW" sz="2400" i="1">
                            <a:latin typeface="Cambria Math" panose="02040503050406030204" pitchFamily="18" charset="0"/>
                          </a:rPr>
                          <m:t>𝑑</m:t>
                        </m:r>
                      </m:e>
                    </m:d>
                  </m:oMath>
                </a14:m>
                <a:r>
                  <a:rPr lang="en-US" altLang="zh-TW" sz="2400" dirty="0"/>
                  <a:t>=</a:t>
                </a:r>
                <a14:m>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𝑖𝑛</m:t>
                        </m:r>
                        <m:r>
                          <a:rPr lang="en-US" altLang="zh-TW" sz="2400" i="1">
                            <a:latin typeface="Cambria Math" panose="02040503050406030204" pitchFamily="18" charset="0"/>
                          </a:rPr>
                          <m:t> </m:t>
                        </m:r>
                        <m:r>
                          <a:rPr lang="en-US" altLang="zh-TW" sz="2400" i="1">
                            <a:latin typeface="Cambria Math" panose="02040503050406030204" pitchFamily="18" charset="0"/>
                          </a:rPr>
                          <m:t>𝑑</m:t>
                        </m:r>
                        <m:r>
                          <a:rPr lang="en-US" altLang="zh-TW" sz="2400" i="1">
                            <a:latin typeface="Cambria Math" panose="02040503050406030204" pitchFamily="18" charset="0"/>
                          </a:rPr>
                          <m:t> </m:t>
                        </m:r>
                        <m:r>
                          <a:rPr lang="en-US" altLang="zh-TW" sz="2400" i="1">
                            <a:latin typeface="Cambria Math" panose="02040503050406030204" pitchFamily="18" charset="0"/>
                          </a:rPr>
                          <m:t>𝑎𝑛𝑑</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i="1">
                            <a:latin typeface="Cambria Math"/>
                          </a:rPr>
                          <m:t>𝑘</m:t>
                        </m:r>
                      </m:num>
                      <m:den>
                        <m:r>
                          <a:rPr lang="en-US" altLang="zh-TW" sz="2400" i="1">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𝑖𝑛</m:t>
                        </m:r>
                        <m:r>
                          <a:rPr lang="en-US" altLang="zh-TW" sz="2400" i="1">
                            <a:latin typeface="Cambria Math" panose="02040503050406030204" pitchFamily="18" charset="0"/>
                          </a:rPr>
                          <m:t> </m:t>
                        </m:r>
                        <m:r>
                          <a:rPr lang="en-US" altLang="zh-TW" sz="2400" i="1">
                            <a:latin typeface="Cambria Math" panose="02040503050406030204" pitchFamily="18" charset="0"/>
                          </a:rPr>
                          <m:t>𝑑</m:t>
                        </m:r>
                      </m:den>
                    </m:f>
                  </m:oMath>
                </a14:m>
                <a:endParaRPr lang="en-US" altLang="zh-TW" sz="2400" dirty="0"/>
              </a:p>
              <a:p>
                <a14:m>
                  <m:oMath xmlns:m="http://schemas.openxmlformats.org/officeDocument/2006/math">
                    <m:r>
                      <m:rPr>
                        <m:nor/>
                      </m:rPr>
                      <a:rPr lang="en-US" altLang="zh-TW" sz="2400" i="1">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𝑤𝑜𝑟𝑑</m:t>
                        </m:r>
                        <m:r>
                          <a:rPr lang="en-US" altLang="zh-TW" sz="2400" i="1">
                            <a:latin typeface="Cambria Math" panose="02040503050406030204" pitchFamily="18" charset="0"/>
                          </a:rPr>
                          <m:t> </m:t>
                        </m:r>
                        <m:r>
                          <a:rPr lang="en-US" altLang="zh-TW" sz="2400" i="1">
                            <a:latin typeface="Cambria Math" panose="02040503050406030204" pitchFamily="18" charset="0"/>
                          </a:rPr>
                          <m:t>𝑤</m:t>
                        </m:r>
                      </m:e>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d>
                  </m:oMath>
                </a14:m>
                <a:r>
                  <a:rPr lang="en-US" altLang="zh-TW" sz="2400" dirty="0"/>
                  <a:t>=</a:t>
                </a:r>
                <a14:m>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a:rPr>
                          <m:t>#</m:t>
                        </m:r>
                        <m:r>
                          <a:rPr lang="en-US" altLang="zh-TW" sz="2400" i="1">
                            <a:latin typeface="Cambria Math" panose="02040503050406030204" pitchFamily="18" charset="0"/>
                          </a:rPr>
                          <m:t>𝑤</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i="1">
                            <a:latin typeface="Cambria Math"/>
                          </a:rPr>
                          <m:t>𝑘</m:t>
                        </m:r>
                      </m:num>
                      <m:den>
                        <m:r>
                          <a:rPr lang="en-US" altLang="zh-TW" sz="2400" i="1">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b="0" i="1" smtClean="0">
                            <a:latin typeface="Cambria Math"/>
                          </a:rPr>
                          <m:t>𝑘</m:t>
                        </m:r>
                        <m:r>
                          <a:rPr lang="en-US" altLang="zh-TW" sz="2400" i="1">
                            <a:latin typeface="Cambria Math" panose="02040503050406030204" pitchFamily="18" charset="0"/>
                          </a:rPr>
                          <m:t> </m:t>
                        </m:r>
                        <m:r>
                          <a:rPr lang="en-US" altLang="zh-TW" sz="2400" i="1">
                            <a:latin typeface="Cambria Math" panose="02040503050406030204" pitchFamily="18" charset="0"/>
                          </a:rPr>
                          <m:t>𝑜𝑣𝑒𝑟</m:t>
                        </m:r>
                        <m:r>
                          <a:rPr lang="en-US" altLang="zh-TW" sz="2400" i="1">
                            <a:latin typeface="Cambria Math" panose="02040503050406030204" pitchFamily="18" charset="0"/>
                          </a:rPr>
                          <m:t> </m:t>
                        </m:r>
                        <m:r>
                          <a:rPr lang="en-US" altLang="zh-TW" sz="2400" i="1">
                            <a:latin typeface="Cambria Math" panose="02040503050406030204" pitchFamily="18" charset="0"/>
                          </a:rPr>
                          <m:t>𝑎𝑙𝑙</m:t>
                        </m:r>
                        <m:r>
                          <a:rPr lang="en-US" altLang="zh-TW" sz="2400" i="1">
                            <a:latin typeface="Cambria Math" panose="02040503050406030204" pitchFamily="18" charset="0"/>
                          </a:rPr>
                          <m:t> </m:t>
                        </m:r>
                        <m:r>
                          <a:rPr lang="en-US" altLang="zh-TW" sz="2400" i="1">
                            <a:latin typeface="Cambria Math" panose="02040503050406030204" pitchFamily="18" charset="0"/>
                          </a:rPr>
                          <m:t>𝑑𝑜𝑐𝑢𝑚𝑒𝑛𝑡𝑠</m:t>
                        </m:r>
                      </m:den>
                    </m:f>
                  </m:oMath>
                </a14:m>
                <a:endParaRPr lang="en-US" altLang="zh-TW" sz="2400" dirty="0"/>
              </a:p>
              <a:p>
                <a14:m>
                  <m:oMath xmlns:m="http://schemas.openxmlformats.org/officeDocument/2006/math">
                    <m:r>
                      <m:rPr>
                        <m:nor/>
                      </m:rPr>
                      <a:rPr lang="en-US" altLang="zh-TW" sz="2400" i="1">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e>
                        <m:r>
                          <a:rPr lang="en-US" altLang="zh-TW" sz="2400" i="1">
                            <a:latin typeface="Cambria Math" panose="02040503050406030204" pitchFamily="18" charset="0"/>
                          </a:rPr>
                          <m:t>𝑑</m:t>
                        </m:r>
                        <m:r>
                          <a:rPr lang="en-US" altLang="zh-TW" sz="2400" i="1">
                            <a:latin typeface="Cambria Math" panose="02040503050406030204" pitchFamily="18" charset="0"/>
                          </a:rPr>
                          <m:t>, </m:t>
                        </m:r>
                        <m:r>
                          <a:rPr lang="en-US" altLang="zh-TW" sz="2400" i="1">
                            <a:latin typeface="Cambria Math" panose="02040503050406030204" pitchFamily="18" charset="0"/>
                          </a:rPr>
                          <m:t>𝑤</m:t>
                        </m:r>
                      </m:e>
                    </m:d>
                  </m:oMath>
                </a14:m>
                <a:r>
                  <a:rPr lang="en-US" altLang="zh-TW" sz="2400" dirty="0"/>
                  <a:t>=</a:t>
                </a:r>
                <a14:m>
                  <m:oMath xmlns:m="http://schemas.openxmlformats.org/officeDocument/2006/math">
                    <m:f>
                      <m:fPr>
                        <m:ctrlPr>
                          <a:rPr lang="en-US" altLang="zh-TW" sz="2400" i="1">
                            <a:latin typeface="Cambria Math" panose="02040503050406030204" pitchFamily="18" charset="0"/>
                          </a:rPr>
                        </m:ctrlPr>
                      </m:fPr>
                      <m:num>
                        <m:r>
                          <m:rPr>
                            <m:nor/>
                          </m:rPr>
                          <a:rPr lang="en-US" altLang="zh-TW" sz="2400" i="1">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e>
                            <m:r>
                              <a:rPr lang="en-US" altLang="zh-TW" sz="2400" i="1">
                                <a:latin typeface="Cambria Math" panose="02040503050406030204" pitchFamily="18" charset="0"/>
                              </a:rPr>
                              <m:t>𝑑𝑜𝑐𝑢𝑚𝑒𝑛𝑡</m:t>
                            </m:r>
                            <m:r>
                              <a:rPr lang="en-US" altLang="zh-TW" sz="2400" i="1">
                                <a:latin typeface="Cambria Math" panose="02040503050406030204" pitchFamily="18" charset="0"/>
                              </a:rPr>
                              <m:t> </m:t>
                            </m:r>
                            <m:r>
                              <a:rPr lang="en-US" altLang="zh-TW" sz="2400" i="1">
                                <a:latin typeface="Cambria Math" panose="02040503050406030204" pitchFamily="18" charset="0"/>
                              </a:rPr>
                              <m:t>𝑑</m:t>
                            </m:r>
                          </m:e>
                        </m:d>
                        <m:r>
                          <a:rPr lang="en-US" altLang="zh-TW" sz="2400" i="1">
                            <a:latin typeface="Cambria Math" panose="02040503050406030204" pitchFamily="18" charset="0"/>
                          </a:rPr>
                          <m:t>∗</m:t>
                        </m:r>
                        <m:r>
                          <m:rPr>
                            <m:nor/>
                          </m:rPr>
                          <a:rPr lang="en-US" altLang="zh-TW" sz="2400" i="1">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𝑤𝑜𝑟𝑑</m:t>
                            </m:r>
                            <m:r>
                              <a:rPr lang="en-US" altLang="zh-TW" sz="2400" i="1">
                                <a:latin typeface="Cambria Math" panose="02040503050406030204" pitchFamily="18" charset="0"/>
                              </a:rPr>
                              <m:t> </m:t>
                            </m:r>
                            <m:r>
                              <a:rPr lang="en-US" altLang="zh-TW" sz="2400" i="1">
                                <a:latin typeface="Cambria Math" panose="02040503050406030204" pitchFamily="18" charset="0"/>
                              </a:rPr>
                              <m:t>𝑤</m:t>
                            </m:r>
                          </m:e>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d>
                      </m:num>
                      <m:den>
                        <m:r>
                          <m:rPr>
                            <m:nor/>
                          </m:rPr>
                          <a:rPr lang="en-US" altLang="zh-TW" sz="2400" i="1">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𝑑</m:t>
                            </m:r>
                            <m:r>
                              <a:rPr lang="en-US" altLang="zh-TW" sz="2400" i="1">
                                <a:latin typeface="Cambria Math" panose="02040503050406030204" pitchFamily="18" charset="0"/>
                              </a:rPr>
                              <m:t>,</m:t>
                            </m:r>
                            <m:r>
                              <a:rPr lang="en-US" altLang="zh-TW" sz="2400" i="1">
                                <a:latin typeface="Cambria Math" panose="02040503050406030204" pitchFamily="18" charset="0"/>
                              </a:rPr>
                              <m:t>𝑤</m:t>
                            </m:r>
                          </m:e>
                        </m:d>
                      </m:den>
                    </m:f>
                  </m:oMath>
                </a14:m>
                <a:endParaRPr lang="en-US" altLang="zh-TW" sz="2400" dirty="0" smtClean="0"/>
              </a:p>
              <a:p>
                <a14:m>
                  <m:oMath xmlns:m="http://schemas.openxmlformats.org/officeDocument/2006/math">
                    <m:r>
                      <m:rPr>
                        <m:nor/>
                      </m:rPr>
                      <a:rPr lang="en-US" altLang="zh-TW" sz="2400" smtClean="0">
                        <a:solidFill>
                          <a:srgbClr val="FF0000"/>
                        </a:solidFill>
                        <a:latin typeface="Cambria Math" panose="02040503050406030204" pitchFamily="18" charset="0"/>
                      </a:rPr>
                      <m:t>p</m:t>
                    </m:r>
                    <m:d>
                      <m:dPr>
                        <m:ctrlPr>
                          <a:rPr lang="en-US" altLang="zh-TW" sz="2400" i="1">
                            <a:solidFill>
                              <a:srgbClr val="FF0000"/>
                            </a:solidFill>
                            <a:latin typeface="Cambria Math" panose="02040503050406030204" pitchFamily="18" charset="0"/>
                          </a:rPr>
                        </m:ctrlPr>
                      </m:dPr>
                      <m:e>
                        <m:r>
                          <a:rPr lang="en-US" altLang="zh-TW" sz="2400" i="1">
                            <a:solidFill>
                              <a:srgbClr val="FF0000"/>
                            </a:solidFill>
                            <a:latin typeface="Cambria Math" panose="02040503050406030204" pitchFamily="18" charset="0"/>
                          </a:rPr>
                          <m:t>𝑡𝑜𝑝𝑖𝑐</m:t>
                        </m:r>
                        <m:r>
                          <a:rPr lang="en-US" altLang="zh-TW" sz="2400" i="1">
                            <a:solidFill>
                              <a:srgbClr val="FF0000"/>
                            </a:solidFill>
                            <a:latin typeface="Cambria Math" panose="02040503050406030204" pitchFamily="18" charset="0"/>
                          </a:rPr>
                          <m:t> </m:t>
                        </m:r>
                        <m:r>
                          <a:rPr lang="en-US" altLang="zh-TW" sz="2400" b="0" i="1" smtClean="0">
                            <a:solidFill>
                              <a:srgbClr val="FF0000"/>
                            </a:solidFill>
                            <a:latin typeface="Cambria Math" panose="02040503050406030204" pitchFamily="18" charset="0"/>
                          </a:rPr>
                          <m:t>𝑘</m:t>
                        </m:r>
                      </m:e>
                      <m:e>
                        <m:r>
                          <a:rPr lang="en-US" altLang="zh-TW" sz="2400" i="1">
                            <a:solidFill>
                              <a:srgbClr val="FF0000"/>
                            </a:solidFill>
                            <a:latin typeface="Cambria Math" panose="02040503050406030204" pitchFamily="18" charset="0"/>
                          </a:rPr>
                          <m:t>𝑑</m:t>
                        </m:r>
                      </m:e>
                    </m:d>
                  </m:oMath>
                </a14:m>
                <a:r>
                  <a:rPr lang="en-US" altLang="zh-TW" sz="2400" dirty="0" smtClean="0">
                    <a:solidFill>
                      <a:srgbClr val="FF0000"/>
                    </a:solidFill>
                  </a:rPr>
                  <a:t> = </a:t>
                </a:r>
                <a14:m>
                  <m:oMath xmlns:m="http://schemas.openxmlformats.org/officeDocument/2006/math">
                    <m:f>
                      <m:fPr>
                        <m:ctrlPr>
                          <a:rPr lang="en-US" altLang="zh-TW" sz="2400" i="1">
                            <a:solidFill>
                              <a:srgbClr val="FF0000"/>
                            </a:solidFill>
                            <a:latin typeface="Cambria Math" panose="02040503050406030204" pitchFamily="18" charset="0"/>
                          </a:rPr>
                        </m:ctrlPr>
                      </m:fPr>
                      <m:num>
                        <m:sSub>
                          <m:sSubPr>
                            <m:ctrlPr>
                              <a:rPr lang="en-US" altLang="zh-TW" sz="2400" i="1" smtClean="0">
                                <a:solidFill>
                                  <a:srgbClr val="FF0000"/>
                                </a:solidFill>
                                <a:latin typeface="Cambria Math" panose="02040503050406030204" pitchFamily="18" charset="0"/>
                              </a:rPr>
                            </m:ctrlPr>
                          </m:sSubPr>
                          <m:e>
                            <m:r>
                              <a:rPr lang="en-US" altLang="zh-TW" sz="2400" b="0" i="1" smtClean="0">
                                <a:solidFill>
                                  <a:srgbClr val="FF0000"/>
                                </a:solidFill>
                                <a:latin typeface="Cambria Math" panose="02040503050406030204" pitchFamily="18" charset="0"/>
                              </a:rPr>
                              <m:t>𝑛</m:t>
                            </m:r>
                          </m:e>
                          <m:sub>
                            <m:r>
                              <a:rPr lang="en-US" altLang="zh-TW" sz="2400" b="0" i="1" smtClean="0">
                                <a:solidFill>
                                  <a:srgbClr val="FF0000"/>
                                </a:solidFill>
                                <a:latin typeface="Cambria Math" panose="02040503050406030204" pitchFamily="18" charset="0"/>
                              </a:rPr>
                              <m:t>𝑑</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𝑘</m:t>
                            </m:r>
                          </m:sub>
                        </m:sSub>
                      </m:num>
                      <m:den>
                        <m:sSub>
                          <m:sSubPr>
                            <m:ctrlPr>
                              <a:rPr lang="en-US" altLang="zh-TW" sz="2400" i="1" smtClean="0">
                                <a:solidFill>
                                  <a:srgbClr val="FF0000"/>
                                </a:solidFill>
                                <a:latin typeface="Cambria Math" panose="02040503050406030204" pitchFamily="18" charset="0"/>
                              </a:rPr>
                            </m:ctrlPr>
                          </m:sSubPr>
                          <m:e>
                            <m:r>
                              <a:rPr lang="en-US" altLang="zh-TW" sz="2400" b="0" i="1" smtClean="0">
                                <a:solidFill>
                                  <a:srgbClr val="FF0000"/>
                                </a:solidFill>
                                <a:latin typeface="Cambria Math" panose="02040503050406030204" pitchFamily="18" charset="0"/>
                              </a:rPr>
                              <m:t>𝑛</m:t>
                            </m:r>
                          </m:e>
                          <m:sub>
                            <m:r>
                              <a:rPr lang="en-US" altLang="zh-TW" sz="2400" b="0" i="1" smtClean="0">
                                <a:solidFill>
                                  <a:srgbClr val="FF0000"/>
                                </a:solidFill>
                                <a:latin typeface="Cambria Math" panose="02040503050406030204" pitchFamily="18" charset="0"/>
                              </a:rPr>
                              <m:t>𝑑</m:t>
                            </m:r>
                          </m:sub>
                        </m:sSub>
                      </m:den>
                    </m:f>
                  </m:oMath>
                </a14:m>
                <a:endParaRPr lang="en-US" altLang="zh-TW" sz="2400" dirty="0" smtClean="0">
                  <a:solidFill>
                    <a:srgbClr val="FF0000"/>
                  </a:solidFill>
                  <a:latin typeface="Cambria Math" panose="02040503050406030204" pitchFamily="18" charset="0"/>
                </a:endParaRPr>
              </a:p>
              <a:p>
                <a14:m>
                  <m:oMath xmlns:m="http://schemas.openxmlformats.org/officeDocument/2006/math">
                    <m:r>
                      <m:rPr>
                        <m:nor/>
                      </m:rPr>
                      <a:rPr lang="en-US" altLang="zh-TW" sz="2400">
                        <a:solidFill>
                          <a:srgbClr val="FF0000"/>
                        </a:solidFill>
                        <a:latin typeface="Cambria Math" panose="02040503050406030204" pitchFamily="18" charset="0"/>
                      </a:rPr>
                      <m:t>p</m:t>
                    </m:r>
                    <m:d>
                      <m:dPr>
                        <m:ctrlPr>
                          <a:rPr lang="en-US" altLang="zh-TW" sz="2400" i="1">
                            <a:solidFill>
                              <a:srgbClr val="FF0000"/>
                            </a:solidFill>
                            <a:latin typeface="Cambria Math" panose="02040503050406030204" pitchFamily="18" charset="0"/>
                          </a:rPr>
                        </m:ctrlPr>
                      </m:dPr>
                      <m:e>
                        <m:r>
                          <a:rPr lang="en-US" altLang="zh-TW" sz="2400" b="0" i="1" smtClean="0">
                            <a:solidFill>
                              <a:srgbClr val="FF0000"/>
                            </a:solidFill>
                            <a:latin typeface="Cambria Math" panose="02040503050406030204" pitchFamily="18" charset="0"/>
                          </a:rPr>
                          <m:t>𝑤</m:t>
                        </m:r>
                      </m:e>
                      <m:e>
                        <m:r>
                          <a:rPr lang="en-US" altLang="zh-TW" sz="2400" i="1">
                            <a:solidFill>
                              <a:srgbClr val="FF0000"/>
                            </a:solidFill>
                            <a:latin typeface="Cambria Math" panose="02040503050406030204" pitchFamily="18" charset="0"/>
                          </a:rPr>
                          <m:t>𝑡𝑜𝑝𝑖𝑐</m:t>
                        </m:r>
                        <m:r>
                          <a:rPr lang="en-US" altLang="zh-TW" sz="2400" i="1">
                            <a:solidFill>
                              <a:srgbClr val="FF0000"/>
                            </a:solidFill>
                            <a:latin typeface="Cambria Math" panose="02040503050406030204" pitchFamily="18" charset="0"/>
                          </a:rPr>
                          <m:t> </m:t>
                        </m:r>
                        <m:r>
                          <a:rPr lang="en-US" altLang="zh-TW" sz="2400" i="1">
                            <a:solidFill>
                              <a:srgbClr val="FF0000"/>
                            </a:solidFill>
                            <a:latin typeface="Cambria Math" panose="02040503050406030204" pitchFamily="18" charset="0"/>
                          </a:rPr>
                          <m:t>𝑘</m:t>
                        </m:r>
                      </m:e>
                    </m:d>
                  </m:oMath>
                </a14:m>
                <a:r>
                  <a:rPr lang="en-US" altLang="zh-TW" sz="2400" dirty="0">
                    <a:solidFill>
                      <a:srgbClr val="FF0000"/>
                    </a:solidFill>
                  </a:rPr>
                  <a:t> = </a:t>
                </a:r>
                <a14:m>
                  <m:oMath xmlns:m="http://schemas.openxmlformats.org/officeDocument/2006/math">
                    <m:f>
                      <m:fPr>
                        <m:ctrlPr>
                          <a:rPr lang="en-US" altLang="zh-TW" sz="2400" i="1">
                            <a:solidFill>
                              <a:srgbClr val="FF0000"/>
                            </a:solidFill>
                            <a:latin typeface="Cambria Math" panose="02040503050406030204" pitchFamily="18" charset="0"/>
                          </a:rPr>
                        </m:ctrlPr>
                      </m:fPr>
                      <m:num>
                        <m:sSub>
                          <m:sSubPr>
                            <m:ctrlPr>
                              <a:rPr lang="en-US" altLang="zh-TW" sz="2400" i="1">
                                <a:solidFill>
                                  <a:srgbClr val="FF0000"/>
                                </a:solidFill>
                                <a:latin typeface="Cambria Math" panose="02040503050406030204" pitchFamily="18" charset="0"/>
                              </a:rPr>
                            </m:ctrlPr>
                          </m:sSubPr>
                          <m:e>
                            <m:r>
                              <a:rPr lang="en-US" altLang="zh-TW" sz="2400" i="1">
                                <a:solidFill>
                                  <a:srgbClr val="FF0000"/>
                                </a:solidFill>
                                <a:latin typeface="Cambria Math" panose="02040503050406030204" pitchFamily="18" charset="0"/>
                              </a:rPr>
                              <m:t>𝑛</m:t>
                            </m:r>
                          </m:e>
                          <m:sub>
                            <m:r>
                              <a:rPr lang="en-US" altLang="zh-TW" sz="2400" b="0" i="1" smtClean="0">
                                <a:solidFill>
                                  <a:srgbClr val="FF0000"/>
                                </a:solidFill>
                                <a:latin typeface="Cambria Math" panose="02040503050406030204" pitchFamily="18" charset="0"/>
                              </a:rPr>
                              <m:t>𝑤</m:t>
                            </m:r>
                            <m:r>
                              <a:rPr lang="en-US" altLang="zh-TW" sz="2400" i="1">
                                <a:solidFill>
                                  <a:srgbClr val="FF0000"/>
                                </a:solidFill>
                                <a:latin typeface="Cambria Math" panose="02040503050406030204" pitchFamily="18" charset="0"/>
                              </a:rPr>
                              <m:t>,</m:t>
                            </m:r>
                            <m:r>
                              <a:rPr lang="en-US" altLang="zh-TW" sz="2400" i="1">
                                <a:solidFill>
                                  <a:srgbClr val="FF0000"/>
                                </a:solidFill>
                                <a:latin typeface="Cambria Math" panose="02040503050406030204" pitchFamily="18" charset="0"/>
                              </a:rPr>
                              <m:t>𝑘</m:t>
                            </m:r>
                          </m:sub>
                        </m:sSub>
                      </m:num>
                      <m:den>
                        <m:sSub>
                          <m:sSubPr>
                            <m:ctrlPr>
                              <a:rPr lang="en-US" altLang="zh-TW" sz="2400" i="1">
                                <a:solidFill>
                                  <a:srgbClr val="FF0000"/>
                                </a:solidFill>
                                <a:latin typeface="Cambria Math" panose="02040503050406030204" pitchFamily="18" charset="0"/>
                              </a:rPr>
                            </m:ctrlPr>
                          </m:sSubPr>
                          <m:e>
                            <m:r>
                              <a:rPr lang="en-US" altLang="zh-TW" sz="2400" i="1">
                                <a:solidFill>
                                  <a:srgbClr val="FF0000"/>
                                </a:solidFill>
                                <a:latin typeface="Cambria Math" panose="02040503050406030204" pitchFamily="18" charset="0"/>
                              </a:rPr>
                              <m:t>𝑛</m:t>
                            </m:r>
                          </m:e>
                          <m:sub>
                            <m:r>
                              <a:rPr lang="en-US" altLang="zh-TW" sz="2400" b="0" i="1" smtClean="0">
                                <a:solidFill>
                                  <a:srgbClr val="FF0000"/>
                                </a:solidFill>
                                <a:latin typeface="Cambria Math" panose="02040503050406030204" pitchFamily="18" charset="0"/>
                              </a:rPr>
                              <m:t>𝑘</m:t>
                            </m:r>
                          </m:sub>
                        </m:sSub>
                      </m:den>
                    </m:f>
                  </m:oMath>
                </a14:m>
                <a:endParaRPr lang="en-US" altLang="zh-TW" sz="2400" dirty="0" smtClean="0">
                  <a:solidFill>
                    <a:srgbClr val="FF0000"/>
                  </a:solidFill>
                  <a:latin typeface="Cambria Math" panose="02040503050406030204" pitchFamily="18" charset="0"/>
                </a:endParaRPr>
              </a:p>
              <a:p>
                <a14:m>
                  <m:oMath xmlns:m="http://schemas.openxmlformats.org/officeDocument/2006/math">
                    <m:r>
                      <m:rPr>
                        <m:nor/>
                      </m:rPr>
                      <a:rPr lang="en-US" altLang="zh-TW" sz="2400">
                        <a:solidFill>
                          <a:srgbClr val="FF0000"/>
                        </a:solidFill>
                        <a:latin typeface="Cambria Math" panose="02040503050406030204" pitchFamily="18" charset="0"/>
                      </a:rPr>
                      <m:t>p</m:t>
                    </m:r>
                    <m:d>
                      <m:dPr>
                        <m:ctrlPr>
                          <a:rPr lang="en-US" altLang="zh-TW" sz="2400" i="1">
                            <a:solidFill>
                              <a:srgbClr val="FF0000"/>
                            </a:solidFill>
                            <a:latin typeface="Cambria Math" panose="02040503050406030204" pitchFamily="18" charset="0"/>
                          </a:rPr>
                        </m:ctrlPr>
                      </m:dPr>
                      <m:e>
                        <m:r>
                          <a:rPr lang="en-US" altLang="zh-TW" sz="2400" b="0" i="1" smtClean="0">
                            <a:solidFill>
                              <a:srgbClr val="FF0000"/>
                            </a:solidFill>
                            <a:latin typeface="Cambria Math" panose="02040503050406030204" pitchFamily="18" charset="0"/>
                          </a:rPr>
                          <m:t>𝑧</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𝑘</m:t>
                        </m:r>
                      </m:e>
                      <m:e>
                        <m:r>
                          <a:rPr lang="en-US" altLang="zh-TW" sz="2400" i="1">
                            <a:solidFill>
                              <a:srgbClr val="FF0000"/>
                            </a:solidFill>
                            <a:latin typeface="Cambria Math" panose="02040503050406030204" pitchFamily="18" charset="0"/>
                          </a:rPr>
                          <m:t>𝑤</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𝑑</m:t>
                        </m:r>
                      </m:e>
                    </m:d>
                  </m:oMath>
                </a14:m>
                <a:r>
                  <a:rPr lang="en-US" altLang="zh-TW" sz="2400" dirty="0" smtClean="0">
                    <a:solidFill>
                      <a:srgbClr val="FF0000"/>
                    </a:solidFill>
                  </a:rPr>
                  <a:t> </a:t>
                </a:r>
                <a:r>
                  <a:rPr lang="en-US" altLang="zh-TW" sz="2400" dirty="0" smtClean="0">
                    <a:solidFill>
                      <a:srgbClr val="FF0000"/>
                    </a:solidFill>
                    <a:sym typeface="Symbol"/>
                  </a:rPr>
                  <a:t></a:t>
                </a:r>
                <a:r>
                  <a:rPr lang="en-US" altLang="zh-TW" sz="2400" dirty="0" smtClean="0">
                    <a:solidFill>
                      <a:srgbClr val="FF0000"/>
                    </a:solidFill>
                  </a:rPr>
                  <a:t> </a:t>
                </a:r>
                <a14:m>
                  <m:oMath xmlns:m="http://schemas.openxmlformats.org/officeDocument/2006/math">
                    <m:r>
                      <m:rPr>
                        <m:nor/>
                      </m:rPr>
                      <a:rPr lang="en-US" altLang="zh-TW" sz="2400">
                        <a:solidFill>
                          <a:srgbClr val="FF0000"/>
                        </a:solidFill>
                        <a:latin typeface="Cambria Math" panose="02040503050406030204" pitchFamily="18" charset="0"/>
                      </a:rPr>
                      <m:t>p</m:t>
                    </m:r>
                    <m:d>
                      <m:dPr>
                        <m:ctrlPr>
                          <a:rPr lang="en-US" altLang="zh-TW" sz="2400" i="1">
                            <a:solidFill>
                              <a:srgbClr val="FF0000"/>
                            </a:solidFill>
                            <a:latin typeface="Cambria Math" panose="02040503050406030204" pitchFamily="18" charset="0"/>
                          </a:rPr>
                        </m:ctrlPr>
                      </m:dPr>
                      <m:e>
                        <m:r>
                          <a:rPr lang="en-US" altLang="zh-TW" sz="2400" b="0" i="1" smtClean="0">
                            <a:solidFill>
                              <a:srgbClr val="FF0000"/>
                            </a:solidFill>
                            <a:latin typeface="Cambria Math" panose="02040503050406030204" pitchFamily="18" charset="0"/>
                          </a:rPr>
                          <m:t>𝑧</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𝑘</m:t>
                        </m:r>
                      </m:e>
                      <m:e>
                        <m:r>
                          <a:rPr lang="en-US" altLang="zh-TW" sz="2400" b="0" i="1" smtClean="0">
                            <a:solidFill>
                              <a:srgbClr val="FF0000"/>
                            </a:solidFill>
                            <a:latin typeface="Cambria Math" panose="02040503050406030204" pitchFamily="18" charset="0"/>
                          </a:rPr>
                          <m:t>𝑑</m:t>
                        </m:r>
                      </m:e>
                    </m:d>
                    <m:r>
                      <a:rPr lang="en-US" altLang="zh-TW" sz="2400" i="1">
                        <a:solidFill>
                          <a:srgbClr val="FF0000"/>
                        </a:solidFill>
                        <a:latin typeface="Cambria Math" panose="02040503050406030204" pitchFamily="18" charset="0"/>
                      </a:rPr>
                      <m:t>∗</m:t>
                    </m:r>
                    <m:r>
                      <m:rPr>
                        <m:nor/>
                      </m:rPr>
                      <a:rPr lang="en-US" altLang="zh-TW" sz="2400">
                        <a:solidFill>
                          <a:srgbClr val="FF0000"/>
                        </a:solidFill>
                        <a:latin typeface="Cambria Math" panose="02040503050406030204" pitchFamily="18" charset="0"/>
                      </a:rPr>
                      <m:t>p</m:t>
                    </m:r>
                    <m:d>
                      <m:dPr>
                        <m:ctrlPr>
                          <a:rPr lang="en-US" altLang="zh-TW" sz="2400" i="1">
                            <a:solidFill>
                              <a:srgbClr val="FF0000"/>
                            </a:solidFill>
                            <a:latin typeface="Cambria Math" panose="02040503050406030204" pitchFamily="18" charset="0"/>
                          </a:rPr>
                        </m:ctrlPr>
                      </m:dPr>
                      <m:e>
                        <m:r>
                          <a:rPr lang="en-US" altLang="zh-TW" sz="2400" b="0" i="1" smtClean="0">
                            <a:solidFill>
                              <a:srgbClr val="FF0000"/>
                            </a:solidFill>
                            <a:latin typeface="Cambria Math" panose="02040503050406030204" pitchFamily="18" charset="0"/>
                          </a:rPr>
                          <m:t>𝑤</m:t>
                        </m:r>
                      </m:e>
                      <m:e>
                        <m:r>
                          <a:rPr lang="en-US" altLang="zh-TW" sz="2400" b="0" i="1" smtClean="0">
                            <a:solidFill>
                              <a:srgbClr val="FF0000"/>
                            </a:solidFill>
                            <a:latin typeface="Cambria Math" panose="02040503050406030204" pitchFamily="18" charset="0"/>
                          </a:rPr>
                          <m:t>𝑧</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𝑘</m:t>
                        </m:r>
                      </m:e>
                    </m:d>
                  </m:oMath>
                </a14:m>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0200"/>
                <a:ext cx="8229600" cy="4997152"/>
              </a:xfrm>
              <a:blipFill rotWithShape="1">
                <a:blip r:embed="rId2"/>
                <a:stretch>
                  <a:fillRect l="-96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83665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8352928"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7902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6137"/>
            <a:ext cx="6192687" cy="650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325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84" y="404664"/>
            <a:ext cx="8481739" cy="3742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365104"/>
            <a:ext cx="6565468"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996952"/>
            <a:ext cx="4307300" cy="938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855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Conclude</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67544" y="1196752"/>
                <a:ext cx="8229600" cy="5328592"/>
              </a:xfrm>
            </p:spPr>
            <p:txBody>
              <a:bodyPr>
                <a:normAutofit/>
              </a:bodyPr>
              <a:lstStyle/>
              <a:p>
                <a:r>
                  <a:rPr lang="en-US" altLang="zh-TW" dirty="0" smtClean="0"/>
                  <a:t>Input:</a:t>
                </a:r>
              </a:p>
              <a:p>
                <a:pPr lvl="1"/>
                <a:r>
                  <a:rPr lang="en-US" altLang="zh-TW" dirty="0" smtClean="0"/>
                  <a:t>Word vector:</a:t>
                </a:r>
                <a:r>
                  <a:rPr lang="zh-TW" altLang="en-US" dirty="0" smtClean="0"/>
                  <a:t> </a:t>
                </a:r>
                <a14:m>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𝑤</m:t>
                        </m:r>
                      </m:e>
                    </m:acc>
                  </m:oMath>
                </a14:m>
                <a:endParaRPr lang="en-US" altLang="zh-TW" dirty="0" smtClean="0"/>
              </a:p>
              <a:p>
                <a:pPr lvl="1"/>
                <a:r>
                  <a:rPr lang="en-US" altLang="zh-TW" dirty="0" err="1" smtClean="0"/>
                  <a:t>Hyperparameters</a:t>
                </a:r>
                <a:r>
                  <a:rPr lang="en-US" altLang="zh-TW" dirty="0" smtClean="0"/>
                  <a:t>: </a:t>
                </a:r>
                <a14:m>
                  <m:oMath xmlns:m="http://schemas.openxmlformats.org/officeDocument/2006/math">
                    <m:r>
                      <a:rPr lang="zh-TW" altLang="en-US" i="1" smtClean="0">
                        <a:latin typeface="Cambria Math" panose="02040503050406030204" pitchFamily="18" charset="0"/>
                      </a:rPr>
                      <m:t>𝛼</m:t>
                    </m:r>
                    <m:r>
                      <a:rPr lang="en-US" altLang="zh-TW" b="0" i="1" smtClean="0">
                        <a:latin typeface="Cambria Math" panose="02040503050406030204" pitchFamily="18" charset="0"/>
                      </a:rPr>
                      <m:t> , </m:t>
                    </m:r>
                    <m:r>
                      <a:rPr lang="zh-TW" altLang="en-US" b="0" i="1" smtClean="0">
                        <a:latin typeface="Cambria Math" panose="02040503050406030204" pitchFamily="18" charset="0"/>
                      </a:rPr>
                      <m:t>𝛽</m:t>
                    </m:r>
                  </m:oMath>
                </a14:m>
                <a:endParaRPr lang="en-US" altLang="zh-TW" dirty="0" smtClean="0"/>
              </a:p>
              <a:p>
                <a:pPr lvl="1"/>
                <a:r>
                  <a:rPr lang="en-US" altLang="zh-TW" dirty="0" smtClean="0"/>
                  <a:t>Number of topics: </a:t>
                </a:r>
                <a14:m>
                  <m:oMath xmlns:m="http://schemas.openxmlformats.org/officeDocument/2006/math">
                    <m:r>
                      <a:rPr lang="en-US" altLang="zh-TW" b="0" i="1" smtClean="0">
                        <a:latin typeface="Cambria Math" panose="02040503050406030204" pitchFamily="18" charset="0"/>
                      </a:rPr>
                      <m:t>𝐾</m:t>
                    </m:r>
                  </m:oMath>
                </a14:m>
                <a:endParaRPr lang="en-US" altLang="zh-TW" b="0" dirty="0" smtClean="0"/>
              </a:p>
              <a:p>
                <a:r>
                  <a:rPr lang="en-US" altLang="zh-TW" dirty="0" smtClean="0"/>
                  <a:t>Output:</a:t>
                </a:r>
              </a:p>
              <a:p>
                <a:pPr lvl="1"/>
                <a:r>
                  <a:rPr lang="en-US" altLang="zh-TW" dirty="0" smtClean="0"/>
                  <a:t>Topic vector: </a:t>
                </a:r>
                <a14:m>
                  <m:oMath xmlns:m="http://schemas.openxmlformats.org/officeDocument/2006/math">
                    <m:acc>
                      <m:accPr>
                        <m:chr m:val="⃗"/>
                        <m:ctrlPr>
                          <a:rPr lang="zh-TW" altLang="en-US" i="1">
                            <a:latin typeface="Cambria Math" panose="02040503050406030204" pitchFamily="18" charset="0"/>
                          </a:rPr>
                        </m:ctrlPr>
                      </m:accPr>
                      <m:e>
                        <m:r>
                          <a:rPr lang="en-US" altLang="zh-TW" b="0" i="1" smtClean="0">
                            <a:latin typeface="Cambria Math" panose="02040503050406030204" pitchFamily="18" charset="0"/>
                          </a:rPr>
                          <m:t>𝑧</m:t>
                        </m:r>
                      </m:e>
                    </m:acc>
                  </m:oMath>
                </a14:m>
                <a:endParaRPr lang="en-US" altLang="zh-TW" dirty="0" smtClean="0"/>
              </a:p>
              <a:p>
                <a:pPr lvl="1"/>
                <a:r>
                  <a:rPr lang="en-US" altLang="zh-TW" dirty="0" err="1" smtClean="0"/>
                  <a:t>Multinominal</a:t>
                </a:r>
                <a:r>
                  <a:rPr lang="en-US" altLang="zh-TW" dirty="0" smtClean="0"/>
                  <a:t> distribution: </a:t>
                </a:r>
                <a14:m>
                  <m:oMath xmlns:m="http://schemas.openxmlformats.org/officeDocument/2006/math">
                    <m:r>
                      <a:rPr lang="zh-TW" altLang="en-US" i="1" smtClean="0">
                        <a:latin typeface="Cambria Math" panose="02040503050406030204" pitchFamily="18" charset="0"/>
                      </a:rPr>
                      <m:t>𝜃</m:t>
                    </m:r>
                  </m:oMath>
                </a14:m>
                <a:r>
                  <a:rPr lang="en-US" altLang="zh-TW" dirty="0" smtClean="0"/>
                  <a:t> , </a:t>
                </a:r>
                <a14:m>
                  <m:oMath xmlns:m="http://schemas.openxmlformats.org/officeDocument/2006/math">
                    <m:r>
                      <a:rPr lang="zh-TW" altLang="en-US" i="1" dirty="0" smtClean="0">
                        <a:latin typeface="Cambria Math" panose="02040503050406030204" pitchFamily="18" charset="0"/>
                      </a:rPr>
                      <m:t>𝜑</m:t>
                    </m:r>
                  </m:oMath>
                </a14:m>
                <a:endParaRPr lang="en-US" altLang="zh-TW" dirty="0" smtClean="0"/>
              </a:p>
              <a:p>
                <a:pPr lvl="1"/>
                <a:r>
                  <a:rPr lang="en-US" altLang="zh-TW" dirty="0" err="1" smtClean="0"/>
                  <a:t>Hyperparameters</a:t>
                </a:r>
                <a:r>
                  <a:rPr lang="en-US" altLang="zh-TW" dirty="0"/>
                  <a:t> Estimator: </a:t>
                </a:r>
                <a14:m>
                  <m:oMath xmlns:m="http://schemas.openxmlformats.org/officeDocument/2006/math">
                    <m:r>
                      <a:rPr lang="zh-TW" altLang="en-US" i="1">
                        <a:latin typeface="Cambria Math" panose="02040503050406030204" pitchFamily="18" charset="0"/>
                      </a:rPr>
                      <m:t>𝛼</m:t>
                    </m:r>
                    <m:r>
                      <a:rPr lang="en-US" altLang="zh-TW" i="1">
                        <a:latin typeface="Cambria Math" panose="02040503050406030204" pitchFamily="18" charset="0"/>
                      </a:rPr>
                      <m:t> , </m:t>
                    </m:r>
                    <m:r>
                      <a:rPr lang="zh-TW" altLang="en-US" i="1">
                        <a:latin typeface="Cambria Math" panose="02040503050406030204" pitchFamily="18" charset="0"/>
                      </a:rPr>
                      <m:t>𝛽</m:t>
                    </m:r>
                  </m:oMath>
                </a14:m>
                <a:endParaRPr lang="en-US" altLang="zh-TW"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67544" y="1196752"/>
                <a:ext cx="8229600" cy="5328592"/>
              </a:xfrm>
              <a:blipFill>
                <a:blip r:embed="rId2"/>
                <a:stretch>
                  <a:fillRect l="-1704" t="-14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45702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Introduction(1/2)</a:t>
            </a:r>
            <a:endParaRPr lang="zh-TW" altLang="en-US" dirty="0"/>
          </a:p>
        </p:txBody>
      </p:sp>
      <p:sp>
        <p:nvSpPr>
          <p:cNvPr id="3" name="內容版面配置區 2"/>
          <p:cNvSpPr>
            <a:spLocks noGrp="1"/>
          </p:cNvSpPr>
          <p:nvPr>
            <p:ph idx="1"/>
          </p:nvPr>
        </p:nvSpPr>
        <p:spPr/>
        <p:txBody>
          <a:bodyPr>
            <a:normAutofit fontScale="25000" lnSpcReduction="20000"/>
          </a:bodyPr>
          <a:lstStyle/>
          <a:p>
            <a:pPr marL="0" indent="0">
              <a:buNone/>
            </a:pPr>
            <a:r>
              <a:rPr lang="en-US" altLang="zh-TW" sz="9600" dirty="0"/>
              <a:t>Suppose you have the following set of sentences</a:t>
            </a:r>
            <a:r>
              <a:rPr lang="en-US" altLang="zh-TW" sz="9600" dirty="0" smtClean="0"/>
              <a:t>:</a:t>
            </a:r>
            <a:endParaRPr lang="en-US" altLang="zh-TW" sz="9600" dirty="0"/>
          </a:p>
          <a:p>
            <a:r>
              <a:rPr lang="en-US" altLang="zh-TW" sz="9600" dirty="0"/>
              <a:t>I like to eat broccoli and bananas.</a:t>
            </a:r>
          </a:p>
          <a:p>
            <a:r>
              <a:rPr lang="en-US" altLang="zh-TW" sz="9600" dirty="0"/>
              <a:t>I ate a banana and spinach smoothie for breakfast.</a:t>
            </a:r>
          </a:p>
          <a:p>
            <a:r>
              <a:rPr lang="en-US" altLang="zh-TW" sz="9600" dirty="0"/>
              <a:t>Chinchillas and kittens are cute.</a:t>
            </a:r>
          </a:p>
          <a:p>
            <a:r>
              <a:rPr lang="en-US" altLang="zh-TW" sz="9600" dirty="0"/>
              <a:t>My sister adopted a kitten yesterday.</a:t>
            </a:r>
          </a:p>
          <a:p>
            <a:r>
              <a:rPr lang="en-US" altLang="zh-TW" sz="9600" dirty="0"/>
              <a:t>Look at this cute hamster munching on a piece of broccoli.</a:t>
            </a:r>
          </a:p>
          <a:p>
            <a:pPr marL="0" indent="0">
              <a:buNone/>
            </a:pPr>
            <a:endParaRPr lang="en-US" altLang="zh-TW" sz="9600" dirty="0" smtClean="0"/>
          </a:p>
          <a:p>
            <a:pPr marL="0" indent="0">
              <a:buNone/>
            </a:pPr>
            <a:r>
              <a:rPr lang="en-US" altLang="zh-TW" sz="9600" dirty="0" smtClean="0"/>
              <a:t>What </a:t>
            </a:r>
            <a:r>
              <a:rPr lang="en-US" altLang="zh-TW" sz="9600" dirty="0"/>
              <a:t>is latent </a:t>
            </a:r>
            <a:r>
              <a:rPr lang="en-US" altLang="zh-TW" sz="9600" dirty="0" err="1"/>
              <a:t>Dirichlet</a:t>
            </a:r>
            <a:r>
              <a:rPr lang="en-US" altLang="zh-TW" sz="9600" dirty="0"/>
              <a:t> allocation? It’s a way of automatically discovering </a:t>
            </a:r>
            <a:r>
              <a:rPr lang="en-US" altLang="zh-TW" sz="9600" dirty="0">
                <a:solidFill>
                  <a:srgbClr val="FF0000"/>
                </a:solidFill>
              </a:rPr>
              <a:t>topics</a:t>
            </a:r>
            <a:r>
              <a:rPr lang="en-US" altLang="zh-TW" sz="9600" dirty="0"/>
              <a:t> that these sentences </a:t>
            </a:r>
            <a:r>
              <a:rPr lang="en-US" altLang="zh-TW" sz="9600" dirty="0" smtClean="0"/>
              <a:t>contain.</a:t>
            </a:r>
            <a:endParaRPr lang="en-US" altLang="zh-TW" sz="9600" dirty="0"/>
          </a:p>
        </p:txBody>
      </p:sp>
    </p:spTree>
    <p:extLst>
      <p:ext uri="{BB962C8B-B14F-4D97-AF65-F5344CB8AC3E}">
        <p14:creationId xmlns:p14="http://schemas.microsoft.com/office/powerpoint/2010/main" val="227470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Introduction(2/2</a:t>
            </a:r>
            <a:r>
              <a:rPr lang="en-US" altLang="zh-TW" dirty="0"/>
              <a:t>)</a:t>
            </a:r>
            <a:endParaRPr lang="zh-TW" altLang="en-US" dirty="0"/>
          </a:p>
        </p:txBody>
      </p:sp>
      <p:sp>
        <p:nvSpPr>
          <p:cNvPr id="3" name="內容版面配置區 2"/>
          <p:cNvSpPr>
            <a:spLocks noGrp="1"/>
          </p:cNvSpPr>
          <p:nvPr>
            <p:ph idx="1"/>
          </p:nvPr>
        </p:nvSpPr>
        <p:spPr/>
        <p:txBody>
          <a:bodyPr>
            <a:noAutofit/>
          </a:bodyPr>
          <a:lstStyle/>
          <a:p>
            <a:pPr marL="0" indent="0">
              <a:buNone/>
            </a:pPr>
            <a:r>
              <a:rPr lang="en-US" altLang="zh-TW" sz="2400" dirty="0" smtClean="0"/>
              <a:t>For </a:t>
            </a:r>
            <a:r>
              <a:rPr lang="en-US" altLang="zh-TW" sz="2400" dirty="0"/>
              <a:t>example, given these sentences and asked for 2 topics, LDA might produce something </a:t>
            </a:r>
            <a:r>
              <a:rPr lang="en-US" altLang="zh-TW" sz="2400" dirty="0" smtClean="0"/>
              <a:t>like</a:t>
            </a:r>
          </a:p>
          <a:p>
            <a:r>
              <a:rPr lang="en-US" altLang="zh-TW" sz="2400" b="1" dirty="0" smtClean="0"/>
              <a:t>Sentences </a:t>
            </a:r>
            <a:r>
              <a:rPr lang="en-US" altLang="zh-TW" sz="2400" b="1" dirty="0"/>
              <a:t>1 and 2: </a:t>
            </a:r>
            <a:r>
              <a:rPr lang="en-US" altLang="zh-TW" sz="2400" dirty="0"/>
              <a:t>100% Topic A</a:t>
            </a:r>
          </a:p>
          <a:p>
            <a:r>
              <a:rPr lang="en-US" altLang="zh-TW" sz="2400" b="1" dirty="0"/>
              <a:t>Sentences 3 and 4: </a:t>
            </a:r>
            <a:r>
              <a:rPr lang="en-US" altLang="zh-TW" sz="2400" dirty="0"/>
              <a:t>100% Topic B</a:t>
            </a:r>
          </a:p>
          <a:p>
            <a:r>
              <a:rPr lang="en-US" altLang="zh-TW" sz="2400" b="1" dirty="0"/>
              <a:t>Sentence 5: </a:t>
            </a:r>
            <a:r>
              <a:rPr lang="en-US" altLang="zh-TW" sz="2400" dirty="0"/>
              <a:t>60% Topic A, 40% Topic B</a:t>
            </a:r>
          </a:p>
          <a:p>
            <a:r>
              <a:rPr lang="en-US" altLang="zh-TW" sz="2400" b="1" dirty="0"/>
              <a:t>Topic A: </a:t>
            </a:r>
            <a:r>
              <a:rPr lang="en-US" altLang="zh-TW" sz="2400" dirty="0"/>
              <a:t>30% broccoli, 15% bananas, 10% breakfast, 10% munching, … (at which point, you could interpret topic A to be about food)</a:t>
            </a:r>
          </a:p>
          <a:p>
            <a:r>
              <a:rPr lang="en-US" altLang="zh-TW" sz="2400" b="1" dirty="0"/>
              <a:t>Topic B: </a:t>
            </a:r>
            <a:r>
              <a:rPr lang="en-US" altLang="zh-TW" sz="2400" dirty="0"/>
              <a:t>20% chinchillas, 20% kittens, 20% cute, 15% hamster, … (at which point, you could interpret topic B to be about cute animals)</a:t>
            </a:r>
          </a:p>
          <a:p>
            <a:pPr marL="0" indent="0">
              <a:buNone/>
            </a:pPr>
            <a:r>
              <a:rPr lang="en-US" altLang="zh-TW" sz="2400" dirty="0" smtClean="0"/>
              <a:t>The </a:t>
            </a:r>
            <a:r>
              <a:rPr lang="en-US" altLang="zh-TW" sz="2400" dirty="0"/>
              <a:t>question, of course, is: how does LDA perform this </a:t>
            </a:r>
            <a:r>
              <a:rPr lang="en-US" altLang="zh-TW" sz="2400" dirty="0" smtClean="0"/>
              <a:t>discovery?</a:t>
            </a:r>
            <a:endParaRPr lang="zh-TW" altLang="en-US" sz="2400" dirty="0"/>
          </a:p>
        </p:txBody>
      </p:sp>
    </p:spTree>
    <p:extLst>
      <p:ext uri="{BB962C8B-B14F-4D97-AF65-F5344CB8AC3E}">
        <p14:creationId xmlns:p14="http://schemas.microsoft.com/office/powerpoint/2010/main" val="1895139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 Model</a:t>
            </a:r>
            <a:endParaRPr lang="zh-TW" altLang="en-US" dirty="0"/>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sz="2800" dirty="0"/>
              <a:t>In more detail, LDA represents documents as </a:t>
            </a:r>
            <a:r>
              <a:rPr lang="en-US" altLang="zh-TW" sz="2800" dirty="0">
                <a:solidFill>
                  <a:srgbClr val="FF0000"/>
                </a:solidFill>
              </a:rPr>
              <a:t>mixtures of topics </a:t>
            </a:r>
            <a:r>
              <a:rPr lang="en-US" altLang="zh-TW" sz="2800" dirty="0"/>
              <a:t>that spit out words with certain probabilities. It assumes that documents are produced in the following fashion: when writing each </a:t>
            </a:r>
            <a:r>
              <a:rPr lang="en-US" altLang="zh-TW" sz="2800" dirty="0" smtClean="0"/>
              <a:t>document, you</a:t>
            </a:r>
          </a:p>
          <a:p>
            <a:pPr fontAlgn="base"/>
            <a:r>
              <a:rPr lang="en-US" altLang="zh-TW" sz="2800" dirty="0"/>
              <a:t>Decide on the number of words N the document will have (say, according to a Poisson distribution).</a:t>
            </a:r>
          </a:p>
          <a:p>
            <a:pPr fontAlgn="base"/>
            <a:r>
              <a:rPr lang="en-US" altLang="zh-TW" sz="2800" dirty="0"/>
              <a:t>Choose a topic mixture for the document (according to a </a:t>
            </a:r>
            <a:r>
              <a:rPr lang="en-US" altLang="zh-TW" sz="2800" dirty="0" err="1"/>
              <a:t>Dirichlet</a:t>
            </a:r>
            <a:r>
              <a:rPr lang="en-US" altLang="zh-TW" sz="2800" dirty="0"/>
              <a:t> distribution over a fixed set of K topics). For example, assuming that we have the two food and cute animal topics above, you might choose the document to consist of 1/3 food and 2/3 cute animals.</a:t>
            </a:r>
          </a:p>
          <a:p>
            <a:endParaRPr lang="zh-TW" altLang="en-US" dirty="0"/>
          </a:p>
        </p:txBody>
      </p:sp>
    </p:spTree>
    <p:extLst>
      <p:ext uri="{BB962C8B-B14F-4D97-AF65-F5344CB8AC3E}">
        <p14:creationId xmlns:p14="http://schemas.microsoft.com/office/powerpoint/2010/main" val="164139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 Model</a:t>
            </a:r>
            <a:endParaRPr lang="zh-TW" altLang="en-US" dirty="0"/>
          </a:p>
        </p:txBody>
      </p:sp>
      <p:sp>
        <p:nvSpPr>
          <p:cNvPr id="3" name="內容版面配置區 2"/>
          <p:cNvSpPr>
            <a:spLocks noGrp="1"/>
          </p:cNvSpPr>
          <p:nvPr>
            <p:ph idx="1"/>
          </p:nvPr>
        </p:nvSpPr>
        <p:spPr/>
        <p:txBody>
          <a:bodyPr>
            <a:normAutofit fontScale="77500" lnSpcReduction="20000"/>
          </a:bodyPr>
          <a:lstStyle/>
          <a:p>
            <a:pPr fontAlgn="base"/>
            <a:r>
              <a:rPr lang="en-US" altLang="zh-TW" sz="3100" dirty="0"/>
              <a:t>Generate each word </a:t>
            </a:r>
            <a:r>
              <a:rPr lang="en-US" altLang="zh-TW" sz="3100" dirty="0" smtClean="0"/>
              <a:t>w </a:t>
            </a:r>
            <a:r>
              <a:rPr lang="en-US" altLang="zh-TW" sz="3100" dirty="0"/>
              <a:t>in the document by:</a:t>
            </a:r>
          </a:p>
          <a:p>
            <a:pPr lvl="1" fontAlgn="base"/>
            <a:r>
              <a:rPr lang="en-US" altLang="zh-TW" sz="3100" dirty="0"/>
              <a:t>First picking a topic (according to the multinomial distribution that you sampled above; for example, you might pick the food topic with 1/3 probability and the cute animals topic with 2/3 probability).</a:t>
            </a:r>
          </a:p>
          <a:p>
            <a:pPr lvl="1" fontAlgn="base"/>
            <a:r>
              <a:rPr lang="en-US" altLang="zh-TW" sz="3100" dirty="0"/>
              <a:t>Using the topic to generate the word itself (according to the topic’s multinomial distribution). For example, if we selected the food topic, we might generate the word “broccoli” with 30% probability, “bananas” with 15% probability, and so on</a:t>
            </a:r>
            <a:r>
              <a:rPr lang="en-US" altLang="zh-TW" sz="3100" dirty="0" smtClean="0"/>
              <a:t>.</a:t>
            </a:r>
          </a:p>
          <a:p>
            <a:pPr marL="457200" lvl="1" indent="0" fontAlgn="base">
              <a:buNone/>
            </a:pPr>
            <a:endParaRPr lang="en-US" altLang="zh-TW" sz="3100" dirty="0"/>
          </a:p>
          <a:p>
            <a:pPr marL="0" indent="0" fontAlgn="base">
              <a:buNone/>
            </a:pPr>
            <a:r>
              <a:rPr lang="en-US" altLang="zh-TW" sz="3100" dirty="0"/>
              <a:t>Assuming this generative model for a collection of documents, LDA then tries to backtrack from the documents to find a set of topics that are likely to have generated the collection.</a:t>
            </a:r>
          </a:p>
          <a:p>
            <a:endParaRPr lang="zh-TW" altLang="en-US" dirty="0"/>
          </a:p>
        </p:txBody>
      </p:sp>
    </p:spTree>
    <p:extLst>
      <p:ext uri="{BB962C8B-B14F-4D97-AF65-F5344CB8AC3E}">
        <p14:creationId xmlns:p14="http://schemas.microsoft.com/office/powerpoint/2010/main" val="80920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sz="2400" dirty="0"/>
              <a:t>So now suppose you have a set of documents. You’ve chosen some fixed number of K topics to discover, and want to use LDA to learn the topic representation of each document and the words associated to each topic. How do you do this? One way (known as collapsed Gibbs sampling) is the following</a:t>
            </a:r>
            <a:r>
              <a:rPr lang="en-US" altLang="zh-TW" sz="2400" dirty="0" smtClean="0"/>
              <a:t>:</a:t>
            </a:r>
          </a:p>
          <a:p>
            <a:pPr marL="0" indent="0">
              <a:buNone/>
            </a:pPr>
            <a:endParaRPr lang="en-US" altLang="zh-TW" sz="2400" dirty="0"/>
          </a:p>
          <a:p>
            <a:r>
              <a:rPr lang="en-US" altLang="zh-TW" sz="2400" dirty="0"/>
              <a:t>Go through each document, and randomly assign each word in the document to one of the K topics.</a:t>
            </a:r>
          </a:p>
          <a:p>
            <a:r>
              <a:rPr lang="en-US" altLang="zh-TW" sz="2400" dirty="0"/>
              <a:t>Notice that this random assignment already gives you both topic representations of all the documents and word distributions of all the topics (albeit not very good ones).</a:t>
            </a:r>
          </a:p>
          <a:p>
            <a:r>
              <a:rPr lang="en-US" altLang="zh-TW" sz="2400" dirty="0"/>
              <a:t>So to improve on them, for each document d…</a:t>
            </a:r>
            <a:endParaRPr lang="zh-TW" altLang="en-US" sz="2400" dirty="0"/>
          </a:p>
          <a:p>
            <a:pPr marL="0" indent="0">
              <a:buNone/>
            </a:pPr>
            <a:endParaRPr lang="zh-TW" altLang="en-US" sz="2400" dirty="0"/>
          </a:p>
        </p:txBody>
      </p:sp>
    </p:spTree>
    <p:extLst>
      <p:ext uri="{BB962C8B-B14F-4D97-AF65-F5344CB8AC3E}">
        <p14:creationId xmlns:p14="http://schemas.microsoft.com/office/powerpoint/2010/main" val="3444394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20688"/>
            <a:ext cx="8229600" cy="5976664"/>
          </a:xfrm>
        </p:spPr>
        <p:txBody>
          <a:bodyPr>
            <a:normAutofit/>
          </a:bodyPr>
          <a:lstStyle/>
          <a:p>
            <a:pPr lvl="1"/>
            <a:r>
              <a:rPr lang="en-US" altLang="zh-TW" dirty="0" smtClean="0"/>
              <a:t>Go through each word w in d…</a:t>
            </a:r>
          </a:p>
          <a:p>
            <a:pPr lvl="2"/>
            <a:r>
              <a:rPr lang="en-US" altLang="zh-TW" dirty="0" smtClean="0"/>
              <a:t>And for each topic t, compute two things: </a:t>
            </a:r>
          </a:p>
          <a:p>
            <a:pPr lvl="3"/>
            <a:r>
              <a:rPr lang="en-US" altLang="zh-TW" dirty="0" smtClean="0"/>
              <a:t>1) p(topic k | document d) = the proportion of words in document d that are currently assigned to topic k</a:t>
            </a:r>
          </a:p>
          <a:p>
            <a:pPr lvl="3"/>
            <a:r>
              <a:rPr lang="en-US" altLang="zh-TW" dirty="0" smtClean="0"/>
              <a:t>2) p(word w | topic k) = the proportion of assignments to topic k over all documents that come from this word w.</a:t>
            </a:r>
          </a:p>
          <a:p>
            <a:pPr lvl="3"/>
            <a:r>
              <a:rPr lang="en-US" altLang="zh-TW" dirty="0" smtClean="0"/>
              <a:t>Reassign w a new topic, where we choose topic k with probability</a:t>
            </a:r>
          </a:p>
          <a:p>
            <a:pPr marL="1371600" lvl="3" indent="0">
              <a:buNone/>
            </a:pPr>
            <a:r>
              <a:rPr lang="zh-TW" altLang="en-US" dirty="0" smtClean="0"/>
              <a:t>     </a:t>
            </a:r>
            <a:r>
              <a:rPr lang="en-US" altLang="zh-TW" dirty="0" smtClean="0"/>
              <a:t>p(topic k | document d) * p(word w | topic k)</a:t>
            </a:r>
          </a:p>
          <a:p>
            <a:pPr marL="1371600" lvl="3" indent="0">
              <a:buNone/>
            </a:pPr>
            <a:r>
              <a:rPr lang="en-US" altLang="zh-TW" dirty="0" smtClean="0"/>
              <a:t>(according to our generative model, this is essentially the probability that topic k generated word w, so it makes sense that we resample the current word’s topic with this probability). </a:t>
            </a:r>
          </a:p>
          <a:p>
            <a:pPr marL="1371600" lvl="3" indent="0">
              <a:buNone/>
            </a:pPr>
            <a:r>
              <a:rPr lang="en-US" altLang="zh-TW" dirty="0" smtClean="0"/>
              <a:t>In other words, in this step, we’re assuming that all topic assignments except for the current word in question are correct, and then updating the assignment of the current word using our model of how documents are generated.</a:t>
            </a:r>
            <a:endParaRPr lang="zh-TW" altLang="en-US" dirty="0"/>
          </a:p>
        </p:txBody>
      </p:sp>
    </p:spTree>
    <p:extLst>
      <p:ext uri="{BB962C8B-B14F-4D97-AF65-F5344CB8AC3E}">
        <p14:creationId xmlns:p14="http://schemas.microsoft.com/office/powerpoint/2010/main" val="1489760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836712"/>
                <a:ext cx="8229600" cy="5289451"/>
              </a:xfrm>
            </p:spPr>
            <p:txBody>
              <a:bodyPr>
                <a:normAutofit/>
              </a:bodyPr>
              <a:lstStyle/>
              <a:p>
                <a:r>
                  <a:rPr lang="en-US" altLang="zh-TW" sz="2400" dirty="0" smtClean="0"/>
                  <a:t>After repeating the previous step a large number of times, you’ll eventually reach a roughly steady state where your assignments are pretty good. So use these assignments to estimate the topic mixtures of each document (by counting the proportion of words assigned to each topic within that document) and the words associated to each topic (by counting the proportion of words assigned to each topic overall).</a:t>
                </a:r>
              </a:p>
              <a:p>
                <a14:m>
                  <m:oMath xmlns:m="http://schemas.openxmlformats.org/officeDocument/2006/math">
                    <m:r>
                      <m:rPr>
                        <m:nor/>
                      </m:rPr>
                      <a:rPr lang="en-US" altLang="zh-TW" sz="2400" b="0" i="1" smtClean="0">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e>
                        <m:r>
                          <a:rPr lang="en-US" altLang="zh-TW" sz="2400" i="1">
                            <a:latin typeface="Cambria Math" panose="02040503050406030204" pitchFamily="18" charset="0"/>
                          </a:rPr>
                          <m:t>𝑑𝑜𝑐𝑢𝑚𝑒𝑛𝑡</m:t>
                        </m:r>
                        <m:r>
                          <a:rPr lang="en-US" altLang="zh-TW" sz="2400" i="1">
                            <a:latin typeface="Cambria Math" panose="02040503050406030204" pitchFamily="18" charset="0"/>
                          </a:rPr>
                          <m:t> </m:t>
                        </m:r>
                        <m:r>
                          <a:rPr lang="en-US" altLang="zh-TW" sz="2400" i="1">
                            <a:latin typeface="Cambria Math" panose="02040503050406030204" pitchFamily="18" charset="0"/>
                          </a:rPr>
                          <m:t>𝑑</m:t>
                        </m:r>
                      </m:e>
                    </m:d>
                  </m:oMath>
                </a14:m>
                <a:r>
                  <a:rPr lang="en-US" altLang="zh-TW" sz="2400" dirty="0"/>
                  <a:t>=</a:t>
                </a:r>
                <a14:m>
                  <m:oMath xmlns:m="http://schemas.openxmlformats.org/officeDocument/2006/math">
                    <m:f>
                      <m:fPr>
                        <m:ctrlPr>
                          <a:rPr lang="en-US" altLang="zh-TW" sz="2400" i="1">
                            <a:latin typeface="Cambria Math" panose="02040503050406030204" pitchFamily="18" charset="0"/>
                          </a:rPr>
                        </m:ctrlPr>
                      </m:fPr>
                      <m:num>
                        <m:r>
                          <a:rPr lang="en-US" altLang="zh-TW" sz="2400" b="0" i="1" smtClean="0">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𝑖𝑛</m:t>
                        </m:r>
                        <m:r>
                          <a:rPr lang="en-US" altLang="zh-TW" sz="2400" i="1">
                            <a:latin typeface="Cambria Math" panose="02040503050406030204" pitchFamily="18" charset="0"/>
                          </a:rPr>
                          <m:t> </m:t>
                        </m:r>
                        <m:r>
                          <a:rPr lang="en-US" altLang="zh-TW" sz="2400" i="1">
                            <a:latin typeface="Cambria Math" panose="02040503050406030204" pitchFamily="18" charset="0"/>
                          </a:rPr>
                          <m:t>𝑑</m:t>
                        </m:r>
                        <m:r>
                          <a:rPr lang="en-US" altLang="zh-TW" sz="2400" i="1">
                            <a:latin typeface="Cambria Math" panose="02040503050406030204" pitchFamily="18" charset="0"/>
                          </a:rPr>
                          <m:t> </m:t>
                        </m:r>
                        <m:r>
                          <a:rPr lang="en-US" altLang="zh-TW" sz="2400" i="1">
                            <a:latin typeface="Cambria Math" panose="02040503050406030204" pitchFamily="18" charset="0"/>
                          </a:rPr>
                          <m:t>𝑎𝑛𝑑</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b="0" i="1" smtClean="0">
                            <a:latin typeface="Cambria Math"/>
                          </a:rPr>
                          <m:t>𝑘</m:t>
                        </m:r>
                      </m:num>
                      <m:den>
                        <m:r>
                          <a:rPr lang="en-US" altLang="zh-TW" sz="2400" b="0" i="1" smtClean="0">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𝑖𝑛</m:t>
                        </m:r>
                        <m:r>
                          <a:rPr lang="en-US" altLang="zh-TW" sz="2400" i="1">
                            <a:latin typeface="Cambria Math" panose="02040503050406030204" pitchFamily="18" charset="0"/>
                          </a:rPr>
                          <m:t> </m:t>
                        </m:r>
                        <m:r>
                          <a:rPr lang="en-US" altLang="zh-TW" sz="2400" i="1">
                            <a:latin typeface="Cambria Math" panose="02040503050406030204" pitchFamily="18" charset="0"/>
                          </a:rPr>
                          <m:t>𝑑</m:t>
                        </m:r>
                      </m:den>
                    </m:f>
                  </m:oMath>
                </a14:m>
                <a:endParaRPr lang="en-US" altLang="zh-TW" sz="2400" dirty="0"/>
              </a:p>
              <a:p>
                <a14:m>
                  <m:oMath xmlns:m="http://schemas.openxmlformats.org/officeDocument/2006/math">
                    <m:r>
                      <m:rPr>
                        <m:nor/>
                      </m:rPr>
                      <a:rPr lang="en-US" altLang="zh-TW" sz="2400" b="0" i="1" smtClean="0">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𝑤𝑜𝑟𝑑</m:t>
                        </m:r>
                        <m:r>
                          <a:rPr lang="en-US" altLang="zh-TW" sz="2400" i="1">
                            <a:latin typeface="Cambria Math" panose="02040503050406030204" pitchFamily="18" charset="0"/>
                          </a:rPr>
                          <m:t> </m:t>
                        </m:r>
                        <m:r>
                          <a:rPr lang="en-US" altLang="zh-TW" sz="2400" i="1">
                            <a:latin typeface="Cambria Math" panose="02040503050406030204" pitchFamily="18" charset="0"/>
                          </a:rPr>
                          <m:t>𝑤</m:t>
                        </m:r>
                      </m:e>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d>
                  </m:oMath>
                </a14:m>
                <a:r>
                  <a:rPr lang="en-US" altLang="zh-TW" sz="2400" dirty="0"/>
                  <a:t>=</a:t>
                </a:r>
                <a14:m>
                  <m:oMath xmlns:m="http://schemas.openxmlformats.org/officeDocument/2006/math">
                    <m:f>
                      <m:fPr>
                        <m:ctrlPr>
                          <a:rPr lang="en-US" altLang="zh-TW" sz="2400" i="1">
                            <a:latin typeface="Cambria Math" panose="02040503050406030204" pitchFamily="18" charset="0"/>
                          </a:rPr>
                        </m:ctrlPr>
                      </m:fPr>
                      <m:num>
                        <m:r>
                          <a:rPr lang="en-US" altLang="zh-TW" sz="2400" b="0" i="1" smtClean="0">
                            <a:latin typeface="Cambria Math"/>
                          </a:rPr>
                          <m:t>#</m:t>
                        </m:r>
                        <m:r>
                          <a:rPr lang="en-US" altLang="zh-TW" sz="2400" i="1">
                            <a:latin typeface="Cambria Math" panose="02040503050406030204" pitchFamily="18" charset="0"/>
                          </a:rPr>
                          <m:t>𝑤</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b="0" i="1" smtClean="0">
                            <a:latin typeface="Cambria Math"/>
                          </a:rPr>
                          <m:t>𝑘</m:t>
                        </m:r>
                      </m:num>
                      <m:den>
                        <m:r>
                          <a:rPr lang="en-US" altLang="zh-TW" sz="2400" b="0" i="1" smtClean="0">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b="0" i="1" smtClean="0">
                            <a:latin typeface="Cambria Math"/>
                          </a:rPr>
                          <m:t>𝑘</m:t>
                        </m:r>
                        <m:r>
                          <a:rPr lang="en-US" altLang="zh-TW" sz="2400" i="1">
                            <a:latin typeface="Cambria Math" panose="02040503050406030204" pitchFamily="18" charset="0"/>
                          </a:rPr>
                          <m:t> </m:t>
                        </m:r>
                        <m:r>
                          <a:rPr lang="en-US" altLang="zh-TW" sz="2400" i="1">
                            <a:latin typeface="Cambria Math" panose="02040503050406030204" pitchFamily="18" charset="0"/>
                          </a:rPr>
                          <m:t>𝑜𝑣𝑒𝑟</m:t>
                        </m:r>
                        <m:r>
                          <a:rPr lang="en-US" altLang="zh-TW" sz="2400" i="1">
                            <a:latin typeface="Cambria Math" panose="02040503050406030204" pitchFamily="18" charset="0"/>
                          </a:rPr>
                          <m:t> </m:t>
                        </m:r>
                        <m:r>
                          <a:rPr lang="en-US" altLang="zh-TW" sz="2400" i="1">
                            <a:latin typeface="Cambria Math" panose="02040503050406030204" pitchFamily="18" charset="0"/>
                          </a:rPr>
                          <m:t>𝑎𝑙𝑙</m:t>
                        </m:r>
                        <m:r>
                          <a:rPr lang="en-US" altLang="zh-TW" sz="2400" i="1">
                            <a:latin typeface="Cambria Math" panose="02040503050406030204" pitchFamily="18" charset="0"/>
                          </a:rPr>
                          <m:t> </m:t>
                        </m:r>
                        <m:r>
                          <a:rPr lang="en-US" altLang="zh-TW" sz="2400" i="1">
                            <a:latin typeface="Cambria Math" panose="02040503050406030204" pitchFamily="18" charset="0"/>
                          </a:rPr>
                          <m:t>𝑑𝑜𝑐𝑢𝑚𝑒𝑛𝑡𝑠</m:t>
                        </m:r>
                      </m:den>
                    </m:f>
                  </m:oMath>
                </a14:m>
                <a:endParaRPr lang="en-US" altLang="zh-TW" sz="2400" dirty="0"/>
              </a:p>
              <a:p>
                <a14:m>
                  <m:oMath xmlns:m="http://schemas.openxmlformats.org/officeDocument/2006/math">
                    <m:r>
                      <m:rPr>
                        <m:nor/>
                      </m:rPr>
                      <a:rPr lang="en-US" altLang="zh-TW" sz="2400" b="0" i="1" smtClean="0">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e>
                        <m:r>
                          <a:rPr lang="en-US" altLang="zh-TW" sz="2400" i="1">
                            <a:latin typeface="Cambria Math" panose="02040503050406030204" pitchFamily="18" charset="0"/>
                          </a:rPr>
                          <m:t>𝑑</m:t>
                        </m:r>
                        <m:r>
                          <a:rPr lang="en-US" altLang="zh-TW" sz="2400" i="1">
                            <a:latin typeface="Cambria Math" panose="02040503050406030204" pitchFamily="18" charset="0"/>
                          </a:rPr>
                          <m:t>, </m:t>
                        </m:r>
                        <m:r>
                          <a:rPr lang="en-US" altLang="zh-TW" sz="2400" i="1">
                            <a:latin typeface="Cambria Math" panose="02040503050406030204" pitchFamily="18" charset="0"/>
                          </a:rPr>
                          <m:t>𝑤</m:t>
                        </m:r>
                      </m:e>
                    </m:d>
                  </m:oMath>
                </a14:m>
                <a:r>
                  <a:rPr lang="en-US" altLang="zh-TW" sz="2400" dirty="0"/>
                  <a:t>=</a:t>
                </a:r>
                <a14:m>
                  <m:oMath xmlns:m="http://schemas.openxmlformats.org/officeDocument/2006/math">
                    <m:f>
                      <m:fPr>
                        <m:ctrlPr>
                          <a:rPr lang="en-US" altLang="zh-TW" sz="2400" i="1">
                            <a:latin typeface="Cambria Math" panose="02040503050406030204" pitchFamily="18" charset="0"/>
                          </a:rPr>
                        </m:ctrlPr>
                      </m:fPr>
                      <m:num>
                        <m:r>
                          <m:rPr>
                            <m:nor/>
                          </m:rPr>
                          <a:rPr lang="en-US" altLang="zh-TW" sz="2400" b="0" i="1" smtClean="0">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e>
                            <m:r>
                              <a:rPr lang="en-US" altLang="zh-TW" sz="2400" i="1">
                                <a:latin typeface="Cambria Math" panose="02040503050406030204" pitchFamily="18" charset="0"/>
                              </a:rPr>
                              <m:t>𝑑𝑜𝑐𝑢𝑚𝑒𝑛𝑡</m:t>
                            </m:r>
                            <m:r>
                              <a:rPr lang="en-US" altLang="zh-TW" sz="2400" i="1">
                                <a:latin typeface="Cambria Math" panose="02040503050406030204" pitchFamily="18" charset="0"/>
                              </a:rPr>
                              <m:t> </m:t>
                            </m:r>
                            <m:r>
                              <a:rPr lang="en-US" altLang="zh-TW" sz="2400" i="1">
                                <a:latin typeface="Cambria Math" panose="02040503050406030204" pitchFamily="18" charset="0"/>
                              </a:rPr>
                              <m:t>𝑑</m:t>
                            </m:r>
                          </m:e>
                        </m:d>
                        <m:r>
                          <a:rPr lang="en-US" altLang="zh-TW" sz="2400" i="1">
                            <a:latin typeface="Cambria Math" panose="02040503050406030204" pitchFamily="18" charset="0"/>
                          </a:rPr>
                          <m:t>∗</m:t>
                        </m:r>
                        <m:r>
                          <m:rPr>
                            <m:nor/>
                          </m:rPr>
                          <a:rPr lang="en-US" altLang="zh-TW" sz="2400" b="0" i="1" smtClean="0">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𝑤𝑜𝑟𝑑</m:t>
                            </m:r>
                            <m:r>
                              <a:rPr lang="en-US" altLang="zh-TW" sz="2400" i="1">
                                <a:latin typeface="Cambria Math" panose="02040503050406030204" pitchFamily="18" charset="0"/>
                              </a:rPr>
                              <m:t> </m:t>
                            </m:r>
                            <m:r>
                              <a:rPr lang="en-US" altLang="zh-TW" sz="2400" i="1">
                                <a:latin typeface="Cambria Math" panose="02040503050406030204" pitchFamily="18" charset="0"/>
                              </a:rPr>
                              <m:t>𝑤</m:t>
                            </m:r>
                          </m:e>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d>
                      </m:num>
                      <m:den>
                        <m:r>
                          <m:rPr>
                            <m:nor/>
                          </m:rPr>
                          <a:rPr lang="en-US" altLang="zh-TW" sz="2400" b="0" i="1" smtClean="0">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𝑑</m:t>
                            </m:r>
                            <m:r>
                              <a:rPr lang="en-US" altLang="zh-TW" sz="2400" i="1">
                                <a:latin typeface="Cambria Math" panose="02040503050406030204" pitchFamily="18" charset="0"/>
                              </a:rPr>
                              <m:t>,</m:t>
                            </m:r>
                            <m:r>
                              <a:rPr lang="en-US" altLang="zh-TW" sz="2400" i="1">
                                <a:latin typeface="Cambria Math" panose="02040503050406030204" pitchFamily="18" charset="0"/>
                              </a:rPr>
                              <m:t>𝑤</m:t>
                            </m:r>
                          </m:e>
                        </m:d>
                      </m:den>
                    </m:f>
                  </m:oMath>
                </a14:m>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836712"/>
                <a:ext cx="8229600" cy="5289451"/>
              </a:xfrm>
              <a:blipFill rotWithShape="1">
                <a:blip r:embed="rId2"/>
                <a:stretch>
                  <a:fillRect l="-963" t="-92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72603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3" y="2996952"/>
            <a:ext cx="1767469"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805958"/>
            <a:ext cx="5951062" cy="63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974" y="2824014"/>
            <a:ext cx="4734242" cy="291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50" y="2132856"/>
            <a:ext cx="33623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5520" y="548680"/>
            <a:ext cx="38671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3145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4660</TotalTime>
  <Words>841</Words>
  <Application>Microsoft Office PowerPoint</Application>
  <PresentationFormat>如螢幕大小 (4:3)</PresentationFormat>
  <Paragraphs>64</Paragraphs>
  <Slides>15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NimbusRomNo9L-Regu</vt:lpstr>
      <vt:lpstr>新細明體</vt:lpstr>
      <vt:lpstr>Arial</vt:lpstr>
      <vt:lpstr>Calibri</vt:lpstr>
      <vt:lpstr>Cambria Math</vt:lpstr>
      <vt:lpstr>Symbol</vt:lpstr>
      <vt:lpstr>Office 佈景主題</vt:lpstr>
      <vt:lpstr> Introduction to Latent Dirichlet Allocation (LDA) with Collapsed Gibbs Sampling</vt:lpstr>
      <vt:lpstr>Introduction(1/2)</vt:lpstr>
      <vt:lpstr>Introduction(2/2)</vt:lpstr>
      <vt:lpstr>LDA Model</vt:lpstr>
      <vt:lpstr>LDA Model</vt:lpstr>
      <vt:lpstr>Learning</vt:lpstr>
      <vt:lpstr>PowerPoint 簡報</vt:lpstr>
      <vt:lpstr>PowerPoint 簡報</vt:lpstr>
      <vt:lpstr>PowerPoint 簡報</vt:lpstr>
      <vt:lpstr>Generative model for latent Dirichlet allocation</vt:lpstr>
      <vt:lpstr>PowerPoint 簡報</vt:lpstr>
      <vt:lpstr>PowerPoint 簡報</vt:lpstr>
      <vt:lpstr>PowerPoint 簡報</vt:lpstr>
      <vt:lpstr>PowerPoint 簡報</vt:lpstr>
      <vt:lpstr>Conclude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neil</dc:creator>
  <cp:lastModifiedBy>USER</cp:lastModifiedBy>
  <cp:revision>169</cp:revision>
  <dcterms:created xsi:type="dcterms:W3CDTF">2014-01-06T06:03:17Z</dcterms:created>
  <dcterms:modified xsi:type="dcterms:W3CDTF">2019-12-03T03:51:32Z</dcterms:modified>
</cp:coreProperties>
</file>