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70" r:id="rId7"/>
    <p:sldId id="267" r:id="rId8"/>
    <p:sldId id="26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90"/>
    <a:srgbClr val="007575"/>
    <a:srgbClr val="007D7D"/>
    <a:srgbClr val="007878"/>
    <a:srgbClr val="007474"/>
    <a:srgbClr val="009999"/>
    <a:srgbClr val="394404"/>
    <a:srgbClr val="5F6F0F"/>
    <a:srgbClr val="718412"/>
    <a:srgbClr val="657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>
      <p:cViewPr varScale="1">
        <p:scale>
          <a:sx n="87" d="100"/>
          <a:sy n="87" d="100"/>
        </p:scale>
        <p:origin x="514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537" y="2322648"/>
            <a:ext cx="3317108" cy="81163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9999"/>
                </a:solidFill>
              </a:rPr>
              <a:t>FreEzMenu</a:t>
            </a:r>
            <a:r>
              <a:rPr lang="en-US" dirty="0">
                <a:solidFill>
                  <a:srgbClr val="009999"/>
                </a:solidFill>
              </a:rPr>
              <a:t>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2204" y="2204864"/>
            <a:ext cx="7344816" cy="151216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3200" dirty="0"/>
              <a:t>A Customizable User Interface Menu Application System for Food Service Industry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48599-9998-08F9-28E4-5D53A3325502}"/>
              </a:ext>
            </a:extLst>
          </p:cNvPr>
          <p:cNvSpPr txBox="1"/>
          <p:nvPr/>
        </p:nvSpPr>
        <p:spPr>
          <a:xfrm>
            <a:off x="4200817" y="3834816"/>
            <a:ext cx="33171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9999"/>
                </a:solidFill>
              </a:rPr>
              <a:t>Gomez, </a:t>
            </a:r>
            <a:r>
              <a:rPr lang="en-US" sz="2000" dirty="0" err="1">
                <a:solidFill>
                  <a:srgbClr val="009999"/>
                </a:solidFill>
              </a:rPr>
              <a:t>Algilbert</a:t>
            </a:r>
            <a:r>
              <a:rPr lang="en-US" sz="2000" dirty="0">
                <a:solidFill>
                  <a:srgbClr val="009999"/>
                </a:solidFill>
              </a:rPr>
              <a:t> T.</a:t>
            </a:r>
            <a:br>
              <a:rPr lang="en-US" sz="2000" dirty="0">
                <a:solidFill>
                  <a:srgbClr val="009999"/>
                </a:solidFill>
              </a:rPr>
            </a:br>
            <a:r>
              <a:rPr lang="en-US" sz="2000" dirty="0">
                <a:solidFill>
                  <a:srgbClr val="009999"/>
                </a:solidFill>
              </a:rPr>
              <a:t>Mojar, Justine Ian Carlos M.</a:t>
            </a:r>
            <a:br>
              <a:rPr lang="en-US" sz="2000" dirty="0">
                <a:solidFill>
                  <a:srgbClr val="009999"/>
                </a:solidFill>
              </a:rPr>
            </a:br>
            <a:r>
              <a:rPr lang="en-US" sz="2000" dirty="0">
                <a:solidFill>
                  <a:srgbClr val="009999"/>
                </a:solidFill>
              </a:rPr>
              <a:t>Ortega, Ben </a:t>
            </a:r>
            <a:r>
              <a:rPr lang="en-US" sz="2000" dirty="0" err="1">
                <a:solidFill>
                  <a:srgbClr val="009999"/>
                </a:solidFill>
              </a:rPr>
              <a:t>Androz</a:t>
            </a:r>
            <a:br>
              <a:rPr lang="en-US" sz="2000" dirty="0">
                <a:solidFill>
                  <a:srgbClr val="009999"/>
                </a:solidFill>
              </a:rPr>
            </a:br>
            <a:r>
              <a:rPr lang="en-US" sz="2000" dirty="0">
                <a:solidFill>
                  <a:srgbClr val="009999"/>
                </a:solidFill>
              </a:rPr>
              <a:t>Seva, Kenneth B.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76491" y="980728"/>
            <a:ext cx="1435836" cy="71867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474"/>
                </a:solidFill>
              </a:rPr>
              <a:t>Intro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04419" y="2049125"/>
            <a:ext cx="8979985" cy="27597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09090"/>
                </a:solidFill>
              </a:rPr>
              <a:t>In today's modern dining experience, the convergence of technology, changing consumer preferences, and evolving culinary trends has transformed the way we dine. From the moment we step into a restaurant, cafe, or any food service establishment, we encounter a dynamic environment that embraces innovation and convenience. Cutting-edge technologies, such as digital menus, interactive ordering systems, and personalized dining experiences, have become integral parts of the dining landscape.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1844" y="836712"/>
            <a:ext cx="10360501" cy="7186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474"/>
                </a:solidFill>
              </a:rPr>
              <a:t>Problems to address: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1843" y="1772816"/>
            <a:ext cx="10360501" cy="424847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7474"/>
                </a:solidFill>
              </a:rPr>
              <a:t>Costly and expensive</a:t>
            </a:r>
            <a:br>
              <a:rPr lang="en-US" sz="2400" dirty="0">
                <a:solidFill>
                  <a:srgbClr val="007474"/>
                </a:solidFill>
              </a:rPr>
            </a:br>
            <a:r>
              <a:rPr lang="en-US" sz="2400" dirty="0">
                <a:solidFill>
                  <a:srgbClr val="007474"/>
                </a:solidFill>
              </a:rPr>
              <a:t>- Software development costs: professionals, infrastructure, research, testing, updates, support.</a:t>
            </a:r>
          </a:p>
          <a:p>
            <a:endParaRPr lang="en-US" sz="2400" dirty="0">
              <a:solidFill>
                <a:srgbClr val="007474"/>
              </a:solidFill>
            </a:endParaRPr>
          </a:p>
          <a:p>
            <a:pPr algn="just"/>
            <a:r>
              <a:rPr lang="en-US" sz="2400" dirty="0">
                <a:solidFill>
                  <a:srgbClr val="007474"/>
                </a:solidFill>
              </a:rPr>
              <a:t>The challenge of acquiring developers for the purpose of designing food menus</a:t>
            </a:r>
            <a:br>
              <a:rPr lang="en-US" sz="2400" dirty="0">
                <a:solidFill>
                  <a:srgbClr val="007474"/>
                </a:solidFill>
              </a:rPr>
            </a:br>
            <a:r>
              <a:rPr lang="en-US" sz="2400" dirty="0">
                <a:solidFill>
                  <a:srgbClr val="007474"/>
                </a:solidFill>
              </a:rPr>
              <a:t>- Menu design needs skilled developers, insufficient in the market.</a:t>
            </a:r>
          </a:p>
          <a:p>
            <a:pPr algn="just"/>
            <a:endParaRPr lang="en-US" sz="2400" dirty="0">
              <a:solidFill>
                <a:srgbClr val="007474"/>
              </a:solidFill>
            </a:endParaRPr>
          </a:p>
          <a:p>
            <a:pPr algn="just"/>
            <a:r>
              <a:rPr lang="en-US" sz="2400" dirty="0">
                <a:solidFill>
                  <a:srgbClr val="007474"/>
                </a:solidFill>
              </a:rPr>
              <a:t>Designing a food menu necessitates a considerable amount of time and effort</a:t>
            </a:r>
            <a:br>
              <a:rPr lang="en-US" sz="2400" dirty="0">
                <a:solidFill>
                  <a:srgbClr val="007474"/>
                </a:solidFill>
              </a:rPr>
            </a:br>
            <a:r>
              <a:rPr lang="en-US" sz="2400" dirty="0">
                <a:solidFill>
                  <a:srgbClr val="007474"/>
                </a:solidFill>
              </a:rPr>
              <a:t>- Menu design: planning, elements, revisions for effective communication.</a:t>
            </a:r>
          </a:p>
          <a:p>
            <a:endParaRPr lang="en-US" sz="2400" dirty="0">
              <a:solidFill>
                <a:srgbClr val="0074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4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878"/>
                </a:solidFill>
              </a:rPr>
              <a:t>Solutions to said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4D62-BE77-23C8-7BFE-4FB8364C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420888"/>
            <a:ext cx="10360501" cy="2664296"/>
          </a:xfrm>
        </p:spPr>
        <p:txBody>
          <a:bodyPr/>
          <a:lstStyle/>
          <a:p>
            <a:r>
              <a:rPr lang="en-US" dirty="0">
                <a:solidFill>
                  <a:srgbClr val="007D7D"/>
                </a:solidFill>
              </a:rPr>
              <a:t>Free to use application.</a:t>
            </a:r>
          </a:p>
          <a:p>
            <a:endParaRPr lang="en-US" dirty="0">
              <a:solidFill>
                <a:srgbClr val="007D7D"/>
              </a:solidFill>
            </a:endParaRPr>
          </a:p>
          <a:p>
            <a:pPr algn="just"/>
            <a:r>
              <a:rPr lang="en-US" dirty="0">
                <a:solidFill>
                  <a:srgbClr val="007D7D"/>
                </a:solidFill>
              </a:rPr>
              <a:t>There is no requirement to engage the services of developers or programmers for menu design, as the software being developed by the researchers prioritizes user-friendly functionality.</a:t>
            </a:r>
            <a:endParaRPr lang="en-PH" dirty="0">
              <a:solidFill>
                <a:srgbClr val="007D7D"/>
              </a:solidFill>
            </a:endParaRP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63" y="116632"/>
            <a:ext cx="9988097" cy="64789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D7D"/>
                </a:solidFill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363" y="764531"/>
            <a:ext cx="9988097" cy="460868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500" dirty="0">
                <a:solidFill>
                  <a:srgbClr val="007575"/>
                </a:solidFill>
              </a:rPr>
              <a:t>For application “Manage” to develop the researchers needs </a:t>
            </a:r>
            <a:r>
              <a:rPr lang="en-US" sz="2500" b="1" dirty="0">
                <a:solidFill>
                  <a:srgbClr val="007575"/>
                </a:solidFill>
              </a:rPr>
              <a:t>Linux </a:t>
            </a:r>
            <a:r>
              <a:rPr lang="en-US" sz="2500" dirty="0">
                <a:solidFill>
                  <a:srgbClr val="007575"/>
                </a:solidFill>
              </a:rPr>
              <a:t>and</a:t>
            </a:r>
            <a:r>
              <a:rPr lang="en-US" sz="2500" b="1" dirty="0">
                <a:solidFill>
                  <a:srgbClr val="007575"/>
                </a:solidFill>
              </a:rPr>
              <a:t> Windows Operating System</a:t>
            </a:r>
            <a:r>
              <a:rPr lang="en-US" sz="2500" dirty="0">
                <a:solidFill>
                  <a:srgbClr val="007575"/>
                </a:solidFill>
              </a:rPr>
              <a:t> to develop.</a:t>
            </a:r>
          </a:p>
          <a:p>
            <a:pPr algn="just"/>
            <a:r>
              <a:rPr lang="en-US" sz="2500" dirty="0">
                <a:solidFill>
                  <a:srgbClr val="007575"/>
                </a:solidFill>
              </a:rPr>
              <a:t>The researchers will use </a:t>
            </a:r>
            <a:r>
              <a:rPr lang="en-US" sz="2500" b="1" dirty="0">
                <a:solidFill>
                  <a:srgbClr val="007575"/>
                </a:solidFill>
              </a:rPr>
              <a:t>Electron</a:t>
            </a:r>
            <a:r>
              <a:rPr lang="en-US" sz="2500" dirty="0">
                <a:solidFill>
                  <a:srgbClr val="007575"/>
                </a:solidFill>
              </a:rPr>
              <a:t> to run on desktop operating system.</a:t>
            </a:r>
          </a:p>
          <a:p>
            <a:pPr algn="just"/>
            <a:r>
              <a:rPr lang="en-US" sz="2500" dirty="0">
                <a:solidFill>
                  <a:srgbClr val="007575"/>
                </a:solidFill>
              </a:rPr>
              <a:t>For database, the researchers will use </a:t>
            </a:r>
            <a:r>
              <a:rPr lang="en-US" sz="2500" b="1" dirty="0">
                <a:solidFill>
                  <a:srgbClr val="007575"/>
                </a:solidFill>
              </a:rPr>
              <a:t>MySQL.</a:t>
            </a:r>
          </a:p>
          <a:p>
            <a:pPr algn="just"/>
            <a:r>
              <a:rPr lang="en-US" sz="2500" dirty="0">
                <a:solidFill>
                  <a:srgbClr val="007575"/>
                </a:solidFill>
              </a:rPr>
              <a:t>For backend programming, the researchers will use </a:t>
            </a:r>
            <a:r>
              <a:rPr lang="en-US" sz="2500" b="1" dirty="0">
                <a:solidFill>
                  <a:srgbClr val="007575"/>
                </a:solidFill>
              </a:rPr>
              <a:t>Node.js </a:t>
            </a:r>
            <a:r>
              <a:rPr lang="en-US" sz="2500" dirty="0">
                <a:solidFill>
                  <a:srgbClr val="007575"/>
                </a:solidFill>
              </a:rPr>
              <a:t>runtime.</a:t>
            </a:r>
          </a:p>
          <a:p>
            <a:pPr algn="just"/>
            <a:r>
              <a:rPr lang="en-US" sz="2500" dirty="0">
                <a:solidFill>
                  <a:srgbClr val="007575"/>
                </a:solidFill>
              </a:rPr>
              <a:t>For frontend user interface, </a:t>
            </a:r>
            <a:r>
              <a:rPr lang="en-US" sz="2500" b="1" dirty="0">
                <a:solidFill>
                  <a:srgbClr val="007575"/>
                </a:solidFill>
              </a:rPr>
              <a:t>Tailwind CSS </a:t>
            </a:r>
            <a:r>
              <a:rPr lang="en-US" sz="2500" dirty="0">
                <a:solidFill>
                  <a:srgbClr val="007575"/>
                </a:solidFill>
              </a:rPr>
              <a:t>that will be utilized.</a:t>
            </a:r>
          </a:p>
          <a:p>
            <a:pPr algn="just"/>
            <a:r>
              <a:rPr lang="en-US" sz="2500" dirty="0">
                <a:solidFill>
                  <a:srgbClr val="007575"/>
                </a:solidFill>
              </a:rPr>
              <a:t>The tools will be used is:</a:t>
            </a:r>
          </a:p>
          <a:p>
            <a:pPr marL="0" indent="0" algn="just">
              <a:buNone/>
            </a:pPr>
            <a:r>
              <a:rPr lang="en-US" sz="2500" dirty="0">
                <a:solidFill>
                  <a:srgbClr val="007575"/>
                </a:solidFill>
              </a:rPr>
              <a:t>	* Visual Studio Code</a:t>
            </a:r>
          </a:p>
          <a:p>
            <a:pPr marL="0" indent="0" algn="just">
              <a:buNone/>
            </a:pPr>
            <a:r>
              <a:rPr lang="en-US" sz="2500" dirty="0">
                <a:solidFill>
                  <a:srgbClr val="007575"/>
                </a:solidFill>
              </a:rPr>
              <a:t>	* MySQL Workbench</a:t>
            </a:r>
          </a:p>
          <a:p>
            <a:pPr marL="0" indent="0" algn="just">
              <a:buNone/>
            </a:pPr>
            <a:r>
              <a:rPr lang="en-US" sz="2500" dirty="0">
                <a:solidFill>
                  <a:srgbClr val="007575"/>
                </a:solidFill>
              </a:rPr>
              <a:t>	* </a:t>
            </a:r>
            <a:r>
              <a:rPr lang="en-US" sz="2500" dirty="0" err="1">
                <a:solidFill>
                  <a:srgbClr val="007575"/>
                </a:solidFill>
              </a:rPr>
              <a:t>Dbeaver</a:t>
            </a:r>
            <a:r>
              <a:rPr lang="en-US" sz="2500" dirty="0">
                <a:solidFill>
                  <a:srgbClr val="007575"/>
                </a:solidFill>
              </a:rPr>
              <a:t> Community Edition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001934-C801-3631-A0A5-F0F25C38342D}"/>
              </a:ext>
            </a:extLst>
          </p:cNvPr>
          <p:cNvSpPr txBox="1">
            <a:spLocks/>
          </p:cNvSpPr>
          <p:nvPr/>
        </p:nvSpPr>
        <p:spPr>
          <a:xfrm>
            <a:off x="1233871" y="2492896"/>
            <a:ext cx="9952093" cy="380963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007575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0EAF85-5076-F577-FF7E-9337CAAAF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071" y="2431519"/>
            <a:ext cx="2413524" cy="1357607"/>
          </a:xfrm>
          <a:prstGeom prst="rect">
            <a:avLst/>
          </a:prstGeom>
        </p:spPr>
      </p:pic>
      <p:pic>
        <p:nvPicPr>
          <p:cNvPr id="1034" name="Picture 10" descr="Windows Logo PNG Image | PNG Mart">
            <a:extLst>
              <a:ext uri="{FF2B5EF4-FFF2-40B4-BE49-F238E27FC236}">
                <a16:creationId xmlns:a16="http://schemas.microsoft.com/office/drawing/2014/main" id="{61925139-91ED-D8DE-43F3-80D515F4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003" y="3926680"/>
            <a:ext cx="2109043" cy="101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597E22-31BD-2E7F-3848-A072C3912E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071" y="3553799"/>
            <a:ext cx="2706108" cy="1522186"/>
          </a:xfrm>
          <a:prstGeom prst="rect">
            <a:avLst/>
          </a:prstGeom>
        </p:spPr>
      </p:pic>
      <p:pic>
        <p:nvPicPr>
          <p:cNvPr id="1040" name="Picture 16" descr="Electronjs, logo Icon in Vector Logo">
            <a:extLst>
              <a:ext uri="{FF2B5EF4-FFF2-40B4-BE49-F238E27FC236}">
                <a16:creationId xmlns:a16="http://schemas.microsoft.com/office/drawing/2014/main" id="{C18EBA40-0EE4-CF1E-BC71-83D02412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353" y="4650417"/>
            <a:ext cx="2962128" cy="14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ySQL logo and symbol, meaning, history, PNG">
            <a:extLst>
              <a:ext uri="{FF2B5EF4-FFF2-40B4-BE49-F238E27FC236}">
                <a16:creationId xmlns:a16="http://schemas.microsoft.com/office/drawing/2014/main" id="{20C5B5EE-F62E-48B1-B6D2-3947814A6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477" y="5040598"/>
            <a:ext cx="2144608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966E37-E594-EE6B-F027-C9626387EF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4767701"/>
            <a:ext cx="4713841" cy="2651535"/>
          </a:xfrm>
          <a:prstGeom prst="rect">
            <a:avLst/>
          </a:prstGeom>
        </p:spPr>
      </p:pic>
      <p:pic>
        <p:nvPicPr>
          <p:cNvPr id="1046" name="Picture 22" descr="Visual Studio Code full logo transparent PNG - StickPNG">
            <a:extLst>
              <a:ext uri="{FF2B5EF4-FFF2-40B4-BE49-F238E27FC236}">
                <a16:creationId xmlns:a16="http://schemas.microsoft.com/office/drawing/2014/main" id="{ED804B8F-186D-D678-A7C2-44B3BD74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3" y="4330798"/>
            <a:ext cx="2614266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3664FE-27BE-7E33-1C84-F4B18E49537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5440073"/>
            <a:ext cx="2876774" cy="13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239</TotalTime>
  <Words>318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FreEzMenu:</vt:lpstr>
      <vt:lpstr>Intro</vt:lpstr>
      <vt:lpstr>Problems to address:</vt:lpstr>
      <vt:lpstr>Solutions to said problems:</vt:lpstr>
      <vt:lpstr>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FreEzMenu</dc:title>
  <dc:creator>Kenneth</dc:creator>
  <cp:lastModifiedBy>Kenneth</cp:lastModifiedBy>
  <cp:revision>8</cp:revision>
  <dcterms:created xsi:type="dcterms:W3CDTF">2023-06-01T06:46:47Z</dcterms:created>
  <dcterms:modified xsi:type="dcterms:W3CDTF">2023-06-01T10:49:16Z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