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308" r:id="rId2"/>
    <p:sldId id="315" r:id="rId3"/>
    <p:sldId id="305" r:id="rId4"/>
    <p:sldId id="258" r:id="rId5"/>
    <p:sldId id="299" r:id="rId6"/>
    <p:sldId id="300" r:id="rId7"/>
    <p:sldId id="313" r:id="rId8"/>
    <p:sldId id="314" r:id="rId9"/>
  </p:sldIdLst>
  <p:sldSz cx="24742775" cy="13716000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3768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CCCB284-FAD9-4ACF-BBE5-987686199942}">
          <p14:sldIdLst>
            <p14:sldId id="308"/>
            <p14:sldId id="315"/>
            <p14:sldId id="305"/>
            <p14:sldId id="258"/>
            <p14:sldId id="299"/>
            <p14:sldId id="300"/>
            <p14:sldId id="313"/>
            <p14:sldId id="314"/>
          </p14:sldIdLst>
        </p14:section>
        <p14:section name="Раздел без заголовка" id="{F03BB59A-273A-4306-BA96-E51F876B3C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555" userDrawn="1">
          <p15:clr>
            <a:srgbClr val="A4A3A4"/>
          </p15:clr>
        </p15:guide>
        <p15:guide id="2" pos="7793" userDrawn="1">
          <p15:clr>
            <a:srgbClr val="A4A3A4"/>
          </p15:clr>
        </p15:guide>
        <p15:guide id="4" pos="10296" userDrawn="1">
          <p15:clr>
            <a:srgbClr val="A4A3A4"/>
          </p15:clr>
        </p15:guide>
        <p15:guide id="5" pos="5472" userDrawn="1">
          <p15:clr>
            <a:srgbClr val="A4A3A4"/>
          </p15:clr>
        </p15:guide>
        <p15:guide id="7" pos="660" userDrawn="1">
          <p15:clr>
            <a:srgbClr val="A4A3A4"/>
          </p15:clr>
        </p15:guide>
        <p15:guide id="8" pos="14914" userDrawn="1">
          <p15:clr>
            <a:srgbClr val="A4A3A4"/>
          </p15:clr>
        </p15:guide>
        <p15:guide id="12" orient="horz" pos="8085" userDrawn="1">
          <p15:clr>
            <a:srgbClr val="A4A3A4"/>
          </p15:clr>
        </p15:guide>
        <p15:guide id="13" orient="horz" pos="1864" userDrawn="1">
          <p15:clr>
            <a:srgbClr val="A4A3A4"/>
          </p15:clr>
        </p15:guide>
        <p15:guide id="14" pos="11346" userDrawn="1">
          <p15:clr>
            <a:srgbClr val="A4A3A4"/>
          </p15:clr>
        </p15:guide>
        <p15:guide id="15" pos="4232" userDrawn="1">
          <p15:clr>
            <a:srgbClr val="A4A3A4"/>
          </p15:clr>
        </p15:guide>
        <p15:guide id="16" orient="horz" pos="257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BC"/>
    <a:srgbClr val="525252"/>
    <a:srgbClr val="3E3E3E"/>
    <a:srgbClr val="9B9692"/>
    <a:srgbClr val="92C5EB"/>
    <a:srgbClr val="9BFF77"/>
    <a:srgbClr val="D5E8F7"/>
    <a:srgbClr val="6EFF3B"/>
    <a:srgbClr val="CBE6F9"/>
    <a:srgbClr val="CDEC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23" autoAdjust="0"/>
    <p:restoredTop sz="96395" autoAdjust="0"/>
  </p:normalViewPr>
  <p:slideViewPr>
    <p:cSldViewPr>
      <p:cViewPr varScale="1">
        <p:scale>
          <a:sx n="68" d="100"/>
          <a:sy n="68" d="100"/>
        </p:scale>
        <p:origin x="264" y="248"/>
      </p:cViewPr>
      <p:guideLst>
        <p:guide orient="horz" pos="555"/>
        <p:guide pos="7793"/>
        <p:guide pos="10296"/>
        <p:guide pos="5472"/>
        <p:guide pos="660"/>
        <p:guide pos="14914"/>
        <p:guide orient="horz" pos="8085"/>
        <p:guide orient="horz" pos="1864"/>
        <p:guide pos="11346"/>
        <p:guide pos="4232"/>
        <p:guide orient="horz" pos="257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00" d="100"/>
        <a:sy n="100" d="100"/>
      </p:scale>
      <p:origin x="0" y="-735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80815226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1pPr>
    <a:lvl2pPr marL="1230465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2pPr>
    <a:lvl3pPr marL="2460930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3pPr>
    <a:lvl4pPr marL="369139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4pPr>
    <a:lvl5pPr marL="4921857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5pPr>
    <a:lvl6pPr marL="6152324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6pPr>
    <a:lvl7pPr marL="7382789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7pPr>
    <a:lvl8pPr marL="8613252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8pPr>
    <a:lvl9pPr marL="9843716" algn="l" defTabSz="2460930" rtl="0" eaLnBrk="1" latinLnBrk="0" hangingPunct="1">
      <a:defRPr sz="323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045380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 idx="2"/>
          </p:nvPr>
        </p:nvSpPr>
        <p:spPr>
          <a:xfrm>
            <a:off x="336550" y="685800"/>
            <a:ext cx="61849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" name="Shape 6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subTitle" idx="1"/>
          </p:nvPr>
        </p:nvSpPr>
        <p:spPr>
          <a:xfrm>
            <a:off x="843437" y="7768736"/>
            <a:ext cx="23055913" cy="3121712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5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2pPr>
            <a:lvl3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3pPr>
            <a:lvl4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4pPr>
            <a:lvl5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5pPr>
            <a:lvl6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6pPr>
            <a:lvl7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7pPr>
            <a:lvl8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8pPr>
            <a:lvl9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7467"/>
            </a:lvl9pPr>
          </a:lstStyle>
          <a:p>
            <a:endParaRPr dirty="0"/>
          </a:p>
        </p:txBody>
      </p:sp>
      <p:sp>
        <p:nvSpPr>
          <p:cNvPr id="9" name="Shape 9"/>
          <p:cNvSpPr txBox="1">
            <a:spLocks noGrp="1"/>
          </p:cNvSpPr>
          <p:nvPr>
            <p:ph type="ctrTitle"/>
          </p:nvPr>
        </p:nvSpPr>
        <p:spPr>
          <a:xfrm>
            <a:off x="843456" y="2753544"/>
            <a:ext cx="23055913" cy="4464497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13000" b="1" i="0" u="none" strike="noStrike" cap="none" baseline="0" dirty="0">
                <a:solidFill>
                  <a:srgbClr val="0072BC"/>
                </a:solidFill>
                <a:latin typeface="+mj-lt"/>
                <a:ea typeface="Arial"/>
                <a:cs typeface="Segoe UI" panose="020B0502040204020203" pitchFamily="34" charset="0"/>
                <a:sym typeface="Arial"/>
              </a:defRPr>
            </a:lvl1pPr>
            <a:lvl2pPr algn="ctr">
              <a:spcBef>
                <a:spcPts val="0"/>
              </a:spcBef>
              <a:buSzPct val="100000"/>
              <a:defRPr sz="13867"/>
            </a:lvl2pPr>
            <a:lvl3pPr algn="ctr">
              <a:spcBef>
                <a:spcPts val="0"/>
              </a:spcBef>
              <a:buSzPct val="100000"/>
              <a:defRPr sz="13867"/>
            </a:lvl3pPr>
            <a:lvl4pPr algn="ctr">
              <a:spcBef>
                <a:spcPts val="0"/>
              </a:spcBef>
              <a:buSzPct val="100000"/>
              <a:defRPr sz="13867"/>
            </a:lvl4pPr>
            <a:lvl5pPr algn="ctr">
              <a:spcBef>
                <a:spcPts val="0"/>
              </a:spcBef>
              <a:buSzPct val="100000"/>
              <a:defRPr sz="13867"/>
            </a:lvl5pPr>
            <a:lvl6pPr algn="ctr">
              <a:spcBef>
                <a:spcPts val="0"/>
              </a:spcBef>
              <a:buSzPct val="100000"/>
              <a:defRPr sz="13867"/>
            </a:lvl6pPr>
            <a:lvl7pPr algn="ctr">
              <a:spcBef>
                <a:spcPts val="0"/>
              </a:spcBef>
              <a:buSzPct val="100000"/>
              <a:defRPr sz="13867"/>
            </a:lvl7pPr>
            <a:lvl8pPr algn="ctr">
              <a:spcBef>
                <a:spcPts val="0"/>
              </a:spcBef>
              <a:buSzPct val="100000"/>
              <a:defRPr sz="13867"/>
            </a:lvl8pPr>
            <a:lvl9pPr algn="ctr">
              <a:spcBef>
                <a:spcPts val="0"/>
              </a:spcBef>
              <a:buSzPct val="100000"/>
              <a:defRPr sz="13867"/>
            </a:lvl9pPr>
          </a:lstStyle>
          <a:p>
            <a:endParaRPr dirty="0"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algn="r"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4084320"/>
            <a:ext cx="5226744" cy="728031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86868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Shape 17"/>
          <p:cNvSpPr txBox="1">
            <a:spLocks noGrp="1"/>
          </p:cNvSpPr>
          <p:nvPr>
            <p:ph type="body" idx="13"/>
          </p:nvPr>
        </p:nvSpPr>
        <p:spPr>
          <a:xfrm>
            <a:off x="857782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9" name="Shape 17"/>
          <p:cNvSpPr txBox="1">
            <a:spLocks noGrp="1"/>
          </p:cNvSpPr>
          <p:nvPr>
            <p:ph type="body" idx="14"/>
          </p:nvPr>
        </p:nvSpPr>
        <p:spPr>
          <a:xfrm>
            <a:off x="16224001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 userDrawn="1">
          <p15:clr>
            <a:srgbClr val="FBAE40"/>
          </p15:clr>
        </p15:guide>
        <p15:guide id="4" pos="7793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8661" y="560919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069258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35755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55335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10791982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79274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2469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70299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5" name="Shape 17"/>
          <p:cNvSpPr txBox="1">
            <a:spLocks noGrp="1"/>
          </p:cNvSpPr>
          <p:nvPr>
            <p:ph type="body" idx="13"/>
          </p:nvPr>
        </p:nvSpPr>
        <p:spPr>
          <a:xfrm>
            <a:off x="12257658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0" name="Shape 17"/>
          <p:cNvSpPr txBox="1">
            <a:spLocks noGrp="1"/>
          </p:cNvSpPr>
          <p:nvPr>
            <p:ph type="body" idx="14"/>
          </p:nvPr>
        </p:nvSpPr>
        <p:spPr>
          <a:xfrm>
            <a:off x="6603504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1" name="Shape 17"/>
          <p:cNvSpPr txBox="1">
            <a:spLocks noGrp="1"/>
          </p:cNvSpPr>
          <p:nvPr>
            <p:ph type="body" idx="15"/>
          </p:nvPr>
        </p:nvSpPr>
        <p:spPr>
          <a:xfrm>
            <a:off x="17892761" y="3905250"/>
            <a:ext cx="5320208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34398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Рисунок 2"/>
          <p:cNvSpPr>
            <a:spLocks noGrp="1"/>
          </p:cNvSpPr>
          <p:nvPr>
            <p:ph type="pic" idx="13"/>
          </p:nvPr>
        </p:nvSpPr>
        <p:spPr>
          <a:xfrm>
            <a:off x="86905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3" name="Рисунок 2"/>
          <p:cNvSpPr>
            <a:spLocks noGrp="1"/>
          </p:cNvSpPr>
          <p:nvPr>
            <p:ph type="pic" idx="15"/>
          </p:nvPr>
        </p:nvSpPr>
        <p:spPr>
          <a:xfrm>
            <a:off x="16352395" y="4081463"/>
            <a:ext cx="7244730" cy="579173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79931" y="557213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7119574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2" name="Shape 17"/>
          <p:cNvSpPr txBox="1">
            <a:spLocks noGrp="1"/>
          </p:cNvSpPr>
          <p:nvPr>
            <p:ph type="body" idx="14"/>
          </p:nvPr>
        </p:nvSpPr>
        <p:spPr>
          <a:xfrm>
            <a:off x="85804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4" name="Shape 17"/>
          <p:cNvSpPr txBox="1">
            <a:spLocks noGrp="1"/>
          </p:cNvSpPr>
          <p:nvPr>
            <p:ph type="body" idx="16"/>
          </p:nvPr>
        </p:nvSpPr>
        <p:spPr>
          <a:xfrm>
            <a:off x="16242286" y="10029025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118475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4" pos="7793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Рисунок 2"/>
          <p:cNvSpPr>
            <a:spLocks noGrp="1"/>
          </p:cNvSpPr>
          <p:nvPr>
            <p:ph type="pic" idx="19"/>
          </p:nvPr>
        </p:nvSpPr>
        <p:spPr>
          <a:xfrm>
            <a:off x="18017851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3" name="Рисунок 2"/>
          <p:cNvSpPr>
            <a:spLocks noGrp="1"/>
          </p:cNvSpPr>
          <p:nvPr>
            <p:ph type="pic" idx="20"/>
          </p:nvPr>
        </p:nvSpPr>
        <p:spPr>
          <a:xfrm>
            <a:off x="12371387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4" name="Рисунок 2"/>
          <p:cNvSpPr>
            <a:spLocks noGrp="1"/>
          </p:cNvSpPr>
          <p:nvPr>
            <p:ph type="pic" idx="21"/>
          </p:nvPr>
        </p:nvSpPr>
        <p:spPr>
          <a:xfrm>
            <a:off x="6720856" y="8226152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7" name="Рисунок 2"/>
          <p:cNvSpPr>
            <a:spLocks noGrp="1"/>
          </p:cNvSpPr>
          <p:nvPr>
            <p:ph type="pic" idx="17"/>
          </p:nvPr>
        </p:nvSpPr>
        <p:spPr>
          <a:xfrm>
            <a:off x="18017851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35" name="Рисунок 2"/>
          <p:cNvSpPr>
            <a:spLocks noGrp="1"/>
          </p:cNvSpPr>
          <p:nvPr>
            <p:ph type="pic" idx="15"/>
          </p:nvPr>
        </p:nvSpPr>
        <p:spPr>
          <a:xfrm>
            <a:off x="12371387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25" name="Рисунок 2"/>
          <p:cNvSpPr>
            <a:spLocks noGrp="1"/>
          </p:cNvSpPr>
          <p:nvPr>
            <p:ph type="pic" idx="13"/>
          </p:nvPr>
        </p:nvSpPr>
        <p:spPr>
          <a:xfrm>
            <a:off x="6720856" y="4090987"/>
            <a:ext cx="5233019" cy="31384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  <a:defRPr sz="8500" b="1" i="0" u="none" strike="noStrike" cap="none" baseline="0" dirty="0">
                <a:solidFill>
                  <a:srgbClr val="0072BC"/>
                </a:solidFill>
                <a:latin typeface="Arial Black" panose="020B0A04020102020204" pitchFamily="34" charset="0"/>
                <a:ea typeface="Tahoma" panose="020B0604030504040204" pitchFamily="34" charset="0"/>
                <a:cs typeface="Tahoma" panose="020B0604030504040204" pitchFamily="34" charset="0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7" name="Shape 17"/>
          <p:cNvSpPr txBox="1">
            <a:spLocks noGrp="1"/>
          </p:cNvSpPr>
          <p:nvPr>
            <p:ph type="body" idx="1"/>
          </p:nvPr>
        </p:nvSpPr>
        <p:spPr>
          <a:xfrm>
            <a:off x="931333" y="3905250"/>
            <a:ext cx="5317067" cy="81873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18" name="Shape 18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 marR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ru" sz="2800" b="1" i="0" u="none" strike="noStrike" cap="none" baseline="0" smtClean="0">
                <a:solidFill>
                  <a:srgbClr val="92C5EB"/>
                </a:solidFill>
                <a:latin typeface="Segoe UI" panose="020B0502040204020203" pitchFamily="34" charset="0"/>
                <a:ea typeface="Arial"/>
                <a:cs typeface="Segoe UI" panose="020B0502040204020203" pitchFamily="34" charset="0"/>
                <a:sym typeface="Arial"/>
              </a:defRPr>
            </a:lvl1pPr>
          </a:lstStyle>
          <a:p>
            <a:fld id="{00000000-1234-1234-1234-123412341234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20" name="Shape 17"/>
          <p:cNvSpPr txBox="1">
            <a:spLocks noGrp="1"/>
          </p:cNvSpPr>
          <p:nvPr>
            <p:ph type="body" idx="14"/>
          </p:nvPr>
        </p:nvSpPr>
        <p:spPr>
          <a:xfrm>
            <a:off x="6610747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6" name="Shape 17"/>
          <p:cNvSpPr txBox="1">
            <a:spLocks noGrp="1"/>
          </p:cNvSpPr>
          <p:nvPr>
            <p:ph type="body" idx="16"/>
          </p:nvPr>
        </p:nvSpPr>
        <p:spPr>
          <a:xfrm>
            <a:off x="12261278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38" name="Shape 17"/>
          <p:cNvSpPr txBox="1">
            <a:spLocks noGrp="1"/>
          </p:cNvSpPr>
          <p:nvPr>
            <p:ph type="body" idx="18"/>
          </p:nvPr>
        </p:nvSpPr>
        <p:spPr>
          <a:xfrm>
            <a:off x="17907742" y="7385298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5" name="Shape 17"/>
          <p:cNvSpPr txBox="1">
            <a:spLocks noGrp="1"/>
          </p:cNvSpPr>
          <p:nvPr>
            <p:ph type="body" idx="22"/>
          </p:nvPr>
        </p:nvSpPr>
        <p:spPr>
          <a:xfrm>
            <a:off x="6610747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6" name="Shape 17"/>
          <p:cNvSpPr txBox="1">
            <a:spLocks noGrp="1"/>
          </p:cNvSpPr>
          <p:nvPr>
            <p:ph type="body" idx="23"/>
          </p:nvPr>
        </p:nvSpPr>
        <p:spPr>
          <a:xfrm>
            <a:off x="12261278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  <p:sp>
        <p:nvSpPr>
          <p:cNvPr id="47" name="Shape 17"/>
          <p:cNvSpPr txBox="1">
            <a:spLocks noGrp="1"/>
          </p:cNvSpPr>
          <p:nvPr>
            <p:ph type="body" idx="24"/>
          </p:nvPr>
        </p:nvSpPr>
        <p:spPr>
          <a:xfrm>
            <a:off x="17907742" y="11520463"/>
            <a:ext cx="5472608" cy="792088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lnSpc>
                <a:spcPct val="100000"/>
              </a:lnSpc>
              <a:spcBef>
                <a:spcPts val="0"/>
              </a:spcBef>
              <a:defRPr sz="2000" b="0" i="1" u="none" strike="noStrike" cap="none" spc="-5" baseline="0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  <a:ea typeface="Arial"/>
                <a:cs typeface="Arial"/>
                <a:sym typeface="Arial"/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68957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320">
          <p15:clr>
            <a:srgbClr val="FBAE40"/>
          </p15:clr>
        </p15:guide>
        <p15:guide id="2" pos="7793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843437" y="1186742"/>
            <a:ext cx="23055913" cy="152719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43437" y="3073267"/>
            <a:ext cx="23055913" cy="9110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defRPr sz="1800">
                <a:solidFill>
                  <a:schemeClr val="dk2"/>
                </a:solidFill>
              </a:defRPr>
            </a:lvl1pPr>
            <a:lvl2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2pPr>
            <a:lvl3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3pPr>
            <a:lvl4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4pPr>
            <a:lvl5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5pPr>
            <a:lvl6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6pPr>
            <a:lvl7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7pPr>
            <a:lvl8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8pPr>
            <a:lvl9pPr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algn="r"/>
            <a:fld id="{00000000-1234-1234-1234-123412341234}" type="slidenum">
              <a:rPr lang="ru" sz="2667" smtClean="0">
                <a:solidFill>
                  <a:schemeClr val="dk2"/>
                </a:solidFill>
              </a:rPr>
              <a:pPr algn="r"/>
              <a:t>‹#›</a:t>
            </a:fld>
            <a:endParaRPr lang="ru" sz="2667">
              <a:solidFill>
                <a:schemeClr val="dk2"/>
              </a:solidFill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67" r:id="rId3"/>
    <p:sldLayoutId id="2147483663" r:id="rId4"/>
    <p:sldLayoutId id="2147483666" r:id="rId5"/>
    <p:sldLayoutId id="2147483661" r:id="rId6"/>
    <p:sldLayoutId id="2147483665" r:id="rId7"/>
    <p:sldLayoutId id="2147483670" r:id="rId8"/>
    <p:sldLayoutId id="2147483669" r:id="rId9"/>
    <p:sldLayoutId id="2147483671" r:id="rId10"/>
  </p:sldLayoutIdLst>
  <p:hf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3733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оловок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Московский физико-технический институт</a:t>
            </a:r>
            <a:endParaRPr lang="ru" dirty="0"/>
          </a:p>
          <a:p>
            <a:endParaRPr lang="ru-RU" dirty="0"/>
          </a:p>
        </p:txBody>
      </p:sp>
      <p:sp>
        <p:nvSpPr>
          <p:cNvPr id="3" name="Заголовок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9600" kern="0" dirty="0">
                <a:effectLst/>
                <a:ea typeface="Times New Roman" panose="02020603050405020304" pitchFamily="18" charset="0"/>
              </a:rPr>
              <a:t>Аннотирование промежуточного представления </a:t>
            </a:r>
            <a:r>
              <a:rPr lang="en-US" sz="9600" kern="0" dirty="0">
                <a:effectLst/>
                <a:ea typeface="Times New Roman" panose="02020603050405020304" pitchFamily="18" charset="0"/>
              </a:rPr>
              <a:t>MLIR</a:t>
            </a:r>
            <a:r>
              <a:rPr lang="ru-RU" sz="9600" kern="0" dirty="0">
                <a:effectLst/>
                <a:ea typeface="Times New Roman" panose="02020603050405020304" pitchFamily="18" charset="0"/>
              </a:rPr>
              <a:t> на основе профиля исполнения</a:t>
            </a:r>
            <a:r>
              <a:rPr lang="en-US" sz="9600" dirty="0">
                <a:effectLst/>
              </a:rPr>
              <a:t> </a:t>
            </a:r>
            <a:endParaRPr lang="ru-RU" sz="9600" dirty="0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28371" y="1027996"/>
            <a:ext cx="2442110" cy="73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198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Заголовок 1"/>
          <p:cNvSpPr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</p:spPr>
        <p:txBody>
          <a:bodyPr/>
          <a:lstStyle/>
          <a:p>
            <a:r>
              <a:rPr lang="ru" dirty="0"/>
              <a:t>Актуальность и мотивация</a:t>
            </a:r>
            <a:br>
              <a:rPr lang="ru" sz="2400" dirty="0"/>
            </a:br>
            <a:endParaRPr lang="ru-RU" dirty="0"/>
          </a:p>
        </p:txBody>
      </p:sp>
      <p:sp>
        <p:nvSpPr>
          <p:cNvPr id="27" name="Текст 2"/>
          <p:cNvSpPr txBox="1">
            <a:spLocks/>
          </p:cNvSpPr>
          <p:nvPr/>
        </p:nvSpPr>
        <p:spPr>
          <a:xfrm>
            <a:off x="-1191958" y="4119118"/>
            <a:ext cx="7119574" cy="45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1">
                  <a:lumMod val="85000"/>
                </a:schemeClr>
              </a:solidFill>
              <a:latin typeface="Franklin Gothic Book" panose="020B0503020102020204" pitchFamily="34" charset="0"/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Текст 4"/>
          <p:cNvSpPr txBox="1">
            <a:spLocks/>
          </p:cNvSpPr>
          <p:nvPr/>
        </p:nvSpPr>
        <p:spPr>
          <a:xfrm>
            <a:off x="6939382" y="7578080"/>
            <a:ext cx="7119574" cy="45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  <a:buClrTx/>
              <a:buSzTx/>
            </a:pPr>
            <a:endParaRPr lang="en-US" dirty="0">
              <a:solidFill>
                <a:schemeClr val="bg1">
                  <a:lumMod val="8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Текст 5"/>
          <p:cNvSpPr txBox="1">
            <a:spLocks/>
          </p:cNvSpPr>
          <p:nvPr/>
        </p:nvSpPr>
        <p:spPr>
          <a:xfrm>
            <a:off x="16224001" y="8384105"/>
            <a:ext cx="7119574" cy="45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  <a:buClrTx/>
              <a:buSzTx/>
            </a:pPr>
            <a:endParaRPr lang="en-US" dirty="0">
              <a:solidFill>
                <a:schemeClr val="bg1">
                  <a:lumMod val="8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Номер слайда 2"/>
          <p:cNvSpPr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</p:spPr>
        <p:txBody>
          <a:bodyPr/>
          <a:lstStyle/>
          <a:p>
            <a:pPr algn="r"/>
            <a:fld id="{1FEF3AF8-FF82-4B53-9863-FE7717B11AF3}" type="slidenum">
              <a:rPr lang="en-US" sz="2800" b="1" smtClean="0">
                <a:solidFill>
                  <a:srgbClr val="92C5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2</a:t>
            </a:fld>
            <a:endParaRPr lang="ru" sz="2800" b="1" dirty="0">
              <a:solidFill>
                <a:srgbClr val="92C5E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23105" y="9481070"/>
            <a:ext cx="22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idx="1"/>
          </p:nvPr>
        </p:nvSpPr>
        <p:spPr>
          <a:xfrm>
            <a:off x="931333" y="3905251"/>
            <a:ext cx="7119574" cy="4176886"/>
          </a:xfrm>
        </p:spPr>
        <p:txBody>
          <a:bodyPr/>
          <a:lstStyle/>
          <a:p>
            <a:endParaRPr lang="en-US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endParaRPr lang="ru-RU" dirty="0"/>
          </a:p>
        </p:txBody>
      </p:sp>
      <p:sp>
        <p:nvSpPr>
          <p:cNvPr id="24" name="Текст 4"/>
          <p:cNvSpPr>
            <a:spLocks noGrp="1"/>
          </p:cNvSpPr>
          <p:nvPr>
            <p:ph type="body" idx="13"/>
          </p:nvPr>
        </p:nvSpPr>
        <p:spPr>
          <a:xfrm>
            <a:off x="1984853" y="4207219"/>
            <a:ext cx="6874082" cy="4176886"/>
          </a:xfrm>
        </p:spPr>
        <p:txBody>
          <a:bodyPr/>
          <a:lstStyle/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</a:rPr>
              <a:t>Экспоненциальный рост сложности современных моделей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</a:rPr>
              <a:t>. </a:t>
            </a:r>
            <a:endParaRPr lang="ru-RU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r>
              <a:rPr lang="ru-RU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</a:rPr>
              <a:t>На графике по вертикальной логарифмической оси вычислительная мощность обучения моделей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Franklin Gothic Book" panose="020B0503020102020204" pitchFamily="34" charset="0"/>
              </a:rPr>
              <a:t>.</a:t>
            </a:r>
          </a:p>
        </p:txBody>
      </p:sp>
      <p:sp>
        <p:nvSpPr>
          <p:cNvPr id="26" name="Текст 5"/>
          <p:cNvSpPr>
            <a:spLocks noGrp="1"/>
          </p:cNvSpPr>
          <p:nvPr>
            <p:ph type="body" idx="14"/>
          </p:nvPr>
        </p:nvSpPr>
        <p:spPr>
          <a:xfrm>
            <a:off x="16082488" y="3900521"/>
            <a:ext cx="7119574" cy="4176886"/>
          </a:xfrm>
        </p:spPr>
        <p:txBody>
          <a:bodyPr/>
          <a:lstStyle/>
          <a:p>
            <a:pPr lvl="0">
              <a:spcAft>
                <a:spcPts val="800"/>
              </a:spcAft>
              <a:buClrTx/>
              <a:buSzTx/>
            </a:pPr>
            <a:endParaRPr lang="ru-RU" b="1" dirty="0">
              <a:solidFill>
                <a:srgbClr val="7C7C7C">
                  <a:lumMod val="75000"/>
                </a:srgb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913D479-C8EE-D458-0E31-CBF9997CE5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9652" y="3512488"/>
            <a:ext cx="14008220" cy="981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7786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Текст 4"/>
          <p:cNvSpPr>
            <a:spLocks noGrp="1"/>
          </p:cNvSpPr>
          <p:nvPr>
            <p:ph type="body" idx="13"/>
          </p:nvPr>
        </p:nvSpPr>
        <p:spPr>
          <a:xfrm>
            <a:off x="12257658" y="5993904"/>
            <a:ext cx="1770224" cy="1584175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B30951-86A2-86DB-D23D-4390606EC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662" y="0"/>
            <a:ext cx="24742775" cy="13921933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83250" y="560160"/>
            <a:ext cx="23841863" cy="2952328"/>
          </a:xfrm>
        </p:spPr>
        <p:txBody>
          <a:bodyPr/>
          <a:lstStyle/>
          <a:p>
            <a:r>
              <a:rPr lang="en-US" dirty="0"/>
              <a:t>MLIR</a:t>
            </a:r>
            <a:br>
              <a:rPr lang="ru-RU" dirty="0"/>
            </a:br>
            <a:r>
              <a:rPr lang="ru-RU" dirty="0"/>
              <a:t>описание и </a:t>
            </a:r>
            <a:br>
              <a:rPr lang="ru-RU" dirty="0"/>
            </a:br>
            <a:r>
              <a:rPr lang="ru-RU" dirty="0"/>
              <a:t>возможности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9275043" y="0"/>
            <a:ext cx="15450070" cy="15042253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3893" dirty="0"/>
          </a:p>
        </p:txBody>
      </p:sp>
      <p:sp>
        <p:nvSpPr>
          <p:cNvPr id="25" name="TextBox 24"/>
          <p:cNvSpPr txBox="1"/>
          <p:nvPr/>
        </p:nvSpPr>
        <p:spPr>
          <a:xfrm>
            <a:off x="1430170" y="9795345"/>
            <a:ext cx="45744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</a:endParaRPr>
          </a:p>
          <a:p>
            <a:endParaRPr lang="ru-RU" sz="240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3</a:t>
            </a:fld>
            <a:endParaRPr lang="ru-RU" dirty="0"/>
          </a:p>
        </p:txBody>
      </p:sp>
      <p:sp>
        <p:nvSpPr>
          <p:cNvPr id="7" name="Текст 6"/>
          <p:cNvSpPr>
            <a:spLocks noGrp="1"/>
          </p:cNvSpPr>
          <p:nvPr>
            <p:ph type="body" idx="15"/>
          </p:nvPr>
        </p:nvSpPr>
        <p:spPr>
          <a:xfrm>
            <a:off x="17892760" y="3905250"/>
            <a:ext cx="6517615" cy="8187399"/>
          </a:xfrm>
        </p:spPr>
        <p:txBody>
          <a:bodyPr/>
          <a:lstStyle/>
          <a:p>
            <a:pPr lvl="0">
              <a:spcAft>
                <a:spcPts val="800"/>
              </a:spcAft>
              <a:buClr>
                <a:srgbClr val="525252"/>
              </a:buClr>
            </a:pPr>
            <a:r>
              <a:rPr lang="ru-RU" sz="4400" b="1" spc="13" dirty="0" err="1">
                <a:solidFill>
                  <a:srgbClr val="7C7C7C">
                    <a:lumMod val="50000"/>
                  </a:srgbClr>
                </a:solidFill>
                <a:latin typeface="Arial Black"/>
                <a:cs typeface="Segoe UI" panose="020B0502040204020203" pitchFamily="34" charset="0"/>
              </a:rPr>
              <a:t>Кодогенерация</a:t>
            </a:r>
            <a:endParaRPr lang="en-US" sz="4400" dirty="0">
              <a:solidFill>
                <a:srgbClr val="525252"/>
              </a:solidFill>
            </a:endParaRP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525252"/>
                </a:solidFill>
              </a:rPr>
              <a:t>Прямой доступ а память</a:t>
            </a:r>
            <a:endParaRPr lang="en-US" sz="4400" dirty="0">
              <a:solidFill>
                <a:srgbClr val="525252"/>
              </a:solidFill>
            </a:endParaRP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525252"/>
                </a:solidFill>
              </a:rPr>
              <a:t>Векторизация 1</a:t>
            </a:r>
            <a:r>
              <a:rPr lang="en-US" sz="4400" dirty="0">
                <a:solidFill>
                  <a:srgbClr val="525252"/>
                </a:solidFill>
              </a:rPr>
              <a:t>D, </a:t>
            </a:r>
            <a:r>
              <a:rPr lang="ru-RU" sz="4400" dirty="0">
                <a:solidFill>
                  <a:srgbClr val="525252"/>
                </a:solidFill>
              </a:rPr>
              <a:t>2</a:t>
            </a:r>
            <a:r>
              <a:rPr lang="en-US" sz="4400" dirty="0">
                <a:solidFill>
                  <a:srgbClr val="525252"/>
                </a:solidFill>
              </a:rPr>
              <a:t>D 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525252"/>
                </a:solidFill>
              </a:rPr>
              <a:t>Оптимизация разметки регионов памяти</a:t>
            </a:r>
            <a:endParaRPr lang="en-US" sz="4400" dirty="0">
              <a:solidFill>
                <a:srgbClr val="525252"/>
              </a:solidFill>
            </a:endParaRP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525252"/>
                </a:solidFill>
              </a:rPr>
              <a:t>Планирование инструкций</a:t>
            </a:r>
            <a:r>
              <a:rPr lang="en-US" sz="4400" dirty="0">
                <a:solidFill>
                  <a:srgbClr val="525252"/>
                </a:solidFill>
              </a:rPr>
              <a:t> </a:t>
            </a:r>
            <a:endParaRPr lang="ru-RU" sz="4400" dirty="0">
              <a:solidFill>
                <a:srgbClr val="525252"/>
              </a:solidFill>
            </a:endParaRPr>
          </a:p>
          <a:p>
            <a:endParaRPr lang="ru-RU" dirty="0"/>
          </a:p>
        </p:txBody>
      </p:sp>
      <p:sp>
        <p:nvSpPr>
          <p:cNvPr id="11" name="Текст 4"/>
          <p:cNvSpPr txBox="1">
            <a:spLocks/>
          </p:cNvSpPr>
          <p:nvPr/>
        </p:nvSpPr>
        <p:spPr>
          <a:xfrm>
            <a:off x="11803197" y="1220810"/>
            <a:ext cx="11473880" cy="273630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b="1" dirty="0"/>
              <a:t>MLIR</a:t>
            </a:r>
            <a:r>
              <a:rPr lang="en-US" dirty="0"/>
              <a:t> – </a:t>
            </a:r>
            <a:r>
              <a:rPr lang="ru-RU" dirty="0"/>
              <a:t>многоуровневая система промежуточных представлений</a:t>
            </a:r>
            <a:r>
              <a:rPr lang="en-US" dirty="0"/>
              <a:t>, </a:t>
            </a:r>
            <a:r>
              <a:rPr lang="ru-RU" dirty="0"/>
              <a:t>позволяющая создавать новые диалекты и оптимизации на них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59F3A01-33E9-C22B-C4D8-D16A97C3D943}"/>
              </a:ext>
            </a:extLst>
          </p:cNvPr>
          <p:cNvSpPr txBox="1"/>
          <p:nvPr/>
        </p:nvSpPr>
        <p:spPr>
          <a:xfrm>
            <a:off x="9635394" y="3985105"/>
            <a:ext cx="7848561" cy="5919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spcAft>
                <a:spcPts val="800"/>
              </a:spcAft>
              <a:buClr>
                <a:srgbClr val="525252"/>
              </a:buClr>
            </a:pPr>
            <a:r>
              <a:rPr lang="ru-RU" sz="4400" b="1" spc="13" dirty="0">
                <a:solidFill>
                  <a:srgbClr val="7C7C7C">
                    <a:lumMod val="50000"/>
                  </a:srgbClr>
                </a:solidFill>
                <a:latin typeface="Arial Black"/>
                <a:cs typeface="Segoe UI" panose="020B0502040204020203" pitchFamily="34" charset="0"/>
              </a:rPr>
              <a:t>Оптимизация </a:t>
            </a:r>
            <a:r>
              <a:rPr lang="en-US" sz="4400" b="1" spc="13" dirty="0">
                <a:solidFill>
                  <a:srgbClr val="7C7C7C">
                    <a:lumMod val="50000"/>
                  </a:srgbClr>
                </a:solidFill>
                <a:latin typeface="Arial Black"/>
                <a:cs typeface="Segoe UI" panose="020B0502040204020203" pitchFamily="34" charset="0"/>
              </a:rPr>
              <a:t>IR</a:t>
            </a: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525252"/>
                </a:solidFill>
              </a:rPr>
              <a:t>Граф потока исполнения операций</a:t>
            </a:r>
            <a:endParaRPr lang="en-US" sz="4400" dirty="0">
              <a:solidFill>
                <a:srgbClr val="525252"/>
              </a:solidFill>
            </a:endParaRP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525252"/>
                </a:solidFill>
              </a:rPr>
              <a:t>Трансформация графов</a:t>
            </a:r>
            <a:endParaRPr lang="en-US" sz="4400" dirty="0">
              <a:solidFill>
                <a:srgbClr val="525252"/>
              </a:solidFill>
            </a:endParaRP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525252"/>
                </a:solidFill>
              </a:rPr>
              <a:t>Склеивание и разворачивание циклов</a:t>
            </a:r>
            <a:endParaRPr lang="en-US" sz="4400" dirty="0">
              <a:solidFill>
                <a:srgbClr val="525252"/>
              </a:solidFill>
            </a:endParaRPr>
          </a:p>
          <a:p>
            <a:pPr marL="457200" lvl="0" indent="-457200">
              <a:spcAft>
                <a:spcPts val="800"/>
              </a:spcAft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4400" dirty="0">
                <a:solidFill>
                  <a:srgbClr val="525252"/>
                </a:solidFill>
              </a:rPr>
              <a:t>Спекулятивные вычисления</a:t>
            </a:r>
          </a:p>
        </p:txBody>
      </p:sp>
    </p:spTree>
    <p:extLst>
      <p:ext uri="{BB962C8B-B14F-4D97-AF65-F5344CB8AC3E}">
        <p14:creationId xmlns:p14="http://schemas.microsoft.com/office/powerpoint/2010/main" val="3390007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>
              <p:cTn id="2" repeatCount="indefinite" restart="whenNotActive" fill="hold" evtFilter="cancelBubble" nodeType="interactiveSeq">
                <p:stCondLst>
                  <p:cond delay="indefinite"/>
                  <p:cond evt="onBegin" delay="0">
                    <p:tn val="1"/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842E-6 -3.14815E-6 L 0.01656 0.136 " pathEditMode="relative" rAng="0" ptsTypes="AA">
                                      <p:cBhvr>
                                        <p:cTn id="6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8" y="679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30000"/>
                            </p:stCondLst>
                            <p:childTnLst>
                              <p:par>
                                <p:cTn id="10" presetID="0" presetClass="path" presetSubtype="0" accel="50000" decel="50000" fill="hold" nodeType="afterEffect">
                                  <p:stCondLst>
                                    <p:cond delay="5000"/>
                                  </p:stCondLst>
                                  <p:childTnLst>
                                    <p:animMotion origin="layout" path="M 0.01656 0.136 L -4.23842E-6 -3.14815E-6 " pathEditMode="relative" rAng="0" ptsTypes="AA">
                                      <p:cBhvr>
                                        <p:cTn id="11" dur="3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28" y="-680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6" presetClass="emph" presetSubtype="0" accel="50000" decel="50000" fill="hold" nodeType="withEffect">
                                  <p:stCondLst>
                                    <p:cond delay="5000"/>
                                  </p:stCondLst>
                                  <p:childTnLst>
                                    <p:animScale>
                                      <p:cBhvr>
                                        <p:cTn id="13" dur="30000" fill="hold"/>
                                        <p:tgtEl>
                                          <p:spTgt spid="9"/>
                                        </p:tgtEl>
                                      </p:cBhvr>
                                      <p:by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65000"/>
                            </p:stCondLst>
                            <p:childTnLst>
                              <p:par>
                                <p:cTn id="1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23842E-6 -3.14815E-6 L -4.23842E-6 0.00012 " pathEditMode="relative" rAng="0" ptsTypes="AA">
                                      <p:cBhvr>
                                        <p:cTn id="16" dur="5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Заголовок 1"/>
          <p:cNvSpPr>
            <a:spLocks noGrp="1"/>
          </p:cNvSpPr>
          <p:nvPr>
            <p:ph type="title"/>
          </p:nvPr>
        </p:nvSpPr>
        <p:spPr>
          <a:xfrm>
            <a:off x="883251" y="560160"/>
            <a:ext cx="23093252" cy="2952328"/>
          </a:xfrm>
        </p:spPr>
        <p:txBody>
          <a:bodyPr/>
          <a:lstStyle/>
          <a:p>
            <a:r>
              <a:rPr lang="ru-RU" sz="9600" dirty="0">
                <a:latin typeface="+mj-lt"/>
              </a:rPr>
              <a:t>Цель - использование профиля при компиляции</a:t>
            </a:r>
            <a:br>
              <a:rPr lang="ru" sz="2400" dirty="0"/>
            </a:br>
            <a:endParaRPr lang="ru-RU" dirty="0"/>
          </a:p>
        </p:txBody>
      </p:sp>
      <p:sp>
        <p:nvSpPr>
          <p:cNvPr id="27" name="Текст 2"/>
          <p:cNvSpPr txBox="1">
            <a:spLocks/>
          </p:cNvSpPr>
          <p:nvPr/>
        </p:nvSpPr>
        <p:spPr>
          <a:xfrm>
            <a:off x="931333" y="8384105"/>
            <a:ext cx="7119574" cy="45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US" dirty="0">
              <a:solidFill>
                <a:schemeClr val="bg1">
                  <a:lumMod val="85000"/>
                </a:schemeClr>
              </a:solidFill>
              <a:latin typeface="Franklin Gothic Book" panose="020B0503020102020204" pitchFamily="34" charset="0"/>
            </a:endParaRPr>
          </a:p>
          <a:p>
            <a:endParaRPr lang="ru-RU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0" name="Текст 4"/>
          <p:cNvSpPr txBox="1">
            <a:spLocks/>
          </p:cNvSpPr>
          <p:nvPr/>
        </p:nvSpPr>
        <p:spPr>
          <a:xfrm>
            <a:off x="6939382" y="7578080"/>
            <a:ext cx="7119574" cy="45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  <a:buClrTx/>
              <a:buSzTx/>
            </a:pPr>
            <a:endParaRPr lang="en-US" dirty="0">
              <a:solidFill>
                <a:schemeClr val="bg1">
                  <a:lumMod val="8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42" name="Текст 5"/>
          <p:cNvSpPr txBox="1">
            <a:spLocks/>
          </p:cNvSpPr>
          <p:nvPr/>
        </p:nvSpPr>
        <p:spPr>
          <a:xfrm>
            <a:off x="16224001" y="8384105"/>
            <a:ext cx="7119574" cy="45945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spcAft>
                <a:spcPts val="800"/>
              </a:spcAft>
              <a:buClrTx/>
              <a:buSzTx/>
            </a:pPr>
            <a:endParaRPr lang="en-US" dirty="0">
              <a:solidFill>
                <a:schemeClr val="bg1">
                  <a:lumMod val="85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14" name="Номер слайда 2"/>
          <p:cNvSpPr>
            <a:spLocks noGrp="1"/>
          </p:cNvSpPr>
          <p:nvPr>
            <p:ph type="sldNum" idx="12"/>
          </p:nvPr>
        </p:nvSpPr>
        <p:spPr>
          <a:xfrm>
            <a:off x="22925650" y="12435243"/>
            <a:ext cx="1484726" cy="1049600"/>
          </a:xfrm>
        </p:spPr>
        <p:txBody>
          <a:bodyPr/>
          <a:lstStyle/>
          <a:p>
            <a:pPr algn="r"/>
            <a:fld id="{1FEF3AF8-FF82-4B53-9863-FE7717B11AF3}" type="slidenum">
              <a:rPr lang="en-US" sz="2800" b="1" smtClean="0">
                <a:solidFill>
                  <a:srgbClr val="92C5EB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4</a:t>
            </a:fld>
            <a:endParaRPr lang="ru" sz="2800" b="1" dirty="0">
              <a:solidFill>
                <a:srgbClr val="92C5EB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21423105" y="9481070"/>
            <a:ext cx="22411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2400" dirty="0">
              <a:solidFill>
                <a:schemeClr val="accent3">
                  <a:lumMod val="50000"/>
                </a:schemeClr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21" name="Текст 2"/>
          <p:cNvSpPr>
            <a:spLocks noGrp="1"/>
          </p:cNvSpPr>
          <p:nvPr>
            <p:ph type="body" idx="1"/>
          </p:nvPr>
        </p:nvSpPr>
        <p:spPr>
          <a:xfrm>
            <a:off x="931333" y="3905251"/>
            <a:ext cx="7119574" cy="4176886"/>
          </a:xfrm>
        </p:spPr>
        <p:txBody>
          <a:bodyPr/>
          <a:lstStyle/>
          <a:p>
            <a:endParaRPr lang="en-US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  <a:p>
            <a:endParaRPr lang="ru-RU" dirty="0"/>
          </a:p>
        </p:txBody>
      </p:sp>
      <p:sp>
        <p:nvSpPr>
          <p:cNvPr id="24" name="Текст 4"/>
          <p:cNvSpPr>
            <a:spLocks noGrp="1"/>
          </p:cNvSpPr>
          <p:nvPr>
            <p:ph type="body" idx="13"/>
          </p:nvPr>
        </p:nvSpPr>
        <p:spPr>
          <a:xfrm>
            <a:off x="1984853" y="4207219"/>
            <a:ext cx="4841918" cy="4176886"/>
          </a:xfrm>
        </p:spPr>
        <p:txBody>
          <a:bodyPr/>
          <a:lstStyle/>
          <a:p>
            <a:endParaRPr lang="en-US" dirty="0">
              <a:solidFill>
                <a:schemeClr val="accent3">
                  <a:lumMod val="75000"/>
                </a:schemeClr>
              </a:solidFill>
              <a:latin typeface="Franklin Gothic Book" panose="020B05030201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A8E6B7-9BA2-C20A-391D-43A38E06D8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0126" y="4623521"/>
            <a:ext cx="21080679" cy="8027331"/>
          </a:xfrm>
          <a:prstGeom prst="rect">
            <a:avLst/>
          </a:prstGeo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E2D9366-2424-A843-654F-9863D8632F60}"/>
              </a:ext>
            </a:extLst>
          </p:cNvPr>
          <p:cNvSpPr>
            <a:spLocks noGrp="1"/>
          </p:cNvSpPr>
          <p:nvPr>
            <p:ph type="body" idx="14"/>
          </p:nvPr>
        </p:nvSpPr>
        <p:spPr/>
        <p:txBody>
          <a:bodyPr/>
          <a:lstStyle/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задач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5</a:t>
            </a:fld>
            <a:endParaRPr lang="ru-RU" dirty="0"/>
          </a:p>
        </p:txBody>
      </p:sp>
      <p:sp>
        <p:nvSpPr>
          <p:cNvPr id="6" name="Текст 5"/>
          <p:cNvSpPr>
            <a:spLocks noGrp="1"/>
          </p:cNvSpPr>
          <p:nvPr>
            <p:ph type="body" idx="14"/>
          </p:nvPr>
        </p:nvSpPr>
        <p:spPr>
          <a:xfrm>
            <a:off x="-1874195" y="7650088"/>
            <a:ext cx="2455391" cy="936525"/>
          </a:xfrm>
        </p:spPr>
        <p:txBody>
          <a:bodyPr/>
          <a:lstStyle/>
          <a:p>
            <a:pPr lvl="0">
              <a:spcAft>
                <a:spcPts val="800"/>
              </a:spcAft>
              <a:buClr>
                <a:srgbClr val="525252"/>
              </a:buClr>
            </a:pPr>
            <a:endParaRPr lang="en-US" dirty="0">
              <a:solidFill>
                <a:srgbClr val="525252"/>
              </a:solidFill>
            </a:endParaRPr>
          </a:p>
          <a:p>
            <a:pPr lvl="0">
              <a:buClr>
                <a:srgbClr val="525252"/>
              </a:buClr>
            </a:pPr>
            <a:endParaRPr lang="ru-RU" dirty="0">
              <a:solidFill>
                <a:srgbClr val="525252"/>
              </a:solidFill>
            </a:endParaRPr>
          </a:p>
          <a:p>
            <a:endParaRPr lang="ru-RU" dirty="0"/>
          </a:p>
        </p:txBody>
      </p:sp>
      <p:sp>
        <p:nvSpPr>
          <p:cNvPr id="13" name="Текст 4"/>
          <p:cNvSpPr txBox="1">
            <a:spLocks/>
          </p:cNvSpPr>
          <p:nvPr/>
        </p:nvSpPr>
        <p:spPr>
          <a:xfrm>
            <a:off x="12255941" y="760788"/>
            <a:ext cx="5320208" cy="292886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algn="l" rtl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None/>
              <a:defRPr sz="3200" b="0" i="0" u="none" strike="noStrike" cap="none" spc="-5" baseline="0" dirty="0">
                <a:solidFill>
                  <a:schemeClr val="dk2"/>
                </a:solidFill>
                <a:latin typeface="+mn-lt"/>
                <a:ea typeface="Arial"/>
                <a:cs typeface="Arial"/>
                <a:sym typeface="Arial"/>
              </a:defRPr>
            </a:lvl1pPr>
            <a:lvl2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None/>
              <a:defRPr sz="3733" b="0" i="0" u="none" strike="noStrike" cap="none" baseline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ru-RU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59270C2B-F531-57F6-B66B-8630309E56F6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2066809" y="2789548"/>
            <a:ext cx="20378264" cy="8136904"/>
          </a:xfrm>
        </p:spPr>
        <p:txBody>
          <a:bodyPr/>
          <a:lstStyle/>
          <a:p>
            <a:pPr algn="l"/>
            <a:endParaRPr lang="ru-RU" b="1" dirty="0">
              <a:solidFill>
                <a:srgbClr val="5252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endParaRPr lang="ru-RU" sz="4400" b="1" dirty="0">
              <a:solidFill>
                <a:srgbClr val="52525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6000" b="0" i="0" u="none" strike="noStrike" dirty="0">
                <a:solidFill>
                  <a:srgbClr val="525252"/>
                </a:solidFill>
                <a:effectLst/>
              </a:rPr>
              <a:t>Расширение диалекта </a:t>
            </a:r>
            <a:r>
              <a:rPr lang="en-US" sz="6000" b="0" i="0" u="none" strike="noStrike" dirty="0">
                <a:solidFill>
                  <a:srgbClr val="525252"/>
                </a:solidFill>
                <a:effectLst/>
              </a:rPr>
              <a:t>TensorFlow</a:t>
            </a:r>
            <a:r>
              <a:rPr lang="ru-RU" sz="6000" b="0" i="0" u="none" strike="noStrike" dirty="0">
                <a:solidFill>
                  <a:srgbClr val="525252"/>
                </a:solidFill>
                <a:effectLst/>
              </a:rPr>
              <a:t>.</a:t>
            </a:r>
            <a:endParaRPr lang="en-US" sz="6000" b="0" i="0" u="none" strike="noStrike" dirty="0">
              <a:solidFill>
                <a:srgbClr val="525252"/>
              </a:solidFill>
              <a:effectLst/>
            </a:endParaRPr>
          </a:p>
          <a:p>
            <a:pPr algn="l">
              <a:buClr>
                <a:srgbClr val="0072BC"/>
              </a:buClr>
            </a:pPr>
            <a:endParaRPr lang="ru-RU" sz="6000" b="0" i="0" u="none" strike="noStrike" dirty="0">
              <a:solidFill>
                <a:srgbClr val="525252"/>
              </a:solidFill>
              <a:effectLst/>
            </a:endParaRP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6000" dirty="0">
                <a:solidFill>
                  <a:srgbClr val="525252"/>
                </a:solidFill>
                <a:latin typeface="+mn-lt"/>
              </a:rPr>
              <a:t>Универсальное представление данных профилировщика. </a:t>
            </a:r>
            <a:endParaRPr lang="en-US" sz="6000" dirty="0">
              <a:solidFill>
                <a:srgbClr val="525252"/>
              </a:solidFill>
              <a:latin typeface="+mn-lt"/>
            </a:endParaRPr>
          </a:p>
          <a:p>
            <a:pPr>
              <a:buClr>
                <a:srgbClr val="0072BC"/>
              </a:buClr>
            </a:pPr>
            <a:endParaRPr lang="ru-RU" sz="6000" dirty="0">
              <a:solidFill>
                <a:srgbClr val="525252"/>
              </a:solidFill>
              <a:latin typeface="+mn-lt"/>
            </a:endParaRPr>
          </a:p>
          <a:p>
            <a:pPr marL="457200" indent="-457200">
              <a:buClr>
                <a:srgbClr val="0072BC"/>
              </a:buClr>
              <a:buFont typeface="Arial" panose="020B0604020202020204" pitchFamily="34" charset="0"/>
              <a:buChar char="•"/>
            </a:pPr>
            <a:r>
              <a:rPr lang="ru-RU" sz="6000" dirty="0">
                <a:latin typeface="+mn-lt"/>
              </a:rPr>
              <a:t>Инструмент визуализации и анализа</a:t>
            </a:r>
            <a:r>
              <a:rPr lang="en-US" sz="6000" dirty="0">
                <a:latin typeface="+mn-lt"/>
              </a:rPr>
              <a:t>.</a:t>
            </a:r>
            <a:endParaRPr lang="ru-RU" sz="6000" dirty="0">
              <a:latin typeface="+mn-lt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217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" sz="9600" dirty="0"/>
              <a:t>Подробное </a:t>
            </a:r>
            <a:r>
              <a:rPr lang="ru-RU" sz="9600" dirty="0"/>
              <a:t>обсуждение </a:t>
            </a:r>
            <a:r>
              <a:rPr lang="ru" sz="9600" dirty="0"/>
              <a:t>архитектуры</a:t>
            </a:r>
            <a:br>
              <a:rPr lang="ru" sz="240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6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43C0079-07D8-7DBD-3741-E92760E3C2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8CEED2-5A1C-E7BC-2945-FFCFECCD5B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333" y="5850360"/>
            <a:ext cx="22610512" cy="424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407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9600" dirty="0"/>
              <a:t>Пример входной программы и результата прохода компиляции </a:t>
            </a:r>
            <a:br>
              <a:rPr lang="ru" sz="240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7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368A5F-86ED-9B89-5A26-457A7B09A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- скрин входной программы</a:t>
            </a:r>
          </a:p>
          <a:p>
            <a:r>
              <a:rPr lang="ru-RU" dirty="0"/>
              <a:t>- скрин унифицированного формата </a:t>
            </a:r>
          </a:p>
          <a:p>
            <a:r>
              <a:rPr lang="ru-RU" dirty="0"/>
              <a:t>- скрин графа анализа </a:t>
            </a:r>
          </a:p>
          <a:p>
            <a:r>
              <a:rPr lang="ru-RU" dirty="0"/>
              <a:t>- скрин аннотированного </a:t>
            </a:r>
            <a:r>
              <a:rPr lang="en-US" dirty="0"/>
              <a:t>IR </a:t>
            </a:r>
          </a:p>
          <a:p>
            <a:r>
              <a:rPr lang="en-US" dirty="0"/>
              <a:t>- </a:t>
            </a:r>
            <a:r>
              <a:rPr lang="ru-RU" dirty="0"/>
              <a:t>слова о </a:t>
            </a:r>
            <a:r>
              <a:rPr lang="en-US" dirty="0"/>
              <a:t>lowering </a:t>
            </a:r>
            <a:r>
              <a:rPr lang="ru-RU" dirty="0"/>
              <a:t>и сохранении аннотаций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5376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9600" dirty="0"/>
              <a:t>Обсуждение результатов и дальнейшие шаги</a:t>
            </a:r>
            <a:br>
              <a:rPr lang="ru" sz="2400" dirty="0"/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ru-RU" smtClean="0"/>
              <a:pPr/>
              <a:t>8</a:t>
            </a:fld>
            <a:endParaRPr lang="ru-RU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F368A5F-86ED-9B89-5A26-457A7B09A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332" y="3905250"/>
            <a:ext cx="12468663" cy="8187399"/>
          </a:xfrm>
        </p:spPr>
        <p:txBody>
          <a:bodyPr/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ru-RU" kern="100" dirty="0">
                <a:solidFill>
                  <a:srgbClr val="3E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Результаты</a:t>
            </a:r>
            <a:r>
              <a:rPr lang="en-US" kern="100" dirty="0">
                <a:solidFill>
                  <a:srgbClr val="3E3E3E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endParaRPr lang="ru-RU" kern="100" dirty="0">
              <a:solidFill>
                <a:srgbClr val="3E3E3E"/>
              </a:solidFill>
              <a:effectLst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Используются </a:t>
            </a:r>
            <a:r>
              <a:rPr lang="ru-RU" kern="0" dirty="0" err="1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трейты</a:t>
            </a: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 и интерфейсы операций для добавления аннотаций.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Symbol" pitchFamily="2" charset="2"/>
              <a:buChar char=""/>
              <a:tabLst>
                <a:tab pos="457200" algn="l"/>
              </a:tabLst>
            </a:pPr>
            <a:endParaRPr lang="ru-RU" kern="0" dirty="0">
              <a:solidFill>
                <a:srgbClr val="52525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dirty="0">
                <a:solidFill>
                  <a:srgbClr val="5252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Получен унифицированный </a:t>
            </a:r>
            <a:r>
              <a:rPr lang="en-US" dirty="0" err="1">
                <a:solidFill>
                  <a:srgbClr val="5252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json</a:t>
            </a:r>
            <a:r>
              <a:rPr lang="en-US" dirty="0">
                <a:solidFill>
                  <a:srgbClr val="5252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dirty="0">
                <a:solidFill>
                  <a:srgbClr val="5252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формат данных профилировщика</a:t>
            </a:r>
            <a:r>
              <a:rPr lang="en-US" dirty="0">
                <a:solidFill>
                  <a:srgbClr val="525252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rgbClr val="5252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tabLst>
                <a:tab pos="457200" algn="l"/>
              </a:tabLst>
            </a:pPr>
            <a:endParaRPr lang="en-US" dirty="0">
              <a:solidFill>
                <a:srgbClr val="525252"/>
              </a:solidFill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Разработан инструмент для визуального анализа.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tabLst>
                <a:tab pos="457200" algn="l"/>
              </a:tabLst>
            </a:pPr>
            <a:endParaRPr lang="en-US" kern="0" dirty="0">
              <a:solidFill>
                <a:srgbClr val="52525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kern="0" dirty="0">
                <a:solidFill>
                  <a:srgbClr val="525252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Протестировано на реальных трассах </a:t>
            </a:r>
            <a:r>
              <a:rPr lang="en-US" dirty="0">
                <a:solidFill>
                  <a:srgbClr val="525252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TensorFlow.</a:t>
            </a:r>
            <a:endParaRPr lang="ru-RU" kern="0" dirty="0">
              <a:solidFill>
                <a:srgbClr val="525252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ru-RU" sz="18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SzPts val="1000"/>
              <a:buFont typeface="Symbol" pitchFamily="2" charset="2"/>
              <a:buChar char=""/>
              <a:tabLst>
                <a:tab pos="457200" algn="l"/>
              </a:tabLst>
            </a:pPr>
            <a:endParaRPr lang="en-US" sz="18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A4E9FF-C3B7-4995-9135-C907B24CAB90}"/>
              </a:ext>
            </a:extLst>
          </p:cNvPr>
          <p:cNvSpPr txBox="1"/>
          <p:nvPr/>
        </p:nvSpPr>
        <p:spPr>
          <a:xfrm>
            <a:off x="13395584" y="4265712"/>
            <a:ext cx="9505056" cy="69865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32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Следующие шаги</a:t>
            </a:r>
            <a:r>
              <a:rPr lang="en-US" sz="3200" dirty="0">
                <a:solidFill>
                  <a:srgbClr val="52525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ct val="100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3200" kern="0" dirty="0">
                <a:solidFill>
                  <a:srgbClr val="52525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Адаптирование решения для работы с данными профиля </a:t>
            </a:r>
            <a:r>
              <a:rPr lang="en-US" sz="3200" kern="0" dirty="0">
                <a:solidFill>
                  <a:srgbClr val="525252"/>
                </a:solidFill>
                <a:effectLst/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NPU Ascent</a:t>
            </a:r>
            <a:r>
              <a:rPr lang="en-US" sz="3200" dirty="0">
                <a:solidFill>
                  <a:srgbClr val="525252"/>
                </a:solidFill>
                <a:latin typeface="+mn-lt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ct val="100000"/>
              <a:tabLst>
                <a:tab pos="457200" algn="l"/>
              </a:tabLst>
            </a:pPr>
            <a:endParaRPr lang="en-US" sz="3200" kern="0" dirty="0">
              <a:solidFill>
                <a:srgbClr val="525252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ct val="100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3200" dirty="0">
                <a:solidFill>
                  <a:srgbClr val="52525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Разработка </a:t>
            </a:r>
            <a:r>
              <a:rPr lang="en-US" sz="3200" dirty="0">
                <a:solidFill>
                  <a:srgbClr val="52525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CLI-</a:t>
            </a:r>
            <a:r>
              <a:rPr lang="ru-RU" sz="3200" dirty="0">
                <a:solidFill>
                  <a:srgbClr val="52525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инструмента</a:t>
            </a:r>
            <a:r>
              <a:rPr lang="en-US" sz="3200" dirty="0">
                <a:solidFill>
                  <a:srgbClr val="525252"/>
                </a:solidFill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dirty="0">
              <a:solidFill>
                <a:srgbClr val="525252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ct val="100000"/>
              <a:tabLst>
                <a:tab pos="457200" algn="l"/>
              </a:tabLst>
            </a:pPr>
            <a:endParaRPr lang="ru-RU" sz="3200" dirty="0">
              <a:solidFill>
                <a:srgbClr val="525252"/>
              </a:solidFill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ct val="100000"/>
              <a:buFont typeface="Symbol" pitchFamily="2" charset="2"/>
              <a:buChar char=""/>
              <a:tabLst>
                <a:tab pos="457200" algn="l"/>
              </a:tabLst>
            </a:pPr>
            <a:r>
              <a:rPr lang="ru-RU" sz="3200" kern="100" dirty="0">
                <a:solidFill>
                  <a:srgbClr val="52525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Разработка оптимизирующих проходов на основе добавленных данных профиля</a:t>
            </a:r>
            <a:r>
              <a:rPr lang="en-US" sz="3200" kern="100" dirty="0">
                <a:solidFill>
                  <a:srgbClr val="525252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3200" kern="100" dirty="0">
              <a:solidFill>
                <a:srgbClr val="52525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Clr>
                <a:srgbClr val="0072BC"/>
              </a:buClr>
              <a:buSzPct val="100000"/>
              <a:tabLst>
                <a:tab pos="457200" algn="l"/>
              </a:tabLst>
            </a:pPr>
            <a:endParaRPr lang="en-US" sz="3200" kern="100" dirty="0">
              <a:solidFill>
                <a:srgbClr val="525252"/>
              </a:solidFill>
              <a:effectLst/>
              <a:latin typeface="+mn-lt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ru-RU" sz="3200" dirty="0">
              <a:solidFill>
                <a:srgbClr val="00000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0">
              <a:spcBef>
                <a:spcPts val="0"/>
              </a:spcBef>
              <a:spcAft>
                <a:spcPts val="0"/>
              </a:spcAft>
              <a:buSzPts val="1000"/>
              <a:tabLst>
                <a:tab pos="457200" algn="l"/>
              </a:tabLst>
            </a:pPr>
            <a:endParaRPr lang="en-US" sz="3200" kern="1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F4B3D9-D412-09E7-6815-F0488E7B9A6F}"/>
              </a:ext>
            </a:extLst>
          </p:cNvPr>
          <p:cNvSpPr txBox="1"/>
          <p:nvPr/>
        </p:nvSpPr>
        <p:spPr>
          <a:xfrm>
            <a:off x="14691728" y="11169319"/>
            <a:ext cx="82089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5400" kern="0" spc="-150" dirty="0">
                <a:solidFill>
                  <a:srgbClr val="0072BC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Спасибо за внимание! </a:t>
            </a:r>
            <a:endParaRPr lang="en-US" spc="-150" dirty="0">
              <a:solidFill>
                <a:srgbClr val="0072BC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77002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-light-2">
  <a:themeElements>
    <a:clrScheme name="МФТИ">
      <a:dk1>
        <a:srgbClr val="525252"/>
      </a:dk1>
      <a:lt1>
        <a:srgbClr val="FFFFFF"/>
      </a:lt1>
      <a:dk2>
        <a:srgbClr val="525252"/>
      </a:dk2>
      <a:lt2>
        <a:srgbClr val="FFFFFF"/>
      </a:lt2>
      <a:accent1>
        <a:srgbClr val="0072BC"/>
      </a:accent1>
      <a:accent2>
        <a:srgbClr val="525252"/>
      </a:accent2>
      <a:accent3>
        <a:srgbClr val="7C7C7C"/>
      </a:accent3>
      <a:accent4>
        <a:srgbClr val="FFAB40"/>
      </a:accent4>
      <a:accent5>
        <a:srgbClr val="0072BC"/>
      </a:accent5>
      <a:accent6>
        <a:srgbClr val="525252"/>
      </a:accent6>
      <a:hlink>
        <a:srgbClr val="FFAB40"/>
      </a:hlink>
      <a:folHlink>
        <a:srgbClr val="92C5EB"/>
      </a:folHlink>
    </a:clrScheme>
    <a:fontScheme name="МФТИ">
      <a:majorFont>
        <a:latin typeface="Arial Black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6394</TotalTime>
  <Words>216</Words>
  <Application>Microsoft Macintosh PowerPoint</Application>
  <PresentationFormat>Custom</PresentationFormat>
  <Paragraphs>64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Arial Black</vt:lpstr>
      <vt:lpstr>Calibri</vt:lpstr>
      <vt:lpstr>Franklin Gothic Book</vt:lpstr>
      <vt:lpstr>Segoe UI</vt:lpstr>
      <vt:lpstr>Symbol</vt:lpstr>
      <vt:lpstr>Times New Roman</vt:lpstr>
      <vt:lpstr>simple-light-2</vt:lpstr>
      <vt:lpstr>Аннотирование промежуточного представления MLIR на основе профиля исполнения </vt:lpstr>
      <vt:lpstr>Актуальность и мотивация </vt:lpstr>
      <vt:lpstr>MLIR описание и  возможности</vt:lpstr>
      <vt:lpstr>Цель - использование профиля при компиляции </vt:lpstr>
      <vt:lpstr>Постановка задач</vt:lpstr>
      <vt:lpstr>Подробное обсуждение архитектуры </vt:lpstr>
      <vt:lpstr>Пример входной программы и результата прохода компиляции  </vt:lpstr>
      <vt:lpstr>Обсуждение результатов и дальнейшие шаги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MIPT / Phystech</dc:title>
  <dc:creator>Marina</dc:creator>
  <cp:lastModifiedBy>Microsoft Office User</cp:lastModifiedBy>
  <cp:revision>441</cp:revision>
  <dcterms:modified xsi:type="dcterms:W3CDTF">2025-06-24T13:05:33Z</dcterms:modified>
</cp:coreProperties>
</file>