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308" r:id="rId2"/>
    <p:sldId id="305" r:id="rId3"/>
    <p:sldId id="258" r:id="rId4"/>
    <p:sldId id="299" r:id="rId5"/>
    <p:sldId id="300" r:id="rId6"/>
    <p:sldId id="313" r:id="rId7"/>
    <p:sldId id="314" r:id="rId8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8"/>
            <p14:sldId id="305"/>
            <p14:sldId id="258"/>
            <p14:sldId id="299"/>
            <p14:sldId id="300"/>
            <p14:sldId id="313"/>
            <p14:sldId id="314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793" userDrawn="1">
          <p15:clr>
            <a:srgbClr val="A4A3A4"/>
          </p15:clr>
        </p15:guide>
        <p15:guide id="4" pos="10296" userDrawn="1">
          <p15:clr>
            <a:srgbClr val="A4A3A4"/>
          </p15:clr>
        </p15:guide>
        <p15:guide id="5" pos="5472" userDrawn="1">
          <p15:clr>
            <a:srgbClr val="A4A3A4"/>
          </p15:clr>
        </p15:guide>
        <p15:guide id="7" pos="660" userDrawn="1">
          <p15:clr>
            <a:srgbClr val="A4A3A4"/>
          </p15:clr>
        </p15:guide>
        <p15:guide id="8" pos="14914" userDrawn="1">
          <p15:clr>
            <a:srgbClr val="A4A3A4"/>
          </p15:clr>
        </p15:guide>
        <p15:guide id="12" orient="horz" pos="8085" userDrawn="1">
          <p15:clr>
            <a:srgbClr val="A4A3A4"/>
          </p15:clr>
        </p15:guide>
        <p15:guide id="13" orient="horz" pos="1864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32" userDrawn="1">
          <p15:clr>
            <a:srgbClr val="A4A3A4"/>
          </p15:clr>
        </p15:guide>
        <p15:guide id="16" orient="horz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525252"/>
    <a:srgbClr val="3E3E3E"/>
    <a:srgbClr val="9B9692"/>
    <a:srgbClr val="92C5EB"/>
    <a:srgbClr val="9BFF77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4" autoAdjust="0"/>
    <p:restoredTop sz="96395" autoAdjust="0"/>
  </p:normalViewPr>
  <p:slideViewPr>
    <p:cSldViewPr>
      <p:cViewPr>
        <p:scale>
          <a:sx n="98" d="100"/>
          <a:sy n="98" d="100"/>
        </p:scale>
        <p:origin x="1728" y="912"/>
      </p:cViewPr>
      <p:guideLst>
        <p:guide orient="horz" pos="555"/>
        <p:guide pos="7793"/>
        <p:guide pos="10296"/>
        <p:guide pos="5472"/>
        <p:guide pos="660"/>
        <p:guide pos="14914"/>
        <p:guide orient="horz" pos="8085"/>
        <p:guide orient="horz" pos="1864"/>
        <p:guide pos="11346"/>
        <p:guide pos="4232"/>
        <p:guide orient="horz" pos="257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815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465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93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39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57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324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789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25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16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13867"/>
            </a:lvl2pPr>
            <a:lvl3pPr algn="ctr">
              <a:spcBef>
                <a:spcPts val="0"/>
              </a:spcBef>
              <a:buSzPct val="100000"/>
              <a:defRPr sz="13867"/>
            </a:lvl3pPr>
            <a:lvl4pPr algn="ctr">
              <a:spcBef>
                <a:spcPts val="0"/>
              </a:spcBef>
              <a:buSzPct val="100000"/>
              <a:defRPr sz="13867"/>
            </a:lvl4pPr>
            <a:lvl5pPr algn="ctr">
              <a:spcBef>
                <a:spcPts val="0"/>
              </a:spcBef>
              <a:buSzPct val="100000"/>
              <a:defRPr sz="13867"/>
            </a:lvl5pPr>
            <a:lvl6pPr algn="ctr">
              <a:spcBef>
                <a:spcPts val="0"/>
              </a:spcBef>
              <a:buSzPct val="100000"/>
              <a:defRPr sz="13867"/>
            </a:lvl6pPr>
            <a:lvl7pPr algn="ctr">
              <a:spcBef>
                <a:spcPts val="0"/>
              </a:spcBef>
              <a:buSzPct val="100000"/>
              <a:defRPr sz="13867"/>
            </a:lvl7pPr>
            <a:lvl8pPr algn="ctr">
              <a:spcBef>
                <a:spcPts val="0"/>
              </a:spcBef>
              <a:buSzPct val="100000"/>
              <a:defRPr sz="13867"/>
            </a:lvl8pPr>
            <a:lvl9pPr algn="ctr">
              <a:spcBef>
                <a:spcPts val="0"/>
              </a:spcBef>
              <a:buSzPct val="100000"/>
              <a:defRPr sz="13867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868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4" pos="7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925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33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92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29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3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847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89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2667" smtClean="0">
                <a:solidFill>
                  <a:schemeClr val="dk2"/>
                </a:solidFill>
              </a:rPr>
              <a:pPr algn="r"/>
              <a:t>‹#›</a:t>
            </a:fld>
            <a:endParaRPr lang="ru" sz="266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7" r:id="rId3"/>
    <p:sldLayoutId id="2147483663" r:id="rId4"/>
    <p:sldLayoutId id="2147483666" r:id="rId5"/>
    <p:sldLayoutId id="2147483661" r:id="rId6"/>
    <p:sldLayoutId id="2147483665" r:id="rId7"/>
    <p:sldLayoutId id="2147483670" r:id="rId8"/>
    <p:sldLayoutId id="2147483669" r:id="rId9"/>
    <p:sldLayoutId id="2147483671" r:id="rId10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Московский физико-технический институт</a:t>
            </a:r>
            <a:endParaRPr lang="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9600" kern="0" dirty="0">
                <a:effectLst/>
                <a:ea typeface="Times New Roman" panose="02020603050405020304" pitchFamily="18" charset="0"/>
              </a:rPr>
              <a:t>Аннотирование промежуточного представления </a:t>
            </a:r>
            <a:r>
              <a:rPr lang="en-US" sz="9600" kern="0" dirty="0">
                <a:effectLst/>
                <a:ea typeface="Times New Roman" panose="02020603050405020304" pitchFamily="18" charset="0"/>
              </a:rPr>
              <a:t>MLIR</a:t>
            </a:r>
            <a:r>
              <a:rPr lang="ru-RU" sz="9600" kern="0" dirty="0">
                <a:effectLst/>
                <a:ea typeface="Times New Roman" panose="02020603050405020304" pitchFamily="18" charset="0"/>
              </a:rPr>
              <a:t> на основе профиля исполнения</a:t>
            </a:r>
            <a:r>
              <a:rPr lang="en-US" sz="9600" dirty="0">
                <a:effectLst/>
              </a:rPr>
              <a:t> </a:t>
            </a:r>
            <a:endParaRPr lang="ru-RU" sz="9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3"/>
          </p:nvPr>
        </p:nvSpPr>
        <p:spPr>
          <a:xfrm>
            <a:off x="12257658" y="5993904"/>
            <a:ext cx="1770224" cy="15841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30951-86A2-86DB-D23D-4390606E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62" y="0"/>
            <a:ext cx="24742775" cy="139219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250" y="560160"/>
            <a:ext cx="23841863" cy="2952328"/>
          </a:xfrm>
        </p:spPr>
        <p:txBody>
          <a:bodyPr/>
          <a:lstStyle/>
          <a:p>
            <a:r>
              <a:rPr lang="en-US" dirty="0"/>
              <a:t>MLIR</a:t>
            </a:r>
            <a:br>
              <a:rPr lang="ru-RU" dirty="0"/>
            </a:br>
            <a:r>
              <a:rPr lang="ru-RU" dirty="0"/>
              <a:t>описание и </a:t>
            </a:r>
            <a:br>
              <a:rPr lang="ru-RU" dirty="0"/>
            </a:br>
            <a:r>
              <a:rPr lang="ru-RU" dirty="0"/>
              <a:t>возможности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351758" y="0"/>
            <a:ext cx="14369951" cy="1392193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893" dirty="0"/>
          </a:p>
        </p:txBody>
      </p:sp>
      <p:sp>
        <p:nvSpPr>
          <p:cNvPr id="25" name="TextBox 24"/>
          <p:cNvSpPr txBox="1"/>
          <p:nvPr/>
        </p:nvSpPr>
        <p:spPr>
          <a:xfrm>
            <a:off x="1430170" y="9795345"/>
            <a:ext cx="4574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endParaRPr lang="ru-RU" sz="240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5"/>
          </p:nvPr>
        </p:nvSpPr>
        <p:spPr>
          <a:xfrm>
            <a:off x="17892761" y="3905250"/>
            <a:ext cx="5495850" cy="8187399"/>
          </a:xfrm>
        </p:spPr>
        <p:txBody>
          <a:bodyPr/>
          <a:lstStyle/>
          <a:p>
            <a:pPr lvl="0">
              <a:spcAft>
                <a:spcPts val="800"/>
              </a:spcAft>
              <a:buClr>
                <a:srgbClr val="525252"/>
              </a:buClr>
            </a:pPr>
            <a:r>
              <a:rPr lang="ru-RU" b="1" spc="13" dirty="0" err="1">
                <a:solidFill>
                  <a:srgbClr val="7C7C7C">
                    <a:lumMod val="50000"/>
                  </a:srgbClr>
                </a:solidFill>
                <a:latin typeface="Arial Black"/>
                <a:cs typeface="Segoe UI" panose="020B0502040204020203" pitchFamily="34" charset="0"/>
              </a:rPr>
              <a:t>Кодогенерация</a:t>
            </a:r>
            <a:endParaRPr lang="en-US" dirty="0">
              <a:solidFill>
                <a:srgbClr val="525252"/>
              </a:solidFill>
            </a:endParaRP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25252"/>
                </a:solidFill>
              </a:rPr>
              <a:t>DMA insertion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25252"/>
                </a:solidFill>
              </a:rPr>
              <a:t>Explicit cache management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525252"/>
                </a:solidFill>
              </a:rPr>
              <a:t>Векторизация 1</a:t>
            </a:r>
            <a:r>
              <a:rPr lang="en-US" dirty="0">
                <a:solidFill>
                  <a:srgbClr val="525252"/>
                </a:solidFill>
              </a:rPr>
              <a:t>D, </a:t>
            </a:r>
            <a:r>
              <a:rPr lang="ru-RU" dirty="0">
                <a:solidFill>
                  <a:srgbClr val="525252"/>
                </a:solidFill>
              </a:rPr>
              <a:t>2</a:t>
            </a:r>
            <a:r>
              <a:rPr lang="en-US" dirty="0">
                <a:solidFill>
                  <a:srgbClr val="525252"/>
                </a:solidFill>
              </a:rPr>
              <a:t>D 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25252"/>
                </a:solidFill>
              </a:rPr>
              <a:t>Memory tiling </a:t>
            </a:r>
            <a:endParaRPr lang="ru-RU" dirty="0">
              <a:solidFill>
                <a:srgbClr val="525252"/>
              </a:solidFill>
            </a:endParaRPr>
          </a:p>
          <a:p>
            <a:endParaRPr lang="ru-RU" dirty="0"/>
          </a:p>
        </p:txBody>
      </p:sp>
      <p:sp>
        <p:nvSpPr>
          <p:cNvPr id="11" name="Текст 4"/>
          <p:cNvSpPr txBox="1">
            <a:spLocks/>
          </p:cNvSpPr>
          <p:nvPr/>
        </p:nvSpPr>
        <p:spPr>
          <a:xfrm>
            <a:off x="12262420" y="704070"/>
            <a:ext cx="11473880" cy="2736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MLIR</a:t>
            </a:r>
            <a:r>
              <a:rPr lang="en-US" dirty="0"/>
              <a:t> – </a:t>
            </a:r>
            <a:r>
              <a:rPr lang="ru-RU" dirty="0"/>
              <a:t>многоуровневая система промежуточных представлений</a:t>
            </a:r>
            <a:r>
              <a:rPr lang="en-US" dirty="0"/>
              <a:t>, </a:t>
            </a:r>
            <a:r>
              <a:rPr lang="ru-RU" dirty="0"/>
              <a:t>позволяющая производить преобразования графов исполнения высокоуровневых операций и не только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F3A01-33E9-C22B-C4D8-D16A97C3D943}"/>
              </a:ext>
            </a:extLst>
          </p:cNvPr>
          <p:cNvSpPr txBox="1"/>
          <p:nvPr/>
        </p:nvSpPr>
        <p:spPr>
          <a:xfrm>
            <a:off x="12804181" y="3990882"/>
            <a:ext cx="5256584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  <a:buClr>
                <a:srgbClr val="525252"/>
              </a:buClr>
            </a:pPr>
            <a:r>
              <a:rPr lang="ru-RU" sz="3200" b="1" spc="13" dirty="0">
                <a:solidFill>
                  <a:srgbClr val="7C7C7C">
                    <a:lumMod val="50000"/>
                  </a:srgbClr>
                </a:solidFill>
                <a:latin typeface="Arial Black"/>
                <a:cs typeface="Segoe UI" panose="020B0502040204020203" pitchFamily="34" charset="0"/>
              </a:rPr>
              <a:t>Оптимизация </a:t>
            </a:r>
            <a:r>
              <a:rPr lang="en-US" sz="3200" b="1" spc="13" dirty="0">
                <a:solidFill>
                  <a:srgbClr val="7C7C7C">
                    <a:lumMod val="50000"/>
                  </a:srgbClr>
                </a:solidFill>
                <a:latin typeface="Arial Black"/>
                <a:cs typeface="Segoe UI" panose="020B0502040204020203" pitchFamily="34" charset="0"/>
              </a:rPr>
              <a:t>IR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25252"/>
                </a:solidFill>
              </a:rPr>
              <a:t>Operations control flow graph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25252"/>
                </a:solidFill>
              </a:rPr>
              <a:t>Graphs transformation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25252"/>
                </a:solidFill>
              </a:rPr>
              <a:t>Loop tiling &amp; unrolling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25252"/>
                </a:solidFill>
              </a:rPr>
              <a:t>Quantization on DL graphs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138AE0-48C8-14A9-FE05-0932DECC04CD}"/>
              </a:ext>
            </a:extLst>
          </p:cNvPr>
          <p:cNvSpPr txBox="1"/>
          <p:nvPr/>
        </p:nvSpPr>
        <p:spPr>
          <a:xfrm>
            <a:off x="17995211" y="11408233"/>
            <a:ext cx="7776864" cy="67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And many more… </a:t>
            </a:r>
          </a:p>
        </p:txBody>
      </p:sp>
    </p:spTree>
    <p:extLst>
      <p:ext uri="{BB962C8B-B14F-4D97-AF65-F5344CB8AC3E}">
        <p14:creationId xmlns:p14="http://schemas.microsoft.com/office/powerpoint/2010/main" val="33900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842E-6 -3.14815E-6 L 0.01656 0.13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" y="67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1656 0.136 L -4.23842E-6 -3.14815E-6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" y="-68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842E-6 -3.14815E-6 L -4.23842E-6 0.0001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Заголовок 1"/>
          <p:cNvSpPr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</p:spPr>
        <p:txBody>
          <a:bodyPr/>
          <a:lstStyle/>
          <a:p>
            <a:r>
              <a:rPr lang="ru-RU" sz="9600" dirty="0">
                <a:latin typeface="+mj-lt"/>
              </a:rPr>
              <a:t>Использование профиля при компиляции</a:t>
            </a:r>
            <a:br>
              <a:rPr lang="ru" sz="2400" dirty="0"/>
            </a:br>
            <a:endParaRPr lang="ru-RU" dirty="0"/>
          </a:p>
        </p:txBody>
      </p:sp>
      <p:sp>
        <p:nvSpPr>
          <p:cNvPr id="27" name="Текст 2"/>
          <p:cNvSpPr txBox="1">
            <a:spLocks/>
          </p:cNvSpPr>
          <p:nvPr/>
        </p:nvSpPr>
        <p:spPr>
          <a:xfrm>
            <a:off x="931333" y="8384105"/>
            <a:ext cx="7119574" cy="45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1">
                  <a:lumMod val="85000"/>
                </a:schemeClr>
              </a:solidFill>
              <a:latin typeface="Franklin Gothic Book" panose="020B0503020102020204" pitchFamily="34" charset="0"/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Текст 4"/>
          <p:cNvSpPr txBox="1">
            <a:spLocks/>
          </p:cNvSpPr>
          <p:nvPr/>
        </p:nvSpPr>
        <p:spPr>
          <a:xfrm>
            <a:off x="6939382" y="7578080"/>
            <a:ext cx="7119574" cy="45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  <a:buClrTx/>
              <a:buSzTx/>
            </a:pPr>
            <a:endParaRPr lang="en-US" dirty="0">
              <a:solidFill>
                <a:schemeClr val="bg1">
                  <a:lumMod val="8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Текст 5"/>
          <p:cNvSpPr txBox="1">
            <a:spLocks/>
          </p:cNvSpPr>
          <p:nvPr/>
        </p:nvSpPr>
        <p:spPr>
          <a:xfrm>
            <a:off x="16224001" y="8384105"/>
            <a:ext cx="7119574" cy="45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  <a:buClrTx/>
              <a:buSzTx/>
            </a:pPr>
            <a:endParaRPr lang="en-US" dirty="0">
              <a:solidFill>
                <a:schemeClr val="bg1">
                  <a:lumMod val="8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Номер слайда 2"/>
          <p:cNvSpPr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</p:spPr>
        <p:txBody>
          <a:bodyPr/>
          <a:lstStyle/>
          <a:p>
            <a:pPr algn="r"/>
            <a:fld id="{1FEF3AF8-FF82-4B53-9863-FE7717B11AF3}" type="slidenum">
              <a:rPr lang="en-US" sz="2800" b="1" smtClean="0">
                <a:solidFill>
                  <a:srgbClr val="92C5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ru" sz="2800" b="1" dirty="0">
              <a:solidFill>
                <a:srgbClr val="92C5E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23105" y="9481070"/>
            <a:ext cx="22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idx="1"/>
          </p:nvPr>
        </p:nvSpPr>
        <p:spPr>
          <a:xfrm>
            <a:off x="931333" y="3905251"/>
            <a:ext cx="7119574" cy="4176886"/>
          </a:xfrm>
        </p:spPr>
        <p:txBody>
          <a:bodyPr/>
          <a:lstStyle/>
          <a:p>
            <a:endParaRPr lang="en-US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endParaRPr lang="ru-RU" dirty="0"/>
          </a:p>
        </p:txBody>
      </p:sp>
      <p:sp>
        <p:nvSpPr>
          <p:cNvPr id="24" name="Текст 4"/>
          <p:cNvSpPr>
            <a:spLocks noGrp="1"/>
          </p:cNvSpPr>
          <p:nvPr>
            <p:ph type="body" idx="13"/>
          </p:nvPr>
        </p:nvSpPr>
        <p:spPr>
          <a:xfrm>
            <a:off x="1984853" y="4207219"/>
            <a:ext cx="4841918" cy="4176886"/>
          </a:xfrm>
        </p:spPr>
        <p:txBody>
          <a:bodyPr/>
          <a:lstStyle/>
          <a:p>
            <a:endParaRPr lang="en-US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Текст 5"/>
          <p:cNvSpPr>
            <a:spLocks noGrp="1"/>
          </p:cNvSpPr>
          <p:nvPr>
            <p:ph type="body" idx="14"/>
          </p:nvPr>
        </p:nvSpPr>
        <p:spPr>
          <a:xfrm>
            <a:off x="16082488" y="3900521"/>
            <a:ext cx="7119574" cy="4176886"/>
          </a:xfrm>
        </p:spPr>
        <p:txBody>
          <a:bodyPr/>
          <a:lstStyle/>
          <a:p>
            <a:pPr lvl="0">
              <a:spcAft>
                <a:spcPts val="800"/>
              </a:spcAft>
              <a:buClrTx/>
              <a:buSzTx/>
            </a:pPr>
            <a:r>
              <a:rPr lang="ru-RU" sz="4400" b="1" dirty="0">
                <a:solidFill>
                  <a:srgbClr val="7C7C7C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endParaRPr lang="en-US" sz="4400" b="1" dirty="0">
              <a:solidFill>
                <a:srgbClr val="7C7C7C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SzTx/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rgbClr val="7C7C7C">
                    <a:lumMod val="75000"/>
                  </a:srgbClr>
                </a:solidFill>
                <a:cs typeface="Arial" panose="020B0604020202020204" pitchFamily="34" charset="0"/>
              </a:rPr>
              <a:t>Pytorch</a:t>
            </a:r>
            <a:r>
              <a:rPr lang="en-US" sz="4400" dirty="0">
                <a:solidFill>
                  <a:srgbClr val="7C7C7C">
                    <a:lumMod val="75000"/>
                  </a:srgbClr>
                </a:solidFill>
                <a:cs typeface="Arial" panose="020B0604020202020204" pitchFamily="34" charset="0"/>
              </a:rPr>
              <a:t> profiler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SzTx/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rgbClr val="7C7C7C">
                    <a:lumMod val="75000"/>
                  </a:srgbClr>
                </a:solidFill>
                <a:cs typeface="Arial" panose="020B0604020202020204" pitchFamily="34" charset="0"/>
              </a:rPr>
              <a:t>Tensorflow</a:t>
            </a:r>
            <a:r>
              <a:rPr lang="en-US" sz="4400" dirty="0">
                <a:solidFill>
                  <a:srgbClr val="7C7C7C">
                    <a:lumMod val="75000"/>
                  </a:srgbClr>
                </a:solidFill>
                <a:cs typeface="Arial" panose="020B0604020202020204" pitchFamily="34" charset="0"/>
              </a:rPr>
              <a:t> profiler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SzTx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7C7C7C">
                    <a:lumMod val="75000"/>
                  </a:srgbClr>
                </a:solidFill>
                <a:cs typeface="Arial" panose="020B0604020202020204" pitchFamily="34" charset="0"/>
              </a:rPr>
              <a:t>Linux perf</a:t>
            </a:r>
            <a:endParaRPr lang="en-US" dirty="0">
              <a:solidFill>
                <a:srgbClr val="7C7C7C">
                  <a:lumMod val="75000"/>
                </a:srgbClr>
              </a:solidFill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  <a:buClrTx/>
              <a:buSzTx/>
            </a:pPr>
            <a:endParaRPr lang="ru-RU" b="1" dirty="0">
              <a:solidFill>
                <a:srgbClr val="7C7C7C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60EA8-C019-8E88-0FA8-9405C722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51" y="4040766"/>
            <a:ext cx="13669168" cy="83944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4"/>
          </p:nvPr>
        </p:nvSpPr>
        <p:spPr>
          <a:xfrm>
            <a:off x="-1874195" y="7650088"/>
            <a:ext cx="2455391" cy="936525"/>
          </a:xfrm>
        </p:spPr>
        <p:txBody>
          <a:bodyPr/>
          <a:lstStyle/>
          <a:p>
            <a:pPr lvl="0">
              <a:spcAft>
                <a:spcPts val="800"/>
              </a:spcAft>
              <a:buClr>
                <a:srgbClr val="525252"/>
              </a:buClr>
            </a:pPr>
            <a:endParaRPr lang="en-US" dirty="0">
              <a:solidFill>
                <a:srgbClr val="525252"/>
              </a:solidFill>
            </a:endParaRPr>
          </a:p>
          <a:p>
            <a:pPr lvl="0">
              <a:buClr>
                <a:srgbClr val="525252"/>
              </a:buClr>
            </a:pPr>
            <a:endParaRPr lang="ru-RU" dirty="0">
              <a:solidFill>
                <a:srgbClr val="525252"/>
              </a:solidFill>
            </a:endParaRPr>
          </a:p>
          <a:p>
            <a:endParaRPr lang="ru-RU" dirty="0"/>
          </a:p>
        </p:txBody>
      </p:sp>
      <p:sp>
        <p:nvSpPr>
          <p:cNvPr id="13" name="Текст 4"/>
          <p:cNvSpPr txBox="1">
            <a:spLocks/>
          </p:cNvSpPr>
          <p:nvPr/>
        </p:nvSpPr>
        <p:spPr>
          <a:xfrm>
            <a:off x="12255941" y="760788"/>
            <a:ext cx="5320208" cy="2928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ECC730-045A-0EAC-0A65-262C7CFF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78" y="8653284"/>
            <a:ext cx="9631689" cy="4932338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9270C2B-F531-57F6-B66B-8630309E56F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2371387" y="2982549"/>
            <a:ext cx="7632848" cy="8136904"/>
          </a:xfrm>
        </p:spPr>
        <p:txBody>
          <a:bodyPr/>
          <a:lstStyle/>
          <a:p>
            <a:pPr algn="l"/>
            <a:endParaRPr lang="ru-RU" b="1" dirty="0">
              <a:solidFill>
                <a:srgbClr val="5252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b="1" dirty="0">
              <a:solidFill>
                <a:srgbClr val="5252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 err="1">
                <a:solidFill>
                  <a:srgbClr val="525252"/>
                </a:solidFill>
              </a:rPr>
              <a:t>annot</a:t>
            </a:r>
            <a:r>
              <a:rPr lang="en-US" b="1" dirty="0">
                <a:solidFill>
                  <a:srgbClr val="525252"/>
                </a:solidFill>
              </a:rPr>
              <a:t>.</a:t>
            </a:r>
            <a:r>
              <a:rPr lang="ru-RU" b="1" i="0" u="none" strike="noStrike" dirty="0">
                <a:solidFill>
                  <a:srgbClr val="525252"/>
                </a:solidFill>
                <a:effectLst/>
              </a:rPr>
              <a:t> </a:t>
            </a:r>
            <a:r>
              <a:rPr lang="ru-RU" b="0" i="0" u="none" strike="noStrike" dirty="0">
                <a:solidFill>
                  <a:srgbClr val="525252"/>
                </a:solidFill>
                <a:effectLst/>
              </a:rPr>
              <a:t>— это </a:t>
            </a:r>
            <a:r>
              <a:rPr lang="ru-RU" b="1" i="0" u="none" strike="noStrike" dirty="0">
                <a:solidFill>
                  <a:srgbClr val="525252"/>
                </a:solidFill>
                <a:effectLst/>
              </a:rPr>
              <a:t>облегчённый пользовательский диалект</a:t>
            </a:r>
            <a:r>
              <a:rPr lang="ru-RU" b="0" i="0" u="none" strike="noStrike" dirty="0">
                <a:solidFill>
                  <a:srgbClr val="525252"/>
                </a:solidFill>
                <a:effectLst/>
              </a:rPr>
              <a:t>, который:</a:t>
            </a:r>
          </a:p>
          <a:p>
            <a:pPr marL="457200" indent="-457200" algn="l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525252"/>
                </a:solidFill>
                <a:effectLst/>
              </a:rPr>
              <a:t>Не требует переопределения логики операций,</a:t>
            </a: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525252"/>
                </a:solidFill>
                <a:latin typeface="+mn-lt"/>
              </a:rPr>
              <a:t>Сохраняет стандартные диалекты при понижении (</a:t>
            </a:r>
            <a:r>
              <a:rPr lang="en-US" sz="3200" dirty="0">
                <a:solidFill>
                  <a:srgbClr val="525252"/>
                </a:solidFill>
                <a:latin typeface="+mn-lt"/>
              </a:rPr>
              <a:t>lowering)</a:t>
            </a: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n-lt"/>
              </a:rPr>
              <a:t>Добавляет структурированный синтаксис для аннотаций с валидацией</a:t>
            </a: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n-lt"/>
              </a:rPr>
              <a:t>Позволяет очистить или понизить аннотации в отдельном проходе</a:t>
            </a:r>
          </a:p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EFE180-3890-4146-E657-F15D2E16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68" y="2225218"/>
            <a:ext cx="9311047" cy="69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sz="9600" dirty="0"/>
              <a:t>Подробное описание архитектуры</a:t>
            </a:r>
            <a:br>
              <a:rPr lang="ru" sz="2400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18394" y="3689648"/>
            <a:ext cx="10791982" cy="8187399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dirty="0">
                <a:solidFill>
                  <a:srgbClr val="3E3E3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Описание</a:t>
            </a:r>
            <a:r>
              <a:rPr lang="en-US" dirty="0">
                <a:solidFill>
                  <a:srgbClr val="3E3E3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52525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обираем профиль с помощью внешнего инструмента, например, 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TensorFlow Profiler,</a:t>
            </a:r>
            <a:endParaRPr lang="en-US" kern="100" dirty="0">
              <a:solidFill>
                <a:srgbClr val="52525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+mj-lt"/>
              <a:buAutoNum type="arabicPeriod"/>
              <a:tabLst>
                <a:tab pos="457200" algn="l"/>
              </a:tabLst>
            </a:pP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kern="0" dirty="0" err="1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сохраняются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YAML-</a:t>
            </a:r>
            <a:r>
              <a:rPr lang="en-US" kern="0" dirty="0" err="1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формате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kern="100" dirty="0">
              <a:solidFill>
                <a:srgbClr val="52525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+mj-lt"/>
              <a:buAutoNum type="arabicPeriod"/>
              <a:tabLst>
                <a:tab pos="457200" algn="l"/>
              </a:tabLst>
            </a:pP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Инструмент считывает 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и вставляет аннотации в 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MLIR,</a:t>
            </a:r>
            <a:endParaRPr lang="en-US" kern="100" dirty="0">
              <a:solidFill>
                <a:srgbClr val="52525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+mj-lt"/>
              <a:buAutoNum type="arabicPeriod"/>
              <a:tabLst>
                <a:tab pos="457200" algn="l"/>
              </a:tabLst>
            </a:pP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Затем проходят компиляторные преобразования, использующие эти аннотации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solidFill>
                <a:srgbClr val="52525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3E3E3E"/>
                </a:solidFill>
              </a:rPr>
              <a:t>Преимущества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Добавление новых метаданных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Добавление новых диалектов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Изменение/добавление правил трансформаций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Возможность кастомизации инструментов визуализации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effectLst/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596BC-86B1-FA4F-25E5-8B211A9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69" y="3689648"/>
            <a:ext cx="12385376" cy="93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sz="9600" dirty="0"/>
              <a:t>Пример результата прямого прохода</a:t>
            </a:r>
            <a:br>
              <a:rPr lang="ru" sz="240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368A5F-86ED-9B89-5A26-457A7B09A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- приложить скрины 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ru-RU" dirty="0"/>
              <a:t>приложить граф </a:t>
            </a:r>
            <a:r>
              <a:rPr lang="ru-RU" dirty="0" err="1"/>
              <a:t>дампнутых</a:t>
            </a:r>
            <a:r>
              <a:rPr lang="ru-RU" dirty="0"/>
              <a:t> </a:t>
            </a:r>
            <a:r>
              <a:rPr lang="ru-RU" dirty="0" err="1"/>
              <a:t>анотаций</a:t>
            </a:r>
            <a:r>
              <a:rPr lang="ru-RU" dirty="0"/>
              <a:t> с выделением «узких мест»</a:t>
            </a:r>
            <a:endParaRPr lang="en-US" dirty="0"/>
          </a:p>
          <a:p>
            <a:r>
              <a:rPr lang="en-US" dirty="0"/>
              <a:t>- </a:t>
            </a:r>
            <a:r>
              <a:rPr lang="ru-RU" dirty="0"/>
              <a:t>скрин реального аннотированного </a:t>
            </a:r>
            <a:r>
              <a:rPr lang="en-US" dirty="0"/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275537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9600" dirty="0"/>
              <a:t>Обсуждение результатов и дальнейшие шаги</a:t>
            </a:r>
            <a:br>
              <a:rPr lang="ru" sz="240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368A5F-86ED-9B89-5A26-457A7B09A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kern="100" dirty="0">
                <a:solidFill>
                  <a:srgbClr val="3E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Результаты</a:t>
            </a:r>
            <a:r>
              <a:rPr lang="en-US" kern="100" dirty="0">
                <a:solidFill>
                  <a:srgbClr val="3E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ru-RU" kern="100" dirty="0">
              <a:solidFill>
                <a:srgbClr val="3E3E3E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</a:t>
            </a:r>
            <a:r>
              <a:rPr lang="ru-RU" dirty="0">
                <a:solidFill>
                  <a:srgbClr val="52525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ан расширяемый </a:t>
            </a: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фреймворк для аннотирования 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MLIR</a:t>
            </a: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на основе профиля исполнения</a:t>
            </a:r>
            <a:endParaRPr lang="en-US" kern="100" dirty="0">
              <a:solidFill>
                <a:srgbClr val="52525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диалект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kern="0" dirty="0" err="1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dirty="0">
                <a:solidFill>
                  <a:srgbClr val="52525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-схема для метаданных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5252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Протестирована работа на реальных трассах </a:t>
            </a:r>
            <a:r>
              <a:rPr lang="en-US" dirty="0">
                <a:solidFill>
                  <a:srgbClr val="5252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US" kern="100" dirty="0">
              <a:solidFill>
                <a:srgbClr val="52525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Создаются проходы, отображающие потенциальные места для оптимизаций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4E9FF-C3B7-4995-9135-C907B24CAB90}"/>
              </a:ext>
            </a:extLst>
          </p:cNvPr>
          <p:cNvSpPr txBox="1"/>
          <p:nvPr/>
        </p:nvSpPr>
        <p:spPr>
          <a:xfrm>
            <a:off x="13399996" y="4481736"/>
            <a:ext cx="9505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Следующие шаги</a:t>
            </a:r>
            <a:r>
              <a:rPr lang="en-US" sz="32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ct val="100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3200" kern="0" dirty="0" err="1">
                <a:solidFill>
                  <a:srgbClr val="52525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sz="3200" kern="0" dirty="0">
                <a:solidFill>
                  <a:srgbClr val="52525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CLI-</a:t>
            </a:r>
            <a:r>
              <a:rPr lang="en-US" sz="3200" kern="0" dirty="0" err="1">
                <a:solidFill>
                  <a:srgbClr val="52525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инструмента</a:t>
            </a:r>
            <a:endParaRPr lang="ru-RU" sz="3200" kern="0" dirty="0">
              <a:solidFill>
                <a:srgbClr val="525252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ct val="100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3200" dirty="0">
                <a:solidFill>
                  <a:srgbClr val="52525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оптимизаций на основе анализа</a:t>
            </a:r>
            <a:endParaRPr lang="en-US" sz="3200" kern="100" dirty="0">
              <a:solidFill>
                <a:srgbClr val="52525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4B3D9-D412-09E7-6815-F0488E7B9A6F}"/>
              </a:ext>
            </a:extLst>
          </p:cNvPr>
          <p:cNvSpPr txBox="1"/>
          <p:nvPr/>
        </p:nvSpPr>
        <p:spPr>
          <a:xfrm>
            <a:off x="14691728" y="11169319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kern="0" spc="-150" dirty="0">
                <a:solidFill>
                  <a:srgbClr val="0072B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Спасибо за внимание! </a:t>
            </a:r>
            <a:endParaRPr lang="en-US" spc="-150" dirty="0">
              <a:solidFill>
                <a:srgbClr val="0072B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002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6270</TotalTime>
  <Words>272</Words>
  <Application>Microsoft Macintosh PowerPoint</Application>
  <PresentationFormat>Custom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Franklin Gothic Book</vt:lpstr>
      <vt:lpstr>Segoe UI</vt:lpstr>
      <vt:lpstr>Symbol</vt:lpstr>
      <vt:lpstr>Times New Roman</vt:lpstr>
      <vt:lpstr>simple-light-2</vt:lpstr>
      <vt:lpstr>Аннотирование промежуточного представления MLIR на основе профиля исполнения </vt:lpstr>
      <vt:lpstr>MLIR описание и  возможности</vt:lpstr>
      <vt:lpstr>Использование профиля при компиляции </vt:lpstr>
      <vt:lpstr>Решение</vt:lpstr>
      <vt:lpstr>Подробное описание архитектуры </vt:lpstr>
      <vt:lpstr>Пример результата прямого прохода </vt:lpstr>
      <vt:lpstr>Обсуждение результатов и дальнейшие шаги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Microsoft Office User</cp:lastModifiedBy>
  <cp:revision>440</cp:revision>
  <dcterms:modified xsi:type="dcterms:W3CDTF">2025-05-31T11:20:28Z</dcterms:modified>
</cp:coreProperties>
</file>