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b9f17d97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b9f17d97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bf07e47c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bf07e47c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bf07e47c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bf07e47c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bf07e47c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bf07e47c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bf07e47c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bf07e47c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b9f17d97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b9f17d97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bf07e47c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bf07e47c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b9f17d97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b9f17d97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b9f17d9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b9f17d9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b9f17d97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b9f17d97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b9f17d97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b9f17d97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b9f17d97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b9f17d9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b9f17d9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b9f17d9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b9f17d97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b9f17d97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b9f17d97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b9f17d97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b9f17d97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b9f17d97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Modelado de la </a:t>
            </a:r>
            <a:r>
              <a:rPr lang="es"/>
              <a:t>dinámica</a:t>
            </a:r>
            <a:r>
              <a:rPr lang="es"/>
              <a:t> del Operón LAC</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s"/>
              <a:t>Cassandra Gonzales Quevedo</a:t>
            </a:r>
            <a:endParaRPr/>
          </a:p>
          <a:p>
            <a:pPr indent="0" lvl="0" marL="0" rtl="0" algn="ctr">
              <a:spcBef>
                <a:spcPts val="0"/>
              </a:spcBef>
              <a:spcAft>
                <a:spcPts val="0"/>
              </a:spcAft>
              <a:buNone/>
            </a:pPr>
            <a:r>
              <a:rPr lang="es"/>
              <a:t>Salvador Alejandro Cuevas Villicaña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Resultados TinkerCell manteniendo los parámetros iniciales. </a:t>
            </a:r>
            <a:endParaRPr/>
          </a:p>
        </p:txBody>
      </p:sp>
      <p:pic>
        <p:nvPicPr>
          <p:cNvPr id="131" name="Google Shape;131;p22"/>
          <p:cNvPicPr preferRelativeResize="0"/>
          <p:nvPr/>
        </p:nvPicPr>
        <p:blipFill>
          <a:blip r:embed="rId3">
            <a:alphaModFix/>
          </a:blip>
          <a:stretch>
            <a:fillRect/>
          </a:stretch>
        </p:blipFill>
        <p:spPr>
          <a:xfrm>
            <a:off x="1204913" y="1502163"/>
            <a:ext cx="6734175" cy="332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Resultados al reducir los  niveles del represor Lact</a:t>
            </a:r>
            <a:endParaRPr/>
          </a:p>
        </p:txBody>
      </p:sp>
      <p:sp>
        <p:nvSpPr>
          <p:cNvPr id="137" name="Google Shape;137;p23"/>
          <p:cNvSpPr txBox="1"/>
          <p:nvPr>
            <p:ph idx="1" type="body"/>
          </p:nvPr>
        </p:nvSpPr>
        <p:spPr>
          <a:xfrm>
            <a:off x="5958300" y="2406250"/>
            <a:ext cx="2797800" cy="2162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s" sz="1200">
                <a:latin typeface="Arial"/>
                <a:ea typeface="Arial"/>
                <a:cs typeface="Arial"/>
                <a:sym typeface="Arial"/>
              </a:rPr>
              <a:t>Mayor tiempo para la degradación de lactosa debido a la represión en la transcripción del </a:t>
            </a:r>
            <a:r>
              <a:rPr lang="es" sz="1200">
                <a:latin typeface="Arial"/>
                <a:ea typeface="Arial"/>
                <a:cs typeface="Arial"/>
                <a:sym typeface="Arial"/>
              </a:rPr>
              <a:t>operón</a:t>
            </a:r>
            <a:r>
              <a:rPr lang="es" sz="1200">
                <a:latin typeface="Arial"/>
                <a:ea typeface="Arial"/>
                <a:cs typeface="Arial"/>
                <a:sym typeface="Arial"/>
              </a:rPr>
              <a:t> </a:t>
            </a:r>
            <a:endParaRPr sz="1200">
              <a:latin typeface="Arial"/>
              <a:ea typeface="Arial"/>
              <a:cs typeface="Arial"/>
              <a:sym typeface="Arial"/>
            </a:endParaRPr>
          </a:p>
          <a:p>
            <a:pPr indent="0" lvl="0" marL="0" rtl="0" algn="just">
              <a:spcBef>
                <a:spcPts val="1200"/>
              </a:spcBef>
              <a:spcAft>
                <a:spcPts val="1200"/>
              </a:spcAft>
              <a:buNone/>
            </a:pPr>
            <a:r>
              <a:t/>
            </a:r>
            <a:endParaRPr/>
          </a:p>
        </p:txBody>
      </p:sp>
      <p:pic>
        <p:nvPicPr>
          <p:cNvPr id="138" name="Google Shape;138;p23"/>
          <p:cNvPicPr preferRelativeResize="0"/>
          <p:nvPr/>
        </p:nvPicPr>
        <p:blipFill>
          <a:blip r:embed="rId3">
            <a:alphaModFix/>
          </a:blip>
          <a:stretch>
            <a:fillRect/>
          </a:stretch>
        </p:blipFill>
        <p:spPr>
          <a:xfrm>
            <a:off x="445200" y="1543375"/>
            <a:ext cx="4800600" cy="297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Resultados al aumentar los niveles de lactosa dentro y fuera de la célula. </a:t>
            </a:r>
            <a:endParaRPr/>
          </a:p>
        </p:txBody>
      </p:sp>
      <p:sp>
        <p:nvSpPr>
          <p:cNvPr id="144" name="Google Shape;144;p24"/>
          <p:cNvSpPr txBox="1"/>
          <p:nvPr>
            <p:ph idx="1" type="body"/>
          </p:nvPr>
        </p:nvSpPr>
        <p:spPr>
          <a:xfrm>
            <a:off x="5958300" y="2406250"/>
            <a:ext cx="2797800" cy="2162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s" sz="1200">
                <a:latin typeface="Arial"/>
                <a:ea typeface="Arial"/>
                <a:cs typeface="Arial"/>
                <a:sym typeface="Arial"/>
              </a:rPr>
              <a:t>Ligera elevación de la curva debido al aumento de concentración inicial. </a:t>
            </a:r>
            <a:endParaRPr sz="1200">
              <a:latin typeface="Arial"/>
              <a:ea typeface="Arial"/>
              <a:cs typeface="Arial"/>
              <a:sym typeface="Arial"/>
            </a:endParaRPr>
          </a:p>
          <a:p>
            <a:pPr indent="0" lvl="0" marL="0" rtl="0" algn="just">
              <a:spcBef>
                <a:spcPts val="1200"/>
              </a:spcBef>
              <a:spcAft>
                <a:spcPts val="1200"/>
              </a:spcAft>
              <a:buNone/>
            </a:pPr>
            <a:r>
              <a:t/>
            </a:r>
            <a:endParaRPr/>
          </a:p>
        </p:txBody>
      </p:sp>
      <p:pic>
        <p:nvPicPr>
          <p:cNvPr id="145" name="Google Shape;145;p24"/>
          <p:cNvPicPr preferRelativeResize="0"/>
          <p:nvPr/>
        </p:nvPicPr>
        <p:blipFill>
          <a:blip r:embed="rId3">
            <a:alphaModFix/>
          </a:blip>
          <a:stretch>
            <a:fillRect/>
          </a:stretch>
        </p:blipFill>
        <p:spPr>
          <a:xfrm>
            <a:off x="738050" y="1385650"/>
            <a:ext cx="4543425" cy="334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Resultados al aumentar los niveles de la enzima LacZ</a:t>
            </a:r>
            <a:endParaRPr/>
          </a:p>
        </p:txBody>
      </p:sp>
      <p:sp>
        <p:nvSpPr>
          <p:cNvPr id="151" name="Google Shape;151;p25"/>
          <p:cNvSpPr txBox="1"/>
          <p:nvPr>
            <p:ph idx="1" type="body"/>
          </p:nvPr>
        </p:nvSpPr>
        <p:spPr>
          <a:xfrm>
            <a:off x="5958300" y="2406250"/>
            <a:ext cx="2797800" cy="2162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s" sz="1200">
                <a:latin typeface="Arial"/>
                <a:ea typeface="Arial"/>
                <a:cs typeface="Arial"/>
                <a:sym typeface="Arial"/>
              </a:rPr>
              <a:t>La curva se presenta en un menor tiempo y con una amplitud ligeramente más reducida y a su vez tambien se estabiliza más rápido.</a:t>
            </a:r>
            <a:endParaRPr sz="1200">
              <a:latin typeface="Arial"/>
              <a:ea typeface="Arial"/>
              <a:cs typeface="Arial"/>
              <a:sym typeface="Arial"/>
            </a:endParaRPr>
          </a:p>
          <a:p>
            <a:pPr indent="0" lvl="0" marL="0" rtl="0" algn="just">
              <a:spcBef>
                <a:spcPts val="1200"/>
              </a:spcBef>
              <a:spcAft>
                <a:spcPts val="1200"/>
              </a:spcAft>
              <a:buNone/>
            </a:pPr>
            <a:r>
              <a:t/>
            </a:r>
            <a:endParaRPr/>
          </a:p>
        </p:txBody>
      </p:sp>
      <p:pic>
        <p:nvPicPr>
          <p:cNvPr id="152" name="Google Shape;152;p25"/>
          <p:cNvPicPr preferRelativeResize="0"/>
          <p:nvPr/>
        </p:nvPicPr>
        <p:blipFill>
          <a:blip r:embed="rId3">
            <a:alphaModFix/>
          </a:blip>
          <a:stretch>
            <a:fillRect/>
          </a:stretch>
        </p:blipFill>
        <p:spPr>
          <a:xfrm>
            <a:off x="801700" y="1436575"/>
            <a:ext cx="4324350" cy="320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Resultados al aumentar la actividad del ribosoma</a:t>
            </a:r>
            <a:endParaRPr/>
          </a:p>
        </p:txBody>
      </p:sp>
      <p:sp>
        <p:nvSpPr>
          <p:cNvPr id="158" name="Google Shape;158;p26"/>
          <p:cNvSpPr txBox="1"/>
          <p:nvPr>
            <p:ph idx="1" type="body"/>
          </p:nvPr>
        </p:nvSpPr>
        <p:spPr>
          <a:xfrm>
            <a:off x="5958300" y="2406250"/>
            <a:ext cx="2797800" cy="2162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s" sz="1200">
                <a:latin typeface="Arial"/>
                <a:ea typeface="Arial"/>
                <a:cs typeface="Arial"/>
                <a:sym typeface="Arial"/>
              </a:rPr>
              <a:t>Aumento en los valores de producción pero conserva la actividad. </a:t>
            </a:r>
            <a:endParaRPr sz="1200">
              <a:latin typeface="Arial"/>
              <a:ea typeface="Arial"/>
              <a:cs typeface="Arial"/>
              <a:sym typeface="Arial"/>
            </a:endParaRPr>
          </a:p>
          <a:p>
            <a:pPr indent="0" lvl="0" marL="0" rtl="0" algn="just">
              <a:spcBef>
                <a:spcPts val="1200"/>
              </a:spcBef>
              <a:spcAft>
                <a:spcPts val="1200"/>
              </a:spcAft>
              <a:buNone/>
            </a:pPr>
            <a:r>
              <a:t/>
            </a:r>
            <a:endParaRPr/>
          </a:p>
        </p:txBody>
      </p:sp>
      <p:pic>
        <p:nvPicPr>
          <p:cNvPr id="159" name="Google Shape;159;p26"/>
          <p:cNvPicPr preferRelativeResize="0"/>
          <p:nvPr/>
        </p:nvPicPr>
        <p:blipFill>
          <a:blip r:embed="rId3">
            <a:alphaModFix/>
          </a:blip>
          <a:stretch>
            <a:fillRect/>
          </a:stretch>
        </p:blipFill>
        <p:spPr>
          <a:xfrm>
            <a:off x="699850" y="1589325"/>
            <a:ext cx="4248150" cy="3133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Conclusiones</a:t>
            </a:r>
            <a:endParaRPr/>
          </a:p>
        </p:txBody>
      </p:sp>
      <p:sp>
        <p:nvSpPr>
          <p:cNvPr id="165" name="Google Shape;165;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11150" lvl="0" marL="457200" rtl="0" algn="just">
              <a:spcBef>
                <a:spcPts val="0"/>
              </a:spcBef>
              <a:spcAft>
                <a:spcPts val="0"/>
              </a:spcAft>
              <a:buSzPts val="1300"/>
              <a:buFont typeface="Arial"/>
              <a:buAutoNum type="arabicPeriod"/>
            </a:pPr>
            <a:r>
              <a:rPr lang="es" sz="1300">
                <a:latin typeface="Arial"/>
                <a:ea typeface="Arial"/>
                <a:cs typeface="Arial"/>
                <a:sym typeface="Arial"/>
              </a:rPr>
              <a:t>Sensibilidad a los cambios en la producción de proteína: El operón lac es más sensible a las variaciones en la tasa de producción de proteína (beta) que a los cambios en la tasa de producción de ARNm (alfa). Modificaciones en la producción de proteína tienen un impacto más significativo en la dinámica del operón lac que las variaciones en la producción de ARNm.</a:t>
            </a:r>
            <a:endParaRPr sz="1300">
              <a:latin typeface="Arial"/>
              <a:ea typeface="Arial"/>
              <a:cs typeface="Arial"/>
              <a:sym typeface="Arial"/>
            </a:endParaRPr>
          </a:p>
          <a:p>
            <a:pPr indent="0" lvl="0" marL="457200" rtl="0" algn="just">
              <a:spcBef>
                <a:spcPts val="1200"/>
              </a:spcBef>
              <a:spcAft>
                <a:spcPts val="0"/>
              </a:spcAft>
              <a:buNone/>
            </a:pPr>
            <a:r>
              <a:t/>
            </a:r>
            <a:endParaRPr sz="1300">
              <a:latin typeface="Arial"/>
              <a:ea typeface="Arial"/>
              <a:cs typeface="Arial"/>
              <a:sym typeface="Arial"/>
            </a:endParaRPr>
          </a:p>
          <a:p>
            <a:pPr indent="-311150" lvl="0" marL="457200" rtl="0" algn="just">
              <a:spcBef>
                <a:spcPts val="1200"/>
              </a:spcBef>
              <a:spcAft>
                <a:spcPts val="0"/>
              </a:spcAft>
              <a:buSzPts val="1300"/>
              <a:buFont typeface="Arial"/>
              <a:buAutoNum type="arabicPeriod"/>
            </a:pPr>
            <a:r>
              <a:rPr lang="es" sz="1300">
                <a:latin typeface="Arial"/>
                <a:ea typeface="Arial"/>
                <a:cs typeface="Arial"/>
                <a:sym typeface="Arial"/>
              </a:rPr>
              <a:t>Limitaciones del modelo utilizado: El modelo utilizado muestra algunas limitaciones, ya que en algunos casos predice una producción de ARNm mayor que la de proteína cuando se aumenta drásticamente la producción de proteína, lo cual es biológicamente imposible. También se observa un acumulamiento de ARNm cuando la producción de proteína disminuye considerablemente. Estas discrepancias con la realidad biológica indican una limitación del modelo.</a:t>
            </a:r>
            <a:endParaRPr sz="13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300">
                <a:latin typeface="Arial"/>
                <a:ea typeface="Arial"/>
                <a:cs typeface="Arial"/>
                <a:sym typeface="Arial"/>
              </a:rPr>
              <a:t>3. </a:t>
            </a:r>
            <a:r>
              <a:rPr lang="es" sz="1300">
                <a:latin typeface="Arial"/>
                <a:ea typeface="Arial"/>
                <a:cs typeface="Arial"/>
                <a:sym typeface="Arial"/>
              </a:rPr>
              <a:t>Relación entre producción de ARNm y proteína: Los cambios significativos en la tasa de producción de ARNm (alfa) afectan de manera similar la dinámica del operón lac, pero con cambios en las concentraciones. Esto implica que la producción de proteína está directamente influenciada por la cantidad de ARNm presente en el sistema.</a:t>
            </a:r>
            <a:endParaRPr sz="1300">
              <a:latin typeface="Arial"/>
              <a:ea typeface="Arial"/>
              <a:cs typeface="Arial"/>
              <a:sym typeface="Arial"/>
            </a:endParaRPr>
          </a:p>
          <a:p>
            <a:pPr indent="0" lvl="0" marL="0" rtl="0" algn="just">
              <a:spcBef>
                <a:spcPts val="1200"/>
              </a:spcBef>
              <a:spcAft>
                <a:spcPts val="0"/>
              </a:spcAft>
              <a:buNone/>
            </a:pPr>
            <a:r>
              <a:rPr lang="es" sz="1300">
                <a:latin typeface="Arial"/>
                <a:ea typeface="Arial"/>
                <a:cs typeface="Arial"/>
                <a:sym typeface="Arial"/>
              </a:rPr>
              <a:t>4. Importancia del represor Lact: La modificación de los niveles de expresión del represor Lact mostró la respuesta más significativa en el funcionamiento del operón lac. Este represor influye directamente en la transcripción del operón y en la velocidad de degradación de sus componentes, siendo un elemento vital en el sistema.</a:t>
            </a:r>
            <a:endParaRPr sz="13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Referencias</a:t>
            </a:r>
            <a:endParaRPr/>
          </a:p>
        </p:txBody>
      </p:sp>
      <p:sp>
        <p:nvSpPr>
          <p:cNvPr id="176" name="Google Shape;176;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Khan Academy. (s.f.). El operón lac. Khan Academy. Retrieved 05 14, 2023, from https://es.khanacademy.org/science/ap-biology/gene-expression-and-regulation/regulation-of-gene-expression-and-cell-specialization/a/the-lac-operon</a:t>
            </a:r>
            <a:endParaRPr/>
          </a:p>
          <a:p>
            <a:pPr indent="-342900" lvl="0" marL="457200" rtl="0" algn="l">
              <a:spcBef>
                <a:spcPts val="0"/>
              </a:spcBef>
              <a:spcAft>
                <a:spcPts val="0"/>
              </a:spcAft>
              <a:buSzPts val="1800"/>
              <a:buChar char="●"/>
            </a:pPr>
            <a:r>
              <a:rPr lang="es"/>
              <a:t>Vilar, J. M.G., Guet, C., &amp; Leibler, S. (2003, 05 12). Modeling network dynamics: the lac operon, a case study. The Journal of cell biology, 161(3), 471–476. Retrieved 05 14, 2023, from https://doi.org/10.1083/jcb.200301125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Operón Lac</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1" name="Google Shape;71;p14"/>
          <p:cNvPicPr preferRelativeResize="0"/>
          <p:nvPr/>
        </p:nvPicPr>
        <p:blipFill>
          <a:blip r:embed="rId3">
            <a:alphaModFix/>
          </a:blip>
          <a:stretch>
            <a:fillRect/>
          </a:stretch>
        </p:blipFill>
        <p:spPr>
          <a:xfrm>
            <a:off x="1131125" y="1489825"/>
            <a:ext cx="6743046" cy="307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Ecuaciones diferenciales para Operón Lac</a:t>
            </a:r>
            <a:endParaRPr/>
          </a:p>
        </p:txBody>
      </p:sp>
      <p:sp>
        <p:nvSpPr>
          <p:cNvPr id="77" name="Google Shape;77;p15"/>
          <p:cNvSpPr txBox="1"/>
          <p:nvPr>
            <p:ph idx="1" type="body"/>
          </p:nvPr>
        </p:nvSpPr>
        <p:spPr>
          <a:xfrm>
            <a:off x="387900" y="1489825"/>
            <a:ext cx="4184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alfa: Tasa de producción de ARNm</a:t>
            </a:r>
            <a:endParaRPr/>
          </a:p>
          <a:p>
            <a:pPr indent="0" lvl="0" marL="0" rtl="0" algn="l">
              <a:spcBef>
                <a:spcPts val="1200"/>
              </a:spcBef>
              <a:spcAft>
                <a:spcPts val="0"/>
              </a:spcAft>
              <a:buNone/>
            </a:pPr>
            <a:r>
              <a:rPr lang="es"/>
              <a:t>beta: Tasa de producción de proteína</a:t>
            </a:r>
            <a:endParaRPr/>
          </a:p>
          <a:p>
            <a:pPr indent="0" lvl="0" marL="0" rtl="0" algn="l">
              <a:spcBef>
                <a:spcPts val="1200"/>
              </a:spcBef>
              <a:spcAft>
                <a:spcPts val="0"/>
              </a:spcAft>
              <a:buNone/>
            </a:pPr>
            <a:r>
              <a:rPr lang="es"/>
              <a:t>k: Constante de hill</a:t>
            </a:r>
            <a:endParaRPr/>
          </a:p>
          <a:p>
            <a:pPr indent="0" lvl="0" marL="0" rtl="0" algn="l">
              <a:spcBef>
                <a:spcPts val="1200"/>
              </a:spcBef>
              <a:spcAft>
                <a:spcPts val="1200"/>
              </a:spcAft>
              <a:buNone/>
            </a:pPr>
            <a:r>
              <a:rPr lang="es"/>
              <a:t>m y p: Variables que describen la </a:t>
            </a:r>
            <a:r>
              <a:rPr lang="es"/>
              <a:t>dinámica</a:t>
            </a:r>
            <a:r>
              <a:rPr lang="es"/>
              <a:t> del sistema en función del </a:t>
            </a:r>
            <a:r>
              <a:rPr lang="es"/>
              <a:t>tiempo</a:t>
            </a:r>
            <a:r>
              <a:rPr lang="es"/>
              <a:t> t</a:t>
            </a:r>
            <a:endParaRPr/>
          </a:p>
        </p:txBody>
      </p:sp>
      <p:pic>
        <p:nvPicPr>
          <p:cNvPr id="78" name="Google Shape;78;p15"/>
          <p:cNvPicPr preferRelativeResize="0"/>
          <p:nvPr/>
        </p:nvPicPr>
        <p:blipFill>
          <a:blip r:embed="rId3">
            <a:alphaModFix/>
          </a:blip>
          <a:stretch>
            <a:fillRect/>
          </a:stretch>
        </p:blipFill>
        <p:spPr>
          <a:xfrm>
            <a:off x="5323900" y="2400088"/>
            <a:ext cx="3105150" cy="733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Script de </a:t>
            </a:r>
            <a:r>
              <a:rPr lang="es"/>
              <a:t>python</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4347551" y="0"/>
            <a:ext cx="4796448" cy="5143501"/>
          </a:xfrm>
          <a:prstGeom prst="rect">
            <a:avLst/>
          </a:prstGeom>
          <a:noFill/>
          <a:ln>
            <a:noFill/>
          </a:ln>
        </p:spPr>
      </p:pic>
      <p:pic>
        <p:nvPicPr>
          <p:cNvPr id="86" name="Google Shape;86;p16"/>
          <p:cNvPicPr preferRelativeResize="0"/>
          <p:nvPr/>
        </p:nvPicPr>
        <p:blipFill>
          <a:blip r:embed="rId4">
            <a:alphaModFix/>
          </a:blip>
          <a:stretch>
            <a:fillRect/>
          </a:stretch>
        </p:blipFill>
        <p:spPr>
          <a:xfrm>
            <a:off x="92150" y="1953725"/>
            <a:ext cx="4110065" cy="307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TinkerCell</a:t>
            </a:r>
            <a:endParaRPr/>
          </a:p>
        </p:txBody>
      </p:sp>
      <p:pic>
        <p:nvPicPr>
          <p:cNvPr id="92" name="Google Shape;92;p17"/>
          <p:cNvPicPr preferRelativeResize="0"/>
          <p:nvPr/>
        </p:nvPicPr>
        <p:blipFill>
          <a:blip r:embed="rId3">
            <a:alphaModFix/>
          </a:blip>
          <a:stretch>
            <a:fillRect/>
          </a:stretch>
        </p:blipFill>
        <p:spPr>
          <a:xfrm>
            <a:off x="387900" y="1540775"/>
            <a:ext cx="4835906" cy="3410950"/>
          </a:xfrm>
          <a:prstGeom prst="rect">
            <a:avLst/>
          </a:prstGeom>
          <a:noFill/>
          <a:ln>
            <a:noFill/>
          </a:ln>
        </p:spPr>
      </p:pic>
      <p:sp>
        <p:nvSpPr>
          <p:cNvPr id="93" name="Google Shape;93;p17"/>
          <p:cNvSpPr txBox="1"/>
          <p:nvPr>
            <p:ph idx="1" type="body"/>
          </p:nvPr>
        </p:nvSpPr>
        <p:spPr>
          <a:xfrm>
            <a:off x="5499975" y="2165050"/>
            <a:ext cx="3167100" cy="2162400"/>
          </a:xfrm>
          <a:prstGeom prst="rect">
            <a:avLst/>
          </a:prstGeom>
        </p:spPr>
        <p:txBody>
          <a:bodyPr anchorCtr="0" anchor="t" bIns="91425" lIns="91425" spcFirstLastPara="1" rIns="91425" wrap="square" tIns="91425">
            <a:normAutofit lnSpcReduction="10000"/>
          </a:bodyPr>
          <a:lstStyle/>
          <a:p>
            <a:pPr indent="-304800" lvl="0" marL="457200" rtl="0" algn="just">
              <a:spcBef>
                <a:spcPts val="1200"/>
              </a:spcBef>
              <a:spcAft>
                <a:spcPts val="0"/>
              </a:spcAft>
              <a:buSzPts val="1200"/>
              <a:buFont typeface="Arial"/>
              <a:buChar char="-"/>
            </a:pPr>
            <a:r>
              <a:rPr lang="es" sz="1200">
                <a:latin typeface="Arial"/>
                <a:ea typeface="Arial"/>
                <a:cs typeface="Arial"/>
                <a:sym typeface="Arial"/>
              </a:rPr>
              <a:t>Lactosa representada fuera de la célula y dentro de ella </a:t>
            </a:r>
            <a:endParaRPr sz="1200">
              <a:latin typeface="Arial"/>
              <a:ea typeface="Arial"/>
              <a:cs typeface="Arial"/>
              <a:sym typeface="Arial"/>
            </a:endParaRPr>
          </a:p>
          <a:p>
            <a:pPr indent="-304800" lvl="0" marL="457200" rtl="0" algn="just">
              <a:spcBef>
                <a:spcPts val="0"/>
              </a:spcBef>
              <a:spcAft>
                <a:spcPts val="0"/>
              </a:spcAft>
              <a:buSzPts val="1200"/>
              <a:buFont typeface="Arial"/>
              <a:buChar char="-"/>
            </a:pPr>
            <a:r>
              <a:rPr lang="es" sz="1200">
                <a:latin typeface="Arial"/>
                <a:ea typeface="Arial"/>
                <a:cs typeface="Arial"/>
                <a:sym typeface="Arial"/>
              </a:rPr>
              <a:t>Represor “Lact” y la enzima “LacZ” </a:t>
            </a:r>
            <a:endParaRPr sz="1200">
              <a:latin typeface="Arial"/>
              <a:ea typeface="Arial"/>
              <a:cs typeface="Arial"/>
              <a:sym typeface="Arial"/>
            </a:endParaRPr>
          </a:p>
          <a:p>
            <a:pPr indent="-304800" lvl="0" marL="457200" rtl="0" algn="just">
              <a:spcBef>
                <a:spcPts val="0"/>
              </a:spcBef>
              <a:spcAft>
                <a:spcPts val="0"/>
              </a:spcAft>
              <a:buSzPts val="1200"/>
              <a:buFont typeface="Arial"/>
              <a:buChar char="-"/>
            </a:pPr>
            <a:r>
              <a:rPr lang="es" sz="1200">
                <a:latin typeface="Arial"/>
                <a:ea typeface="Arial"/>
                <a:cs typeface="Arial"/>
                <a:sym typeface="Arial"/>
              </a:rPr>
              <a:t>Promotor (pro 1)</a:t>
            </a:r>
            <a:endParaRPr sz="1200">
              <a:latin typeface="Arial"/>
              <a:ea typeface="Arial"/>
              <a:cs typeface="Arial"/>
              <a:sym typeface="Arial"/>
            </a:endParaRPr>
          </a:p>
          <a:p>
            <a:pPr indent="-304800" lvl="0" marL="457200" rtl="0" algn="just">
              <a:spcBef>
                <a:spcPts val="0"/>
              </a:spcBef>
              <a:spcAft>
                <a:spcPts val="0"/>
              </a:spcAft>
              <a:buSzPts val="1200"/>
              <a:buFont typeface="Arial"/>
              <a:buChar char="-"/>
            </a:pPr>
            <a:r>
              <a:rPr lang="es" sz="1200">
                <a:latin typeface="Arial"/>
                <a:ea typeface="Arial"/>
                <a:cs typeface="Arial"/>
                <a:sym typeface="Arial"/>
              </a:rPr>
              <a:t>Sitio de unión del represor (rs1)</a:t>
            </a:r>
            <a:endParaRPr sz="1200">
              <a:latin typeface="Arial"/>
              <a:ea typeface="Arial"/>
              <a:cs typeface="Arial"/>
              <a:sym typeface="Arial"/>
            </a:endParaRPr>
          </a:p>
          <a:p>
            <a:pPr indent="-304800" lvl="0" marL="457200" rtl="0" algn="just">
              <a:spcBef>
                <a:spcPts val="0"/>
              </a:spcBef>
              <a:spcAft>
                <a:spcPts val="0"/>
              </a:spcAft>
              <a:buSzPts val="1200"/>
              <a:buFont typeface="Arial"/>
              <a:buChar char="-"/>
            </a:pPr>
            <a:r>
              <a:rPr lang="es" sz="1200">
                <a:latin typeface="Arial"/>
                <a:ea typeface="Arial"/>
                <a:cs typeface="Arial"/>
                <a:sym typeface="Arial"/>
              </a:rPr>
              <a:t>Secuencia de codificación del ribosoma (rbs)</a:t>
            </a:r>
            <a:endParaRPr sz="1200">
              <a:latin typeface="Arial"/>
              <a:ea typeface="Arial"/>
              <a:cs typeface="Arial"/>
              <a:sym typeface="Arial"/>
            </a:endParaRPr>
          </a:p>
          <a:p>
            <a:pPr indent="-304800" lvl="0" marL="457200" rtl="0" algn="just">
              <a:spcBef>
                <a:spcPts val="0"/>
              </a:spcBef>
              <a:spcAft>
                <a:spcPts val="0"/>
              </a:spcAft>
              <a:buSzPts val="1200"/>
              <a:buFont typeface="Arial"/>
              <a:buChar char="-"/>
            </a:pPr>
            <a:r>
              <a:rPr lang="es" sz="1200">
                <a:latin typeface="Arial"/>
                <a:ea typeface="Arial"/>
                <a:cs typeface="Arial"/>
                <a:sym typeface="Arial"/>
              </a:rPr>
              <a:t>Sitio de codificación (cod 1)</a:t>
            </a:r>
            <a:endParaRPr sz="1200">
              <a:latin typeface="Arial"/>
              <a:ea typeface="Arial"/>
              <a:cs typeface="Arial"/>
              <a:sym typeface="Arial"/>
            </a:endParaRPr>
          </a:p>
          <a:p>
            <a:pPr indent="0" lvl="0" marL="0" rtl="0" algn="just">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Resultados de Python</a:t>
            </a:r>
            <a:endParaRPr/>
          </a:p>
        </p:txBody>
      </p:sp>
      <p:sp>
        <p:nvSpPr>
          <p:cNvPr id="99" name="Google Shape;99;p18"/>
          <p:cNvSpPr txBox="1"/>
          <p:nvPr>
            <p:ph idx="1" type="body"/>
          </p:nvPr>
        </p:nvSpPr>
        <p:spPr>
          <a:xfrm>
            <a:off x="387900" y="1350900"/>
            <a:ext cx="8368200" cy="321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Comprobar la sensibilidad del operón lac a cambios en el ambiente: Cambios en alfa y beta</a:t>
            </a:r>
            <a:endParaRPr/>
          </a:p>
        </p:txBody>
      </p:sp>
      <p:pic>
        <p:nvPicPr>
          <p:cNvPr id="100" name="Google Shape;100;p18"/>
          <p:cNvPicPr preferRelativeResize="0"/>
          <p:nvPr/>
        </p:nvPicPr>
        <p:blipFill>
          <a:blip r:embed="rId3">
            <a:alphaModFix/>
          </a:blip>
          <a:stretch>
            <a:fillRect/>
          </a:stretch>
        </p:blipFill>
        <p:spPr>
          <a:xfrm>
            <a:off x="151825" y="2302200"/>
            <a:ext cx="4154495" cy="1994425"/>
          </a:xfrm>
          <a:prstGeom prst="rect">
            <a:avLst/>
          </a:prstGeom>
          <a:noFill/>
          <a:ln>
            <a:noFill/>
          </a:ln>
        </p:spPr>
      </p:pic>
      <p:pic>
        <p:nvPicPr>
          <p:cNvPr id="101" name="Google Shape;101;p18"/>
          <p:cNvPicPr preferRelativeResize="0"/>
          <p:nvPr/>
        </p:nvPicPr>
        <p:blipFill>
          <a:blip r:embed="rId4">
            <a:alphaModFix/>
          </a:blip>
          <a:stretch>
            <a:fillRect/>
          </a:stretch>
        </p:blipFill>
        <p:spPr>
          <a:xfrm>
            <a:off x="4733925" y="2302200"/>
            <a:ext cx="4022174" cy="1994425"/>
          </a:xfrm>
          <a:prstGeom prst="rect">
            <a:avLst/>
          </a:prstGeom>
          <a:noFill/>
          <a:ln>
            <a:noFill/>
          </a:ln>
        </p:spPr>
      </p:pic>
      <p:sp>
        <p:nvSpPr>
          <p:cNvPr id="102" name="Google Shape;102;p18"/>
          <p:cNvSpPr txBox="1"/>
          <p:nvPr/>
        </p:nvSpPr>
        <p:spPr>
          <a:xfrm>
            <a:off x="6112913" y="4500550"/>
            <a:ext cx="12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latin typeface="Roboto"/>
                <a:ea typeface="Roboto"/>
                <a:cs typeface="Roboto"/>
                <a:sym typeface="Roboto"/>
              </a:rPr>
              <a:t>alfa=0.01</a:t>
            </a:r>
            <a:endParaRPr>
              <a:solidFill>
                <a:schemeClr val="dk1"/>
              </a:solidFill>
              <a:latin typeface="Roboto"/>
              <a:ea typeface="Roboto"/>
              <a:cs typeface="Roboto"/>
              <a:sym typeface="Roboto"/>
            </a:endParaRPr>
          </a:p>
        </p:txBody>
      </p:sp>
      <p:sp>
        <p:nvSpPr>
          <p:cNvPr id="103" name="Google Shape;103;p18"/>
          <p:cNvSpPr txBox="1"/>
          <p:nvPr/>
        </p:nvSpPr>
        <p:spPr>
          <a:xfrm>
            <a:off x="1380500" y="4568700"/>
            <a:ext cx="12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latin typeface="Roboto"/>
                <a:ea typeface="Roboto"/>
                <a:cs typeface="Roboto"/>
                <a:sym typeface="Roboto"/>
              </a:rPr>
              <a:t>alfa=0.8</a:t>
            </a:r>
            <a:endParaRPr>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9"/>
          <p:cNvPicPr preferRelativeResize="0"/>
          <p:nvPr/>
        </p:nvPicPr>
        <p:blipFill>
          <a:blip r:embed="rId3">
            <a:alphaModFix/>
          </a:blip>
          <a:stretch>
            <a:fillRect/>
          </a:stretch>
        </p:blipFill>
        <p:spPr>
          <a:xfrm>
            <a:off x="115575" y="173400"/>
            <a:ext cx="4861775" cy="2301675"/>
          </a:xfrm>
          <a:prstGeom prst="rect">
            <a:avLst/>
          </a:prstGeom>
          <a:noFill/>
          <a:ln>
            <a:noFill/>
          </a:ln>
        </p:spPr>
      </p:pic>
      <p:pic>
        <p:nvPicPr>
          <p:cNvPr id="109" name="Google Shape;109;p19"/>
          <p:cNvPicPr preferRelativeResize="0"/>
          <p:nvPr/>
        </p:nvPicPr>
        <p:blipFill>
          <a:blip r:embed="rId4">
            <a:alphaModFix/>
          </a:blip>
          <a:stretch>
            <a:fillRect/>
          </a:stretch>
        </p:blipFill>
        <p:spPr>
          <a:xfrm>
            <a:off x="4515000" y="2521700"/>
            <a:ext cx="4282225" cy="2354525"/>
          </a:xfrm>
          <a:prstGeom prst="rect">
            <a:avLst/>
          </a:prstGeom>
          <a:noFill/>
          <a:ln>
            <a:noFill/>
          </a:ln>
        </p:spPr>
      </p:pic>
      <p:sp>
        <p:nvSpPr>
          <p:cNvPr id="110" name="Google Shape;110;p19"/>
          <p:cNvSpPr txBox="1"/>
          <p:nvPr/>
        </p:nvSpPr>
        <p:spPr>
          <a:xfrm>
            <a:off x="5988725" y="1089625"/>
            <a:ext cx="12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latin typeface="Roboto"/>
                <a:ea typeface="Roboto"/>
                <a:cs typeface="Roboto"/>
                <a:sym typeface="Roboto"/>
              </a:rPr>
              <a:t>beta</a:t>
            </a:r>
            <a:r>
              <a:rPr lang="es">
                <a:solidFill>
                  <a:schemeClr val="dk1"/>
                </a:solidFill>
                <a:latin typeface="Roboto"/>
                <a:ea typeface="Roboto"/>
                <a:cs typeface="Roboto"/>
                <a:sym typeface="Roboto"/>
              </a:rPr>
              <a:t>=2</a:t>
            </a:r>
            <a:endParaRPr>
              <a:solidFill>
                <a:schemeClr val="dk1"/>
              </a:solidFill>
              <a:latin typeface="Roboto"/>
              <a:ea typeface="Roboto"/>
              <a:cs typeface="Roboto"/>
              <a:sym typeface="Roboto"/>
            </a:endParaRPr>
          </a:p>
        </p:txBody>
      </p:sp>
      <p:sp>
        <p:nvSpPr>
          <p:cNvPr id="111" name="Google Shape;111;p19"/>
          <p:cNvSpPr txBox="1"/>
          <p:nvPr/>
        </p:nvSpPr>
        <p:spPr>
          <a:xfrm>
            <a:off x="2124550" y="3498863"/>
            <a:ext cx="12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latin typeface="Roboto"/>
                <a:ea typeface="Roboto"/>
                <a:cs typeface="Roboto"/>
                <a:sym typeface="Roboto"/>
              </a:rPr>
              <a:t>beta=0.5</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Valor 0 de M</a:t>
            </a:r>
            <a:endParaRPr/>
          </a:p>
        </p:txBody>
      </p:sp>
      <p:sp>
        <p:nvSpPr>
          <p:cNvPr id="117" name="Google Shape;117;p20"/>
          <p:cNvSpPr txBox="1"/>
          <p:nvPr>
            <p:ph idx="1" type="body"/>
          </p:nvPr>
        </p:nvSpPr>
        <p:spPr>
          <a:xfrm>
            <a:off x="387900" y="1329225"/>
            <a:ext cx="8368200" cy="323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Si m es cero, significa que no hay producción de ARNm en el sistema.</a:t>
            </a:r>
            <a:endParaRPr/>
          </a:p>
        </p:txBody>
      </p:sp>
      <p:pic>
        <p:nvPicPr>
          <p:cNvPr id="118" name="Google Shape;118;p20"/>
          <p:cNvPicPr preferRelativeResize="0"/>
          <p:nvPr/>
        </p:nvPicPr>
        <p:blipFill>
          <a:blip r:embed="rId3">
            <a:alphaModFix/>
          </a:blip>
          <a:stretch>
            <a:fillRect/>
          </a:stretch>
        </p:blipFill>
        <p:spPr>
          <a:xfrm>
            <a:off x="1611650" y="1972850"/>
            <a:ext cx="5734050" cy="2714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Valor 0 de P</a:t>
            </a:r>
            <a:endParaRPr/>
          </a:p>
        </p:txBody>
      </p:sp>
      <p:sp>
        <p:nvSpPr>
          <p:cNvPr id="124" name="Google Shape;124;p21"/>
          <p:cNvSpPr txBox="1"/>
          <p:nvPr>
            <p:ph idx="1" type="body"/>
          </p:nvPr>
        </p:nvSpPr>
        <p:spPr>
          <a:xfrm>
            <a:off x="387900" y="1343675"/>
            <a:ext cx="8368200" cy="322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Si p es cero, indica que no hay presencia de proteínas en el sistema</a:t>
            </a:r>
            <a:endParaRPr/>
          </a:p>
        </p:txBody>
      </p:sp>
      <p:pic>
        <p:nvPicPr>
          <p:cNvPr id="125" name="Google Shape;125;p21"/>
          <p:cNvPicPr preferRelativeResize="0"/>
          <p:nvPr/>
        </p:nvPicPr>
        <p:blipFill>
          <a:blip r:embed="rId3">
            <a:alphaModFix/>
          </a:blip>
          <a:stretch>
            <a:fillRect/>
          </a:stretch>
        </p:blipFill>
        <p:spPr>
          <a:xfrm>
            <a:off x="1943950" y="1994525"/>
            <a:ext cx="5734050" cy="263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