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 id="2147484490" r:id="rId2"/>
  </p:sldMasterIdLst>
  <p:notesMasterIdLst>
    <p:notesMasterId r:id="rId45"/>
  </p:notesMasterIdLst>
  <p:handoutMasterIdLst>
    <p:handoutMasterId r:id="rId46"/>
  </p:handoutMasterIdLst>
  <p:sldIdLst>
    <p:sldId id="319" r:id="rId3"/>
    <p:sldId id="384" r:id="rId4"/>
    <p:sldId id="385" r:id="rId5"/>
    <p:sldId id="407" r:id="rId6"/>
    <p:sldId id="408" r:id="rId7"/>
    <p:sldId id="410" r:id="rId8"/>
    <p:sldId id="412" r:id="rId9"/>
    <p:sldId id="413" r:id="rId10"/>
    <p:sldId id="414" r:id="rId11"/>
    <p:sldId id="415" r:id="rId12"/>
    <p:sldId id="416" r:id="rId13"/>
    <p:sldId id="417" r:id="rId14"/>
    <p:sldId id="418" r:id="rId15"/>
    <p:sldId id="371" r:id="rId16"/>
    <p:sldId id="428" r:id="rId17"/>
    <p:sldId id="430" r:id="rId18"/>
    <p:sldId id="327" r:id="rId19"/>
    <p:sldId id="368" r:id="rId20"/>
    <p:sldId id="429" r:id="rId21"/>
    <p:sldId id="370" r:id="rId22"/>
    <p:sldId id="373" r:id="rId23"/>
    <p:sldId id="374" r:id="rId24"/>
    <p:sldId id="386" r:id="rId25"/>
    <p:sldId id="431" r:id="rId26"/>
    <p:sldId id="375" r:id="rId27"/>
    <p:sldId id="387" r:id="rId28"/>
    <p:sldId id="388" r:id="rId29"/>
    <p:sldId id="379" r:id="rId30"/>
    <p:sldId id="380" r:id="rId31"/>
    <p:sldId id="381" r:id="rId32"/>
    <p:sldId id="372" r:id="rId33"/>
    <p:sldId id="389" r:id="rId34"/>
    <p:sldId id="420" r:id="rId35"/>
    <p:sldId id="421" r:id="rId36"/>
    <p:sldId id="422" r:id="rId37"/>
    <p:sldId id="427" r:id="rId38"/>
    <p:sldId id="424" r:id="rId39"/>
    <p:sldId id="426" r:id="rId40"/>
    <p:sldId id="393" r:id="rId41"/>
    <p:sldId id="376" r:id="rId42"/>
    <p:sldId id="419" r:id="rId43"/>
    <p:sldId id="432" r:id="rId4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A53B3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0539" autoAdjust="0"/>
  </p:normalViewPr>
  <p:slideViewPr>
    <p:cSldViewPr snapToGrid="0">
      <p:cViewPr varScale="1">
        <p:scale>
          <a:sx n="109" d="100"/>
          <a:sy n="109" d="100"/>
        </p:scale>
        <p:origin x="1624" y="1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handoutMaster" Target="handoutMasters/handoutMaster1.xml"/><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5D3C8B-71B0-8643-8645-F7F04D6B7D36}" type="doc">
      <dgm:prSet loTypeId="urn:microsoft.com/office/officeart/2005/8/layout/process1" loCatId="" qsTypeId="urn:microsoft.com/office/officeart/2005/8/quickstyle/simple4" qsCatId="simple" csTypeId="urn:microsoft.com/office/officeart/2005/8/colors/accent1_2" csCatId="accent1" phldr="1"/>
      <dgm:spPr/>
    </dgm:pt>
    <dgm:pt modelId="{979872D5-9144-D44A-A4CE-F749EF70D065}">
      <dgm:prSet phldrT="[Text]"/>
      <dgm:spPr/>
      <dgm:t>
        <a:bodyPr/>
        <a:lstStyle/>
        <a:p>
          <a:r>
            <a:rPr lang="en-GB" dirty="0" smtClean="0"/>
            <a:t>Goal</a:t>
          </a:r>
          <a:endParaRPr lang="en-GB" dirty="0"/>
        </a:p>
      </dgm:t>
    </dgm:pt>
    <dgm:pt modelId="{4610AFB3-C364-624E-AB60-C22C26ECED48}" type="parTrans" cxnId="{9C5D3295-7153-C945-B0B0-81AD66F66167}">
      <dgm:prSet/>
      <dgm:spPr/>
      <dgm:t>
        <a:bodyPr/>
        <a:lstStyle/>
        <a:p>
          <a:endParaRPr lang="en-GB"/>
        </a:p>
      </dgm:t>
    </dgm:pt>
    <dgm:pt modelId="{BB8B65B3-5600-6B42-9BDF-A551E33CA90D}" type="sibTrans" cxnId="{9C5D3295-7153-C945-B0B0-81AD66F66167}">
      <dgm:prSet/>
      <dgm:spPr/>
      <dgm:t>
        <a:bodyPr/>
        <a:lstStyle/>
        <a:p>
          <a:endParaRPr lang="en-GB"/>
        </a:p>
      </dgm:t>
    </dgm:pt>
    <dgm:pt modelId="{1A9F99CE-D238-2646-A73D-29C91B16CD8E}">
      <dgm:prSet phldrT="[Text]"/>
      <dgm:spPr/>
      <dgm:t>
        <a:bodyPr/>
        <a:lstStyle/>
        <a:p>
          <a:r>
            <a:rPr lang="en-GB" dirty="0" smtClean="0"/>
            <a:t>Design &amp; Development</a:t>
          </a:r>
          <a:endParaRPr lang="en-GB" dirty="0"/>
        </a:p>
      </dgm:t>
    </dgm:pt>
    <dgm:pt modelId="{F282D46D-4CBE-574A-9C2B-9D609A08C461}" type="parTrans" cxnId="{F116A7B0-7800-344F-A12D-C08114319A49}">
      <dgm:prSet/>
      <dgm:spPr/>
      <dgm:t>
        <a:bodyPr/>
        <a:lstStyle/>
        <a:p>
          <a:endParaRPr lang="en-GB"/>
        </a:p>
      </dgm:t>
    </dgm:pt>
    <dgm:pt modelId="{8F9EE18B-A0A1-5440-A3E9-A1C592746979}" type="sibTrans" cxnId="{F116A7B0-7800-344F-A12D-C08114319A49}">
      <dgm:prSet/>
      <dgm:spPr/>
      <dgm:t>
        <a:bodyPr/>
        <a:lstStyle/>
        <a:p>
          <a:endParaRPr lang="en-GB"/>
        </a:p>
      </dgm:t>
    </dgm:pt>
    <dgm:pt modelId="{9B1D865A-3FED-1A44-83EC-87FA3D9C58B1}" type="pres">
      <dgm:prSet presAssocID="{665D3C8B-71B0-8643-8645-F7F04D6B7D36}" presName="Name0" presStyleCnt="0">
        <dgm:presLayoutVars>
          <dgm:dir/>
          <dgm:resizeHandles val="exact"/>
        </dgm:presLayoutVars>
      </dgm:prSet>
      <dgm:spPr/>
    </dgm:pt>
    <dgm:pt modelId="{25F2DD05-FB18-3844-A17B-E6F39C729BD9}" type="pres">
      <dgm:prSet presAssocID="{979872D5-9144-D44A-A4CE-F749EF70D065}" presName="node" presStyleLbl="node1" presStyleIdx="0" presStyleCnt="2">
        <dgm:presLayoutVars>
          <dgm:bulletEnabled val="1"/>
        </dgm:presLayoutVars>
      </dgm:prSet>
      <dgm:spPr/>
      <dgm:t>
        <a:bodyPr/>
        <a:lstStyle/>
        <a:p>
          <a:endParaRPr lang="en-US"/>
        </a:p>
      </dgm:t>
    </dgm:pt>
    <dgm:pt modelId="{941434AB-B60B-7042-B7E0-CF7E141A85DC}" type="pres">
      <dgm:prSet presAssocID="{BB8B65B3-5600-6B42-9BDF-A551E33CA90D}" presName="sibTrans" presStyleLbl="sibTrans2D1" presStyleIdx="0" presStyleCnt="1"/>
      <dgm:spPr/>
      <dgm:t>
        <a:bodyPr/>
        <a:lstStyle/>
        <a:p>
          <a:endParaRPr lang="en-US"/>
        </a:p>
      </dgm:t>
    </dgm:pt>
    <dgm:pt modelId="{A1586FAB-BC2E-324B-9102-79577608516F}" type="pres">
      <dgm:prSet presAssocID="{BB8B65B3-5600-6B42-9BDF-A551E33CA90D}" presName="connectorText" presStyleLbl="sibTrans2D1" presStyleIdx="0" presStyleCnt="1"/>
      <dgm:spPr/>
      <dgm:t>
        <a:bodyPr/>
        <a:lstStyle/>
        <a:p>
          <a:endParaRPr lang="en-US"/>
        </a:p>
      </dgm:t>
    </dgm:pt>
    <dgm:pt modelId="{611900B9-E3AA-3241-B439-BEEC6511CEA1}" type="pres">
      <dgm:prSet presAssocID="{1A9F99CE-D238-2646-A73D-29C91B16CD8E}" presName="node" presStyleLbl="node1" presStyleIdx="1" presStyleCnt="2">
        <dgm:presLayoutVars>
          <dgm:bulletEnabled val="1"/>
        </dgm:presLayoutVars>
      </dgm:prSet>
      <dgm:spPr/>
      <dgm:t>
        <a:bodyPr/>
        <a:lstStyle/>
        <a:p>
          <a:endParaRPr lang="en-US"/>
        </a:p>
      </dgm:t>
    </dgm:pt>
  </dgm:ptLst>
  <dgm:cxnLst>
    <dgm:cxn modelId="{3783063B-2EED-6844-865D-C95AC63A2F5F}" type="presOf" srcId="{BB8B65B3-5600-6B42-9BDF-A551E33CA90D}" destId="{941434AB-B60B-7042-B7E0-CF7E141A85DC}" srcOrd="0" destOrd="0" presId="urn:microsoft.com/office/officeart/2005/8/layout/process1"/>
    <dgm:cxn modelId="{F116A7B0-7800-344F-A12D-C08114319A49}" srcId="{665D3C8B-71B0-8643-8645-F7F04D6B7D36}" destId="{1A9F99CE-D238-2646-A73D-29C91B16CD8E}" srcOrd="1" destOrd="0" parTransId="{F282D46D-4CBE-574A-9C2B-9D609A08C461}" sibTransId="{8F9EE18B-A0A1-5440-A3E9-A1C592746979}"/>
    <dgm:cxn modelId="{FD43412A-2E30-FB4D-A04D-5141AE0626B7}" type="presOf" srcId="{665D3C8B-71B0-8643-8645-F7F04D6B7D36}" destId="{9B1D865A-3FED-1A44-83EC-87FA3D9C58B1}" srcOrd="0" destOrd="0" presId="urn:microsoft.com/office/officeart/2005/8/layout/process1"/>
    <dgm:cxn modelId="{40C4198C-E9DD-E842-8593-46F3E491A02E}" type="presOf" srcId="{979872D5-9144-D44A-A4CE-F749EF70D065}" destId="{25F2DD05-FB18-3844-A17B-E6F39C729BD9}" srcOrd="0" destOrd="0" presId="urn:microsoft.com/office/officeart/2005/8/layout/process1"/>
    <dgm:cxn modelId="{9C5D3295-7153-C945-B0B0-81AD66F66167}" srcId="{665D3C8B-71B0-8643-8645-F7F04D6B7D36}" destId="{979872D5-9144-D44A-A4CE-F749EF70D065}" srcOrd="0" destOrd="0" parTransId="{4610AFB3-C364-624E-AB60-C22C26ECED48}" sibTransId="{BB8B65B3-5600-6B42-9BDF-A551E33CA90D}"/>
    <dgm:cxn modelId="{F419D3B7-1364-2F43-B19D-7D6C01F4E420}" type="presOf" srcId="{1A9F99CE-D238-2646-A73D-29C91B16CD8E}" destId="{611900B9-E3AA-3241-B439-BEEC6511CEA1}" srcOrd="0" destOrd="0" presId="urn:microsoft.com/office/officeart/2005/8/layout/process1"/>
    <dgm:cxn modelId="{E99BBE1A-50EE-2F41-99DC-118BB2694B1A}" type="presOf" srcId="{BB8B65B3-5600-6B42-9BDF-A551E33CA90D}" destId="{A1586FAB-BC2E-324B-9102-79577608516F}" srcOrd="1" destOrd="0" presId="urn:microsoft.com/office/officeart/2005/8/layout/process1"/>
    <dgm:cxn modelId="{136E297E-915C-9040-A378-1FC2CEBD3727}" type="presParOf" srcId="{9B1D865A-3FED-1A44-83EC-87FA3D9C58B1}" destId="{25F2DD05-FB18-3844-A17B-E6F39C729BD9}" srcOrd="0" destOrd="0" presId="urn:microsoft.com/office/officeart/2005/8/layout/process1"/>
    <dgm:cxn modelId="{9FBB7380-9C36-5040-A047-13CD55024056}" type="presParOf" srcId="{9B1D865A-3FED-1A44-83EC-87FA3D9C58B1}" destId="{941434AB-B60B-7042-B7E0-CF7E141A85DC}" srcOrd="1" destOrd="0" presId="urn:microsoft.com/office/officeart/2005/8/layout/process1"/>
    <dgm:cxn modelId="{3DDFFEB1-6ECD-3348-9846-DC0307CD9B8F}" type="presParOf" srcId="{941434AB-B60B-7042-B7E0-CF7E141A85DC}" destId="{A1586FAB-BC2E-324B-9102-79577608516F}" srcOrd="0" destOrd="0" presId="urn:microsoft.com/office/officeart/2005/8/layout/process1"/>
    <dgm:cxn modelId="{E8CAD437-465E-2242-A899-6DFC3516C7FE}" type="presParOf" srcId="{9B1D865A-3FED-1A44-83EC-87FA3D9C58B1}" destId="{611900B9-E3AA-3241-B439-BEEC6511CEA1}"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386312D-BCD9-F94E-B12F-4639BB3CBDA5}" type="doc">
      <dgm:prSet loTypeId="urn:microsoft.com/office/officeart/2005/8/layout/process1" loCatId="" qsTypeId="urn:microsoft.com/office/officeart/2005/8/quickstyle/simple4" qsCatId="simple" csTypeId="urn:microsoft.com/office/officeart/2005/8/colors/accent1_2" csCatId="accent1" phldr="1"/>
      <dgm:spPr/>
    </dgm:pt>
    <dgm:pt modelId="{2BD39A53-97DE-A141-AC33-CE2E7377F3F1}">
      <dgm:prSet phldrT="[Text]" custT="1"/>
      <dgm:spPr/>
      <dgm:t>
        <a:bodyPr/>
        <a:lstStyle/>
        <a:p>
          <a:r>
            <a:rPr lang="en-GB" sz="3600" dirty="0" smtClean="0"/>
            <a:t>Why</a:t>
          </a:r>
          <a:endParaRPr lang="en-GB" sz="2700" dirty="0"/>
        </a:p>
      </dgm:t>
    </dgm:pt>
    <dgm:pt modelId="{07A7D73B-44F2-AD42-9BAE-8BEDA3498C89}" type="parTrans" cxnId="{49DDFE86-2497-D249-A6A8-12A853F2622B}">
      <dgm:prSet/>
      <dgm:spPr/>
      <dgm:t>
        <a:bodyPr/>
        <a:lstStyle/>
        <a:p>
          <a:endParaRPr lang="en-GB"/>
        </a:p>
      </dgm:t>
    </dgm:pt>
    <dgm:pt modelId="{82E748C2-15FB-FC4B-8B95-2EED7BFC00E1}" type="sibTrans" cxnId="{49DDFE86-2497-D249-A6A8-12A853F2622B}">
      <dgm:prSet/>
      <dgm:spPr/>
      <dgm:t>
        <a:bodyPr/>
        <a:lstStyle/>
        <a:p>
          <a:endParaRPr lang="en-GB"/>
        </a:p>
      </dgm:t>
    </dgm:pt>
    <dgm:pt modelId="{512633BC-C3A9-744D-8026-87E705AAF9FD}">
      <dgm:prSet phldrT="[Text]" custT="1"/>
      <dgm:spPr/>
      <dgm:t>
        <a:bodyPr/>
        <a:lstStyle/>
        <a:p>
          <a:r>
            <a:rPr lang="en-GB" sz="3600" dirty="0" smtClean="0"/>
            <a:t>What</a:t>
          </a:r>
          <a:endParaRPr lang="en-GB" sz="3600" dirty="0"/>
        </a:p>
      </dgm:t>
    </dgm:pt>
    <dgm:pt modelId="{696CA218-FFCB-E746-B1FB-03D2BC74DB7A}" type="parTrans" cxnId="{656CDBDB-B3BA-B64E-9600-573F3B41C4A3}">
      <dgm:prSet/>
      <dgm:spPr/>
      <dgm:t>
        <a:bodyPr/>
        <a:lstStyle/>
        <a:p>
          <a:endParaRPr lang="en-GB"/>
        </a:p>
      </dgm:t>
    </dgm:pt>
    <dgm:pt modelId="{F6252E3F-2138-7741-8A12-2EF611DB7274}" type="sibTrans" cxnId="{656CDBDB-B3BA-B64E-9600-573F3B41C4A3}">
      <dgm:prSet/>
      <dgm:spPr/>
      <dgm:t>
        <a:bodyPr/>
        <a:lstStyle/>
        <a:p>
          <a:endParaRPr lang="en-GB"/>
        </a:p>
      </dgm:t>
    </dgm:pt>
    <dgm:pt modelId="{0FBAEEFA-67CA-1643-8648-98891E4F8E57}">
      <dgm:prSet phldrT="[Text]" custT="1"/>
      <dgm:spPr/>
      <dgm:t>
        <a:bodyPr/>
        <a:lstStyle/>
        <a:p>
          <a:r>
            <a:rPr lang="en-GB" sz="3600" dirty="0" smtClean="0"/>
            <a:t>How</a:t>
          </a:r>
          <a:endParaRPr lang="en-GB" sz="2700" dirty="0"/>
        </a:p>
      </dgm:t>
    </dgm:pt>
    <dgm:pt modelId="{14170FE8-0CBC-C34F-ACAE-2C464B5EED74}" type="parTrans" cxnId="{E64806FB-D68B-384D-9074-9DF820516BC6}">
      <dgm:prSet/>
      <dgm:spPr/>
      <dgm:t>
        <a:bodyPr/>
        <a:lstStyle/>
        <a:p>
          <a:endParaRPr lang="en-GB"/>
        </a:p>
      </dgm:t>
    </dgm:pt>
    <dgm:pt modelId="{6E48E4B1-0662-4A47-BF2E-E4043390A3BA}" type="sibTrans" cxnId="{E64806FB-D68B-384D-9074-9DF820516BC6}">
      <dgm:prSet/>
      <dgm:spPr/>
      <dgm:t>
        <a:bodyPr/>
        <a:lstStyle/>
        <a:p>
          <a:endParaRPr lang="en-GB"/>
        </a:p>
      </dgm:t>
    </dgm:pt>
    <dgm:pt modelId="{F1C6B6D5-64C9-2341-8491-08BCF7357274}">
      <dgm:prSet phldrT="[Text]"/>
      <dgm:spPr/>
      <dgm:t>
        <a:bodyPr/>
        <a:lstStyle/>
        <a:p>
          <a:r>
            <a:rPr lang="en-GB" sz="2100" dirty="0" smtClean="0"/>
            <a:t>Goal</a:t>
          </a:r>
          <a:endParaRPr lang="en-GB" sz="2100" dirty="0"/>
        </a:p>
      </dgm:t>
    </dgm:pt>
    <dgm:pt modelId="{D404860E-D497-0441-B9FF-0DE1E23B2271}" type="parTrans" cxnId="{EBE95215-EB17-934E-B67E-1DB3774DA3BA}">
      <dgm:prSet/>
      <dgm:spPr/>
      <dgm:t>
        <a:bodyPr/>
        <a:lstStyle/>
        <a:p>
          <a:endParaRPr lang="en-GB"/>
        </a:p>
      </dgm:t>
    </dgm:pt>
    <dgm:pt modelId="{FB03A18C-E35A-3F48-A7BE-0E234D7F722A}" type="sibTrans" cxnId="{EBE95215-EB17-934E-B67E-1DB3774DA3BA}">
      <dgm:prSet/>
      <dgm:spPr/>
      <dgm:t>
        <a:bodyPr/>
        <a:lstStyle/>
        <a:p>
          <a:endParaRPr lang="en-GB"/>
        </a:p>
      </dgm:t>
    </dgm:pt>
    <dgm:pt modelId="{95AE3D9D-865D-C543-9D10-383C07996429}">
      <dgm:prSet phldrT="[Text]"/>
      <dgm:spPr/>
      <dgm:t>
        <a:bodyPr/>
        <a:lstStyle/>
        <a:p>
          <a:r>
            <a:rPr lang="en-GB" sz="2100" dirty="0" smtClean="0"/>
            <a:t>Content</a:t>
          </a:r>
          <a:endParaRPr lang="en-GB" sz="2100" dirty="0"/>
        </a:p>
      </dgm:t>
    </dgm:pt>
    <dgm:pt modelId="{20E4ADD6-F649-7742-A08E-23E7A65C0C42}" type="parTrans" cxnId="{0827E355-8DA2-9141-A9D5-60A5293156A4}">
      <dgm:prSet/>
      <dgm:spPr/>
      <dgm:t>
        <a:bodyPr/>
        <a:lstStyle/>
        <a:p>
          <a:endParaRPr lang="en-GB"/>
        </a:p>
      </dgm:t>
    </dgm:pt>
    <dgm:pt modelId="{C72434FD-994A-6F49-91F2-0CDD0515E620}" type="sibTrans" cxnId="{0827E355-8DA2-9141-A9D5-60A5293156A4}">
      <dgm:prSet/>
      <dgm:spPr/>
      <dgm:t>
        <a:bodyPr/>
        <a:lstStyle/>
        <a:p>
          <a:endParaRPr lang="en-GB"/>
        </a:p>
      </dgm:t>
    </dgm:pt>
    <dgm:pt modelId="{610E8CA9-E28F-3546-A74D-0E52551A03A2}">
      <dgm:prSet phldrT="[Text]"/>
      <dgm:spPr/>
      <dgm:t>
        <a:bodyPr/>
        <a:lstStyle/>
        <a:p>
          <a:r>
            <a:rPr lang="en-GB" sz="2100" dirty="0" smtClean="0"/>
            <a:t>Design &amp; Development</a:t>
          </a:r>
          <a:endParaRPr lang="en-GB" sz="2100" dirty="0"/>
        </a:p>
      </dgm:t>
    </dgm:pt>
    <dgm:pt modelId="{8146238D-9C2A-2946-9DA6-4534E40D82FD}" type="parTrans" cxnId="{B4BE9997-27DC-244A-A6C8-E6358D59D123}">
      <dgm:prSet/>
      <dgm:spPr/>
      <dgm:t>
        <a:bodyPr/>
        <a:lstStyle/>
        <a:p>
          <a:endParaRPr lang="en-GB"/>
        </a:p>
      </dgm:t>
    </dgm:pt>
    <dgm:pt modelId="{9793D6AC-3900-9540-A98E-523E81E164D4}" type="sibTrans" cxnId="{B4BE9997-27DC-244A-A6C8-E6358D59D123}">
      <dgm:prSet/>
      <dgm:spPr/>
      <dgm:t>
        <a:bodyPr/>
        <a:lstStyle/>
        <a:p>
          <a:endParaRPr lang="en-GB"/>
        </a:p>
      </dgm:t>
    </dgm:pt>
    <dgm:pt modelId="{3F5B0967-E27E-5E4C-BF60-DB57840F178D}" type="pres">
      <dgm:prSet presAssocID="{C386312D-BCD9-F94E-B12F-4639BB3CBDA5}" presName="Name0" presStyleCnt="0">
        <dgm:presLayoutVars>
          <dgm:dir/>
          <dgm:resizeHandles val="exact"/>
        </dgm:presLayoutVars>
      </dgm:prSet>
      <dgm:spPr/>
    </dgm:pt>
    <dgm:pt modelId="{302968B2-245A-2B44-B06A-F0E0DC36CD06}" type="pres">
      <dgm:prSet presAssocID="{2BD39A53-97DE-A141-AC33-CE2E7377F3F1}" presName="node" presStyleLbl="node1" presStyleIdx="0" presStyleCnt="3" custLinFactNeighborX="2708">
        <dgm:presLayoutVars>
          <dgm:bulletEnabled val="1"/>
        </dgm:presLayoutVars>
      </dgm:prSet>
      <dgm:spPr/>
      <dgm:t>
        <a:bodyPr/>
        <a:lstStyle/>
        <a:p>
          <a:endParaRPr lang="en-GB"/>
        </a:p>
      </dgm:t>
    </dgm:pt>
    <dgm:pt modelId="{A86F8CF1-62C5-6C46-824A-6729EFE5C343}" type="pres">
      <dgm:prSet presAssocID="{82E748C2-15FB-FC4B-8B95-2EED7BFC00E1}" presName="sibTrans" presStyleLbl="sibTrans2D1" presStyleIdx="0" presStyleCnt="2"/>
      <dgm:spPr/>
      <dgm:t>
        <a:bodyPr/>
        <a:lstStyle/>
        <a:p>
          <a:endParaRPr lang="en-US"/>
        </a:p>
      </dgm:t>
    </dgm:pt>
    <dgm:pt modelId="{78B94CF9-383D-BD47-9E01-00A9DE1E2E4A}" type="pres">
      <dgm:prSet presAssocID="{82E748C2-15FB-FC4B-8B95-2EED7BFC00E1}" presName="connectorText" presStyleLbl="sibTrans2D1" presStyleIdx="0" presStyleCnt="2"/>
      <dgm:spPr/>
      <dgm:t>
        <a:bodyPr/>
        <a:lstStyle/>
        <a:p>
          <a:endParaRPr lang="en-US"/>
        </a:p>
      </dgm:t>
    </dgm:pt>
    <dgm:pt modelId="{7AF79958-402A-C946-9A19-B9FBF2C53015}" type="pres">
      <dgm:prSet presAssocID="{512633BC-C3A9-744D-8026-87E705AAF9FD}" presName="node" presStyleLbl="node1" presStyleIdx="1" presStyleCnt="3">
        <dgm:presLayoutVars>
          <dgm:bulletEnabled val="1"/>
        </dgm:presLayoutVars>
      </dgm:prSet>
      <dgm:spPr/>
      <dgm:t>
        <a:bodyPr/>
        <a:lstStyle/>
        <a:p>
          <a:endParaRPr lang="en-US"/>
        </a:p>
      </dgm:t>
    </dgm:pt>
    <dgm:pt modelId="{CB80647F-5712-2447-97B5-BDE098B8E73E}" type="pres">
      <dgm:prSet presAssocID="{F6252E3F-2138-7741-8A12-2EF611DB7274}" presName="sibTrans" presStyleLbl="sibTrans2D1" presStyleIdx="1" presStyleCnt="2"/>
      <dgm:spPr/>
      <dgm:t>
        <a:bodyPr/>
        <a:lstStyle/>
        <a:p>
          <a:endParaRPr lang="en-US"/>
        </a:p>
      </dgm:t>
    </dgm:pt>
    <dgm:pt modelId="{3592DE7F-7FB6-5E4A-83C9-8B33051D74CB}" type="pres">
      <dgm:prSet presAssocID="{F6252E3F-2138-7741-8A12-2EF611DB7274}" presName="connectorText" presStyleLbl="sibTrans2D1" presStyleIdx="1" presStyleCnt="2"/>
      <dgm:spPr/>
      <dgm:t>
        <a:bodyPr/>
        <a:lstStyle/>
        <a:p>
          <a:endParaRPr lang="en-US"/>
        </a:p>
      </dgm:t>
    </dgm:pt>
    <dgm:pt modelId="{0EE93284-8B1C-7D48-9A7A-FCFE21D9EFCE}" type="pres">
      <dgm:prSet presAssocID="{0FBAEEFA-67CA-1643-8648-98891E4F8E57}" presName="node" presStyleLbl="node1" presStyleIdx="2" presStyleCnt="3">
        <dgm:presLayoutVars>
          <dgm:bulletEnabled val="1"/>
        </dgm:presLayoutVars>
      </dgm:prSet>
      <dgm:spPr/>
      <dgm:t>
        <a:bodyPr/>
        <a:lstStyle/>
        <a:p>
          <a:endParaRPr lang="en-US"/>
        </a:p>
      </dgm:t>
    </dgm:pt>
  </dgm:ptLst>
  <dgm:cxnLst>
    <dgm:cxn modelId="{656CDBDB-B3BA-B64E-9600-573F3B41C4A3}" srcId="{C386312D-BCD9-F94E-B12F-4639BB3CBDA5}" destId="{512633BC-C3A9-744D-8026-87E705AAF9FD}" srcOrd="1" destOrd="0" parTransId="{696CA218-FFCB-E746-B1FB-03D2BC74DB7A}" sibTransId="{F6252E3F-2138-7741-8A12-2EF611DB7274}"/>
    <dgm:cxn modelId="{EDC79EE0-2EBC-7245-8E86-B1AF1EFB727A}" type="presOf" srcId="{2BD39A53-97DE-A141-AC33-CE2E7377F3F1}" destId="{302968B2-245A-2B44-B06A-F0E0DC36CD06}" srcOrd="0" destOrd="0" presId="urn:microsoft.com/office/officeart/2005/8/layout/process1"/>
    <dgm:cxn modelId="{49DDFE86-2497-D249-A6A8-12A853F2622B}" srcId="{C386312D-BCD9-F94E-B12F-4639BB3CBDA5}" destId="{2BD39A53-97DE-A141-AC33-CE2E7377F3F1}" srcOrd="0" destOrd="0" parTransId="{07A7D73B-44F2-AD42-9BAE-8BEDA3498C89}" sibTransId="{82E748C2-15FB-FC4B-8B95-2EED7BFC00E1}"/>
    <dgm:cxn modelId="{3FB0BC93-1C9D-3B47-A9BC-7F1628D16772}" type="presOf" srcId="{F6252E3F-2138-7741-8A12-2EF611DB7274}" destId="{3592DE7F-7FB6-5E4A-83C9-8B33051D74CB}" srcOrd="1" destOrd="0" presId="urn:microsoft.com/office/officeart/2005/8/layout/process1"/>
    <dgm:cxn modelId="{06242653-C901-7B4F-AB49-D26338BBDD0F}" type="presOf" srcId="{C386312D-BCD9-F94E-B12F-4639BB3CBDA5}" destId="{3F5B0967-E27E-5E4C-BF60-DB57840F178D}" srcOrd="0" destOrd="0" presId="urn:microsoft.com/office/officeart/2005/8/layout/process1"/>
    <dgm:cxn modelId="{AAE771A3-7101-B542-8CCB-7AE2397B279A}" type="presOf" srcId="{95AE3D9D-865D-C543-9D10-383C07996429}" destId="{7AF79958-402A-C946-9A19-B9FBF2C53015}" srcOrd="0" destOrd="1" presId="urn:microsoft.com/office/officeart/2005/8/layout/process1"/>
    <dgm:cxn modelId="{E64806FB-D68B-384D-9074-9DF820516BC6}" srcId="{C386312D-BCD9-F94E-B12F-4639BB3CBDA5}" destId="{0FBAEEFA-67CA-1643-8648-98891E4F8E57}" srcOrd="2" destOrd="0" parTransId="{14170FE8-0CBC-C34F-ACAE-2C464B5EED74}" sibTransId="{6E48E4B1-0662-4A47-BF2E-E4043390A3BA}"/>
    <dgm:cxn modelId="{35B5029A-0CF5-7E45-BAD7-C1B6D7CCF4F1}" type="presOf" srcId="{F1C6B6D5-64C9-2341-8491-08BCF7357274}" destId="{302968B2-245A-2B44-B06A-F0E0DC36CD06}" srcOrd="0" destOrd="1" presId="urn:microsoft.com/office/officeart/2005/8/layout/process1"/>
    <dgm:cxn modelId="{C0606453-76CB-A844-8FE0-DD191BF5ABCA}" type="presOf" srcId="{F6252E3F-2138-7741-8A12-2EF611DB7274}" destId="{CB80647F-5712-2447-97B5-BDE098B8E73E}" srcOrd="0" destOrd="0" presId="urn:microsoft.com/office/officeart/2005/8/layout/process1"/>
    <dgm:cxn modelId="{0827E355-8DA2-9141-A9D5-60A5293156A4}" srcId="{512633BC-C3A9-744D-8026-87E705AAF9FD}" destId="{95AE3D9D-865D-C543-9D10-383C07996429}" srcOrd="0" destOrd="0" parTransId="{20E4ADD6-F649-7742-A08E-23E7A65C0C42}" sibTransId="{C72434FD-994A-6F49-91F2-0CDD0515E620}"/>
    <dgm:cxn modelId="{A3972A4E-E7A6-1F4F-B401-347564591F68}" type="presOf" srcId="{82E748C2-15FB-FC4B-8B95-2EED7BFC00E1}" destId="{A86F8CF1-62C5-6C46-824A-6729EFE5C343}" srcOrd="0" destOrd="0" presId="urn:microsoft.com/office/officeart/2005/8/layout/process1"/>
    <dgm:cxn modelId="{B4BE9997-27DC-244A-A6C8-E6358D59D123}" srcId="{0FBAEEFA-67CA-1643-8648-98891E4F8E57}" destId="{610E8CA9-E28F-3546-A74D-0E52551A03A2}" srcOrd="0" destOrd="0" parTransId="{8146238D-9C2A-2946-9DA6-4534E40D82FD}" sibTransId="{9793D6AC-3900-9540-A98E-523E81E164D4}"/>
    <dgm:cxn modelId="{EBE95215-EB17-934E-B67E-1DB3774DA3BA}" srcId="{2BD39A53-97DE-A141-AC33-CE2E7377F3F1}" destId="{F1C6B6D5-64C9-2341-8491-08BCF7357274}" srcOrd="0" destOrd="0" parTransId="{D404860E-D497-0441-B9FF-0DE1E23B2271}" sibTransId="{FB03A18C-E35A-3F48-A7BE-0E234D7F722A}"/>
    <dgm:cxn modelId="{9914A121-FEE0-794D-9D3A-5F9553278D46}" type="presOf" srcId="{610E8CA9-E28F-3546-A74D-0E52551A03A2}" destId="{0EE93284-8B1C-7D48-9A7A-FCFE21D9EFCE}" srcOrd="0" destOrd="1" presId="urn:microsoft.com/office/officeart/2005/8/layout/process1"/>
    <dgm:cxn modelId="{D0A26250-478D-4A46-BCCE-4F0095432974}" type="presOf" srcId="{0FBAEEFA-67CA-1643-8648-98891E4F8E57}" destId="{0EE93284-8B1C-7D48-9A7A-FCFE21D9EFCE}" srcOrd="0" destOrd="0" presId="urn:microsoft.com/office/officeart/2005/8/layout/process1"/>
    <dgm:cxn modelId="{5E21A8B2-E26B-8744-AD6C-E53B66893055}" type="presOf" srcId="{82E748C2-15FB-FC4B-8B95-2EED7BFC00E1}" destId="{78B94CF9-383D-BD47-9E01-00A9DE1E2E4A}" srcOrd="1" destOrd="0" presId="urn:microsoft.com/office/officeart/2005/8/layout/process1"/>
    <dgm:cxn modelId="{FB347994-DAD9-8F49-A527-84232B1D34DD}" type="presOf" srcId="{512633BC-C3A9-744D-8026-87E705AAF9FD}" destId="{7AF79958-402A-C946-9A19-B9FBF2C53015}" srcOrd="0" destOrd="0" presId="urn:microsoft.com/office/officeart/2005/8/layout/process1"/>
    <dgm:cxn modelId="{6E6183AA-A532-A64C-A7E7-0DBC9122FB0E}" type="presParOf" srcId="{3F5B0967-E27E-5E4C-BF60-DB57840F178D}" destId="{302968B2-245A-2B44-B06A-F0E0DC36CD06}" srcOrd="0" destOrd="0" presId="urn:microsoft.com/office/officeart/2005/8/layout/process1"/>
    <dgm:cxn modelId="{80A63A3E-B27A-5640-B700-8FE14095402A}" type="presParOf" srcId="{3F5B0967-E27E-5E4C-BF60-DB57840F178D}" destId="{A86F8CF1-62C5-6C46-824A-6729EFE5C343}" srcOrd="1" destOrd="0" presId="urn:microsoft.com/office/officeart/2005/8/layout/process1"/>
    <dgm:cxn modelId="{68735EA4-99F3-2448-8FE5-1B02DA1105D2}" type="presParOf" srcId="{A86F8CF1-62C5-6C46-824A-6729EFE5C343}" destId="{78B94CF9-383D-BD47-9E01-00A9DE1E2E4A}" srcOrd="0" destOrd="0" presId="urn:microsoft.com/office/officeart/2005/8/layout/process1"/>
    <dgm:cxn modelId="{0C0CDA6D-C62E-4240-A8DA-716787A6AE13}" type="presParOf" srcId="{3F5B0967-E27E-5E4C-BF60-DB57840F178D}" destId="{7AF79958-402A-C946-9A19-B9FBF2C53015}" srcOrd="2" destOrd="0" presId="urn:microsoft.com/office/officeart/2005/8/layout/process1"/>
    <dgm:cxn modelId="{262C62B5-0062-DA43-9E4B-E251B93AA613}" type="presParOf" srcId="{3F5B0967-E27E-5E4C-BF60-DB57840F178D}" destId="{CB80647F-5712-2447-97B5-BDE098B8E73E}" srcOrd="3" destOrd="0" presId="urn:microsoft.com/office/officeart/2005/8/layout/process1"/>
    <dgm:cxn modelId="{FCD9CA1F-9BF3-F241-B3B9-AD717075109C}" type="presParOf" srcId="{CB80647F-5712-2447-97B5-BDE098B8E73E}" destId="{3592DE7F-7FB6-5E4A-83C9-8B33051D74CB}" srcOrd="0" destOrd="0" presId="urn:microsoft.com/office/officeart/2005/8/layout/process1"/>
    <dgm:cxn modelId="{43B07731-5DAA-D540-9726-79C03AFEA61A}" type="presParOf" srcId="{3F5B0967-E27E-5E4C-BF60-DB57840F178D}" destId="{0EE93284-8B1C-7D48-9A7A-FCFE21D9EFCE}"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F2DD05-FB18-3844-A17B-E6F39C729BD9}">
      <dsp:nvSpPr>
        <dsp:cNvPr id="0" name=""/>
        <dsp:cNvSpPr/>
      </dsp:nvSpPr>
      <dsp:spPr>
        <a:xfrm>
          <a:off x="1743" y="269076"/>
          <a:ext cx="3718960" cy="223137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5260" tIns="175260" rIns="175260" bIns="175260" numCol="1" spcCol="1270" anchor="ctr" anchorCtr="0">
          <a:noAutofit/>
        </a:bodyPr>
        <a:lstStyle/>
        <a:p>
          <a:pPr lvl="0" algn="ctr" defTabSz="2044700">
            <a:lnSpc>
              <a:spcPct val="90000"/>
            </a:lnSpc>
            <a:spcBef>
              <a:spcPct val="0"/>
            </a:spcBef>
            <a:spcAft>
              <a:spcPct val="35000"/>
            </a:spcAft>
          </a:pPr>
          <a:r>
            <a:rPr lang="en-GB" sz="4600" kern="1200" dirty="0" smtClean="0"/>
            <a:t>Goal</a:t>
          </a:r>
          <a:endParaRPr lang="en-GB" sz="4600" kern="1200" dirty="0"/>
        </a:p>
      </dsp:txBody>
      <dsp:txXfrm>
        <a:off x="67098" y="334431"/>
        <a:ext cx="3588250" cy="2100666"/>
      </dsp:txXfrm>
    </dsp:sp>
    <dsp:sp modelId="{941434AB-B60B-7042-B7E0-CF7E141A85DC}">
      <dsp:nvSpPr>
        <dsp:cNvPr id="0" name=""/>
        <dsp:cNvSpPr/>
      </dsp:nvSpPr>
      <dsp:spPr>
        <a:xfrm>
          <a:off x="4092599" y="923613"/>
          <a:ext cx="788419" cy="922302"/>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644650">
            <a:lnSpc>
              <a:spcPct val="90000"/>
            </a:lnSpc>
            <a:spcBef>
              <a:spcPct val="0"/>
            </a:spcBef>
            <a:spcAft>
              <a:spcPct val="35000"/>
            </a:spcAft>
          </a:pPr>
          <a:endParaRPr lang="en-GB" sz="3700" kern="1200"/>
        </a:p>
      </dsp:txBody>
      <dsp:txXfrm>
        <a:off x="4092599" y="1108073"/>
        <a:ext cx="551893" cy="553382"/>
      </dsp:txXfrm>
    </dsp:sp>
    <dsp:sp modelId="{611900B9-E3AA-3241-B439-BEEC6511CEA1}">
      <dsp:nvSpPr>
        <dsp:cNvPr id="0" name=""/>
        <dsp:cNvSpPr/>
      </dsp:nvSpPr>
      <dsp:spPr>
        <a:xfrm>
          <a:off x="5208288" y="269076"/>
          <a:ext cx="3718960" cy="223137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5260" tIns="175260" rIns="175260" bIns="175260" numCol="1" spcCol="1270" anchor="ctr" anchorCtr="0">
          <a:noAutofit/>
        </a:bodyPr>
        <a:lstStyle/>
        <a:p>
          <a:pPr lvl="0" algn="ctr" defTabSz="2044700">
            <a:lnSpc>
              <a:spcPct val="90000"/>
            </a:lnSpc>
            <a:spcBef>
              <a:spcPct val="0"/>
            </a:spcBef>
            <a:spcAft>
              <a:spcPct val="35000"/>
            </a:spcAft>
          </a:pPr>
          <a:r>
            <a:rPr lang="en-GB" sz="4600" kern="1200" dirty="0" smtClean="0"/>
            <a:t>Design &amp; Development</a:t>
          </a:r>
          <a:endParaRPr lang="en-GB" sz="4600" kern="1200" dirty="0"/>
        </a:p>
      </dsp:txBody>
      <dsp:txXfrm>
        <a:off x="5273643" y="334431"/>
        <a:ext cx="3588250" cy="21006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2968B2-245A-2B44-B06A-F0E0DC36CD06}">
      <dsp:nvSpPr>
        <dsp:cNvPr id="0" name=""/>
        <dsp:cNvSpPr/>
      </dsp:nvSpPr>
      <dsp:spPr>
        <a:xfrm>
          <a:off x="33255" y="1809103"/>
          <a:ext cx="2345604" cy="167124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t" anchorCtr="0">
          <a:noAutofit/>
        </a:bodyPr>
        <a:lstStyle/>
        <a:p>
          <a:pPr lvl="0" algn="l" defTabSz="1600200">
            <a:lnSpc>
              <a:spcPct val="90000"/>
            </a:lnSpc>
            <a:spcBef>
              <a:spcPct val="0"/>
            </a:spcBef>
            <a:spcAft>
              <a:spcPct val="35000"/>
            </a:spcAft>
          </a:pPr>
          <a:r>
            <a:rPr lang="en-GB" sz="3600" kern="1200" dirty="0" smtClean="0"/>
            <a:t>Why</a:t>
          </a:r>
          <a:endParaRPr lang="en-GB" sz="2700" kern="1200" dirty="0"/>
        </a:p>
        <a:p>
          <a:pPr marL="228600" lvl="1" indent="-228600" algn="l" defTabSz="933450">
            <a:lnSpc>
              <a:spcPct val="90000"/>
            </a:lnSpc>
            <a:spcBef>
              <a:spcPct val="0"/>
            </a:spcBef>
            <a:spcAft>
              <a:spcPct val="15000"/>
            </a:spcAft>
            <a:buChar char="••"/>
          </a:pPr>
          <a:r>
            <a:rPr lang="en-GB" sz="2100" kern="1200" dirty="0" smtClean="0"/>
            <a:t>Goal</a:t>
          </a:r>
          <a:endParaRPr lang="en-GB" sz="2100" kern="1200" dirty="0"/>
        </a:p>
      </dsp:txBody>
      <dsp:txXfrm>
        <a:off x="82204" y="1858052"/>
        <a:ext cx="2247706" cy="1573345"/>
      </dsp:txXfrm>
    </dsp:sp>
    <dsp:sp modelId="{A86F8CF1-62C5-6C46-824A-6729EFE5C343}">
      <dsp:nvSpPr>
        <dsp:cNvPr id="0" name=""/>
        <dsp:cNvSpPr/>
      </dsp:nvSpPr>
      <dsp:spPr>
        <a:xfrm>
          <a:off x="2607068" y="2353870"/>
          <a:ext cx="483802" cy="581709"/>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en-GB" sz="2500" kern="1200"/>
        </a:p>
      </dsp:txBody>
      <dsp:txXfrm>
        <a:off x="2607068" y="2470212"/>
        <a:ext cx="338661" cy="349025"/>
      </dsp:txXfrm>
    </dsp:sp>
    <dsp:sp modelId="{7AF79958-402A-C946-9A19-B9FBF2C53015}">
      <dsp:nvSpPr>
        <dsp:cNvPr id="0" name=""/>
        <dsp:cNvSpPr/>
      </dsp:nvSpPr>
      <dsp:spPr>
        <a:xfrm>
          <a:off x="3291693" y="1809103"/>
          <a:ext cx="2345604" cy="167124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t" anchorCtr="0">
          <a:noAutofit/>
        </a:bodyPr>
        <a:lstStyle/>
        <a:p>
          <a:pPr lvl="0" algn="l" defTabSz="1600200">
            <a:lnSpc>
              <a:spcPct val="90000"/>
            </a:lnSpc>
            <a:spcBef>
              <a:spcPct val="0"/>
            </a:spcBef>
            <a:spcAft>
              <a:spcPct val="35000"/>
            </a:spcAft>
          </a:pPr>
          <a:r>
            <a:rPr lang="en-GB" sz="3600" kern="1200" dirty="0" smtClean="0"/>
            <a:t>What</a:t>
          </a:r>
          <a:endParaRPr lang="en-GB" sz="3600" kern="1200" dirty="0"/>
        </a:p>
        <a:p>
          <a:pPr marL="228600" lvl="1" indent="-228600" algn="l" defTabSz="933450">
            <a:lnSpc>
              <a:spcPct val="90000"/>
            </a:lnSpc>
            <a:spcBef>
              <a:spcPct val="0"/>
            </a:spcBef>
            <a:spcAft>
              <a:spcPct val="15000"/>
            </a:spcAft>
            <a:buChar char="••"/>
          </a:pPr>
          <a:r>
            <a:rPr lang="en-GB" sz="2100" kern="1200" dirty="0" smtClean="0"/>
            <a:t>Content</a:t>
          </a:r>
          <a:endParaRPr lang="en-GB" sz="2100" kern="1200" dirty="0"/>
        </a:p>
      </dsp:txBody>
      <dsp:txXfrm>
        <a:off x="3340642" y="1858052"/>
        <a:ext cx="2247706" cy="1573345"/>
      </dsp:txXfrm>
    </dsp:sp>
    <dsp:sp modelId="{CB80647F-5712-2447-97B5-BDE098B8E73E}">
      <dsp:nvSpPr>
        <dsp:cNvPr id="0" name=""/>
        <dsp:cNvSpPr/>
      </dsp:nvSpPr>
      <dsp:spPr>
        <a:xfrm>
          <a:off x="5871858" y="2353870"/>
          <a:ext cx="497268" cy="581709"/>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en-GB" sz="2500" kern="1200"/>
        </a:p>
      </dsp:txBody>
      <dsp:txXfrm>
        <a:off x="5871858" y="2470212"/>
        <a:ext cx="348088" cy="349025"/>
      </dsp:txXfrm>
    </dsp:sp>
    <dsp:sp modelId="{0EE93284-8B1C-7D48-9A7A-FCFE21D9EFCE}">
      <dsp:nvSpPr>
        <dsp:cNvPr id="0" name=""/>
        <dsp:cNvSpPr/>
      </dsp:nvSpPr>
      <dsp:spPr>
        <a:xfrm>
          <a:off x="6575539" y="1809103"/>
          <a:ext cx="2345604" cy="167124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t" anchorCtr="0">
          <a:noAutofit/>
        </a:bodyPr>
        <a:lstStyle/>
        <a:p>
          <a:pPr lvl="0" algn="l" defTabSz="1600200">
            <a:lnSpc>
              <a:spcPct val="90000"/>
            </a:lnSpc>
            <a:spcBef>
              <a:spcPct val="0"/>
            </a:spcBef>
            <a:spcAft>
              <a:spcPct val="35000"/>
            </a:spcAft>
          </a:pPr>
          <a:r>
            <a:rPr lang="en-GB" sz="3600" kern="1200" dirty="0" smtClean="0"/>
            <a:t>How</a:t>
          </a:r>
          <a:endParaRPr lang="en-GB" sz="2700" kern="1200" dirty="0"/>
        </a:p>
        <a:p>
          <a:pPr marL="228600" lvl="1" indent="-228600" algn="l" defTabSz="933450">
            <a:lnSpc>
              <a:spcPct val="90000"/>
            </a:lnSpc>
            <a:spcBef>
              <a:spcPct val="0"/>
            </a:spcBef>
            <a:spcAft>
              <a:spcPct val="15000"/>
            </a:spcAft>
            <a:buChar char="••"/>
          </a:pPr>
          <a:r>
            <a:rPr lang="en-GB" sz="2100" kern="1200" dirty="0" smtClean="0"/>
            <a:t>Design &amp; Development</a:t>
          </a:r>
          <a:endParaRPr lang="en-GB" sz="2100" kern="1200" dirty="0"/>
        </a:p>
      </dsp:txBody>
      <dsp:txXfrm>
        <a:off x="6624488" y="1858052"/>
        <a:ext cx="2247706" cy="1573345"/>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FF364F8-944A-5749-910B-108C6C6D0C03}" type="datetimeFigureOut">
              <a:rPr lang="en-US" smtClean="0"/>
              <a:t>2/24/16</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8E7C8A9-C49E-7B4E-A0AB-896E68C42856}" type="slidenum">
              <a:rPr lang="en-GB" smtClean="0"/>
              <a:t>‹#›</a:t>
            </a:fld>
            <a:endParaRPr lang="en-GB"/>
          </a:p>
        </p:txBody>
      </p:sp>
    </p:spTree>
    <p:extLst>
      <p:ext uri="{BB962C8B-B14F-4D97-AF65-F5344CB8AC3E}">
        <p14:creationId xmlns:p14="http://schemas.microsoft.com/office/powerpoint/2010/main" val="6753907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charset="0"/>
                <a:ea typeface="+mn-ea"/>
                <a:cs typeface="+mn-cs"/>
              </a:defRPr>
            </a:lvl1pPr>
          </a:lstStyle>
          <a:p>
            <a:pPr>
              <a:defRPr/>
            </a:pPr>
            <a:endParaRPr lang="en-US"/>
          </a:p>
        </p:txBody>
      </p:sp>
      <p:sp>
        <p:nvSpPr>
          <p:cNvPr id="7782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cs typeface="+mn-cs"/>
              </a:defRPr>
            </a:lvl1pPr>
          </a:lstStyle>
          <a:p>
            <a:pPr>
              <a:defRPr/>
            </a:pPr>
            <a:fld id="{25F9EDBE-3CE4-8845-8727-38A786359B6E}" type="datetimeFigureOut">
              <a:rPr lang="en-US"/>
              <a:pPr>
                <a:defRPr/>
              </a:pPr>
              <a:t>2/24/16</a:t>
            </a:fld>
            <a:endParaRPr lang="en-US"/>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7782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783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charset="0"/>
                <a:ea typeface="+mn-ea"/>
                <a:cs typeface="+mn-cs"/>
              </a:defRPr>
            </a:lvl1pPr>
          </a:lstStyle>
          <a:p>
            <a:pPr>
              <a:defRPr/>
            </a:pPr>
            <a:endParaRPr lang="en-US"/>
          </a:p>
        </p:txBody>
      </p:sp>
      <p:sp>
        <p:nvSpPr>
          <p:cNvPr id="7783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cs typeface="+mn-cs"/>
              </a:defRPr>
            </a:lvl1pPr>
          </a:lstStyle>
          <a:p>
            <a:pPr>
              <a:defRPr/>
            </a:pPr>
            <a:fld id="{CE7564DD-907A-A84A-9426-BF36A4674A07}" type="slidenum">
              <a:rPr lang="en-US"/>
              <a:pPr>
                <a:defRPr/>
              </a:pPr>
              <a:t>‹#›</a:t>
            </a:fld>
            <a:endParaRPr lang="en-US"/>
          </a:p>
        </p:txBody>
      </p:sp>
    </p:spTree>
    <p:extLst>
      <p:ext uri="{BB962C8B-B14F-4D97-AF65-F5344CB8AC3E}">
        <p14:creationId xmlns:p14="http://schemas.microsoft.com/office/powerpoint/2010/main" val="127357032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pitchFamily="34"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Calibri" pitchFamily="34"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 Id="rId3" Type="http://schemas.openxmlformats.org/officeDocument/2006/relationships/hyperlink" Target="http://gs.statcounter.com" TargetMode="Externa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262EFD3-0E42-FC43-BF50-FFD140BBDC56}" type="slidenum">
              <a:rPr lang="en-US" sz="1200"/>
              <a:pPr/>
              <a:t>1</a:t>
            </a:fld>
            <a:endParaRPr lang="en-US" sz="1200" dirty="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s-EC">
              <a:latin typeface="Calibri" charset="0"/>
            </a:endParaRPr>
          </a:p>
        </p:txBody>
      </p:sp>
    </p:spTree>
    <p:extLst>
      <p:ext uri="{BB962C8B-B14F-4D97-AF65-F5344CB8AC3E}">
        <p14:creationId xmlns:p14="http://schemas.microsoft.com/office/powerpoint/2010/main" val="4242383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E7564DD-907A-A84A-9426-BF36A4674A07}" type="slidenum">
              <a:rPr lang="en-US" smtClean="0"/>
              <a:pPr>
                <a:defRPr/>
              </a:pPr>
              <a:t>15</a:t>
            </a:fld>
            <a:endParaRPr lang="en-US"/>
          </a:p>
        </p:txBody>
      </p:sp>
    </p:spTree>
    <p:extLst>
      <p:ext uri="{BB962C8B-B14F-4D97-AF65-F5344CB8AC3E}">
        <p14:creationId xmlns:p14="http://schemas.microsoft.com/office/powerpoint/2010/main" val="6122675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24626785-320E-DB48-8E64-EB496C8AF7B4}" type="slidenum">
              <a:rPr lang="de-DE" sz="1200"/>
              <a:pPr/>
              <a:t>17</a:t>
            </a:fld>
            <a:endParaRPr lang="de-DE" sz="1200" dirty="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19675139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Talk</a:t>
            </a:r>
            <a:r>
              <a:rPr lang="en-AU" baseline="0" dirty="0" smtClean="0"/>
              <a:t> about historical changes in Web design from IT-only domain to creative artists through to collaboration</a:t>
            </a:r>
            <a:endParaRPr lang="en-AU" dirty="0"/>
          </a:p>
        </p:txBody>
      </p:sp>
      <p:sp>
        <p:nvSpPr>
          <p:cNvPr id="4" name="Slide Number Placeholder 3"/>
          <p:cNvSpPr>
            <a:spLocks noGrp="1"/>
          </p:cNvSpPr>
          <p:nvPr>
            <p:ph type="sldNum" sz="quarter" idx="10"/>
          </p:nvPr>
        </p:nvSpPr>
        <p:spPr/>
        <p:txBody>
          <a:bodyPr/>
          <a:lstStyle/>
          <a:p>
            <a:pPr>
              <a:defRPr/>
            </a:pPr>
            <a:fld id="{CE7564DD-907A-A84A-9426-BF36A4674A07}" type="slidenum">
              <a:rPr lang="en-US" smtClean="0"/>
              <a:pPr>
                <a:defRPr/>
              </a:pPr>
              <a:t>18</a:t>
            </a:fld>
            <a:endParaRPr lang="en-US"/>
          </a:p>
        </p:txBody>
      </p:sp>
    </p:spTree>
    <p:extLst>
      <p:ext uri="{BB962C8B-B14F-4D97-AF65-F5344CB8AC3E}">
        <p14:creationId xmlns:p14="http://schemas.microsoft.com/office/powerpoint/2010/main" val="40394203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E7564DD-907A-A84A-9426-BF36A4674A07}" type="slidenum">
              <a:rPr lang="en-US" smtClean="0"/>
              <a:pPr>
                <a:defRPr/>
              </a:pPr>
              <a:t>19</a:t>
            </a:fld>
            <a:endParaRPr lang="en-US" dirty="0"/>
          </a:p>
        </p:txBody>
      </p:sp>
    </p:spTree>
    <p:extLst>
      <p:ext uri="{BB962C8B-B14F-4D97-AF65-F5344CB8AC3E}">
        <p14:creationId xmlns:p14="http://schemas.microsoft.com/office/powerpoint/2010/main" val="23046394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C95E6927-F9B9-B648-9253-CA6FF1D3F61B}" type="slidenum">
              <a:rPr lang="de-DE" sz="1200"/>
              <a:pPr/>
              <a:t>20</a:t>
            </a:fld>
            <a:endParaRPr lang="de-DE"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3040891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Important!</a:t>
            </a:r>
            <a:r>
              <a:rPr lang="en-GB" baseline="0" dirty="0" smtClean="0"/>
              <a:t> Sites are not just places for content… that content has a purpose – what is it?</a:t>
            </a:r>
            <a:endParaRPr lang="en-GB" dirty="0"/>
          </a:p>
        </p:txBody>
      </p:sp>
      <p:sp>
        <p:nvSpPr>
          <p:cNvPr id="4" name="Slide Number Placeholder 3"/>
          <p:cNvSpPr>
            <a:spLocks noGrp="1"/>
          </p:cNvSpPr>
          <p:nvPr>
            <p:ph type="sldNum" sz="quarter" idx="10"/>
          </p:nvPr>
        </p:nvSpPr>
        <p:spPr/>
        <p:txBody>
          <a:bodyPr/>
          <a:lstStyle/>
          <a:p>
            <a:pPr>
              <a:defRPr/>
            </a:pPr>
            <a:fld id="{CE7564DD-907A-A84A-9426-BF36A4674A07}" type="slidenum">
              <a:rPr lang="en-US" smtClean="0"/>
              <a:pPr>
                <a:defRPr/>
              </a:pPr>
              <a:t>21</a:t>
            </a:fld>
            <a:endParaRPr lang="en-US"/>
          </a:p>
        </p:txBody>
      </p:sp>
    </p:spTree>
    <p:extLst>
      <p:ext uri="{BB962C8B-B14F-4D97-AF65-F5344CB8AC3E}">
        <p14:creationId xmlns:p14="http://schemas.microsoft.com/office/powerpoint/2010/main" val="13212739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What other examples can you think of?</a:t>
            </a:r>
            <a:endParaRPr lang="en-GB" dirty="0"/>
          </a:p>
        </p:txBody>
      </p:sp>
      <p:sp>
        <p:nvSpPr>
          <p:cNvPr id="4" name="Slide Number Placeholder 3"/>
          <p:cNvSpPr>
            <a:spLocks noGrp="1"/>
          </p:cNvSpPr>
          <p:nvPr>
            <p:ph type="sldNum" sz="quarter" idx="10"/>
          </p:nvPr>
        </p:nvSpPr>
        <p:spPr/>
        <p:txBody>
          <a:bodyPr/>
          <a:lstStyle/>
          <a:p>
            <a:pPr>
              <a:defRPr/>
            </a:pPr>
            <a:fld id="{CE7564DD-907A-A84A-9426-BF36A4674A07}" type="slidenum">
              <a:rPr lang="en-US" smtClean="0"/>
              <a:pPr>
                <a:defRPr/>
              </a:pPr>
              <a:t>22</a:t>
            </a:fld>
            <a:endParaRPr lang="en-US"/>
          </a:p>
        </p:txBody>
      </p:sp>
    </p:spTree>
    <p:extLst>
      <p:ext uri="{BB962C8B-B14F-4D97-AF65-F5344CB8AC3E}">
        <p14:creationId xmlns:p14="http://schemas.microsoft.com/office/powerpoint/2010/main" val="12156499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See http://</a:t>
            </a:r>
            <a:r>
              <a:rPr lang="en-GB" dirty="0" err="1" smtClean="0"/>
              <a:t>blog.hubspot.com</a:t>
            </a:r>
            <a:r>
              <a:rPr lang="en-GB" dirty="0" smtClean="0"/>
              <a:t>/marketing/great-call-to-action-examples for more &amp; a free how-to guide.</a:t>
            </a:r>
            <a:endParaRPr lang="en-GB" dirty="0"/>
          </a:p>
        </p:txBody>
      </p:sp>
      <p:sp>
        <p:nvSpPr>
          <p:cNvPr id="4" name="Slide Number Placeholder 3"/>
          <p:cNvSpPr>
            <a:spLocks noGrp="1"/>
          </p:cNvSpPr>
          <p:nvPr>
            <p:ph type="sldNum" sz="quarter" idx="10"/>
          </p:nvPr>
        </p:nvSpPr>
        <p:spPr/>
        <p:txBody>
          <a:bodyPr/>
          <a:lstStyle/>
          <a:p>
            <a:pPr>
              <a:defRPr/>
            </a:pPr>
            <a:fld id="{CE7564DD-907A-A84A-9426-BF36A4674A07}" type="slidenum">
              <a:rPr lang="en-US" smtClean="0"/>
              <a:pPr>
                <a:defRPr/>
              </a:pPr>
              <a:t>23</a:t>
            </a:fld>
            <a:endParaRPr lang="en-US"/>
          </a:p>
        </p:txBody>
      </p:sp>
    </p:spTree>
    <p:extLst>
      <p:ext uri="{BB962C8B-B14F-4D97-AF65-F5344CB8AC3E}">
        <p14:creationId xmlns:p14="http://schemas.microsoft.com/office/powerpoint/2010/main" val="30779822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poster is trying to sell you this</a:t>
            </a:r>
            <a:r>
              <a:rPr lang="en-GB" baseline="0" dirty="0" smtClean="0"/>
              <a:t> service, but how do you buy? Where is the call to action?</a:t>
            </a:r>
            <a:endParaRPr lang="en-GB" dirty="0"/>
          </a:p>
        </p:txBody>
      </p:sp>
      <p:sp>
        <p:nvSpPr>
          <p:cNvPr id="4" name="Slide Number Placeholder 3"/>
          <p:cNvSpPr>
            <a:spLocks noGrp="1"/>
          </p:cNvSpPr>
          <p:nvPr>
            <p:ph type="sldNum" sz="quarter" idx="10"/>
          </p:nvPr>
        </p:nvSpPr>
        <p:spPr/>
        <p:txBody>
          <a:bodyPr/>
          <a:lstStyle/>
          <a:p>
            <a:pPr>
              <a:defRPr/>
            </a:pPr>
            <a:fld id="{CE7564DD-907A-A84A-9426-BF36A4674A07}" type="slidenum">
              <a:rPr lang="en-US" smtClean="0"/>
              <a:pPr>
                <a:defRPr/>
              </a:pPr>
              <a:t>24</a:t>
            </a:fld>
            <a:endParaRPr lang="en-US"/>
          </a:p>
        </p:txBody>
      </p:sp>
    </p:spTree>
    <p:extLst>
      <p:ext uri="{BB962C8B-B14F-4D97-AF65-F5344CB8AC3E}">
        <p14:creationId xmlns:p14="http://schemas.microsoft.com/office/powerpoint/2010/main" val="11470784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Examples</a:t>
            </a:r>
            <a:r>
              <a:rPr lang="en-GB" baseline="0" dirty="0" smtClean="0"/>
              <a:t> from http://</a:t>
            </a:r>
            <a:r>
              <a:rPr lang="en-GB" baseline="0" dirty="0" err="1" smtClean="0"/>
              <a:t>www.swcreatives.com</a:t>
            </a:r>
            <a:r>
              <a:rPr lang="en-GB" baseline="0" dirty="0" smtClean="0"/>
              <a:t>/</a:t>
            </a:r>
            <a:r>
              <a:rPr lang="en-GB" baseline="0" dirty="0" err="1" smtClean="0"/>
              <a:t>swc</a:t>
            </a:r>
            <a:r>
              <a:rPr lang="en-GB" baseline="0" dirty="0" smtClean="0"/>
              <a:t>-blog/</a:t>
            </a:r>
            <a:r>
              <a:rPr lang="en-GB" baseline="0" dirty="0" err="1" smtClean="0"/>
              <a:t>what_makes_a_good_and_bad_website</a:t>
            </a:r>
            <a:r>
              <a:rPr lang="en-GB" baseline="0" dirty="0" smtClean="0"/>
              <a:t> (read this for a critique)</a:t>
            </a:r>
            <a:endParaRPr lang="en-GB" dirty="0"/>
          </a:p>
        </p:txBody>
      </p:sp>
      <p:sp>
        <p:nvSpPr>
          <p:cNvPr id="4" name="Slide Number Placeholder 3"/>
          <p:cNvSpPr>
            <a:spLocks noGrp="1"/>
          </p:cNvSpPr>
          <p:nvPr>
            <p:ph type="sldNum" sz="quarter" idx="10"/>
          </p:nvPr>
        </p:nvSpPr>
        <p:spPr/>
        <p:txBody>
          <a:bodyPr/>
          <a:lstStyle/>
          <a:p>
            <a:pPr>
              <a:defRPr/>
            </a:pPr>
            <a:fld id="{CE7564DD-907A-A84A-9426-BF36A4674A07}" type="slidenum">
              <a:rPr lang="en-US" smtClean="0"/>
              <a:pPr>
                <a:defRPr/>
              </a:pPr>
              <a:t>27</a:t>
            </a:fld>
            <a:endParaRPr lang="en-US"/>
          </a:p>
        </p:txBody>
      </p:sp>
    </p:spTree>
    <p:extLst>
      <p:ext uri="{BB962C8B-B14F-4D97-AF65-F5344CB8AC3E}">
        <p14:creationId xmlns:p14="http://schemas.microsoft.com/office/powerpoint/2010/main" val="1372863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E7564DD-907A-A84A-9426-BF36A4674A07}" type="slidenum">
              <a:rPr lang="en-US" smtClean="0"/>
              <a:pPr>
                <a:defRPr/>
              </a:pPr>
              <a:t>2</a:t>
            </a:fld>
            <a:endParaRPr lang="en-US" dirty="0"/>
          </a:p>
        </p:txBody>
      </p:sp>
    </p:spTree>
    <p:extLst>
      <p:ext uri="{BB962C8B-B14F-4D97-AF65-F5344CB8AC3E}">
        <p14:creationId xmlns:p14="http://schemas.microsoft.com/office/powerpoint/2010/main" val="23046394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What does fighting the</a:t>
            </a:r>
            <a:r>
              <a:rPr lang="en-GB" baseline="0" dirty="0" smtClean="0"/>
              <a:t> environment mean? Some designers use fixed, image-based designs to get exactly what they want, but it doesn't look/work right on different devices and screen sizes. Some developers write code that only works in some browsers. Some developers make physically-based sites (e.g. tables for layout) instead of logically-based sites.</a:t>
            </a:r>
            <a:endParaRPr lang="en-GB" dirty="0"/>
          </a:p>
        </p:txBody>
      </p:sp>
      <p:sp>
        <p:nvSpPr>
          <p:cNvPr id="4" name="Slide Number Placeholder 3"/>
          <p:cNvSpPr>
            <a:spLocks noGrp="1"/>
          </p:cNvSpPr>
          <p:nvPr>
            <p:ph type="sldNum" sz="quarter" idx="10"/>
          </p:nvPr>
        </p:nvSpPr>
        <p:spPr/>
        <p:txBody>
          <a:bodyPr/>
          <a:lstStyle/>
          <a:p>
            <a:pPr>
              <a:defRPr/>
            </a:pPr>
            <a:fld id="{CE7564DD-907A-A84A-9426-BF36A4674A07}" type="slidenum">
              <a:rPr lang="en-US" smtClean="0"/>
              <a:pPr>
                <a:defRPr/>
              </a:pPr>
              <a:t>31</a:t>
            </a:fld>
            <a:endParaRPr lang="en-US"/>
          </a:p>
        </p:txBody>
      </p:sp>
    </p:spTree>
    <p:extLst>
      <p:ext uri="{BB962C8B-B14F-4D97-AF65-F5344CB8AC3E}">
        <p14:creationId xmlns:p14="http://schemas.microsoft.com/office/powerpoint/2010/main" val="39404813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Within reason: don't need to design for the 0.x% of the audience who use Netscape</a:t>
            </a:r>
            <a:r>
              <a:rPr lang="en-GB" baseline="0" dirty="0" smtClean="0"/>
              <a:t> 3 with poor CSS support (or similar)</a:t>
            </a:r>
            <a:endParaRPr lang="en-GB" dirty="0"/>
          </a:p>
        </p:txBody>
      </p:sp>
      <p:sp>
        <p:nvSpPr>
          <p:cNvPr id="4" name="Slide Number Placeholder 3"/>
          <p:cNvSpPr>
            <a:spLocks noGrp="1"/>
          </p:cNvSpPr>
          <p:nvPr>
            <p:ph type="sldNum" sz="quarter" idx="10"/>
          </p:nvPr>
        </p:nvSpPr>
        <p:spPr/>
        <p:txBody>
          <a:bodyPr/>
          <a:lstStyle/>
          <a:p>
            <a:pPr>
              <a:defRPr/>
            </a:pPr>
            <a:fld id="{CE7564DD-907A-A84A-9426-BF36A4674A07}" type="slidenum">
              <a:rPr lang="en-US" smtClean="0"/>
              <a:pPr>
                <a:defRPr/>
              </a:pPr>
              <a:t>32</a:t>
            </a:fld>
            <a:endParaRPr lang="en-US"/>
          </a:p>
        </p:txBody>
      </p:sp>
    </p:spTree>
    <p:extLst>
      <p:ext uri="{BB962C8B-B14F-4D97-AF65-F5344CB8AC3E}">
        <p14:creationId xmlns:p14="http://schemas.microsoft.com/office/powerpoint/2010/main" val="6598535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E7564DD-907A-A84A-9426-BF36A4674A07}" type="slidenum">
              <a:rPr lang="en-US" smtClean="0"/>
              <a:pPr>
                <a:defRPr/>
              </a:pPr>
              <a:t>33</a:t>
            </a:fld>
            <a:endParaRPr lang="en-US"/>
          </a:p>
        </p:txBody>
      </p:sp>
    </p:spTree>
    <p:extLst>
      <p:ext uri="{BB962C8B-B14F-4D97-AF65-F5344CB8AC3E}">
        <p14:creationId xmlns:p14="http://schemas.microsoft.com/office/powerpoint/2010/main" val="5266660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What's different about this</a:t>
            </a:r>
            <a:r>
              <a:rPr lang="en-GB" baseline="0" dirty="0" smtClean="0"/>
              <a:t> chart and the previous one?</a:t>
            </a:r>
          </a:p>
          <a:p>
            <a:r>
              <a:rPr lang="en-GB" baseline="0" dirty="0" smtClean="0"/>
              <a:t>Absolute numbers (affected by population size) vs. relative numbers (%). The second one is much more useful as a comparison. Think about information design - the best way to present information.</a:t>
            </a:r>
            <a:endParaRPr lang="en-GB" dirty="0"/>
          </a:p>
        </p:txBody>
      </p:sp>
      <p:sp>
        <p:nvSpPr>
          <p:cNvPr id="4" name="Slide Number Placeholder 3"/>
          <p:cNvSpPr>
            <a:spLocks noGrp="1"/>
          </p:cNvSpPr>
          <p:nvPr>
            <p:ph type="sldNum" sz="quarter" idx="10"/>
          </p:nvPr>
        </p:nvSpPr>
        <p:spPr/>
        <p:txBody>
          <a:bodyPr/>
          <a:lstStyle/>
          <a:p>
            <a:pPr>
              <a:defRPr/>
            </a:pPr>
            <a:fld id="{CE7564DD-907A-A84A-9426-BF36A4674A07}" type="slidenum">
              <a:rPr lang="en-US" smtClean="0"/>
              <a:pPr>
                <a:defRPr/>
              </a:pPr>
              <a:t>34</a:t>
            </a:fld>
            <a:endParaRPr lang="en-US"/>
          </a:p>
        </p:txBody>
      </p:sp>
    </p:spTree>
    <p:extLst>
      <p:ext uri="{BB962C8B-B14F-4D97-AF65-F5344CB8AC3E}">
        <p14:creationId xmlns:p14="http://schemas.microsoft.com/office/powerpoint/2010/main" val="25627560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How have things changed in 2 years? Note these graphs are more</a:t>
            </a:r>
            <a:r>
              <a:rPr lang="en-GB" baseline="0" dirty="0" smtClean="0"/>
              <a:t> difficult to compare because the x axis scale is different (90% </a:t>
            </a:r>
            <a:r>
              <a:rPr lang="en-GB" baseline="0" dirty="0" err="1" smtClean="0"/>
              <a:t>vs</a:t>
            </a:r>
            <a:r>
              <a:rPr lang="en-GB" baseline="0" dirty="0" smtClean="0"/>
              <a:t> 100%)</a:t>
            </a:r>
            <a:endParaRPr lang="en-GB" dirty="0"/>
          </a:p>
        </p:txBody>
      </p:sp>
      <p:sp>
        <p:nvSpPr>
          <p:cNvPr id="4" name="Slide Number Placeholder 3"/>
          <p:cNvSpPr>
            <a:spLocks noGrp="1"/>
          </p:cNvSpPr>
          <p:nvPr>
            <p:ph type="sldNum" sz="quarter" idx="10"/>
          </p:nvPr>
        </p:nvSpPr>
        <p:spPr/>
        <p:txBody>
          <a:bodyPr/>
          <a:lstStyle/>
          <a:p>
            <a:pPr>
              <a:defRPr/>
            </a:pPr>
            <a:fld id="{CE7564DD-907A-A84A-9426-BF36A4674A07}" type="slidenum">
              <a:rPr lang="en-US" smtClean="0"/>
              <a:pPr>
                <a:defRPr/>
              </a:pPr>
              <a:t>35</a:t>
            </a:fld>
            <a:endParaRPr lang="en-US"/>
          </a:p>
        </p:txBody>
      </p:sp>
    </p:spTree>
    <p:extLst>
      <p:ext uri="{BB962C8B-B14F-4D97-AF65-F5344CB8AC3E}">
        <p14:creationId xmlns:p14="http://schemas.microsoft.com/office/powerpoint/2010/main" val="30697876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Discussion</a:t>
            </a:r>
            <a:endParaRPr lang="en-GB" dirty="0"/>
          </a:p>
        </p:txBody>
      </p:sp>
      <p:sp>
        <p:nvSpPr>
          <p:cNvPr id="4" name="Slide Number Placeholder 3"/>
          <p:cNvSpPr>
            <a:spLocks noGrp="1"/>
          </p:cNvSpPr>
          <p:nvPr>
            <p:ph type="sldNum" sz="quarter" idx="10"/>
          </p:nvPr>
        </p:nvSpPr>
        <p:spPr/>
        <p:txBody>
          <a:bodyPr/>
          <a:lstStyle/>
          <a:p>
            <a:pPr>
              <a:defRPr/>
            </a:pPr>
            <a:fld id="{CE7564DD-907A-A84A-9426-BF36A4674A07}" type="slidenum">
              <a:rPr lang="en-US" smtClean="0"/>
              <a:pPr>
                <a:defRPr/>
              </a:pPr>
              <a:t>36</a:t>
            </a:fld>
            <a:endParaRPr lang="en-US" dirty="0"/>
          </a:p>
        </p:txBody>
      </p:sp>
    </p:spTree>
    <p:extLst>
      <p:ext uri="{BB962C8B-B14F-4D97-AF65-F5344CB8AC3E}">
        <p14:creationId xmlns:p14="http://schemas.microsoft.com/office/powerpoint/2010/main" val="23046394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dirty="0" smtClean="0"/>
              <a:t>Demo</a:t>
            </a:r>
            <a:r>
              <a:rPr lang="en-GB" baseline="0" dirty="0" smtClean="0"/>
              <a:t> interactive charts at </a:t>
            </a:r>
            <a:r>
              <a:rPr lang="en-GB" dirty="0" smtClean="0">
                <a:hlinkClick r:id="rId3"/>
              </a:rPr>
              <a:t>http://gs.statcounter.com</a:t>
            </a:r>
            <a:r>
              <a:rPr lang="en-GB" dirty="0" smtClean="0"/>
              <a:t> like</a:t>
            </a:r>
            <a:r>
              <a:rPr lang="en-GB" baseline="0" dirty="0" smtClean="0"/>
              <a:t> mobile </a:t>
            </a:r>
            <a:r>
              <a:rPr lang="en-GB" baseline="0" dirty="0" err="1" smtClean="0"/>
              <a:t>vs</a:t>
            </a:r>
            <a:r>
              <a:rPr lang="en-GB" baseline="0" dirty="0" smtClean="0"/>
              <a:t> desktop… </a:t>
            </a:r>
          </a:p>
          <a:p>
            <a:pPr marL="0" marR="0" indent="0" algn="l" defTabSz="914400" rtl="0" eaLnBrk="0" fontAlgn="base" latinLnBrk="0" hangingPunct="0">
              <a:lnSpc>
                <a:spcPct val="100000"/>
              </a:lnSpc>
              <a:spcBef>
                <a:spcPct val="30000"/>
              </a:spcBef>
              <a:spcAft>
                <a:spcPct val="0"/>
              </a:spcAft>
              <a:buClrTx/>
              <a:buSzTx/>
              <a:buFontTx/>
              <a:buNone/>
              <a:tabLst/>
              <a:defRPr/>
            </a:pPr>
            <a:r>
              <a:rPr lang="en-GB" baseline="0" dirty="0" smtClean="0"/>
              <a:t>Talk about server logs that record these things to get the stats.</a:t>
            </a:r>
            <a:endParaRPr lang="en-GB" dirty="0" smtClean="0"/>
          </a:p>
          <a:p>
            <a:endParaRPr lang="en-GB" dirty="0"/>
          </a:p>
        </p:txBody>
      </p:sp>
      <p:sp>
        <p:nvSpPr>
          <p:cNvPr id="4" name="Slide Number Placeholder 3"/>
          <p:cNvSpPr>
            <a:spLocks noGrp="1"/>
          </p:cNvSpPr>
          <p:nvPr>
            <p:ph type="sldNum" sz="quarter" idx="10"/>
          </p:nvPr>
        </p:nvSpPr>
        <p:spPr/>
        <p:txBody>
          <a:bodyPr/>
          <a:lstStyle/>
          <a:p>
            <a:pPr>
              <a:defRPr/>
            </a:pPr>
            <a:fld id="{CE7564DD-907A-A84A-9426-BF36A4674A07}" type="slidenum">
              <a:rPr lang="en-US" smtClean="0"/>
              <a:pPr>
                <a:defRPr/>
              </a:pPr>
              <a:t>37</a:t>
            </a:fld>
            <a:endParaRPr lang="en-US"/>
          </a:p>
        </p:txBody>
      </p:sp>
    </p:spTree>
    <p:extLst>
      <p:ext uri="{BB962C8B-B14F-4D97-AF65-F5344CB8AC3E}">
        <p14:creationId xmlns:p14="http://schemas.microsoft.com/office/powerpoint/2010/main" val="13887864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E7564DD-907A-A84A-9426-BF36A4674A07}" type="slidenum">
              <a:rPr lang="en-US" smtClean="0"/>
              <a:pPr>
                <a:defRPr/>
              </a:pPr>
              <a:t>39</a:t>
            </a:fld>
            <a:endParaRPr lang="en-US" dirty="0"/>
          </a:p>
        </p:txBody>
      </p:sp>
    </p:spTree>
    <p:extLst>
      <p:ext uri="{BB962C8B-B14F-4D97-AF65-F5344CB8AC3E}">
        <p14:creationId xmlns:p14="http://schemas.microsoft.com/office/powerpoint/2010/main" val="2304639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E7564DD-907A-A84A-9426-BF36A4674A07}" type="slidenum">
              <a:rPr lang="en-US" smtClean="0"/>
              <a:pPr>
                <a:defRPr/>
              </a:pPr>
              <a:t>4</a:t>
            </a:fld>
            <a:endParaRPr lang="en-US"/>
          </a:p>
        </p:txBody>
      </p:sp>
    </p:spTree>
    <p:extLst>
      <p:ext uri="{BB962C8B-B14F-4D97-AF65-F5344CB8AC3E}">
        <p14:creationId xmlns:p14="http://schemas.microsoft.com/office/powerpoint/2010/main" val="4275979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Discuss each of these</a:t>
            </a:r>
            <a:endParaRPr lang="en-GB" dirty="0"/>
          </a:p>
        </p:txBody>
      </p:sp>
      <p:sp>
        <p:nvSpPr>
          <p:cNvPr id="4" name="Slide Number Placeholder 3"/>
          <p:cNvSpPr>
            <a:spLocks noGrp="1"/>
          </p:cNvSpPr>
          <p:nvPr>
            <p:ph type="sldNum" sz="quarter" idx="10"/>
          </p:nvPr>
        </p:nvSpPr>
        <p:spPr/>
        <p:txBody>
          <a:bodyPr/>
          <a:lstStyle/>
          <a:p>
            <a:pPr>
              <a:defRPr/>
            </a:pPr>
            <a:fld id="{CE7564DD-907A-A84A-9426-BF36A4674A07}" type="slidenum">
              <a:rPr lang="en-US" smtClean="0"/>
              <a:pPr>
                <a:defRPr/>
              </a:pPr>
              <a:t>5</a:t>
            </a:fld>
            <a:endParaRPr lang="en-US"/>
          </a:p>
        </p:txBody>
      </p:sp>
    </p:spTree>
    <p:extLst>
      <p:ext uri="{BB962C8B-B14F-4D97-AF65-F5344CB8AC3E}">
        <p14:creationId xmlns:p14="http://schemas.microsoft.com/office/powerpoint/2010/main" val="4275979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7D7DD9E4-1DF9-F24E-AB0A-EA2CFF81AA54}" type="slidenum">
              <a:rPr lang="de-DE" sz="1200"/>
              <a:pPr/>
              <a:t>6</a:t>
            </a:fld>
            <a:endParaRPr lang="de-DE" sz="1200"/>
          </a:p>
        </p:txBody>
      </p:sp>
      <p:sp>
        <p:nvSpPr>
          <p:cNvPr id="60419" name="Rectangle 2"/>
          <p:cNvSpPr>
            <a:spLocks noGrp="1" noRot="1" noChangeAspect="1" noChangeArrowheads="1"/>
          </p:cNvSpPr>
          <p:nvPr>
            <p:ph type="sldImg"/>
          </p:nvPr>
        </p:nvSpPr>
        <p:spPr>
          <a:solidFill>
            <a:srgbClr val="FFFFFF"/>
          </a:solidFill>
          <a:ln/>
        </p:spPr>
      </p:sp>
      <p:sp>
        <p:nvSpPr>
          <p:cNvPr id="60420"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189641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E7564DD-907A-A84A-9426-BF36A4674A07}" type="slidenum">
              <a:rPr lang="en-US" smtClean="0"/>
              <a:pPr>
                <a:defRPr/>
              </a:pPr>
              <a:t>7</a:t>
            </a:fld>
            <a:endParaRPr lang="en-US"/>
          </a:p>
        </p:txBody>
      </p:sp>
    </p:spTree>
    <p:extLst>
      <p:ext uri="{BB962C8B-B14F-4D97-AF65-F5344CB8AC3E}">
        <p14:creationId xmlns:p14="http://schemas.microsoft.com/office/powerpoint/2010/main" val="2598704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E7564DD-907A-A84A-9426-BF36A4674A07}" type="slidenum">
              <a:rPr lang="en-US" smtClean="0"/>
              <a:pPr>
                <a:defRPr/>
              </a:pPr>
              <a:t>9</a:t>
            </a:fld>
            <a:endParaRPr lang="en-US"/>
          </a:p>
        </p:txBody>
      </p:sp>
    </p:spTree>
    <p:extLst>
      <p:ext uri="{BB962C8B-B14F-4D97-AF65-F5344CB8AC3E}">
        <p14:creationId xmlns:p14="http://schemas.microsoft.com/office/powerpoint/2010/main" val="3631699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E7564DD-907A-A84A-9426-BF36A4674A07}" type="slidenum">
              <a:rPr lang="en-US" smtClean="0"/>
              <a:pPr>
                <a:defRPr/>
              </a:pPr>
              <a:t>10</a:t>
            </a:fld>
            <a:endParaRPr lang="en-US"/>
          </a:p>
        </p:txBody>
      </p:sp>
    </p:spTree>
    <p:extLst>
      <p:ext uri="{BB962C8B-B14F-4D97-AF65-F5344CB8AC3E}">
        <p14:creationId xmlns:p14="http://schemas.microsoft.com/office/powerpoint/2010/main" val="14121746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We're trying to find a god balance</a:t>
            </a:r>
            <a:r>
              <a:rPr lang="en-GB" baseline="0" dirty="0" smtClean="0"/>
              <a:t> of learning the basics (HTML, CSS, JS) from the ground up and leveraging existing technologies to improve our sites and reduce development time. Many professionals use existing CMSs, templates and frameworks – but they usually learned the basics first, and understand how these things work.</a:t>
            </a:r>
            <a:endParaRPr lang="en-GB" dirty="0"/>
          </a:p>
        </p:txBody>
      </p:sp>
      <p:sp>
        <p:nvSpPr>
          <p:cNvPr id="4" name="Slide Number Placeholder 3"/>
          <p:cNvSpPr>
            <a:spLocks noGrp="1"/>
          </p:cNvSpPr>
          <p:nvPr>
            <p:ph type="sldNum" sz="quarter" idx="10"/>
          </p:nvPr>
        </p:nvSpPr>
        <p:spPr/>
        <p:txBody>
          <a:bodyPr/>
          <a:lstStyle/>
          <a:p>
            <a:pPr>
              <a:defRPr/>
            </a:pPr>
            <a:fld id="{CE7564DD-907A-A84A-9426-BF36A4674A07}" type="slidenum">
              <a:rPr lang="en-US" smtClean="0"/>
              <a:pPr>
                <a:defRPr/>
              </a:pPr>
              <a:t>13</a:t>
            </a:fld>
            <a:endParaRPr lang="en-US"/>
          </a:p>
        </p:txBody>
      </p:sp>
    </p:spTree>
    <p:extLst>
      <p:ext uri="{BB962C8B-B14F-4D97-AF65-F5344CB8AC3E}">
        <p14:creationId xmlns:p14="http://schemas.microsoft.com/office/powerpoint/2010/main" val="3703205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Rectangle 2"/>
          <p:cNvSpPr>
            <a:spLocks noGrp="1" noChangeArrowheads="1"/>
          </p:cNvSpPr>
          <p:nvPr>
            <p:ph type="ftr" sz="quarter" idx="10"/>
          </p:nvPr>
        </p:nvSpPr>
        <p:spPr/>
        <p:txBody>
          <a:bodyPr/>
          <a:lstStyle>
            <a:lvl1pPr>
              <a:defRPr/>
            </a:lvl1pPr>
          </a:lstStyle>
          <a:p>
            <a:pPr>
              <a:defRPr/>
            </a:pPr>
            <a:endParaRPr lang="en-US"/>
          </a:p>
        </p:txBody>
      </p:sp>
      <p:sp>
        <p:nvSpPr>
          <p:cNvPr id="4" name="Rectangle 6"/>
          <p:cNvSpPr>
            <a:spLocks noGrp="1" noChangeArrowheads="1"/>
          </p:cNvSpPr>
          <p:nvPr>
            <p:ph type="sldNum" sz="quarter" idx="11"/>
          </p:nvPr>
        </p:nvSpPr>
        <p:spPr/>
        <p:txBody>
          <a:bodyPr/>
          <a:lstStyle>
            <a:lvl1pPr>
              <a:defRPr/>
            </a:lvl1pPr>
          </a:lstStyle>
          <a:p>
            <a:pPr>
              <a:defRPr/>
            </a:pPr>
            <a:fld id="{6180D4F8-2B34-5342-8B6A-F6C5322F2FAD}" type="slidenum">
              <a:rPr lang="en-US"/>
              <a:pPr>
                <a:defRPr/>
              </a:pPr>
              <a:t>‹#›</a:t>
            </a:fld>
            <a:endParaRPr lang="en-US"/>
          </a:p>
        </p:txBody>
      </p:sp>
    </p:spTree>
    <p:extLst>
      <p:ext uri="{BB962C8B-B14F-4D97-AF65-F5344CB8AC3E}">
        <p14:creationId xmlns:p14="http://schemas.microsoft.com/office/powerpoint/2010/main" val="1439481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solidFill>
                  <a:srgbClr val="333399"/>
                </a:solidFill>
              </a:defRPr>
            </a:lvl1pPr>
          </a:lstStyle>
          <a:p>
            <a:r>
              <a:rPr lang="en-AU" smtClean="0"/>
              <a:t>Click to edit Master title style</a:t>
            </a:r>
            <a:endParaRPr lang="en-AU"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smtClean="0"/>
              <a:t>Drag picture to placeholder or click icon to add</a:t>
            </a:r>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43BF1F69-1319-0547-BCD2-27B314D6BA8B}" type="datetime1">
              <a:rPr lang="en-AU" smtClean="0"/>
              <a:t>24/02/2016</a:t>
            </a:fld>
            <a:endParaRPr lang="en-AU"/>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8983D644-46E6-EE40-A020-80836F2E8854}" type="slidenum">
              <a:rPr lang="en-US" smtClean="0"/>
              <a:pPr>
                <a:defRPr/>
              </a:pPr>
              <a:t>‹#›</a:t>
            </a:fld>
            <a:endParaRPr lang="en-US"/>
          </a:p>
        </p:txBody>
      </p:sp>
    </p:spTree>
    <p:extLst>
      <p:ext uri="{BB962C8B-B14F-4D97-AF65-F5344CB8AC3E}">
        <p14:creationId xmlns:p14="http://schemas.microsoft.com/office/powerpoint/2010/main" val="203341553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333399"/>
                </a:solidFill>
              </a:defRPr>
            </a:lvl1pPr>
          </a:lstStyle>
          <a:p>
            <a:r>
              <a:rPr lang="en-AU" smtClean="0"/>
              <a:t>Click to edit Master title style</a:t>
            </a:r>
            <a:endParaRPr lang="en-AU" dirty="0"/>
          </a:p>
        </p:txBody>
      </p:sp>
      <p:sp>
        <p:nvSpPr>
          <p:cNvPr id="3" name="Vertical Text Placeholder 2"/>
          <p:cNvSpPr>
            <a:spLocks noGrp="1"/>
          </p:cNvSpPr>
          <p:nvPr>
            <p:ph type="body" orient="vert" idx="1"/>
          </p:nvPr>
        </p:nvSpPr>
        <p:spPr/>
        <p:txBody>
          <a:bodyPr vert="eaVert">
            <a:normAutofit/>
          </a:bodyPr>
          <a:lstStyle>
            <a:lvl1pPr>
              <a:defRPr sz="2400"/>
            </a:lvl1pPr>
            <a:lvl2pPr>
              <a:defRPr sz="2400"/>
            </a:lvl2pPr>
            <a:lvl3pPr>
              <a:defRPr sz="2400"/>
            </a:lvl3pPr>
            <a:lvl4pPr>
              <a:defRPr sz="2400"/>
            </a:lvl4pPr>
            <a:lvl5pPr>
              <a:defRPr sz="2400"/>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dirty="0"/>
          </a:p>
        </p:txBody>
      </p:sp>
      <p:sp>
        <p:nvSpPr>
          <p:cNvPr id="4" name="Date Placeholder 3"/>
          <p:cNvSpPr>
            <a:spLocks noGrp="1"/>
          </p:cNvSpPr>
          <p:nvPr>
            <p:ph type="dt" sz="half" idx="10"/>
          </p:nvPr>
        </p:nvSpPr>
        <p:spPr/>
        <p:txBody>
          <a:bodyPr/>
          <a:lstStyle/>
          <a:p>
            <a:fld id="{495EAB37-FC4C-604C-BCE4-CE115DE15BA4}" type="datetime1">
              <a:rPr lang="en-AU" smtClean="0"/>
              <a:t>24/02/2016</a:t>
            </a:fld>
            <a:endParaRPr lang="en-AU"/>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983D644-46E6-EE40-A020-80836F2E8854}" type="slidenum">
              <a:rPr lang="en-US" smtClean="0"/>
              <a:pPr>
                <a:defRPr/>
              </a:pPr>
              <a:t>‹#›</a:t>
            </a:fld>
            <a:endParaRPr lang="en-US"/>
          </a:p>
        </p:txBody>
      </p:sp>
    </p:spTree>
    <p:extLst>
      <p:ext uri="{BB962C8B-B14F-4D97-AF65-F5344CB8AC3E}">
        <p14:creationId xmlns:p14="http://schemas.microsoft.com/office/powerpoint/2010/main" val="109016163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b="1">
                <a:solidFill>
                  <a:srgbClr val="333399"/>
                </a:solidFill>
              </a:defRPr>
            </a:lvl1pPr>
          </a:lstStyle>
          <a:p>
            <a:r>
              <a:rPr lang="en-AU" smtClean="0"/>
              <a:t>Click to edit Master title style</a:t>
            </a:r>
            <a:endParaRPr lang="en-AU" dirty="0"/>
          </a:p>
        </p:txBody>
      </p:sp>
      <p:sp>
        <p:nvSpPr>
          <p:cNvPr id="3" name="Vertical Text Placeholder 2"/>
          <p:cNvSpPr>
            <a:spLocks noGrp="1"/>
          </p:cNvSpPr>
          <p:nvPr>
            <p:ph type="body" orient="vert" idx="1"/>
          </p:nvPr>
        </p:nvSpPr>
        <p:spPr>
          <a:xfrm>
            <a:off x="457200" y="274638"/>
            <a:ext cx="6019800" cy="5851525"/>
          </a:xfrm>
        </p:spPr>
        <p:txBody>
          <a:bodyPr vert="eaVert">
            <a:normAutofit/>
          </a:bodyPr>
          <a:lstStyle>
            <a:lvl1pPr>
              <a:defRPr sz="2400"/>
            </a:lvl1pPr>
            <a:lvl2pPr>
              <a:defRPr sz="2400"/>
            </a:lvl2pPr>
            <a:lvl3pPr>
              <a:defRPr sz="2400"/>
            </a:lvl3pPr>
            <a:lvl4pPr>
              <a:defRPr sz="2400"/>
            </a:lvl4pPr>
            <a:lvl5pPr>
              <a:defRPr sz="2400"/>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dirty="0"/>
          </a:p>
        </p:txBody>
      </p:sp>
      <p:sp>
        <p:nvSpPr>
          <p:cNvPr id="4" name="Date Placeholder 3"/>
          <p:cNvSpPr>
            <a:spLocks noGrp="1"/>
          </p:cNvSpPr>
          <p:nvPr>
            <p:ph type="dt" sz="half" idx="10"/>
          </p:nvPr>
        </p:nvSpPr>
        <p:spPr/>
        <p:txBody>
          <a:bodyPr/>
          <a:lstStyle/>
          <a:p>
            <a:fld id="{005AF912-BCA1-EE4E-B484-20D93DB29F3D}" type="datetime1">
              <a:rPr lang="en-AU" smtClean="0"/>
              <a:t>24/02/2016</a:t>
            </a:fld>
            <a:endParaRPr lang="en-AU"/>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983D644-46E6-EE40-A020-80836F2E8854}" type="slidenum">
              <a:rPr lang="en-US" smtClean="0"/>
              <a:pPr>
                <a:defRPr/>
              </a:pPr>
              <a:t>‹#›</a:t>
            </a:fld>
            <a:endParaRPr lang="en-US"/>
          </a:p>
        </p:txBody>
      </p:sp>
    </p:spTree>
    <p:extLst>
      <p:ext uri="{BB962C8B-B14F-4D97-AF65-F5344CB8AC3E}">
        <p14:creationId xmlns:p14="http://schemas.microsoft.com/office/powerpoint/2010/main" val="26738769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07504" y="466726"/>
            <a:ext cx="6990209" cy="2133600"/>
          </a:xfrm>
        </p:spPr>
        <p:txBody>
          <a:bodyPr/>
          <a:lstStyle>
            <a:lvl1pPr>
              <a:defRPr b="1">
                <a:solidFill>
                  <a:srgbClr val="333399"/>
                </a:solidFill>
              </a:defRPr>
            </a:lvl1pPr>
          </a:lstStyle>
          <a:p>
            <a:r>
              <a:rPr lang="en-US" dirty="0" smtClean="0"/>
              <a:t/>
            </a:r>
            <a:br>
              <a:rPr lang="en-US" dirty="0" smtClean="0"/>
            </a:br>
            <a:r>
              <a:rPr lang="en-US" dirty="0" smtClean="0"/>
              <a:t/>
            </a:r>
            <a:br>
              <a:rPr lang="en-US" dirty="0" smtClean="0"/>
            </a:br>
            <a:r>
              <a:rPr lang="en-US" dirty="0" smtClean="0"/>
              <a:t>Click to edit Master title style</a:t>
            </a:r>
            <a:endParaRPr lang="en-AU" dirty="0"/>
          </a:p>
        </p:txBody>
      </p:sp>
      <p:sp>
        <p:nvSpPr>
          <p:cNvPr id="3" name="Subtitle 2"/>
          <p:cNvSpPr>
            <a:spLocks noGrp="1"/>
          </p:cNvSpPr>
          <p:nvPr>
            <p:ph type="subTitle" idx="1"/>
          </p:nvPr>
        </p:nvSpPr>
        <p:spPr>
          <a:xfrm>
            <a:off x="107504" y="2996952"/>
            <a:ext cx="7056784" cy="2304256"/>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lang="en-AU" dirty="0"/>
          </a:p>
        </p:txBody>
      </p:sp>
      <p:sp>
        <p:nvSpPr>
          <p:cNvPr id="4" name="Date Placeholder 3"/>
          <p:cNvSpPr>
            <a:spLocks noGrp="1"/>
          </p:cNvSpPr>
          <p:nvPr>
            <p:ph type="dt" sz="half" idx="10"/>
          </p:nvPr>
        </p:nvSpPr>
        <p:spPr/>
        <p:txBody>
          <a:bodyPr/>
          <a:lstStyle/>
          <a:p>
            <a:fld id="{621E6B53-EA60-5C43-B0AA-8E9B5F2E869C}" type="datetime1">
              <a:rPr lang="en-AU" smtClean="0"/>
              <a:t>24/02/2016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a:xfrm>
            <a:off x="6876256" y="6381328"/>
            <a:ext cx="2133600" cy="365125"/>
          </a:xfrm>
        </p:spPr>
        <p:txBody>
          <a:bodyPr/>
          <a:lstStyle/>
          <a:p>
            <a:pPr>
              <a:defRPr/>
            </a:pPr>
            <a:fld id="{1971F408-5AA1-BA4F-A849-BCAFB6E28823}" type="slidenum">
              <a:rPr lang="en-US" smtClean="0"/>
              <a:pPr>
                <a:defRPr/>
              </a:pPr>
              <a:t>‹#›</a:t>
            </a:fld>
            <a:endParaRPr lang="en-US"/>
          </a:p>
        </p:txBody>
      </p:sp>
      <p:sp>
        <p:nvSpPr>
          <p:cNvPr id="7" name="Rectangle 6"/>
          <p:cNvSpPr>
            <a:spLocks noChangeArrowheads="1"/>
          </p:cNvSpPr>
          <p:nvPr/>
        </p:nvSpPr>
        <p:spPr bwMode="auto">
          <a:xfrm>
            <a:off x="0" y="0"/>
            <a:ext cx="9144000" cy="152400"/>
          </a:xfrm>
          <a:prstGeom prst="rect">
            <a:avLst/>
          </a:prstGeom>
          <a:gradFill rotWithShape="1">
            <a:gsLst>
              <a:gs pos="0">
                <a:srgbClr val="00AEEF"/>
              </a:gs>
              <a:gs pos="100000">
                <a:srgbClr val="2E3192"/>
              </a:gs>
            </a:gsLst>
            <a:lin ang="0" scaled="1"/>
          </a:gradFill>
          <a:ln>
            <a:noFill/>
          </a:ln>
          <a:effectLst>
            <a:outerShdw blurRad="40000" dist="23000" dir="5400000" rotWithShape="0">
              <a:srgbClr val="808080">
                <a:alpha val="34999"/>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a:defRPr/>
            </a:pPr>
            <a:endParaRPr lang="en-US">
              <a:solidFill>
                <a:srgbClr val="FFFFFF"/>
              </a:solidFill>
              <a:latin typeface="Calibri" pitchFamily="-105" charset="0"/>
              <a:ea typeface="ＭＳ Ｐゴシック" pitchFamily="-96" charset="-128"/>
            </a:endParaRPr>
          </a:p>
        </p:txBody>
      </p:sp>
      <p:sp>
        <p:nvSpPr>
          <p:cNvPr id="10"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pPr>
              <a:defRPr/>
            </a:pPr>
            <a:endParaRPr lang="en-AU"/>
          </a:p>
        </p:txBody>
      </p:sp>
      <p:sp>
        <p:nvSpPr>
          <p:cNvPr id="11"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pPr>
              <a:defRPr/>
            </a:pPr>
            <a:endParaRPr lang="en-AU"/>
          </a:p>
        </p:txBody>
      </p:sp>
      <p:sp>
        <p:nvSpPr>
          <p:cNvPr id="14" name="Footer Placeholder 3"/>
          <p:cNvSpPr>
            <a:spLocks noGrp="1"/>
          </p:cNvSpPr>
          <p:nvPr>
            <p:ph type="ftr" sz="quarter" idx="11"/>
          </p:nvPr>
        </p:nvSpPr>
        <p:spPr>
          <a:xfrm>
            <a:off x="3124200" y="6248400"/>
            <a:ext cx="2895600" cy="457200"/>
          </a:xfrm>
        </p:spPr>
        <p:txBody>
          <a:bodyPr/>
          <a:lstStyle>
            <a:lvl1pPr>
              <a:defRPr>
                <a:solidFill>
                  <a:srgbClr val="222222"/>
                </a:solidFill>
              </a:defRPr>
            </a:lvl1pPr>
          </a:lstStyle>
          <a:p>
            <a:pPr>
              <a:defRPr/>
            </a:pPr>
            <a:r>
              <a:rPr lang="en-US" smtClean="0"/>
              <a:t>Principles of Web Design 5</a:t>
            </a:r>
            <a:r>
              <a:rPr lang="en-US" baseline="30000" smtClean="0"/>
              <a:t>th</a:t>
            </a:r>
            <a:r>
              <a:rPr lang="en-US" smtClean="0"/>
              <a:t> Ed.</a:t>
            </a:r>
            <a:endParaRPr lang="en-US"/>
          </a:p>
        </p:txBody>
      </p:sp>
    </p:spTree>
    <p:extLst>
      <p:ext uri="{BB962C8B-B14F-4D97-AF65-F5344CB8AC3E}">
        <p14:creationId xmlns:p14="http://schemas.microsoft.com/office/powerpoint/2010/main" val="148300874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654" y="195408"/>
            <a:ext cx="8579296" cy="490066"/>
          </a:xfrm>
          <a:ln>
            <a:noFill/>
          </a:ln>
        </p:spPr>
        <p:txBody>
          <a:bodyPr anchor="t">
            <a:noAutofit/>
          </a:bodyPr>
          <a:lstStyle>
            <a:lvl1pPr algn="l">
              <a:lnSpc>
                <a:spcPct val="100000"/>
              </a:lnSpc>
              <a:spcAft>
                <a:spcPts val="0"/>
              </a:spcAft>
              <a:defRPr sz="3200" b="1" baseline="0">
                <a:solidFill>
                  <a:srgbClr val="333399"/>
                </a:solidFill>
              </a:defRPr>
            </a:lvl1pPr>
          </a:lstStyle>
          <a:p>
            <a:r>
              <a:rPr lang="en-AU" dirty="0" smtClean="0"/>
              <a:t>Click to edit Master title style</a:t>
            </a:r>
            <a:endParaRPr lang="en-AU" dirty="0"/>
          </a:p>
        </p:txBody>
      </p:sp>
      <p:sp>
        <p:nvSpPr>
          <p:cNvPr id="3" name="Content Placeholder 2"/>
          <p:cNvSpPr>
            <a:spLocks noGrp="1"/>
          </p:cNvSpPr>
          <p:nvPr>
            <p:ph idx="1"/>
          </p:nvPr>
        </p:nvSpPr>
        <p:spPr>
          <a:xfrm>
            <a:off x="71500" y="1236870"/>
            <a:ext cx="8928992" cy="5033309"/>
          </a:xfrm>
        </p:spPr>
        <p:txBody>
          <a:bodyPr>
            <a:normAutofit/>
          </a:bodyPr>
          <a:lstStyle>
            <a:lvl1pPr marL="342900" indent="-342900">
              <a:buClr>
                <a:srgbClr val="330066"/>
              </a:buClr>
              <a:buSzPct val="70000"/>
              <a:buFont typeface="Wingdings" panose="05000000000000000000" pitchFamily="2" charset="2"/>
              <a:buChar char="l"/>
              <a:defRPr sz="2400"/>
            </a:lvl1pPr>
            <a:lvl2pPr marL="742950" indent="-285750">
              <a:buClr>
                <a:srgbClr val="669999"/>
              </a:buClr>
              <a:buSzPct val="70000"/>
              <a:buFont typeface="Wingdings" panose="05000000000000000000" pitchFamily="2" charset="2"/>
              <a:buChar char="l"/>
              <a:defRPr sz="2400"/>
            </a:lvl2pPr>
            <a:lvl3pPr marL="1143000" indent="-228600">
              <a:buClr>
                <a:srgbClr val="CCCC00"/>
              </a:buClr>
              <a:buSzPct val="70000"/>
              <a:buFont typeface="Wingdings" panose="05000000000000000000" pitchFamily="2" charset="2"/>
              <a:buChar char="l"/>
              <a:defRPr sz="2400"/>
            </a:lvl3pPr>
            <a:lvl4pPr marL="1600200" indent="-228600">
              <a:buClr>
                <a:schemeClr val="accent3">
                  <a:lumMod val="75000"/>
                </a:schemeClr>
              </a:buClr>
              <a:buSzPct val="70000"/>
              <a:buFont typeface="Wingdings" panose="05000000000000000000" pitchFamily="2" charset="2"/>
              <a:buChar char="l"/>
              <a:defRPr sz="2400"/>
            </a:lvl4pPr>
            <a:lvl5pPr marL="2057400" indent="-228600">
              <a:buClr>
                <a:schemeClr val="accent4">
                  <a:lumMod val="75000"/>
                </a:schemeClr>
              </a:buClr>
              <a:buSzPct val="70000"/>
              <a:buFont typeface="Wingdings" panose="05000000000000000000" pitchFamily="2" charset="2"/>
              <a:buChar char="l"/>
              <a:defRPr sz="2400"/>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dirty="0"/>
          </a:p>
        </p:txBody>
      </p:sp>
      <p:sp>
        <p:nvSpPr>
          <p:cNvPr id="4" name="Date Placeholder 3"/>
          <p:cNvSpPr>
            <a:spLocks noGrp="1"/>
          </p:cNvSpPr>
          <p:nvPr>
            <p:ph type="dt" sz="half" idx="10"/>
          </p:nvPr>
        </p:nvSpPr>
        <p:spPr/>
        <p:txBody>
          <a:bodyPr/>
          <a:lstStyle/>
          <a:p>
            <a:fld id="{AF664644-315B-2440-BC44-5DF9563CEBF9}" type="datetime1">
              <a:rPr lang="en-AU" smtClean="0"/>
              <a:t>24/02/2016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a:xfrm>
            <a:off x="6553200" y="6356350"/>
            <a:ext cx="2483296" cy="365125"/>
          </a:xfrm>
        </p:spPr>
        <p:txBody>
          <a:bodyPr/>
          <a:lstStyle/>
          <a:p>
            <a:pPr>
              <a:defRPr/>
            </a:pPr>
            <a:fld id="{45FF1A5C-C756-F14D-8A29-04516FAB3B4B}" type="slidenum">
              <a:rPr lang="en-US" smtClean="0"/>
              <a:pPr>
                <a:defRPr/>
              </a:pPr>
              <a:t>‹#›</a:t>
            </a:fld>
            <a:endParaRPr lang="en-US"/>
          </a:p>
        </p:txBody>
      </p:sp>
    </p:spTree>
    <p:extLst>
      <p:ext uri="{BB962C8B-B14F-4D97-AF65-F5344CB8AC3E}">
        <p14:creationId xmlns:p14="http://schemas.microsoft.com/office/powerpoint/2010/main" val="144783429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rgbClr val="333399"/>
                </a:solidFill>
              </a:defRPr>
            </a:lvl1pPr>
          </a:lstStyle>
          <a:p>
            <a:r>
              <a:rPr lang="en-AU" smtClean="0"/>
              <a:t>Click to edit Master title style</a:t>
            </a:r>
            <a:endParaRPr lang="en-AU"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smtClean="0"/>
              <a:t>Click to edit Master text styles</a:t>
            </a:r>
          </a:p>
        </p:txBody>
      </p:sp>
      <p:sp>
        <p:nvSpPr>
          <p:cNvPr id="4" name="Date Placeholder 3"/>
          <p:cNvSpPr>
            <a:spLocks noGrp="1"/>
          </p:cNvSpPr>
          <p:nvPr>
            <p:ph type="dt" sz="half" idx="10"/>
          </p:nvPr>
        </p:nvSpPr>
        <p:spPr/>
        <p:txBody>
          <a:bodyPr/>
          <a:lstStyle/>
          <a:p>
            <a:fld id="{A81D923E-693D-A543-A9FC-6E0167206C4D}" type="datetime1">
              <a:rPr lang="en-AU" smtClean="0"/>
              <a:t>24/02/2016</a:t>
            </a:fld>
            <a:endParaRPr lang="en-AU"/>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983D644-46E6-EE40-A020-80836F2E8854}" type="slidenum">
              <a:rPr lang="en-US" smtClean="0"/>
              <a:pPr>
                <a:defRPr/>
              </a:pPr>
              <a:t>‹#›</a:t>
            </a:fld>
            <a:endParaRPr lang="en-US"/>
          </a:p>
        </p:txBody>
      </p:sp>
      <p:sp>
        <p:nvSpPr>
          <p:cNvPr id="7" name="Rectangle 6"/>
          <p:cNvSpPr>
            <a:spLocks noChangeArrowheads="1"/>
          </p:cNvSpPr>
          <p:nvPr/>
        </p:nvSpPr>
        <p:spPr bwMode="auto">
          <a:xfrm>
            <a:off x="0" y="0"/>
            <a:ext cx="9144000" cy="152400"/>
          </a:xfrm>
          <a:prstGeom prst="rect">
            <a:avLst/>
          </a:prstGeom>
          <a:gradFill rotWithShape="1">
            <a:gsLst>
              <a:gs pos="0">
                <a:srgbClr val="00AEEF"/>
              </a:gs>
              <a:gs pos="100000">
                <a:srgbClr val="2E3192"/>
              </a:gs>
            </a:gsLst>
            <a:lin ang="0" scaled="1"/>
          </a:gradFill>
          <a:ln>
            <a:noFill/>
          </a:ln>
          <a:effectLst>
            <a:outerShdw blurRad="40000" dist="23000" dir="5400000" rotWithShape="0">
              <a:srgbClr val="808080">
                <a:alpha val="34999"/>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a:defRPr/>
            </a:pPr>
            <a:endParaRPr lang="en-US">
              <a:solidFill>
                <a:srgbClr val="FFFFFF"/>
              </a:solidFill>
              <a:latin typeface="Calibri" pitchFamily="-105" charset="0"/>
              <a:ea typeface="ＭＳ Ｐゴシック" pitchFamily="-96" charset="-128"/>
            </a:endParaRPr>
          </a:p>
        </p:txBody>
      </p:sp>
    </p:spTree>
    <p:extLst>
      <p:ext uri="{BB962C8B-B14F-4D97-AF65-F5344CB8AC3E}">
        <p14:creationId xmlns:p14="http://schemas.microsoft.com/office/powerpoint/2010/main" val="412442165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368780"/>
          </a:xfrm>
        </p:spPr>
        <p:txBody>
          <a:bodyPr>
            <a:noAutofit/>
          </a:bodyPr>
          <a:lstStyle>
            <a:lvl1pPr algn="l">
              <a:defRPr sz="3200" b="1">
                <a:solidFill>
                  <a:srgbClr val="333399"/>
                </a:solidFill>
              </a:defRPr>
            </a:lvl1pPr>
          </a:lstStyle>
          <a:p>
            <a:r>
              <a:rPr lang="en-AU" smtClean="0"/>
              <a:t>Click to edit Master title style</a:t>
            </a:r>
            <a:endParaRPr lang="en-AU" dirty="0"/>
          </a:p>
        </p:txBody>
      </p:sp>
      <p:sp>
        <p:nvSpPr>
          <p:cNvPr id="3" name="Content Placeholder 2"/>
          <p:cNvSpPr>
            <a:spLocks noGrp="1"/>
          </p:cNvSpPr>
          <p:nvPr>
            <p:ph sz="half" idx="1"/>
          </p:nvPr>
        </p:nvSpPr>
        <p:spPr>
          <a:xfrm>
            <a:off x="107504" y="1052736"/>
            <a:ext cx="4388296" cy="5073427"/>
          </a:xfrm>
        </p:spPr>
        <p:txBody>
          <a:bodyPr>
            <a:normAutofit/>
          </a:bodyPr>
          <a:lstStyle>
            <a:lvl1pPr marL="342900" indent="-342900">
              <a:buClr>
                <a:srgbClr val="330066"/>
              </a:buClr>
              <a:buSzPct val="70000"/>
              <a:buFont typeface="Calibri" panose="020F0502020204030204" pitchFamily="34" charset="0"/>
              <a:buChar char="●"/>
              <a:defRPr sz="2400"/>
            </a:lvl1pPr>
            <a:lvl2pPr marL="742950" indent="-285750">
              <a:buClr>
                <a:srgbClr val="669999"/>
              </a:buClr>
              <a:buSzPct val="70000"/>
              <a:buFont typeface="Calibri" panose="020F0502020204030204" pitchFamily="34" charset="0"/>
              <a:buChar char="●"/>
              <a:defRPr sz="2400"/>
            </a:lvl2pPr>
            <a:lvl3pPr marL="1143000" indent="-228600">
              <a:buClr>
                <a:srgbClr val="CCCC00"/>
              </a:buClr>
              <a:buSzPct val="70000"/>
              <a:buFont typeface="Calibri" panose="020F0502020204030204" pitchFamily="34" charset="0"/>
              <a:buChar char="●"/>
              <a:defRPr sz="2400"/>
            </a:lvl3pPr>
            <a:lvl4pPr marL="1600200" indent="-228600">
              <a:buClr>
                <a:schemeClr val="accent3">
                  <a:lumMod val="75000"/>
                </a:schemeClr>
              </a:buClr>
              <a:buSzPct val="70000"/>
              <a:buFont typeface="Calibri" panose="020F0502020204030204" pitchFamily="34" charset="0"/>
              <a:buChar char="●"/>
              <a:defRPr sz="2400"/>
            </a:lvl4pPr>
            <a:lvl5pPr marL="2057400" indent="-228600">
              <a:buClr>
                <a:schemeClr val="accent4">
                  <a:lumMod val="75000"/>
                </a:schemeClr>
              </a:buClr>
              <a:buSzPct val="70000"/>
              <a:buFont typeface="Calibri" panose="020F0502020204030204" pitchFamily="34" charset="0"/>
              <a:buChar char="●"/>
              <a:defRPr sz="24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dirty="0"/>
          </a:p>
        </p:txBody>
      </p:sp>
      <p:sp>
        <p:nvSpPr>
          <p:cNvPr id="4" name="Content Placeholder 3"/>
          <p:cNvSpPr>
            <a:spLocks noGrp="1"/>
          </p:cNvSpPr>
          <p:nvPr>
            <p:ph sz="half" idx="2"/>
          </p:nvPr>
        </p:nvSpPr>
        <p:spPr>
          <a:xfrm>
            <a:off x="4648200" y="1052736"/>
            <a:ext cx="4388296" cy="5073427"/>
          </a:xfrm>
        </p:spPr>
        <p:txBody>
          <a:bodyPr>
            <a:normAutofit/>
          </a:bodyPr>
          <a:lstStyle>
            <a:lvl1pPr marL="342900" indent="-342900">
              <a:buClr>
                <a:srgbClr val="330066"/>
              </a:buClr>
              <a:buSzPct val="70000"/>
              <a:buFont typeface="Calibri" panose="020F0502020204030204" pitchFamily="34" charset="0"/>
              <a:buChar char="●"/>
              <a:defRPr sz="2400"/>
            </a:lvl1pPr>
            <a:lvl2pPr marL="742950" indent="-285750">
              <a:buClr>
                <a:srgbClr val="669999"/>
              </a:buClr>
              <a:buSzPct val="70000"/>
              <a:buFont typeface="Calibri" panose="020F0502020204030204" pitchFamily="34" charset="0"/>
              <a:buChar char="●"/>
              <a:defRPr sz="2400"/>
            </a:lvl2pPr>
            <a:lvl3pPr marL="1143000" indent="-228600">
              <a:buClr>
                <a:srgbClr val="CCCC00"/>
              </a:buClr>
              <a:buSzPct val="70000"/>
              <a:buFont typeface="Calibri" panose="020F0502020204030204" pitchFamily="34" charset="0"/>
              <a:buChar char="●"/>
              <a:defRPr sz="2400"/>
            </a:lvl3pPr>
            <a:lvl4pPr marL="1600200" indent="-228600">
              <a:buClr>
                <a:schemeClr val="accent3">
                  <a:lumMod val="75000"/>
                </a:schemeClr>
              </a:buClr>
              <a:buSzPct val="70000"/>
              <a:buFont typeface="Calibri" panose="020F0502020204030204" pitchFamily="34" charset="0"/>
              <a:buChar char="●"/>
              <a:defRPr sz="2400"/>
            </a:lvl4pPr>
            <a:lvl5pPr marL="2057400" indent="-228600">
              <a:buClr>
                <a:schemeClr val="accent4">
                  <a:lumMod val="75000"/>
                </a:schemeClr>
              </a:buClr>
              <a:buSzPct val="70000"/>
              <a:buFont typeface="Calibri" panose="020F0502020204030204" pitchFamily="34" charset="0"/>
              <a:buChar char="●"/>
              <a:defRPr sz="24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dirty="0"/>
          </a:p>
        </p:txBody>
      </p:sp>
      <p:sp>
        <p:nvSpPr>
          <p:cNvPr id="5" name="Date Placeholder 4"/>
          <p:cNvSpPr>
            <a:spLocks noGrp="1"/>
          </p:cNvSpPr>
          <p:nvPr>
            <p:ph type="dt" sz="half" idx="10"/>
          </p:nvPr>
        </p:nvSpPr>
        <p:spPr/>
        <p:txBody>
          <a:bodyPr/>
          <a:lstStyle/>
          <a:p>
            <a:fld id="{FCEF6ABD-5568-C741-BD4F-978AA0C497F8}" type="datetime1">
              <a:rPr lang="en-AU" smtClean="0"/>
              <a:t>24/02/2016</a:t>
            </a:fld>
            <a:endParaRPr lang="en-AU"/>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a:xfrm>
            <a:off x="6553200" y="6356350"/>
            <a:ext cx="2555304" cy="365125"/>
          </a:xfrm>
        </p:spPr>
        <p:txBody>
          <a:bodyPr/>
          <a:lstStyle/>
          <a:p>
            <a:pPr>
              <a:defRPr/>
            </a:pPr>
            <a:fld id="{8983D644-46E6-EE40-A020-80836F2E8854}" type="slidenum">
              <a:rPr lang="en-US" smtClean="0"/>
              <a:pPr>
                <a:defRPr/>
              </a:pPr>
              <a:t>‹#›</a:t>
            </a:fld>
            <a:endParaRPr lang="en-US"/>
          </a:p>
        </p:txBody>
      </p:sp>
    </p:spTree>
    <p:extLst>
      <p:ext uri="{BB962C8B-B14F-4D97-AF65-F5344CB8AC3E}">
        <p14:creationId xmlns:p14="http://schemas.microsoft.com/office/powerpoint/2010/main" val="55324317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417" y="225360"/>
            <a:ext cx="8229600" cy="418058"/>
          </a:xfrm>
        </p:spPr>
        <p:txBody>
          <a:bodyPr>
            <a:noAutofit/>
          </a:bodyPr>
          <a:lstStyle>
            <a:lvl1pPr algn="l">
              <a:defRPr sz="3200" b="1">
                <a:solidFill>
                  <a:srgbClr val="333399"/>
                </a:solidFill>
              </a:defRPr>
            </a:lvl1pPr>
          </a:lstStyle>
          <a:p>
            <a:r>
              <a:rPr lang="en-AU" smtClean="0"/>
              <a:t>Click to edit Master title style</a:t>
            </a:r>
            <a:endParaRPr lang="en-AU"/>
          </a:p>
        </p:txBody>
      </p:sp>
      <p:sp>
        <p:nvSpPr>
          <p:cNvPr id="3" name="Text Placeholder 2"/>
          <p:cNvSpPr>
            <a:spLocks noGrp="1"/>
          </p:cNvSpPr>
          <p:nvPr>
            <p:ph type="body" idx="1"/>
          </p:nvPr>
        </p:nvSpPr>
        <p:spPr>
          <a:xfrm>
            <a:off x="107504" y="980728"/>
            <a:ext cx="4392488" cy="504056"/>
          </a:xfrm>
        </p:spPr>
        <p:txBody>
          <a:bodyPr anchor="b"/>
          <a:lstStyle>
            <a:lvl1pPr marL="0" indent="0">
              <a:buNone/>
              <a:defRPr sz="2400" b="1">
                <a:solidFill>
                  <a:srgbClr val="333399"/>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107504" y="1484784"/>
            <a:ext cx="4389884" cy="4680520"/>
          </a:xfrm>
        </p:spPr>
        <p:txBody>
          <a:bodyPr>
            <a:normAutofit/>
          </a:bodyPr>
          <a:lstStyle>
            <a:lvl1pPr marL="342900" indent="-342900">
              <a:buClr>
                <a:srgbClr val="330066"/>
              </a:buClr>
              <a:buSzPct val="70000"/>
              <a:buFont typeface="Calibri" panose="020F0502020204030204" pitchFamily="34" charset="0"/>
              <a:buChar char="●"/>
              <a:defRPr sz="2400"/>
            </a:lvl1pPr>
            <a:lvl2pPr marL="742950" indent="-285750">
              <a:buClr>
                <a:srgbClr val="669999"/>
              </a:buClr>
              <a:buSzPct val="70000"/>
              <a:buFont typeface="Calibri" panose="020F0502020204030204" pitchFamily="34" charset="0"/>
              <a:buChar char="●"/>
              <a:defRPr sz="2400"/>
            </a:lvl2pPr>
            <a:lvl3pPr marL="1143000" indent="-228600">
              <a:buClr>
                <a:srgbClr val="CCCC00"/>
              </a:buClr>
              <a:buSzPct val="70000"/>
              <a:buFont typeface="Calibri" panose="020F0502020204030204" pitchFamily="34" charset="0"/>
              <a:buChar char="●"/>
              <a:defRPr sz="2400"/>
            </a:lvl3pPr>
            <a:lvl4pPr marL="1600200" indent="-228600">
              <a:buClr>
                <a:schemeClr val="accent3">
                  <a:lumMod val="75000"/>
                </a:schemeClr>
              </a:buClr>
              <a:buSzPct val="70000"/>
              <a:buFont typeface="Calibri" panose="020F0502020204030204" pitchFamily="34" charset="0"/>
              <a:buChar char="●"/>
              <a:defRPr sz="2400"/>
            </a:lvl4pPr>
            <a:lvl5pPr marL="2057400" indent="-228600">
              <a:buClr>
                <a:schemeClr val="accent4">
                  <a:lumMod val="75000"/>
                </a:schemeClr>
              </a:buClr>
              <a:buSzPct val="70000"/>
              <a:buFont typeface="Calibri" panose="020F0502020204030204" pitchFamily="34" charset="0"/>
              <a:buChar char="●"/>
              <a:defRPr sz="24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dirty="0"/>
          </a:p>
        </p:txBody>
      </p:sp>
      <p:sp>
        <p:nvSpPr>
          <p:cNvPr id="5" name="Text Placeholder 4"/>
          <p:cNvSpPr>
            <a:spLocks noGrp="1"/>
          </p:cNvSpPr>
          <p:nvPr>
            <p:ph type="body" sz="quarter" idx="3"/>
          </p:nvPr>
        </p:nvSpPr>
        <p:spPr>
          <a:xfrm>
            <a:off x="4644008" y="980728"/>
            <a:ext cx="4392488" cy="504056"/>
          </a:xfrm>
        </p:spPr>
        <p:txBody>
          <a:bodyPr anchor="b"/>
          <a:lstStyle>
            <a:lvl1pPr marL="0" indent="0">
              <a:buNone/>
              <a:defRPr sz="2400" b="1">
                <a:solidFill>
                  <a:srgbClr val="333399"/>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4008" y="1484784"/>
            <a:ext cx="4392488" cy="4680520"/>
          </a:xfrm>
        </p:spPr>
        <p:txBody>
          <a:bodyPr>
            <a:normAutofit/>
          </a:bodyPr>
          <a:lstStyle>
            <a:lvl1pPr marL="342900" indent="-342900">
              <a:buClr>
                <a:srgbClr val="330066"/>
              </a:buClr>
              <a:buSzPct val="70000"/>
              <a:buFont typeface="Calibri" panose="020F0502020204030204" pitchFamily="34" charset="0"/>
              <a:buChar char="●"/>
              <a:defRPr sz="2400"/>
            </a:lvl1pPr>
            <a:lvl2pPr marL="742950" indent="-285750">
              <a:buClr>
                <a:srgbClr val="669999"/>
              </a:buClr>
              <a:buSzPct val="70000"/>
              <a:buFont typeface="Calibri" panose="020F0502020204030204" pitchFamily="34" charset="0"/>
              <a:buChar char="●"/>
              <a:defRPr sz="2400"/>
            </a:lvl2pPr>
            <a:lvl3pPr marL="1143000" indent="-228600">
              <a:buClr>
                <a:srgbClr val="CCCC00"/>
              </a:buClr>
              <a:buSzPct val="70000"/>
              <a:buFont typeface="Calibri" panose="020F0502020204030204" pitchFamily="34" charset="0"/>
              <a:buChar char="●"/>
              <a:defRPr sz="2400"/>
            </a:lvl3pPr>
            <a:lvl4pPr marL="1600200" indent="-228600">
              <a:buClr>
                <a:schemeClr val="accent3">
                  <a:lumMod val="75000"/>
                </a:schemeClr>
              </a:buClr>
              <a:buSzPct val="70000"/>
              <a:buFont typeface="Calibri" panose="020F0502020204030204" pitchFamily="34" charset="0"/>
              <a:buChar char="●"/>
              <a:defRPr sz="2400"/>
            </a:lvl4pPr>
            <a:lvl5pPr marL="2057400" indent="-228600">
              <a:buClr>
                <a:schemeClr val="accent4">
                  <a:lumMod val="75000"/>
                </a:schemeClr>
              </a:buClr>
              <a:buSzPct val="70000"/>
              <a:buFont typeface="Calibri" panose="020F0502020204030204" pitchFamily="34" charset="0"/>
              <a:buChar char="●"/>
              <a:defRPr sz="24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dirty="0"/>
          </a:p>
        </p:txBody>
      </p:sp>
      <p:sp>
        <p:nvSpPr>
          <p:cNvPr id="7" name="Date Placeholder 6"/>
          <p:cNvSpPr>
            <a:spLocks noGrp="1"/>
          </p:cNvSpPr>
          <p:nvPr>
            <p:ph type="dt" sz="half" idx="10"/>
          </p:nvPr>
        </p:nvSpPr>
        <p:spPr/>
        <p:txBody>
          <a:bodyPr/>
          <a:lstStyle/>
          <a:p>
            <a:fld id="{1E52E260-C1D4-5D4F-AF0A-9AE7444FD3D7}" type="datetime1">
              <a:rPr lang="en-AU" smtClean="0"/>
              <a:t>24/02/2016</a:t>
            </a:fld>
            <a:endParaRPr lang="en-AU"/>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a:xfrm>
            <a:off x="6987698" y="6381328"/>
            <a:ext cx="2133600" cy="365125"/>
          </a:xfrm>
        </p:spPr>
        <p:txBody>
          <a:bodyPr/>
          <a:lstStyle/>
          <a:p>
            <a:pPr>
              <a:defRPr/>
            </a:pPr>
            <a:fld id="{8983D644-46E6-EE40-A020-80836F2E8854}" type="slidenum">
              <a:rPr lang="en-US" smtClean="0"/>
              <a:pPr>
                <a:defRPr/>
              </a:pPr>
              <a:t>‹#›</a:t>
            </a:fld>
            <a:endParaRPr lang="en-US"/>
          </a:p>
        </p:txBody>
      </p:sp>
    </p:spTree>
    <p:extLst>
      <p:ext uri="{BB962C8B-B14F-4D97-AF65-F5344CB8AC3E}">
        <p14:creationId xmlns:p14="http://schemas.microsoft.com/office/powerpoint/2010/main" val="247831183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400" b="1">
                <a:solidFill>
                  <a:srgbClr val="333399"/>
                </a:solidFill>
              </a:defRPr>
            </a:lvl1pPr>
          </a:lstStyle>
          <a:p>
            <a:r>
              <a:rPr lang="en-AU" smtClean="0"/>
              <a:t>Click to edit Master title style</a:t>
            </a:r>
            <a:endParaRPr lang="en-AU"/>
          </a:p>
        </p:txBody>
      </p:sp>
      <p:sp>
        <p:nvSpPr>
          <p:cNvPr id="3" name="Date Placeholder 2"/>
          <p:cNvSpPr>
            <a:spLocks noGrp="1"/>
          </p:cNvSpPr>
          <p:nvPr>
            <p:ph type="dt" sz="half" idx="10"/>
          </p:nvPr>
        </p:nvSpPr>
        <p:spPr/>
        <p:txBody>
          <a:bodyPr/>
          <a:lstStyle/>
          <a:p>
            <a:fld id="{D7E6A2C1-8419-D14C-B6E5-0CBE8C1B80A2}" type="datetime1">
              <a:rPr lang="en-AU" smtClean="0"/>
              <a:t>24/02/2016</a:t>
            </a:fld>
            <a:endParaRPr lang="en-AU"/>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6180D4F8-2B34-5342-8B6A-F6C5322F2FAD}" type="slidenum">
              <a:rPr lang="en-US" smtClean="0"/>
              <a:pPr>
                <a:defRPr/>
              </a:pPr>
              <a:t>‹#›</a:t>
            </a:fld>
            <a:endParaRPr lang="en-US"/>
          </a:p>
        </p:txBody>
      </p:sp>
      <p:sp>
        <p:nvSpPr>
          <p:cNvPr id="6" name="Rectangle 5"/>
          <p:cNvSpPr>
            <a:spLocks noChangeArrowheads="1"/>
          </p:cNvSpPr>
          <p:nvPr/>
        </p:nvSpPr>
        <p:spPr bwMode="auto">
          <a:xfrm>
            <a:off x="0" y="0"/>
            <a:ext cx="9144000" cy="152400"/>
          </a:xfrm>
          <a:prstGeom prst="rect">
            <a:avLst/>
          </a:prstGeom>
          <a:gradFill rotWithShape="1">
            <a:gsLst>
              <a:gs pos="0">
                <a:srgbClr val="00AEEF"/>
              </a:gs>
              <a:gs pos="100000">
                <a:srgbClr val="2E3192"/>
              </a:gs>
            </a:gsLst>
            <a:lin ang="0" scaled="1"/>
          </a:gradFill>
          <a:ln>
            <a:noFill/>
          </a:ln>
          <a:effectLst>
            <a:outerShdw blurRad="40000" dist="23000" dir="5400000" rotWithShape="0">
              <a:srgbClr val="808080">
                <a:alpha val="34999"/>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a:defRPr/>
            </a:pPr>
            <a:endParaRPr lang="en-US">
              <a:solidFill>
                <a:srgbClr val="FFFFFF"/>
              </a:solidFill>
              <a:latin typeface="Calibri" pitchFamily="-105" charset="0"/>
              <a:ea typeface="ＭＳ Ｐゴシック" pitchFamily="-96" charset="-128"/>
            </a:endParaRPr>
          </a:p>
        </p:txBody>
      </p:sp>
    </p:spTree>
    <p:extLst>
      <p:ext uri="{BB962C8B-B14F-4D97-AF65-F5344CB8AC3E}">
        <p14:creationId xmlns:p14="http://schemas.microsoft.com/office/powerpoint/2010/main" val="304815676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26781C-0A9D-6445-9C70-DE59B9D91C07}" type="datetime1">
              <a:rPr lang="en-AU" smtClean="0"/>
              <a:t>24/02/2016</a:t>
            </a:fld>
            <a:endParaRPr lang="en-AU"/>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8983D644-46E6-EE40-A020-80836F2E8854}" type="slidenum">
              <a:rPr lang="en-US" smtClean="0"/>
              <a:pPr>
                <a:defRPr/>
              </a:pPr>
              <a:t>‹#›</a:t>
            </a:fld>
            <a:endParaRPr lang="en-US"/>
          </a:p>
        </p:txBody>
      </p:sp>
    </p:spTree>
    <p:extLst>
      <p:ext uri="{BB962C8B-B14F-4D97-AF65-F5344CB8AC3E}">
        <p14:creationId xmlns:p14="http://schemas.microsoft.com/office/powerpoint/2010/main" val="424344960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3008313" cy="958428"/>
          </a:xfrm>
        </p:spPr>
        <p:txBody>
          <a:bodyPr anchor="b"/>
          <a:lstStyle>
            <a:lvl1pPr algn="l">
              <a:defRPr sz="2000" b="1">
                <a:solidFill>
                  <a:srgbClr val="333399"/>
                </a:solidFill>
              </a:defRPr>
            </a:lvl1pPr>
          </a:lstStyle>
          <a:p>
            <a:r>
              <a:rPr lang="en-AU" smtClean="0"/>
              <a:t>Click to edit Master title style</a:t>
            </a:r>
            <a:endParaRPr lang="en-AU" dirty="0"/>
          </a:p>
        </p:txBody>
      </p:sp>
      <p:sp>
        <p:nvSpPr>
          <p:cNvPr id="3" name="Content Placeholder 2"/>
          <p:cNvSpPr>
            <a:spLocks noGrp="1"/>
          </p:cNvSpPr>
          <p:nvPr>
            <p:ph idx="1"/>
          </p:nvPr>
        </p:nvSpPr>
        <p:spPr>
          <a:xfrm>
            <a:off x="3575050" y="476672"/>
            <a:ext cx="5111750" cy="5649491"/>
          </a:xfrm>
        </p:spPr>
        <p:txBody>
          <a:bodyPr/>
          <a:lstStyle>
            <a:lvl1pPr>
              <a:defRPr sz="3200"/>
            </a:lvl1pPr>
            <a:lvl2pPr>
              <a:defRPr sz="2400"/>
            </a:lvl2pPr>
            <a:lvl3pPr>
              <a:defRPr sz="2400"/>
            </a:lvl3pPr>
            <a:lvl4pPr>
              <a:defRPr sz="2400"/>
            </a:lvl4pPr>
            <a:lvl5pPr>
              <a:defRPr sz="24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AA59073C-3334-0A48-8988-DD49E8D19F26}" type="datetime1">
              <a:rPr lang="en-AU" smtClean="0"/>
              <a:t>24/02/2016</a:t>
            </a:fld>
            <a:endParaRPr lang="en-AU"/>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8983D644-46E6-EE40-A020-80836F2E8854}" type="slidenum">
              <a:rPr lang="en-US" smtClean="0"/>
              <a:pPr>
                <a:defRPr/>
              </a:pPr>
              <a:t>‹#›</a:t>
            </a:fld>
            <a:endParaRPr lang="en-US"/>
          </a:p>
        </p:txBody>
      </p:sp>
    </p:spTree>
    <p:extLst>
      <p:ext uri="{BB962C8B-B14F-4D97-AF65-F5344CB8AC3E}">
        <p14:creationId xmlns:p14="http://schemas.microsoft.com/office/powerpoint/2010/main" val="66865594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2.xml"/><Relationship Id="rId12" Type="http://schemas.openxmlformats.org/officeDocument/2006/relationships/theme" Target="../theme/theme2.xml"/><Relationship Id="rId13"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 Id="rId9" Type="http://schemas.openxmlformats.org/officeDocument/2006/relationships/slideLayout" Target="../slideLayouts/slideLayout10.xml"/><Relationship Id="rId10"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14239" y="197684"/>
            <a:ext cx="8523706" cy="1143000"/>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340425" y="1348685"/>
            <a:ext cx="8484427" cy="4899715"/>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Rectangle 5"/>
          <p:cNvSpPr>
            <a:spLocks noGrp="1" noChangeArrowheads="1"/>
          </p:cNvSpPr>
          <p:nvPr>
            <p:ph type="ftr" sz="quarter" idx="3"/>
          </p:nvPr>
        </p:nvSpPr>
        <p:spPr bwMode="auto">
          <a:xfrm>
            <a:off x="3048000" y="6400800"/>
            <a:ext cx="31242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a:solidFill>
                  <a:schemeClr val="tx1"/>
                </a:solidFill>
                <a:latin typeface="+mn-lt"/>
                <a:ea typeface="+mn-ea"/>
                <a:cs typeface="+mn-cs"/>
              </a:defRPr>
            </a:lvl1pPr>
          </a:lstStyle>
          <a:p>
            <a:pPr>
              <a:defRPr/>
            </a:pPr>
            <a:endParaRPr lang="en-US"/>
          </a:p>
        </p:txBody>
      </p:sp>
      <p:sp>
        <p:nvSpPr>
          <p:cNvPr id="8" name="Rectangle 6"/>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solidFill>
                  <a:srgbClr val="222222"/>
                </a:solidFill>
                <a:latin typeface="Times New Roman" charset="0"/>
                <a:cs typeface="+mn-cs"/>
              </a:defRPr>
            </a:lvl1pPr>
          </a:lstStyle>
          <a:p>
            <a:pPr>
              <a:defRPr/>
            </a:pPr>
            <a:fld id="{8983D644-46E6-EE40-A020-80836F2E885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489" r:id="rId1"/>
  </p:sldLayoutIdLst>
  <p:hf hdr="0" ftr="0" dt="0"/>
  <p:txStyles>
    <p:titleStyle>
      <a:lvl1pPr algn="ctr" rtl="0" eaLnBrk="0" fontAlgn="base" hangingPunct="0">
        <a:spcBef>
          <a:spcPct val="0"/>
        </a:spcBef>
        <a:spcAft>
          <a:spcPct val="0"/>
        </a:spcAft>
        <a:defRPr sz="3600">
          <a:solidFill>
            <a:srgbClr val="222222"/>
          </a:solidFill>
          <a:latin typeface="+mj-lt"/>
          <a:ea typeface="ＭＳ Ｐゴシック" charset="0"/>
          <a:cs typeface="ＭＳ Ｐゴシック" charset="0"/>
        </a:defRPr>
      </a:lvl1pPr>
      <a:lvl2pPr algn="ctr" rtl="0" eaLnBrk="0" fontAlgn="base" hangingPunct="0">
        <a:spcBef>
          <a:spcPct val="0"/>
        </a:spcBef>
        <a:spcAft>
          <a:spcPct val="0"/>
        </a:spcAft>
        <a:defRPr sz="3600">
          <a:solidFill>
            <a:srgbClr val="222222"/>
          </a:solidFill>
          <a:latin typeface="Arial" charset="0"/>
          <a:ea typeface="ＭＳ Ｐゴシック" charset="0"/>
          <a:cs typeface="ＭＳ Ｐゴシック" charset="0"/>
        </a:defRPr>
      </a:lvl2pPr>
      <a:lvl3pPr algn="ctr" rtl="0" eaLnBrk="0" fontAlgn="base" hangingPunct="0">
        <a:spcBef>
          <a:spcPct val="0"/>
        </a:spcBef>
        <a:spcAft>
          <a:spcPct val="0"/>
        </a:spcAft>
        <a:defRPr sz="3600">
          <a:solidFill>
            <a:srgbClr val="222222"/>
          </a:solidFill>
          <a:latin typeface="Arial" charset="0"/>
          <a:ea typeface="ＭＳ Ｐゴシック" charset="0"/>
          <a:cs typeface="ＭＳ Ｐゴシック" charset="0"/>
        </a:defRPr>
      </a:lvl3pPr>
      <a:lvl4pPr algn="ctr" rtl="0" eaLnBrk="0" fontAlgn="base" hangingPunct="0">
        <a:spcBef>
          <a:spcPct val="0"/>
        </a:spcBef>
        <a:spcAft>
          <a:spcPct val="0"/>
        </a:spcAft>
        <a:defRPr sz="3600">
          <a:solidFill>
            <a:srgbClr val="222222"/>
          </a:solidFill>
          <a:latin typeface="Arial" charset="0"/>
          <a:ea typeface="ＭＳ Ｐゴシック" charset="0"/>
          <a:cs typeface="ＭＳ Ｐゴシック" charset="0"/>
        </a:defRPr>
      </a:lvl4pPr>
      <a:lvl5pPr algn="ctr" rtl="0" eaLnBrk="0" fontAlgn="base" hangingPunct="0">
        <a:spcBef>
          <a:spcPct val="0"/>
        </a:spcBef>
        <a:spcAft>
          <a:spcPct val="0"/>
        </a:spcAft>
        <a:defRPr sz="3600">
          <a:solidFill>
            <a:srgbClr val="222222"/>
          </a:solidFill>
          <a:latin typeface="Arial" charset="0"/>
          <a:ea typeface="ＭＳ Ｐゴシック" charset="0"/>
          <a:cs typeface="ＭＳ Ｐゴシック" charset="0"/>
        </a:defRPr>
      </a:lvl5pPr>
      <a:lvl6pPr marL="457200" algn="ctr" rtl="0" fontAlgn="base">
        <a:spcBef>
          <a:spcPct val="0"/>
        </a:spcBef>
        <a:spcAft>
          <a:spcPct val="0"/>
        </a:spcAft>
        <a:defRPr sz="3600">
          <a:solidFill>
            <a:srgbClr val="222222"/>
          </a:solidFill>
          <a:latin typeface="Arial" charset="0"/>
        </a:defRPr>
      </a:lvl6pPr>
      <a:lvl7pPr marL="914400" algn="ctr" rtl="0" fontAlgn="base">
        <a:spcBef>
          <a:spcPct val="0"/>
        </a:spcBef>
        <a:spcAft>
          <a:spcPct val="0"/>
        </a:spcAft>
        <a:defRPr sz="3600">
          <a:solidFill>
            <a:srgbClr val="222222"/>
          </a:solidFill>
          <a:latin typeface="Arial" charset="0"/>
        </a:defRPr>
      </a:lvl7pPr>
      <a:lvl8pPr marL="1371600" algn="ctr" rtl="0" fontAlgn="base">
        <a:spcBef>
          <a:spcPct val="0"/>
        </a:spcBef>
        <a:spcAft>
          <a:spcPct val="0"/>
        </a:spcAft>
        <a:defRPr sz="3600">
          <a:solidFill>
            <a:srgbClr val="222222"/>
          </a:solidFill>
          <a:latin typeface="Arial" charset="0"/>
        </a:defRPr>
      </a:lvl8pPr>
      <a:lvl9pPr marL="1828800" algn="ctr" rtl="0" fontAlgn="base">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har char="–"/>
        <a:defRPr sz="2400">
          <a:solidFill>
            <a:srgbClr val="222222"/>
          </a:solidFill>
          <a:latin typeface="+mn-lt"/>
          <a:ea typeface="ＭＳ Ｐゴシック" charset="0"/>
        </a:defRPr>
      </a:lvl2pPr>
      <a:lvl3pPr marL="1143000" indent="-228600" algn="l" rtl="0" eaLnBrk="0" fontAlgn="base" hangingPunct="0">
        <a:spcBef>
          <a:spcPct val="20000"/>
        </a:spcBef>
        <a:spcAft>
          <a:spcPct val="0"/>
        </a:spcAft>
        <a:buChar char="•"/>
        <a:defRPr sz="2200">
          <a:solidFill>
            <a:srgbClr val="222222"/>
          </a:solidFill>
          <a:latin typeface="+mn-lt"/>
          <a:ea typeface="ＭＳ Ｐゴシック" charset="0"/>
        </a:defRPr>
      </a:lvl3pPr>
      <a:lvl4pPr marL="1600200" indent="-228600" algn="l" rtl="0" eaLnBrk="0" fontAlgn="base" hangingPunct="0">
        <a:spcBef>
          <a:spcPct val="20000"/>
        </a:spcBef>
        <a:spcAft>
          <a:spcPct val="0"/>
        </a:spcAft>
        <a:buChar char="–"/>
        <a:defRPr sz="2200">
          <a:solidFill>
            <a:srgbClr val="222222"/>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fontAlgn="base">
        <a:spcBef>
          <a:spcPct val="20000"/>
        </a:spcBef>
        <a:spcAft>
          <a:spcPct val="0"/>
        </a:spcAft>
        <a:buChar char="»"/>
        <a:defRPr sz="2000">
          <a:solidFill>
            <a:schemeClr val="tx1"/>
          </a:solidFill>
          <a:latin typeface="Times New Roman" pitchFamily="18" charset="0"/>
        </a:defRPr>
      </a:lvl6pPr>
      <a:lvl7pPr marL="2971800" indent="-228600" algn="l" rtl="0" fontAlgn="base">
        <a:spcBef>
          <a:spcPct val="20000"/>
        </a:spcBef>
        <a:spcAft>
          <a:spcPct val="0"/>
        </a:spcAft>
        <a:buChar char="»"/>
        <a:defRPr sz="2000">
          <a:solidFill>
            <a:schemeClr val="tx1"/>
          </a:solidFill>
          <a:latin typeface="Times New Roman" pitchFamily="18" charset="0"/>
        </a:defRPr>
      </a:lvl7pPr>
      <a:lvl8pPr marL="3429000" indent="-228600" algn="l" rtl="0" fontAlgn="base">
        <a:spcBef>
          <a:spcPct val="20000"/>
        </a:spcBef>
        <a:spcAft>
          <a:spcPct val="0"/>
        </a:spcAft>
        <a:buChar char="»"/>
        <a:defRPr sz="2000">
          <a:solidFill>
            <a:schemeClr val="tx1"/>
          </a:solidFill>
          <a:latin typeface="Times New Roman" pitchFamily="18" charset="0"/>
        </a:defRPr>
      </a:lvl8pPr>
      <a:lvl9pPr marL="3886200" indent="-228600" algn="l"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851775" y="152400"/>
            <a:ext cx="1292225" cy="5921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AU" smtClean="0"/>
              <a:t>Click to edit Master title style</a:t>
            </a:r>
            <a:endParaRPr lang="en-AU"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FBB81D-DCB2-4140-B7CF-736C288CBC76}" type="datetime1">
              <a:rPr lang="en-AU" smtClean="0"/>
              <a:t>24/02/2016</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8983D644-46E6-EE40-A020-80836F2E8854}" type="slidenum">
              <a:rPr lang="en-US" smtClean="0"/>
              <a:pPr>
                <a:defRPr/>
              </a:pPr>
              <a:t>‹#›</a:t>
            </a:fld>
            <a:endParaRPr lang="en-US"/>
          </a:p>
        </p:txBody>
      </p:sp>
      <p:sp>
        <p:nvSpPr>
          <p:cNvPr id="7" name="Rectangle 6"/>
          <p:cNvSpPr>
            <a:spLocks noChangeArrowheads="1"/>
          </p:cNvSpPr>
          <p:nvPr/>
        </p:nvSpPr>
        <p:spPr bwMode="auto">
          <a:xfrm>
            <a:off x="0" y="0"/>
            <a:ext cx="9144000" cy="152400"/>
          </a:xfrm>
          <a:prstGeom prst="rect">
            <a:avLst/>
          </a:prstGeom>
          <a:gradFill rotWithShape="1">
            <a:gsLst>
              <a:gs pos="0">
                <a:srgbClr val="00AEEF"/>
              </a:gs>
              <a:gs pos="100000">
                <a:srgbClr val="2E3192"/>
              </a:gs>
            </a:gsLst>
            <a:lin ang="0" scaled="1"/>
          </a:gradFill>
          <a:ln>
            <a:noFill/>
          </a:ln>
          <a:effectLst>
            <a:outerShdw blurRad="40000" dist="23000" dir="5400000" rotWithShape="0">
              <a:srgbClr val="808080">
                <a:alpha val="34999"/>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a:defRPr/>
            </a:pPr>
            <a:endParaRPr lang="en-US">
              <a:solidFill>
                <a:srgbClr val="FFFFFF"/>
              </a:solidFill>
              <a:latin typeface="Calibri" pitchFamily="-105" charset="0"/>
              <a:ea typeface="ＭＳ Ｐゴシック" pitchFamily="-96" charset="-128"/>
            </a:endParaRPr>
          </a:p>
        </p:txBody>
      </p:sp>
    </p:spTree>
    <p:extLst>
      <p:ext uri="{BB962C8B-B14F-4D97-AF65-F5344CB8AC3E}">
        <p14:creationId xmlns:p14="http://schemas.microsoft.com/office/powerpoint/2010/main" val="332541819"/>
      </p:ext>
    </p:extLst>
  </p:cSld>
  <p:clrMap bg1="lt1" tx1="dk1" bg2="lt2" tx2="dk2" accent1="accent1" accent2="accent2" accent3="accent3" accent4="accent4" accent5="accent5" accent6="accent6" hlink="hlink" folHlink="folHlink"/>
  <p:sldLayoutIdLst>
    <p:sldLayoutId id="2147484491" r:id="rId1"/>
    <p:sldLayoutId id="2147484492" r:id="rId2"/>
    <p:sldLayoutId id="2147484493" r:id="rId3"/>
    <p:sldLayoutId id="2147484494" r:id="rId4"/>
    <p:sldLayoutId id="2147484495" r:id="rId5"/>
    <p:sldLayoutId id="2147484496" r:id="rId6"/>
    <p:sldLayoutId id="2147484497" r:id="rId7"/>
    <p:sldLayoutId id="2147484498" r:id="rId8"/>
    <p:sldLayoutId id="2147484499" r:id="rId9"/>
    <p:sldLayoutId id="2147484500" r:id="rId10"/>
    <p:sldLayoutId id="2147484501"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www.brackets.io" TargetMode="External"/><Relationship Id="rId4" Type="http://schemas.openxmlformats.org/officeDocument/2006/relationships/hyperlink" Target="http://www.github.com" TargetMode="External"/><Relationship Id="rId5" Type="http://schemas.openxmlformats.org/officeDocument/2006/relationships/hyperlink" Target="http://www.ampps.com)/" TargetMode="External"/><Relationship Id="rId6" Type="http://schemas.openxmlformats.org/officeDocument/2006/relationships/hyperlink" Target="http://www.vagrantup.com/" TargetMode="External"/><Relationship Id="rId1" Type="http://schemas.openxmlformats.org/officeDocument/2006/relationships/slideLayout" Target="../slideLayouts/slideLayout3.xml"/><Relationship Id="rId2" Type="http://schemas.openxmlformats.org/officeDocument/2006/relationships/hyperlink" Target="http://www.jetbrains.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jpeg"/></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3.xml"/><Relationship Id="rId2" Type="http://schemas.openxmlformats.org/officeDocument/2006/relationships/diagramData" Target="../diagrams/data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smithandgoldsmith.homestead.com/home.html" TargetMode="External"/><Relationship Id="rId4" Type="http://schemas.openxmlformats.org/officeDocument/2006/relationships/image" Target="../media/image9.png"/><Relationship Id="rId5" Type="http://schemas.openxmlformats.org/officeDocument/2006/relationships/hyperlink" Target="https://www.missionbicycle.com" TargetMode="External"/><Relationship Id="rId6" Type="http://schemas.openxmlformats.org/officeDocument/2006/relationships/image" Target="../media/image10.png"/><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37.xml.rels><?xml version="1.0" encoding="UTF-8" standalone="yes"?>
<Relationships xmlns="http://schemas.openxmlformats.org/package/2006/relationships"><Relationship Id="rId3" Type="http://schemas.openxmlformats.org/officeDocument/2006/relationships/hyperlink" Target="http://www.w3counter.com/globalstats.php" TargetMode="External"/><Relationship Id="rId4" Type="http://schemas.openxmlformats.org/officeDocument/2006/relationships/hyperlink" Target="http://gs.statcounter.com" TargetMode="External"/><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www.caniuse.com" TargetMode="External"/><Relationship Id="rId3" Type="http://schemas.openxmlformats.org/officeDocument/2006/relationships/image" Target="../media/image1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6.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hyperlink" Target="http://www.sitepoint.com/" TargetMode="External"/><Relationship Id="rId4" Type="http://schemas.openxmlformats.org/officeDocument/2006/relationships/image" Target="../media/image2.pn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026"/>
          <p:cNvSpPr>
            <a:spLocks noGrp="1" noChangeArrowheads="1"/>
          </p:cNvSpPr>
          <p:nvPr>
            <p:ph type="ctrTitle"/>
          </p:nvPr>
        </p:nvSpPr>
        <p:spPr>
          <a:xfrm>
            <a:off x="239607" y="754844"/>
            <a:ext cx="8712723" cy="3223066"/>
          </a:xfrm>
          <a:solidFill>
            <a:schemeClr val="bg1"/>
          </a:solidFill>
        </p:spPr>
        <p:txBody>
          <a:bodyPr>
            <a:normAutofit/>
          </a:bodyPr>
          <a:lstStyle/>
          <a:p>
            <a:pPr eaLnBrk="1" hangingPunct="1"/>
            <a:r>
              <a:rPr lang="en-US" b="1" dirty="0" smtClean="0">
                <a:latin typeface="Arial" charset="0"/>
              </a:rPr>
              <a:t>CP1406 – Web Design </a:t>
            </a:r>
            <a:br>
              <a:rPr lang="en-US" b="1" dirty="0" smtClean="0">
                <a:latin typeface="Arial" charset="0"/>
              </a:rPr>
            </a:br>
            <a:r>
              <a:rPr lang="en-US" b="1" dirty="0" smtClean="0">
                <a:latin typeface="Arial" charset="0"/>
              </a:rPr>
              <a:t>and Development</a:t>
            </a:r>
            <a:endParaRPr lang="en-US" b="1" dirty="0">
              <a:latin typeface="Arial" charset="0"/>
            </a:endParaRPr>
          </a:p>
        </p:txBody>
      </p:sp>
      <p:sp>
        <p:nvSpPr>
          <p:cNvPr id="7170" name="Rectangle 1027"/>
          <p:cNvSpPr>
            <a:spLocks noGrp="1" noChangeArrowheads="1"/>
          </p:cNvSpPr>
          <p:nvPr>
            <p:ph type="subTitle" idx="1"/>
          </p:nvPr>
        </p:nvSpPr>
        <p:spPr>
          <a:xfrm>
            <a:off x="609600" y="3965931"/>
            <a:ext cx="8077200" cy="2021289"/>
          </a:xfrm>
          <a:solidFill>
            <a:schemeClr val="bg1"/>
          </a:solidFill>
        </p:spPr>
        <p:txBody>
          <a:bodyPr/>
          <a:lstStyle/>
          <a:p>
            <a:pPr algn="ctr" eaLnBrk="1" hangingPunct="1">
              <a:lnSpc>
                <a:spcPct val="90000"/>
              </a:lnSpc>
            </a:pPr>
            <a:r>
              <a:rPr lang="en-US" sz="3400" i="1" dirty="0" smtClean="0">
                <a:latin typeface="Arial" charset="0"/>
              </a:rPr>
              <a:t>Introduction to subject </a:t>
            </a:r>
            <a:br>
              <a:rPr lang="en-US" sz="3400" i="1" dirty="0" smtClean="0">
                <a:latin typeface="Arial" charset="0"/>
              </a:rPr>
            </a:br>
            <a:r>
              <a:rPr lang="en-US" sz="3400" i="1" dirty="0" smtClean="0">
                <a:latin typeface="Arial" charset="0"/>
              </a:rPr>
              <a:t>Goal-driven Web design</a:t>
            </a:r>
            <a:endParaRPr lang="en-US" sz="3400" i="1" dirty="0">
              <a:latin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Get the most out of the learning resources</a:t>
            </a:r>
            <a:endParaRPr lang="en-GB" dirty="0"/>
          </a:p>
        </p:txBody>
      </p:sp>
      <p:sp>
        <p:nvSpPr>
          <p:cNvPr id="3" name="Content Placeholder 2"/>
          <p:cNvSpPr>
            <a:spLocks noGrp="1"/>
          </p:cNvSpPr>
          <p:nvPr>
            <p:ph idx="1"/>
          </p:nvPr>
        </p:nvSpPr>
        <p:spPr/>
        <p:txBody>
          <a:bodyPr>
            <a:normAutofit/>
          </a:bodyPr>
          <a:lstStyle/>
          <a:p>
            <a:r>
              <a:rPr lang="en-GB" b="1" dirty="0" smtClean="0"/>
              <a:t>Schedule</a:t>
            </a:r>
            <a:r>
              <a:rPr lang="en-GB" dirty="0" smtClean="0"/>
              <a:t> time </a:t>
            </a:r>
            <a:r>
              <a:rPr lang="en-GB" dirty="0"/>
              <a:t>in </a:t>
            </a:r>
            <a:r>
              <a:rPr lang="en-GB" dirty="0" smtClean="0"/>
              <a:t>your calendar to read books &amp; watch courses </a:t>
            </a:r>
          </a:p>
          <a:p>
            <a:pPr lvl="1"/>
            <a:r>
              <a:rPr lang="en-GB" dirty="0" smtClean="0"/>
              <a:t>multiple times each week</a:t>
            </a:r>
          </a:p>
          <a:p>
            <a:pPr lvl="1"/>
            <a:r>
              <a:rPr lang="en-GB" dirty="0" smtClean="0"/>
              <a:t>small-to-moderate chunks (don't aim for large blocks)</a:t>
            </a:r>
          </a:p>
          <a:p>
            <a:r>
              <a:rPr lang="en-GB" dirty="0" smtClean="0"/>
              <a:t>Follow the  weekly schedule and pre-read/watch – </a:t>
            </a:r>
            <a:br>
              <a:rPr lang="en-GB" dirty="0" smtClean="0"/>
            </a:br>
            <a:r>
              <a:rPr lang="en-GB" dirty="0" smtClean="0"/>
              <a:t>BEFORE the lecture each week</a:t>
            </a:r>
          </a:p>
          <a:p>
            <a:r>
              <a:rPr lang="en-GB" dirty="0"/>
              <a:t>Read/watch a bit, then practise </a:t>
            </a:r>
            <a:r>
              <a:rPr lang="en-GB" dirty="0" smtClean="0"/>
              <a:t>it, then read/watch some more</a:t>
            </a:r>
            <a:endParaRPr lang="en-GB" dirty="0"/>
          </a:p>
          <a:p>
            <a:pPr lvl="1"/>
            <a:r>
              <a:rPr lang="en-GB" dirty="0"/>
              <a:t>e.g. learn about CSS floats then make a page using CSS floats</a:t>
            </a:r>
            <a:r>
              <a:rPr lang="en-GB" dirty="0" smtClean="0"/>
              <a:t>…</a:t>
            </a:r>
          </a:p>
          <a:p>
            <a:endParaRPr lang="en-GB" dirty="0"/>
          </a:p>
          <a:p>
            <a:r>
              <a:rPr lang="en-GB" dirty="0"/>
              <a:t>Don't read/watch too much before you practise </a:t>
            </a:r>
            <a:r>
              <a:rPr lang="en-GB" dirty="0" smtClean="0"/>
              <a:t>it, </a:t>
            </a:r>
            <a:br>
              <a:rPr lang="en-GB" dirty="0" smtClean="0"/>
            </a:br>
            <a:r>
              <a:rPr lang="en-GB" dirty="0" smtClean="0"/>
              <a:t>otherwise </a:t>
            </a:r>
            <a:r>
              <a:rPr lang="en-GB" dirty="0"/>
              <a:t>it'll go in one ear/eye and out the other</a:t>
            </a:r>
          </a:p>
          <a:p>
            <a:endParaRPr lang="en-GB" dirty="0"/>
          </a:p>
          <a:p>
            <a:endParaRPr lang="en-GB" dirty="0" smtClean="0"/>
          </a:p>
          <a:p>
            <a:endParaRPr lang="en-GB" dirty="0"/>
          </a:p>
        </p:txBody>
      </p:sp>
      <p:sp>
        <p:nvSpPr>
          <p:cNvPr id="4" name="Slide Number Placeholder 3"/>
          <p:cNvSpPr>
            <a:spLocks noGrp="1"/>
          </p:cNvSpPr>
          <p:nvPr>
            <p:ph type="sldNum" sz="quarter" idx="12"/>
          </p:nvPr>
        </p:nvSpPr>
        <p:spPr/>
        <p:txBody>
          <a:bodyPr/>
          <a:lstStyle/>
          <a:p>
            <a:pPr>
              <a:defRPr/>
            </a:pPr>
            <a:fld id="{45FF1A5C-C756-F14D-8A29-04516FAB3B4B}" type="slidenum">
              <a:rPr lang="en-US" smtClean="0"/>
              <a:pPr>
                <a:defRPr/>
              </a:pPr>
              <a:t>10</a:t>
            </a:fld>
            <a:endParaRPr lang="en-US"/>
          </a:p>
        </p:txBody>
      </p:sp>
    </p:spTree>
    <p:extLst>
      <p:ext uri="{BB962C8B-B14F-4D97-AF65-F5344CB8AC3E}">
        <p14:creationId xmlns:p14="http://schemas.microsoft.com/office/powerpoint/2010/main" val="2067737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Learn by doing – make practice sites</a:t>
            </a:r>
            <a:endParaRPr lang="en-GB" dirty="0"/>
          </a:p>
        </p:txBody>
      </p:sp>
      <p:sp>
        <p:nvSpPr>
          <p:cNvPr id="3" name="Content Placeholder 2"/>
          <p:cNvSpPr>
            <a:spLocks noGrp="1"/>
          </p:cNvSpPr>
          <p:nvPr>
            <p:ph idx="1"/>
          </p:nvPr>
        </p:nvSpPr>
        <p:spPr/>
        <p:txBody>
          <a:bodyPr/>
          <a:lstStyle/>
          <a:p>
            <a:r>
              <a:rPr lang="en-GB" dirty="0"/>
              <a:t>Make your own project websites on top of assessment </a:t>
            </a:r>
            <a:r>
              <a:rPr lang="en-GB" dirty="0" smtClean="0"/>
              <a:t>sites</a:t>
            </a:r>
          </a:p>
          <a:p>
            <a:r>
              <a:rPr lang="en-GB" dirty="0" smtClean="0"/>
              <a:t>"Real" projects with actual goals are better than placeholder sites with </a:t>
            </a:r>
            <a:r>
              <a:rPr lang="en-GB" i="1" dirty="0" err="1" smtClean="0"/>
              <a:t>lorem</a:t>
            </a:r>
            <a:r>
              <a:rPr lang="en-GB" i="1" dirty="0" smtClean="0"/>
              <a:t> </a:t>
            </a:r>
            <a:r>
              <a:rPr lang="en-GB" i="1" dirty="0" err="1" smtClean="0"/>
              <a:t>ipsum</a:t>
            </a:r>
            <a:r>
              <a:rPr lang="en-GB" dirty="0" smtClean="0"/>
              <a:t> text and no purpose</a:t>
            </a:r>
            <a:endParaRPr lang="en-GB" dirty="0"/>
          </a:p>
          <a:p>
            <a:pPr lvl="1"/>
            <a:r>
              <a:rPr lang="en-GB" dirty="0"/>
              <a:t>Find friends/family </a:t>
            </a:r>
            <a:r>
              <a:rPr lang="en-GB" dirty="0" smtClean="0"/>
              <a:t>who </a:t>
            </a:r>
            <a:r>
              <a:rPr lang="en-GB" dirty="0"/>
              <a:t>want </a:t>
            </a:r>
            <a:r>
              <a:rPr lang="en-GB" dirty="0" smtClean="0"/>
              <a:t>websites made</a:t>
            </a:r>
            <a:endParaRPr lang="en-GB" dirty="0"/>
          </a:p>
          <a:p>
            <a:pPr lvl="1"/>
            <a:r>
              <a:rPr lang="en-GB" dirty="0"/>
              <a:t>Make a site for your own Web design </a:t>
            </a:r>
            <a:r>
              <a:rPr lang="en-GB" dirty="0" smtClean="0"/>
              <a:t>business</a:t>
            </a:r>
          </a:p>
          <a:p>
            <a:pPr lvl="1"/>
            <a:r>
              <a:rPr lang="en-GB" dirty="0" smtClean="0"/>
              <a:t>Re-design existing websites</a:t>
            </a:r>
            <a:endParaRPr lang="en-GB" dirty="0"/>
          </a:p>
          <a:p>
            <a:pPr lvl="1"/>
            <a:r>
              <a:rPr lang="en-GB" dirty="0"/>
              <a:t>Make 'fake' sites for </a:t>
            </a:r>
            <a:r>
              <a:rPr lang="en-GB" dirty="0" smtClean="0"/>
              <a:t>fictional organisations (bands, products, companies, community groups, etc.)</a:t>
            </a:r>
            <a:endParaRPr lang="en-GB" dirty="0"/>
          </a:p>
          <a:p>
            <a:endParaRPr lang="en-GB" dirty="0" smtClean="0"/>
          </a:p>
        </p:txBody>
      </p:sp>
      <p:sp>
        <p:nvSpPr>
          <p:cNvPr id="4" name="Slide Number Placeholder 3"/>
          <p:cNvSpPr>
            <a:spLocks noGrp="1"/>
          </p:cNvSpPr>
          <p:nvPr>
            <p:ph type="sldNum" sz="quarter" idx="12"/>
          </p:nvPr>
        </p:nvSpPr>
        <p:spPr/>
        <p:txBody>
          <a:bodyPr/>
          <a:lstStyle/>
          <a:p>
            <a:pPr>
              <a:defRPr/>
            </a:pPr>
            <a:fld id="{45FF1A5C-C756-F14D-8A29-04516FAB3B4B}" type="slidenum">
              <a:rPr lang="en-US" smtClean="0"/>
              <a:pPr>
                <a:defRPr/>
              </a:pPr>
              <a:t>11</a:t>
            </a:fld>
            <a:endParaRPr lang="en-US"/>
          </a:p>
        </p:txBody>
      </p:sp>
    </p:spTree>
    <p:extLst>
      <p:ext uri="{BB962C8B-B14F-4D97-AF65-F5344CB8AC3E}">
        <p14:creationId xmlns:p14="http://schemas.microsoft.com/office/powerpoint/2010/main" val="11727267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Tools</a:t>
            </a:r>
            <a:endParaRPr lang="en-GB" dirty="0"/>
          </a:p>
        </p:txBody>
      </p:sp>
      <p:sp>
        <p:nvSpPr>
          <p:cNvPr id="3" name="Content Placeholder 2"/>
          <p:cNvSpPr>
            <a:spLocks noGrp="1"/>
          </p:cNvSpPr>
          <p:nvPr>
            <p:ph idx="1"/>
          </p:nvPr>
        </p:nvSpPr>
        <p:spPr/>
        <p:txBody>
          <a:bodyPr/>
          <a:lstStyle/>
          <a:p>
            <a:r>
              <a:rPr lang="en-GB" dirty="0" smtClean="0"/>
              <a:t>Lots of options – use what you like</a:t>
            </a:r>
          </a:p>
          <a:p>
            <a:r>
              <a:rPr lang="en-GB" dirty="0" err="1"/>
              <a:t>JetBrains</a:t>
            </a:r>
            <a:r>
              <a:rPr lang="en-GB" dirty="0"/>
              <a:t> </a:t>
            </a:r>
            <a:r>
              <a:rPr lang="en-GB" dirty="0" err="1"/>
              <a:t>PHPStorm</a:t>
            </a:r>
            <a:r>
              <a:rPr lang="en-GB" dirty="0"/>
              <a:t>, </a:t>
            </a:r>
            <a:r>
              <a:rPr lang="en-GB" dirty="0" err="1"/>
              <a:t>WebStorm</a:t>
            </a:r>
            <a:r>
              <a:rPr lang="en-GB" dirty="0"/>
              <a:t> or </a:t>
            </a:r>
            <a:r>
              <a:rPr lang="en-GB" dirty="0" err="1"/>
              <a:t>IntelliJ</a:t>
            </a:r>
            <a:r>
              <a:rPr lang="en-GB" dirty="0"/>
              <a:t> (</a:t>
            </a:r>
            <a:r>
              <a:rPr lang="en-GB" dirty="0">
                <a:hlinkClick r:id="rId2"/>
              </a:rPr>
              <a:t>www.jetbrains.com</a:t>
            </a:r>
            <a:r>
              <a:rPr lang="en-GB" dirty="0"/>
              <a:t>)</a:t>
            </a:r>
          </a:p>
          <a:p>
            <a:r>
              <a:rPr lang="en-GB" dirty="0" smtClean="0"/>
              <a:t>Adobe Dreamweaver &amp; Photoshop (not free)</a:t>
            </a:r>
          </a:p>
          <a:p>
            <a:r>
              <a:rPr lang="en-GB" dirty="0" smtClean="0"/>
              <a:t>Brackets (</a:t>
            </a:r>
            <a:r>
              <a:rPr lang="en-GB" dirty="0" smtClean="0">
                <a:hlinkClick r:id="rId3"/>
              </a:rPr>
              <a:t>www.brackets.io</a:t>
            </a:r>
            <a:r>
              <a:rPr lang="en-GB" dirty="0" smtClean="0"/>
              <a:t>) – great HTML/CSS/JavaScript code editor (not WYSIWYG)</a:t>
            </a:r>
          </a:p>
          <a:p>
            <a:r>
              <a:rPr lang="en-GB" dirty="0" err="1" smtClean="0"/>
              <a:t>GitHub</a:t>
            </a:r>
            <a:r>
              <a:rPr lang="en-GB" dirty="0" smtClean="0"/>
              <a:t> (</a:t>
            </a:r>
            <a:r>
              <a:rPr lang="en-GB" dirty="0" smtClean="0">
                <a:hlinkClick r:id="rId4"/>
              </a:rPr>
              <a:t>www.github.com</a:t>
            </a:r>
            <a:r>
              <a:rPr lang="en-GB" dirty="0" smtClean="0"/>
              <a:t>) - use for version control &amp; collaboration – sharing files with group members</a:t>
            </a:r>
          </a:p>
          <a:p>
            <a:r>
              <a:rPr lang="en-GB" dirty="0" err="1" smtClean="0"/>
              <a:t>Localhost</a:t>
            </a:r>
            <a:r>
              <a:rPr lang="en-GB" dirty="0" smtClean="0"/>
              <a:t> server *AMP stack (e.g. </a:t>
            </a:r>
            <a:r>
              <a:rPr lang="en-GB" dirty="0" smtClean="0">
                <a:hlinkClick r:id="rId5"/>
              </a:rPr>
              <a:t>www.ampps.com)</a:t>
            </a:r>
            <a:r>
              <a:rPr lang="en-GB" dirty="0" smtClean="0"/>
              <a:t> or </a:t>
            </a:r>
            <a:br>
              <a:rPr lang="en-GB" dirty="0" smtClean="0"/>
            </a:br>
            <a:r>
              <a:rPr lang="en-GB" dirty="0" smtClean="0"/>
              <a:t>Vagrant (</a:t>
            </a:r>
            <a:r>
              <a:rPr lang="en-GB" dirty="0" smtClean="0">
                <a:hlinkClick r:id="rId6"/>
              </a:rPr>
              <a:t>www.vagrantup.com</a:t>
            </a:r>
            <a:r>
              <a:rPr lang="en-GB" dirty="0" smtClean="0"/>
              <a:t>) to develop locally</a:t>
            </a:r>
          </a:p>
          <a:p>
            <a:r>
              <a:rPr lang="en-GB" dirty="0" smtClean="0"/>
              <a:t>Browsers &amp; Web developer extensions – install everything </a:t>
            </a:r>
            <a:r>
              <a:rPr lang="en-GB" dirty="0" smtClean="0">
                <a:sym typeface="Wingdings"/>
              </a:rPr>
              <a:t></a:t>
            </a:r>
            <a:endParaRPr lang="en-GB" dirty="0" smtClean="0"/>
          </a:p>
          <a:p>
            <a:endParaRPr lang="en-GB" dirty="0" smtClean="0"/>
          </a:p>
        </p:txBody>
      </p:sp>
      <p:sp>
        <p:nvSpPr>
          <p:cNvPr id="4" name="Slide Number Placeholder 3"/>
          <p:cNvSpPr>
            <a:spLocks noGrp="1"/>
          </p:cNvSpPr>
          <p:nvPr>
            <p:ph type="sldNum" sz="quarter" idx="12"/>
          </p:nvPr>
        </p:nvSpPr>
        <p:spPr/>
        <p:txBody>
          <a:bodyPr/>
          <a:lstStyle/>
          <a:p>
            <a:pPr>
              <a:defRPr/>
            </a:pPr>
            <a:fld id="{45FF1A5C-C756-F14D-8A29-04516FAB3B4B}" type="slidenum">
              <a:rPr lang="en-US" smtClean="0"/>
              <a:pPr>
                <a:defRPr/>
              </a:pPr>
              <a:t>12</a:t>
            </a:fld>
            <a:endParaRPr lang="en-US"/>
          </a:p>
        </p:txBody>
      </p:sp>
    </p:spTree>
    <p:extLst>
      <p:ext uri="{BB962C8B-B14F-4D97-AF65-F5344CB8AC3E}">
        <p14:creationId xmlns:p14="http://schemas.microsoft.com/office/powerpoint/2010/main" val="32980854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Appropriate use of code resources.</a:t>
            </a:r>
            <a:endParaRPr lang="en-GB" dirty="0"/>
          </a:p>
        </p:txBody>
      </p:sp>
      <p:sp>
        <p:nvSpPr>
          <p:cNvPr id="3" name="Content Placeholder 2"/>
          <p:cNvSpPr>
            <a:spLocks noGrp="1"/>
          </p:cNvSpPr>
          <p:nvPr>
            <p:ph idx="1"/>
          </p:nvPr>
        </p:nvSpPr>
        <p:spPr/>
        <p:txBody>
          <a:bodyPr>
            <a:normAutofit/>
          </a:bodyPr>
          <a:lstStyle/>
          <a:p>
            <a:r>
              <a:rPr lang="en-GB" dirty="0" smtClean="0"/>
              <a:t>You must do the main things yourself – HTML &amp; CSS</a:t>
            </a:r>
          </a:p>
          <a:p>
            <a:r>
              <a:rPr lang="en-GB" dirty="0" smtClean="0"/>
              <a:t>You can't use existing CMS software like WordPress</a:t>
            </a:r>
          </a:p>
          <a:p>
            <a:r>
              <a:rPr lang="en-GB" dirty="0" smtClean="0"/>
              <a:t>You may use JavaScript libraries (like </a:t>
            </a:r>
            <a:r>
              <a:rPr lang="en-GB" dirty="0" err="1" smtClean="0"/>
              <a:t>jQuery</a:t>
            </a:r>
            <a:r>
              <a:rPr lang="en-GB" dirty="0" smtClean="0"/>
              <a:t>, image galleries…) </a:t>
            </a:r>
            <a:br>
              <a:rPr lang="en-GB" dirty="0" smtClean="0"/>
            </a:br>
            <a:r>
              <a:rPr lang="en-GB" dirty="0" smtClean="0"/>
              <a:t>for "extras" but not for the core functionality</a:t>
            </a:r>
          </a:p>
          <a:p>
            <a:r>
              <a:rPr lang="en-GB" dirty="0" smtClean="0"/>
              <a:t>You may </a:t>
            </a:r>
            <a:r>
              <a:rPr lang="en-GB" dirty="0"/>
              <a:t>appropriately use </a:t>
            </a:r>
            <a:r>
              <a:rPr lang="en-GB" dirty="0" smtClean="0"/>
              <a:t>parts of templates and examples, but you need to make them fit your design, not the other way around</a:t>
            </a:r>
          </a:p>
          <a:p>
            <a:pPr lvl="1"/>
            <a:r>
              <a:rPr lang="en-GB" dirty="0" smtClean="0"/>
              <a:t>It's OK to find CSS gallery sites (or similar), copy them and see how the code works, then repurpose parts of them for your site</a:t>
            </a:r>
          </a:p>
          <a:p>
            <a:pPr lvl="1"/>
            <a:r>
              <a:rPr lang="en-GB" dirty="0" smtClean="0"/>
              <a:t>Frameworks like Bootstrap and Foundation are allowed for the project but not the first assignment</a:t>
            </a:r>
          </a:p>
          <a:p>
            <a:pPr lvl="2"/>
            <a:r>
              <a:rPr lang="en-GB" dirty="0" smtClean="0"/>
              <a:t>However, you can not just use an existing template</a:t>
            </a:r>
          </a:p>
          <a:p>
            <a:r>
              <a:rPr lang="en-GB" dirty="0" smtClean="0"/>
              <a:t>If in doubt, please talk to your lecturer about what is appropriate</a:t>
            </a:r>
            <a:endParaRPr lang="en-GB" dirty="0"/>
          </a:p>
        </p:txBody>
      </p:sp>
      <p:sp>
        <p:nvSpPr>
          <p:cNvPr id="4" name="Slide Number Placeholder 3"/>
          <p:cNvSpPr>
            <a:spLocks noGrp="1"/>
          </p:cNvSpPr>
          <p:nvPr>
            <p:ph type="sldNum" sz="quarter" idx="12"/>
          </p:nvPr>
        </p:nvSpPr>
        <p:spPr/>
        <p:txBody>
          <a:bodyPr/>
          <a:lstStyle/>
          <a:p>
            <a:pPr>
              <a:defRPr/>
            </a:pPr>
            <a:fld id="{45FF1A5C-C756-F14D-8A29-04516FAB3B4B}" type="slidenum">
              <a:rPr lang="en-US" smtClean="0"/>
              <a:pPr>
                <a:defRPr/>
              </a:pPr>
              <a:t>13</a:t>
            </a:fld>
            <a:endParaRPr lang="en-US" dirty="0"/>
          </a:p>
        </p:txBody>
      </p:sp>
      <p:pic>
        <p:nvPicPr>
          <p:cNvPr id="5" name="Picture 4" descr="Smiley.svg.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05461" y="6110644"/>
            <a:ext cx="639521" cy="639521"/>
          </a:xfrm>
          <a:prstGeom prst="rect">
            <a:avLst/>
          </a:prstGeom>
        </p:spPr>
      </p:pic>
    </p:spTree>
    <p:extLst>
      <p:ext uri="{BB962C8B-B14F-4D97-AF65-F5344CB8AC3E}">
        <p14:creationId xmlns:p14="http://schemas.microsoft.com/office/powerpoint/2010/main" val="5013747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1888" y="466726"/>
            <a:ext cx="7497330" cy="2133600"/>
          </a:xfrm>
        </p:spPr>
        <p:txBody>
          <a:bodyPr/>
          <a:lstStyle/>
          <a:p>
            <a:r>
              <a:rPr lang="en-GB" dirty="0" smtClean="0"/>
              <a:t>The World Wide Web</a:t>
            </a:r>
            <a:endParaRPr lang="en-GB" dirty="0"/>
          </a:p>
        </p:txBody>
      </p:sp>
      <p:sp>
        <p:nvSpPr>
          <p:cNvPr id="6" name="Subtitle 5"/>
          <p:cNvSpPr>
            <a:spLocks noGrp="1"/>
          </p:cNvSpPr>
          <p:nvPr>
            <p:ph type="subTitle" idx="1"/>
          </p:nvPr>
        </p:nvSpPr>
        <p:spPr/>
        <p:txBody>
          <a:bodyPr/>
          <a:lstStyle/>
          <a:p>
            <a:pPr algn="ctr"/>
            <a:r>
              <a:rPr lang="en-GB" dirty="0" smtClean="0"/>
              <a:t>How does the Web work?</a:t>
            </a:r>
            <a:endParaRPr lang="en-GB" dirty="0"/>
          </a:p>
        </p:txBody>
      </p:sp>
    </p:spTree>
    <p:extLst>
      <p:ext uri="{BB962C8B-B14F-4D97-AF65-F5344CB8AC3E}">
        <p14:creationId xmlns:p14="http://schemas.microsoft.com/office/powerpoint/2010/main" val="15120168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622680" y="3073400"/>
            <a:ext cx="7810500" cy="3784600"/>
          </a:xfrm>
          <a:prstGeom prst="rect">
            <a:avLst/>
          </a:prstGeom>
        </p:spPr>
      </p:pic>
      <p:sp>
        <p:nvSpPr>
          <p:cNvPr id="2" name="Title 1"/>
          <p:cNvSpPr>
            <a:spLocks noGrp="1"/>
          </p:cNvSpPr>
          <p:nvPr>
            <p:ph type="title"/>
          </p:nvPr>
        </p:nvSpPr>
        <p:spPr/>
        <p:txBody>
          <a:bodyPr/>
          <a:lstStyle/>
          <a:p>
            <a:r>
              <a:rPr lang="en-GB" dirty="0"/>
              <a:t>Client-server architecture</a:t>
            </a:r>
          </a:p>
        </p:txBody>
      </p:sp>
      <p:sp>
        <p:nvSpPr>
          <p:cNvPr id="3" name="Content Placeholder 2"/>
          <p:cNvSpPr>
            <a:spLocks noGrp="1"/>
          </p:cNvSpPr>
          <p:nvPr>
            <p:ph idx="1"/>
          </p:nvPr>
        </p:nvSpPr>
        <p:spPr/>
        <p:txBody>
          <a:bodyPr/>
          <a:lstStyle/>
          <a:p>
            <a:r>
              <a:rPr lang="en-GB" dirty="0" smtClean="0"/>
              <a:t>HTTP Request-Response Cycle</a:t>
            </a:r>
          </a:p>
          <a:p>
            <a:pPr lvl="1"/>
            <a:r>
              <a:rPr lang="en-GB" dirty="0" smtClean="0"/>
              <a:t>Client requests page via URL</a:t>
            </a:r>
          </a:p>
          <a:p>
            <a:pPr lvl="1"/>
            <a:r>
              <a:rPr lang="en-GB" dirty="0" smtClean="0"/>
              <a:t>DNS lookup converts URL to IP address</a:t>
            </a:r>
          </a:p>
          <a:p>
            <a:pPr lvl="1"/>
            <a:r>
              <a:rPr lang="en-GB" dirty="0" smtClean="0"/>
              <a:t>Server processes request, which may involve running code and accessing databases, then returns results to client</a:t>
            </a:r>
          </a:p>
          <a:p>
            <a:pPr lvl="1"/>
            <a:r>
              <a:rPr lang="en-GB" dirty="0" smtClean="0"/>
              <a:t>Client displays results in browser</a:t>
            </a:r>
          </a:p>
        </p:txBody>
      </p:sp>
      <p:sp>
        <p:nvSpPr>
          <p:cNvPr id="4" name="Slide Number Placeholder 3"/>
          <p:cNvSpPr>
            <a:spLocks noGrp="1"/>
          </p:cNvSpPr>
          <p:nvPr>
            <p:ph type="sldNum" sz="quarter" idx="12"/>
          </p:nvPr>
        </p:nvSpPr>
        <p:spPr/>
        <p:txBody>
          <a:bodyPr/>
          <a:lstStyle/>
          <a:p>
            <a:pPr>
              <a:defRPr/>
            </a:pPr>
            <a:fld id="{45FF1A5C-C756-F14D-8A29-04516FAB3B4B}" type="slidenum">
              <a:rPr lang="en-US" smtClean="0"/>
              <a:pPr>
                <a:defRPr/>
              </a:pPr>
              <a:t>15</a:t>
            </a:fld>
            <a:endParaRPr lang="en-US"/>
          </a:p>
        </p:txBody>
      </p:sp>
      <p:sp>
        <p:nvSpPr>
          <p:cNvPr id="6" name="Rectangle 5"/>
          <p:cNvSpPr/>
          <p:nvPr/>
        </p:nvSpPr>
        <p:spPr>
          <a:xfrm>
            <a:off x="1659688" y="6464837"/>
            <a:ext cx="7109468" cy="253916"/>
          </a:xfrm>
          <a:prstGeom prst="rect">
            <a:avLst/>
          </a:prstGeom>
        </p:spPr>
        <p:txBody>
          <a:bodyPr wrap="square">
            <a:spAutoFit/>
          </a:bodyPr>
          <a:lstStyle/>
          <a:p>
            <a:r>
              <a:rPr lang="en-GB" sz="1050" dirty="0" smtClean="0"/>
              <a:t>Image source: http</a:t>
            </a:r>
            <a:r>
              <a:rPr lang="en-GB" sz="1050" dirty="0"/>
              <a:t>://</a:t>
            </a:r>
            <a:r>
              <a:rPr lang="en-GB" sz="1050" dirty="0" err="1"/>
              <a:t>www.codeproject.com</a:t>
            </a:r>
            <a:r>
              <a:rPr lang="en-GB" sz="1050" dirty="0"/>
              <a:t>/Articles/114910/What-is-the-difference-between-Web-Farm-and-Web-</a:t>
            </a:r>
            <a:r>
              <a:rPr lang="en-GB" sz="1050" dirty="0" err="1"/>
              <a:t>Ga</a:t>
            </a:r>
            <a:endParaRPr lang="en-GB" sz="1050" dirty="0"/>
          </a:p>
        </p:txBody>
      </p:sp>
    </p:spTree>
    <p:extLst>
      <p:ext uri="{BB962C8B-B14F-4D97-AF65-F5344CB8AC3E}">
        <p14:creationId xmlns:p14="http://schemas.microsoft.com/office/powerpoint/2010/main" val="5474199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Client-side vs. Server-side</a:t>
            </a:r>
            <a:endParaRPr lang="en-GB" dirty="0"/>
          </a:p>
        </p:txBody>
      </p:sp>
      <p:sp>
        <p:nvSpPr>
          <p:cNvPr id="3" name="Content Placeholder 2"/>
          <p:cNvSpPr>
            <a:spLocks noGrp="1"/>
          </p:cNvSpPr>
          <p:nvPr>
            <p:ph idx="1"/>
          </p:nvPr>
        </p:nvSpPr>
        <p:spPr/>
        <p:txBody>
          <a:bodyPr>
            <a:normAutofit lnSpcReduction="10000"/>
          </a:bodyPr>
          <a:lstStyle/>
          <a:p>
            <a:r>
              <a:rPr lang="en-GB" dirty="0" smtClean="0"/>
              <a:t>Front-end / Client-side</a:t>
            </a:r>
          </a:p>
          <a:p>
            <a:pPr lvl="1"/>
            <a:r>
              <a:rPr lang="en-GB" dirty="0" smtClean="0"/>
              <a:t>HTML – </a:t>
            </a:r>
            <a:r>
              <a:rPr lang="en-GB" dirty="0" err="1" smtClean="0"/>
              <a:t>markup</a:t>
            </a:r>
            <a:r>
              <a:rPr lang="en-GB" dirty="0" smtClean="0"/>
              <a:t> language for structuring content</a:t>
            </a:r>
          </a:p>
          <a:p>
            <a:pPr lvl="1"/>
            <a:r>
              <a:rPr lang="en-GB" dirty="0" smtClean="0"/>
              <a:t>CSS – style language for styling structured content</a:t>
            </a:r>
          </a:p>
          <a:p>
            <a:pPr lvl="1"/>
            <a:r>
              <a:rPr lang="en-GB" dirty="0" smtClean="0"/>
              <a:t>JavaScript – programming code to provide functionality</a:t>
            </a:r>
          </a:p>
          <a:p>
            <a:pPr lvl="1"/>
            <a:r>
              <a:rPr lang="en-GB" dirty="0" smtClean="0"/>
              <a:t>The browser </a:t>
            </a:r>
            <a:r>
              <a:rPr lang="en-GB" dirty="0"/>
              <a:t>runs the JavaScript (which probably creates HTML+CSS</a:t>
            </a:r>
            <a:r>
              <a:rPr lang="en-GB" dirty="0" smtClean="0"/>
              <a:t>) and renders the HTML+CSS</a:t>
            </a:r>
          </a:p>
          <a:p>
            <a:pPr lvl="1"/>
            <a:endParaRPr lang="en-GB" dirty="0"/>
          </a:p>
          <a:p>
            <a:r>
              <a:rPr lang="en-GB" dirty="0" smtClean="0"/>
              <a:t>Back-end / Server-side</a:t>
            </a:r>
          </a:p>
          <a:p>
            <a:pPr lvl="1"/>
            <a:r>
              <a:rPr lang="en-GB" dirty="0" smtClean="0"/>
              <a:t>PHP – common (Web) programming language</a:t>
            </a:r>
          </a:p>
          <a:p>
            <a:pPr lvl="1"/>
            <a:r>
              <a:rPr lang="en-GB" dirty="0" smtClean="0"/>
              <a:t>Database (MySQL, SQLite, </a:t>
            </a:r>
            <a:r>
              <a:rPr lang="en-GB" dirty="0" err="1" smtClean="0"/>
              <a:t>MongoDB</a:t>
            </a:r>
            <a:r>
              <a:rPr lang="en-GB" dirty="0" smtClean="0"/>
              <a:t>…)</a:t>
            </a:r>
          </a:p>
          <a:p>
            <a:pPr lvl="1"/>
            <a:r>
              <a:rPr lang="en-GB" dirty="0" smtClean="0"/>
              <a:t>many other technologies and languages can be used on Web servers - </a:t>
            </a:r>
            <a:r>
              <a:rPr lang="en-GB" dirty="0" err="1" smtClean="0"/>
              <a:t>node.js</a:t>
            </a:r>
            <a:r>
              <a:rPr lang="en-GB" dirty="0" smtClean="0"/>
              <a:t>, ASP.NET, Go, Ruby, Python, Java Servlets…</a:t>
            </a:r>
            <a:endParaRPr lang="en-GB" dirty="0"/>
          </a:p>
        </p:txBody>
      </p:sp>
      <p:sp>
        <p:nvSpPr>
          <p:cNvPr id="4" name="Slide Number Placeholder 3"/>
          <p:cNvSpPr>
            <a:spLocks noGrp="1"/>
          </p:cNvSpPr>
          <p:nvPr>
            <p:ph type="sldNum" sz="quarter" idx="12"/>
          </p:nvPr>
        </p:nvSpPr>
        <p:spPr/>
        <p:txBody>
          <a:bodyPr/>
          <a:lstStyle/>
          <a:p>
            <a:pPr>
              <a:defRPr/>
            </a:pPr>
            <a:fld id="{45FF1A5C-C756-F14D-8A29-04516FAB3B4B}" type="slidenum">
              <a:rPr lang="en-US" smtClean="0"/>
              <a:pPr>
                <a:defRPr/>
              </a:pPr>
              <a:t>16</a:t>
            </a:fld>
            <a:endParaRPr lang="en-US"/>
          </a:p>
        </p:txBody>
      </p:sp>
    </p:spTree>
    <p:extLst>
      <p:ext uri="{BB962C8B-B14F-4D97-AF65-F5344CB8AC3E}">
        <p14:creationId xmlns:p14="http://schemas.microsoft.com/office/powerpoint/2010/main" val="25272835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AU" dirty="0" smtClean="0">
                <a:latin typeface="Arial" charset="0"/>
                <a:ea typeface="ＭＳ Ｐゴシック" charset="0"/>
                <a:cs typeface="ＭＳ Ｐゴシック" charset="0"/>
              </a:rPr>
              <a:t>The Web Design Industry – </a:t>
            </a:r>
            <a:br>
              <a:rPr lang="en-AU" dirty="0" smtClean="0">
                <a:latin typeface="Arial" charset="0"/>
                <a:ea typeface="ＭＳ Ｐゴシック" charset="0"/>
                <a:cs typeface="ＭＳ Ｐゴシック" charset="0"/>
              </a:rPr>
            </a:br>
            <a:r>
              <a:rPr lang="en-AU" dirty="0" smtClean="0">
                <a:latin typeface="Arial" charset="0"/>
              </a:rPr>
              <a:t>now</a:t>
            </a:r>
            <a:r>
              <a:rPr lang="en-AU" dirty="0">
                <a:latin typeface="Arial" charset="0"/>
                <a:ea typeface="ＭＳ Ｐゴシック" charset="0"/>
                <a:cs typeface="ＭＳ Ｐゴシック" charset="0"/>
              </a:rPr>
              <a:t> </a:t>
            </a:r>
            <a:r>
              <a:rPr lang="en-AU" dirty="0" smtClean="0">
                <a:latin typeface="Arial" charset="0"/>
                <a:ea typeface="ＭＳ Ｐゴシック" charset="0"/>
                <a:cs typeface="ＭＳ Ｐゴシック" charset="0"/>
              </a:rPr>
              <a:t>and beyond…</a:t>
            </a:r>
            <a:endParaRPr lang="en-AU" dirty="0">
              <a:latin typeface="Arial" charset="0"/>
              <a:ea typeface="ＭＳ Ｐゴシック" charset="0"/>
              <a:cs typeface="ＭＳ Ｐゴシック" charset="0"/>
            </a:endParaRPr>
          </a:p>
        </p:txBody>
      </p:sp>
      <p:sp>
        <p:nvSpPr>
          <p:cNvPr id="26627" name="Rectangle 3"/>
          <p:cNvSpPr>
            <a:spLocks noGrp="1" noChangeArrowheads="1"/>
          </p:cNvSpPr>
          <p:nvPr>
            <p:ph idx="1"/>
          </p:nvPr>
        </p:nvSpPr>
        <p:spPr/>
        <p:txBody>
          <a:bodyPr/>
          <a:lstStyle/>
          <a:p>
            <a:pPr eaLnBrk="1" hangingPunct="1">
              <a:lnSpc>
                <a:spcPct val="110000"/>
              </a:lnSpc>
              <a:buFontTx/>
              <a:buNone/>
            </a:pPr>
            <a:r>
              <a:rPr lang="en-GB" sz="2400" dirty="0" smtClean="0">
                <a:solidFill>
                  <a:srgbClr val="000000"/>
                </a:solidFill>
                <a:latin typeface="Arial" charset="0"/>
                <a:ea typeface="ＭＳ Ｐゴシック" charset="0"/>
                <a:cs typeface="ＭＳ Ｐゴシック" charset="0"/>
              </a:rPr>
              <a:t>What were your first experiences with Web sites?</a:t>
            </a:r>
          </a:p>
          <a:p>
            <a:pPr eaLnBrk="1" hangingPunct="1">
              <a:lnSpc>
                <a:spcPct val="110000"/>
              </a:lnSpc>
              <a:buFontTx/>
              <a:buNone/>
            </a:pPr>
            <a:r>
              <a:rPr lang="en-GB" sz="2400" dirty="0" smtClean="0">
                <a:solidFill>
                  <a:srgbClr val="000000"/>
                </a:solidFill>
                <a:latin typeface="Arial" charset="0"/>
                <a:ea typeface="ＭＳ Ｐゴシック" charset="0"/>
                <a:cs typeface="ＭＳ Ｐゴシック" charset="0"/>
              </a:rPr>
              <a:t>How have Web sites changed in the years that you have been using them?</a:t>
            </a:r>
          </a:p>
          <a:p>
            <a:pPr eaLnBrk="1" hangingPunct="1">
              <a:lnSpc>
                <a:spcPct val="110000"/>
              </a:lnSpc>
              <a:buFontTx/>
              <a:buNone/>
            </a:pPr>
            <a:r>
              <a:rPr lang="en-GB" sz="2400" dirty="0" smtClean="0">
                <a:solidFill>
                  <a:srgbClr val="000000"/>
                </a:solidFill>
                <a:latin typeface="Arial" charset="0"/>
                <a:ea typeface="ＭＳ Ｐゴシック" charset="0"/>
                <a:cs typeface="ＭＳ Ｐゴシック" charset="0"/>
              </a:rPr>
              <a:t>How do you think they will change over the next 10 years?</a:t>
            </a:r>
            <a:endParaRPr lang="en-GB" sz="2400" dirty="0">
              <a:solidFill>
                <a:srgbClr val="000000"/>
              </a:solidFill>
              <a:latin typeface="Arial" charset="0"/>
              <a:ea typeface="ＭＳ Ｐゴシック" charset="0"/>
              <a:cs typeface="ＭＳ Ｐゴシック" charset="0"/>
            </a:endParaRPr>
          </a:p>
        </p:txBody>
      </p:sp>
      <p:sp>
        <p:nvSpPr>
          <p:cNvPr id="2" name="Rectangle 1"/>
          <p:cNvSpPr/>
          <p:nvPr/>
        </p:nvSpPr>
        <p:spPr>
          <a:xfrm>
            <a:off x="1032782" y="3813653"/>
            <a:ext cx="6710531" cy="1709186"/>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eaLnBrk="1" hangingPunct="1">
              <a:lnSpc>
                <a:spcPct val="110000"/>
              </a:lnSpc>
              <a:buFontTx/>
              <a:buNone/>
            </a:pPr>
            <a:r>
              <a:rPr lang="en-GB" sz="3200" dirty="0">
                <a:solidFill>
                  <a:srgbClr val="000000"/>
                </a:solidFill>
              </a:rPr>
              <a:t>Amazing technology</a:t>
            </a:r>
            <a:br>
              <a:rPr lang="en-GB" sz="3200" dirty="0">
                <a:solidFill>
                  <a:srgbClr val="000000"/>
                </a:solidFill>
              </a:rPr>
            </a:br>
            <a:r>
              <a:rPr lang="en-GB" sz="3200" dirty="0" smtClean="0">
                <a:solidFill>
                  <a:srgbClr val="000000"/>
                </a:solidFill>
              </a:rPr>
              <a:t>	Amazing </a:t>
            </a:r>
            <a:r>
              <a:rPr lang="en-GB" sz="3200" dirty="0">
                <a:solidFill>
                  <a:srgbClr val="000000"/>
                </a:solidFill>
              </a:rPr>
              <a:t>possibilities</a:t>
            </a:r>
          </a:p>
          <a:p>
            <a:pPr eaLnBrk="1" hangingPunct="1">
              <a:lnSpc>
                <a:spcPct val="110000"/>
              </a:lnSpc>
              <a:buFontTx/>
              <a:buNone/>
            </a:pPr>
            <a:r>
              <a:rPr lang="en-GB" sz="2400" dirty="0">
                <a:solidFill>
                  <a:srgbClr val="000000"/>
                </a:solidFill>
              </a:rPr>
              <a:t>	</a:t>
            </a:r>
            <a:r>
              <a:rPr lang="en-GB" sz="2400" dirty="0" smtClean="0">
                <a:solidFill>
                  <a:srgbClr val="000000"/>
                </a:solidFill>
              </a:rPr>
              <a:t>	</a:t>
            </a:r>
            <a:r>
              <a:rPr lang="en-GB" sz="3200" dirty="0" smtClean="0">
                <a:solidFill>
                  <a:srgbClr val="000000"/>
                </a:solidFill>
              </a:rPr>
              <a:t>Dynamic work </a:t>
            </a:r>
            <a:r>
              <a:rPr lang="en-GB" sz="3200" dirty="0">
                <a:solidFill>
                  <a:srgbClr val="000000"/>
                </a:solidFill>
              </a:rPr>
              <a:t>environment</a:t>
            </a:r>
          </a:p>
        </p:txBody>
      </p:sp>
      <p:sp>
        <p:nvSpPr>
          <p:cNvPr id="3" name="Slide Number Placeholder 2"/>
          <p:cNvSpPr>
            <a:spLocks noGrp="1"/>
          </p:cNvSpPr>
          <p:nvPr>
            <p:ph type="sldNum" sz="quarter" idx="12"/>
          </p:nvPr>
        </p:nvSpPr>
        <p:spPr/>
        <p:txBody>
          <a:bodyPr/>
          <a:lstStyle/>
          <a:p>
            <a:pPr>
              <a:defRPr/>
            </a:pPr>
            <a:fld id="{45FF1A5C-C756-F14D-8A29-04516FAB3B4B}" type="slidenum">
              <a:rPr lang="en-US" smtClean="0"/>
              <a:pPr>
                <a:defRPr/>
              </a:pPr>
              <a:t>17</a:t>
            </a:fld>
            <a:endParaRPr lang="en-US" dirty="0"/>
          </a:p>
        </p:txBody>
      </p:sp>
    </p:spTree>
    <p:extLst>
      <p:ext uri="{BB962C8B-B14F-4D97-AF65-F5344CB8AC3E}">
        <p14:creationId xmlns:p14="http://schemas.microsoft.com/office/powerpoint/2010/main" val="944160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dissolv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"This is not your father's Web anymore."</a:t>
            </a:r>
            <a:endParaRPr lang="en-AU" dirty="0"/>
          </a:p>
        </p:txBody>
      </p:sp>
      <p:sp>
        <p:nvSpPr>
          <p:cNvPr id="3" name="Content Placeholder 2"/>
          <p:cNvSpPr>
            <a:spLocks noGrp="1"/>
          </p:cNvSpPr>
          <p:nvPr>
            <p:ph idx="1"/>
          </p:nvPr>
        </p:nvSpPr>
        <p:spPr/>
        <p:txBody>
          <a:bodyPr numCol="1" spcCol="180000"/>
          <a:lstStyle/>
          <a:p>
            <a:r>
              <a:rPr lang="en-US" sz="2800" dirty="0" smtClean="0">
                <a:solidFill>
                  <a:srgbClr val="000000"/>
                </a:solidFill>
                <a:latin typeface="Arial" charset="0"/>
              </a:rPr>
              <a:t>Increasing capabilities of technology</a:t>
            </a:r>
          </a:p>
          <a:p>
            <a:r>
              <a:rPr lang="en-US" sz="2800" dirty="0" smtClean="0">
                <a:solidFill>
                  <a:srgbClr val="000000"/>
                </a:solidFill>
                <a:latin typeface="Arial" charset="0"/>
              </a:rPr>
              <a:t>Increasing complexity of technology</a:t>
            </a:r>
          </a:p>
          <a:p>
            <a:r>
              <a:rPr lang="en-US" sz="2800" dirty="0" smtClean="0">
                <a:solidFill>
                  <a:srgbClr val="000000"/>
                </a:solidFill>
                <a:latin typeface="Arial" charset="0"/>
              </a:rPr>
              <a:t>Increasing expectations of users</a:t>
            </a:r>
          </a:p>
          <a:p>
            <a:endParaRPr lang="en-US" sz="2800" dirty="0" smtClean="0">
              <a:solidFill>
                <a:srgbClr val="000000"/>
              </a:solidFill>
              <a:latin typeface="Arial" charset="0"/>
            </a:endParaRPr>
          </a:p>
          <a:p>
            <a:r>
              <a:rPr lang="en-US" sz="2800" dirty="0" smtClean="0">
                <a:solidFill>
                  <a:srgbClr val="000000"/>
                </a:solidFill>
                <a:latin typeface="Arial" charset="0"/>
              </a:rPr>
              <a:t>Web sites were (and still are) often made by:</a:t>
            </a:r>
          </a:p>
          <a:p>
            <a:pPr lvl="1"/>
            <a:r>
              <a:rPr lang="en-US" dirty="0" smtClean="0">
                <a:solidFill>
                  <a:srgbClr val="000000"/>
                </a:solidFill>
                <a:latin typeface="Arial" charset="0"/>
              </a:rPr>
              <a:t>A "programmer" with some design skills,	OR</a:t>
            </a:r>
          </a:p>
          <a:p>
            <a:pPr lvl="1"/>
            <a:r>
              <a:rPr lang="en-US" dirty="0" smtClean="0">
                <a:solidFill>
                  <a:srgbClr val="000000"/>
                </a:solidFill>
                <a:latin typeface="Arial" charset="0"/>
              </a:rPr>
              <a:t>A "designer" with some IT skills</a:t>
            </a:r>
          </a:p>
          <a:p>
            <a:pPr lvl="1"/>
            <a:endParaRPr lang="en-US" dirty="0">
              <a:solidFill>
                <a:srgbClr val="000000"/>
              </a:solidFill>
              <a:latin typeface="Arial" charset="0"/>
            </a:endParaRPr>
          </a:p>
          <a:p>
            <a:r>
              <a:rPr lang="en-US" sz="2800" dirty="0" smtClean="0">
                <a:solidFill>
                  <a:srgbClr val="000000"/>
                </a:solidFill>
                <a:latin typeface="Arial" charset="0"/>
              </a:rPr>
              <a:t>It's good to </a:t>
            </a:r>
            <a:r>
              <a:rPr lang="en-US" sz="2800" dirty="0">
                <a:solidFill>
                  <a:srgbClr val="000000"/>
                </a:solidFill>
                <a:latin typeface="Arial" charset="0"/>
              </a:rPr>
              <a:t>have </a:t>
            </a:r>
            <a:r>
              <a:rPr lang="en-US" sz="2800" dirty="0" smtClean="0">
                <a:solidFill>
                  <a:srgbClr val="000000"/>
                </a:solidFill>
                <a:latin typeface="Arial" charset="0"/>
              </a:rPr>
              <a:t>broad experience and skills (both design and IT) AND </a:t>
            </a:r>
            <a:r>
              <a:rPr lang="en-AU" sz="2800" dirty="0" smtClean="0">
                <a:solidFill>
                  <a:srgbClr val="000000"/>
                </a:solidFill>
                <a:latin typeface="Arial" charset="0"/>
              </a:rPr>
              <a:t>specialise</a:t>
            </a:r>
            <a:r>
              <a:rPr lang="en-US" sz="2800" dirty="0" smtClean="0">
                <a:solidFill>
                  <a:srgbClr val="000000"/>
                </a:solidFill>
                <a:latin typeface="Arial" charset="0"/>
              </a:rPr>
              <a:t> in one main skill</a:t>
            </a:r>
          </a:p>
        </p:txBody>
      </p:sp>
      <p:sp>
        <p:nvSpPr>
          <p:cNvPr id="4" name="Slide Number Placeholder 3"/>
          <p:cNvSpPr>
            <a:spLocks noGrp="1"/>
          </p:cNvSpPr>
          <p:nvPr>
            <p:ph type="sldNum" sz="quarter" idx="12"/>
          </p:nvPr>
        </p:nvSpPr>
        <p:spPr/>
        <p:txBody>
          <a:bodyPr/>
          <a:lstStyle/>
          <a:p>
            <a:pPr>
              <a:defRPr/>
            </a:pPr>
            <a:fld id="{45FF1A5C-C756-F14D-8A29-04516FAB3B4B}" type="slidenum">
              <a:rPr lang="en-US" smtClean="0"/>
              <a:pPr>
                <a:defRPr/>
              </a:pPr>
              <a:t>18</a:t>
            </a:fld>
            <a:endParaRPr lang="en-US"/>
          </a:p>
        </p:txBody>
      </p:sp>
      <p:pic>
        <p:nvPicPr>
          <p:cNvPr id="5" name="Picture 4" descr="Smiley.svg.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05461" y="6110644"/>
            <a:ext cx="639521" cy="639521"/>
          </a:xfrm>
          <a:prstGeom prst="rect">
            <a:avLst/>
          </a:prstGeom>
        </p:spPr>
      </p:pic>
    </p:spTree>
    <p:extLst>
      <p:ext uri="{BB962C8B-B14F-4D97-AF65-F5344CB8AC3E}">
        <p14:creationId xmlns:p14="http://schemas.microsoft.com/office/powerpoint/2010/main" val="3252088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a:xfrm>
            <a:off x="12700" y="1997057"/>
            <a:ext cx="9131300" cy="1143000"/>
          </a:xfrm>
        </p:spPr>
        <p:txBody>
          <a:bodyPr anchor="ctr">
            <a:noAutofit/>
          </a:bodyPr>
          <a:lstStyle/>
          <a:p>
            <a:r>
              <a:rPr lang="en-US" sz="5000" dirty="0">
                <a:ea typeface="ＭＳ Ｐゴシック" charset="0"/>
                <a:cs typeface="ＭＳ Ｐゴシック" charset="0"/>
              </a:rPr>
              <a:t>What are the </a:t>
            </a:r>
            <a:r>
              <a:rPr lang="en-US" sz="5000" dirty="0" smtClean="0">
                <a:ea typeface="ＭＳ Ｐゴシック" charset="0"/>
                <a:cs typeface="ＭＳ Ｐゴシック" charset="0"/>
              </a:rPr>
              <a:t/>
            </a:r>
            <a:br>
              <a:rPr lang="en-US" sz="5000" dirty="0" smtClean="0">
                <a:ea typeface="ＭＳ Ｐゴシック" charset="0"/>
                <a:cs typeface="ＭＳ Ｐゴシック" charset="0"/>
              </a:rPr>
            </a:br>
            <a:r>
              <a:rPr lang="en-US" sz="5000" dirty="0" smtClean="0">
                <a:ea typeface="ＭＳ Ｐゴシック" charset="0"/>
                <a:cs typeface="ＭＳ Ｐゴシック" charset="0"/>
              </a:rPr>
              <a:t>most </a:t>
            </a:r>
            <a:r>
              <a:rPr lang="en-US" sz="5000" dirty="0">
                <a:ea typeface="ＭＳ Ｐゴシック" charset="0"/>
                <a:cs typeface="ＭＳ Ｐゴシック" charset="0"/>
              </a:rPr>
              <a:t>important things</a:t>
            </a:r>
            <a:r>
              <a:rPr lang="en-US" sz="5000" dirty="0" smtClean="0">
                <a:ea typeface="ＭＳ Ｐゴシック" charset="0"/>
                <a:cs typeface="ＭＳ Ｐゴシック" charset="0"/>
              </a:rPr>
              <a:t>?</a:t>
            </a:r>
            <a:br>
              <a:rPr lang="en-US" sz="5000" dirty="0" smtClean="0">
                <a:ea typeface="ＭＳ Ｐゴシック" charset="0"/>
                <a:cs typeface="ＭＳ Ｐゴシック" charset="0"/>
              </a:rPr>
            </a:br>
            <a:r>
              <a:rPr lang="en-US" sz="5000" dirty="0" smtClean="0">
                <a:ea typeface="ＭＳ Ｐゴシック" charset="0"/>
                <a:cs typeface="ＭＳ Ｐゴシック" charset="0"/>
              </a:rPr>
              <a:t>…the </a:t>
            </a:r>
            <a:r>
              <a:rPr lang="en-GB" sz="5000" dirty="0" smtClean="0"/>
              <a:t>core </a:t>
            </a:r>
            <a:r>
              <a:rPr lang="en-GB" sz="5000" dirty="0"/>
              <a:t>guiding </a:t>
            </a:r>
            <a:r>
              <a:rPr lang="en-GB" sz="5000" dirty="0" smtClean="0"/>
              <a:t>principles…</a:t>
            </a:r>
            <a:endParaRPr lang="en-GB" sz="5000" dirty="0"/>
          </a:p>
        </p:txBody>
      </p:sp>
      <p:sp>
        <p:nvSpPr>
          <p:cNvPr id="5" name="Slide Number Placeholder 4"/>
          <p:cNvSpPr>
            <a:spLocks noGrp="1"/>
          </p:cNvSpPr>
          <p:nvPr>
            <p:ph type="sldNum" sz="quarter" idx="12"/>
          </p:nvPr>
        </p:nvSpPr>
        <p:spPr/>
        <p:txBody>
          <a:bodyPr/>
          <a:lstStyle/>
          <a:p>
            <a:pPr>
              <a:defRPr/>
            </a:pPr>
            <a:fld id="{45FF1A5C-C756-F14D-8A29-04516FAB3B4B}" type="slidenum">
              <a:rPr lang="en-US" smtClean="0"/>
              <a:pPr>
                <a:defRPr/>
              </a:pPr>
              <a:t>19</a:t>
            </a:fld>
            <a:endParaRPr lang="en-US" dirty="0"/>
          </a:p>
        </p:txBody>
      </p:sp>
    </p:spTree>
    <p:extLst>
      <p:ext uri="{BB962C8B-B14F-4D97-AF65-F5344CB8AC3E}">
        <p14:creationId xmlns:p14="http://schemas.microsoft.com/office/powerpoint/2010/main" val="544704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a:xfrm>
            <a:off x="12700" y="1997057"/>
            <a:ext cx="9131300" cy="1143000"/>
          </a:xfrm>
        </p:spPr>
        <p:txBody>
          <a:bodyPr>
            <a:normAutofit fontScale="90000"/>
          </a:bodyPr>
          <a:lstStyle/>
          <a:p>
            <a:r>
              <a:rPr lang="en-US" sz="4300" dirty="0" smtClean="0">
                <a:ea typeface="ＭＳ Ｐゴシック" charset="0"/>
                <a:cs typeface="ＭＳ Ｐゴシック" charset="0"/>
              </a:rPr>
              <a:t>Think about one thing that you are good at</a:t>
            </a:r>
            <a:endParaRPr lang="en-GB" dirty="0"/>
          </a:p>
        </p:txBody>
      </p:sp>
      <p:sp>
        <p:nvSpPr>
          <p:cNvPr id="5" name="Slide Number Placeholder 4"/>
          <p:cNvSpPr>
            <a:spLocks noGrp="1"/>
          </p:cNvSpPr>
          <p:nvPr>
            <p:ph type="sldNum" sz="quarter" idx="12"/>
          </p:nvPr>
        </p:nvSpPr>
        <p:spPr/>
        <p:txBody>
          <a:bodyPr/>
          <a:lstStyle/>
          <a:p>
            <a:pPr>
              <a:defRPr/>
            </a:pPr>
            <a:fld id="{45FF1A5C-C756-F14D-8A29-04516FAB3B4B}" type="slidenum">
              <a:rPr lang="en-US" smtClean="0"/>
              <a:pPr>
                <a:defRPr/>
              </a:pPr>
              <a:t>2</a:t>
            </a:fld>
            <a:endParaRPr lang="en-US" dirty="0"/>
          </a:p>
        </p:txBody>
      </p:sp>
      <p:sp>
        <p:nvSpPr>
          <p:cNvPr id="2" name="Rectangle 1"/>
          <p:cNvSpPr/>
          <p:nvPr/>
        </p:nvSpPr>
        <p:spPr>
          <a:xfrm>
            <a:off x="397097" y="3395234"/>
            <a:ext cx="8349805" cy="754053"/>
          </a:xfrm>
          <a:prstGeom prst="rect">
            <a:avLst/>
          </a:prstGeom>
        </p:spPr>
        <p:txBody>
          <a:bodyPr vert="horz" lIns="91440" tIns="45720" rIns="91440" bIns="45720" rtlCol="0" anchor="ctr">
            <a:normAutofit fontScale="97500"/>
          </a:bodyPr>
          <a:lstStyle/>
          <a:p>
            <a:pPr algn="ctr"/>
            <a:r>
              <a:rPr lang="en-US" sz="4300" b="1" i="1" dirty="0" smtClean="0">
                <a:solidFill>
                  <a:srgbClr val="333399"/>
                </a:solidFill>
                <a:latin typeface="+mj-lt"/>
              </a:rPr>
              <a:t>How did you get </a:t>
            </a:r>
            <a:r>
              <a:rPr lang="en-US" sz="4300" b="1" i="1" dirty="0">
                <a:solidFill>
                  <a:srgbClr val="333399"/>
                </a:solidFill>
                <a:latin typeface="+mj-lt"/>
              </a:rPr>
              <a:t>good at </a:t>
            </a:r>
            <a:r>
              <a:rPr lang="en-US" sz="4300" b="1" i="1" dirty="0" smtClean="0">
                <a:solidFill>
                  <a:srgbClr val="333399"/>
                </a:solidFill>
                <a:latin typeface="+mj-lt"/>
              </a:rPr>
              <a:t>it</a:t>
            </a:r>
            <a:r>
              <a:rPr lang="en-US" sz="4300" b="1" dirty="0" smtClean="0">
                <a:solidFill>
                  <a:srgbClr val="333399"/>
                </a:solidFill>
                <a:latin typeface="+mj-lt"/>
              </a:rPr>
              <a:t>?</a:t>
            </a:r>
            <a:endParaRPr lang="en-GB" sz="4300" b="1" dirty="0">
              <a:solidFill>
                <a:srgbClr val="333399"/>
              </a:solidFill>
              <a:latin typeface="+mj-lt"/>
            </a:endParaRPr>
          </a:p>
        </p:txBody>
      </p:sp>
    </p:spTree>
    <p:extLst>
      <p:ext uri="{BB962C8B-B14F-4D97-AF65-F5344CB8AC3E}">
        <p14:creationId xmlns:p14="http://schemas.microsoft.com/office/powerpoint/2010/main" val="740691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AU" dirty="0">
                <a:latin typeface="Arial" charset="0"/>
                <a:ea typeface="ＭＳ Ｐゴシック" charset="0"/>
                <a:cs typeface="ＭＳ Ｐゴシック" charset="0"/>
              </a:rPr>
              <a:t>Bottom line: </a:t>
            </a:r>
            <a:r>
              <a:rPr lang="en-AU" sz="4800" dirty="0">
                <a:latin typeface="Arial" charset="0"/>
                <a:ea typeface="ＭＳ Ｐゴシック" charset="0"/>
                <a:cs typeface="ＭＳ Ｐゴシック" charset="0"/>
              </a:rPr>
              <a:t>goal-driven</a:t>
            </a:r>
            <a:r>
              <a:rPr lang="en-AU" dirty="0">
                <a:latin typeface="Arial" charset="0"/>
                <a:ea typeface="ＭＳ Ｐゴシック" charset="0"/>
                <a:cs typeface="ＭＳ Ｐゴシック" charset="0"/>
              </a:rPr>
              <a:t> </a:t>
            </a:r>
            <a:r>
              <a:rPr lang="en-AU" dirty="0" smtClean="0">
                <a:latin typeface="Arial" charset="0"/>
                <a:ea typeface="ＭＳ Ｐゴシック" charset="0"/>
                <a:cs typeface="ＭＳ Ｐゴシック" charset="0"/>
              </a:rPr>
              <a:t>websites</a:t>
            </a:r>
            <a:endParaRPr lang="en-AU" dirty="0">
              <a:latin typeface="Arial" charset="0"/>
              <a:ea typeface="ＭＳ Ｐゴシック" charset="0"/>
              <a:cs typeface="ＭＳ Ｐゴシック" charset="0"/>
            </a:endParaRPr>
          </a:p>
        </p:txBody>
      </p:sp>
      <p:sp>
        <p:nvSpPr>
          <p:cNvPr id="19459" name="Rectangle 3"/>
          <p:cNvSpPr>
            <a:spLocks noGrp="1" noChangeArrowheads="1"/>
          </p:cNvSpPr>
          <p:nvPr>
            <p:ph idx="1"/>
          </p:nvPr>
        </p:nvSpPr>
        <p:spPr/>
        <p:txBody>
          <a:bodyPr>
            <a:normAutofit/>
          </a:bodyPr>
          <a:lstStyle/>
          <a:p>
            <a:pPr eaLnBrk="1" hangingPunct="1">
              <a:buFontTx/>
              <a:buNone/>
            </a:pPr>
            <a:r>
              <a:rPr lang="en-GB" sz="3200" i="1" dirty="0" smtClean="0">
                <a:solidFill>
                  <a:srgbClr val="000000"/>
                </a:solidFill>
                <a:latin typeface="Arial" charset="0"/>
              </a:rPr>
              <a:t>"does the site </a:t>
            </a:r>
            <a:r>
              <a:rPr lang="en-GB" sz="3200" i="1" dirty="0">
                <a:solidFill>
                  <a:srgbClr val="000000"/>
                </a:solidFill>
                <a:latin typeface="Arial" charset="0"/>
              </a:rPr>
              <a:t>serve its purpose well</a:t>
            </a:r>
            <a:r>
              <a:rPr lang="en-GB" sz="3200" i="1" dirty="0" smtClean="0">
                <a:solidFill>
                  <a:srgbClr val="000000"/>
                </a:solidFill>
                <a:latin typeface="Arial" charset="0"/>
              </a:rPr>
              <a:t>?"</a:t>
            </a:r>
          </a:p>
          <a:p>
            <a:pPr eaLnBrk="1" hangingPunct="1">
              <a:buFontTx/>
              <a:buNone/>
            </a:pPr>
            <a:r>
              <a:rPr lang="en-GB" sz="3200" i="1" dirty="0" smtClean="0">
                <a:solidFill>
                  <a:srgbClr val="000000"/>
                </a:solidFill>
                <a:latin typeface="Arial" charset="0"/>
              </a:rPr>
              <a:t>"does it achieve what the owner wanted </a:t>
            </a:r>
            <a:br>
              <a:rPr lang="en-GB" sz="3200" i="1" dirty="0" smtClean="0">
                <a:solidFill>
                  <a:srgbClr val="000000"/>
                </a:solidFill>
                <a:latin typeface="Arial" charset="0"/>
              </a:rPr>
            </a:br>
            <a:r>
              <a:rPr lang="en-GB" sz="3200" i="1" dirty="0" smtClean="0">
                <a:solidFill>
                  <a:srgbClr val="000000"/>
                </a:solidFill>
                <a:latin typeface="Arial" charset="0"/>
              </a:rPr>
              <a:t>(what they paid for)?"</a:t>
            </a:r>
          </a:p>
          <a:p>
            <a:pPr eaLnBrk="1" hangingPunct="1">
              <a:buFontTx/>
              <a:buNone/>
            </a:pPr>
            <a:r>
              <a:rPr lang="en-GB" sz="3200" dirty="0" smtClean="0">
                <a:solidFill>
                  <a:srgbClr val="000000"/>
                </a:solidFill>
                <a:latin typeface="Arial" charset="0"/>
              </a:rPr>
              <a:t>People don't pay for a site, but for what the site can do for them.</a:t>
            </a:r>
          </a:p>
          <a:p>
            <a:pPr eaLnBrk="1" hangingPunct="1">
              <a:buFontTx/>
              <a:buNone/>
            </a:pPr>
            <a:r>
              <a:rPr lang="en-GB" sz="3200" dirty="0" smtClean="0">
                <a:solidFill>
                  <a:srgbClr val="000000"/>
                </a:solidFill>
                <a:latin typeface="Arial" charset="0"/>
              </a:rPr>
              <a:t>So you need to ask that question up front (</a:t>
            </a:r>
            <a:r>
              <a:rPr lang="en-GB" sz="3200" i="1" dirty="0" smtClean="0">
                <a:solidFill>
                  <a:srgbClr val="000000"/>
                </a:solidFill>
                <a:latin typeface="Arial" charset="0"/>
              </a:rPr>
              <a:t>"what's the goal?"</a:t>
            </a:r>
            <a:r>
              <a:rPr lang="en-GB" sz="3200" dirty="0" smtClean="0">
                <a:solidFill>
                  <a:srgbClr val="000000"/>
                </a:solidFill>
                <a:latin typeface="Arial" charset="0"/>
              </a:rPr>
              <a:t>) and keep it in mind right through the process.</a:t>
            </a:r>
            <a:endParaRPr lang="en-GB" sz="3200" dirty="0">
              <a:solidFill>
                <a:srgbClr val="000000"/>
              </a:solidFill>
              <a:latin typeface="Arial" charset="0"/>
            </a:endParaRPr>
          </a:p>
        </p:txBody>
      </p:sp>
      <p:sp>
        <p:nvSpPr>
          <p:cNvPr id="2" name="Slide Number Placeholder 1"/>
          <p:cNvSpPr>
            <a:spLocks noGrp="1"/>
          </p:cNvSpPr>
          <p:nvPr>
            <p:ph type="sldNum" sz="quarter" idx="12"/>
          </p:nvPr>
        </p:nvSpPr>
        <p:spPr/>
        <p:txBody>
          <a:bodyPr/>
          <a:lstStyle/>
          <a:p>
            <a:pPr>
              <a:defRPr/>
            </a:pPr>
            <a:fld id="{45FF1A5C-C756-F14D-8A29-04516FAB3B4B}" type="slidenum">
              <a:rPr lang="en-US" smtClean="0"/>
              <a:pPr>
                <a:defRPr/>
              </a:pPr>
              <a:t>20</a:t>
            </a:fld>
            <a:endParaRPr lang="en-US"/>
          </a:p>
        </p:txBody>
      </p:sp>
    </p:spTree>
    <p:extLst>
      <p:ext uri="{BB962C8B-B14F-4D97-AF65-F5344CB8AC3E}">
        <p14:creationId xmlns:p14="http://schemas.microsoft.com/office/powerpoint/2010/main" val="9039957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What's the point of knowing the goal?</a:t>
            </a:r>
            <a:endParaRPr lang="en-GB"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54440510"/>
              </p:ext>
            </p:extLst>
          </p:nvPr>
        </p:nvGraphicFramePr>
        <p:xfrm>
          <a:off x="71500" y="980729"/>
          <a:ext cx="8928992" cy="27695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pPr>
              <a:defRPr/>
            </a:pPr>
            <a:fld id="{45FF1A5C-C756-F14D-8A29-04516FAB3B4B}" type="slidenum">
              <a:rPr lang="en-US" smtClean="0"/>
              <a:pPr>
                <a:defRPr/>
              </a:pPr>
              <a:t>21</a:t>
            </a:fld>
            <a:endParaRPr lang="en-US"/>
          </a:p>
        </p:txBody>
      </p:sp>
      <p:sp>
        <p:nvSpPr>
          <p:cNvPr id="8" name="Rectangle 7"/>
          <p:cNvSpPr/>
          <p:nvPr/>
        </p:nvSpPr>
        <p:spPr>
          <a:xfrm>
            <a:off x="249340" y="3884643"/>
            <a:ext cx="8640077" cy="2308324"/>
          </a:xfrm>
          <a:prstGeom prst="rect">
            <a:avLst/>
          </a:prstGeom>
        </p:spPr>
        <p:txBody>
          <a:bodyPr wrap="square">
            <a:spAutoFit/>
          </a:bodyPr>
          <a:lstStyle/>
          <a:p>
            <a:pPr marL="342900" indent="-342900">
              <a:buFont typeface="Arial"/>
              <a:buChar char="•"/>
            </a:pPr>
            <a:r>
              <a:rPr lang="en-GB" sz="2400" dirty="0"/>
              <a:t>The goal informs the design and the development</a:t>
            </a:r>
            <a:r>
              <a:rPr lang="en-GB" sz="2400" dirty="0" smtClean="0"/>
              <a:t>.</a:t>
            </a:r>
          </a:p>
          <a:p>
            <a:pPr marL="342900" indent="-342900">
              <a:buFont typeface="Arial"/>
              <a:buChar char="•"/>
            </a:pPr>
            <a:r>
              <a:rPr lang="en-GB" sz="2400" dirty="0" smtClean="0"/>
              <a:t>If you can build a site without knowing the goal, you're missing the point… How do you lead users to do whatever the point of the site is?</a:t>
            </a:r>
          </a:p>
          <a:p>
            <a:pPr marL="342900" indent="-342900">
              <a:buFont typeface="Arial"/>
              <a:buChar char="•"/>
            </a:pPr>
            <a:endParaRPr lang="en-GB" sz="2400" dirty="0"/>
          </a:p>
          <a:p>
            <a:pPr marL="342900" indent="-342900">
              <a:buFont typeface="Arial"/>
              <a:buChar char="•"/>
            </a:pPr>
            <a:r>
              <a:rPr lang="en-GB" sz="2400" dirty="0" smtClean="0"/>
              <a:t>This includes other planning details like </a:t>
            </a:r>
            <a:r>
              <a:rPr lang="en-GB" sz="2400" i="1" dirty="0" smtClean="0"/>
              <a:t>target audience</a:t>
            </a:r>
            <a:endParaRPr lang="en-GB" sz="2400" i="1" dirty="0"/>
          </a:p>
        </p:txBody>
      </p:sp>
    </p:spTree>
    <p:extLst>
      <p:ext uri="{BB962C8B-B14F-4D97-AF65-F5344CB8AC3E}">
        <p14:creationId xmlns:p14="http://schemas.microsoft.com/office/powerpoint/2010/main" val="1999623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Goal Examples</a:t>
            </a:r>
            <a:endParaRPr lang="en-GB" dirty="0"/>
          </a:p>
        </p:txBody>
      </p:sp>
      <p:sp>
        <p:nvSpPr>
          <p:cNvPr id="3" name="Content Placeholder 2"/>
          <p:cNvSpPr>
            <a:spLocks noGrp="1"/>
          </p:cNvSpPr>
          <p:nvPr>
            <p:ph idx="1"/>
          </p:nvPr>
        </p:nvSpPr>
        <p:spPr/>
        <p:txBody>
          <a:bodyPr>
            <a:normAutofit fontScale="92500"/>
          </a:bodyPr>
          <a:lstStyle/>
          <a:p>
            <a:r>
              <a:rPr lang="en-GB" dirty="0" smtClean="0"/>
              <a:t>A </a:t>
            </a:r>
            <a:r>
              <a:rPr lang="en-GB" b="1" dirty="0">
                <a:solidFill>
                  <a:schemeClr val="tx2"/>
                </a:solidFill>
              </a:rPr>
              <a:t>sales</a:t>
            </a:r>
            <a:r>
              <a:rPr lang="en-GB" dirty="0" smtClean="0"/>
              <a:t> site (goal is to sell products), needs to be focused on sales.</a:t>
            </a:r>
          </a:p>
          <a:p>
            <a:pPr lvl="1"/>
            <a:r>
              <a:rPr lang="en-GB" dirty="0" smtClean="0"/>
              <a:t>That might seem obvious, but some sales sites just present the products… they don't </a:t>
            </a:r>
            <a:r>
              <a:rPr lang="en-GB" b="1" i="1" dirty="0" smtClean="0"/>
              <a:t>lead people to buy</a:t>
            </a:r>
            <a:r>
              <a:rPr lang="en-GB" dirty="0" smtClean="0"/>
              <a:t>.</a:t>
            </a:r>
          </a:p>
          <a:p>
            <a:pPr lvl="1"/>
            <a:endParaRPr lang="en-GB" dirty="0"/>
          </a:p>
          <a:p>
            <a:r>
              <a:rPr lang="en-GB" dirty="0" smtClean="0"/>
              <a:t>An </a:t>
            </a:r>
            <a:r>
              <a:rPr lang="en-GB" b="1" dirty="0" smtClean="0">
                <a:solidFill>
                  <a:schemeClr val="tx2"/>
                </a:solidFill>
              </a:rPr>
              <a:t>online support </a:t>
            </a:r>
            <a:r>
              <a:rPr lang="en-GB" dirty="0" smtClean="0"/>
              <a:t>site for a company might have the goal of reducing phone calls to customer support (by providing online solutions)… </a:t>
            </a:r>
          </a:p>
          <a:p>
            <a:pPr lvl="1"/>
            <a:r>
              <a:rPr lang="en-GB" dirty="0" smtClean="0"/>
              <a:t>But if it puts the phone number on the site clearly, people will just keep phoning up.</a:t>
            </a:r>
          </a:p>
          <a:p>
            <a:endParaRPr lang="en-GB" dirty="0"/>
          </a:p>
          <a:p>
            <a:r>
              <a:rPr lang="en-GB" dirty="0" smtClean="0"/>
              <a:t>A </a:t>
            </a:r>
            <a:r>
              <a:rPr lang="en-GB" b="1" dirty="0">
                <a:solidFill>
                  <a:schemeClr val="tx2"/>
                </a:solidFill>
              </a:rPr>
              <a:t>community action</a:t>
            </a:r>
            <a:r>
              <a:rPr lang="en-GB" dirty="0" smtClean="0"/>
              <a:t> site (e.g. save the whales) might have the goal to get people to contact their local government… </a:t>
            </a:r>
          </a:p>
          <a:p>
            <a:pPr lvl="1"/>
            <a:r>
              <a:rPr lang="en-GB" dirty="0" smtClean="0"/>
              <a:t>so it can be designed to highlight the ways to contact government, </a:t>
            </a:r>
            <a:br>
              <a:rPr lang="en-GB" dirty="0" smtClean="0"/>
            </a:br>
            <a:r>
              <a:rPr lang="en-GB" dirty="0" smtClean="0"/>
              <a:t>not just present the issues about the poor whales.</a:t>
            </a:r>
            <a:endParaRPr lang="en-GB" dirty="0"/>
          </a:p>
        </p:txBody>
      </p:sp>
      <p:sp>
        <p:nvSpPr>
          <p:cNvPr id="5" name="Slide Number Placeholder 4"/>
          <p:cNvSpPr>
            <a:spLocks noGrp="1"/>
          </p:cNvSpPr>
          <p:nvPr>
            <p:ph type="sldNum" sz="quarter" idx="12"/>
          </p:nvPr>
        </p:nvSpPr>
        <p:spPr/>
        <p:txBody>
          <a:bodyPr/>
          <a:lstStyle/>
          <a:p>
            <a:pPr>
              <a:defRPr/>
            </a:pPr>
            <a:fld id="{45FF1A5C-C756-F14D-8A29-04516FAB3B4B}" type="slidenum">
              <a:rPr lang="en-US" smtClean="0"/>
              <a:pPr>
                <a:defRPr/>
              </a:pPr>
              <a:t>22</a:t>
            </a:fld>
            <a:endParaRPr lang="en-US"/>
          </a:p>
        </p:txBody>
      </p:sp>
    </p:spTree>
    <p:extLst>
      <p:ext uri="{BB962C8B-B14F-4D97-AF65-F5344CB8AC3E}">
        <p14:creationId xmlns:p14="http://schemas.microsoft.com/office/powerpoint/2010/main" val="254731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smtClean="0"/>
              <a:t>Call to action</a:t>
            </a:r>
            <a:endParaRPr lang="en-GB" dirty="0"/>
          </a:p>
        </p:txBody>
      </p:sp>
      <p:sp>
        <p:nvSpPr>
          <p:cNvPr id="14" name="Content Placeholder 13"/>
          <p:cNvSpPr>
            <a:spLocks noGrp="1"/>
          </p:cNvSpPr>
          <p:nvPr>
            <p:ph idx="1"/>
          </p:nvPr>
        </p:nvSpPr>
        <p:spPr/>
        <p:txBody>
          <a:bodyPr/>
          <a:lstStyle/>
          <a:p>
            <a:r>
              <a:rPr lang="en-AU" dirty="0"/>
              <a:t>Goal-driven websites lead people to the goal</a:t>
            </a:r>
          </a:p>
          <a:p>
            <a:r>
              <a:rPr lang="en-AU" dirty="0"/>
              <a:t>At the right time and place, there will be a </a:t>
            </a:r>
            <a:r>
              <a:rPr lang="en-AU" dirty="0" smtClean="0"/>
              <a:t>"</a:t>
            </a:r>
            <a:r>
              <a:rPr lang="en-AU" dirty="0"/>
              <a:t>call to action" (CTA</a:t>
            </a:r>
            <a:r>
              <a:rPr lang="en-AU" dirty="0" smtClean="0"/>
              <a:t>)</a:t>
            </a:r>
          </a:p>
          <a:p>
            <a:r>
              <a:rPr lang="en-AU" dirty="0" smtClean="0"/>
              <a:t>Usually very prominent – in the most important screen 'real estate'</a:t>
            </a:r>
            <a:endParaRPr lang="en-AU" sz="4000" dirty="0"/>
          </a:p>
        </p:txBody>
      </p:sp>
      <p:sp>
        <p:nvSpPr>
          <p:cNvPr id="4" name="Slide Number Placeholder 3"/>
          <p:cNvSpPr>
            <a:spLocks noGrp="1"/>
          </p:cNvSpPr>
          <p:nvPr>
            <p:ph type="sldNum" sz="quarter" idx="12"/>
          </p:nvPr>
        </p:nvSpPr>
        <p:spPr/>
        <p:txBody>
          <a:bodyPr/>
          <a:lstStyle/>
          <a:p>
            <a:pPr>
              <a:defRPr/>
            </a:pPr>
            <a:fld id="{45FF1A5C-C756-F14D-8A29-04516FAB3B4B}" type="slidenum">
              <a:rPr lang="en-US" smtClean="0"/>
              <a:pPr>
                <a:defRPr/>
              </a:pPr>
              <a:t>23</a:t>
            </a:fld>
            <a:endParaRPr lang="en-US"/>
          </a:p>
        </p:txBody>
      </p:sp>
      <p:pic>
        <p:nvPicPr>
          <p:cNvPr id="10" name="Picture 9"/>
          <p:cNvPicPr>
            <a:picLocks noChangeAspect="1"/>
          </p:cNvPicPr>
          <p:nvPr/>
        </p:nvPicPr>
        <p:blipFill>
          <a:blip r:embed="rId3"/>
          <a:stretch>
            <a:fillRect/>
          </a:stretch>
        </p:blipFill>
        <p:spPr>
          <a:xfrm>
            <a:off x="0" y="3048000"/>
            <a:ext cx="7620000" cy="3810000"/>
          </a:xfrm>
          <a:prstGeom prst="rect">
            <a:avLst/>
          </a:prstGeom>
        </p:spPr>
      </p:pic>
      <p:pic>
        <p:nvPicPr>
          <p:cNvPr id="11" name="Picture 10"/>
          <p:cNvPicPr>
            <a:picLocks noChangeAspect="1"/>
          </p:cNvPicPr>
          <p:nvPr/>
        </p:nvPicPr>
        <p:blipFill>
          <a:blip r:embed="rId4"/>
          <a:stretch>
            <a:fillRect/>
          </a:stretch>
        </p:blipFill>
        <p:spPr>
          <a:xfrm>
            <a:off x="623693" y="3048000"/>
            <a:ext cx="7620000" cy="3810000"/>
          </a:xfrm>
          <a:prstGeom prst="rect">
            <a:avLst/>
          </a:prstGeom>
        </p:spPr>
      </p:pic>
      <p:pic>
        <p:nvPicPr>
          <p:cNvPr id="12" name="Picture 11"/>
          <p:cNvPicPr>
            <a:picLocks noChangeAspect="1"/>
          </p:cNvPicPr>
          <p:nvPr/>
        </p:nvPicPr>
        <p:blipFill>
          <a:blip r:embed="rId5"/>
          <a:stretch>
            <a:fillRect/>
          </a:stretch>
        </p:blipFill>
        <p:spPr>
          <a:xfrm>
            <a:off x="1524000" y="3048000"/>
            <a:ext cx="7620000" cy="3810000"/>
          </a:xfrm>
          <a:prstGeom prst="rect">
            <a:avLst/>
          </a:prstGeom>
        </p:spPr>
      </p:pic>
    </p:spTree>
    <p:extLst>
      <p:ext uri="{BB962C8B-B14F-4D97-AF65-F5344CB8AC3E}">
        <p14:creationId xmlns:p14="http://schemas.microsoft.com/office/powerpoint/2010/main" val="308757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45FF1A5C-C756-F14D-8A29-04516FAB3B4B}" type="slidenum">
              <a:rPr lang="en-US" smtClean="0"/>
              <a:pPr>
                <a:defRPr/>
              </a:pPr>
              <a:t>24</a:t>
            </a:fld>
            <a:endParaRPr lang="en-US"/>
          </a:p>
        </p:txBody>
      </p:sp>
      <p:pic>
        <p:nvPicPr>
          <p:cNvPr id="8" name="Picture 7" descr="InBodySign.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1336975" y="867833"/>
            <a:ext cx="6845907" cy="5134430"/>
          </a:xfrm>
          <a:prstGeom prst="rect">
            <a:avLst/>
          </a:prstGeom>
        </p:spPr>
      </p:pic>
      <p:sp>
        <p:nvSpPr>
          <p:cNvPr id="2" name="Title 1"/>
          <p:cNvSpPr>
            <a:spLocks noGrp="1"/>
          </p:cNvSpPr>
          <p:nvPr>
            <p:ph type="title"/>
          </p:nvPr>
        </p:nvSpPr>
        <p:spPr/>
        <p:txBody>
          <a:bodyPr/>
          <a:lstStyle/>
          <a:p>
            <a:r>
              <a:rPr lang="en-GB" dirty="0" smtClean="0"/>
              <a:t>What about </a:t>
            </a:r>
            <a:br>
              <a:rPr lang="en-GB" dirty="0" smtClean="0"/>
            </a:br>
            <a:r>
              <a:rPr lang="en-GB" dirty="0" smtClean="0"/>
              <a:t>this sign?</a:t>
            </a:r>
            <a:endParaRPr lang="en-GB" dirty="0"/>
          </a:p>
        </p:txBody>
      </p:sp>
    </p:spTree>
    <p:extLst>
      <p:ext uri="{BB962C8B-B14F-4D97-AF65-F5344CB8AC3E}">
        <p14:creationId xmlns:p14="http://schemas.microsoft.com/office/powerpoint/2010/main" val="40180832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YOUR Planning Process</a:t>
            </a:r>
            <a:endParaRPr lang="en-GB"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639463668"/>
              </p:ext>
            </p:extLst>
          </p:nvPr>
        </p:nvGraphicFramePr>
        <p:xfrm>
          <a:off x="122300" y="980728"/>
          <a:ext cx="8928992" cy="52894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pPr>
              <a:defRPr/>
            </a:pPr>
            <a:fld id="{45FF1A5C-C756-F14D-8A29-04516FAB3B4B}" type="slidenum">
              <a:rPr lang="en-US" smtClean="0"/>
              <a:pPr>
                <a:defRPr/>
              </a:pPr>
              <a:t>25</a:t>
            </a:fld>
            <a:endParaRPr lang="en-US"/>
          </a:p>
        </p:txBody>
      </p:sp>
    </p:spTree>
    <p:extLst>
      <p:ext uri="{BB962C8B-B14F-4D97-AF65-F5344CB8AC3E}">
        <p14:creationId xmlns:p14="http://schemas.microsoft.com/office/powerpoint/2010/main" val="1673688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4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word on "design"</a:t>
            </a:r>
            <a:endParaRPr lang="en-GB" dirty="0"/>
          </a:p>
        </p:txBody>
      </p:sp>
      <p:sp>
        <p:nvSpPr>
          <p:cNvPr id="3" name="Content Placeholder 2"/>
          <p:cNvSpPr>
            <a:spLocks noGrp="1"/>
          </p:cNvSpPr>
          <p:nvPr>
            <p:ph idx="1"/>
          </p:nvPr>
        </p:nvSpPr>
        <p:spPr/>
        <p:txBody>
          <a:bodyPr/>
          <a:lstStyle/>
          <a:p>
            <a:r>
              <a:rPr lang="en-GB" dirty="0" smtClean="0"/>
              <a:t>This is </a:t>
            </a:r>
            <a:r>
              <a:rPr lang="en-GB" b="1" dirty="0" smtClean="0"/>
              <a:t>not</a:t>
            </a:r>
            <a:r>
              <a:rPr lang="en-GB" dirty="0" smtClean="0"/>
              <a:t> a visual design subject, </a:t>
            </a:r>
            <a:br>
              <a:rPr lang="en-GB" dirty="0" smtClean="0"/>
            </a:br>
            <a:r>
              <a:rPr lang="en-GB" dirty="0" smtClean="0"/>
              <a:t>but we </a:t>
            </a:r>
            <a:r>
              <a:rPr lang="en-GB" b="1" dirty="0" smtClean="0"/>
              <a:t>will</a:t>
            </a:r>
            <a:r>
              <a:rPr lang="en-GB" dirty="0" smtClean="0"/>
              <a:t> teach you design </a:t>
            </a:r>
            <a:r>
              <a:rPr lang="en-GB" b="1" dirty="0" smtClean="0"/>
              <a:t>principles</a:t>
            </a:r>
          </a:p>
          <a:p>
            <a:r>
              <a:rPr lang="en-GB" dirty="0" smtClean="0"/>
              <a:t>There are clear principles for designing sites (and other things) effectively, which you can learn</a:t>
            </a:r>
          </a:p>
          <a:p>
            <a:pPr lvl="1"/>
            <a:r>
              <a:rPr lang="en-GB" dirty="0" smtClean="0"/>
              <a:t>You do not have to be a graphic artist</a:t>
            </a:r>
          </a:p>
          <a:p>
            <a:r>
              <a:rPr lang="en-GB" dirty="0" smtClean="0"/>
              <a:t>You will be assessed based on these clear (objective) principles, </a:t>
            </a:r>
            <a:br>
              <a:rPr lang="en-GB" dirty="0" smtClean="0"/>
            </a:br>
            <a:r>
              <a:rPr lang="en-GB" dirty="0" smtClean="0"/>
              <a:t>not on subjective preferences about style</a:t>
            </a:r>
          </a:p>
          <a:p>
            <a:endParaRPr lang="en-GB" dirty="0" smtClean="0"/>
          </a:p>
          <a:p>
            <a:r>
              <a:rPr lang="en-GB" dirty="0" smtClean="0"/>
              <a:t>With a little guidance, most people can identify good &amp; </a:t>
            </a:r>
            <a:r>
              <a:rPr lang="en-GB" dirty="0"/>
              <a:t>bad design</a:t>
            </a:r>
          </a:p>
          <a:p>
            <a:endParaRPr lang="en-GB" dirty="0"/>
          </a:p>
        </p:txBody>
      </p:sp>
      <p:sp>
        <p:nvSpPr>
          <p:cNvPr id="4" name="Slide Number Placeholder 3"/>
          <p:cNvSpPr>
            <a:spLocks noGrp="1"/>
          </p:cNvSpPr>
          <p:nvPr>
            <p:ph type="sldNum" sz="quarter" idx="12"/>
          </p:nvPr>
        </p:nvSpPr>
        <p:spPr/>
        <p:txBody>
          <a:bodyPr/>
          <a:lstStyle/>
          <a:p>
            <a:pPr>
              <a:defRPr/>
            </a:pPr>
            <a:fld id="{45FF1A5C-C756-F14D-8A29-04516FAB3B4B}" type="slidenum">
              <a:rPr lang="en-US" smtClean="0"/>
              <a:pPr>
                <a:defRPr/>
              </a:pPr>
              <a:t>26</a:t>
            </a:fld>
            <a:endParaRPr lang="en-US"/>
          </a:p>
        </p:txBody>
      </p:sp>
    </p:spTree>
    <p:extLst>
      <p:ext uri="{BB962C8B-B14F-4D97-AF65-F5344CB8AC3E}">
        <p14:creationId xmlns:p14="http://schemas.microsoft.com/office/powerpoint/2010/main" val="22104855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do you think of these sites?</a:t>
            </a:r>
            <a:endParaRPr lang="en-GB" dirty="0"/>
          </a:p>
        </p:txBody>
      </p:sp>
      <p:sp>
        <p:nvSpPr>
          <p:cNvPr id="3" name="Content Placeholder 2"/>
          <p:cNvSpPr>
            <a:spLocks noGrp="1"/>
          </p:cNvSpPr>
          <p:nvPr>
            <p:ph idx="1"/>
          </p:nvPr>
        </p:nvSpPr>
        <p:spPr/>
        <p:txBody>
          <a:bodyPr/>
          <a:lstStyle/>
          <a:p>
            <a:endParaRPr lang="en-GB" dirty="0"/>
          </a:p>
        </p:txBody>
      </p:sp>
      <p:sp>
        <p:nvSpPr>
          <p:cNvPr id="4" name="Slide Number Placeholder 3"/>
          <p:cNvSpPr>
            <a:spLocks noGrp="1"/>
          </p:cNvSpPr>
          <p:nvPr>
            <p:ph type="sldNum" sz="quarter" idx="12"/>
          </p:nvPr>
        </p:nvSpPr>
        <p:spPr/>
        <p:txBody>
          <a:bodyPr/>
          <a:lstStyle/>
          <a:p>
            <a:pPr>
              <a:defRPr/>
            </a:pPr>
            <a:fld id="{45FF1A5C-C756-F14D-8A29-04516FAB3B4B}" type="slidenum">
              <a:rPr lang="en-US" smtClean="0"/>
              <a:pPr>
                <a:defRPr/>
              </a:pPr>
              <a:t>27</a:t>
            </a:fld>
            <a:endParaRPr lang="en-US"/>
          </a:p>
        </p:txBody>
      </p:sp>
      <p:pic>
        <p:nvPicPr>
          <p:cNvPr id="5" name="Picture 4">
            <a:hlinkClick r:id="rId3"/>
          </p:cNvPr>
          <p:cNvPicPr>
            <a:picLocks noChangeAspect="1"/>
          </p:cNvPicPr>
          <p:nvPr/>
        </p:nvPicPr>
        <p:blipFill>
          <a:blip r:embed="rId4"/>
          <a:stretch>
            <a:fillRect/>
          </a:stretch>
        </p:blipFill>
        <p:spPr>
          <a:xfrm>
            <a:off x="0" y="1447800"/>
            <a:ext cx="6350000" cy="5410200"/>
          </a:xfrm>
          <a:prstGeom prst="rect">
            <a:avLst/>
          </a:prstGeom>
        </p:spPr>
      </p:pic>
      <p:pic>
        <p:nvPicPr>
          <p:cNvPr id="6" name="Picture 5">
            <a:hlinkClick r:id="rId5"/>
          </p:cNvPr>
          <p:cNvPicPr>
            <a:picLocks noChangeAspect="1"/>
          </p:cNvPicPr>
          <p:nvPr/>
        </p:nvPicPr>
        <p:blipFill>
          <a:blip r:embed="rId6"/>
          <a:stretch>
            <a:fillRect/>
          </a:stretch>
        </p:blipFill>
        <p:spPr>
          <a:xfrm>
            <a:off x="2794000" y="1092200"/>
            <a:ext cx="6350000" cy="5765800"/>
          </a:xfrm>
          <a:prstGeom prst="rect">
            <a:avLst/>
          </a:prstGeom>
        </p:spPr>
      </p:pic>
    </p:spTree>
    <p:extLst>
      <p:ext uri="{BB962C8B-B14F-4D97-AF65-F5344CB8AC3E}">
        <p14:creationId xmlns:p14="http://schemas.microsoft.com/office/powerpoint/2010/main" val="2310953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 presetClass="exit" presetSubtype="0" fill="hold" nodeType="withEffect">
                                  <p:stCondLst>
                                    <p:cond delay="0"/>
                                  </p:stCondLst>
                                  <p:childTnLst>
                                    <p:set>
                                      <p:cBhvr>
                                        <p:cTn id="9"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Design</a:t>
            </a:r>
            <a:endParaRPr lang="en-US" dirty="0"/>
          </a:p>
        </p:txBody>
      </p:sp>
      <p:sp>
        <p:nvSpPr>
          <p:cNvPr id="3" name="Content Placeholder 2"/>
          <p:cNvSpPr>
            <a:spLocks noGrp="1"/>
          </p:cNvSpPr>
          <p:nvPr>
            <p:ph idx="1"/>
          </p:nvPr>
        </p:nvSpPr>
        <p:spPr/>
        <p:txBody>
          <a:bodyPr>
            <a:normAutofit/>
          </a:bodyPr>
          <a:lstStyle/>
          <a:p>
            <a:pPr marL="0" indent="0">
              <a:buNone/>
            </a:pPr>
            <a:r>
              <a:rPr lang="en-US" dirty="0"/>
              <a:t>Designer </a:t>
            </a:r>
            <a:r>
              <a:rPr lang="en-US" dirty="0" smtClean="0"/>
              <a:t>Luke </a:t>
            </a:r>
            <a:r>
              <a:rPr lang="en-US" dirty="0" err="1" smtClean="0"/>
              <a:t>Wroblewski</a:t>
            </a:r>
            <a:r>
              <a:rPr lang="en-US" dirty="0" smtClean="0"/>
              <a:t> says visual design can be thought of as </a:t>
            </a:r>
            <a:r>
              <a:rPr lang="en-US" dirty="0"/>
              <a:t>t</a:t>
            </a:r>
            <a:r>
              <a:rPr lang="en-US" dirty="0" smtClean="0"/>
              <a:t>wo interwoven parts:</a:t>
            </a:r>
          </a:p>
          <a:p>
            <a:r>
              <a:rPr lang="en-US" dirty="0" smtClean="0">
                <a:solidFill>
                  <a:srgbClr val="C4123E"/>
                </a:solidFill>
              </a:rPr>
              <a:t>Personality/look and feel</a:t>
            </a:r>
            <a:br>
              <a:rPr lang="en-US" dirty="0" smtClean="0">
                <a:solidFill>
                  <a:srgbClr val="C4123E"/>
                </a:solidFill>
              </a:rPr>
            </a:br>
            <a:r>
              <a:rPr lang="en-US" dirty="0" smtClean="0"/>
              <a:t>established by choice of </a:t>
            </a:r>
            <a:r>
              <a:rPr lang="en-US" dirty="0" err="1" smtClean="0"/>
              <a:t>colour</a:t>
            </a:r>
            <a:r>
              <a:rPr lang="en-US" dirty="0" smtClean="0"/>
              <a:t>(s), typeface(s), textures, images, </a:t>
            </a:r>
            <a:r>
              <a:rPr lang="en-US" dirty="0" err="1" smtClean="0"/>
              <a:t>etc</a:t>
            </a:r>
            <a:r>
              <a:rPr lang="en-US" dirty="0" smtClean="0"/>
              <a:t>;  is rather </a:t>
            </a:r>
            <a:r>
              <a:rPr lang="en-US" b="1" dirty="0" smtClean="0"/>
              <a:t>subjective</a:t>
            </a:r>
          </a:p>
          <a:p>
            <a:r>
              <a:rPr lang="en-US" dirty="0">
                <a:solidFill>
                  <a:srgbClr val="C4123E"/>
                </a:solidFill>
              </a:rPr>
              <a:t>Visual hierarchy </a:t>
            </a:r>
            <a:br>
              <a:rPr lang="en-US" dirty="0">
                <a:solidFill>
                  <a:srgbClr val="C4123E"/>
                </a:solidFill>
              </a:rPr>
            </a:br>
            <a:r>
              <a:rPr lang="en-US" dirty="0" smtClean="0"/>
              <a:t>guides </a:t>
            </a:r>
            <a:r>
              <a:rPr lang="en-US" dirty="0"/>
              <a:t>users through content and tells them about the relative importance of and relationships between the </a:t>
            </a:r>
            <a:r>
              <a:rPr lang="en-US" dirty="0" smtClean="0"/>
              <a:t>elements;  </a:t>
            </a:r>
            <a:br>
              <a:rPr lang="en-US" dirty="0" smtClean="0"/>
            </a:br>
            <a:r>
              <a:rPr lang="en-US" dirty="0" smtClean="0"/>
              <a:t>is much more </a:t>
            </a:r>
            <a:r>
              <a:rPr lang="en-US" b="1" dirty="0" smtClean="0"/>
              <a:t>objective</a:t>
            </a:r>
          </a:p>
          <a:p>
            <a:endParaRPr lang="en-US" dirty="0"/>
          </a:p>
        </p:txBody>
      </p:sp>
      <p:sp>
        <p:nvSpPr>
          <p:cNvPr id="4" name="Slide Number Placeholder 3"/>
          <p:cNvSpPr>
            <a:spLocks noGrp="1"/>
          </p:cNvSpPr>
          <p:nvPr>
            <p:ph type="sldNum" sz="quarter" idx="12"/>
          </p:nvPr>
        </p:nvSpPr>
        <p:spPr/>
        <p:txBody>
          <a:bodyPr/>
          <a:lstStyle/>
          <a:p>
            <a:pPr>
              <a:defRPr/>
            </a:pPr>
            <a:fld id="{45FF1A5C-C756-F14D-8A29-04516FAB3B4B}" type="slidenum">
              <a:rPr lang="en-US" smtClean="0"/>
              <a:pPr>
                <a:defRPr/>
              </a:pPr>
              <a:t>28</a:t>
            </a:fld>
            <a:endParaRPr lang="en-US"/>
          </a:p>
        </p:txBody>
      </p:sp>
      <p:pic>
        <p:nvPicPr>
          <p:cNvPr id="5" name="Picture 4"/>
          <p:cNvPicPr>
            <a:picLocks noChangeAspect="1"/>
          </p:cNvPicPr>
          <p:nvPr/>
        </p:nvPicPr>
        <p:blipFill>
          <a:blip r:embed="rId2"/>
          <a:stretch>
            <a:fillRect/>
          </a:stretch>
        </p:blipFill>
        <p:spPr>
          <a:xfrm>
            <a:off x="7747000" y="5461000"/>
            <a:ext cx="1397000" cy="1397000"/>
          </a:xfrm>
          <a:prstGeom prst="rect">
            <a:avLst/>
          </a:prstGeom>
        </p:spPr>
      </p:pic>
    </p:spTree>
    <p:extLst>
      <p:ext uri="{BB962C8B-B14F-4D97-AF65-F5344CB8AC3E}">
        <p14:creationId xmlns:p14="http://schemas.microsoft.com/office/powerpoint/2010/main" val="24471015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440069" y="1202364"/>
            <a:ext cx="7647825" cy="4825999"/>
          </a:xfrm>
        </p:spPr>
        <p:txBody>
          <a:bodyPr>
            <a:normAutofit/>
          </a:bodyPr>
          <a:lstStyle/>
          <a:p>
            <a:pPr marL="0" indent="0">
              <a:buNone/>
            </a:pPr>
            <a:r>
              <a:rPr lang="en-US" sz="2800" dirty="0" smtClean="0"/>
              <a:t>Design must facilitate communication by</a:t>
            </a:r>
            <a:r>
              <a:rPr lang="en-US" dirty="0" smtClean="0"/>
              <a:t> </a:t>
            </a:r>
          </a:p>
          <a:p>
            <a:pPr marL="0" indent="0">
              <a:buNone/>
            </a:pPr>
            <a:r>
              <a:rPr lang="en-US" sz="7100" b="1" dirty="0" smtClean="0">
                <a:solidFill>
                  <a:srgbClr val="C4123E"/>
                </a:solidFill>
              </a:rPr>
              <a:t>managing attention</a:t>
            </a:r>
          </a:p>
          <a:p>
            <a:endParaRPr lang="en-US" dirty="0" smtClean="0"/>
          </a:p>
          <a:p>
            <a:pPr marL="0" indent="0">
              <a:buNone/>
            </a:pPr>
            <a:r>
              <a:rPr lang="en-US" dirty="0" smtClean="0">
                <a:solidFill>
                  <a:srgbClr val="000000"/>
                </a:solidFill>
              </a:rPr>
              <a:t>Visual relationships between the elements of the design must reflect their importance and their logical and functional relationships</a:t>
            </a:r>
          </a:p>
          <a:p>
            <a:endParaRPr lang="en-US" dirty="0" smtClean="0">
              <a:solidFill>
                <a:srgbClr val="000000"/>
              </a:solidFill>
            </a:endParaRPr>
          </a:p>
        </p:txBody>
      </p:sp>
      <p:sp>
        <p:nvSpPr>
          <p:cNvPr id="2" name="Slide Number Placeholder 1"/>
          <p:cNvSpPr>
            <a:spLocks noGrp="1"/>
          </p:cNvSpPr>
          <p:nvPr>
            <p:ph type="sldNum" sz="quarter" idx="12"/>
          </p:nvPr>
        </p:nvSpPr>
        <p:spPr/>
        <p:txBody>
          <a:bodyPr/>
          <a:lstStyle/>
          <a:p>
            <a:pPr>
              <a:defRPr/>
            </a:pPr>
            <a:fld id="{45FF1A5C-C756-F14D-8A29-04516FAB3B4B}" type="slidenum">
              <a:rPr lang="en-US" smtClean="0"/>
              <a:pPr>
                <a:defRPr/>
              </a:pPr>
              <a:t>29</a:t>
            </a:fld>
            <a:endParaRPr lang="en-US"/>
          </a:p>
        </p:txBody>
      </p:sp>
    </p:spTree>
    <p:extLst>
      <p:ext uri="{BB962C8B-B14F-4D97-AF65-F5344CB8AC3E}">
        <p14:creationId xmlns:p14="http://schemas.microsoft.com/office/powerpoint/2010/main" val="4251952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Point number 1</a:t>
            </a:r>
            <a:endParaRPr lang="en-GB" dirty="0"/>
          </a:p>
        </p:txBody>
      </p:sp>
      <p:sp>
        <p:nvSpPr>
          <p:cNvPr id="4" name="Slide Number Placeholder 3"/>
          <p:cNvSpPr>
            <a:spLocks noGrp="1"/>
          </p:cNvSpPr>
          <p:nvPr>
            <p:ph type="sldNum" sz="quarter" idx="12"/>
          </p:nvPr>
        </p:nvSpPr>
        <p:spPr/>
        <p:txBody>
          <a:bodyPr/>
          <a:lstStyle/>
          <a:p>
            <a:pPr>
              <a:defRPr/>
            </a:pPr>
            <a:fld id="{6180D4F8-2B34-5342-8B6A-F6C5322F2FAD}" type="slidenum">
              <a:rPr lang="en-US" smtClean="0"/>
              <a:pPr>
                <a:defRPr/>
              </a:pPr>
              <a:t>3</a:t>
            </a:fld>
            <a:endParaRPr lang="en-US" dirty="0"/>
          </a:p>
        </p:txBody>
      </p:sp>
      <p:sp>
        <p:nvSpPr>
          <p:cNvPr id="9" name="Title 1"/>
          <p:cNvSpPr txBox="1">
            <a:spLocks/>
          </p:cNvSpPr>
          <p:nvPr/>
        </p:nvSpPr>
        <p:spPr>
          <a:xfrm>
            <a:off x="609600" y="2376136"/>
            <a:ext cx="8229600" cy="193703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rgbClr val="333399"/>
                </a:solidFill>
                <a:latin typeface="+mj-lt"/>
                <a:ea typeface="+mj-ea"/>
                <a:cs typeface="+mj-cs"/>
              </a:defRPr>
            </a:lvl1pPr>
          </a:lstStyle>
          <a:p>
            <a:r>
              <a:rPr lang="en-GB" dirty="0" smtClean="0"/>
              <a:t>You will need to practise…</a:t>
            </a:r>
          </a:p>
          <a:p>
            <a:r>
              <a:rPr lang="en-GB" b="0" dirty="0" smtClean="0"/>
              <a:t>Make as many websites as you can</a:t>
            </a:r>
            <a:endParaRPr lang="en-GB" b="0" dirty="0"/>
          </a:p>
        </p:txBody>
      </p:sp>
    </p:spTree>
    <p:extLst>
      <p:ext uri="{BB962C8B-B14F-4D97-AF65-F5344CB8AC3E}">
        <p14:creationId xmlns:p14="http://schemas.microsoft.com/office/powerpoint/2010/main" val="37323837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Designer Luke </a:t>
            </a:r>
            <a:r>
              <a:rPr lang="en-US" dirty="0" err="1" smtClean="0"/>
              <a:t>Wroblewski</a:t>
            </a:r>
            <a:r>
              <a:rPr lang="en-US" dirty="0" smtClean="0"/>
              <a:t> says:</a:t>
            </a:r>
            <a:endParaRPr lang="en-US" dirty="0"/>
          </a:p>
        </p:txBody>
      </p:sp>
      <p:sp>
        <p:nvSpPr>
          <p:cNvPr id="3" name="Content Placeholder 2"/>
          <p:cNvSpPr>
            <a:spLocks noGrp="1"/>
          </p:cNvSpPr>
          <p:nvPr>
            <p:ph idx="1"/>
          </p:nvPr>
        </p:nvSpPr>
        <p:spPr>
          <a:xfrm>
            <a:off x="465217" y="1246565"/>
            <a:ext cx="8285864" cy="5033309"/>
          </a:xfrm>
        </p:spPr>
        <p:txBody>
          <a:bodyPr>
            <a:normAutofit fontScale="92500"/>
          </a:bodyPr>
          <a:lstStyle/>
          <a:p>
            <a:pPr marL="0" indent="0">
              <a:buNone/>
            </a:pPr>
            <a:r>
              <a:rPr lang="en-US" dirty="0" smtClean="0"/>
              <a:t>Let’s </a:t>
            </a:r>
            <a:r>
              <a:rPr lang="en-US" dirty="0"/>
              <a:t>say a usability test shows that </a:t>
            </a:r>
            <a:r>
              <a:rPr lang="en-US" b="1" dirty="0"/>
              <a:t>users did not notice </a:t>
            </a:r>
            <a:r>
              <a:rPr lang="en-US" dirty="0"/>
              <a:t>a certain feature on a web page. </a:t>
            </a:r>
            <a:r>
              <a:rPr lang="en-US" dirty="0" smtClean="0"/>
              <a:t>… this feature </a:t>
            </a:r>
            <a:r>
              <a:rPr lang="en-US" dirty="0"/>
              <a:t>is “not discoverable” </a:t>
            </a:r>
            <a:r>
              <a:rPr lang="en-US" dirty="0" smtClean="0"/>
              <a:t>– </a:t>
            </a:r>
            <a:br>
              <a:rPr lang="en-US" dirty="0" smtClean="0"/>
            </a:br>
            <a:r>
              <a:rPr lang="en-US" dirty="0" smtClean="0"/>
              <a:t>the </a:t>
            </a:r>
            <a:r>
              <a:rPr lang="en-US" dirty="0"/>
              <a:t>product will likely be sent back to the designer to “increase the discoverability” of that key feature. </a:t>
            </a:r>
            <a:r>
              <a:rPr lang="en-US" dirty="0" smtClean="0"/>
              <a:t>…</a:t>
            </a:r>
          </a:p>
          <a:p>
            <a:pPr marL="0" indent="0">
              <a:buNone/>
            </a:pPr>
            <a:r>
              <a:rPr lang="en-US" dirty="0" smtClean="0"/>
              <a:t>Why did the </a:t>
            </a:r>
            <a:r>
              <a:rPr lang="en-US" dirty="0"/>
              <a:t>user </a:t>
            </a:r>
            <a:r>
              <a:rPr lang="en-US" dirty="0" smtClean="0"/>
              <a:t>overlook that feature </a:t>
            </a:r>
            <a:r>
              <a:rPr lang="en-US" dirty="0"/>
              <a:t>and what </a:t>
            </a:r>
            <a:r>
              <a:rPr lang="en-US" dirty="0" smtClean="0"/>
              <a:t>did the </a:t>
            </a:r>
            <a:r>
              <a:rPr lang="en-US" dirty="0"/>
              <a:t>designer </a:t>
            </a:r>
            <a:r>
              <a:rPr lang="en-US" dirty="0" smtClean="0"/>
              <a:t>change </a:t>
            </a:r>
            <a:r>
              <a:rPr lang="en-US" dirty="0"/>
              <a:t>to address </a:t>
            </a:r>
            <a:r>
              <a:rPr lang="en-US" dirty="0" smtClean="0"/>
              <a:t>that? </a:t>
            </a:r>
          </a:p>
          <a:p>
            <a:pPr marL="0" indent="0">
              <a:buNone/>
            </a:pPr>
            <a:r>
              <a:rPr lang="en-US" dirty="0" smtClean="0"/>
              <a:t>Odds </a:t>
            </a:r>
            <a:r>
              <a:rPr lang="en-US" dirty="0"/>
              <a:t>are the </a:t>
            </a:r>
            <a:r>
              <a:rPr lang="en-US" b="1" dirty="0"/>
              <a:t>visual contrast between all the elements</a:t>
            </a:r>
            <a:r>
              <a:rPr lang="en-US" dirty="0">
                <a:solidFill>
                  <a:srgbClr val="FF0000"/>
                </a:solidFill>
              </a:rPr>
              <a:t> </a:t>
            </a:r>
            <a:r>
              <a:rPr lang="en-US" dirty="0"/>
              <a:t>on the page was </a:t>
            </a:r>
            <a:r>
              <a:rPr lang="en-US" dirty="0">
                <a:solidFill>
                  <a:srgbClr val="FF0000"/>
                </a:solidFill>
              </a:rPr>
              <a:t>too low </a:t>
            </a:r>
            <a:r>
              <a:rPr lang="en-US" dirty="0"/>
              <a:t>and everything looked the same to users, so they glossed over the feature. </a:t>
            </a:r>
          </a:p>
          <a:p>
            <a:pPr marL="0" indent="0">
              <a:buNone/>
            </a:pPr>
            <a:r>
              <a:rPr lang="en-US" dirty="0"/>
              <a:t>Or, perhaps the visual contrast </a:t>
            </a:r>
            <a:r>
              <a:rPr lang="en-US" dirty="0">
                <a:solidFill>
                  <a:srgbClr val="000000"/>
                </a:solidFill>
              </a:rPr>
              <a:t>was</a:t>
            </a:r>
            <a:r>
              <a:rPr lang="en-US" dirty="0">
                <a:solidFill>
                  <a:srgbClr val="FF0000"/>
                </a:solidFill>
              </a:rPr>
              <a:t> too high</a:t>
            </a:r>
            <a:r>
              <a:rPr lang="en-US" dirty="0"/>
              <a:t>, so every element was screaming “look at me,” in which case none of them got noticed. </a:t>
            </a:r>
          </a:p>
          <a:p>
            <a:pPr marL="0" indent="0">
              <a:buNone/>
            </a:pPr>
            <a:endParaRPr lang="en-US" dirty="0"/>
          </a:p>
          <a:p>
            <a:pPr marL="0" indent="0">
              <a:buNone/>
            </a:pPr>
            <a:r>
              <a:rPr lang="en-US" dirty="0" smtClean="0"/>
              <a:t>There’s </a:t>
            </a:r>
            <a:r>
              <a:rPr lang="en-US" dirty="0"/>
              <a:t>likely </a:t>
            </a:r>
            <a:r>
              <a:rPr lang="en-US" dirty="0" smtClean="0"/>
              <a:t>a </a:t>
            </a:r>
            <a:r>
              <a:rPr lang="en-US" b="1" dirty="0" smtClean="0"/>
              <a:t>visual </a:t>
            </a:r>
            <a:r>
              <a:rPr lang="en-US" b="1" dirty="0"/>
              <a:t>organization </a:t>
            </a:r>
            <a:r>
              <a:rPr lang="en-US" dirty="0"/>
              <a:t>issue at the heart of the </a:t>
            </a:r>
            <a:r>
              <a:rPr lang="en-US" dirty="0" smtClean="0"/>
              <a:t>problem</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45FF1A5C-C756-F14D-8A29-04516FAB3B4B}" type="slidenum">
              <a:rPr lang="en-US" smtClean="0"/>
              <a:pPr>
                <a:defRPr/>
              </a:pPr>
              <a:t>30</a:t>
            </a:fld>
            <a:endParaRPr lang="en-US"/>
          </a:p>
        </p:txBody>
      </p:sp>
      <p:pic>
        <p:nvPicPr>
          <p:cNvPr id="5" name="Picture 4" descr="Smiley.sv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05461" y="6110644"/>
            <a:ext cx="639521" cy="639521"/>
          </a:xfrm>
          <a:prstGeom prst="rect">
            <a:avLst/>
          </a:prstGeom>
        </p:spPr>
      </p:pic>
    </p:spTree>
    <p:extLst>
      <p:ext uri="{BB962C8B-B14F-4D97-AF65-F5344CB8AC3E}">
        <p14:creationId xmlns:p14="http://schemas.microsoft.com/office/powerpoint/2010/main" val="6976321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Designing and developing for the Web is just that – for the Web</a:t>
            </a:r>
          </a:p>
          <a:p>
            <a:pPr lvl="1"/>
            <a:r>
              <a:rPr lang="en-GB" dirty="0" smtClean="0"/>
              <a:t>It is different from other graphic design and software development because of the varied nature of the Web</a:t>
            </a:r>
          </a:p>
          <a:p>
            <a:pPr lvl="1"/>
            <a:endParaRPr lang="en-GB" dirty="0"/>
          </a:p>
          <a:p>
            <a:pPr lvl="1"/>
            <a:endParaRPr lang="en-GB" dirty="0" smtClean="0"/>
          </a:p>
          <a:p>
            <a:pPr marL="457200" lvl="1" indent="0">
              <a:buNone/>
            </a:pPr>
            <a:r>
              <a:rPr lang="en-GB" sz="4000" dirty="0"/>
              <a:t>Embrace the </a:t>
            </a:r>
            <a:r>
              <a:rPr lang="en-GB" sz="4000" dirty="0" smtClean="0"/>
              <a:t>environment.</a:t>
            </a:r>
          </a:p>
          <a:p>
            <a:pPr marL="457200" lvl="1" indent="0">
              <a:buNone/>
            </a:pPr>
            <a:r>
              <a:rPr lang="en-GB" sz="4000" dirty="0"/>
              <a:t>	</a:t>
            </a:r>
            <a:r>
              <a:rPr lang="en-GB" sz="4000" dirty="0" smtClean="0"/>
              <a:t>	Don't </a:t>
            </a:r>
            <a:r>
              <a:rPr lang="en-GB" sz="4000" dirty="0"/>
              <a:t>fight it!</a:t>
            </a:r>
          </a:p>
          <a:p>
            <a:pPr marL="457200" lvl="1" indent="0">
              <a:buNone/>
            </a:pPr>
            <a:endParaRPr lang="en-GB" dirty="0"/>
          </a:p>
        </p:txBody>
      </p:sp>
      <p:sp>
        <p:nvSpPr>
          <p:cNvPr id="5" name="Slide Number Placeholder 4"/>
          <p:cNvSpPr>
            <a:spLocks noGrp="1"/>
          </p:cNvSpPr>
          <p:nvPr>
            <p:ph type="sldNum" sz="quarter" idx="12"/>
          </p:nvPr>
        </p:nvSpPr>
        <p:spPr/>
        <p:txBody>
          <a:bodyPr/>
          <a:lstStyle/>
          <a:p>
            <a:pPr>
              <a:defRPr/>
            </a:pPr>
            <a:fld id="{45FF1A5C-C756-F14D-8A29-04516FAB3B4B}" type="slidenum">
              <a:rPr lang="en-US" smtClean="0"/>
              <a:pPr>
                <a:defRPr/>
              </a:pPr>
              <a:t>31</a:t>
            </a:fld>
            <a:endParaRPr lang="en-US"/>
          </a:p>
        </p:txBody>
      </p:sp>
      <p:sp>
        <p:nvSpPr>
          <p:cNvPr id="8" name="Title 1"/>
          <p:cNvSpPr>
            <a:spLocks noGrp="1"/>
          </p:cNvSpPr>
          <p:nvPr>
            <p:ph type="title"/>
          </p:nvPr>
        </p:nvSpPr>
        <p:spPr/>
        <p:txBody>
          <a:bodyPr/>
          <a:lstStyle/>
          <a:p>
            <a:r>
              <a:rPr lang="en-US" b="1" dirty="0">
                <a:latin typeface="Arial" charset="0"/>
              </a:rPr>
              <a:t>Understanding the Web </a:t>
            </a:r>
            <a:r>
              <a:rPr lang="en-US" b="1" dirty="0" smtClean="0">
                <a:latin typeface="Arial" charset="0"/>
              </a:rPr>
              <a:t>Environment</a:t>
            </a:r>
            <a:endParaRPr lang="en-US" dirty="0">
              <a:latin typeface="Arial" charset="0"/>
            </a:endParaRPr>
          </a:p>
        </p:txBody>
      </p:sp>
    </p:spTree>
    <p:extLst>
      <p:ext uri="{BB962C8B-B14F-4D97-AF65-F5344CB8AC3E}">
        <p14:creationId xmlns:p14="http://schemas.microsoft.com/office/powerpoint/2010/main" val="1102916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p:txBody>
          <a:bodyPr/>
          <a:lstStyle/>
          <a:p>
            <a:r>
              <a:rPr lang="en-US" b="1" dirty="0">
                <a:latin typeface="Arial" charset="0"/>
              </a:rPr>
              <a:t>Understanding the Web </a:t>
            </a:r>
            <a:r>
              <a:rPr lang="en-US" b="1" dirty="0" smtClean="0">
                <a:latin typeface="Arial" charset="0"/>
              </a:rPr>
              <a:t>Environment</a:t>
            </a:r>
            <a:endParaRPr lang="en-US" dirty="0">
              <a:latin typeface="Arial" charset="0"/>
            </a:endParaRPr>
          </a:p>
        </p:txBody>
      </p:sp>
      <p:sp>
        <p:nvSpPr>
          <p:cNvPr id="10242" name="Content Placeholder 2"/>
          <p:cNvSpPr>
            <a:spLocks noGrp="1"/>
          </p:cNvSpPr>
          <p:nvPr>
            <p:ph idx="1"/>
          </p:nvPr>
        </p:nvSpPr>
        <p:spPr/>
        <p:txBody>
          <a:bodyPr/>
          <a:lstStyle/>
          <a:p>
            <a:r>
              <a:rPr lang="en-US" dirty="0">
                <a:latin typeface="Arial" charset="0"/>
              </a:rPr>
              <a:t>You </a:t>
            </a:r>
            <a:r>
              <a:rPr lang="en-US" dirty="0" smtClean="0">
                <a:latin typeface="Arial" charset="0"/>
              </a:rPr>
              <a:t>can't </a:t>
            </a:r>
            <a:r>
              <a:rPr lang="en-US" dirty="0">
                <a:latin typeface="Arial" charset="0"/>
              </a:rPr>
              <a:t>control the users' environment</a:t>
            </a:r>
          </a:p>
          <a:p>
            <a:r>
              <a:rPr lang="en-US" dirty="0" smtClean="0">
                <a:latin typeface="Arial" charset="0"/>
              </a:rPr>
              <a:t>Many external </a:t>
            </a:r>
            <a:r>
              <a:rPr lang="en-US" dirty="0">
                <a:latin typeface="Arial" charset="0"/>
              </a:rPr>
              <a:t>factors </a:t>
            </a:r>
            <a:r>
              <a:rPr lang="en-US" dirty="0" smtClean="0">
                <a:latin typeface="Arial" charset="0"/>
              </a:rPr>
              <a:t>(variables) affect how </a:t>
            </a:r>
            <a:r>
              <a:rPr lang="en-US" dirty="0">
                <a:latin typeface="Arial" charset="0"/>
              </a:rPr>
              <a:t>Web pages </a:t>
            </a:r>
            <a:r>
              <a:rPr lang="en-US" dirty="0" smtClean="0">
                <a:latin typeface="Arial" charset="0"/>
              </a:rPr>
              <a:t>appear</a:t>
            </a:r>
          </a:p>
          <a:p>
            <a:pPr lvl="1"/>
            <a:r>
              <a:rPr lang="en-US" dirty="0" smtClean="0">
                <a:latin typeface="Arial" charset="0"/>
              </a:rPr>
              <a:t>Device </a:t>
            </a:r>
            <a:r>
              <a:rPr lang="en-US" i="1" dirty="0" smtClean="0">
                <a:solidFill>
                  <a:schemeClr val="tx2"/>
                </a:solidFill>
                <a:latin typeface="Arial" charset="0"/>
              </a:rPr>
              <a:t>(what devices have you accessed Web with?)</a:t>
            </a:r>
          </a:p>
          <a:p>
            <a:pPr lvl="1"/>
            <a:r>
              <a:rPr lang="en-US" dirty="0" smtClean="0">
                <a:latin typeface="Arial" charset="0"/>
              </a:rPr>
              <a:t>Screen resolution and aspect ratio</a:t>
            </a:r>
          </a:p>
          <a:p>
            <a:pPr lvl="1"/>
            <a:r>
              <a:rPr lang="en-US" dirty="0" smtClean="0">
                <a:latin typeface="Arial" charset="0"/>
              </a:rPr>
              <a:t>Browser</a:t>
            </a:r>
            <a:endParaRPr lang="en-US" dirty="0">
              <a:latin typeface="Arial" charset="0"/>
            </a:endParaRPr>
          </a:p>
          <a:p>
            <a:pPr lvl="1"/>
            <a:r>
              <a:rPr lang="en-US" dirty="0" smtClean="0">
                <a:latin typeface="Arial" charset="0"/>
              </a:rPr>
              <a:t>Download speed</a:t>
            </a:r>
          </a:p>
          <a:p>
            <a:pPr lvl="1"/>
            <a:r>
              <a:rPr lang="en-US" dirty="0" smtClean="0">
                <a:latin typeface="Arial" charset="0"/>
              </a:rPr>
              <a:t>Physical location (country, lighting…)</a:t>
            </a:r>
          </a:p>
          <a:p>
            <a:endParaRPr lang="en-US" dirty="0" smtClean="0">
              <a:latin typeface="Arial" charset="0"/>
            </a:endParaRPr>
          </a:p>
          <a:p>
            <a:r>
              <a:rPr lang="en-US" dirty="0" smtClean="0">
                <a:latin typeface="Arial" charset="0"/>
              </a:rPr>
              <a:t>Your </a:t>
            </a:r>
            <a:r>
              <a:rPr lang="en-US" dirty="0">
                <a:latin typeface="Arial" charset="0"/>
              </a:rPr>
              <a:t>designs should be portable and accessible </a:t>
            </a:r>
            <a:r>
              <a:rPr lang="en-US" dirty="0" smtClean="0">
                <a:latin typeface="Arial" charset="0"/>
              </a:rPr>
              <a:t>across</a:t>
            </a:r>
            <a:r>
              <a:rPr lang="en-US" dirty="0">
                <a:latin typeface="Arial" charset="0"/>
              </a:rPr>
              <a:t> </a:t>
            </a:r>
            <a:r>
              <a:rPr lang="en-US" dirty="0" smtClean="0">
                <a:latin typeface="Arial" charset="0"/>
              </a:rPr>
              <a:t>as many different systems as possible (within reason)</a:t>
            </a:r>
            <a:endParaRPr lang="en-US" dirty="0">
              <a:latin typeface="Arial" charset="0"/>
            </a:endParaRPr>
          </a:p>
        </p:txBody>
      </p:sp>
      <p:sp>
        <p:nvSpPr>
          <p:cNvPr id="10243" name="Slide Number Placeholder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369E3F7-81A9-6944-A441-6FB355321F46}" type="slidenum">
              <a:rPr lang="en-US" sz="1400"/>
              <a:pPr eaLnBrk="1" hangingPunct="1"/>
              <a:t>32</a:t>
            </a:fld>
            <a:endParaRPr lang="en-US" sz="1400"/>
          </a:p>
        </p:txBody>
      </p:sp>
    </p:spTree>
    <p:extLst>
      <p:ext uri="{BB962C8B-B14F-4D97-AF65-F5344CB8AC3E}">
        <p14:creationId xmlns:p14="http://schemas.microsoft.com/office/powerpoint/2010/main" val="1683659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42">
                                            <p:txEl>
                                              <p:pRg st="8" end="8"/>
                                            </p:txEl>
                                          </p:spTgt>
                                        </p:tgtEl>
                                        <p:attrNameLst>
                                          <p:attrName>style.visibility</p:attrName>
                                        </p:attrNameLst>
                                      </p:cBhvr>
                                      <p:to>
                                        <p:strVal val="visible"/>
                                      </p:to>
                                    </p:set>
                                    <p:animEffect transition="in" filter="fade">
                                      <p:cBhvr>
                                        <p:cTn id="7" dur="500"/>
                                        <p:tgtEl>
                                          <p:spTgt spid="1024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It's the </a:t>
            </a:r>
            <a:r>
              <a:rPr lang="en-GB" u="sng" dirty="0" smtClean="0"/>
              <a:t>World Wide</a:t>
            </a:r>
            <a:r>
              <a:rPr lang="en-GB" dirty="0" smtClean="0"/>
              <a:t> Web</a:t>
            </a:r>
            <a:endParaRPr lang="en-GB" dirty="0"/>
          </a:p>
        </p:txBody>
      </p:sp>
      <p:pic>
        <p:nvPicPr>
          <p:cNvPr id="4" name="Picture 3"/>
          <p:cNvPicPr>
            <a:picLocks noChangeAspect="1"/>
          </p:cNvPicPr>
          <p:nvPr/>
        </p:nvPicPr>
        <p:blipFill>
          <a:blip r:embed="rId3"/>
          <a:stretch>
            <a:fillRect/>
          </a:stretch>
        </p:blipFill>
        <p:spPr>
          <a:xfrm>
            <a:off x="573405" y="1219759"/>
            <a:ext cx="8132078" cy="5638241"/>
          </a:xfrm>
          <a:prstGeom prst="rect">
            <a:avLst/>
          </a:prstGeom>
        </p:spPr>
      </p:pic>
    </p:spTree>
    <p:extLst>
      <p:ext uri="{BB962C8B-B14F-4D97-AF65-F5344CB8AC3E}">
        <p14:creationId xmlns:p14="http://schemas.microsoft.com/office/powerpoint/2010/main" val="11558504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It's the </a:t>
            </a:r>
            <a:r>
              <a:rPr lang="en-GB" u="sng" dirty="0"/>
              <a:t>World Wide</a:t>
            </a:r>
            <a:r>
              <a:rPr lang="en-GB" dirty="0"/>
              <a:t> Web</a:t>
            </a:r>
          </a:p>
        </p:txBody>
      </p:sp>
      <p:pic>
        <p:nvPicPr>
          <p:cNvPr id="4" name="Picture 3"/>
          <p:cNvPicPr>
            <a:picLocks noChangeAspect="1"/>
          </p:cNvPicPr>
          <p:nvPr/>
        </p:nvPicPr>
        <p:blipFill>
          <a:blip r:embed="rId3"/>
          <a:stretch>
            <a:fillRect/>
          </a:stretch>
        </p:blipFill>
        <p:spPr>
          <a:xfrm>
            <a:off x="1144265" y="716766"/>
            <a:ext cx="6838205" cy="6141234"/>
          </a:xfrm>
          <a:prstGeom prst="rect">
            <a:avLst/>
          </a:prstGeom>
        </p:spPr>
      </p:pic>
    </p:spTree>
    <p:extLst>
      <p:ext uri="{BB962C8B-B14F-4D97-AF65-F5344CB8AC3E}">
        <p14:creationId xmlns:p14="http://schemas.microsoft.com/office/powerpoint/2010/main" val="34260769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have things changed in 2 years?</a:t>
            </a:r>
          </a:p>
        </p:txBody>
      </p:sp>
      <p:sp>
        <p:nvSpPr>
          <p:cNvPr id="4" name="Footer Placeholder 3"/>
          <p:cNvSpPr>
            <a:spLocks noGrp="1"/>
          </p:cNvSpPr>
          <p:nvPr>
            <p:ph type="ftr" sz="quarter" idx="11"/>
          </p:nvPr>
        </p:nvSpPr>
        <p:spPr/>
        <p:txBody>
          <a:bodyPr/>
          <a:lstStyle/>
          <a:p>
            <a:pPr>
              <a:defRPr/>
            </a:pPr>
            <a:r>
              <a:rPr lang="en-US" smtClean="0"/>
              <a:t>Principles of Web Design 5</a:t>
            </a:r>
            <a:r>
              <a:rPr lang="en-US" baseline="30000" smtClean="0"/>
              <a:t>th</a:t>
            </a:r>
            <a:r>
              <a:rPr lang="en-US" smtClean="0"/>
              <a:t> Ed.</a:t>
            </a:r>
            <a:endParaRPr lang="en-US"/>
          </a:p>
        </p:txBody>
      </p:sp>
      <p:sp>
        <p:nvSpPr>
          <p:cNvPr id="5" name="Slide Number Placeholder 4"/>
          <p:cNvSpPr>
            <a:spLocks noGrp="1"/>
          </p:cNvSpPr>
          <p:nvPr>
            <p:ph type="sldNum" sz="quarter" idx="12"/>
          </p:nvPr>
        </p:nvSpPr>
        <p:spPr/>
        <p:txBody>
          <a:bodyPr/>
          <a:lstStyle/>
          <a:p>
            <a:pPr>
              <a:defRPr/>
            </a:pPr>
            <a:fld id="{45FF1A5C-C756-F14D-8A29-04516FAB3B4B}" type="slidenum">
              <a:rPr lang="en-US" smtClean="0"/>
              <a:pPr>
                <a:defRPr/>
              </a:pPr>
              <a:t>35</a:t>
            </a:fld>
            <a:endParaRPr lang="en-US"/>
          </a:p>
        </p:txBody>
      </p:sp>
      <p:pic>
        <p:nvPicPr>
          <p:cNvPr id="8" name="Picture 7"/>
          <p:cNvPicPr>
            <a:picLocks noChangeAspect="1"/>
          </p:cNvPicPr>
          <p:nvPr/>
        </p:nvPicPr>
        <p:blipFill>
          <a:blip r:embed="rId3"/>
          <a:stretch>
            <a:fillRect/>
          </a:stretch>
        </p:blipFill>
        <p:spPr>
          <a:xfrm>
            <a:off x="1149799" y="716766"/>
            <a:ext cx="6838205" cy="6141234"/>
          </a:xfrm>
          <a:prstGeom prst="rect">
            <a:avLst/>
          </a:prstGeom>
        </p:spPr>
      </p:pic>
    </p:spTree>
    <p:extLst>
      <p:ext uri="{BB962C8B-B14F-4D97-AF65-F5344CB8AC3E}">
        <p14:creationId xmlns:p14="http://schemas.microsoft.com/office/powerpoint/2010/main" val="328220844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a:xfrm>
            <a:off x="12700" y="1997057"/>
            <a:ext cx="9131300" cy="1143000"/>
          </a:xfrm>
        </p:spPr>
        <p:txBody>
          <a:bodyPr>
            <a:normAutofit fontScale="90000"/>
          </a:bodyPr>
          <a:lstStyle/>
          <a:p>
            <a:r>
              <a:rPr lang="en-GB" sz="3600" dirty="0" smtClean="0"/>
              <a:t>What does it mean to build </a:t>
            </a:r>
            <a:r>
              <a:rPr lang="en-GB" sz="3600" u="sng" dirty="0" smtClean="0"/>
              <a:t>World Wide</a:t>
            </a:r>
            <a:r>
              <a:rPr lang="en-GB" sz="3600" dirty="0" smtClean="0"/>
              <a:t> Web sites?</a:t>
            </a:r>
            <a:endParaRPr lang="en-GB" dirty="0"/>
          </a:p>
        </p:txBody>
      </p:sp>
      <p:sp>
        <p:nvSpPr>
          <p:cNvPr id="5" name="Slide Number Placeholder 4"/>
          <p:cNvSpPr>
            <a:spLocks noGrp="1"/>
          </p:cNvSpPr>
          <p:nvPr>
            <p:ph type="sldNum" sz="quarter" idx="12"/>
          </p:nvPr>
        </p:nvSpPr>
        <p:spPr/>
        <p:txBody>
          <a:bodyPr/>
          <a:lstStyle/>
          <a:p>
            <a:pPr>
              <a:defRPr/>
            </a:pPr>
            <a:fld id="{45FF1A5C-C756-F14D-8A29-04516FAB3B4B}" type="slidenum">
              <a:rPr lang="en-US" smtClean="0"/>
              <a:pPr>
                <a:defRPr/>
              </a:pPr>
              <a:t>36</a:t>
            </a:fld>
            <a:endParaRPr lang="en-US" dirty="0"/>
          </a:p>
        </p:txBody>
      </p:sp>
    </p:spTree>
    <p:extLst>
      <p:ext uri="{BB962C8B-B14F-4D97-AF65-F5344CB8AC3E}">
        <p14:creationId xmlns:p14="http://schemas.microsoft.com/office/powerpoint/2010/main" val="36261465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r>
              <a:rPr lang="en-US" b="1" dirty="0" smtClean="0">
                <a:latin typeface="Arial" charset="0"/>
              </a:rPr>
              <a:t>Screen </a:t>
            </a:r>
            <a:r>
              <a:rPr lang="en-US" b="1" dirty="0">
                <a:latin typeface="Arial" charset="0"/>
              </a:rPr>
              <a:t>Resolutions</a:t>
            </a:r>
          </a:p>
        </p:txBody>
      </p:sp>
      <p:sp>
        <p:nvSpPr>
          <p:cNvPr id="18434" name="Content Placeholder 2"/>
          <p:cNvSpPr>
            <a:spLocks noGrp="1"/>
          </p:cNvSpPr>
          <p:nvPr>
            <p:ph idx="1"/>
          </p:nvPr>
        </p:nvSpPr>
        <p:spPr/>
        <p:txBody>
          <a:bodyPr/>
          <a:lstStyle/>
          <a:p>
            <a:r>
              <a:rPr lang="en-US" dirty="0" smtClean="0">
                <a:latin typeface="Arial"/>
                <a:cs typeface="Arial"/>
              </a:rPr>
              <a:t>The </a:t>
            </a:r>
            <a:r>
              <a:rPr lang="en-US" dirty="0">
                <a:latin typeface="Arial"/>
                <a:cs typeface="Arial"/>
              </a:rPr>
              <a:t>width and height of the computer screen in pixels</a:t>
            </a:r>
          </a:p>
          <a:p>
            <a:r>
              <a:rPr lang="en-US" dirty="0" smtClean="0">
                <a:latin typeface="Arial"/>
                <a:cs typeface="Arial"/>
              </a:rPr>
              <a:t>A </a:t>
            </a:r>
            <a:r>
              <a:rPr lang="en-US" dirty="0">
                <a:latin typeface="Arial"/>
                <a:cs typeface="Arial"/>
              </a:rPr>
              <a:t>variable you cannot </a:t>
            </a:r>
            <a:r>
              <a:rPr lang="en-US" dirty="0" smtClean="0">
                <a:latin typeface="Arial"/>
                <a:cs typeface="Arial"/>
              </a:rPr>
              <a:t>control, but do need to consider</a:t>
            </a:r>
            <a:endParaRPr lang="en-US" dirty="0">
              <a:latin typeface="Arial"/>
              <a:cs typeface="Arial"/>
            </a:endParaRPr>
          </a:p>
          <a:p>
            <a:r>
              <a:rPr lang="en-US" dirty="0">
                <a:latin typeface="Arial"/>
                <a:cs typeface="Arial"/>
              </a:rPr>
              <a:t>1366 x 768 (wide-screen "HD") is current #1 (it seems)</a:t>
            </a:r>
          </a:p>
          <a:p>
            <a:r>
              <a:rPr lang="en-US" dirty="0" smtClean="0">
                <a:latin typeface="Arial"/>
                <a:cs typeface="Arial"/>
              </a:rPr>
              <a:t>1024 </a:t>
            </a:r>
            <a:r>
              <a:rPr lang="en-US" dirty="0">
                <a:latin typeface="Arial"/>
                <a:cs typeface="Arial"/>
              </a:rPr>
              <a:t>x 768 and 1280 x </a:t>
            </a:r>
            <a:r>
              <a:rPr lang="en-US" dirty="0" smtClean="0">
                <a:latin typeface="Arial"/>
                <a:cs typeface="Arial"/>
              </a:rPr>
              <a:t>1024 </a:t>
            </a:r>
            <a:r>
              <a:rPr lang="en-US" i="1" dirty="0" smtClean="0">
                <a:latin typeface="Arial"/>
                <a:cs typeface="Arial"/>
              </a:rPr>
              <a:t>were </a:t>
            </a:r>
            <a:r>
              <a:rPr lang="en-US" dirty="0" smtClean="0">
                <a:latin typeface="Arial"/>
                <a:cs typeface="Arial"/>
              </a:rPr>
              <a:t>the </a:t>
            </a:r>
            <a:r>
              <a:rPr lang="en-US" dirty="0">
                <a:latin typeface="Arial"/>
                <a:cs typeface="Arial"/>
              </a:rPr>
              <a:t>most common </a:t>
            </a:r>
            <a:r>
              <a:rPr lang="en-US" dirty="0" smtClean="0">
                <a:latin typeface="Arial"/>
                <a:cs typeface="Arial"/>
              </a:rPr>
              <a:t>resolutions (things change)</a:t>
            </a:r>
          </a:p>
          <a:p>
            <a:r>
              <a:rPr lang="en-US" dirty="0" smtClean="0">
                <a:latin typeface="Arial"/>
                <a:cs typeface="Arial"/>
              </a:rPr>
              <a:t>Retina MacBook Pro laptops are </a:t>
            </a:r>
            <a:r>
              <a:rPr lang="en-AU" dirty="0" smtClean="0">
                <a:latin typeface="Arial"/>
                <a:cs typeface="Arial"/>
              </a:rPr>
              <a:t>2880 x 1800 and </a:t>
            </a:r>
            <a:br>
              <a:rPr lang="en-AU" dirty="0" smtClean="0">
                <a:latin typeface="Arial"/>
                <a:cs typeface="Arial"/>
              </a:rPr>
            </a:br>
            <a:r>
              <a:rPr lang="en-AU" dirty="0" smtClean="0">
                <a:latin typeface="Arial"/>
                <a:cs typeface="Arial"/>
              </a:rPr>
              <a:t>iMac 5K displays </a:t>
            </a:r>
            <a:r>
              <a:rPr lang="en-AU" dirty="0">
                <a:latin typeface="Arial"/>
                <a:cs typeface="Arial"/>
              </a:rPr>
              <a:t>are </a:t>
            </a:r>
            <a:r>
              <a:rPr lang="en-AU" dirty="0" smtClean="0">
                <a:latin typeface="Arial"/>
                <a:cs typeface="Arial"/>
              </a:rPr>
              <a:t>5120 x 2880!</a:t>
            </a:r>
          </a:p>
          <a:p>
            <a:endParaRPr lang="en-AU" dirty="0">
              <a:latin typeface="Arial"/>
              <a:cs typeface="Arial"/>
            </a:endParaRPr>
          </a:p>
          <a:p>
            <a:pPr marL="0" indent="0">
              <a:buNone/>
            </a:pPr>
            <a:r>
              <a:rPr lang="en-US" dirty="0">
                <a:latin typeface="Arial"/>
                <a:cs typeface="Arial"/>
                <a:hlinkClick r:id="rId3"/>
              </a:rPr>
              <a:t>http://www.w3counter.com/globalstats.php</a:t>
            </a:r>
            <a:r>
              <a:rPr lang="en-US" dirty="0">
                <a:latin typeface="Arial"/>
                <a:cs typeface="Arial"/>
              </a:rPr>
              <a:t>  </a:t>
            </a:r>
            <a:endParaRPr lang="en-US" dirty="0" smtClean="0">
              <a:latin typeface="Arial"/>
              <a:cs typeface="Arial"/>
            </a:endParaRPr>
          </a:p>
          <a:p>
            <a:pPr marL="0" indent="0">
              <a:buNone/>
            </a:pPr>
            <a:r>
              <a:rPr lang="en-GB" dirty="0" smtClean="0">
                <a:latin typeface="Arial"/>
                <a:cs typeface="Arial"/>
                <a:hlinkClick r:id="rId4"/>
              </a:rPr>
              <a:t>http</a:t>
            </a:r>
            <a:r>
              <a:rPr lang="en-GB" dirty="0">
                <a:latin typeface="Arial"/>
                <a:cs typeface="Arial"/>
                <a:hlinkClick r:id="rId4"/>
              </a:rPr>
              <a:t>://gs.statcounter.com</a:t>
            </a:r>
            <a:r>
              <a:rPr lang="en-GB" dirty="0">
                <a:latin typeface="Arial"/>
                <a:cs typeface="Arial"/>
              </a:rPr>
              <a:t> </a:t>
            </a:r>
          </a:p>
          <a:p>
            <a:endParaRPr lang="en-US" dirty="0">
              <a:latin typeface="Arial"/>
              <a:cs typeface="Arial"/>
            </a:endParaRPr>
          </a:p>
        </p:txBody>
      </p:sp>
      <p:sp>
        <p:nvSpPr>
          <p:cNvPr id="18435" name="Slide Number Placeholder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D42D97B-132C-E749-8838-2EFE94CF5B13}" type="slidenum">
              <a:rPr lang="en-US" sz="1400"/>
              <a:pPr eaLnBrk="1" hangingPunct="1"/>
              <a:t>37</a:t>
            </a:fld>
            <a:endParaRPr lang="en-US" sz="1400"/>
          </a:p>
        </p:txBody>
      </p:sp>
    </p:spTree>
    <p:extLst>
      <p:ext uri="{BB962C8B-B14F-4D97-AF65-F5344CB8AC3E}">
        <p14:creationId xmlns:p14="http://schemas.microsoft.com/office/powerpoint/2010/main" val="11448328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Browsers</a:t>
            </a:r>
            <a:endParaRPr lang="en-GB" dirty="0"/>
          </a:p>
        </p:txBody>
      </p:sp>
      <p:sp>
        <p:nvSpPr>
          <p:cNvPr id="3" name="Content Placeholder 2"/>
          <p:cNvSpPr>
            <a:spLocks noGrp="1"/>
          </p:cNvSpPr>
          <p:nvPr>
            <p:ph idx="1"/>
          </p:nvPr>
        </p:nvSpPr>
        <p:spPr/>
        <p:txBody>
          <a:bodyPr/>
          <a:lstStyle/>
          <a:p>
            <a:r>
              <a:rPr lang="en-GB" dirty="0" smtClean="0"/>
              <a:t>Historically one of the biggest variables</a:t>
            </a:r>
          </a:p>
          <a:p>
            <a:r>
              <a:rPr lang="en-GB" dirty="0" smtClean="0"/>
              <a:t>Some browsers don't support some technologies</a:t>
            </a:r>
          </a:p>
          <a:p>
            <a:r>
              <a:rPr lang="en-GB" dirty="0" smtClean="0"/>
              <a:t>Check out </a:t>
            </a:r>
            <a:r>
              <a:rPr lang="en-GB" dirty="0" smtClean="0">
                <a:hlinkClick r:id="rId2"/>
              </a:rPr>
              <a:t>www.caniuse.com</a:t>
            </a:r>
            <a:r>
              <a:rPr lang="en-GB" dirty="0" smtClean="0"/>
              <a:t> to see which browsers support things</a:t>
            </a:r>
          </a:p>
          <a:p>
            <a:r>
              <a:rPr lang="en-GB" dirty="0" smtClean="0"/>
              <a:t>Suggestion: Use all of them for testing – and check support early</a:t>
            </a:r>
            <a:endParaRPr lang="en-GB" dirty="0"/>
          </a:p>
        </p:txBody>
      </p:sp>
      <p:sp>
        <p:nvSpPr>
          <p:cNvPr id="4" name="Slide Number Placeholder 3"/>
          <p:cNvSpPr>
            <a:spLocks noGrp="1"/>
          </p:cNvSpPr>
          <p:nvPr>
            <p:ph type="sldNum" sz="quarter" idx="12"/>
          </p:nvPr>
        </p:nvSpPr>
        <p:spPr/>
        <p:txBody>
          <a:bodyPr/>
          <a:lstStyle/>
          <a:p>
            <a:pPr>
              <a:defRPr/>
            </a:pPr>
            <a:fld id="{45FF1A5C-C756-F14D-8A29-04516FAB3B4B}" type="slidenum">
              <a:rPr lang="en-US" smtClean="0"/>
              <a:pPr>
                <a:defRPr/>
              </a:pPr>
              <a:t>38</a:t>
            </a:fld>
            <a:endParaRPr lang="en-US"/>
          </a:p>
        </p:txBody>
      </p:sp>
      <p:pic>
        <p:nvPicPr>
          <p:cNvPr id="6" name="Picture 5" descr="Screen Shot 2015-02-20 at 11.03.29 a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729379"/>
            <a:ext cx="9144000" cy="3128621"/>
          </a:xfrm>
          <a:prstGeom prst="rect">
            <a:avLst/>
          </a:prstGeom>
        </p:spPr>
      </p:pic>
    </p:spTree>
    <p:extLst>
      <p:ext uri="{BB962C8B-B14F-4D97-AF65-F5344CB8AC3E}">
        <p14:creationId xmlns:p14="http://schemas.microsoft.com/office/powerpoint/2010/main" val="103822528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a:xfrm>
            <a:off x="12700" y="1997057"/>
            <a:ext cx="9131300" cy="1143000"/>
          </a:xfrm>
        </p:spPr>
        <p:txBody>
          <a:bodyPr>
            <a:normAutofit/>
          </a:bodyPr>
          <a:lstStyle/>
          <a:p>
            <a:r>
              <a:rPr lang="en-GB" sz="3600" dirty="0"/>
              <a:t>So how do you embrace the environment?</a:t>
            </a:r>
            <a:endParaRPr lang="en-GB" dirty="0"/>
          </a:p>
        </p:txBody>
      </p:sp>
      <p:sp>
        <p:nvSpPr>
          <p:cNvPr id="5" name="Slide Number Placeholder 4"/>
          <p:cNvSpPr>
            <a:spLocks noGrp="1"/>
          </p:cNvSpPr>
          <p:nvPr>
            <p:ph type="sldNum" sz="quarter" idx="12"/>
          </p:nvPr>
        </p:nvSpPr>
        <p:spPr/>
        <p:txBody>
          <a:bodyPr/>
          <a:lstStyle/>
          <a:p>
            <a:pPr>
              <a:defRPr/>
            </a:pPr>
            <a:fld id="{45FF1A5C-C756-F14D-8A29-04516FAB3B4B}" type="slidenum">
              <a:rPr lang="en-US" smtClean="0"/>
              <a:pPr>
                <a:defRPr/>
              </a:pPr>
              <a:t>39</a:t>
            </a:fld>
            <a:endParaRPr lang="en-US" dirty="0"/>
          </a:p>
        </p:txBody>
      </p:sp>
      <p:sp>
        <p:nvSpPr>
          <p:cNvPr id="2" name="Rectangle 1"/>
          <p:cNvSpPr/>
          <p:nvPr/>
        </p:nvSpPr>
        <p:spPr>
          <a:xfrm>
            <a:off x="397097" y="3395234"/>
            <a:ext cx="8349805" cy="754053"/>
          </a:xfrm>
          <a:prstGeom prst="rect">
            <a:avLst/>
          </a:prstGeom>
        </p:spPr>
        <p:txBody>
          <a:bodyPr vert="horz" lIns="91440" tIns="45720" rIns="91440" bIns="45720" rtlCol="0" anchor="ctr">
            <a:normAutofit fontScale="97500"/>
          </a:bodyPr>
          <a:lstStyle/>
          <a:p>
            <a:pPr algn="ctr"/>
            <a:r>
              <a:rPr lang="en-US" sz="4300" b="1" dirty="0">
                <a:solidFill>
                  <a:srgbClr val="333399"/>
                </a:solidFill>
                <a:latin typeface="+mj-lt"/>
              </a:rPr>
              <a:t>Follow standards and best-practices</a:t>
            </a:r>
          </a:p>
        </p:txBody>
      </p:sp>
    </p:spTree>
    <p:extLst>
      <p:ext uri="{BB962C8B-B14F-4D97-AF65-F5344CB8AC3E}">
        <p14:creationId xmlns:p14="http://schemas.microsoft.com/office/powerpoint/2010/main" val="1603878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Subject Description</a:t>
            </a:r>
            <a:endParaRPr lang="en-GB" dirty="0"/>
          </a:p>
        </p:txBody>
      </p:sp>
      <p:sp>
        <p:nvSpPr>
          <p:cNvPr id="3" name="Content Placeholder 2"/>
          <p:cNvSpPr>
            <a:spLocks noGrp="1"/>
          </p:cNvSpPr>
          <p:nvPr>
            <p:ph idx="1"/>
          </p:nvPr>
        </p:nvSpPr>
        <p:spPr>
          <a:xfrm>
            <a:off x="71500" y="1236870"/>
            <a:ext cx="8928992" cy="5452942"/>
          </a:xfrm>
        </p:spPr>
        <p:txBody>
          <a:bodyPr>
            <a:normAutofit/>
          </a:bodyPr>
          <a:lstStyle/>
          <a:p>
            <a:pPr marL="0" indent="0">
              <a:buNone/>
            </a:pPr>
            <a:r>
              <a:rPr lang="en-AU" sz="2800" dirty="0" smtClean="0"/>
              <a:t>This </a:t>
            </a:r>
            <a:r>
              <a:rPr lang="en-AU" sz="2800" dirty="0"/>
              <a:t>subject is an introduction to Web design and development using modern, standards-driven practices and user-centred design principles. Students will explore how the Web works, considering both good and bad design and the need for following standards and best practices. Students will learn to use client-side technologies including HTML, CSS and JavaScript to develop interactive websites. </a:t>
            </a:r>
            <a:endParaRPr lang="en-AU" sz="2800" dirty="0" smtClean="0"/>
          </a:p>
        </p:txBody>
      </p:sp>
      <p:sp>
        <p:nvSpPr>
          <p:cNvPr id="4" name="Slide Number Placeholder 3"/>
          <p:cNvSpPr>
            <a:spLocks noGrp="1"/>
          </p:cNvSpPr>
          <p:nvPr>
            <p:ph type="sldNum" sz="quarter" idx="12"/>
          </p:nvPr>
        </p:nvSpPr>
        <p:spPr/>
        <p:txBody>
          <a:bodyPr/>
          <a:lstStyle/>
          <a:p>
            <a:pPr>
              <a:defRPr/>
            </a:pPr>
            <a:fld id="{45FF1A5C-C756-F14D-8A29-04516FAB3B4B}" type="slidenum">
              <a:rPr lang="en-US" smtClean="0"/>
              <a:pPr>
                <a:defRPr/>
              </a:pPr>
              <a:t>4</a:t>
            </a:fld>
            <a:endParaRPr lang="en-US"/>
          </a:p>
        </p:txBody>
      </p:sp>
    </p:spTree>
    <p:extLst>
      <p:ext uri="{BB962C8B-B14F-4D97-AF65-F5344CB8AC3E}">
        <p14:creationId xmlns:p14="http://schemas.microsoft.com/office/powerpoint/2010/main" val="236450427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Separation of Form &amp; Function</a:t>
            </a:r>
            <a:endParaRPr lang="en-GB" dirty="0"/>
          </a:p>
        </p:txBody>
      </p:sp>
      <p:sp>
        <p:nvSpPr>
          <p:cNvPr id="3" name="Content Placeholder 2"/>
          <p:cNvSpPr>
            <a:spLocks noGrp="1"/>
          </p:cNvSpPr>
          <p:nvPr>
            <p:ph idx="1"/>
          </p:nvPr>
        </p:nvSpPr>
        <p:spPr>
          <a:xfrm>
            <a:off x="71500" y="1236870"/>
            <a:ext cx="9072500" cy="5033309"/>
          </a:xfrm>
        </p:spPr>
        <p:txBody>
          <a:bodyPr>
            <a:normAutofit/>
          </a:bodyPr>
          <a:lstStyle/>
          <a:p>
            <a:r>
              <a:rPr lang="en-GB" sz="3600" dirty="0" smtClean="0"/>
              <a:t>Content &amp; Structure = </a:t>
            </a:r>
            <a:r>
              <a:rPr lang="en-GB" sz="3600" b="1" dirty="0" smtClean="0"/>
              <a:t>HTML</a:t>
            </a:r>
          </a:p>
          <a:p>
            <a:r>
              <a:rPr lang="en-GB" sz="3600" dirty="0" smtClean="0"/>
              <a:t>Style = </a:t>
            </a:r>
            <a:r>
              <a:rPr lang="en-GB" sz="3600" b="1" dirty="0" smtClean="0"/>
              <a:t>CSS</a:t>
            </a:r>
          </a:p>
          <a:p>
            <a:r>
              <a:rPr lang="en-GB" sz="3600" dirty="0" smtClean="0"/>
              <a:t>Dynamic Functionality = </a:t>
            </a:r>
            <a:r>
              <a:rPr lang="en-GB" sz="3600" b="1" dirty="0" smtClean="0"/>
              <a:t>JavaScript, PHP, DB…</a:t>
            </a:r>
          </a:p>
          <a:p>
            <a:endParaRPr lang="en-GB" dirty="0" smtClean="0"/>
          </a:p>
          <a:p>
            <a:r>
              <a:rPr lang="en-GB" dirty="0" smtClean="0"/>
              <a:t>These should be used appropriately </a:t>
            </a:r>
            <a:endParaRPr lang="en-GB" dirty="0"/>
          </a:p>
          <a:p>
            <a:pPr lvl="1"/>
            <a:r>
              <a:rPr lang="en-GB" dirty="0" smtClean="0"/>
              <a:t>don't inextricably link content and style.</a:t>
            </a:r>
            <a:endParaRPr lang="en-GB" dirty="0"/>
          </a:p>
          <a:p>
            <a:r>
              <a:rPr lang="en-GB" dirty="0" smtClean="0"/>
              <a:t>E.g. make headings headings</a:t>
            </a:r>
          </a:p>
          <a:p>
            <a:pPr lvl="1"/>
            <a:r>
              <a:rPr lang="en-GB" dirty="0" smtClean="0"/>
              <a:t>Top-level headings must be &lt;h1&gt;, content is structured correctly</a:t>
            </a:r>
          </a:p>
          <a:p>
            <a:pPr lvl="1"/>
            <a:r>
              <a:rPr lang="en-GB" b="1" dirty="0" smtClean="0"/>
              <a:t>Then </a:t>
            </a:r>
            <a:r>
              <a:rPr lang="en-GB" dirty="0" smtClean="0"/>
              <a:t>change the </a:t>
            </a:r>
            <a:r>
              <a:rPr lang="en-GB" b="1" i="1" dirty="0" smtClean="0"/>
              <a:t>style</a:t>
            </a:r>
            <a:r>
              <a:rPr lang="en-GB" dirty="0" smtClean="0"/>
              <a:t> to make it look like whatever you want</a:t>
            </a:r>
          </a:p>
          <a:p>
            <a:pPr marL="457200" lvl="1" indent="0">
              <a:buNone/>
            </a:pPr>
            <a:r>
              <a:rPr lang="en-GB" dirty="0" smtClean="0"/>
              <a:t>	… i.e. if it's too big, don't make it &lt;h2&gt;… that's incorrect</a:t>
            </a:r>
            <a:endParaRPr lang="en-GB" dirty="0"/>
          </a:p>
        </p:txBody>
      </p:sp>
      <p:sp>
        <p:nvSpPr>
          <p:cNvPr id="5" name="Slide Number Placeholder 4"/>
          <p:cNvSpPr>
            <a:spLocks noGrp="1"/>
          </p:cNvSpPr>
          <p:nvPr>
            <p:ph type="sldNum" sz="quarter" idx="12"/>
          </p:nvPr>
        </p:nvSpPr>
        <p:spPr/>
        <p:txBody>
          <a:bodyPr/>
          <a:lstStyle/>
          <a:p>
            <a:pPr>
              <a:defRPr/>
            </a:pPr>
            <a:fld id="{45FF1A5C-C756-F14D-8A29-04516FAB3B4B}" type="slidenum">
              <a:rPr lang="en-US" smtClean="0"/>
              <a:pPr>
                <a:defRPr/>
              </a:pPr>
              <a:t>40</a:t>
            </a:fld>
            <a:endParaRPr lang="en-US"/>
          </a:p>
        </p:txBody>
      </p:sp>
    </p:spTree>
    <p:extLst>
      <p:ext uri="{BB962C8B-B14F-4D97-AF65-F5344CB8AC3E}">
        <p14:creationId xmlns:p14="http://schemas.microsoft.com/office/powerpoint/2010/main" val="1692367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fade">
                                      <p:cBhvr>
                                        <p:cTn id="2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9" name="Content Placeholder 9" descr="Figure 1-4.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162050" y="298450"/>
            <a:ext cx="6577013" cy="5846763"/>
          </a:xfrm>
        </p:spPr>
      </p:pic>
      <p:sp>
        <p:nvSpPr>
          <p:cNvPr id="5" name="Footer Placeholder 3"/>
          <p:cNvSpPr>
            <a:spLocks noGrp="1"/>
          </p:cNvSpPr>
          <p:nvPr>
            <p:ph type="ftr" sz="quarter" idx="11"/>
          </p:nvPr>
        </p:nvSpPr>
        <p:spPr/>
        <p:txBody>
          <a:bodyPr/>
          <a:lstStyle/>
          <a:p>
            <a:pPr>
              <a:defRPr/>
            </a:pPr>
            <a:r>
              <a:rPr lang="en-US"/>
              <a:t>Principles of Web Design 5</a:t>
            </a:r>
            <a:r>
              <a:rPr lang="en-US" baseline="30000"/>
              <a:t>th</a:t>
            </a:r>
            <a:r>
              <a:rPr lang="en-US"/>
              <a:t> Ed.</a:t>
            </a:r>
          </a:p>
        </p:txBody>
      </p:sp>
      <p:sp>
        <p:nvSpPr>
          <p:cNvPr id="17411" name="Slide Number Placeholder 4"/>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F03C2D6-C9A1-A74C-8FEA-079F71F3CF2A}" type="slidenum">
              <a:rPr lang="en-US" sz="1400"/>
              <a:pPr eaLnBrk="1" hangingPunct="1"/>
              <a:t>41</a:t>
            </a:fld>
            <a:endParaRPr lang="en-US" sz="1400"/>
          </a:p>
        </p:txBody>
      </p:sp>
      <p:sp>
        <p:nvSpPr>
          <p:cNvPr id="2" name="Rectangle 1"/>
          <p:cNvSpPr/>
          <p:nvPr/>
        </p:nvSpPr>
        <p:spPr>
          <a:xfrm>
            <a:off x="128588" y="3832225"/>
            <a:ext cx="3813175" cy="2030413"/>
          </a:xfrm>
          <a:prstGeom prst="rect">
            <a:avLst/>
          </a:prstGeom>
          <a:solidFill>
            <a:schemeClr val="bg1"/>
          </a:solidFill>
          <a:ln w="38100" cap="rnd" cmpd="dbl">
            <a:solidFill>
              <a:schemeClr val="tx1"/>
            </a:solidFill>
          </a:ln>
        </p:spPr>
        <p:txBody>
          <a:bodyPr wrap="none">
            <a:spAutoFit/>
          </a:bodyPr>
          <a:lstStyle/>
          <a:p>
            <a:pPr>
              <a:defRPr/>
            </a:pPr>
            <a:r>
              <a:rPr lang="en-AU" b="1" dirty="0"/>
              <a:t>Separation of Form and Function</a:t>
            </a:r>
          </a:p>
          <a:p>
            <a:pPr marL="285750" indent="-285750">
              <a:buFont typeface="Arial"/>
              <a:buChar char="•"/>
              <a:defRPr/>
            </a:pPr>
            <a:r>
              <a:rPr lang="en-AU" dirty="0"/>
              <a:t>Form = what it looks like </a:t>
            </a:r>
          </a:p>
          <a:p>
            <a:pPr marL="742950" lvl="1" indent="-285750">
              <a:buFont typeface="Arial"/>
              <a:buChar char="•"/>
              <a:defRPr/>
            </a:pPr>
            <a:r>
              <a:rPr lang="en-AU" dirty="0"/>
              <a:t>Style</a:t>
            </a:r>
          </a:p>
          <a:p>
            <a:pPr marL="742950" lvl="1" indent="-285750">
              <a:buFont typeface="Arial"/>
              <a:buChar char="•"/>
              <a:defRPr/>
            </a:pPr>
            <a:r>
              <a:rPr lang="en-AU" b="1" dirty="0"/>
              <a:t>CSS</a:t>
            </a:r>
          </a:p>
          <a:p>
            <a:pPr marL="285750" indent="-285750">
              <a:buFont typeface="Arial"/>
              <a:buChar char="•"/>
              <a:defRPr/>
            </a:pPr>
            <a:r>
              <a:rPr lang="en-AU" dirty="0"/>
              <a:t>Function = what it is</a:t>
            </a:r>
          </a:p>
          <a:p>
            <a:pPr marL="742950" lvl="1" indent="-285750">
              <a:buFont typeface="Arial"/>
              <a:buChar char="•"/>
              <a:defRPr/>
            </a:pPr>
            <a:r>
              <a:rPr lang="en-AU" dirty="0"/>
              <a:t>Structure &amp; Content</a:t>
            </a:r>
          </a:p>
          <a:p>
            <a:pPr marL="742950" lvl="1" indent="-285750">
              <a:buFont typeface="Arial"/>
              <a:buChar char="•"/>
              <a:defRPr/>
            </a:pPr>
            <a:r>
              <a:rPr lang="en-AU" b="1" dirty="0"/>
              <a:t>HTML</a:t>
            </a:r>
          </a:p>
        </p:txBody>
      </p:sp>
    </p:spTree>
    <p:extLst>
      <p:ext uri="{BB962C8B-B14F-4D97-AF65-F5344CB8AC3E}">
        <p14:creationId xmlns:p14="http://schemas.microsoft.com/office/powerpoint/2010/main" val="5338688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Summary</a:t>
            </a:r>
            <a:endParaRPr lang="en-AU" dirty="0"/>
          </a:p>
        </p:txBody>
      </p:sp>
      <p:sp>
        <p:nvSpPr>
          <p:cNvPr id="3" name="Content Placeholder 2"/>
          <p:cNvSpPr>
            <a:spLocks noGrp="1"/>
          </p:cNvSpPr>
          <p:nvPr>
            <p:ph idx="1"/>
          </p:nvPr>
        </p:nvSpPr>
        <p:spPr/>
        <p:txBody>
          <a:bodyPr/>
          <a:lstStyle/>
          <a:p>
            <a:r>
              <a:rPr lang="en-AU" dirty="0" smtClean="0"/>
              <a:t>Practise making websites to learn the skills (it’s not just theoretical)</a:t>
            </a:r>
          </a:p>
          <a:p>
            <a:r>
              <a:rPr lang="en-GB" dirty="0" smtClean="0"/>
              <a:t>Website </a:t>
            </a:r>
            <a:r>
              <a:rPr lang="en-GB" dirty="0"/>
              <a:t>design and the development </a:t>
            </a:r>
            <a:r>
              <a:rPr lang="en-GB" dirty="0" smtClean="0"/>
              <a:t>should be goal</a:t>
            </a:r>
            <a:r>
              <a:rPr lang="en-US" dirty="0" smtClean="0"/>
              <a:t>-driven</a:t>
            </a:r>
          </a:p>
          <a:p>
            <a:r>
              <a:rPr lang="en-US" dirty="0" smtClean="0"/>
              <a:t>Understanding how the Web works is important so you can design and develop to suit</a:t>
            </a:r>
          </a:p>
          <a:p>
            <a:r>
              <a:rPr lang="en-US" smtClean="0"/>
              <a:t>Adopting standards from the beginning is a good approach</a:t>
            </a:r>
            <a:endParaRPr lang="en-AU" dirty="0" smtClean="0"/>
          </a:p>
          <a:p>
            <a:endParaRPr lang="en-AU" dirty="0"/>
          </a:p>
        </p:txBody>
      </p:sp>
      <p:sp>
        <p:nvSpPr>
          <p:cNvPr id="4" name="Slide Number Placeholder 3"/>
          <p:cNvSpPr>
            <a:spLocks noGrp="1"/>
          </p:cNvSpPr>
          <p:nvPr>
            <p:ph type="sldNum" sz="quarter" idx="12"/>
          </p:nvPr>
        </p:nvSpPr>
        <p:spPr/>
        <p:txBody>
          <a:bodyPr/>
          <a:lstStyle/>
          <a:p>
            <a:pPr>
              <a:defRPr/>
            </a:pPr>
            <a:fld id="{45FF1A5C-C756-F14D-8A29-04516FAB3B4B}" type="slidenum">
              <a:rPr lang="en-US" smtClean="0"/>
              <a:pPr>
                <a:defRPr/>
              </a:pPr>
              <a:t>42</a:t>
            </a:fld>
            <a:endParaRPr lang="en-US"/>
          </a:p>
        </p:txBody>
      </p:sp>
      <p:pic>
        <p:nvPicPr>
          <p:cNvPr id="5" name="Picture 4" descr="Smiley.sv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05461" y="6110644"/>
            <a:ext cx="639521" cy="639521"/>
          </a:xfrm>
          <a:prstGeom prst="rect">
            <a:avLst/>
          </a:prstGeom>
        </p:spPr>
      </p:pic>
    </p:spTree>
    <p:extLst>
      <p:ext uri="{BB962C8B-B14F-4D97-AF65-F5344CB8AC3E}">
        <p14:creationId xmlns:p14="http://schemas.microsoft.com/office/powerpoint/2010/main" val="1893239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Subject Learning Outcomes</a:t>
            </a:r>
            <a:endParaRPr lang="en-GB" dirty="0"/>
          </a:p>
        </p:txBody>
      </p:sp>
      <p:sp>
        <p:nvSpPr>
          <p:cNvPr id="3" name="Content Placeholder 2"/>
          <p:cNvSpPr>
            <a:spLocks noGrp="1"/>
          </p:cNvSpPr>
          <p:nvPr>
            <p:ph idx="1"/>
          </p:nvPr>
        </p:nvSpPr>
        <p:spPr>
          <a:xfrm>
            <a:off x="71500" y="1236870"/>
            <a:ext cx="8928992" cy="5452942"/>
          </a:xfrm>
        </p:spPr>
        <p:txBody>
          <a:bodyPr>
            <a:noAutofit/>
          </a:bodyPr>
          <a:lstStyle/>
          <a:p>
            <a:pPr marL="457200" lvl="0" indent="-457200">
              <a:buFont typeface="+mj-lt"/>
              <a:buAutoNum type="arabicPeriod"/>
            </a:pPr>
            <a:r>
              <a:rPr lang="en-AU" sz="3200" dirty="0"/>
              <a:t>apply user-centred design principles and methods;</a:t>
            </a:r>
          </a:p>
          <a:p>
            <a:pPr marL="457200" lvl="0" indent="-457200">
              <a:buFont typeface="+mj-lt"/>
              <a:buAutoNum type="arabicPeriod"/>
            </a:pPr>
            <a:r>
              <a:rPr lang="en-AU" sz="3200" dirty="0"/>
              <a:t>demonstrate best practices in creating </a:t>
            </a:r>
            <a:r>
              <a:rPr lang="en-AU" sz="3200" dirty="0" smtClean="0"/>
              <a:t/>
            </a:r>
            <a:br>
              <a:rPr lang="en-AU" sz="3200" dirty="0" smtClean="0"/>
            </a:br>
            <a:r>
              <a:rPr lang="en-AU" sz="3200" dirty="0" smtClean="0"/>
              <a:t>standards</a:t>
            </a:r>
            <a:r>
              <a:rPr lang="en-AU" sz="3200" dirty="0"/>
              <a:t>-based websites;</a:t>
            </a:r>
          </a:p>
          <a:p>
            <a:pPr marL="457200" lvl="0" indent="-457200">
              <a:buFont typeface="+mj-lt"/>
              <a:buAutoNum type="arabicPeriod"/>
            </a:pPr>
            <a:r>
              <a:rPr lang="en-AU" sz="3200" dirty="0"/>
              <a:t>apply HTML, CSS and JavaScript to develop interactive websites</a:t>
            </a:r>
            <a:r>
              <a:rPr lang="en-AU" sz="3200" dirty="0" smtClean="0"/>
              <a:t>;</a:t>
            </a:r>
            <a:endParaRPr lang="en-AU" sz="3200" dirty="0"/>
          </a:p>
        </p:txBody>
      </p:sp>
      <p:sp>
        <p:nvSpPr>
          <p:cNvPr id="4" name="Slide Number Placeholder 3"/>
          <p:cNvSpPr>
            <a:spLocks noGrp="1"/>
          </p:cNvSpPr>
          <p:nvPr>
            <p:ph type="sldNum" sz="quarter" idx="12"/>
          </p:nvPr>
        </p:nvSpPr>
        <p:spPr/>
        <p:txBody>
          <a:bodyPr/>
          <a:lstStyle/>
          <a:p>
            <a:pPr>
              <a:defRPr/>
            </a:pPr>
            <a:fld id="{45FF1A5C-C756-F14D-8A29-04516FAB3B4B}" type="slidenum">
              <a:rPr lang="en-US" smtClean="0"/>
              <a:pPr>
                <a:defRPr/>
              </a:pPr>
              <a:t>5</a:t>
            </a:fld>
            <a:endParaRPr lang="en-US"/>
          </a:p>
        </p:txBody>
      </p:sp>
    </p:spTree>
    <p:extLst>
      <p:ext uri="{BB962C8B-B14F-4D97-AF65-F5344CB8AC3E}">
        <p14:creationId xmlns:p14="http://schemas.microsoft.com/office/powerpoint/2010/main" val="1423233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latin typeface="Arial" charset="0"/>
                <a:ea typeface="ＭＳ Ｐゴシック" charset="0"/>
                <a:cs typeface="ＭＳ Ｐゴシック" charset="0"/>
              </a:rPr>
              <a:t>Subject </a:t>
            </a:r>
            <a:r>
              <a:rPr lang="en-AU" dirty="0" smtClean="0">
                <a:latin typeface="Arial" charset="0"/>
                <a:ea typeface="ＭＳ Ｐゴシック" charset="0"/>
                <a:cs typeface="ＭＳ Ｐゴシック" charset="0"/>
              </a:rPr>
              <a:t>Structure (Assessment)</a:t>
            </a:r>
            <a:endParaRPr lang="en-GB" dirty="0"/>
          </a:p>
        </p:txBody>
      </p:sp>
      <p:grpSp>
        <p:nvGrpSpPr>
          <p:cNvPr id="2" name="Group 16"/>
          <p:cNvGrpSpPr>
            <a:grpSpLocks/>
          </p:cNvGrpSpPr>
          <p:nvPr/>
        </p:nvGrpSpPr>
        <p:grpSpPr bwMode="auto">
          <a:xfrm>
            <a:off x="2353431" y="1129114"/>
            <a:ext cx="2514600" cy="2479863"/>
            <a:chOff x="2743200" y="2286000"/>
            <a:chExt cx="2514600" cy="838200"/>
          </a:xfrm>
        </p:grpSpPr>
        <p:sp>
          <p:nvSpPr>
            <p:cNvPr id="59406" name="Rectangle 6"/>
            <p:cNvSpPr>
              <a:spLocks noChangeArrowheads="1"/>
            </p:cNvSpPr>
            <p:nvPr/>
          </p:nvSpPr>
          <p:spPr bwMode="auto">
            <a:xfrm>
              <a:off x="2743200" y="2286000"/>
              <a:ext cx="2514600" cy="838200"/>
            </a:xfrm>
            <a:prstGeom prst="rect">
              <a:avLst/>
            </a:prstGeom>
            <a:solidFill>
              <a:srgbClr val="8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9407" name="TextBox 8"/>
            <p:cNvSpPr txBox="1">
              <a:spLocks noChangeArrowheads="1"/>
            </p:cNvSpPr>
            <p:nvPr/>
          </p:nvSpPr>
          <p:spPr bwMode="auto">
            <a:xfrm>
              <a:off x="2895600" y="2438400"/>
              <a:ext cx="2209800" cy="2808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dirty="0" smtClean="0">
                  <a:solidFill>
                    <a:schemeClr val="bg1"/>
                  </a:solidFill>
                </a:rPr>
                <a:t>Weeks 1-5: Individual work</a:t>
              </a:r>
              <a:endParaRPr lang="en-US" dirty="0">
                <a:solidFill>
                  <a:schemeClr val="bg1"/>
                </a:solidFill>
              </a:endParaRPr>
            </a:p>
          </p:txBody>
        </p:sp>
      </p:grpSp>
      <p:sp>
        <p:nvSpPr>
          <p:cNvPr id="12" name="Rectangle 11"/>
          <p:cNvSpPr/>
          <p:nvPr/>
        </p:nvSpPr>
        <p:spPr bwMode="auto">
          <a:xfrm>
            <a:off x="2353431" y="5359901"/>
            <a:ext cx="2514600" cy="1066800"/>
          </a:xfrm>
          <a:prstGeom prst="rect">
            <a:avLst/>
          </a:prstGeom>
          <a:solidFill>
            <a:schemeClr val="accent6">
              <a:lumMod val="75000"/>
            </a:schemeClr>
          </a:solidFill>
          <a:ln w="9525" cap="flat" cmpd="sng" algn="ctr">
            <a:noFill/>
            <a:prstDash val="solid"/>
            <a:round/>
            <a:headEnd type="none" w="med" len="med"/>
            <a:tailEnd type="none" w="med" len="med"/>
          </a:ln>
          <a:effectLst/>
        </p:spPr>
        <p:txBody>
          <a:bodyPr/>
          <a:lstStyle/>
          <a:p>
            <a:pPr>
              <a:defRPr/>
            </a:pPr>
            <a:endParaRPr lang="en-US">
              <a:ea typeface="ＭＳ Ｐゴシック" charset="-128"/>
              <a:cs typeface="ＭＳ Ｐゴシック" charset="-128"/>
            </a:endParaRPr>
          </a:p>
        </p:txBody>
      </p:sp>
      <p:sp>
        <p:nvSpPr>
          <p:cNvPr id="14" name="Left Arrow 13"/>
          <p:cNvSpPr>
            <a:spLocks noChangeArrowheads="1"/>
          </p:cNvSpPr>
          <p:nvPr/>
        </p:nvSpPr>
        <p:spPr bwMode="auto">
          <a:xfrm>
            <a:off x="5096630" y="2775108"/>
            <a:ext cx="3415563" cy="770996"/>
          </a:xfrm>
          <a:prstGeom prst="leftArrow">
            <a:avLst>
              <a:gd name="adj1" fmla="val 50000"/>
              <a:gd name="adj2" fmla="val 50000"/>
            </a:avLst>
          </a:prstGeom>
          <a:ln>
            <a:headEnd/>
            <a:tailEnd/>
          </a:ln>
        </p:spPr>
        <p:style>
          <a:lnRef idx="2">
            <a:schemeClr val="accent1"/>
          </a:lnRef>
          <a:fillRef idx="1">
            <a:schemeClr val="lt1"/>
          </a:fillRef>
          <a:effectRef idx="0">
            <a:schemeClr val="accent1"/>
          </a:effectRef>
          <a:fontRef idx="minor">
            <a:schemeClr val="dk1"/>
          </a:fontRef>
        </p:style>
        <p:txBody>
          <a:bodyPr/>
          <a:lstStyle/>
          <a:p>
            <a:r>
              <a:rPr lang="en-US" dirty="0" err="1" smtClean="0"/>
              <a:t>Wk</a:t>
            </a:r>
            <a:r>
              <a:rPr lang="en-US" dirty="0" smtClean="0"/>
              <a:t> </a:t>
            </a:r>
            <a:r>
              <a:rPr lang="en-US" dirty="0" smtClean="0"/>
              <a:t>6: </a:t>
            </a:r>
            <a:r>
              <a:rPr lang="en-US" dirty="0" smtClean="0"/>
              <a:t>A1 (individual)</a:t>
            </a:r>
            <a:endParaRPr lang="en-US" dirty="0"/>
          </a:p>
        </p:txBody>
      </p:sp>
      <p:grpSp>
        <p:nvGrpSpPr>
          <p:cNvPr id="3" name="Group 19"/>
          <p:cNvGrpSpPr>
            <a:grpSpLocks/>
          </p:cNvGrpSpPr>
          <p:nvPr/>
        </p:nvGrpSpPr>
        <p:grpSpPr bwMode="auto">
          <a:xfrm>
            <a:off x="2353431" y="3269457"/>
            <a:ext cx="2514600" cy="2967660"/>
            <a:chOff x="2743200" y="3124200"/>
            <a:chExt cx="2514600" cy="2743200"/>
          </a:xfrm>
          <a:solidFill>
            <a:srgbClr val="C0504D"/>
          </a:solidFill>
        </p:grpSpPr>
        <p:sp>
          <p:nvSpPr>
            <p:cNvPr id="8" name="Rectangle 7"/>
            <p:cNvSpPr/>
            <p:nvPr/>
          </p:nvSpPr>
          <p:spPr bwMode="auto">
            <a:xfrm>
              <a:off x="2743200" y="3124200"/>
              <a:ext cx="2514600" cy="2286000"/>
            </a:xfrm>
            <a:prstGeom prst="rect">
              <a:avLst/>
            </a:prstGeom>
            <a:grpFill/>
            <a:ln w="9525" cap="flat" cmpd="sng" algn="ctr">
              <a:noFill/>
              <a:prstDash val="solid"/>
              <a:round/>
              <a:headEnd type="none" w="med" len="med"/>
              <a:tailEnd type="none" w="med" len="med"/>
            </a:ln>
            <a:effectLst/>
          </p:spPr>
          <p:txBody>
            <a:bodyPr/>
            <a:lstStyle/>
            <a:p>
              <a:pPr>
                <a:defRPr/>
              </a:pPr>
              <a:endParaRPr lang="en-US">
                <a:ea typeface="ＭＳ Ｐゴシック" charset="-128"/>
                <a:cs typeface="ＭＳ Ｐゴシック" charset="-128"/>
              </a:endParaRPr>
            </a:p>
          </p:txBody>
        </p:sp>
        <p:sp>
          <p:nvSpPr>
            <p:cNvPr id="59404" name="TextBox 10"/>
            <p:cNvSpPr txBox="1">
              <a:spLocks noChangeArrowheads="1"/>
            </p:cNvSpPr>
            <p:nvPr/>
          </p:nvSpPr>
          <p:spPr bwMode="auto">
            <a:xfrm>
              <a:off x="2895600" y="3131403"/>
              <a:ext cx="2209800" cy="768144"/>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dirty="0" smtClean="0">
                  <a:solidFill>
                    <a:schemeClr val="bg1"/>
                  </a:solidFill>
                </a:rPr>
                <a:t>Weeks 6-10: Group work</a:t>
              </a:r>
              <a:endParaRPr lang="en-US" dirty="0">
                <a:solidFill>
                  <a:schemeClr val="bg1"/>
                </a:solidFill>
              </a:endParaRPr>
            </a:p>
          </p:txBody>
        </p:sp>
        <p:sp>
          <p:nvSpPr>
            <p:cNvPr id="18" name="Down Arrow 17"/>
            <p:cNvSpPr/>
            <p:nvPr/>
          </p:nvSpPr>
          <p:spPr bwMode="auto">
            <a:xfrm>
              <a:off x="2743200" y="5334000"/>
              <a:ext cx="2438400" cy="533400"/>
            </a:xfrm>
            <a:prstGeom prst="downArrow">
              <a:avLst/>
            </a:prstGeom>
            <a:grpFill/>
            <a:ln w="9525" cap="flat" cmpd="sng" algn="ctr">
              <a:noFill/>
              <a:prstDash val="solid"/>
              <a:round/>
              <a:headEnd type="none" w="med" len="med"/>
              <a:tailEnd type="none" w="med" len="med"/>
            </a:ln>
            <a:effectLst/>
          </p:spPr>
          <p:txBody>
            <a:bodyPr/>
            <a:lstStyle/>
            <a:p>
              <a:pPr>
                <a:defRPr/>
              </a:pPr>
              <a:endParaRPr lang="en-US">
                <a:ea typeface="ＭＳ Ｐゴシック" charset="-128"/>
                <a:cs typeface="ＭＳ Ｐゴシック" charset="-128"/>
              </a:endParaRPr>
            </a:p>
          </p:txBody>
        </p:sp>
      </p:grpSp>
      <p:sp>
        <p:nvSpPr>
          <p:cNvPr id="13" name="TextBox 12"/>
          <p:cNvSpPr txBox="1">
            <a:spLocks noChangeArrowheads="1"/>
          </p:cNvSpPr>
          <p:nvPr/>
        </p:nvSpPr>
        <p:spPr bwMode="auto">
          <a:xfrm>
            <a:off x="2468868" y="6044201"/>
            <a:ext cx="22098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dirty="0">
                <a:solidFill>
                  <a:schemeClr val="bg1"/>
                </a:solidFill>
              </a:rPr>
              <a:t>finished projects</a:t>
            </a:r>
          </a:p>
        </p:txBody>
      </p:sp>
      <p:sp>
        <p:nvSpPr>
          <p:cNvPr id="17" name="Left Arrow 16"/>
          <p:cNvSpPr>
            <a:spLocks noChangeArrowheads="1"/>
          </p:cNvSpPr>
          <p:nvPr/>
        </p:nvSpPr>
        <p:spPr bwMode="auto">
          <a:xfrm>
            <a:off x="5096630" y="4049631"/>
            <a:ext cx="3415563" cy="770996"/>
          </a:xfrm>
          <a:prstGeom prst="leftArrow">
            <a:avLst>
              <a:gd name="adj1" fmla="val 50000"/>
              <a:gd name="adj2" fmla="val 50000"/>
            </a:avLst>
          </a:prstGeom>
          <a:ln>
            <a:headEnd/>
            <a:tailEnd/>
          </a:ln>
        </p:spPr>
        <p:style>
          <a:lnRef idx="2">
            <a:schemeClr val="accent1"/>
          </a:lnRef>
          <a:fillRef idx="1">
            <a:schemeClr val="lt1"/>
          </a:fillRef>
          <a:effectRef idx="0">
            <a:schemeClr val="accent1"/>
          </a:effectRef>
          <a:fontRef idx="minor">
            <a:schemeClr val="dk1"/>
          </a:fontRef>
        </p:style>
        <p:txBody>
          <a:bodyPr/>
          <a:lstStyle/>
          <a:p>
            <a:r>
              <a:rPr lang="en-US" dirty="0" err="1" smtClean="0"/>
              <a:t>Wk</a:t>
            </a:r>
            <a:r>
              <a:rPr lang="en-US" dirty="0" smtClean="0"/>
              <a:t> </a:t>
            </a:r>
            <a:r>
              <a:rPr lang="en-US" dirty="0" smtClean="0"/>
              <a:t>9: </a:t>
            </a:r>
            <a:r>
              <a:rPr lang="en-US" dirty="0" smtClean="0"/>
              <a:t>Milestone 1 (group)</a:t>
            </a:r>
            <a:endParaRPr lang="en-US" dirty="0"/>
          </a:p>
        </p:txBody>
      </p:sp>
      <p:sp>
        <p:nvSpPr>
          <p:cNvPr id="20" name="Left Arrow 19"/>
          <p:cNvSpPr>
            <a:spLocks noChangeArrowheads="1"/>
          </p:cNvSpPr>
          <p:nvPr/>
        </p:nvSpPr>
        <p:spPr bwMode="auto">
          <a:xfrm>
            <a:off x="5087095" y="5657754"/>
            <a:ext cx="3415563" cy="770996"/>
          </a:xfrm>
          <a:prstGeom prst="leftArrow">
            <a:avLst>
              <a:gd name="adj1" fmla="val 50000"/>
              <a:gd name="adj2" fmla="val 50000"/>
            </a:avLst>
          </a:prstGeom>
          <a:ln>
            <a:headEnd/>
            <a:tailEnd/>
          </a:ln>
        </p:spPr>
        <p:style>
          <a:lnRef idx="2">
            <a:schemeClr val="accent1"/>
          </a:lnRef>
          <a:fillRef idx="1">
            <a:schemeClr val="lt1"/>
          </a:fillRef>
          <a:effectRef idx="0">
            <a:schemeClr val="accent1"/>
          </a:effectRef>
          <a:fontRef idx="minor">
            <a:schemeClr val="dk1"/>
          </a:fontRef>
        </p:style>
        <p:txBody>
          <a:bodyPr/>
          <a:lstStyle/>
          <a:p>
            <a:r>
              <a:rPr lang="en-US" dirty="0" err="1" smtClean="0"/>
              <a:t>Wk</a:t>
            </a:r>
            <a:r>
              <a:rPr lang="en-US" dirty="0" smtClean="0"/>
              <a:t> </a:t>
            </a:r>
            <a:r>
              <a:rPr lang="en-US" dirty="0" smtClean="0"/>
              <a:t>13: </a:t>
            </a:r>
            <a:r>
              <a:rPr lang="en-US" dirty="0" smtClean="0"/>
              <a:t>Finished project (group)</a:t>
            </a:r>
            <a:endParaRPr lang="en-US" dirty="0"/>
          </a:p>
        </p:txBody>
      </p:sp>
    </p:spTree>
    <p:extLst>
      <p:ext uri="{BB962C8B-B14F-4D97-AF65-F5344CB8AC3E}">
        <p14:creationId xmlns:p14="http://schemas.microsoft.com/office/powerpoint/2010/main" val="20307156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Learning Resources – </a:t>
            </a:r>
            <a:r>
              <a:rPr lang="en-GB" dirty="0" err="1" smtClean="0"/>
              <a:t>SitePoint</a:t>
            </a:r>
            <a:r>
              <a:rPr lang="en-GB" dirty="0" smtClean="0"/>
              <a:t> Premium</a:t>
            </a:r>
            <a:endParaRPr lang="en-GB" dirty="0"/>
          </a:p>
        </p:txBody>
      </p:sp>
      <p:sp>
        <p:nvSpPr>
          <p:cNvPr id="3" name="Content Placeholder 2"/>
          <p:cNvSpPr>
            <a:spLocks noGrp="1"/>
          </p:cNvSpPr>
          <p:nvPr>
            <p:ph idx="1"/>
          </p:nvPr>
        </p:nvSpPr>
        <p:spPr/>
        <p:txBody>
          <a:bodyPr>
            <a:normAutofit/>
          </a:bodyPr>
          <a:lstStyle/>
          <a:p>
            <a:r>
              <a:rPr lang="en-AU" dirty="0" smtClean="0"/>
              <a:t>Primary </a:t>
            </a:r>
            <a:r>
              <a:rPr lang="en-AU" dirty="0"/>
              <a:t>teaching </a:t>
            </a:r>
            <a:r>
              <a:rPr lang="en-AU" dirty="0" smtClean="0"/>
              <a:t>materials – excellent!</a:t>
            </a:r>
          </a:p>
          <a:p>
            <a:r>
              <a:rPr lang="en-AU" dirty="0" smtClean="0"/>
              <a:t>Access </a:t>
            </a:r>
            <a:r>
              <a:rPr lang="en-AU" dirty="0"/>
              <a:t>to the </a:t>
            </a:r>
            <a:r>
              <a:rPr lang="en-AU" b="1" i="1" dirty="0"/>
              <a:t>entire </a:t>
            </a:r>
            <a:r>
              <a:rPr lang="en-AU" dirty="0" err="1" smtClean="0"/>
              <a:t>SitePoint</a:t>
            </a:r>
            <a:r>
              <a:rPr lang="en-AU" dirty="0" smtClean="0"/>
              <a:t> catalogue for </a:t>
            </a:r>
            <a:r>
              <a:rPr lang="en-AU" b="1" dirty="0" smtClean="0"/>
              <a:t>5 years!</a:t>
            </a:r>
            <a:r>
              <a:rPr lang="en-AU" dirty="0" smtClean="0"/>
              <a:t> </a:t>
            </a:r>
            <a:br>
              <a:rPr lang="en-AU" dirty="0" smtClean="0"/>
            </a:br>
            <a:r>
              <a:rPr lang="en-AU" dirty="0" smtClean="0"/>
              <a:t>(unlimited </a:t>
            </a:r>
            <a:r>
              <a:rPr lang="en-AU" dirty="0"/>
              <a:t>downloads </a:t>
            </a:r>
            <a:r>
              <a:rPr lang="en-AU" dirty="0" smtClean="0"/>
              <a:t>first year, download limits for rest)</a:t>
            </a:r>
          </a:p>
          <a:p>
            <a:r>
              <a:rPr lang="en-AU" dirty="0" smtClean="0"/>
              <a:t>Complete order </a:t>
            </a:r>
            <a:r>
              <a:rPr lang="en-AU" dirty="0"/>
              <a:t>form </a:t>
            </a:r>
            <a:r>
              <a:rPr lang="en-AU" dirty="0" smtClean="0"/>
              <a:t>on LearnJCU, take </a:t>
            </a:r>
            <a:r>
              <a:rPr lang="en-AU" dirty="0"/>
              <a:t>it to the Student Centre to pay </a:t>
            </a:r>
            <a:r>
              <a:rPr lang="en-AU" dirty="0" smtClean="0"/>
              <a:t>(</a:t>
            </a:r>
            <a:r>
              <a:rPr lang="en-AU" dirty="0"/>
              <a:t>EFTPOS or credit card only</a:t>
            </a:r>
            <a:r>
              <a:rPr lang="en-AU" dirty="0" smtClean="0"/>
              <a:t>)</a:t>
            </a:r>
          </a:p>
          <a:p>
            <a:r>
              <a:rPr lang="en-GB" dirty="0" smtClean="0">
                <a:hlinkClick r:id="rId3"/>
              </a:rPr>
              <a:t>www.sitepoint.com</a:t>
            </a:r>
            <a:r>
              <a:rPr lang="en-GB" dirty="0"/>
              <a:t> </a:t>
            </a:r>
          </a:p>
        </p:txBody>
      </p:sp>
      <p:sp>
        <p:nvSpPr>
          <p:cNvPr id="4" name="Slide Number Placeholder 3"/>
          <p:cNvSpPr>
            <a:spLocks noGrp="1"/>
          </p:cNvSpPr>
          <p:nvPr>
            <p:ph type="sldNum" sz="quarter" idx="12"/>
          </p:nvPr>
        </p:nvSpPr>
        <p:spPr/>
        <p:txBody>
          <a:bodyPr/>
          <a:lstStyle/>
          <a:p>
            <a:pPr>
              <a:defRPr/>
            </a:pPr>
            <a:fld id="{45FF1A5C-C756-F14D-8A29-04516FAB3B4B}" type="slidenum">
              <a:rPr lang="en-US" smtClean="0"/>
              <a:pPr>
                <a:defRPr/>
              </a:pPr>
              <a:t>7</a:t>
            </a:fld>
            <a:endParaRPr lang="en-US"/>
          </a:p>
        </p:txBody>
      </p:sp>
      <p:pic>
        <p:nvPicPr>
          <p:cNvPr id="5" name="Picture 4"/>
          <p:cNvPicPr>
            <a:picLocks noChangeAspect="1"/>
          </p:cNvPicPr>
          <p:nvPr/>
        </p:nvPicPr>
        <p:blipFill>
          <a:blip r:embed="rId4"/>
          <a:stretch>
            <a:fillRect/>
          </a:stretch>
        </p:blipFill>
        <p:spPr>
          <a:xfrm>
            <a:off x="4375553" y="5894708"/>
            <a:ext cx="3538624" cy="963292"/>
          </a:xfrm>
          <a:prstGeom prst="rect">
            <a:avLst/>
          </a:prstGeom>
        </p:spPr>
      </p:pic>
    </p:spTree>
    <p:extLst>
      <p:ext uri="{BB962C8B-B14F-4D97-AF65-F5344CB8AC3E}">
        <p14:creationId xmlns:p14="http://schemas.microsoft.com/office/powerpoint/2010/main" val="39141789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SitePoint</a:t>
            </a:r>
            <a:r>
              <a:rPr lang="en-GB" dirty="0"/>
              <a:t> Premium Books</a:t>
            </a:r>
          </a:p>
        </p:txBody>
      </p:sp>
      <p:sp>
        <p:nvSpPr>
          <p:cNvPr id="3" name="Content Placeholder 2"/>
          <p:cNvSpPr>
            <a:spLocks noGrp="1"/>
          </p:cNvSpPr>
          <p:nvPr>
            <p:ph idx="1"/>
          </p:nvPr>
        </p:nvSpPr>
        <p:spPr/>
        <p:txBody>
          <a:bodyPr/>
          <a:lstStyle/>
          <a:p>
            <a:pPr lvl="0"/>
            <a:r>
              <a:rPr lang="en-AU" dirty="0" smtClean="0"/>
              <a:t>Build </a:t>
            </a:r>
            <a:r>
              <a:rPr lang="en-AU" dirty="0"/>
              <a:t>Your Own Website The Right Way Using HTML &amp; CSS, 3rd Ed</a:t>
            </a:r>
          </a:p>
          <a:p>
            <a:pPr lvl="0"/>
            <a:r>
              <a:rPr lang="en-AU" dirty="0" smtClean="0"/>
              <a:t>The </a:t>
            </a:r>
            <a:r>
              <a:rPr lang="en-AU" dirty="0"/>
              <a:t>Principles of Beautiful Web Design, 3rd Edition</a:t>
            </a:r>
          </a:p>
          <a:p>
            <a:pPr lvl="0"/>
            <a:r>
              <a:rPr lang="en-AU" dirty="0" smtClean="0"/>
              <a:t>Deliver </a:t>
            </a:r>
            <a:r>
              <a:rPr lang="en-AU" dirty="0"/>
              <a:t>First-Class Websites: 101 Essential Checklists</a:t>
            </a:r>
          </a:p>
          <a:p>
            <a:pPr lvl="0"/>
            <a:r>
              <a:rPr lang="en-AU" dirty="0" smtClean="0"/>
              <a:t>Jump </a:t>
            </a:r>
            <a:r>
              <a:rPr lang="en-AU" dirty="0"/>
              <a:t>Start JavaScript </a:t>
            </a:r>
          </a:p>
          <a:p>
            <a:pPr lvl="0"/>
            <a:r>
              <a:rPr lang="en-AU" dirty="0" smtClean="0"/>
              <a:t>Jump </a:t>
            </a:r>
            <a:r>
              <a:rPr lang="en-AU" dirty="0"/>
              <a:t>Start Responsive </a:t>
            </a:r>
            <a:r>
              <a:rPr lang="en-AU" dirty="0" smtClean="0"/>
              <a:t>Design</a:t>
            </a:r>
          </a:p>
          <a:p>
            <a:pPr lvl="0"/>
            <a:r>
              <a:rPr lang="en-AU" dirty="0" smtClean="0"/>
              <a:t>Jump Start Bootstrap</a:t>
            </a:r>
          </a:p>
          <a:p>
            <a:pPr lvl="0"/>
            <a:endParaRPr lang="en-AU" dirty="0" smtClean="0"/>
          </a:p>
          <a:p>
            <a:pPr lvl="0"/>
            <a:r>
              <a:rPr lang="en-AU" dirty="0" smtClean="0"/>
              <a:t>… + any more you want to read</a:t>
            </a:r>
            <a:endParaRPr lang="en-AU" dirty="0"/>
          </a:p>
          <a:p>
            <a:endParaRPr lang="en-GB" dirty="0"/>
          </a:p>
        </p:txBody>
      </p:sp>
      <p:sp>
        <p:nvSpPr>
          <p:cNvPr id="4" name="Slide Number Placeholder 3"/>
          <p:cNvSpPr>
            <a:spLocks noGrp="1"/>
          </p:cNvSpPr>
          <p:nvPr>
            <p:ph type="sldNum" sz="quarter" idx="12"/>
          </p:nvPr>
        </p:nvSpPr>
        <p:spPr/>
        <p:txBody>
          <a:bodyPr/>
          <a:lstStyle/>
          <a:p>
            <a:pPr>
              <a:defRPr/>
            </a:pPr>
            <a:fld id="{45FF1A5C-C756-F14D-8A29-04516FAB3B4B}" type="slidenum">
              <a:rPr lang="en-US" smtClean="0"/>
              <a:pPr>
                <a:defRPr/>
              </a:pPr>
              <a:t>8</a:t>
            </a:fld>
            <a:endParaRPr lang="en-US"/>
          </a:p>
        </p:txBody>
      </p:sp>
    </p:spTree>
    <p:extLst>
      <p:ext uri="{BB962C8B-B14F-4D97-AF65-F5344CB8AC3E}">
        <p14:creationId xmlns:p14="http://schemas.microsoft.com/office/powerpoint/2010/main" val="16451790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SitePoint</a:t>
            </a:r>
            <a:r>
              <a:rPr lang="en-GB" dirty="0"/>
              <a:t> Premium </a:t>
            </a:r>
            <a:r>
              <a:rPr lang="en-GB" dirty="0" smtClean="0"/>
              <a:t>Video Courses</a:t>
            </a:r>
            <a:endParaRPr lang="en-GB" dirty="0"/>
          </a:p>
        </p:txBody>
      </p:sp>
      <p:sp>
        <p:nvSpPr>
          <p:cNvPr id="3" name="Content Placeholder 2"/>
          <p:cNvSpPr>
            <a:spLocks noGrp="1"/>
          </p:cNvSpPr>
          <p:nvPr>
            <p:ph idx="1"/>
          </p:nvPr>
        </p:nvSpPr>
        <p:spPr/>
        <p:txBody>
          <a:bodyPr>
            <a:normAutofit fontScale="92500" lnSpcReduction="20000"/>
          </a:bodyPr>
          <a:lstStyle/>
          <a:p>
            <a:r>
              <a:rPr lang="en-GB" dirty="0"/>
              <a:t>Build Your First Website: Getting Started with HTML &amp; CSS</a:t>
            </a:r>
          </a:p>
          <a:p>
            <a:r>
              <a:rPr lang="en-GB" dirty="0"/>
              <a:t>Introduction to HTML</a:t>
            </a:r>
          </a:p>
          <a:p>
            <a:r>
              <a:rPr lang="en-GB" dirty="0"/>
              <a:t>Getting Started with CSS</a:t>
            </a:r>
          </a:p>
          <a:p>
            <a:r>
              <a:rPr lang="en-GB" dirty="0"/>
              <a:t>Principles of Design for Developers</a:t>
            </a:r>
          </a:p>
          <a:p>
            <a:r>
              <a:rPr lang="en-GB" dirty="0" smtClean="0"/>
              <a:t>Dreamweaver</a:t>
            </a:r>
            <a:endParaRPr lang="en-GB" dirty="0"/>
          </a:p>
          <a:p>
            <a:r>
              <a:rPr lang="en-GB" dirty="0" smtClean="0"/>
              <a:t>JavaScript </a:t>
            </a:r>
            <a:r>
              <a:rPr lang="en-GB" dirty="0"/>
              <a:t>Programming for the Web</a:t>
            </a:r>
          </a:p>
          <a:p>
            <a:r>
              <a:rPr lang="en-GB" dirty="0"/>
              <a:t>Responsive Web Design</a:t>
            </a:r>
          </a:p>
          <a:p>
            <a:r>
              <a:rPr lang="en-GB" dirty="0"/>
              <a:t>Putting It Together: Building a Website</a:t>
            </a:r>
          </a:p>
          <a:p>
            <a:r>
              <a:rPr lang="en-GB" dirty="0" smtClean="0"/>
              <a:t>Foundations </a:t>
            </a:r>
            <a:r>
              <a:rPr lang="en-GB" dirty="0"/>
              <a:t>of </a:t>
            </a:r>
            <a:r>
              <a:rPr lang="en-GB" dirty="0" smtClean="0"/>
              <a:t>Photoshop, Photoshop for the Web</a:t>
            </a:r>
            <a:endParaRPr lang="en-GB" dirty="0"/>
          </a:p>
          <a:p>
            <a:r>
              <a:rPr lang="en-GB" dirty="0"/>
              <a:t>Creating Killer </a:t>
            </a:r>
            <a:r>
              <a:rPr lang="en-GB" dirty="0" smtClean="0"/>
              <a:t>Content</a:t>
            </a:r>
          </a:p>
          <a:p>
            <a:r>
              <a:rPr lang="en-GB" dirty="0" smtClean="0"/>
              <a:t>Introduction to Git</a:t>
            </a:r>
            <a:br>
              <a:rPr lang="en-GB" dirty="0" smtClean="0"/>
            </a:br>
            <a:endParaRPr lang="en-GB" dirty="0"/>
          </a:p>
          <a:p>
            <a:r>
              <a:rPr lang="en-AU" dirty="0" smtClean="0"/>
              <a:t>… </a:t>
            </a:r>
            <a:r>
              <a:rPr lang="en-AU" dirty="0"/>
              <a:t>+ any more you want to </a:t>
            </a:r>
            <a:r>
              <a:rPr lang="en-AU" dirty="0" smtClean="0"/>
              <a:t>watch - </a:t>
            </a:r>
            <a:r>
              <a:rPr lang="en-GB" dirty="0" smtClean="0"/>
              <a:t>Unlimited </a:t>
            </a:r>
            <a:r>
              <a:rPr lang="en-GB" dirty="0"/>
              <a:t>access to all kinds of things including </a:t>
            </a:r>
            <a:r>
              <a:rPr lang="en-GB" dirty="0" err="1"/>
              <a:t>angular.js</a:t>
            </a:r>
            <a:r>
              <a:rPr lang="en-GB" dirty="0"/>
              <a:t>, WordPress, </a:t>
            </a:r>
            <a:r>
              <a:rPr lang="en-GB" dirty="0" smtClean="0"/>
              <a:t>Android, Ruby, UX, design, business… </a:t>
            </a:r>
            <a:r>
              <a:rPr lang="en-GB" dirty="0" smtClean="0">
                <a:sym typeface="Wingdings"/>
              </a:rPr>
              <a:t></a:t>
            </a:r>
            <a:endParaRPr lang="en-GB" dirty="0"/>
          </a:p>
        </p:txBody>
      </p:sp>
      <p:sp>
        <p:nvSpPr>
          <p:cNvPr id="4" name="Slide Number Placeholder 3"/>
          <p:cNvSpPr>
            <a:spLocks noGrp="1"/>
          </p:cNvSpPr>
          <p:nvPr>
            <p:ph type="sldNum" sz="quarter" idx="12"/>
          </p:nvPr>
        </p:nvSpPr>
        <p:spPr/>
        <p:txBody>
          <a:bodyPr/>
          <a:lstStyle/>
          <a:p>
            <a:pPr>
              <a:defRPr/>
            </a:pPr>
            <a:fld id="{45FF1A5C-C756-F14D-8A29-04516FAB3B4B}" type="slidenum">
              <a:rPr lang="en-US" smtClean="0"/>
              <a:pPr>
                <a:defRPr/>
              </a:pPr>
              <a:t>9</a:t>
            </a:fld>
            <a:endParaRPr lang="en-US"/>
          </a:p>
        </p:txBody>
      </p:sp>
    </p:spTree>
    <p:extLst>
      <p:ext uri="{BB962C8B-B14F-4D97-AF65-F5344CB8AC3E}">
        <p14:creationId xmlns:p14="http://schemas.microsoft.com/office/powerpoint/2010/main" val="1394485019"/>
      </p:ext>
    </p:extLst>
  </p:cSld>
  <p:clrMapOvr>
    <a:masterClrMapping/>
  </p:clrMapOvr>
  <p:timing>
    <p:tnLst>
      <p:par>
        <p:cTn id="1" dur="indefinite" restart="never" nodeType="tmRoot"/>
      </p:par>
    </p:tnLst>
  </p:timing>
</p:sld>
</file>

<file path=ppt/theme/theme1.xml><?xml version="1.0" encoding="utf-8"?>
<a:theme xmlns:a="http://schemas.openxmlformats.org/drawingml/2006/main" name="3_Default Design">
  <a:themeElements>
    <a:clrScheme name="3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3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3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3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3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3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3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3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3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17376</TotalTime>
  <Words>1890</Words>
  <Application>Microsoft Macintosh PowerPoint</Application>
  <PresentationFormat>On-screen Show (4:3)</PresentationFormat>
  <Paragraphs>316</Paragraphs>
  <Slides>42</Slides>
  <Notes>27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42</vt:i4>
      </vt:variant>
    </vt:vector>
  </HeadingPairs>
  <TitlesOfParts>
    <vt:vector size="49" baseType="lpstr">
      <vt:lpstr>Calibri</vt:lpstr>
      <vt:lpstr>ＭＳ Ｐゴシック</vt:lpstr>
      <vt:lpstr>Times New Roman</vt:lpstr>
      <vt:lpstr>Wingdings</vt:lpstr>
      <vt:lpstr>Arial</vt:lpstr>
      <vt:lpstr>3_Default Design</vt:lpstr>
      <vt:lpstr>Default Theme</vt:lpstr>
      <vt:lpstr>CP1406 – Web Design  and Development</vt:lpstr>
      <vt:lpstr>Think about one thing that you are good at</vt:lpstr>
      <vt:lpstr>Point number 1</vt:lpstr>
      <vt:lpstr>Subject Description</vt:lpstr>
      <vt:lpstr>Subject Learning Outcomes</vt:lpstr>
      <vt:lpstr>Subject Structure (Assessment)</vt:lpstr>
      <vt:lpstr>Learning Resources – SitePoint Premium</vt:lpstr>
      <vt:lpstr>SitePoint Premium Books</vt:lpstr>
      <vt:lpstr>SitePoint Premium Video Courses</vt:lpstr>
      <vt:lpstr>Get the most out of the learning resources</vt:lpstr>
      <vt:lpstr>Learn by doing – make practice sites</vt:lpstr>
      <vt:lpstr>Tools</vt:lpstr>
      <vt:lpstr>Appropriate use of code resources.</vt:lpstr>
      <vt:lpstr>The World Wide Web</vt:lpstr>
      <vt:lpstr>Client-server architecture</vt:lpstr>
      <vt:lpstr>Client-side vs. Server-side</vt:lpstr>
      <vt:lpstr>The Web Design Industry –  now and beyond…</vt:lpstr>
      <vt:lpstr>"This is not your father's Web anymore."</vt:lpstr>
      <vt:lpstr>What are the  most important things? …the core guiding principles…</vt:lpstr>
      <vt:lpstr>Bottom line: goal-driven websites</vt:lpstr>
      <vt:lpstr>Why? What's the point of knowing the goal?</vt:lpstr>
      <vt:lpstr>Goal Examples</vt:lpstr>
      <vt:lpstr>Call to action</vt:lpstr>
      <vt:lpstr>What about  this sign?</vt:lpstr>
      <vt:lpstr>YOUR Planning Process</vt:lpstr>
      <vt:lpstr>A word on "design"</vt:lpstr>
      <vt:lpstr>What do you think of these sites?</vt:lpstr>
      <vt:lpstr>Design</vt:lpstr>
      <vt:lpstr>PowerPoint Presentation</vt:lpstr>
      <vt:lpstr>Designer Luke Wroblewski says:</vt:lpstr>
      <vt:lpstr>Understanding the Web Environment</vt:lpstr>
      <vt:lpstr>Understanding the Web Environment</vt:lpstr>
      <vt:lpstr>It's the World Wide Web</vt:lpstr>
      <vt:lpstr>It's the World Wide Web</vt:lpstr>
      <vt:lpstr>How have things changed in 2 years?</vt:lpstr>
      <vt:lpstr>What does it mean to build World Wide Web sites?</vt:lpstr>
      <vt:lpstr>Screen Resolutions</vt:lpstr>
      <vt:lpstr>Browsers</vt:lpstr>
      <vt:lpstr>So how do you embrace the environment?</vt:lpstr>
      <vt:lpstr>Separation of Form &amp; Function</vt:lpstr>
      <vt:lpstr>PowerPoint Presentation</vt:lpstr>
      <vt:lpstr>Summary</vt:lpstr>
    </vt:vector>
  </TitlesOfParts>
  <Company>x</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About the Presentations</dc:title>
  <dc:creator>Joel</dc:creator>
  <cp:lastModifiedBy>Ward, Lindsay</cp:lastModifiedBy>
  <cp:revision>1080</cp:revision>
  <dcterms:created xsi:type="dcterms:W3CDTF">2007-07-09T21:56:01Z</dcterms:created>
  <dcterms:modified xsi:type="dcterms:W3CDTF">2016-02-24T05:40:43Z</dcterms:modified>
</cp:coreProperties>
</file>