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75" r:id="rId1"/>
  </p:sldMasterIdLst>
  <p:notesMasterIdLst>
    <p:notesMasterId r:id="rId68"/>
  </p:notesMasterIdLst>
  <p:handoutMasterIdLst>
    <p:handoutMasterId r:id="rId69"/>
  </p:handoutMasterIdLst>
  <p:sldIdLst>
    <p:sldId id="319" r:id="rId2"/>
    <p:sldId id="432" r:id="rId3"/>
    <p:sldId id="423" r:id="rId4"/>
    <p:sldId id="322" r:id="rId5"/>
    <p:sldId id="377" r:id="rId6"/>
    <p:sldId id="378" r:id="rId7"/>
    <p:sldId id="379" r:id="rId8"/>
    <p:sldId id="324" r:id="rId9"/>
    <p:sldId id="384" r:id="rId10"/>
    <p:sldId id="380" r:id="rId11"/>
    <p:sldId id="326" r:id="rId12"/>
    <p:sldId id="327" r:id="rId13"/>
    <p:sldId id="385" r:id="rId14"/>
    <p:sldId id="386" r:id="rId15"/>
    <p:sldId id="382" r:id="rId16"/>
    <p:sldId id="383" r:id="rId17"/>
    <p:sldId id="427" r:id="rId18"/>
    <p:sldId id="428" r:id="rId19"/>
    <p:sldId id="338" r:id="rId20"/>
    <p:sldId id="340" r:id="rId21"/>
    <p:sldId id="347" r:id="rId22"/>
    <p:sldId id="349" r:id="rId23"/>
    <p:sldId id="350" r:id="rId24"/>
    <p:sldId id="356" r:id="rId25"/>
    <p:sldId id="429" r:id="rId26"/>
    <p:sldId id="354" r:id="rId27"/>
    <p:sldId id="358" r:id="rId28"/>
    <p:sldId id="359" r:id="rId29"/>
    <p:sldId id="361" r:id="rId30"/>
    <p:sldId id="364" r:id="rId31"/>
    <p:sldId id="365" r:id="rId32"/>
    <p:sldId id="370" r:id="rId33"/>
    <p:sldId id="371" r:id="rId34"/>
    <p:sldId id="372" r:id="rId35"/>
    <p:sldId id="373" r:id="rId36"/>
    <p:sldId id="430" r:id="rId37"/>
    <p:sldId id="387" r:id="rId38"/>
    <p:sldId id="330" r:id="rId39"/>
    <p:sldId id="389" r:id="rId40"/>
    <p:sldId id="390" r:id="rId41"/>
    <p:sldId id="431" r:id="rId42"/>
    <p:sldId id="393" r:id="rId43"/>
    <p:sldId id="395" r:id="rId44"/>
    <p:sldId id="397" r:id="rId45"/>
    <p:sldId id="398" r:id="rId46"/>
    <p:sldId id="399" r:id="rId47"/>
    <p:sldId id="400" r:id="rId48"/>
    <p:sldId id="402" r:id="rId49"/>
    <p:sldId id="404" r:id="rId50"/>
    <p:sldId id="405" r:id="rId51"/>
    <p:sldId id="406" r:id="rId52"/>
    <p:sldId id="407" r:id="rId53"/>
    <p:sldId id="408" r:id="rId54"/>
    <p:sldId id="409" r:id="rId55"/>
    <p:sldId id="413" r:id="rId56"/>
    <p:sldId id="414" r:id="rId57"/>
    <p:sldId id="415" r:id="rId58"/>
    <p:sldId id="416" r:id="rId59"/>
    <p:sldId id="417" r:id="rId60"/>
    <p:sldId id="418" r:id="rId61"/>
    <p:sldId id="419" r:id="rId62"/>
    <p:sldId id="420" r:id="rId63"/>
    <p:sldId id="424" r:id="rId64"/>
    <p:sldId id="425" r:id="rId65"/>
    <p:sldId id="426" r:id="rId66"/>
    <p:sldId id="434" r:id="rId6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595"/>
  </p:normalViewPr>
  <p:slideViewPr>
    <p:cSldViewPr snapToGrid="0">
      <p:cViewPr varScale="1">
        <p:scale>
          <a:sx n="91" d="100"/>
          <a:sy n="91" d="100"/>
        </p:scale>
        <p:origin x="7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handoutMaster" Target="handoutMasters/handout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DC1C7-6477-1D41-A323-22F5D040C75F}" type="datetimeFigureOut">
              <a:rPr lang="en-US" smtClean="0"/>
              <a:t>1/27/16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31156-5AE3-6740-AA58-7BA74C782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103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BADE76C2-AD68-FD4A-9896-88DAEBC5FE1D}" type="datetimeFigureOut">
              <a:rPr lang="en-US"/>
              <a:pPr>
                <a:defRPr/>
              </a:pPr>
              <a:t>1/27/16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5E867CDD-0DDB-684A-A9DD-D30BF95725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621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BDE94AF-03BD-C740-B662-2498BB939F72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* div would select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divs</a:t>
            </a:r>
            <a:r>
              <a:rPr lang="en-GB" baseline="0" dirty="0" smtClean="0"/>
              <a:t> that are descendants of anything… which should be all of them, since they would all be inside body at least.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49539-3A2F-8846-B90A-23BDC7D0D565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47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# is not</a:t>
            </a:r>
            <a:r>
              <a:rPr lang="en-GB" baseline="0" dirty="0" smtClean="0"/>
              <a:t> a "hash tag" in this context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867CDD-0DDB-684A-A9DD-D30BF9572504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8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be drawn on… note: element opening and closing tags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867CDD-0DDB-684A-A9DD-D30BF957250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01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“value” to this – “en” is a value (of an attribute)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867CDD-0DDB-684A-A9DD-D30BF957250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2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</a:t>
            </a:r>
            <a:r>
              <a:rPr lang="en-GB" dirty="0" err="1" smtClean="0"/>
              <a:t>hsivonen.fi</a:t>
            </a:r>
            <a:r>
              <a:rPr lang="en-GB" dirty="0" smtClean="0"/>
              <a:t>/</a:t>
            </a:r>
            <a:r>
              <a:rPr lang="en-GB" dirty="0" err="1" smtClean="0"/>
              <a:t>doctype</a:t>
            </a:r>
            <a:r>
              <a:rPr lang="en-GB" dirty="0" smtClean="0"/>
              <a:t>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867CDD-0DDB-684A-A9DD-D30BF957250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47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http://validator.w3.org/docs/</a:t>
            </a:r>
            <a:r>
              <a:rPr lang="en-GB" dirty="0" err="1" smtClean="0"/>
              <a:t>why.html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867CDD-0DDB-684A-A9DD-D30BF957250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5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49539-3A2F-8846-B90A-23BDC7D0D56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83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49539-3A2F-8846-B90A-23BDC7D0D56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28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"multiple pages" =</a:t>
            </a:r>
            <a:r>
              <a:rPr lang="en-AU" baseline="0" dirty="0" smtClean="0"/>
              <a:t> wherever it's specified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49539-3A2F-8846-B90A-23BDC7D0D56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9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49539-3A2F-8846-B90A-23BDC7D0D565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80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466726"/>
            <a:ext cx="7313300" cy="2133600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2996952"/>
            <a:ext cx="7382952" cy="230425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AU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1BE0C-C354-564F-B5E9-E6FBA0D7BEC3}" type="datetime1">
              <a:rPr lang="en-AU" smtClean="0"/>
              <a:t>27/01/2016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5463" y="63817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79676-C8D4-BB4E-85B9-114EA14A55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/>
              <a:t>Principles of Web Design 5</a:t>
            </a:r>
            <a:r>
              <a:rPr lang="en-US" baseline="30000"/>
              <a:t>th</a:t>
            </a:r>
            <a:r>
              <a:rPr lang="en-US"/>
              <a:t> Ed.</a:t>
            </a:r>
          </a:p>
        </p:txBody>
      </p:sp>
    </p:spTree>
    <p:extLst>
      <p:ext uri="{BB962C8B-B14F-4D97-AF65-F5344CB8AC3E}">
        <p14:creationId xmlns:p14="http://schemas.microsoft.com/office/powerpoint/2010/main" val="120268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37BB4-5C50-F04A-BCA0-F8C273C794D7}" type="datetime1">
              <a:rPr lang="en-AU" smtClean="0"/>
              <a:t>27/01/2016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4EA7E-EAE9-D841-BF65-DDBFD84D3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333399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EB368-1D1D-6E41-A22B-4017E09BA513}" type="datetime1">
              <a:rPr lang="en-AU" smtClean="0"/>
              <a:t>27/01/2016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C086D-7A27-894B-A530-DD0477EAB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4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4" y="51849"/>
            <a:ext cx="8579296" cy="490066"/>
          </a:xfrm>
          <a:ln>
            <a:noFill/>
          </a:ln>
        </p:spPr>
        <p:txBody>
          <a:bodyPr anchor="t">
            <a:noAutofit/>
          </a:bodyPr>
          <a:lstStyle>
            <a:lvl1pPr algn="l">
              <a:defRPr sz="3200" b="1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0" y="1137478"/>
            <a:ext cx="8928992" cy="5132701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defRPr sz="2400">
                <a:latin typeface="Arial"/>
                <a:cs typeface="Arial"/>
              </a:defRPr>
            </a:lvl1pPr>
            <a:lvl2pPr marL="742950" indent="-285750"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defRPr sz="2400">
                <a:latin typeface="Arial"/>
                <a:cs typeface="Arial"/>
              </a:defRPr>
            </a:lvl2pPr>
            <a:lvl3pPr marL="1143000" indent="-228600">
              <a:buClr>
                <a:srgbClr val="CCCC00"/>
              </a:buClr>
              <a:buSzPct val="70000"/>
              <a:buFont typeface="Wingdings" panose="05000000000000000000" pitchFamily="2" charset="2"/>
              <a:buChar char="l"/>
              <a:defRPr sz="2400">
                <a:latin typeface="Arial"/>
                <a:cs typeface="Arial"/>
              </a:defRPr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l"/>
              <a:defRPr sz="2400">
                <a:latin typeface="Arial"/>
                <a:cs typeface="Arial"/>
              </a:defRPr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l"/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B4BCC-C6C2-6B48-97F3-489166B19894}" type="datetime1">
              <a:rPr lang="en-AU" smtClean="0"/>
              <a:t>27/01/2016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82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C32EC-7145-3D48-A039-0702A1227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9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333399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032FC-9BB3-014B-BFF0-BCA50ADE503B}" type="datetime1">
              <a:rPr lang="en-AU" smtClean="0"/>
              <a:t>27/01/2016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39A83-9491-3E4F-8F05-151B7F568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3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6" y="53778"/>
            <a:ext cx="8686800" cy="368780"/>
          </a:xfrm>
        </p:spPr>
        <p:txBody>
          <a:bodyPr anchor="t">
            <a:noAutofit/>
          </a:bodyPr>
          <a:lstStyle>
            <a:lvl1pPr algn="l">
              <a:defRPr sz="3200" b="1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052736"/>
            <a:ext cx="4388296" cy="5073427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Calibri" panose="020F0502020204030204" pitchFamily="34" charset="0"/>
              <a:buChar char="●"/>
              <a:defRPr sz="2400">
                <a:latin typeface="Arial"/>
                <a:cs typeface="Arial"/>
              </a:defRPr>
            </a:lvl1pPr>
            <a:lvl2pPr marL="742950" indent="-285750">
              <a:buClr>
                <a:srgbClr val="669999"/>
              </a:buClr>
              <a:buSzPct val="70000"/>
              <a:buFont typeface="Calibri" panose="020F0502020204030204" pitchFamily="34" charset="0"/>
              <a:buChar char="●"/>
              <a:defRPr sz="2400">
                <a:latin typeface="Arial"/>
                <a:cs typeface="Arial"/>
              </a:defRPr>
            </a:lvl2pPr>
            <a:lvl3pPr marL="1143000" indent="-228600">
              <a:buClr>
                <a:srgbClr val="CCCC00"/>
              </a:buClr>
              <a:buSzPct val="70000"/>
              <a:buFont typeface="Calibri" panose="020F0502020204030204" pitchFamily="34" charset="0"/>
              <a:buChar char="●"/>
              <a:defRPr sz="2400">
                <a:latin typeface="Arial"/>
                <a:cs typeface="Arial"/>
              </a:defRPr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>
                <a:latin typeface="Arial"/>
                <a:cs typeface="Arial"/>
              </a:defRPr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388296" cy="5073427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Calibri" panose="020F0502020204030204" pitchFamily="34" charset="0"/>
              <a:buChar char="●"/>
              <a:defRPr sz="2400">
                <a:latin typeface="Arial"/>
                <a:cs typeface="Arial"/>
              </a:defRPr>
            </a:lvl1pPr>
            <a:lvl2pPr marL="742950" indent="-285750">
              <a:buClr>
                <a:srgbClr val="669999"/>
              </a:buClr>
              <a:buSzPct val="70000"/>
              <a:buFont typeface="Calibri" panose="020F0502020204030204" pitchFamily="34" charset="0"/>
              <a:buChar char="●"/>
              <a:defRPr sz="2400">
                <a:latin typeface="Arial"/>
                <a:cs typeface="Arial"/>
              </a:defRPr>
            </a:lvl2pPr>
            <a:lvl3pPr marL="1143000" indent="-228600">
              <a:buClr>
                <a:srgbClr val="CCCC00"/>
              </a:buClr>
              <a:buSzPct val="70000"/>
              <a:buFont typeface="Calibri" panose="020F0502020204030204" pitchFamily="34" charset="0"/>
              <a:buChar char="●"/>
              <a:defRPr sz="2400">
                <a:latin typeface="Arial"/>
                <a:cs typeface="Arial"/>
              </a:defRPr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>
                <a:latin typeface="Arial"/>
                <a:cs typeface="Arial"/>
              </a:defRPr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207DE-8825-474C-A5A3-D79DB45AFC90}" type="datetime1">
              <a:rPr lang="en-AU" smtClean="0"/>
              <a:t>27/01/2016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5558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7FF8D-E614-5C42-97D4-49B9A280C1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980728"/>
            <a:ext cx="4392488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3339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484784"/>
            <a:ext cx="4389884" cy="4680520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Calibri" panose="020F0502020204030204" pitchFamily="34" charset="0"/>
              <a:buChar char="●"/>
              <a:defRPr sz="2400">
                <a:latin typeface="Arial"/>
                <a:cs typeface="Arial"/>
              </a:defRPr>
            </a:lvl1pPr>
            <a:lvl2pPr marL="742950" indent="-285750">
              <a:buClr>
                <a:srgbClr val="669999"/>
              </a:buClr>
              <a:buSzPct val="70000"/>
              <a:buFont typeface="Calibri" panose="020F0502020204030204" pitchFamily="34" charset="0"/>
              <a:buChar char="●"/>
              <a:defRPr sz="2400">
                <a:latin typeface="Arial"/>
                <a:cs typeface="Arial"/>
              </a:defRPr>
            </a:lvl2pPr>
            <a:lvl3pPr marL="1143000" indent="-228600">
              <a:buClr>
                <a:srgbClr val="CCCC00"/>
              </a:buClr>
              <a:buSzPct val="70000"/>
              <a:buFont typeface="Calibri" panose="020F0502020204030204" pitchFamily="34" charset="0"/>
              <a:buChar char="●"/>
              <a:defRPr sz="2400">
                <a:latin typeface="Arial"/>
                <a:cs typeface="Arial"/>
              </a:defRPr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>
                <a:latin typeface="Arial"/>
                <a:cs typeface="Arial"/>
              </a:defRPr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392488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3339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8" y="1484784"/>
            <a:ext cx="4392488" cy="4680520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Calibri" panose="020F0502020204030204" pitchFamily="34" charset="0"/>
              <a:buChar char="●"/>
              <a:defRPr sz="2400">
                <a:latin typeface="Arial"/>
                <a:cs typeface="Arial"/>
              </a:defRPr>
            </a:lvl1pPr>
            <a:lvl2pPr marL="742950" indent="-285750">
              <a:buClr>
                <a:srgbClr val="669999"/>
              </a:buClr>
              <a:buSzPct val="70000"/>
              <a:buFont typeface="Calibri" panose="020F0502020204030204" pitchFamily="34" charset="0"/>
              <a:buChar char="●"/>
              <a:defRPr sz="2400">
                <a:latin typeface="Arial"/>
                <a:cs typeface="Arial"/>
              </a:defRPr>
            </a:lvl2pPr>
            <a:lvl3pPr marL="1143000" indent="-228600">
              <a:buClr>
                <a:srgbClr val="CCCC00"/>
              </a:buClr>
              <a:buSzPct val="70000"/>
              <a:buFont typeface="Calibri" panose="020F0502020204030204" pitchFamily="34" charset="0"/>
              <a:buChar char="●"/>
              <a:defRPr sz="2400">
                <a:latin typeface="Arial"/>
                <a:cs typeface="Arial"/>
              </a:defRPr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>
                <a:latin typeface="Arial"/>
                <a:cs typeface="Arial"/>
              </a:defRPr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AU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654" y="51849"/>
            <a:ext cx="8579296" cy="490066"/>
          </a:xfrm>
          <a:ln>
            <a:noFill/>
          </a:ln>
        </p:spPr>
        <p:txBody>
          <a:bodyPr anchor="t">
            <a:noAutofit/>
          </a:bodyPr>
          <a:lstStyle>
            <a:lvl1pPr algn="l">
              <a:defRPr sz="3200" b="1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92D77-E072-5844-8574-4ECF17783334}" type="datetime1">
              <a:rPr lang="en-AU" smtClean="0"/>
              <a:t>27/01/2016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88175" y="63817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23BD1-E415-8A4B-8186-108F341C3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3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45E0F-6841-8B4C-9A96-11FD613C1A14}" type="datetime1">
              <a:rPr lang="en-AU" smtClean="0"/>
              <a:t>27/01/2016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8E9A2-7D6B-D848-8815-AD9B6C62C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0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3517A-CCED-3741-A6AF-0C8C92E5B75D}" type="datetime1">
              <a:rPr lang="en-AU" smtClean="0"/>
              <a:t>27/01/2016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4E23B-2B85-8F4A-A551-96EA19E680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2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958428"/>
          </a:xfrm>
        </p:spPr>
        <p:txBody>
          <a:bodyPr anchor="b"/>
          <a:lstStyle>
            <a:lvl1pPr algn="l">
              <a:defRPr sz="2000" b="1">
                <a:solidFill>
                  <a:srgbClr val="333399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83D16-C1BC-3F4C-B52F-6C53582AB766}" type="datetime1">
              <a:rPr lang="en-AU" smtClean="0"/>
              <a:t>27/01/2016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2D546-6E90-6E47-966F-80ADFF5F7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7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333399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AU" noProof="0" smtClean="0"/>
              <a:t>Drag picture to placeholder or click icon to add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049F4-2C00-B342-9484-485C90D8205B}" type="datetime1">
              <a:rPr lang="en-AU" smtClean="0"/>
              <a:t>27/01/2016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DDC0E-E8E9-6143-8A34-11E0F9FC8A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3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75" y="152400"/>
            <a:ext cx="1292225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542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FFC26E1-BDE0-744A-99AF-17DC71BC1219}" type="datetime1">
              <a:rPr lang="en-AU" smtClean="0"/>
              <a:t>27/01/2016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83D146D-4865-4A4A-A918-978C4F2664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500" r:id="rId3"/>
    <p:sldLayoutId id="2147484501" r:id="rId4"/>
    <p:sldLayoutId id="2147484502" r:id="rId5"/>
    <p:sldLayoutId id="2147484503" r:id="rId6"/>
    <p:sldLayoutId id="2147484493" r:id="rId7"/>
    <p:sldLayoutId id="2147484494" r:id="rId8"/>
    <p:sldLayoutId id="2147484495" r:id="rId9"/>
    <p:sldLayoutId id="2147484496" r:id="rId10"/>
    <p:sldLayoutId id="214748449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s://developer.mozilla.org/en/docs/Web/HTML/Elemen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aniuse.com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html5/obsolete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alidator.w3.org/check?uri=http://ditwebtsv.jcu.edu.au/~sci-lmw1/test.html&amp;charset=(detect+automatically)&amp;doctype=Inline&amp;group=0" TargetMode="External"/><Relationship Id="rId3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07950" y="466725"/>
            <a:ext cx="6989763" cy="2133600"/>
          </a:xfrm>
        </p:spPr>
        <p:txBody>
          <a:bodyPr/>
          <a:lstStyle/>
          <a:p>
            <a:r>
              <a:rPr lang="en-US" i="1" dirty="0">
                <a:latin typeface="Arial" charset="0"/>
              </a:rPr>
              <a:t>HTML and </a:t>
            </a:r>
            <a:r>
              <a:rPr lang="en-US" i="1" dirty="0" smtClean="0">
                <a:latin typeface="Arial" charset="0"/>
              </a:rPr>
              <a:t>CSS</a:t>
            </a:r>
            <a:endParaRPr lang="en-US" dirty="0">
              <a:latin typeface="Arial" charset="0"/>
            </a:endParaRPr>
          </a:p>
        </p:txBody>
      </p:sp>
      <p:sp>
        <p:nvSpPr>
          <p:cNvPr id="6146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7950" y="2997200"/>
            <a:ext cx="7056438" cy="2303463"/>
          </a:xfrm>
        </p:spPr>
        <p:txBody>
          <a:bodyPr rtlCol="0">
            <a:normAutofit fontScale="62500" lnSpcReduction="20000"/>
          </a:bodyPr>
          <a:lstStyle/>
          <a:p>
            <a:r>
              <a:rPr lang="en-US" sz="3600" dirty="0">
                <a:latin typeface="Calibri" pitchFamily="34" charset="0"/>
                <a:cs typeface="ＭＳ Ｐゴシック" charset="0"/>
              </a:rPr>
              <a:t>Some content from:</a:t>
            </a:r>
          </a:p>
          <a:p>
            <a:r>
              <a:rPr lang="en-US" sz="3600" b="1" dirty="0"/>
              <a:t>Build Your Own Website The Right Way Using HTML &amp; CSS </a:t>
            </a:r>
            <a:endParaRPr lang="en-US" sz="3600" dirty="0"/>
          </a:p>
          <a:p>
            <a:r>
              <a:rPr lang="en-US" sz="3600" dirty="0"/>
              <a:t>(Ian Lloyd</a:t>
            </a:r>
            <a:r>
              <a:rPr lang="en-US" sz="3600" dirty="0" smtClean="0"/>
              <a:t>)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b="1" dirty="0">
              <a:latin typeface="Calibri" pitchFamily="34" charset="0"/>
              <a:cs typeface="ＭＳ Ｐゴシック" charset="0"/>
            </a:endParaRPr>
          </a:p>
          <a:p>
            <a:r>
              <a:rPr lang="en-GB" sz="3600" b="1" dirty="0">
                <a:latin typeface="Calibri" pitchFamily="34" charset="0"/>
                <a:cs typeface="ＭＳ Ｐゴシック" charset="0"/>
              </a:rPr>
              <a:t>Principles of Web Design</a:t>
            </a:r>
            <a:r>
              <a:rPr lang="en-GB" sz="3600" dirty="0">
                <a:latin typeface="Calibri" pitchFamily="34" charset="0"/>
                <a:cs typeface="ＭＳ Ｐゴシック" charset="0"/>
              </a:rPr>
              <a:t> </a:t>
            </a:r>
            <a:br>
              <a:rPr lang="en-GB" sz="3600" dirty="0">
                <a:latin typeface="Calibri" pitchFamily="34" charset="0"/>
                <a:cs typeface="ＭＳ Ｐゴシック" charset="0"/>
              </a:rPr>
            </a:br>
            <a:r>
              <a:rPr lang="en-GB" sz="3600" dirty="0">
                <a:latin typeface="Calibri" pitchFamily="34" charset="0"/>
                <a:cs typeface="ＭＳ Ｐゴシック" charset="0"/>
              </a:rPr>
              <a:t>(Joel </a:t>
            </a:r>
            <a:r>
              <a:rPr lang="en-GB" sz="3600" dirty="0" err="1">
                <a:latin typeface="Calibri" pitchFamily="34" charset="0"/>
                <a:cs typeface="ＭＳ Ｐゴシック" charset="0"/>
              </a:rPr>
              <a:t>Sklar</a:t>
            </a:r>
            <a:r>
              <a:rPr lang="en-GB" sz="3600" dirty="0">
                <a:latin typeface="Calibri" pitchFamily="34" charset="0"/>
                <a:cs typeface="ＭＳ Ｐゴシック" charset="0"/>
              </a:rPr>
              <a:t>)</a:t>
            </a:r>
            <a:endParaRPr lang="en-US" sz="3600" dirty="0">
              <a:latin typeface="Calibri" pitchFamily="34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20638" y="52388"/>
            <a:ext cx="8578850" cy="48895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Structure of a Basic Web Page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71438" y="1138238"/>
            <a:ext cx="8929687" cy="51323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&lt;!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doctype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html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html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head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meta charset="UTF-8"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title&gt;Demonstration Page&lt;/title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/head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body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h1&gt;Sample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Heading&lt;/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p&gt;Simple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sample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paragragh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/body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/html&gt;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141271-70FF-574C-B2D2-2D64A67E5241}" type="slidenum">
              <a:rPr lang="en-US" sz="1400"/>
              <a:pPr eaLnBrk="1" hangingPunct="1"/>
              <a:t>10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8540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20638" y="52388"/>
            <a:ext cx="8578850" cy="488950"/>
          </a:xfrm>
        </p:spPr>
        <p:txBody>
          <a:bodyPr/>
          <a:lstStyle/>
          <a:p>
            <a:r>
              <a:rPr lang="en-US">
                <a:latin typeface="Arial" charset="0"/>
              </a:rPr>
              <a:t>Structure of a Basic Web Page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71438" y="1138238"/>
            <a:ext cx="8929687" cy="5132387"/>
          </a:xfrm>
        </p:spPr>
        <p:txBody>
          <a:bodyPr/>
          <a:lstStyle/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The document type, or </a:t>
            </a:r>
            <a:r>
              <a:rPr lang="en-US" dirty="0" err="1">
                <a:latin typeface="Arial" charset="0"/>
              </a:rPr>
              <a:t>doctype</a:t>
            </a:r>
            <a:r>
              <a:rPr lang="en-US" dirty="0">
                <a:latin typeface="Arial" charset="0"/>
              </a:rPr>
              <a:t> for short, specifies the rules for the document language</a:t>
            </a:r>
          </a:p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The &lt;html&gt; tag is the root element</a:t>
            </a:r>
          </a:p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The two main sections are the &lt;head&gt; and &lt;body&gt; elements</a:t>
            </a:r>
          </a:p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The </a:t>
            </a:r>
            <a:r>
              <a:rPr lang="en-US" dirty="0" smtClean="0">
                <a:latin typeface="Arial" charset="0"/>
              </a:rPr>
              <a:t>&lt;head&gt; </a:t>
            </a:r>
            <a:r>
              <a:rPr lang="en-US" dirty="0">
                <a:latin typeface="Arial" charset="0"/>
              </a:rPr>
              <a:t>section is the container for all of the descriptive information about the </a:t>
            </a:r>
            <a:r>
              <a:rPr lang="en-US" dirty="0" smtClean="0">
                <a:latin typeface="Arial" charset="0"/>
              </a:rPr>
              <a:t>document (not displayed)</a:t>
            </a:r>
            <a:endParaRPr lang="en-US" dirty="0">
              <a:latin typeface="Arial" charset="0"/>
            </a:endParaRPr>
          </a:p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The &lt;body&gt; section includes the content that the user will see in their browser</a:t>
            </a:r>
          </a:p>
          <a:p>
            <a:pPr>
              <a:buFont typeface="Wingdings" charset="0"/>
              <a:buChar char="l"/>
            </a:pPr>
            <a:endParaRPr lang="en-US" dirty="0">
              <a:latin typeface="Arial" charset="0"/>
            </a:endParaRPr>
          </a:p>
          <a:p>
            <a:pPr>
              <a:buFont typeface="Wingdings" charset="0"/>
              <a:buChar char="l"/>
            </a:pPr>
            <a:endParaRPr lang="en-US" dirty="0">
              <a:latin typeface="Arial" charset="0"/>
            </a:endParaRP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9CDD17-0ECB-FB47-87EA-521D878E997F}" type="slidenum">
              <a:rPr lang="en-US" sz="1400"/>
              <a:pPr eaLnBrk="1" hangingPunct="1"/>
              <a:t>11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g-02-ElementExplain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" y="2966631"/>
            <a:ext cx="6524625" cy="3891369"/>
          </a:xfrm>
          <a:prstGeom prst="rect">
            <a:avLst/>
          </a:prstGeom>
        </p:spPr>
      </p:pic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HTML Code</a:t>
            </a:r>
            <a:endParaRPr lang="en-US" dirty="0">
              <a:latin typeface="Arial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l"/>
            </a:pPr>
            <a:r>
              <a:rPr lang="en-US" dirty="0" smtClean="0">
                <a:latin typeface="Arial" charset="0"/>
              </a:rPr>
              <a:t>Elements (tags) </a:t>
            </a:r>
            <a:r>
              <a:rPr lang="en-US" dirty="0">
                <a:latin typeface="Arial" charset="0"/>
              </a:rPr>
              <a:t>- the basic building blocks of HTML </a:t>
            </a:r>
          </a:p>
          <a:p>
            <a:pPr>
              <a:buFont typeface="Wingdings" charset="0"/>
              <a:buChar char="l"/>
            </a:pPr>
            <a:r>
              <a:rPr lang="en-US" dirty="0" smtClean="0">
                <a:latin typeface="Arial" charset="0"/>
              </a:rPr>
              <a:t>Attributes – extra information for elements (properties)</a:t>
            </a:r>
          </a:p>
          <a:p>
            <a:pPr>
              <a:buFont typeface="Wingdings" charset="0"/>
              <a:buChar char="l"/>
            </a:pPr>
            <a:r>
              <a:rPr lang="en-US" dirty="0" smtClean="0">
                <a:latin typeface="Arial" charset="0"/>
              </a:rPr>
              <a:t>Most elements have opening and closing tags </a:t>
            </a:r>
          </a:p>
          <a:p>
            <a:pPr>
              <a:buFont typeface="Wingdings" charset="0"/>
              <a:buChar char="l"/>
            </a:pPr>
            <a:r>
              <a:rPr lang="en-US" dirty="0" smtClean="0">
                <a:latin typeface="Arial" charset="0"/>
              </a:rPr>
              <a:t>Some are "void" or "empty": no content or closing tag </a:t>
            </a:r>
          </a:p>
          <a:p>
            <a:pPr lvl="1">
              <a:buFont typeface="Wingdings" charset="0"/>
              <a:buChar char="l"/>
            </a:pPr>
            <a:r>
              <a:rPr lang="en-US" dirty="0" smtClean="0">
                <a:latin typeface="Arial" charset="0"/>
              </a:rPr>
              <a:t>(e.g. </a:t>
            </a:r>
            <a:r>
              <a:rPr lang="en-US" dirty="0" err="1" smtClean="0">
                <a:latin typeface="Arial" charset="0"/>
              </a:rPr>
              <a:t>img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 err="1" smtClean="0">
                <a:latin typeface="Arial" charset="0"/>
              </a:rPr>
              <a:t>br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 err="1" smtClean="0">
                <a:latin typeface="Arial" charset="0"/>
              </a:rPr>
              <a:t>hr</a:t>
            </a:r>
            <a:r>
              <a:rPr lang="en-US" dirty="0" smtClean="0">
                <a:latin typeface="Arial" charset="0"/>
              </a:rPr>
              <a:t>, meta, input)</a:t>
            </a:r>
            <a:endParaRPr lang="en-US" dirty="0">
              <a:latin typeface="Arial" charset="0"/>
            </a:endParaRP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F94195-21F5-0D46-9C05-D86338196530}" type="slidenum">
              <a:rPr lang="en-US" sz="1400"/>
              <a:pPr eaLnBrk="1" hangingPunct="1"/>
              <a:t>12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/>
            <a:r>
              <a:rPr lang="en-US" dirty="0"/>
              <a:t>An HTML element starts and ends with </a:t>
            </a:r>
            <a:r>
              <a:rPr lang="en-US" b="1" dirty="0" smtClean="0"/>
              <a:t>tags</a:t>
            </a:r>
            <a:r>
              <a:rPr lang="en-US" dirty="0" smtClean="0"/>
              <a:t> –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/>
              <a:t>opening tag </a:t>
            </a:r>
            <a:r>
              <a:rPr lang="en-US" dirty="0"/>
              <a:t>and the </a:t>
            </a:r>
            <a:r>
              <a:rPr lang="en-US" b="1" dirty="0"/>
              <a:t>closing tag</a:t>
            </a:r>
            <a:r>
              <a:rPr lang="en-US" dirty="0" smtClean="0"/>
              <a:t>.</a:t>
            </a:r>
            <a:endParaRPr lang="en-US" dirty="0"/>
          </a:p>
          <a:p>
            <a:pPr fontAlgn="auto"/>
            <a:r>
              <a:rPr lang="en-US" dirty="0"/>
              <a:t>A tag consists of an opening angled bracket (&lt;), some text, and a closing bracket (&gt;). </a:t>
            </a:r>
            <a:r>
              <a:rPr lang="en-US" dirty="0" smtClean="0"/>
              <a:t>E.g. &lt;p&gt;</a:t>
            </a:r>
            <a:endParaRPr lang="en-US" dirty="0"/>
          </a:p>
          <a:p>
            <a:pPr fontAlgn="auto"/>
            <a:r>
              <a:rPr lang="en-US" dirty="0"/>
              <a:t>Inside a tag, there is a </a:t>
            </a:r>
            <a:r>
              <a:rPr lang="en-US" b="1" dirty="0"/>
              <a:t>tag name</a:t>
            </a:r>
            <a:r>
              <a:rPr lang="en-US" dirty="0"/>
              <a:t>; there may also be one or more </a:t>
            </a:r>
            <a:r>
              <a:rPr lang="en-US" b="1" dirty="0" smtClean="0"/>
              <a:t>attributes </a:t>
            </a:r>
            <a:r>
              <a:rPr lang="en-US" dirty="0" smtClean="0"/>
              <a:t>with</a:t>
            </a:r>
            <a:r>
              <a:rPr lang="en-US" b="1" dirty="0" smtClean="0"/>
              <a:t> values</a:t>
            </a:r>
            <a:r>
              <a:rPr lang="en-US" dirty="0" smtClean="0"/>
              <a:t>. E.g. &lt;p class="test"&gt;</a:t>
            </a:r>
          </a:p>
          <a:p>
            <a:pPr fontAlgn="auto"/>
            <a:r>
              <a:rPr lang="en-US" dirty="0" smtClean="0"/>
              <a:t>Non-empty elements have content in them, </a:t>
            </a:r>
          </a:p>
          <a:p>
            <a:pPr lvl="1" fontAlgn="auto"/>
            <a:r>
              <a:rPr lang="en-US" dirty="0" smtClean="0"/>
              <a:t>should </a:t>
            </a:r>
            <a:r>
              <a:rPr lang="en-US" dirty="0"/>
              <a:t>have a closing tag. E.g. </a:t>
            </a:r>
            <a:r>
              <a:rPr lang="en-US" dirty="0" smtClean="0"/>
              <a:t>&lt;p&gt;Content&lt;/</a:t>
            </a:r>
            <a:r>
              <a:rPr lang="en-US" dirty="0"/>
              <a:t>p&gt;</a:t>
            </a:r>
          </a:p>
          <a:p>
            <a:pPr fontAlgn="auto"/>
            <a:r>
              <a:rPr lang="en-US" dirty="0" smtClean="0"/>
              <a:t>Empty elements can not </a:t>
            </a:r>
            <a:r>
              <a:rPr lang="en-US" dirty="0">
                <a:latin typeface="Arial" charset="0"/>
              </a:rPr>
              <a:t>contain </a:t>
            </a:r>
            <a:r>
              <a:rPr lang="en-US" dirty="0" smtClean="0">
                <a:latin typeface="Arial" charset="0"/>
              </a:rPr>
              <a:t>content</a:t>
            </a:r>
          </a:p>
          <a:p>
            <a:pPr lvl="1" fontAlgn="auto"/>
            <a:r>
              <a:rPr lang="en-US" dirty="0" smtClean="0">
                <a:latin typeface="Arial" charset="0"/>
              </a:rPr>
              <a:t>should not have a closing tag. E.g. &lt;</a:t>
            </a:r>
            <a:r>
              <a:rPr lang="en-US" dirty="0" err="1" smtClean="0">
                <a:latin typeface="Arial" charset="0"/>
              </a:rPr>
              <a:t>br</a:t>
            </a:r>
            <a:r>
              <a:rPr lang="en-US" dirty="0" smtClean="0">
                <a:latin typeface="Arial" charset="0"/>
              </a:rPr>
              <a:t>&gt;</a:t>
            </a:r>
            <a:endParaRPr lang="en-US" dirty="0" smtClean="0"/>
          </a:p>
          <a:p>
            <a:pPr marL="0" indent="0" fontAlgn="auto">
              <a:buNone/>
            </a:pPr>
            <a:endParaRPr lang="en-US" dirty="0" smtClean="0"/>
          </a:p>
          <a:p>
            <a:pPr marL="0" indent="0" fontAlgn="auto">
              <a:buNone/>
            </a:pPr>
            <a:r>
              <a:rPr lang="en-US" dirty="0" smtClean="0"/>
              <a:t>&lt;p class="test"&gt;This is a test paragraph.&lt;</a:t>
            </a:r>
            <a:r>
              <a:rPr lang="en-US" dirty="0" err="1" smtClean="0"/>
              <a:t>br</a:t>
            </a:r>
            <a:r>
              <a:rPr lang="en-US" dirty="0" smtClean="0"/>
              <a:t>&gt;With two lines.&lt;/p&gt;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C32EC-7145-3D48-A039-0702A1227AE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elements can have a range of attributes, depending on which element you’re dealing </a:t>
            </a:r>
            <a:r>
              <a:rPr lang="en-US" dirty="0" smtClean="0"/>
              <a:t>with</a:t>
            </a:r>
          </a:p>
          <a:p>
            <a:r>
              <a:rPr lang="en-US" dirty="0" smtClean="0"/>
              <a:t>Each </a:t>
            </a:r>
            <a:r>
              <a:rPr lang="en-US" dirty="0"/>
              <a:t>attribute is made up of a </a:t>
            </a:r>
            <a:r>
              <a:rPr lang="en-US" b="1" dirty="0"/>
              <a:t>name </a:t>
            </a:r>
            <a:r>
              <a:rPr lang="en-US" dirty="0"/>
              <a:t>and a </a:t>
            </a:r>
            <a:r>
              <a:rPr lang="en-US" b="1" dirty="0" smtClean="0"/>
              <a:t>value</a:t>
            </a:r>
          </a:p>
          <a:p>
            <a:r>
              <a:rPr lang="en-US" dirty="0" smtClean="0"/>
              <a:t>Always </a:t>
            </a:r>
            <a:r>
              <a:rPr lang="en-US" dirty="0"/>
              <a:t>written </a:t>
            </a:r>
            <a:r>
              <a:rPr lang="en-US" dirty="0" smtClean="0"/>
              <a:t>as:   name</a:t>
            </a:r>
            <a:r>
              <a:rPr lang="en-US" dirty="0"/>
              <a:t>="value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GB" dirty="0" smtClean="0"/>
              <a:t>Some are optional, some are compulsory – e.g. the </a:t>
            </a:r>
            <a:r>
              <a:rPr lang="en-GB" dirty="0" err="1" smtClean="0"/>
              <a:t>img</a:t>
            </a:r>
            <a:r>
              <a:rPr lang="en-GB" dirty="0" smtClean="0"/>
              <a:t> (image) element requires a source file reference</a:t>
            </a:r>
            <a:br>
              <a:rPr lang="en-GB" dirty="0" smtClean="0"/>
            </a:b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&lt;</a:t>
            </a:r>
            <a:r>
              <a:rPr lang="en-GB" dirty="0" err="1" smtClean="0"/>
              <a:t>img</a:t>
            </a:r>
            <a:r>
              <a:rPr lang="en-GB" dirty="0" smtClean="0"/>
              <a:t> </a:t>
            </a:r>
            <a:r>
              <a:rPr lang="en-GB" dirty="0" err="1" smtClean="0"/>
              <a:t>src</a:t>
            </a:r>
            <a:r>
              <a:rPr lang="en-GB" dirty="0" smtClean="0"/>
              <a:t>="</a:t>
            </a:r>
            <a:r>
              <a:rPr lang="en-GB" dirty="0" err="1" smtClean="0"/>
              <a:t>photo.jpg</a:t>
            </a:r>
            <a:r>
              <a:rPr lang="en-GB" dirty="0" smtClean="0"/>
              <a:t>" height="100" width="133"&gt;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C32EC-7145-3D48-A039-0702A1227AE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g-02-ViewSour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1120053"/>
            <a:ext cx="4111625" cy="5144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 by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Since HTML and CSS (and JavaScript but not PHP) are sent to the client, anyone can read the code</a:t>
            </a:r>
          </a:p>
          <a:p>
            <a:r>
              <a:rPr lang="en-GB" dirty="0" smtClean="0"/>
              <a:t>Great way to learn</a:t>
            </a:r>
          </a:p>
          <a:p>
            <a:r>
              <a:rPr lang="en-GB" dirty="0" smtClean="0"/>
              <a:t>But… </a:t>
            </a:r>
            <a:r>
              <a:rPr lang="en-GB" dirty="0"/>
              <a:t>Most </a:t>
            </a:r>
            <a:r>
              <a:rPr lang="en-GB" dirty="0" smtClean="0"/>
              <a:t>Web </a:t>
            </a:r>
            <a:r>
              <a:rPr lang="en-GB" dirty="0"/>
              <a:t>pages don’t use best-practice techniques, so </a:t>
            </a:r>
            <a:r>
              <a:rPr lang="en-GB" dirty="0" smtClean="0"/>
              <a:t>don't trust that everything you see online is good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C32EC-7145-3D48-A039-0702A1227AE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3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Head section &lt;head&gt;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the same as headings &lt;h1&gt; or headers &lt;header&gt;…</a:t>
            </a:r>
          </a:p>
          <a:p>
            <a:r>
              <a:rPr lang="en-GB" dirty="0" smtClean="0"/>
              <a:t>Contains </a:t>
            </a:r>
            <a:r>
              <a:rPr lang="en-GB" dirty="0"/>
              <a:t>information </a:t>
            </a:r>
            <a:r>
              <a:rPr lang="en-GB" i="1" dirty="0"/>
              <a:t>about </a:t>
            </a:r>
            <a:r>
              <a:rPr lang="en-GB" dirty="0"/>
              <a:t>the page, </a:t>
            </a:r>
            <a:r>
              <a:rPr lang="en-GB" dirty="0" smtClean="0"/>
              <a:t>not </a:t>
            </a:r>
            <a:r>
              <a:rPr lang="en-GB" dirty="0"/>
              <a:t>information that will be displayed on the page </a:t>
            </a:r>
            <a:endParaRPr lang="en-GB" dirty="0" smtClean="0"/>
          </a:p>
          <a:p>
            <a:r>
              <a:rPr lang="en-GB" b="1" dirty="0" smtClean="0"/>
              <a:t>&lt;title&gt;</a:t>
            </a:r>
            <a:r>
              <a:rPr lang="en-GB" dirty="0" smtClean="0"/>
              <a:t> element – where do you see the title displayed?</a:t>
            </a:r>
          </a:p>
          <a:p>
            <a:r>
              <a:rPr lang="en-GB" dirty="0" smtClean="0"/>
              <a:t>Avoid "Untitled document" pages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C32EC-7145-3D48-A039-0702A1227AE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4" descr="Fig-02-UntitledDocumentTitleB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75" y="3224564"/>
            <a:ext cx="5779494" cy="299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1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Body section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&lt;body&gt;</a:t>
            </a:r>
          </a:p>
          <a:p>
            <a:r>
              <a:rPr lang="en-GB" dirty="0" smtClean="0"/>
              <a:t>Where everything to display in the browser 'canvas' goes</a:t>
            </a:r>
          </a:p>
          <a:p>
            <a:r>
              <a:rPr lang="en-GB" dirty="0" smtClean="0"/>
              <a:t>All content elements (p, div, </a:t>
            </a:r>
            <a:r>
              <a:rPr lang="en-GB" dirty="0" err="1" smtClean="0"/>
              <a:t>img</a:t>
            </a:r>
            <a:r>
              <a:rPr lang="en-GB" dirty="0" smtClean="0"/>
              <a:t>, a, head, table, etc.) must be inside the body element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C32EC-7145-3D48-A039-0702A1227AE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8" name="Picture 7" descr="Fig-02-UntitledDocumentTitleB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75" y="3224564"/>
            <a:ext cx="5779494" cy="299043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4909842" y="4693335"/>
            <a:ext cx="2245827" cy="111524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49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HTML Elements (just a selection)</a:t>
            </a:r>
            <a:endParaRPr lang="en-GB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771801"/>
              </p:ext>
            </p:extLst>
          </p:nvPr>
        </p:nvGraphicFramePr>
        <p:xfrm>
          <a:off x="71438" y="1138238"/>
          <a:ext cx="8929688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875"/>
                <a:gridCol w="7505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&lt;h1&gt;,</a:t>
                      </a:r>
                      <a:r>
                        <a:rPr lang="en-US" baseline="0" dirty="0" smtClean="0"/>
                        <a:t> &lt;h6&gt;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Heading – the number defines the level; 1 = most important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ul</a:t>
                      </a:r>
                      <a:r>
                        <a:rPr lang="en-US" dirty="0" smtClean="0"/>
                        <a:t>&gt;, &lt;</a:t>
                      </a:r>
                      <a:r>
                        <a:rPr lang="en-US" dirty="0" err="1" smtClean="0"/>
                        <a:t>ol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Unordered</a:t>
                      </a:r>
                      <a:r>
                        <a:rPr lang="en-US" baseline="0" dirty="0" smtClean="0"/>
                        <a:t> (bulleted) list, ordered (numbered)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&lt;li&gt;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item – must be found inside either </a:t>
                      </a:r>
                      <a:r>
                        <a:rPr lang="en-US" dirty="0" err="1" smtClean="0"/>
                        <a:t>ul</a:t>
                      </a:r>
                      <a:r>
                        <a:rPr lang="en-US" dirty="0" smtClean="0"/>
                        <a:t> or </a:t>
                      </a:r>
                      <a:r>
                        <a:rPr lang="en-US" dirty="0" err="1" smtClean="0"/>
                        <a:t>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&lt;a&gt;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Anchor/link – </a:t>
                      </a:r>
                      <a:r>
                        <a:rPr lang="en-US" dirty="0" err="1" smtClean="0"/>
                        <a:t>href</a:t>
                      </a:r>
                      <a:r>
                        <a:rPr lang="en-US" dirty="0" smtClean="0"/>
                        <a:t> attribute</a:t>
                      </a:r>
                      <a:r>
                        <a:rPr lang="en-US" baseline="0" dirty="0" smtClean="0"/>
                        <a:t> specifies URL to link 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img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 – 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, height, width,</a:t>
                      </a:r>
                      <a:r>
                        <a:rPr lang="en-US" baseline="0" dirty="0" smtClean="0"/>
                        <a:t> alt attributes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&lt;strong&gt;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 importance (usually shown as bold)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&lt;</a:t>
                      </a:r>
                      <a:r>
                        <a:rPr lang="en-US" baseline="0" dirty="0" err="1" smtClean="0"/>
                        <a:t>em</a:t>
                      </a:r>
                      <a:r>
                        <a:rPr lang="en-US" baseline="0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Emphasis to enhance meaning (usually</a:t>
                      </a:r>
                      <a:r>
                        <a:rPr lang="en-US" baseline="0" dirty="0" smtClean="0"/>
                        <a:t> shown as italics)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&lt;div&gt;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 – logical “block-level” section,</a:t>
                      </a:r>
                      <a:r>
                        <a:rPr lang="en-US" baseline="0" dirty="0" smtClean="0"/>
                        <a:t> used to apply styles 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&lt;span&gt;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Span – logical “inline-level” section of content, </a:t>
                      </a:r>
                      <a:r>
                        <a:rPr lang="en-US" baseline="0" dirty="0" smtClean="0"/>
                        <a:t>used to apply styles to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&lt;header&gt;,</a:t>
                      </a:r>
                      <a:r>
                        <a:rPr lang="en-US" baseline="0" dirty="0" smtClean="0"/>
                        <a:t> &lt;footer&gt;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Header, Footer – logical</a:t>
                      </a:r>
                      <a:r>
                        <a:rPr lang="en-US" baseline="0" dirty="0" smtClean="0"/>
                        <a:t> sections (like div) for the header and footer of a section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&lt;script&gt;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Script – used to embed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 reference an executable script,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usually JavaScript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C32EC-7145-3D48-A039-0702A1227AE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6" descr="Smiley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07" y="6223000"/>
            <a:ext cx="635000" cy="63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5064" y="6346465"/>
            <a:ext cx="704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developer.mozilla.org/en/docs/Web/HTML/Element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01126" y="5920343"/>
            <a:ext cx="5519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mtClean="0"/>
              <a:t>Learn these and more </a:t>
            </a:r>
            <a:r>
              <a:rPr lang="en-GB"/>
              <a:t>by practice, not memorisation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20638" y="52388"/>
            <a:ext cx="8578850" cy="48895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Brief History </a:t>
            </a:r>
            <a:r>
              <a:rPr lang="en-US" dirty="0">
                <a:latin typeface="Arial" charset="0"/>
              </a:rPr>
              <a:t>of HTML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71438" y="1138238"/>
            <a:ext cx="8929687" cy="5132387"/>
          </a:xfrm>
        </p:spPr>
        <p:txBody>
          <a:bodyPr/>
          <a:lstStyle/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Tim Berners-Lee proposed HTML at the European Laboratory for Particle Physics (CERN) in 1989 </a:t>
            </a:r>
          </a:p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Berners-Lee joined the ideas of the browser, a markup language (HTML), and a communications protocol that allowed hypertext linking</a:t>
            </a:r>
          </a:p>
          <a:p>
            <a:pPr>
              <a:buFont typeface="Wingdings" charset="0"/>
              <a:buChar char="l"/>
            </a:pPr>
            <a:r>
              <a:rPr lang="en-US" dirty="0" smtClean="0">
                <a:latin typeface="Arial" charset="0"/>
              </a:rPr>
              <a:t>People could read and create documents easily using </a:t>
            </a:r>
            <a:r>
              <a:rPr lang="en-US" dirty="0">
                <a:latin typeface="Arial" charset="0"/>
              </a:rPr>
              <a:t>HTML</a:t>
            </a:r>
          </a:p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HTML is an application of the Standard Generalized Markup Language (SGML), a standard system for specifying document structure 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E0A467-6333-3744-A067-001BE86833F1}" type="slidenum">
              <a:rPr lang="en-US" sz="1400"/>
              <a:pPr eaLnBrk="1" hangingPunct="1"/>
              <a:t>19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Learning Outcomes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Demonstrate </a:t>
            </a:r>
            <a:r>
              <a:rPr lang="en-AU" dirty="0"/>
              <a:t>best practices in creating </a:t>
            </a:r>
            <a:r>
              <a:rPr lang="en-AU" dirty="0" smtClean="0"/>
              <a:t>standards-based websites</a:t>
            </a:r>
          </a:p>
          <a:p>
            <a:r>
              <a:rPr lang="en-AU" dirty="0" smtClean="0"/>
              <a:t>Learn the basics of the HTML and CSS languages and how they work together</a:t>
            </a:r>
          </a:p>
          <a:p>
            <a:r>
              <a:rPr lang="en-AU" dirty="0" smtClean="0"/>
              <a:t>Appreciate some of the history of HTML and the current HTML 5 standard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C32EC-7145-3D48-A039-0702A1227A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68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20638" y="52388"/>
            <a:ext cx="8578850" cy="488950"/>
          </a:xfrm>
        </p:spPr>
        <p:txBody>
          <a:bodyPr/>
          <a:lstStyle/>
          <a:p>
            <a:r>
              <a:rPr lang="en-US">
                <a:latin typeface="Arial" charset="0"/>
              </a:rPr>
              <a:t>A Need for Standards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71438" y="1138238"/>
            <a:ext cx="8929687" cy="5132387"/>
          </a:xfrm>
        </p:spPr>
        <p:txBody>
          <a:bodyPr/>
          <a:lstStyle/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Things got messy in the "bad old days" (mid 90s) with browser-specific HTML and structural elements being used for display </a:t>
            </a:r>
            <a:r>
              <a:rPr lang="en-US" dirty="0" smtClean="0">
                <a:latin typeface="Arial" charset="0"/>
              </a:rPr>
              <a:t>information</a:t>
            </a:r>
          </a:p>
          <a:p>
            <a:pPr lvl="1">
              <a:buFont typeface="Wingdings" charset="0"/>
              <a:buChar char="l"/>
            </a:pPr>
            <a:r>
              <a:rPr lang="en-US" dirty="0" smtClean="0">
                <a:latin typeface="Arial" charset="0"/>
              </a:rPr>
              <a:t>Using tables for layout and &lt;font&gt; are classic examples</a:t>
            </a:r>
            <a:endParaRPr lang="en-US" dirty="0">
              <a:latin typeface="Arial" charset="0"/>
            </a:endParaRPr>
          </a:p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More data-based online applications started being developed (e.g. online banking), which HTML was not suitable for</a:t>
            </a:r>
          </a:p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The World Wide Web Consortium (W3C), founded in 1994 at MIT</a:t>
            </a:r>
            <a:r>
              <a:rPr lang="en-US" dirty="0" smtClean="0">
                <a:latin typeface="Arial" charset="0"/>
              </a:rPr>
              <a:t>, sets </a:t>
            </a:r>
            <a:r>
              <a:rPr lang="en-US" dirty="0">
                <a:latin typeface="Arial" charset="0"/>
              </a:rPr>
              <a:t>standards for HTML and other markup languages </a:t>
            </a:r>
            <a:endParaRPr lang="en-US" dirty="0" smtClean="0">
              <a:latin typeface="Arial" charset="0"/>
            </a:endParaRPr>
          </a:p>
          <a:p>
            <a:pPr lvl="1">
              <a:buFont typeface="Wingdings" charset="0"/>
              <a:buChar char="l"/>
            </a:pPr>
            <a:r>
              <a:rPr lang="en-US" dirty="0" smtClean="0">
                <a:latin typeface="Arial" charset="0"/>
              </a:rPr>
              <a:t>Jointly </a:t>
            </a:r>
            <a:r>
              <a:rPr lang="en-US" dirty="0">
                <a:latin typeface="Arial" charset="0"/>
              </a:rPr>
              <a:t>developed standards, rather than ones dictated by one vendor, benefit everyone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5D4BBB8-EEA2-CA49-9AEB-8E2B6CA6597E}" type="slidenum">
              <a:rPr lang="en-US" sz="1400"/>
              <a:pPr eaLnBrk="1" hangingPunct="1"/>
              <a:t>20</a:t>
            </a:fld>
            <a:endParaRPr lang="en-US" sz="1400"/>
          </a:p>
        </p:txBody>
      </p:sp>
      <p:pic>
        <p:nvPicPr>
          <p:cNvPr id="2355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5165725"/>
            <a:ext cx="9144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20638" y="52388"/>
            <a:ext cx="8578850" cy="488950"/>
          </a:xfrm>
        </p:spPr>
        <p:txBody>
          <a:bodyPr/>
          <a:lstStyle/>
          <a:p>
            <a:r>
              <a:rPr lang="en-US">
                <a:latin typeface="Arial" charset="0"/>
              </a:rPr>
              <a:t>A Proposal for HTML5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71438" y="1138238"/>
            <a:ext cx="8929687" cy="5132387"/>
          </a:xfrm>
        </p:spPr>
        <p:txBody>
          <a:bodyPr/>
          <a:lstStyle/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The Web Hypertext Application Technology Working Group (WHATWG) </a:t>
            </a:r>
            <a:r>
              <a:rPr lang="en-US" dirty="0" smtClean="0">
                <a:latin typeface="Arial" charset="0"/>
              </a:rPr>
              <a:t>started HTML5 in 2004 (first public draft 2008)</a:t>
            </a:r>
            <a:endParaRPr lang="en-US" dirty="0">
              <a:latin typeface="Arial" charset="0"/>
            </a:endParaRPr>
          </a:p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HTML5:</a:t>
            </a:r>
          </a:p>
          <a:p>
            <a:pPr lvl="1">
              <a:buFont typeface="Wingdings" charset="0"/>
              <a:buChar char="l"/>
            </a:pPr>
            <a:r>
              <a:rPr lang="en-US" dirty="0">
                <a:latin typeface="Arial" charset="0"/>
              </a:rPr>
              <a:t>Supports standards-based coding</a:t>
            </a:r>
          </a:p>
          <a:p>
            <a:pPr lvl="1">
              <a:buFont typeface="Wingdings" charset="0"/>
              <a:buChar char="l"/>
            </a:pPr>
            <a:r>
              <a:rPr lang="en-US" dirty="0">
                <a:latin typeface="Arial" charset="0"/>
              </a:rPr>
              <a:t>Compatible with HTML and XHTML </a:t>
            </a:r>
          </a:p>
          <a:p>
            <a:pPr lvl="1">
              <a:buFont typeface="Wingdings" charset="0"/>
              <a:buChar char="l"/>
            </a:pPr>
            <a:r>
              <a:rPr lang="en-US" dirty="0">
                <a:latin typeface="Arial" charset="0"/>
              </a:rPr>
              <a:t>Compatible with CSS</a:t>
            </a:r>
          </a:p>
          <a:p>
            <a:pPr lvl="1">
              <a:buFont typeface="Wingdings" charset="0"/>
              <a:buChar char="l"/>
            </a:pPr>
            <a:r>
              <a:rPr lang="en-US" dirty="0">
                <a:latin typeface="Arial" charset="0"/>
              </a:rPr>
              <a:t>Supports new page layout </a:t>
            </a:r>
            <a:r>
              <a:rPr lang="en-US" dirty="0" smtClean="0">
                <a:latin typeface="Arial" charset="0"/>
              </a:rPr>
              <a:t>elements like &lt;header&gt;, &lt;</a:t>
            </a:r>
            <a:r>
              <a:rPr lang="en-US" dirty="0" err="1" smtClean="0">
                <a:latin typeface="Arial" charset="0"/>
              </a:rPr>
              <a:t>nav</a:t>
            </a:r>
            <a:r>
              <a:rPr lang="en-US" dirty="0" smtClean="0">
                <a:latin typeface="Arial" charset="0"/>
              </a:rPr>
              <a:t>&gt;</a:t>
            </a:r>
            <a:endParaRPr lang="en-US" dirty="0">
              <a:latin typeface="Arial" charset="0"/>
            </a:endParaRPr>
          </a:p>
          <a:p>
            <a:pPr lvl="1">
              <a:buFont typeface="Wingdings" charset="0"/>
              <a:buChar char="l"/>
            </a:pPr>
            <a:r>
              <a:rPr lang="en-US" dirty="0">
                <a:latin typeface="Arial" charset="0"/>
              </a:rPr>
              <a:t>Application and media </a:t>
            </a:r>
            <a:r>
              <a:rPr lang="en-US" dirty="0" smtClean="0">
                <a:latin typeface="Arial" charset="0"/>
              </a:rPr>
              <a:t>compatible</a:t>
            </a:r>
          </a:p>
          <a:p>
            <a:pPr lvl="2">
              <a:buFont typeface="Wingdings" charset="0"/>
              <a:buChar char="l"/>
            </a:pPr>
            <a:r>
              <a:rPr lang="en-US" dirty="0" smtClean="0">
                <a:latin typeface="Arial" charset="0"/>
              </a:rPr>
              <a:t>E.g. video without Flash or other plugins</a:t>
            </a:r>
            <a:endParaRPr lang="en-US" dirty="0">
              <a:latin typeface="Arial" charset="0"/>
            </a:endParaRPr>
          </a:p>
          <a:p>
            <a:pPr>
              <a:buFont typeface="Wingdings" charset="0"/>
              <a:buChar char="l"/>
            </a:pPr>
            <a:endParaRPr lang="en-US" dirty="0">
              <a:latin typeface="Arial" charset="0"/>
            </a:endParaRPr>
          </a:p>
          <a:p>
            <a:pPr>
              <a:buFont typeface="Wingdings" charset="0"/>
              <a:buChar char="l"/>
            </a:pPr>
            <a:endParaRPr lang="en-US" dirty="0">
              <a:latin typeface="Arial" charset="0"/>
            </a:endParaRPr>
          </a:p>
          <a:p>
            <a:pPr>
              <a:buFont typeface="Wingdings" charset="0"/>
              <a:buChar char="l"/>
            </a:pPr>
            <a:endParaRPr lang="en-US" dirty="0">
              <a:latin typeface="Arial" charset="0"/>
            </a:endParaRPr>
          </a:p>
          <a:p>
            <a:pPr>
              <a:buFont typeface="Wingdings" charset="0"/>
              <a:buChar char="l"/>
            </a:pPr>
            <a:endParaRPr lang="en-US" dirty="0">
              <a:latin typeface="Arial" charset="0"/>
            </a:endParaRP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07AD76B-4298-2043-A0D3-71D2773D09BA}" type="slidenum">
              <a:rPr lang="en-US" sz="1400"/>
              <a:pPr eaLnBrk="1" hangingPunct="1"/>
              <a:t>21</a:t>
            </a:fld>
            <a:endParaRPr lang="en-US" sz="1400"/>
          </a:p>
        </p:txBody>
      </p:sp>
      <p:pic>
        <p:nvPicPr>
          <p:cNvPr id="2970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334000"/>
            <a:ext cx="8001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8" y="52388"/>
            <a:ext cx="8578850" cy="48895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Working with HTML5</a:t>
            </a:r>
            <a:endParaRPr lang="en-US" dirty="0">
              <a:latin typeface="+mn-lt"/>
              <a:ea typeface="+mj-ea"/>
              <a:cs typeface="+mj-cs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71438" y="1138238"/>
            <a:ext cx="8929687" cy="5132387"/>
          </a:xfrm>
        </p:spPr>
        <p:txBody>
          <a:bodyPr/>
          <a:lstStyle/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HTML5 attempts to address shortcomings of HTML</a:t>
            </a:r>
          </a:p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Addresses needs of modern Web design</a:t>
            </a:r>
          </a:p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Offers new features:</a:t>
            </a:r>
          </a:p>
          <a:p>
            <a:pPr lvl="1">
              <a:buFont typeface="Wingdings" charset="0"/>
              <a:buChar char="l"/>
            </a:pPr>
            <a:r>
              <a:rPr lang="en-US" dirty="0">
                <a:latin typeface="Arial" charset="0"/>
              </a:rPr>
              <a:t>Logical layout elements </a:t>
            </a:r>
          </a:p>
          <a:p>
            <a:pPr lvl="1">
              <a:buFont typeface="Wingdings" charset="0"/>
              <a:buChar char="l"/>
            </a:pPr>
            <a:r>
              <a:rPr lang="en-US" dirty="0">
                <a:latin typeface="Arial" charset="0"/>
              </a:rPr>
              <a:t>Rich media </a:t>
            </a:r>
          </a:p>
          <a:p>
            <a:pPr lvl="1">
              <a:buFont typeface="Wingdings" charset="0"/>
              <a:buChar char="l"/>
            </a:pPr>
            <a:r>
              <a:rPr lang="en-US" dirty="0">
                <a:latin typeface="Arial" charset="0"/>
              </a:rPr>
              <a:t>Support for </a:t>
            </a:r>
            <a:r>
              <a:rPr lang="en-US" dirty="0" smtClean="0">
                <a:latin typeface="Arial" charset="0"/>
              </a:rPr>
              <a:t>applications (e.g. browser-based data storage)</a:t>
            </a:r>
            <a:endParaRPr lang="en-US" dirty="0">
              <a:latin typeface="Arial" charset="0"/>
            </a:endParaRPr>
          </a:p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Removes old features:</a:t>
            </a:r>
          </a:p>
          <a:p>
            <a:pPr lvl="1">
              <a:buFont typeface="Wingdings" charset="0"/>
              <a:buChar char="l"/>
            </a:pPr>
            <a:r>
              <a:rPr lang="en-US" dirty="0">
                <a:latin typeface="Arial" charset="0"/>
              </a:rPr>
              <a:t>All display elements removed in </a:t>
            </a:r>
            <a:r>
              <a:rPr lang="en-US" dirty="0" err="1">
                <a:latin typeface="Arial" charset="0"/>
              </a:rPr>
              <a:t>favour</a:t>
            </a:r>
            <a:r>
              <a:rPr lang="en-US" dirty="0">
                <a:latin typeface="Arial" charset="0"/>
              </a:rPr>
              <a:t> of CSS </a:t>
            </a:r>
          </a:p>
          <a:p>
            <a:pPr lvl="1">
              <a:buFont typeface="Wingdings" charset="0"/>
              <a:buChar char="l"/>
            </a:pPr>
            <a:r>
              <a:rPr lang="en-US" dirty="0">
                <a:latin typeface="Arial" charset="0"/>
              </a:rPr>
              <a:t>Framesets are </a:t>
            </a:r>
            <a:r>
              <a:rPr lang="en-US" dirty="0" smtClean="0">
                <a:latin typeface="Arial" charset="0"/>
              </a:rPr>
              <a:t>gone</a:t>
            </a:r>
            <a:endParaRPr lang="en-US" dirty="0">
              <a:latin typeface="Arial" charset="0"/>
            </a:endParaRP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CBBCC1-24AC-9C49-828D-35B2BDAA9906}" type="slidenum">
              <a:rPr lang="en-US" sz="1400"/>
              <a:pPr eaLnBrk="1" hangingPunct="1"/>
              <a:t>22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20638" y="52388"/>
            <a:ext cx="8578850" cy="488950"/>
          </a:xfrm>
        </p:spPr>
        <p:txBody>
          <a:bodyPr/>
          <a:lstStyle/>
          <a:p>
            <a:r>
              <a:rPr lang="en-US">
                <a:latin typeface="Arial" charset="0"/>
              </a:rPr>
              <a:t>Working with HTML5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71438" y="1138238"/>
            <a:ext cx="8929687" cy="5132387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latin typeface="Arial" charset="0"/>
              </a:rPr>
              <a:t>HTML5 offers two syntax options:</a:t>
            </a:r>
          </a:p>
          <a:p>
            <a:pPr lvl="1">
              <a:buFont typeface="Wingdings" charset="0"/>
              <a:buChar char="l"/>
            </a:pPr>
            <a:r>
              <a:rPr lang="en-US" dirty="0" smtClean="0">
                <a:latin typeface="Arial" charset="0"/>
              </a:rPr>
              <a:t>Loose - HTML</a:t>
            </a:r>
            <a:r>
              <a:rPr lang="en-US" dirty="0">
                <a:latin typeface="Arial" charset="0"/>
              </a:rPr>
              <a:t>-compatible </a:t>
            </a:r>
            <a:r>
              <a:rPr lang="en-US" dirty="0" smtClean="0">
                <a:latin typeface="Arial" charset="0"/>
              </a:rPr>
              <a:t>syntax</a:t>
            </a:r>
            <a:endParaRPr lang="en-US" dirty="0">
              <a:latin typeface="Arial" charset="0"/>
            </a:endParaRPr>
          </a:p>
          <a:p>
            <a:pPr lvl="2">
              <a:buFont typeface="Wingdings" charset="0"/>
              <a:buChar char="l"/>
            </a:pPr>
            <a:r>
              <a:rPr lang="en-US" dirty="0">
                <a:latin typeface="Arial" charset="0"/>
              </a:rPr>
              <a:t>More relaxed syntax</a:t>
            </a:r>
          </a:p>
          <a:p>
            <a:pPr lvl="2">
              <a:buFont typeface="Wingdings" charset="0"/>
              <a:buChar char="l"/>
            </a:pPr>
            <a:r>
              <a:rPr lang="en-US" dirty="0">
                <a:latin typeface="Arial" charset="0"/>
              </a:rPr>
              <a:t>Code shortcuts </a:t>
            </a:r>
            <a:r>
              <a:rPr lang="en-US" dirty="0" smtClean="0">
                <a:latin typeface="Arial" charset="0"/>
              </a:rPr>
              <a:t>allowed</a:t>
            </a:r>
          </a:p>
          <a:p>
            <a:pPr lvl="2">
              <a:buFont typeface="Wingdings" charset="0"/>
              <a:buChar char="l"/>
            </a:pPr>
            <a:r>
              <a:rPr lang="en-US" dirty="0" smtClean="0">
                <a:latin typeface="Arial" charset="0"/>
              </a:rPr>
              <a:t>e.g. &lt;p class=test&gt;One&lt;p&gt;Two&lt;</a:t>
            </a:r>
            <a:r>
              <a:rPr lang="en-US" dirty="0" err="1" smtClean="0">
                <a:latin typeface="Arial" charset="0"/>
              </a:rPr>
              <a:t>br</a:t>
            </a:r>
            <a:r>
              <a:rPr lang="en-US" dirty="0" smtClean="0">
                <a:latin typeface="Arial" charset="0"/>
              </a:rPr>
              <a:t>&gt;…</a:t>
            </a:r>
            <a:endParaRPr lang="en-US" dirty="0">
              <a:latin typeface="Arial" charset="0"/>
            </a:endParaRPr>
          </a:p>
          <a:p>
            <a:pPr lvl="1">
              <a:buFont typeface="Wingdings" charset="0"/>
              <a:buChar char="l"/>
            </a:pPr>
            <a:endParaRPr lang="en-US" dirty="0" smtClean="0">
              <a:latin typeface="Arial" charset="0"/>
            </a:endParaRPr>
          </a:p>
          <a:p>
            <a:pPr lvl="1">
              <a:buFont typeface="Wingdings" charset="0"/>
              <a:buChar char="l"/>
            </a:pPr>
            <a:r>
              <a:rPr lang="en-US" dirty="0" smtClean="0">
                <a:latin typeface="Arial" charset="0"/>
              </a:rPr>
              <a:t>Strict - XML</a:t>
            </a:r>
            <a:r>
              <a:rPr lang="en-US" dirty="0">
                <a:latin typeface="Arial" charset="0"/>
              </a:rPr>
              <a:t>-compatible </a:t>
            </a:r>
            <a:r>
              <a:rPr lang="en-US" dirty="0" smtClean="0">
                <a:latin typeface="Arial" charset="0"/>
              </a:rPr>
              <a:t>syntax</a:t>
            </a:r>
            <a:endParaRPr lang="en-US" dirty="0">
              <a:latin typeface="Arial" charset="0"/>
            </a:endParaRPr>
          </a:p>
          <a:p>
            <a:pPr lvl="2">
              <a:buFont typeface="Wingdings" charset="0"/>
              <a:buChar char="l"/>
            </a:pPr>
            <a:r>
              <a:rPr lang="en-US" dirty="0">
                <a:latin typeface="Arial" charset="0"/>
              </a:rPr>
              <a:t>Consistent with XHTML</a:t>
            </a:r>
          </a:p>
          <a:p>
            <a:pPr lvl="2">
              <a:buFont typeface="Wingdings" charset="0"/>
              <a:buChar char="l"/>
            </a:pPr>
            <a:r>
              <a:rPr lang="en-US" dirty="0">
                <a:latin typeface="Arial" charset="0"/>
              </a:rPr>
              <a:t>Uses XML syntax </a:t>
            </a:r>
            <a:r>
              <a:rPr lang="en-US" dirty="0" smtClean="0">
                <a:latin typeface="Arial" charset="0"/>
              </a:rPr>
              <a:t>rules</a:t>
            </a:r>
          </a:p>
          <a:p>
            <a:pPr lvl="2">
              <a:buFont typeface="Wingdings" charset="0"/>
              <a:buChar char="l"/>
            </a:pPr>
            <a:r>
              <a:rPr lang="en-US" dirty="0" smtClean="0">
                <a:latin typeface="Arial" charset="0"/>
              </a:rPr>
              <a:t>e.g. &lt;p class="test"&gt;One&lt;/p&gt;&lt;p&gt;Two&lt;</a:t>
            </a:r>
            <a:r>
              <a:rPr lang="en-US" dirty="0" err="1" smtClean="0">
                <a:latin typeface="Arial" charset="0"/>
              </a:rPr>
              <a:t>br</a:t>
            </a:r>
            <a:r>
              <a:rPr lang="en-US" dirty="0" smtClean="0">
                <a:latin typeface="Arial" charset="0"/>
              </a:rPr>
              <a:t> /&gt;&lt;/p&gt;…</a:t>
            </a:r>
            <a:endParaRPr lang="en-US" dirty="0">
              <a:latin typeface="Arial" charset="0"/>
            </a:endParaRPr>
          </a:p>
          <a:p>
            <a:pPr>
              <a:buFont typeface="Wingdings" charset="0"/>
              <a:buChar char="l"/>
            </a:pPr>
            <a:endParaRPr lang="en-US" dirty="0">
              <a:latin typeface="Arial" charset="0"/>
            </a:endParaRPr>
          </a:p>
          <a:p>
            <a:pPr>
              <a:buFont typeface="Wingdings" charset="0"/>
              <a:buChar char="l"/>
            </a:pPr>
            <a:endParaRPr lang="en-US" dirty="0">
              <a:latin typeface="Arial" charset="0"/>
            </a:endParaRP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804280-D717-A64F-8BF6-04F2DC0751F1}" type="slidenum">
              <a:rPr lang="en-US" sz="1400"/>
              <a:pPr eaLnBrk="1" hangingPunct="1"/>
              <a:t>23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20638" y="52388"/>
            <a:ext cx="8578850" cy="488950"/>
          </a:xfrm>
        </p:spPr>
        <p:txBody>
          <a:bodyPr/>
          <a:lstStyle/>
          <a:p>
            <a:r>
              <a:rPr lang="en-US">
                <a:latin typeface="Arial" charset="0"/>
              </a:rPr>
              <a:t>Creating Syntactically Correct Code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71438" y="1138238"/>
            <a:ext cx="8929687" cy="5132387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i="1" dirty="0">
                <a:latin typeface="Arial" charset="0"/>
              </a:rPr>
              <a:t>(Below are </a:t>
            </a:r>
            <a:r>
              <a:rPr lang="en-US" i="1" dirty="0" smtClean="0">
                <a:latin typeface="Arial" charset="0"/>
              </a:rPr>
              <a:t>required </a:t>
            </a:r>
            <a:r>
              <a:rPr lang="en-US" i="1" dirty="0">
                <a:latin typeface="Arial" charset="0"/>
              </a:rPr>
              <a:t>for </a:t>
            </a:r>
            <a:r>
              <a:rPr lang="en-US" i="1" dirty="0" smtClean="0">
                <a:latin typeface="Arial" charset="0"/>
              </a:rPr>
              <a:t>any syntax)</a:t>
            </a:r>
            <a:endParaRPr lang="en-US" i="1" dirty="0" smtClean="0">
              <a:latin typeface="Arial" charset="0"/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  <a:ea typeface="+mn-ea"/>
                <a:cs typeface="+mn-cs"/>
              </a:rPr>
              <a:t>Documents </a:t>
            </a:r>
            <a:r>
              <a:rPr lang="en-US" dirty="0">
                <a:latin typeface="Arial" charset="0"/>
                <a:ea typeface="+mn-ea"/>
                <a:cs typeface="+mn-cs"/>
              </a:rPr>
              <a:t>must be well-formed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" charset="0"/>
                <a:ea typeface="+mn-ea"/>
                <a:cs typeface="+mn-cs"/>
              </a:rPr>
              <a:t>All tags must nest properly and not overlap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 smtClean="0">
              <a:latin typeface="Arial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i="1" dirty="0" smtClean="0">
                <a:latin typeface="Arial" charset="0"/>
              </a:rPr>
              <a:t>(Below </a:t>
            </a:r>
            <a:r>
              <a:rPr lang="en-US" i="1" dirty="0">
                <a:latin typeface="Arial" charset="0"/>
              </a:rPr>
              <a:t>are only required for strict syntax</a:t>
            </a:r>
            <a:r>
              <a:rPr lang="en-US" i="1" dirty="0" smtClean="0">
                <a:latin typeface="Arial" charset="0"/>
              </a:rPr>
              <a:t>)</a:t>
            </a:r>
            <a:endParaRPr lang="en-US" i="1" dirty="0" smtClean="0">
              <a:latin typeface="Arial" charset="0"/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  <a:ea typeface="+mn-ea"/>
                <a:cs typeface="+mn-cs"/>
              </a:rPr>
              <a:t>Use </a:t>
            </a:r>
            <a:r>
              <a:rPr lang="en-US" dirty="0">
                <a:latin typeface="Arial" charset="0"/>
                <a:ea typeface="+mn-ea"/>
                <a:cs typeface="+mn-cs"/>
              </a:rPr>
              <a:t>all lowercase for element names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" charset="0"/>
                <a:ea typeface="+mn-ea"/>
                <a:cs typeface="+mn-cs"/>
              </a:rPr>
              <a:t>Always use closing tags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" charset="0"/>
                <a:ea typeface="+mn-ea"/>
                <a:cs typeface="+mn-cs"/>
              </a:rPr>
              <a:t>Empty elements are marked with a closing slash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" charset="0"/>
                <a:ea typeface="+mn-ea"/>
                <a:cs typeface="+mn-cs"/>
              </a:rPr>
              <a:t>Attribute values must be contained in quotation marks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C6A503-28A4-FB49-A7F1-026E6ED82194}" type="slidenum">
              <a:rPr lang="en-US" sz="1400"/>
              <a:pPr eaLnBrk="1" hangingPunct="1"/>
              <a:t>24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20638" y="52388"/>
            <a:ext cx="8578850" cy="488950"/>
          </a:xfrm>
        </p:spPr>
        <p:txBody>
          <a:bodyPr/>
          <a:lstStyle/>
          <a:p>
            <a:r>
              <a:rPr lang="en-US">
                <a:latin typeface="Arial" charset="0"/>
              </a:rPr>
              <a:t>Working with HTML5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71438" y="1138238"/>
            <a:ext cx="8929687" cy="5132387"/>
          </a:xfrm>
        </p:spPr>
        <p:txBody>
          <a:bodyPr/>
          <a:lstStyle/>
          <a:p>
            <a:r>
              <a:rPr lang="en-US" dirty="0"/>
              <a:t>We don't require a particular syntax in this subject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it validates with W3C </a:t>
            </a:r>
            <a:r>
              <a:rPr lang="en-US" dirty="0"/>
              <a:t>validation tools (validator.w3.org), </a:t>
            </a:r>
            <a:r>
              <a:rPr lang="en-US" dirty="0" smtClean="0"/>
              <a:t>that’s fine.</a:t>
            </a:r>
          </a:p>
          <a:p>
            <a:r>
              <a:rPr lang="en-US" dirty="0" smtClean="0"/>
              <a:t>“Better” code makes pages work better.</a:t>
            </a:r>
          </a:p>
          <a:p>
            <a:r>
              <a:rPr lang="en-US" dirty="0" smtClean="0"/>
              <a:t>You should prefer the sort of code that tools like </a:t>
            </a:r>
            <a:r>
              <a:rPr lang="en-US" dirty="0" err="1" smtClean="0"/>
              <a:t>PHPStorm</a:t>
            </a:r>
            <a:r>
              <a:rPr lang="en-US" dirty="0" smtClean="0"/>
              <a:t>, Brackets</a:t>
            </a:r>
            <a:r>
              <a:rPr lang="en-US" dirty="0"/>
              <a:t> </a:t>
            </a:r>
            <a:r>
              <a:rPr lang="en-US" dirty="0" smtClean="0"/>
              <a:t>and Dreamweaver make, which is closer to strict.</a:t>
            </a:r>
          </a:p>
          <a:p>
            <a:r>
              <a:rPr lang="en-US" dirty="0" smtClean="0"/>
              <a:t>E.g. always close non-empty elements like &lt;p&gt;</a:t>
            </a:r>
          </a:p>
          <a:p>
            <a:pPr lvl="1"/>
            <a:r>
              <a:rPr lang="en-US" dirty="0" smtClean="0"/>
              <a:t>But don’t use closing slashes for empty elements like 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Do quote attribute values like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image.png</a:t>
            </a:r>
            <a:r>
              <a:rPr lang="en-US" dirty="0" smtClean="0"/>
              <a:t>"…</a:t>
            </a:r>
            <a:endParaRPr lang="en-US" dirty="0"/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804280-D717-A64F-8BF6-04F2DC0751F1}" type="slidenum">
              <a:rPr lang="en-US" sz="1400"/>
              <a:pPr eaLnBrk="1" hangingPunct="1"/>
              <a:t>25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346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20638" y="52388"/>
            <a:ext cx="8578850" cy="488950"/>
          </a:xfrm>
        </p:spPr>
        <p:txBody>
          <a:bodyPr/>
          <a:lstStyle/>
          <a:p>
            <a:r>
              <a:rPr lang="en-US">
                <a:latin typeface="Arial" charset="0"/>
              </a:rPr>
              <a:t>Choosing the Correct doctype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1138238"/>
            <a:ext cx="8929687" cy="513238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Always use a doctype statement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Using a doctype forces the browser to display in standards mode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dirty="0" smtClean="0"/>
              <a:t>Standards </a:t>
            </a:r>
            <a:r>
              <a:rPr lang="en-GB" dirty="0"/>
              <a:t>mode </a:t>
            </a:r>
            <a:r>
              <a:rPr lang="en-GB" dirty="0" smtClean="0"/>
              <a:t>= browsers </a:t>
            </a:r>
            <a:r>
              <a:rPr lang="en-GB" dirty="0"/>
              <a:t>try to give documents the specification-wise correct treatment </a:t>
            </a:r>
            <a:endParaRPr lang="en-GB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GB" dirty="0" smtClean="0">
                <a:ea typeface="+mn-ea"/>
                <a:cs typeface="+mn-cs"/>
              </a:rPr>
              <a:t>Quirks mode = </a:t>
            </a:r>
            <a:r>
              <a:rPr lang="en-GB" dirty="0"/>
              <a:t>browsers violate contemporary Web format specifications in order to avoid “breaking” pages authored according to practices that were prevalent in the late 1990s</a:t>
            </a: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The standard doctype statement for HTML5:</a:t>
            </a:r>
          </a:p>
          <a:p>
            <a:pPr indent="4763" fontAlgn="auto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&lt;!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doctype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html&gt;</a:t>
            </a:r>
          </a:p>
          <a:p>
            <a:pPr fontAlgn="auto"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E3F340-1ACC-0348-9B9E-73C7D1BBD1D5}" type="slidenum">
              <a:rPr lang="en-US" sz="1400"/>
              <a:pPr eaLnBrk="1" hangingPunct="1"/>
              <a:t>26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20638" y="52388"/>
            <a:ext cx="8578850" cy="488950"/>
          </a:xfrm>
        </p:spPr>
        <p:txBody>
          <a:bodyPr/>
          <a:lstStyle/>
          <a:p>
            <a:r>
              <a:rPr lang="en-US">
                <a:latin typeface="Arial" charset="0"/>
              </a:rPr>
              <a:t>New Elements in HTML5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71438" y="1138238"/>
            <a:ext cx="8929687" cy="5132387"/>
          </a:xfrm>
        </p:spPr>
        <p:txBody>
          <a:bodyPr/>
          <a:lstStyle/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HTML5 has a number of new </a:t>
            </a:r>
            <a:r>
              <a:rPr lang="en-US" dirty="0" smtClean="0">
                <a:latin typeface="Arial" charset="0"/>
              </a:rPr>
              <a:t>elements</a:t>
            </a:r>
            <a:endParaRPr lang="en-US" dirty="0">
              <a:latin typeface="Arial" charset="0"/>
            </a:endParaRPr>
          </a:p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Not all elements are supported by </a:t>
            </a:r>
            <a:r>
              <a:rPr lang="en-US" dirty="0" smtClean="0">
                <a:latin typeface="Arial" charset="0"/>
              </a:rPr>
              <a:t>current browsers (most are)</a:t>
            </a:r>
          </a:p>
          <a:p>
            <a:pPr lvl="1">
              <a:buFont typeface="Wingdings" charset="0"/>
              <a:buChar char="l"/>
            </a:pPr>
            <a:r>
              <a:rPr lang="en-US" dirty="0" smtClean="0">
                <a:latin typeface="Arial" charset="0"/>
              </a:rPr>
              <a:t>see </a:t>
            </a:r>
            <a:r>
              <a:rPr lang="en-US" dirty="0" smtClean="0">
                <a:latin typeface="Arial" charset="0"/>
                <a:hlinkClick r:id="rId2"/>
              </a:rPr>
              <a:t>www.caniuse.com</a:t>
            </a:r>
            <a:r>
              <a:rPr lang="en-US" dirty="0">
                <a:latin typeface="Arial" charset="0"/>
              </a:rPr>
              <a:t> </a:t>
            </a:r>
          </a:p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Test new elements carefully</a:t>
            </a:r>
          </a:p>
          <a:p>
            <a:pPr>
              <a:buFont typeface="Wingdings" charset="0"/>
              <a:buChar char="l"/>
            </a:pPr>
            <a:endParaRPr lang="en-US" dirty="0">
              <a:latin typeface="Arial" charset="0"/>
            </a:endParaRPr>
          </a:p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Many elements have been removed in </a:t>
            </a:r>
            <a:r>
              <a:rPr lang="en-US" dirty="0" smtClean="0">
                <a:latin typeface="Arial" charset="0"/>
              </a:rPr>
              <a:t>HTML </a:t>
            </a:r>
            <a:endParaRPr lang="en-US" dirty="0">
              <a:latin typeface="Arial" charset="0"/>
            </a:endParaRPr>
          </a:p>
          <a:p>
            <a:pPr lvl="1">
              <a:buFont typeface="Wingdings" charset="0"/>
              <a:buChar char="l"/>
            </a:pPr>
            <a:r>
              <a:rPr lang="en-US" dirty="0">
                <a:latin typeface="Arial" charset="0"/>
              </a:rPr>
              <a:t>mostly those involving presentation effects </a:t>
            </a:r>
            <a:r>
              <a:rPr lang="en-US" dirty="0">
                <a:solidFill>
                  <a:srgbClr val="1F497D"/>
                </a:solidFill>
                <a:latin typeface="Arial" charset="0"/>
              </a:rPr>
              <a:t>… why?</a:t>
            </a:r>
          </a:p>
          <a:p>
            <a:pPr lvl="1">
              <a:buFont typeface="Wingdings" charset="0"/>
              <a:buChar char="l"/>
            </a:pPr>
            <a:r>
              <a:rPr lang="en-US" dirty="0">
                <a:latin typeface="Arial" charset="0"/>
              </a:rPr>
              <a:t>Framesets are no longer available</a:t>
            </a: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D126A3-DC9E-6640-8CD6-91D0DEAE9E18}" type="slidenum">
              <a:rPr lang="en-US" sz="1400"/>
              <a:pPr eaLnBrk="1" hangingPunct="1"/>
              <a:t>27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20638" y="52388"/>
            <a:ext cx="8578850" cy="488950"/>
          </a:xfrm>
        </p:spPr>
        <p:txBody>
          <a:bodyPr/>
          <a:lstStyle/>
          <a:p>
            <a:r>
              <a:rPr lang="en-US">
                <a:latin typeface="Arial" charset="0"/>
              </a:rPr>
              <a:t>Attributes in HTML5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71438" y="1138238"/>
            <a:ext cx="8929687" cy="5132387"/>
          </a:xfrm>
        </p:spPr>
        <p:txBody>
          <a:bodyPr/>
          <a:lstStyle/>
          <a:p>
            <a:pPr>
              <a:buFont typeface="Wingdings" charset="0"/>
              <a:buChar char="l"/>
            </a:pPr>
            <a:r>
              <a:rPr lang="en-US" b="1" dirty="0">
                <a:latin typeface="Arial" charset="0"/>
              </a:rPr>
              <a:t>Elements</a:t>
            </a:r>
            <a:r>
              <a:rPr lang="en-US" dirty="0">
                <a:latin typeface="Arial" charset="0"/>
              </a:rPr>
              <a:t> can contain </a:t>
            </a:r>
            <a:r>
              <a:rPr lang="en-US" b="1" dirty="0">
                <a:latin typeface="Arial" charset="0"/>
              </a:rPr>
              <a:t>attributes</a:t>
            </a:r>
            <a:r>
              <a:rPr lang="en-US" dirty="0">
                <a:latin typeface="Arial" charset="0"/>
              </a:rPr>
              <a:t> that set properties</a:t>
            </a:r>
          </a:p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Global attributes can be applied to any </a:t>
            </a:r>
            <a:r>
              <a:rPr lang="en-US" dirty="0" smtClean="0">
                <a:latin typeface="Arial" charset="0"/>
              </a:rPr>
              <a:t>element</a:t>
            </a:r>
          </a:p>
          <a:p>
            <a:pPr lvl="1">
              <a:buFont typeface="Wingdings" charset="0"/>
              <a:buChar char="l"/>
            </a:pPr>
            <a:r>
              <a:rPr lang="en-US" dirty="0" smtClean="0">
                <a:latin typeface="Arial" charset="0"/>
              </a:rPr>
              <a:t>Including class, id, style (all for CSS), </a:t>
            </a:r>
            <a:r>
              <a:rPr lang="en-US" dirty="0" err="1" smtClean="0">
                <a:latin typeface="Arial" charset="0"/>
              </a:rPr>
              <a:t>lang</a:t>
            </a:r>
            <a:r>
              <a:rPr lang="en-US" dirty="0" smtClean="0">
                <a:latin typeface="Arial" charset="0"/>
              </a:rPr>
              <a:t>, title, </a:t>
            </a:r>
            <a:r>
              <a:rPr lang="en-US" dirty="0" err="1" smtClean="0">
                <a:latin typeface="Arial" charset="0"/>
              </a:rPr>
              <a:t>accesskey</a:t>
            </a:r>
            <a:endParaRPr lang="en-US" dirty="0">
              <a:latin typeface="Arial" charset="0"/>
            </a:endParaRPr>
          </a:p>
          <a:p>
            <a:pPr>
              <a:buFont typeface="Wingdings" charset="0"/>
              <a:buChar char="l"/>
            </a:pPr>
            <a:r>
              <a:rPr lang="en-US" dirty="0" smtClean="0">
                <a:latin typeface="Arial" charset="0"/>
              </a:rPr>
              <a:t>Earlier </a:t>
            </a:r>
            <a:r>
              <a:rPr lang="en-US" dirty="0">
                <a:latin typeface="Arial" charset="0"/>
              </a:rPr>
              <a:t>versions of HTML had more attributes</a:t>
            </a:r>
          </a:p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HTML5 has fewer attributes because of CSS</a:t>
            </a:r>
          </a:p>
          <a:p>
            <a:pPr>
              <a:buFont typeface="Wingdings" charset="0"/>
              <a:buChar char="l"/>
            </a:pPr>
            <a:r>
              <a:rPr lang="en-US" dirty="0" smtClean="0">
                <a:latin typeface="Arial" charset="0"/>
              </a:rPr>
              <a:t>E.g. </a:t>
            </a:r>
            <a:r>
              <a:rPr lang="en-US" b="1" dirty="0" smtClean="0">
                <a:latin typeface="Arial" charset="0"/>
              </a:rPr>
              <a:t>align</a:t>
            </a:r>
            <a:r>
              <a:rPr lang="en-US" dirty="0" smtClean="0">
                <a:latin typeface="Arial" charset="0"/>
              </a:rPr>
              <a:t> and </a:t>
            </a:r>
            <a:r>
              <a:rPr lang="en-US" b="1" dirty="0" smtClean="0">
                <a:latin typeface="Arial" charset="0"/>
              </a:rPr>
              <a:t>border </a:t>
            </a:r>
            <a:r>
              <a:rPr lang="en-US" dirty="0" smtClean="0">
                <a:latin typeface="Arial" charset="0"/>
              </a:rPr>
              <a:t>attributes for div elements</a:t>
            </a:r>
          </a:p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  <a:hlinkClick r:id="rId2"/>
              </a:rPr>
              <a:t>http://www.w3.org/TR/html5/</a:t>
            </a:r>
            <a:r>
              <a:rPr lang="en-US" dirty="0" smtClean="0">
                <a:latin typeface="Arial" charset="0"/>
                <a:hlinkClick r:id="rId2"/>
              </a:rPr>
              <a:t>obsolete.html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>
              <a:buFont typeface="Wingdings" charset="0"/>
              <a:buChar char="l"/>
            </a:pPr>
            <a:endParaRPr lang="en-US" dirty="0">
              <a:latin typeface="Arial" charset="0"/>
            </a:endParaRP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7897B9-55B3-F64D-B83E-292AD68B4297}" type="slidenum">
              <a:rPr lang="en-US" sz="1400"/>
              <a:pPr eaLnBrk="1" hangingPunct="1"/>
              <a:t>28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20638" y="52388"/>
            <a:ext cx="8578850" cy="488950"/>
          </a:xfrm>
        </p:spPr>
        <p:txBody>
          <a:bodyPr/>
          <a:lstStyle/>
          <a:p>
            <a:r>
              <a:rPr lang="en-US">
                <a:latin typeface="Arial" charset="0"/>
              </a:rPr>
              <a:t>Using HTML5 Elements for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Page Structure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71438" y="1138238"/>
            <a:ext cx="8929687" cy="5132387"/>
          </a:xfrm>
        </p:spPr>
        <p:txBody>
          <a:bodyPr/>
          <a:lstStyle/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Most Web pages contain some common sections:</a:t>
            </a:r>
          </a:p>
          <a:p>
            <a:pPr lvl="1">
              <a:buFont typeface="Wingdings" charset="0"/>
              <a:buChar char="l"/>
            </a:pPr>
            <a:r>
              <a:rPr lang="en-US" dirty="0">
                <a:latin typeface="Arial" charset="0"/>
              </a:rPr>
              <a:t>Header</a:t>
            </a:r>
          </a:p>
          <a:p>
            <a:pPr lvl="1">
              <a:buFont typeface="Wingdings" charset="0"/>
              <a:buChar char="l"/>
            </a:pPr>
            <a:r>
              <a:rPr lang="en-US" dirty="0">
                <a:latin typeface="Arial" charset="0"/>
              </a:rPr>
              <a:t>Navigation</a:t>
            </a:r>
          </a:p>
          <a:p>
            <a:pPr lvl="1">
              <a:buFont typeface="Wingdings" charset="0"/>
              <a:buChar char="l"/>
            </a:pPr>
            <a:r>
              <a:rPr lang="en-US" dirty="0">
                <a:latin typeface="Arial" charset="0"/>
              </a:rPr>
              <a:t>Articles</a:t>
            </a:r>
          </a:p>
          <a:p>
            <a:pPr lvl="1">
              <a:buFont typeface="Wingdings" charset="0"/>
              <a:buChar char="l"/>
            </a:pPr>
            <a:r>
              <a:rPr lang="en-US" dirty="0">
                <a:latin typeface="Arial" charset="0"/>
              </a:rPr>
              <a:t>Figures</a:t>
            </a:r>
          </a:p>
          <a:p>
            <a:pPr lvl="1">
              <a:buFont typeface="Wingdings" charset="0"/>
              <a:buChar char="l"/>
            </a:pPr>
            <a:r>
              <a:rPr lang="en-US" dirty="0">
                <a:latin typeface="Arial" charset="0"/>
              </a:rPr>
              <a:t>Footers</a:t>
            </a:r>
          </a:p>
          <a:p>
            <a:pPr lvl="1">
              <a:buFont typeface="Wingdings" charset="0"/>
              <a:buChar char="l"/>
            </a:pPr>
            <a:r>
              <a:rPr lang="en-US" dirty="0">
                <a:latin typeface="Arial" charset="0"/>
              </a:rPr>
              <a:t>Sidebars</a:t>
            </a:r>
          </a:p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These are commonly marked up with &lt;div&gt; elements and appropriate id or class </a:t>
            </a:r>
            <a:r>
              <a:rPr lang="en-US" dirty="0" smtClean="0">
                <a:latin typeface="Arial" charset="0"/>
              </a:rPr>
              <a:t>names</a:t>
            </a:r>
          </a:p>
          <a:p>
            <a:pPr lvl="1">
              <a:buFont typeface="Wingdings" charset="0"/>
              <a:buChar char="l"/>
            </a:pPr>
            <a:r>
              <a:rPr lang="en-US" dirty="0" smtClean="0">
                <a:latin typeface="Arial" charset="0"/>
              </a:rPr>
              <a:t>e.g. &lt;div id="header"&gt;…&lt;/div&gt;</a:t>
            </a:r>
            <a:endParaRPr lang="en-US" dirty="0">
              <a:latin typeface="Arial" charset="0"/>
            </a:endParaRP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466E30-EE3A-B943-A7D1-6D42E72A25D5}" type="slidenum">
              <a:rPr lang="en-US" sz="1400"/>
              <a:pPr eaLnBrk="1" hangingPunct="1"/>
              <a:t>29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Remember…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These notes are not meant to be exhaustive or stand-alone</a:t>
            </a:r>
          </a:p>
          <a:p>
            <a:endParaRPr lang="en-GB" dirty="0" smtClean="0"/>
          </a:p>
          <a:p>
            <a:r>
              <a:rPr lang="en-GB" dirty="0" smtClean="0"/>
              <a:t>You should read the chapters in the books and watch the videos online – preferably before the lecture – to pick everything up</a:t>
            </a:r>
          </a:p>
          <a:p>
            <a:endParaRPr lang="en-GB" dirty="0"/>
          </a:p>
          <a:p>
            <a:r>
              <a:rPr lang="en-GB" dirty="0" smtClean="0"/>
              <a:t>… and practise making small pages and sites – so it sticks!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C32EC-7145-3D48-A039-0702A1227AE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20638" y="52388"/>
            <a:ext cx="8578850" cy="488950"/>
          </a:xfrm>
        </p:spPr>
        <p:txBody>
          <a:bodyPr/>
          <a:lstStyle/>
          <a:p>
            <a:r>
              <a:rPr lang="en-US">
                <a:latin typeface="Arial" charset="0"/>
              </a:rPr>
              <a:t>Using HTML5 Elements for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Page Structure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71438" y="1138238"/>
            <a:ext cx="8929687" cy="5132387"/>
          </a:xfrm>
        </p:spPr>
        <p:txBody>
          <a:bodyPr/>
          <a:lstStyle/>
          <a:p>
            <a:pPr>
              <a:buFont typeface="Wingdings" charset="0"/>
              <a:buChar char="l"/>
            </a:pPr>
            <a:r>
              <a:rPr lang="en-US">
                <a:latin typeface="Arial" charset="0"/>
              </a:rPr>
              <a:t>The HTML5 elements for page layout include:</a:t>
            </a:r>
          </a:p>
          <a:p>
            <a:pPr lvl="1">
              <a:buFont typeface="Wingdings" charset="0"/>
              <a:buChar char="l"/>
            </a:pPr>
            <a:r>
              <a:rPr lang="en-US">
                <a:latin typeface="Arial" charset="0"/>
              </a:rPr>
              <a:t>&lt;header&gt; Contains the page header content</a:t>
            </a:r>
          </a:p>
          <a:p>
            <a:pPr lvl="1">
              <a:buFont typeface="Wingdings" charset="0"/>
              <a:buChar char="l"/>
            </a:pPr>
            <a:r>
              <a:rPr lang="en-US">
                <a:latin typeface="Arial" charset="0"/>
              </a:rPr>
              <a:t>&lt;nav&gt; Contains the navigation elements for the page</a:t>
            </a:r>
          </a:p>
          <a:p>
            <a:pPr lvl="1">
              <a:buFont typeface="Wingdings" charset="0"/>
              <a:buChar char="l"/>
            </a:pPr>
            <a:r>
              <a:rPr lang="en-US">
                <a:latin typeface="Arial" charset="0"/>
              </a:rPr>
              <a:t>&lt;article&gt; Contains the primary page content</a:t>
            </a:r>
          </a:p>
          <a:p>
            <a:pPr lvl="1">
              <a:buFont typeface="Wingdings" charset="0"/>
              <a:buChar char="l"/>
            </a:pPr>
            <a:r>
              <a:rPr lang="en-US">
                <a:latin typeface="Arial" charset="0"/>
              </a:rPr>
              <a:t>&lt;section&gt; Defines sections or groupings of page content</a:t>
            </a:r>
          </a:p>
          <a:p>
            <a:pPr lvl="1">
              <a:buFont typeface="Wingdings" charset="0"/>
              <a:buChar char="l"/>
            </a:pPr>
            <a:r>
              <a:rPr lang="en-US">
                <a:latin typeface="Arial" charset="0"/>
              </a:rPr>
              <a:t>&lt;aside&gt; Contains additional content such as a quote or sidebar</a:t>
            </a:r>
          </a:p>
          <a:p>
            <a:pPr lvl="1">
              <a:buFont typeface="Wingdings" charset="0"/>
              <a:buChar char="l"/>
            </a:pPr>
            <a:r>
              <a:rPr lang="en-US">
                <a:latin typeface="Arial" charset="0"/>
              </a:rPr>
              <a:t>&lt;figure&gt; Contains images for the article content</a:t>
            </a:r>
          </a:p>
          <a:p>
            <a:pPr lvl="1">
              <a:buFont typeface="Wingdings" charset="0"/>
              <a:buChar char="l"/>
            </a:pPr>
            <a:r>
              <a:rPr lang="en-US">
                <a:latin typeface="Arial" charset="0"/>
              </a:rPr>
              <a:t>&lt;footer&gt; Contains page footer content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AF3917-45F4-7C43-BD42-6C5FBDE218F0}" type="slidenum">
              <a:rPr lang="en-US" sz="1400"/>
              <a:pPr eaLnBrk="1" hangingPunct="1"/>
              <a:t>30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20638" y="52388"/>
            <a:ext cx="8578850" cy="488950"/>
          </a:xfrm>
        </p:spPr>
        <p:txBody>
          <a:bodyPr/>
          <a:lstStyle/>
          <a:p>
            <a:r>
              <a:rPr lang="en-US">
                <a:latin typeface="Arial" charset="0"/>
              </a:rPr>
              <a:t>Interactive Capabilities in HTML5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71438" y="1138238"/>
            <a:ext cx="8929687" cy="5132387"/>
          </a:xfrm>
        </p:spPr>
        <p:txBody>
          <a:bodyPr/>
          <a:lstStyle/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Audio and video</a:t>
            </a:r>
          </a:p>
          <a:p>
            <a:pPr lvl="1">
              <a:buFont typeface="Wingdings" charset="0"/>
              <a:buChar char="l"/>
            </a:pPr>
            <a:r>
              <a:rPr lang="en-US" dirty="0">
                <a:latin typeface="Arial" charset="0"/>
              </a:rPr>
              <a:t>new &lt;video&gt; element, video player built in to </a:t>
            </a:r>
            <a:r>
              <a:rPr lang="en-US" dirty="0" smtClean="0">
                <a:latin typeface="Arial" charset="0"/>
              </a:rPr>
              <a:t>browser</a:t>
            </a:r>
          </a:p>
          <a:p>
            <a:pPr lvl="1">
              <a:buFont typeface="Wingdings" charset="0"/>
              <a:buChar char="l"/>
            </a:pPr>
            <a:r>
              <a:rPr lang="en-US" dirty="0" smtClean="0">
                <a:latin typeface="Arial" charset="0"/>
              </a:rPr>
              <a:t>this means you don't need plugins like Flash Player</a:t>
            </a:r>
            <a:endParaRPr lang="en-US" dirty="0">
              <a:latin typeface="Arial" charset="0"/>
            </a:endParaRPr>
          </a:p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Drawing </a:t>
            </a:r>
            <a:r>
              <a:rPr lang="en-US" dirty="0" smtClean="0">
                <a:latin typeface="Arial" charset="0"/>
              </a:rPr>
              <a:t>&lt;canvas&gt; </a:t>
            </a:r>
          </a:p>
          <a:p>
            <a:pPr lvl="1">
              <a:buFont typeface="Wingdings" charset="0"/>
              <a:buChar char="l"/>
            </a:pPr>
            <a:r>
              <a:rPr lang="en-US" dirty="0" smtClean="0">
                <a:latin typeface="Arial" charset="0"/>
              </a:rPr>
              <a:t>you can use JavaScript to create animations in the canvas</a:t>
            </a:r>
            <a:endParaRPr lang="en-US" dirty="0">
              <a:latin typeface="Arial" charset="0"/>
            </a:endParaRPr>
          </a:p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Background application processing</a:t>
            </a:r>
          </a:p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Local data storage</a:t>
            </a:r>
          </a:p>
          <a:p>
            <a:pPr>
              <a:buFont typeface="Wingdings" charset="0"/>
              <a:buChar char="l"/>
            </a:pPr>
            <a:endParaRPr lang="en-US" dirty="0">
              <a:latin typeface="Arial" charset="0"/>
            </a:endParaRP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DA808C-E453-4A4D-B4AD-537771D4286E}" type="slidenum">
              <a:rPr lang="en-US" sz="1400"/>
              <a:pPr eaLnBrk="1" hangingPunct="1"/>
              <a:t>31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20638" y="52388"/>
            <a:ext cx="8578850" cy="488950"/>
          </a:xfrm>
        </p:spPr>
        <p:txBody>
          <a:bodyPr/>
          <a:lstStyle/>
          <a:p>
            <a:r>
              <a:rPr lang="en-US">
                <a:latin typeface="Arial" charset="0"/>
              </a:rPr>
              <a:t>Using Good Coding Practices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71438" y="1138238"/>
            <a:ext cx="8929687" cy="5132387"/>
          </a:xfrm>
        </p:spPr>
        <p:txBody>
          <a:bodyPr/>
          <a:lstStyle/>
          <a:p>
            <a:pPr>
              <a:buFont typeface="Wingdings" charset="0"/>
              <a:buChar char="l"/>
            </a:pPr>
            <a:r>
              <a:rPr lang="en-US" dirty="0" smtClean="0">
                <a:latin typeface="Arial" charset="0"/>
              </a:rPr>
              <a:t>Create </a:t>
            </a:r>
            <a:r>
              <a:rPr lang="en-US" dirty="0">
                <a:latin typeface="Arial" charset="0"/>
              </a:rPr>
              <a:t>code that ensures the greatest standards-compliance, presentation, compatibility and usefulness of your content</a:t>
            </a:r>
          </a:p>
          <a:p>
            <a:pPr lvl="1">
              <a:buFont typeface="Wingdings" charset="0"/>
              <a:buChar char="l"/>
            </a:pPr>
            <a:r>
              <a:rPr lang="en-US" dirty="0">
                <a:latin typeface="Arial" charset="0"/>
              </a:rPr>
              <a:t>Stick to the standards</a:t>
            </a:r>
          </a:p>
          <a:p>
            <a:pPr lvl="1">
              <a:buFont typeface="Wingdings" charset="0"/>
              <a:buChar char="l"/>
            </a:pPr>
            <a:r>
              <a:rPr lang="en-US" dirty="0">
                <a:latin typeface="Arial" charset="0"/>
              </a:rPr>
              <a:t>Use semantic markup</a:t>
            </a:r>
          </a:p>
          <a:p>
            <a:pPr lvl="1">
              <a:buFont typeface="Wingdings" charset="0"/>
              <a:buChar char="l"/>
            </a:pPr>
            <a:r>
              <a:rPr lang="en-US" dirty="0">
                <a:latin typeface="Arial" charset="0"/>
              </a:rPr>
              <a:t>Validate your code</a:t>
            </a:r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174694-8072-2949-882A-B712DD2FF28E}" type="slidenum">
              <a:rPr lang="en-US" sz="1400"/>
              <a:pPr eaLnBrk="1" hangingPunct="1"/>
              <a:t>32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20638" y="52388"/>
            <a:ext cx="8578850" cy="488950"/>
          </a:xfrm>
        </p:spPr>
        <p:txBody>
          <a:bodyPr/>
          <a:lstStyle/>
          <a:p>
            <a:r>
              <a:rPr lang="en-US">
                <a:latin typeface="Arial" charset="0"/>
              </a:rPr>
              <a:t>Stick to the Standards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71438" y="1138238"/>
            <a:ext cx="8929687" cy="5132387"/>
          </a:xfrm>
        </p:spPr>
        <p:txBody>
          <a:bodyPr/>
          <a:lstStyle/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Stick to the W3C standards</a:t>
            </a:r>
          </a:p>
          <a:p>
            <a:pPr>
              <a:buFont typeface="Wingdings" charset="0"/>
              <a:buChar char="l"/>
            </a:pPr>
            <a:r>
              <a:rPr lang="en-US" b="1" dirty="0">
                <a:latin typeface="Arial" charset="0"/>
              </a:rPr>
              <a:t>Separate content from presentation</a:t>
            </a:r>
          </a:p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Plan for your sites to be accessible to different devices</a:t>
            </a:r>
          </a:p>
          <a:p>
            <a:pPr>
              <a:buFont typeface="Wingdings" charset="0"/>
              <a:buChar char="l"/>
            </a:pPr>
            <a:r>
              <a:rPr lang="en-US" dirty="0" err="1" smtClean="0">
                <a:latin typeface="Arial" charset="0"/>
              </a:rPr>
              <a:t>Standardised</a:t>
            </a:r>
            <a:r>
              <a:rPr lang="en-US" dirty="0" smtClean="0">
                <a:latin typeface="Arial" charset="0"/>
              </a:rPr>
              <a:t> coding and design </a:t>
            </a:r>
            <a:r>
              <a:rPr lang="en-US" dirty="0">
                <a:latin typeface="Arial" charset="0"/>
              </a:rPr>
              <a:t>is more accessible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322A19-4F37-6041-9216-2975B63F06A5}" type="slidenum">
              <a:rPr lang="en-US" sz="1400"/>
              <a:pPr eaLnBrk="1" hangingPunct="1"/>
              <a:t>33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20638" y="52388"/>
            <a:ext cx="8578850" cy="488950"/>
          </a:xfrm>
        </p:spPr>
        <p:txBody>
          <a:bodyPr/>
          <a:lstStyle/>
          <a:p>
            <a:r>
              <a:rPr lang="en-US">
                <a:latin typeface="Arial" charset="0"/>
              </a:rPr>
              <a:t>Use Semantic Markup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71438" y="1138238"/>
            <a:ext cx="8929687" cy="5132387"/>
          </a:xfrm>
        </p:spPr>
        <p:txBody>
          <a:bodyPr/>
          <a:lstStyle/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Semantic markup identifies the intended use of document sections (what it </a:t>
            </a:r>
            <a:r>
              <a:rPr lang="en-US" b="1" dirty="0">
                <a:latin typeface="Arial" charset="0"/>
              </a:rPr>
              <a:t>is</a:t>
            </a:r>
            <a:r>
              <a:rPr lang="en-US" dirty="0">
                <a:latin typeface="Arial" charset="0"/>
              </a:rPr>
              <a:t>)</a:t>
            </a:r>
          </a:p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Accurately describes each piece of content</a:t>
            </a:r>
          </a:p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Until recently, this logical </a:t>
            </a:r>
            <a:r>
              <a:rPr lang="en-US" dirty="0" smtClean="0">
                <a:latin typeface="Arial" charset="0"/>
              </a:rPr>
              <a:t>(correct) use </a:t>
            </a:r>
            <a:r>
              <a:rPr lang="en-US" dirty="0">
                <a:latin typeface="Arial" charset="0"/>
              </a:rPr>
              <a:t>of </a:t>
            </a:r>
            <a:r>
              <a:rPr lang="en-US" dirty="0" smtClean="0">
                <a:latin typeface="Arial" charset="0"/>
              </a:rPr>
              <a:t>HTML </a:t>
            </a:r>
            <a:r>
              <a:rPr lang="en-US" dirty="0">
                <a:latin typeface="Arial" charset="0"/>
              </a:rPr>
              <a:t>elements was </a:t>
            </a:r>
            <a:r>
              <a:rPr lang="en-US" dirty="0" smtClean="0">
                <a:latin typeface="Arial" charset="0"/>
              </a:rPr>
              <a:t>often </a:t>
            </a:r>
            <a:r>
              <a:rPr lang="en-US" dirty="0">
                <a:latin typeface="Arial" charset="0"/>
              </a:rPr>
              <a:t>ignored</a:t>
            </a:r>
          </a:p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Document elements </a:t>
            </a:r>
            <a:r>
              <a:rPr lang="en-US" dirty="0" smtClean="0">
                <a:latin typeface="Arial" charset="0"/>
              </a:rPr>
              <a:t>must match </a:t>
            </a:r>
            <a:r>
              <a:rPr lang="en-US" dirty="0">
                <a:latin typeface="Arial" charset="0"/>
              </a:rPr>
              <a:t>the meaning and usage of the document sections: </a:t>
            </a:r>
            <a:endParaRPr lang="en-US" dirty="0" smtClean="0">
              <a:latin typeface="Arial" charset="0"/>
            </a:endParaRPr>
          </a:p>
          <a:p>
            <a:pPr lvl="1">
              <a:buFont typeface="Wingdings" charset="0"/>
              <a:buChar char="l"/>
            </a:pPr>
            <a:r>
              <a:rPr lang="en-US" dirty="0" smtClean="0">
                <a:latin typeface="Arial" charset="0"/>
              </a:rPr>
              <a:t>&lt;</a:t>
            </a:r>
            <a:r>
              <a:rPr lang="en-US" dirty="0">
                <a:latin typeface="Arial" charset="0"/>
              </a:rPr>
              <a:t>p&gt; for paragraph, &lt;h1&gt; for first-level heading, and so </a:t>
            </a:r>
            <a:r>
              <a:rPr lang="en-US" dirty="0" smtClean="0">
                <a:latin typeface="Arial" charset="0"/>
              </a:rPr>
              <a:t>on</a:t>
            </a:r>
          </a:p>
          <a:p>
            <a:pPr lvl="1">
              <a:buFont typeface="Wingdings" charset="0"/>
              <a:buChar char="l"/>
            </a:pPr>
            <a:r>
              <a:rPr lang="en-US" dirty="0" smtClean="0">
                <a:latin typeface="Arial" charset="0"/>
              </a:rPr>
              <a:t>&lt;h2&gt; isn't just a smaller heading, it's a second-level heading (imagine book chapters, sections, sub-sections…)</a:t>
            </a:r>
            <a:endParaRPr lang="en-US" dirty="0">
              <a:latin typeface="Arial" charset="0"/>
            </a:endParaRPr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4EEF95-91ED-9A46-862A-82D97E8DECF5}" type="slidenum">
              <a:rPr lang="en-US" sz="1400"/>
              <a:pPr eaLnBrk="1" hangingPunct="1"/>
              <a:t>34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20638" y="52388"/>
            <a:ext cx="8578850" cy="488950"/>
          </a:xfrm>
        </p:spPr>
        <p:txBody>
          <a:bodyPr/>
          <a:lstStyle/>
          <a:p>
            <a:r>
              <a:rPr lang="en-US">
                <a:latin typeface="Arial" charset="0"/>
              </a:rPr>
              <a:t>Validate Your Code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71438" y="1138238"/>
            <a:ext cx="8929687" cy="5132387"/>
          </a:xfrm>
        </p:spPr>
        <p:txBody>
          <a:bodyPr/>
          <a:lstStyle/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Valid code conforms to the usage rules of the W3C</a:t>
            </a:r>
          </a:p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Valid code enhances browser compatibility, accessibility, and exchange of data</a:t>
            </a:r>
          </a:p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The most common mistakes include:</a:t>
            </a:r>
          </a:p>
          <a:p>
            <a:pPr lvl="1">
              <a:buFont typeface="Wingdings" charset="0"/>
              <a:buChar char="l"/>
            </a:pPr>
            <a:r>
              <a:rPr lang="en-US" dirty="0">
                <a:latin typeface="Arial" charset="0"/>
              </a:rPr>
              <a:t>No </a:t>
            </a:r>
            <a:r>
              <a:rPr lang="en-US" dirty="0" err="1">
                <a:latin typeface="Arial" charset="0"/>
              </a:rPr>
              <a:t>doctype</a:t>
            </a:r>
            <a:r>
              <a:rPr lang="en-US" dirty="0">
                <a:latin typeface="Arial" charset="0"/>
              </a:rPr>
              <a:t> declaration</a:t>
            </a:r>
          </a:p>
          <a:p>
            <a:pPr lvl="1">
              <a:buFont typeface="Wingdings" charset="0"/>
              <a:buChar char="l"/>
            </a:pPr>
            <a:r>
              <a:rPr lang="en-US" dirty="0">
                <a:latin typeface="Arial" charset="0"/>
              </a:rPr>
              <a:t>Missing closing tags</a:t>
            </a:r>
          </a:p>
          <a:p>
            <a:pPr lvl="1">
              <a:buFont typeface="Wingdings" charset="0"/>
              <a:buChar char="l"/>
            </a:pPr>
            <a:r>
              <a:rPr lang="en-US" dirty="0" smtClean="0">
                <a:latin typeface="Arial" charset="0"/>
              </a:rPr>
              <a:t>Missing required </a:t>
            </a:r>
            <a:r>
              <a:rPr lang="en-US" dirty="0">
                <a:latin typeface="Arial" charset="0"/>
              </a:rPr>
              <a:t>attributes like alt in &lt;</a:t>
            </a:r>
            <a:r>
              <a:rPr lang="en-US" dirty="0" err="1">
                <a:latin typeface="Arial" charset="0"/>
              </a:rPr>
              <a:t>img</a:t>
            </a:r>
            <a:r>
              <a:rPr lang="en-US" dirty="0">
                <a:latin typeface="Arial" charset="0"/>
              </a:rPr>
              <a:t>&gt; elements</a:t>
            </a:r>
          </a:p>
          <a:p>
            <a:pPr lvl="1">
              <a:buFont typeface="Wingdings" charset="0"/>
              <a:buChar char="l"/>
            </a:pPr>
            <a:r>
              <a:rPr lang="en-US" dirty="0">
                <a:latin typeface="Arial" charset="0"/>
              </a:rPr>
              <a:t>Incorrect tag nesting</a:t>
            </a:r>
          </a:p>
          <a:p>
            <a:pPr lvl="1">
              <a:buFont typeface="Wingdings" charset="0"/>
              <a:buChar char="l"/>
            </a:pPr>
            <a:r>
              <a:rPr lang="en-US" dirty="0">
                <a:latin typeface="Arial" charset="0"/>
              </a:rPr>
              <a:t>Unquoted attributes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037731-FAC7-9B46-991A-821410DD6D61}" type="slidenum">
              <a:rPr lang="en-US" sz="1400"/>
              <a:pPr eaLnBrk="1" hangingPunct="1"/>
              <a:t>35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(loose) syntax errors in the following code?</a:t>
            </a:r>
            <a:endParaRPr lang="en-US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</a:t>
            </a:r>
            <a:r>
              <a:rPr lang="en-US" dirty="0" err="1" smtClean="0"/>
              <a:t>testq.html</a:t>
            </a:r>
            <a:r>
              <a:rPr lang="en-US" dirty="0" smtClean="0"/>
              <a:t> id="test"&gt;Link&lt;/a&gt;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&lt;p&gt;I am &lt;</a:t>
            </a:r>
            <a:r>
              <a:rPr lang="en-US" dirty="0" err="1" smtClean="0"/>
              <a:t>em</a:t>
            </a:r>
            <a:r>
              <a:rPr lang="en-US" dirty="0" smtClean="0"/>
              <a:t>&gt;very &lt;strong&gt;happy&lt;/</a:t>
            </a:r>
            <a:r>
              <a:rPr lang="en-US" dirty="0" err="1" smtClean="0"/>
              <a:t>em</a:t>
            </a:r>
            <a:r>
              <a:rPr lang="en-US" dirty="0" smtClean="0"/>
              <a:t>&gt;&lt;/strong&gt; now&lt;/p&gt;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My </a:t>
            </a:r>
            <a:r>
              <a:rPr lang="en-US" dirty="0" err="1" smtClean="0"/>
              <a:t>favourites</a:t>
            </a:r>
            <a:r>
              <a:rPr lang="en-US" dirty="0" smtClean="0"/>
              <a:t>: &lt;li&gt;James&lt;/li&gt; and &lt;li&gt;Paul&lt;/li&gt;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&lt;center border="1"&gt;Here’s more&lt;/center&gt;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&lt;h1&gt;Most important&lt;/h1&gt;&lt;h4&gt;Not so important&lt;p&gt;Normal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C32EC-7145-3D48-A039-0702A1227AE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721" y="5836406"/>
            <a:ext cx="8964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/>
              <a:t>Answer: </a:t>
            </a:r>
          </a:p>
          <a:p>
            <a:r>
              <a:rPr lang="en-US" sz="900" dirty="0" smtClean="0">
                <a:hlinkClick r:id="rId2"/>
              </a:rPr>
              <a:t>https://validator.w3.org/check?uri=http%3A%2F%2Fditwebtsv.jcu.edu.au%2F%7Esci-lmw1%2Ftest.html&amp;charset=%28detect+automatically%29&amp;doctype=Inline&amp;group=0</a:t>
            </a:r>
            <a:r>
              <a:rPr lang="en-US" sz="900" dirty="0" smtClean="0"/>
              <a:t> </a:t>
            </a:r>
          </a:p>
        </p:txBody>
      </p:sp>
      <p:pic>
        <p:nvPicPr>
          <p:cNvPr id="6" name="Picture 5" descr="Smiley 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07" y="6223000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40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CSS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Cascading Style Sheets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1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20638" y="52388"/>
            <a:ext cx="8578850" cy="488950"/>
          </a:xfrm>
        </p:spPr>
        <p:txBody>
          <a:bodyPr/>
          <a:lstStyle/>
          <a:p>
            <a:r>
              <a:rPr lang="en-US">
                <a:latin typeface="Arial" charset="0"/>
              </a:rPr>
              <a:t>Adding Style with CSS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71438" y="1138238"/>
            <a:ext cx="8929687" cy="5132387"/>
          </a:xfrm>
        </p:spPr>
        <p:txBody>
          <a:bodyPr/>
          <a:lstStyle/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Web designers use Cascading Style Sheets (CSS) to add </a:t>
            </a:r>
            <a:r>
              <a:rPr lang="en-US" b="1" dirty="0">
                <a:latin typeface="Arial" charset="0"/>
              </a:rPr>
              <a:t>presentation</a:t>
            </a:r>
            <a:r>
              <a:rPr lang="en-US" dirty="0">
                <a:latin typeface="Arial" charset="0"/>
              </a:rPr>
              <a:t> information to Web pages</a:t>
            </a:r>
          </a:p>
          <a:p>
            <a:pPr>
              <a:buFont typeface="Wingdings" charset="0"/>
              <a:buChar char="l"/>
            </a:pPr>
            <a:r>
              <a:rPr lang="en-US" dirty="0" smtClean="0">
                <a:latin typeface="Arial" charset="0"/>
              </a:rPr>
              <a:t>CSS </a:t>
            </a:r>
            <a:r>
              <a:rPr lang="en-US" dirty="0">
                <a:latin typeface="Arial" charset="0"/>
              </a:rPr>
              <a:t>lets you control the presentation characteristics of an entire w</a:t>
            </a:r>
            <a:r>
              <a:rPr lang="en-US" dirty="0" smtClean="0">
                <a:latin typeface="Arial" charset="0"/>
              </a:rPr>
              <a:t>ebsite </a:t>
            </a:r>
            <a:r>
              <a:rPr lang="en-US" dirty="0">
                <a:latin typeface="Arial" charset="0"/>
              </a:rPr>
              <a:t>(multiple pages) with a single style </a:t>
            </a:r>
            <a:r>
              <a:rPr lang="en-US" dirty="0" smtClean="0">
                <a:latin typeface="Arial" charset="0"/>
              </a:rPr>
              <a:t>sheet</a:t>
            </a:r>
          </a:p>
          <a:p>
            <a:pPr lvl="1">
              <a:buFont typeface="Wingdings" charset="0"/>
              <a:buChar char="l"/>
            </a:pPr>
            <a:r>
              <a:rPr lang="en-US" dirty="0" smtClean="0">
                <a:latin typeface="Arial" charset="0"/>
              </a:rPr>
              <a:t>Can also have multiple sheets for different devices</a:t>
            </a:r>
          </a:p>
          <a:p>
            <a:pPr>
              <a:buFont typeface="Wingdings" charset="0"/>
              <a:buChar char="l"/>
            </a:pPr>
            <a:r>
              <a:rPr lang="en-US" b="1" dirty="0">
                <a:latin typeface="Arial" charset="0"/>
              </a:rPr>
              <a:t>Presentation properties are separate from the content</a:t>
            </a:r>
          </a:p>
          <a:p>
            <a:pPr>
              <a:buFont typeface="Wingdings" charset="0"/>
              <a:buChar char="l"/>
            </a:pPr>
            <a:endParaRPr lang="en-US" dirty="0">
              <a:latin typeface="Arial" charset="0"/>
            </a:endParaRP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3FC93E-6801-0D4B-AB5F-3F90F1229C2D}" type="slidenum">
              <a:rPr lang="en-US" sz="1400"/>
              <a:pPr eaLnBrk="1" hangingPunct="1"/>
              <a:t>38</a:t>
            </a:fld>
            <a:endParaRPr lang="en-US" sz="1400"/>
          </a:p>
        </p:txBody>
      </p:sp>
      <p:pic>
        <p:nvPicPr>
          <p:cNvPr id="5" name="Content Placeholder 9" descr="Figure 1-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97"/>
          <a:stretch/>
        </p:blipFill>
        <p:spPr bwMode="auto">
          <a:xfrm>
            <a:off x="6207162" y="4072844"/>
            <a:ext cx="2828888" cy="228350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</a:rPr>
              <a:t>The </a:t>
            </a:r>
            <a:r>
              <a:rPr lang="en-US" b="1" dirty="0" smtClean="0">
                <a:latin typeface="Arial" charset="0"/>
              </a:rPr>
              <a:t>Development of </a:t>
            </a:r>
            <a:r>
              <a:rPr lang="en-US" b="1" dirty="0">
                <a:latin typeface="Arial" charset="0"/>
              </a:rPr>
              <a:t>CSS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CSS was developed to </a:t>
            </a:r>
            <a:r>
              <a:rPr lang="en-US" dirty="0" err="1" smtClean="0">
                <a:latin typeface="Arial" charset="0"/>
              </a:rPr>
              <a:t>standardise</a:t>
            </a:r>
            <a:r>
              <a:rPr lang="en-US" dirty="0" smtClean="0">
                <a:latin typeface="Arial" charset="0"/>
              </a:rPr>
              <a:t> </a:t>
            </a:r>
            <a:r>
              <a:rPr lang="en-US" b="1" dirty="0">
                <a:latin typeface="Arial" charset="0"/>
              </a:rPr>
              <a:t>display</a:t>
            </a:r>
            <a:r>
              <a:rPr lang="en-US" dirty="0">
                <a:latin typeface="Arial" charset="0"/>
              </a:rPr>
              <a:t> information</a:t>
            </a:r>
          </a:p>
          <a:p>
            <a:pPr lvl="1"/>
            <a:r>
              <a:rPr lang="en-US" dirty="0" smtClean="0">
                <a:latin typeface="Arial" charset="0"/>
              </a:rPr>
              <a:t>HTML 	= what it is</a:t>
            </a:r>
          </a:p>
          <a:p>
            <a:pPr lvl="1"/>
            <a:r>
              <a:rPr lang="en-US" dirty="0" smtClean="0">
                <a:latin typeface="Arial" charset="0"/>
              </a:rPr>
              <a:t>CSS 	= what it looks like</a:t>
            </a:r>
          </a:p>
          <a:p>
            <a:r>
              <a:rPr lang="en-US" dirty="0" smtClean="0">
                <a:latin typeface="Arial" charset="0"/>
              </a:rPr>
              <a:t>CSS </a:t>
            </a:r>
            <a:r>
              <a:rPr lang="en-US" dirty="0">
                <a:latin typeface="Arial" charset="0"/>
              </a:rPr>
              <a:t>was slow to be supported by browsers</a:t>
            </a:r>
          </a:p>
          <a:p>
            <a:r>
              <a:rPr lang="en-US" dirty="0">
                <a:latin typeface="Arial" charset="0"/>
              </a:rPr>
              <a:t>Newer browsers offer more complete support</a:t>
            </a:r>
          </a:p>
          <a:p>
            <a:r>
              <a:rPr lang="en-US" dirty="0">
                <a:latin typeface="Arial" charset="0"/>
              </a:rPr>
              <a:t>Latest release is </a:t>
            </a:r>
            <a:r>
              <a:rPr lang="en-US" dirty="0" smtClean="0">
                <a:latin typeface="Arial" charset="0"/>
              </a:rPr>
              <a:t>CSS3</a:t>
            </a:r>
            <a:endParaRPr lang="en-US" dirty="0">
              <a:latin typeface="Arial" charset="0"/>
            </a:endParaRP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6F7B91-EEE0-7749-BEA3-F0D55027D1A9}" type="slidenum">
              <a:rPr lang="en-US"/>
              <a:pPr eaLnBrk="1" hangingPunct="1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0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20638" y="52388"/>
            <a:ext cx="8578850" cy="488950"/>
          </a:xfrm>
        </p:spPr>
        <p:txBody>
          <a:bodyPr/>
          <a:lstStyle/>
          <a:p>
            <a:r>
              <a:rPr lang="en-US">
                <a:latin typeface="Arial" charset="0"/>
              </a:rPr>
              <a:t>Creating Web Pages with HTML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71438" y="1138238"/>
            <a:ext cx="8929687" cy="513238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HTML is a </a:t>
            </a:r>
            <a:r>
              <a:rPr lang="en-US" b="1" dirty="0" smtClean="0">
                <a:ea typeface="+mn-ea"/>
                <a:cs typeface="+mn-cs"/>
              </a:rPr>
              <a:t>markup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b="1" dirty="0" smtClean="0">
                <a:ea typeface="+mn-ea"/>
                <a:cs typeface="+mn-cs"/>
              </a:rPr>
              <a:t>language</a:t>
            </a:r>
            <a:r>
              <a:rPr lang="en-US" dirty="0" smtClean="0">
                <a:ea typeface="+mn-ea"/>
                <a:cs typeface="+mn-cs"/>
              </a:rPr>
              <a:t> (not a programming language) that lets you specify the structure and content of a Web page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Markup </a:t>
            </a:r>
            <a:r>
              <a:rPr lang="en-US" b="1" dirty="0" smtClean="0">
                <a:ea typeface="+mn-ea"/>
                <a:cs typeface="+mn-cs"/>
              </a:rPr>
              <a:t>elements</a:t>
            </a:r>
            <a:r>
              <a:rPr lang="en-US" dirty="0" smtClean="0">
                <a:ea typeface="+mn-ea"/>
                <a:cs typeface="+mn-cs"/>
              </a:rPr>
              <a:t> define each section or item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This &lt;h1&gt; element defines a first-level heading:</a:t>
            </a:r>
          </a:p>
          <a:p>
            <a:pPr indent="4763" fontAlgn="auto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&lt;h1&gt;What is HTML?&lt;/h1&gt;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86C87B-7F5A-9F4C-B422-1BA23BAF43CC}" type="slidenum">
              <a:rPr lang="en-US" sz="1400"/>
              <a:pPr eaLnBrk="1" hangingPunct="1"/>
              <a:t>4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charset="0"/>
              </a:rPr>
              <a:t>CSS Style Rules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latin typeface="Arial" charset="0"/>
              </a:rPr>
              <a:t>Style </a:t>
            </a:r>
            <a:r>
              <a:rPr lang="en-US" sz="2400" b="1" dirty="0">
                <a:latin typeface="Arial" charset="0"/>
              </a:rPr>
              <a:t>rules </a:t>
            </a:r>
            <a:r>
              <a:rPr lang="en-US" sz="2400" dirty="0">
                <a:latin typeface="Arial" charset="0"/>
              </a:rPr>
              <a:t>express the style characteristics for an HTML</a:t>
            </a:r>
            <a:r>
              <a:rPr lang="en-US" sz="2400" b="1" dirty="0">
                <a:latin typeface="Arial" charset="0"/>
              </a:rPr>
              <a:t> element</a:t>
            </a:r>
            <a:r>
              <a:rPr lang="en-US" sz="2400" dirty="0">
                <a:latin typeface="Arial" charset="0"/>
              </a:rPr>
              <a:t> </a:t>
            </a:r>
            <a:endParaRPr lang="en-US" sz="2400" dirty="0" smtClean="0">
              <a:latin typeface="Arial" charset="0"/>
            </a:endParaRPr>
          </a:p>
          <a:p>
            <a:r>
              <a:rPr lang="en-AU" dirty="0"/>
              <a:t>It's important to note that style rules apply to HTML </a:t>
            </a:r>
            <a:r>
              <a:rPr lang="en-AU" dirty="0" smtClean="0"/>
              <a:t>elements.</a:t>
            </a:r>
          </a:p>
          <a:p>
            <a:pPr lvl="1"/>
            <a:r>
              <a:rPr lang="en-AU" dirty="0" smtClean="0"/>
              <a:t>If </a:t>
            </a:r>
            <a:r>
              <a:rPr lang="en-AU" dirty="0"/>
              <a:t>you want to apply them to something else, you need to make that into an element (e.g. with div or span).</a:t>
            </a:r>
          </a:p>
          <a:p>
            <a:r>
              <a:rPr lang="en-US" sz="2400" dirty="0" smtClean="0">
                <a:latin typeface="Arial" charset="0"/>
              </a:rPr>
              <a:t>A </a:t>
            </a:r>
            <a:r>
              <a:rPr lang="en-US" sz="2400" dirty="0">
                <a:latin typeface="Arial" charset="0"/>
              </a:rPr>
              <a:t>set of style rules is called a </a:t>
            </a:r>
            <a:r>
              <a:rPr lang="en-US" sz="2400" b="1" dirty="0">
                <a:latin typeface="Arial" charset="0"/>
              </a:rPr>
              <a:t>style sheet</a:t>
            </a:r>
            <a:r>
              <a:rPr lang="en-US" sz="2400" dirty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usually a </a:t>
            </a:r>
            <a:r>
              <a:rPr lang="en-US" dirty="0">
                <a:latin typeface="Arial" charset="0"/>
              </a:rPr>
              <a:t>separate file with .</a:t>
            </a:r>
            <a:r>
              <a:rPr lang="en-US" dirty="0" err="1">
                <a:latin typeface="Arial" charset="0"/>
              </a:rPr>
              <a:t>css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extension</a:t>
            </a:r>
            <a:endParaRPr lang="en-US" sz="2400" dirty="0" smtClean="0">
              <a:latin typeface="Arial" charset="0"/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6E57F2-70EE-D94E-AAAB-7EB0E0956796}" type="slidenum">
              <a:rPr lang="en-US"/>
              <a:pPr eaLnBrk="1" hangingPunct="1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charset="0"/>
              </a:rPr>
              <a:t>CSS Style Rules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Rules </a:t>
            </a:r>
            <a:r>
              <a:rPr lang="en-US" dirty="0">
                <a:latin typeface="Arial" charset="0"/>
              </a:rPr>
              <a:t>are composed </a:t>
            </a:r>
            <a:r>
              <a:rPr lang="en-US" dirty="0" smtClean="0">
                <a:latin typeface="Arial" charset="0"/>
              </a:rPr>
              <a:t>of: </a:t>
            </a:r>
            <a:r>
              <a:rPr lang="en-US" dirty="0">
                <a:latin typeface="Arial" charset="0"/>
              </a:rPr>
              <a:t>a </a:t>
            </a:r>
            <a:r>
              <a:rPr lang="en-US" b="1" dirty="0">
                <a:latin typeface="Arial" charset="0"/>
              </a:rPr>
              <a:t>selector</a:t>
            </a:r>
            <a:r>
              <a:rPr lang="en-US" dirty="0">
                <a:latin typeface="Arial" charset="0"/>
              </a:rPr>
              <a:t> and a </a:t>
            </a:r>
            <a:r>
              <a:rPr lang="en-US" b="1" dirty="0">
                <a:latin typeface="Arial" charset="0"/>
              </a:rPr>
              <a:t>declaration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The selector specifies the element to which the rule is applied</a:t>
            </a:r>
          </a:p>
          <a:p>
            <a:r>
              <a:rPr lang="en-US" dirty="0">
                <a:latin typeface="Arial" charset="0"/>
              </a:rPr>
              <a:t>The declaration specifies the exact property </a:t>
            </a:r>
            <a:r>
              <a:rPr lang="en-US" dirty="0" smtClean="0">
                <a:latin typeface="Arial" charset="0"/>
              </a:rPr>
              <a:t>and values</a:t>
            </a:r>
            <a:endParaRPr lang="en-US" dirty="0">
              <a:latin typeface="Arial" charset="0"/>
            </a:endParaRPr>
          </a:p>
          <a:p>
            <a:endParaRPr lang="en-US" sz="2400" dirty="0">
              <a:latin typeface="Arial" charset="0"/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6E57F2-70EE-D94E-AAAB-7EB0E0956796}" type="slidenum">
              <a:rPr lang="en-US"/>
              <a:pPr eaLnBrk="1" hangingPunct="1"/>
              <a:t>41</a:t>
            </a:fld>
            <a:endParaRPr lang="en-US"/>
          </a:p>
        </p:txBody>
      </p:sp>
      <p:pic>
        <p:nvPicPr>
          <p:cNvPr id="6" name="Picture 5" descr="Fig-03-RulesExplain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32" y="2958353"/>
            <a:ext cx="8213018" cy="331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</a:rPr>
              <a:t>Combining CSS Style Rules </a:t>
            </a:r>
            <a:r>
              <a:rPr lang="en-US" b="1" dirty="0" smtClean="0">
                <a:latin typeface="Arial" charset="0"/>
              </a:rPr>
              <a:t/>
            </a:r>
            <a:br>
              <a:rPr lang="en-US" b="1" dirty="0" smtClean="0">
                <a:latin typeface="Arial" charset="0"/>
              </a:rPr>
            </a:br>
            <a:r>
              <a:rPr lang="en-US" b="1" dirty="0" smtClean="0">
                <a:latin typeface="Arial" charset="0"/>
              </a:rPr>
              <a:t>with </a:t>
            </a:r>
            <a:r>
              <a:rPr lang="en-US" b="1" dirty="0">
                <a:latin typeface="Arial" charset="0"/>
              </a:rPr>
              <a:t>HTML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Arial" charset="0"/>
              </a:rPr>
              <a:t>You </a:t>
            </a:r>
            <a:r>
              <a:rPr lang="en-US" dirty="0" smtClean="0">
                <a:latin typeface="Arial" charset="0"/>
              </a:rPr>
              <a:t>can combine </a:t>
            </a:r>
            <a:r>
              <a:rPr lang="en-US" dirty="0">
                <a:latin typeface="Arial" charset="0"/>
              </a:rPr>
              <a:t>CSS with HTML in three ways:</a:t>
            </a: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Inline style			- applies only to this element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Internal style </a:t>
            </a:r>
            <a:r>
              <a:rPr lang="en-US" dirty="0" smtClean="0">
                <a:latin typeface="Arial" charset="0"/>
              </a:rPr>
              <a:t>sheet	- applies to whole page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External style </a:t>
            </a:r>
            <a:r>
              <a:rPr lang="en-US" dirty="0" smtClean="0">
                <a:latin typeface="Arial" charset="0"/>
              </a:rPr>
              <a:t>sheet	- applies to multiple pages</a:t>
            </a:r>
            <a:endParaRPr lang="en-US" dirty="0">
              <a:latin typeface="Arial" charset="0"/>
            </a:endParaRP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1A695C-A6C2-F346-BEFF-DF445B561BC5}" type="slidenum">
              <a:rPr lang="en-US"/>
              <a:pPr eaLnBrk="1" hangingPunct="1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6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charset="0"/>
              </a:rPr>
              <a:t>Using External Style Sheets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External style sheets let you specify rules for multiple </a:t>
            </a:r>
            <a:r>
              <a:rPr lang="en-US" dirty="0" smtClean="0">
                <a:latin typeface="Arial" charset="0"/>
              </a:rPr>
              <a:t>pages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These are </a:t>
            </a:r>
            <a:r>
              <a:rPr lang="en-US" dirty="0" smtClean="0">
                <a:latin typeface="Arial" charset="0"/>
              </a:rPr>
              <a:t>just text </a:t>
            </a:r>
            <a:r>
              <a:rPr lang="en-US" dirty="0">
                <a:latin typeface="Arial" charset="0"/>
              </a:rPr>
              <a:t>documents </a:t>
            </a:r>
            <a:r>
              <a:rPr lang="en-US" dirty="0" smtClean="0">
                <a:latin typeface="Arial" charset="0"/>
              </a:rPr>
              <a:t>with .</a:t>
            </a:r>
            <a:r>
              <a:rPr lang="en-US" dirty="0" err="1" smtClean="0">
                <a:latin typeface="Arial" charset="0"/>
              </a:rPr>
              <a:t>css</a:t>
            </a:r>
            <a:r>
              <a:rPr lang="en-US" dirty="0" smtClean="0">
                <a:latin typeface="Arial" charset="0"/>
              </a:rPr>
              <a:t> extension that </a:t>
            </a:r>
            <a:r>
              <a:rPr lang="en-US" dirty="0">
                <a:latin typeface="Arial" charset="0"/>
              </a:rPr>
              <a:t>contain style rules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This is the preferred method in most cases</a:t>
            </a:r>
          </a:p>
          <a:p>
            <a:endParaRPr lang="en-US" dirty="0">
              <a:latin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>
                <a:latin typeface="Courier New" charset="0"/>
                <a:cs typeface="Courier New" charset="0"/>
              </a:rPr>
              <a:t>&lt;head</a:t>
            </a:r>
            <a:r>
              <a:rPr lang="en-US" dirty="0" smtClean="0">
                <a:latin typeface="Courier New" charset="0"/>
                <a:cs typeface="Courier New" charset="0"/>
              </a:rPr>
              <a:t>&gt;</a:t>
            </a:r>
          </a:p>
          <a:p>
            <a:pPr>
              <a:buFontTx/>
              <a:buNone/>
            </a:pPr>
            <a:r>
              <a:rPr lang="en-US" dirty="0" smtClean="0">
                <a:latin typeface="Courier New" charset="0"/>
                <a:cs typeface="Courier New" charset="0"/>
              </a:rPr>
              <a:t>	...</a:t>
            </a:r>
            <a:endParaRPr lang="en-US" dirty="0"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&lt;link </a:t>
            </a:r>
            <a:r>
              <a:rPr lang="en-US" b="1" dirty="0" err="1">
                <a:latin typeface="Courier New" charset="0"/>
                <a:cs typeface="Courier New" charset="0"/>
              </a:rPr>
              <a:t>href</a:t>
            </a:r>
            <a:r>
              <a:rPr lang="en-US" b="1" dirty="0">
                <a:latin typeface="Courier New" charset="0"/>
                <a:cs typeface="Courier New" charset="0"/>
              </a:rPr>
              <a:t>="</a:t>
            </a:r>
            <a:r>
              <a:rPr lang="en-US" b="1" dirty="0" err="1">
                <a:latin typeface="Courier New" charset="0"/>
                <a:cs typeface="Courier New" charset="0"/>
              </a:rPr>
              <a:t>styles.css</a:t>
            </a:r>
            <a:r>
              <a:rPr lang="en-US" b="1" dirty="0">
                <a:latin typeface="Courier New" charset="0"/>
                <a:cs typeface="Courier New" charset="0"/>
              </a:rPr>
              <a:t>" </a:t>
            </a:r>
            <a:r>
              <a:rPr lang="en-US" b="1" dirty="0" err="1">
                <a:latin typeface="Courier New" charset="0"/>
                <a:cs typeface="Courier New" charset="0"/>
              </a:rPr>
              <a:t>rel</a:t>
            </a:r>
            <a:r>
              <a:rPr lang="en-US" b="1" dirty="0">
                <a:latin typeface="Courier New" charset="0"/>
                <a:cs typeface="Courier New" charset="0"/>
              </a:rPr>
              <a:t>="</a:t>
            </a:r>
            <a:r>
              <a:rPr lang="en-US" b="1" dirty="0" err="1">
                <a:latin typeface="Courier New" charset="0"/>
                <a:cs typeface="Courier New" charset="0"/>
              </a:rPr>
              <a:t>stylesheet</a:t>
            </a:r>
            <a:r>
              <a:rPr lang="en-US" b="1" dirty="0">
                <a:latin typeface="Courier New" charset="0"/>
                <a:cs typeface="Courier New" charset="0"/>
              </a:rPr>
              <a:t>" type="</a:t>
            </a:r>
            <a:r>
              <a:rPr lang="en-US" b="1" dirty="0" smtClean="0">
                <a:latin typeface="Courier New" charset="0"/>
                <a:cs typeface="Courier New" charset="0"/>
              </a:rPr>
              <a:t>text/</a:t>
            </a:r>
            <a:r>
              <a:rPr lang="en-US" b="1" dirty="0" err="1" smtClean="0">
                <a:latin typeface="Courier New" charset="0"/>
                <a:cs typeface="Courier New" charset="0"/>
              </a:rPr>
              <a:t>css</a:t>
            </a:r>
            <a:r>
              <a:rPr lang="en-US" b="1" dirty="0" smtClean="0">
                <a:latin typeface="Courier New" charset="0"/>
                <a:cs typeface="Courier New" charset="0"/>
              </a:rPr>
              <a:t>"&gt;</a:t>
            </a:r>
            <a:endParaRPr lang="en-US" b="1" dirty="0"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/>
                <a:cs typeface="Courier New"/>
              </a:rPr>
              <a:t>	&lt;/head&gt;</a:t>
            </a: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8402D3-A41D-2843-9DBC-9F5CBBBF65DD}" type="slidenum">
              <a:rPr lang="en-US"/>
              <a:pPr eaLnBrk="1" hangingPunct="1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6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charset="0"/>
              </a:rPr>
              <a:t>Using Internal Style Sheets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</a:rPr>
              <a:t>Contained within the &lt;style&gt; </a:t>
            </a:r>
            <a:r>
              <a:rPr lang="en-US" b="1" dirty="0" smtClean="0">
                <a:ea typeface="+mn-ea"/>
              </a:rPr>
              <a:t>element</a:t>
            </a:r>
            <a:r>
              <a:rPr lang="en-US" dirty="0" smtClean="0">
                <a:ea typeface="+mn-ea"/>
              </a:rPr>
              <a:t>, which is contained within the &lt;head&gt; section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Only affect the document in which they reside</a:t>
            </a:r>
          </a:p>
          <a:p>
            <a:pPr indent="0">
              <a:buFontTx/>
              <a:buNone/>
              <a:defRPr/>
            </a:pPr>
            <a:endParaRPr lang="en-US" dirty="0" smtClean="0">
              <a:latin typeface="Courier New" charset="0"/>
              <a:cs typeface="Courier New" charset="0"/>
            </a:endParaRPr>
          </a:p>
          <a:p>
            <a:pPr indent="0">
              <a:buFontTx/>
              <a:buNone/>
              <a:defRPr/>
            </a:pPr>
            <a:endParaRPr lang="en-US" dirty="0" smtClean="0">
              <a:latin typeface="Courier New" charset="0"/>
              <a:cs typeface="Courier New" charset="0"/>
            </a:endParaRPr>
          </a:p>
          <a:p>
            <a:pPr indent="0">
              <a:buFontTx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&lt;</a:t>
            </a:r>
            <a:r>
              <a:rPr lang="en-US" dirty="0">
                <a:latin typeface="Courier New" charset="0"/>
                <a:cs typeface="Courier New" charset="0"/>
              </a:rPr>
              <a:t>head&gt;</a:t>
            </a:r>
          </a:p>
          <a:p>
            <a:pPr indent="0">
              <a:buFontTx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...</a:t>
            </a:r>
            <a:endParaRPr lang="en-US" dirty="0">
              <a:latin typeface="Courier New" charset="0"/>
              <a:cs typeface="Courier New" charset="0"/>
            </a:endParaRPr>
          </a:p>
          <a:p>
            <a:pPr indent="0">
              <a:buFontTx/>
              <a:buNone/>
              <a:defRPr/>
            </a:pPr>
            <a:r>
              <a:rPr lang="en-US" b="1" dirty="0">
                <a:latin typeface="Courier New" charset="0"/>
                <a:cs typeface="Courier New" charset="0"/>
              </a:rPr>
              <a:t>&lt;style type="text/</a:t>
            </a:r>
            <a:r>
              <a:rPr lang="en-US" b="1" dirty="0" err="1">
                <a:latin typeface="Courier New" charset="0"/>
                <a:cs typeface="Courier New" charset="0"/>
              </a:rPr>
              <a:t>css</a:t>
            </a:r>
            <a:r>
              <a:rPr lang="en-US" b="1" dirty="0">
                <a:latin typeface="Courier New" charset="0"/>
                <a:cs typeface="Courier New" charset="0"/>
              </a:rPr>
              <a:t>"&gt;</a:t>
            </a:r>
          </a:p>
          <a:p>
            <a:pPr indent="0">
              <a:buFontTx/>
              <a:buNone/>
              <a:defRPr/>
            </a:pPr>
            <a:r>
              <a:rPr lang="en-US" b="1" dirty="0" smtClean="0">
                <a:latin typeface="Courier New" charset="0"/>
                <a:cs typeface="Courier New" charset="0"/>
              </a:rPr>
              <a:t>  h1 </a:t>
            </a:r>
            <a:r>
              <a:rPr lang="en-US" b="1" dirty="0">
                <a:latin typeface="Courier New" charset="0"/>
                <a:cs typeface="Courier New" charset="0"/>
              </a:rPr>
              <a:t>{color: red;}</a:t>
            </a:r>
          </a:p>
          <a:p>
            <a:pPr indent="0">
              <a:buFontTx/>
              <a:buNone/>
              <a:defRPr/>
            </a:pPr>
            <a:r>
              <a:rPr lang="en-US" b="1" dirty="0">
                <a:latin typeface="Courier New" charset="0"/>
                <a:cs typeface="Courier New" charset="0"/>
              </a:rPr>
              <a:t>&lt;/style&gt;</a:t>
            </a:r>
          </a:p>
          <a:p>
            <a:pPr indent="0">
              <a:buFontTx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&lt;/head&gt;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5F2283-361A-9443-942B-AB6B098593D4}" type="slidenum">
              <a:rPr lang="en-US"/>
              <a:pPr eaLnBrk="1" hangingPunct="1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6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charset="0"/>
              </a:rPr>
              <a:t>Using Inline Styles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You can define styles for a single element with the style </a:t>
            </a:r>
            <a:r>
              <a:rPr lang="en-US" b="1" dirty="0">
                <a:latin typeface="Arial" charset="0"/>
              </a:rPr>
              <a:t>attribute</a:t>
            </a:r>
          </a:p>
          <a:p>
            <a:r>
              <a:rPr lang="en-US" dirty="0">
                <a:latin typeface="Arial" charset="0"/>
              </a:rPr>
              <a:t>The style </a:t>
            </a:r>
            <a:r>
              <a:rPr lang="en-US" dirty="0" smtClean="0">
                <a:latin typeface="Arial" charset="0"/>
              </a:rPr>
              <a:t>HTML attribute </a:t>
            </a:r>
            <a:r>
              <a:rPr lang="en-US" dirty="0">
                <a:latin typeface="Arial" charset="0"/>
              </a:rPr>
              <a:t>can be used to override a style that was set at a higher level</a:t>
            </a:r>
          </a:p>
          <a:p>
            <a:r>
              <a:rPr lang="en-US" dirty="0">
                <a:latin typeface="Arial" charset="0"/>
              </a:rPr>
              <a:t>The style attribute is useful for testing styles during </a:t>
            </a:r>
            <a:r>
              <a:rPr lang="en-US" dirty="0" smtClean="0">
                <a:latin typeface="Arial" charset="0"/>
              </a:rPr>
              <a:t>development, or to specify a property that will only ever apply in one situation (unlikely)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endParaRPr lang="en-US" dirty="0"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cs typeface="Courier New" charset="0"/>
              </a:rPr>
              <a:t>&lt;</a:t>
            </a:r>
            <a:r>
              <a:rPr lang="en-US" dirty="0">
                <a:latin typeface="Courier New" charset="0"/>
                <a:cs typeface="Courier New" charset="0"/>
              </a:rPr>
              <a:t>h1 </a:t>
            </a:r>
            <a:r>
              <a:rPr lang="en-US" b="1" dirty="0">
                <a:latin typeface="Courier New" charset="0"/>
                <a:cs typeface="Courier New" charset="0"/>
              </a:rPr>
              <a:t>style="color: blue"</a:t>
            </a:r>
            <a:r>
              <a:rPr lang="en-US" dirty="0">
                <a:latin typeface="Courier New" charset="0"/>
                <a:cs typeface="Courier New" charset="0"/>
              </a:rPr>
              <a:t>&gt;Some Text&lt;/h1&gt;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C28528-DF75-AE4E-BDD9-7D2D6DAB73A2}" type="slidenum">
              <a:rPr lang="en-US"/>
              <a:pPr eaLnBrk="1" hangingPunct="1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0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</a:rPr>
              <a:t>Understanding </a:t>
            </a:r>
            <a:r>
              <a:rPr lang="en-US" b="1" dirty="0" smtClean="0">
                <a:latin typeface="Arial" charset="0"/>
              </a:rPr>
              <a:t>The Cascade</a:t>
            </a:r>
            <a:endParaRPr lang="en-US" b="1" dirty="0">
              <a:latin typeface="Arial" charset="0"/>
            </a:endParaRP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"Cascading" </a:t>
            </a:r>
            <a:r>
              <a:rPr lang="en-US" dirty="0">
                <a:latin typeface="Arial" charset="0"/>
              </a:rPr>
              <a:t>means that multiple style sheets and style rules can apply to the same </a:t>
            </a:r>
            <a:r>
              <a:rPr lang="en-US" dirty="0" smtClean="0">
                <a:latin typeface="Arial" charset="0"/>
              </a:rPr>
              <a:t>document/element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Only one rule can apply to an </a:t>
            </a:r>
            <a:r>
              <a:rPr lang="en-US" dirty="0" smtClean="0">
                <a:latin typeface="Arial" charset="0"/>
              </a:rPr>
              <a:t>element for a given property</a:t>
            </a:r>
          </a:p>
          <a:p>
            <a:pPr lvl="1"/>
            <a:r>
              <a:rPr lang="en-US" dirty="0" smtClean="0">
                <a:latin typeface="Arial" charset="0"/>
              </a:rPr>
              <a:t>Any number of rules can apply for different properties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The CSS cascading mechanism determines which rules apply based on three variables:</a:t>
            </a:r>
          </a:p>
          <a:p>
            <a:pPr lvl="1"/>
            <a:r>
              <a:rPr lang="en-US" dirty="0">
                <a:latin typeface="Arial" charset="0"/>
              </a:rPr>
              <a:t>Specificity of the selector</a:t>
            </a:r>
          </a:p>
          <a:p>
            <a:pPr lvl="1"/>
            <a:r>
              <a:rPr lang="en-US" dirty="0">
                <a:latin typeface="Arial" charset="0"/>
              </a:rPr>
              <a:t>Order of the rule in the style sheet</a:t>
            </a:r>
          </a:p>
          <a:p>
            <a:pPr lvl="1"/>
            <a:r>
              <a:rPr lang="en-US" dirty="0">
                <a:latin typeface="Arial" charset="0"/>
              </a:rPr>
              <a:t>Use of the !important keyword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9FA606-3852-2F46-9893-D6AEA8A89C43}" type="slidenum">
              <a:rPr lang="en-US"/>
              <a:pPr eaLnBrk="1" hangingPunct="1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</a:rPr>
              <a:t>Using Inheritance to </a:t>
            </a:r>
            <a:r>
              <a:rPr lang="en-US" b="1" dirty="0" smtClean="0">
                <a:latin typeface="Arial" charset="0"/>
              </a:rPr>
              <a:t>Simplify Styles</a:t>
            </a:r>
            <a:endParaRPr lang="en-US" dirty="0">
              <a:latin typeface="Arial" charset="0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Elements in an HTML document are structured in a hierarchy</a:t>
            </a:r>
          </a:p>
          <a:p>
            <a:r>
              <a:rPr lang="en-US" dirty="0">
                <a:latin typeface="Arial" charset="0"/>
              </a:rPr>
              <a:t>Parent elements contain child </a:t>
            </a:r>
            <a:r>
              <a:rPr lang="en-US" dirty="0" smtClean="0">
                <a:latin typeface="Arial" charset="0"/>
              </a:rPr>
              <a:t>elements 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e.g. &lt;li&gt; will be a child of &lt;</a:t>
            </a:r>
            <a:r>
              <a:rPr lang="en-US" dirty="0" err="1" smtClean="0">
                <a:latin typeface="Arial" charset="0"/>
              </a:rPr>
              <a:t>ul</a:t>
            </a:r>
            <a:r>
              <a:rPr lang="en-US" dirty="0" smtClean="0">
                <a:latin typeface="Arial" charset="0"/>
              </a:rPr>
              <a:t>&gt; or &lt;</a:t>
            </a:r>
            <a:r>
              <a:rPr lang="en-US" dirty="0" err="1" smtClean="0">
                <a:latin typeface="Arial" charset="0"/>
              </a:rPr>
              <a:t>ol</a:t>
            </a:r>
            <a:r>
              <a:rPr lang="en-US" dirty="0" smtClean="0">
                <a:latin typeface="Arial" charset="0"/>
              </a:rPr>
              <a:t>&gt;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Elements can be both parent and child elements</a:t>
            </a:r>
          </a:p>
          <a:p>
            <a:r>
              <a:rPr lang="en-US" dirty="0">
                <a:latin typeface="Arial" charset="0"/>
              </a:rPr>
              <a:t>The CSS properties inherit from parent to child 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E.g. if you make the &lt;</a:t>
            </a:r>
            <a:r>
              <a:rPr lang="en-US" dirty="0" err="1" smtClean="0">
                <a:latin typeface="Arial" charset="0"/>
              </a:rPr>
              <a:t>ul</a:t>
            </a:r>
            <a:r>
              <a:rPr lang="en-US" dirty="0" smtClean="0">
                <a:latin typeface="Arial" charset="0"/>
              </a:rPr>
              <a:t>&gt; blue, the &lt;li&gt; in it will also be blue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You </a:t>
            </a:r>
            <a:r>
              <a:rPr lang="en-US" dirty="0">
                <a:latin typeface="Arial" charset="0"/>
              </a:rPr>
              <a:t>can style multiple document elements with just a few style rules using inheritance</a:t>
            </a: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BC7988-9D91-6348-BF16-6E630D5F599C}" type="slidenum">
              <a:rPr lang="en-US"/>
              <a:pPr eaLnBrk="1" hangingPunct="1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</a:rPr>
              <a:t>Using Inheritance to </a:t>
            </a:r>
            <a:r>
              <a:rPr lang="en-US" dirty="0">
                <a:latin typeface="Arial" charset="0"/>
              </a:rPr>
              <a:t>Simplify Styles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</a:rPr>
              <a:t>Individual style rules:</a:t>
            </a:r>
          </a:p>
          <a:p>
            <a:pPr indent="0">
              <a:buFontTx/>
              <a:buNone/>
              <a:defRPr/>
            </a:pPr>
            <a:r>
              <a:rPr lang="en-US" dirty="0" smtClean="0">
                <a:ea typeface="+mn-ea"/>
              </a:rPr>
              <a:t>h1 {color: red;}</a:t>
            </a:r>
          </a:p>
          <a:p>
            <a:pPr indent="0">
              <a:buFontTx/>
              <a:buNone/>
              <a:defRPr/>
            </a:pPr>
            <a:r>
              <a:rPr lang="en-US" dirty="0" smtClean="0">
                <a:ea typeface="+mn-ea"/>
              </a:rPr>
              <a:t>p {color: red;}</a:t>
            </a:r>
          </a:p>
          <a:p>
            <a:pPr indent="0">
              <a:buFontTx/>
              <a:buNone/>
              <a:defRPr/>
            </a:pPr>
            <a:r>
              <a:rPr lang="en-US" dirty="0" err="1" smtClean="0">
                <a:ea typeface="+mn-ea"/>
              </a:rPr>
              <a:t>ul</a:t>
            </a:r>
            <a:r>
              <a:rPr lang="en-US" dirty="0" smtClean="0">
                <a:ea typeface="+mn-ea"/>
              </a:rPr>
              <a:t> {color: red;}</a:t>
            </a:r>
          </a:p>
          <a:p>
            <a:pPr indent="0">
              <a:buFontTx/>
              <a:buNone/>
              <a:defRPr/>
            </a:pPr>
            <a:r>
              <a:rPr lang="en-US" dirty="0" err="1" smtClean="0">
                <a:ea typeface="+mn-ea"/>
              </a:rPr>
              <a:t>em</a:t>
            </a:r>
            <a:r>
              <a:rPr lang="en-US" dirty="0" smtClean="0">
                <a:ea typeface="+mn-ea"/>
              </a:rPr>
              <a:t> {color: red;}</a:t>
            </a:r>
          </a:p>
          <a:p>
            <a:pPr indent="0">
              <a:buFontTx/>
              <a:buNone/>
              <a:defRPr/>
            </a:pPr>
            <a:r>
              <a:rPr lang="en-US" dirty="0" err="1" smtClean="0">
                <a:ea typeface="+mn-ea"/>
              </a:rPr>
              <a:t>li</a:t>
            </a:r>
            <a:r>
              <a:rPr lang="en-US" dirty="0" smtClean="0">
                <a:ea typeface="+mn-ea"/>
              </a:rPr>
              <a:t> {color: red;}</a:t>
            </a:r>
          </a:p>
          <a:p>
            <a:pPr>
              <a:defRPr/>
            </a:pPr>
            <a:endParaRPr lang="en-US" dirty="0" smtClean="0">
              <a:ea typeface="+mn-ea"/>
            </a:endParaRPr>
          </a:p>
          <a:p>
            <a:pPr>
              <a:defRPr/>
            </a:pPr>
            <a:r>
              <a:rPr lang="en-US" dirty="0" smtClean="0">
                <a:ea typeface="+mn-ea"/>
              </a:rPr>
              <a:t>Or using inheritance:</a:t>
            </a:r>
            <a:endParaRPr lang="en-US" sz="1800" dirty="0" smtClean="0">
              <a:ea typeface="+mn-ea"/>
            </a:endParaRPr>
          </a:p>
          <a:p>
            <a:pPr indent="0">
              <a:buFontTx/>
              <a:buNone/>
              <a:defRPr/>
            </a:pPr>
            <a:r>
              <a:rPr lang="en-US" dirty="0" smtClean="0">
                <a:ea typeface="+mn-ea"/>
              </a:rPr>
              <a:t>body {color: red;}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348C74-E5D4-DA4B-8656-9E1360F34608}" type="slidenum">
              <a:rPr lang="en-US"/>
              <a:pPr eaLnBrk="1" hangingPunct="1"/>
              <a:t>48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393816" y="4498821"/>
            <a:ext cx="47501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/>
              <a:t>body</a:t>
            </a:r>
            <a:r>
              <a:rPr lang="en-AU" sz="2400" dirty="0"/>
              <a:t> is the most useful/common element </a:t>
            </a:r>
            <a:r>
              <a:rPr lang="en-AU" sz="2400" dirty="0" smtClean="0"/>
              <a:t>(selector) to </a:t>
            </a:r>
            <a:r>
              <a:rPr lang="en-AU" sz="2400" dirty="0"/>
              <a:t>set your default page styles like background colour and </a:t>
            </a:r>
            <a:r>
              <a:rPr lang="en-AU" sz="2400" dirty="0" smtClean="0"/>
              <a:t>font – inherited by everything else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75240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charset="0"/>
              </a:rPr>
              <a:t>Using Type Selectors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The selector determines the element to which a style declaration is applied</a:t>
            </a:r>
          </a:p>
          <a:p>
            <a:r>
              <a:rPr lang="en-US" dirty="0">
                <a:latin typeface="Arial" charset="0"/>
              </a:rPr>
              <a:t>Type selectors are the simplest form of selector</a:t>
            </a:r>
          </a:p>
          <a:p>
            <a:r>
              <a:rPr lang="en-US" dirty="0">
                <a:latin typeface="Arial" charset="0"/>
              </a:rPr>
              <a:t>They select every </a:t>
            </a:r>
            <a:r>
              <a:rPr lang="en-US" dirty="0" smtClean="0">
                <a:latin typeface="Arial" charset="0"/>
              </a:rPr>
              <a:t>instance of that element </a:t>
            </a:r>
            <a:r>
              <a:rPr lang="en-US" dirty="0">
                <a:latin typeface="Arial" charset="0"/>
              </a:rPr>
              <a:t>in the </a:t>
            </a:r>
            <a:r>
              <a:rPr lang="en-US" dirty="0" smtClean="0">
                <a:latin typeface="Arial" charset="0"/>
              </a:rPr>
              <a:t>document 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In the following example, all h1 elements </a:t>
            </a:r>
            <a:r>
              <a:rPr lang="en-US" dirty="0" smtClean="0">
                <a:latin typeface="Arial" charset="0"/>
              </a:rPr>
              <a:t>will be red</a:t>
            </a:r>
          </a:p>
          <a:p>
            <a:endParaRPr lang="en-US" dirty="0">
              <a:latin typeface="Arial" charset="0"/>
            </a:endParaRPr>
          </a:p>
          <a:p>
            <a:pPr indent="0">
              <a:buFontTx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h1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{color: red;}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0187EDF-8F6C-634A-A681-77A186C49306}" type="slidenum">
              <a:rPr lang="en-US"/>
              <a:pPr eaLnBrk="1" hangingPunct="1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3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20638" y="52388"/>
            <a:ext cx="8578850" cy="48895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Styling Web </a:t>
            </a:r>
            <a:r>
              <a:rPr lang="en-US" dirty="0">
                <a:latin typeface="Arial" charset="0"/>
              </a:rPr>
              <a:t>Pages with </a:t>
            </a:r>
            <a:r>
              <a:rPr lang="en-US" dirty="0" smtClean="0">
                <a:latin typeface="Arial" charset="0"/>
              </a:rPr>
              <a:t>CSS</a:t>
            </a:r>
            <a:endParaRPr lang="en-US" dirty="0">
              <a:latin typeface="Arial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71438" y="1138238"/>
            <a:ext cx="8929687" cy="513238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CSS is a </a:t>
            </a:r>
            <a:r>
              <a:rPr lang="en-US" b="1" dirty="0" smtClean="0">
                <a:ea typeface="+mn-ea"/>
                <a:cs typeface="+mn-cs"/>
              </a:rPr>
              <a:t>style language</a:t>
            </a:r>
            <a:r>
              <a:rPr lang="en-US" dirty="0" smtClean="0">
                <a:ea typeface="+mn-ea"/>
                <a:cs typeface="+mn-cs"/>
              </a:rPr>
              <a:t> (also not a programming language) that lets you modify how a Web page appears</a:t>
            </a:r>
          </a:p>
          <a:p>
            <a:pPr fontAlgn="auto"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The following style rule makes all heading 1 elements blue</a:t>
            </a:r>
          </a:p>
          <a:p>
            <a:pPr indent="4763" fontAlgn="auto">
              <a:spcAft>
                <a:spcPts val="0"/>
              </a:spcAft>
              <a:buFontTx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indent="4763" fontAlgn="auto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h1 {</a:t>
            </a:r>
          </a:p>
          <a:p>
            <a:pPr indent="4763" fontAlgn="auto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color: blue;</a:t>
            </a:r>
          </a:p>
          <a:p>
            <a:pPr indent="4763" fontAlgn="auto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86C87B-7F5A-9F4C-B422-1BA23BAF43CC}" type="slidenum">
              <a:rPr lang="en-US" sz="1400"/>
              <a:pPr eaLnBrk="1" hangingPunct="1"/>
              <a:t>5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4912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charset="0"/>
              </a:rPr>
              <a:t>Grouping Selectors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</a:rPr>
              <a:t>You can group selectors to which the same rules apply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Specific style rules:</a:t>
            </a:r>
          </a:p>
          <a:p>
            <a:pPr indent="0"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h1 {color: red;}</a:t>
            </a:r>
          </a:p>
          <a:p>
            <a:pPr indent="0"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h2 {color: red;}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Grouping selectors (note the </a:t>
            </a:r>
            <a:r>
              <a:rPr lang="en-US" b="1" dirty="0" smtClean="0">
                <a:ea typeface="+mn-ea"/>
              </a:rPr>
              <a:t>comma</a:t>
            </a:r>
            <a:r>
              <a:rPr lang="en-US" dirty="0" smtClean="0">
                <a:ea typeface="+mn-ea"/>
              </a:rPr>
              <a:t>):</a:t>
            </a:r>
          </a:p>
          <a:p>
            <a:pPr indent="0"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h1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h2 {color: red;}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595502-133E-BE4F-B43A-C32D464CB222}" type="slidenum">
              <a:rPr lang="en-US"/>
              <a:pPr eaLnBrk="1" hangingPunct="1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0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charset="0"/>
              </a:rPr>
              <a:t>Combining Declarations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</a:rPr>
              <a:t>You can state multiple property declarations for the same selector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Individual style rules:</a:t>
            </a:r>
          </a:p>
          <a:p>
            <a:pPr indent="0"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p {color: blue;}</a:t>
            </a:r>
          </a:p>
          <a:p>
            <a:pPr indent="0"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p {font-size: 125%;}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Combining declarations:</a:t>
            </a:r>
          </a:p>
          <a:p>
            <a:pPr indent="0"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p {</a:t>
            </a:r>
          </a:p>
          <a:p>
            <a:pPr indent="0"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  color: blue;</a:t>
            </a:r>
          </a:p>
          <a:p>
            <a:pPr indent="0"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  font-size: 125%;</a:t>
            </a:r>
          </a:p>
          <a:p>
            <a:pPr indent="0"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362438-EB91-E647-AA61-487941754AE9}" type="slidenum">
              <a:rPr lang="en-US"/>
              <a:pPr eaLnBrk="1" hangingPunct="1"/>
              <a:t>51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512748" y="4358862"/>
            <a:ext cx="36042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There is no real standard for CSS formatting (e.g. indenting). </a:t>
            </a:r>
            <a:br>
              <a:rPr lang="en-AU" dirty="0" smtClean="0"/>
            </a:br>
            <a:r>
              <a:rPr lang="en-AU" dirty="0" smtClean="0"/>
              <a:t>Using what Dreamweaver makes is a good idea.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114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charset="0"/>
              </a:rPr>
              <a:t>Using Descendant Selectors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</a:rPr>
              <a:t>You can select elements that are descendents of other elements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Selecting only &lt;</a:t>
            </a:r>
            <a:r>
              <a:rPr lang="en-US" dirty="0" err="1" smtClean="0">
                <a:ea typeface="+mn-ea"/>
              </a:rPr>
              <a:t>em</a:t>
            </a:r>
            <a:r>
              <a:rPr lang="en-US" dirty="0" smtClean="0">
                <a:ea typeface="+mn-ea"/>
              </a:rPr>
              <a:t>&gt; elements that are contained </a:t>
            </a:r>
            <a:r>
              <a:rPr lang="en-US" dirty="0" smtClean="0"/>
              <a:t>somewhere </a:t>
            </a:r>
            <a:r>
              <a:rPr lang="en-US" dirty="0" smtClean="0">
                <a:ea typeface="+mn-ea"/>
              </a:rPr>
              <a:t>within &lt;p&gt; elements (note the </a:t>
            </a:r>
            <a:r>
              <a:rPr lang="en-US" b="1" dirty="0" smtClean="0">
                <a:ea typeface="+mn-ea"/>
              </a:rPr>
              <a:t>space</a:t>
            </a:r>
            <a:r>
              <a:rPr lang="en-US" dirty="0" smtClean="0">
                <a:ea typeface="+mn-ea"/>
              </a:rPr>
              <a:t>):</a:t>
            </a:r>
          </a:p>
          <a:p>
            <a:pPr indent="0"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p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em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{color: blue;}</a:t>
            </a:r>
          </a:p>
          <a:p>
            <a:pPr indent="0">
              <a:buFontTx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indent="0"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&lt;p&gt;Default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em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this selected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em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&gt;&lt;/p&gt;</a:t>
            </a:r>
          </a:p>
          <a:p>
            <a:pPr indent="0"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em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&gt;this not selected&lt;/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em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&lt;p&gt;&lt;div&gt;&lt;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 selected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&gt;&lt;/div&gt;&lt;/p&gt;</a:t>
            </a:r>
          </a:p>
          <a:p>
            <a:pPr indent="0">
              <a:buFontTx/>
              <a:buNone/>
              <a:defRPr/>
            </a:pPr>
            <a:endParaRPr lang="en-US" dirty="0" smtClean="0"/>
          </a:p>
          <a:p>
            <a:pPr indent="0">
              <a:buFontTx/>
              <a:buNone/>
              <a:defRPr/>
            </a:pPr>
            <a:r>
              <a:rPr lang="en-US" dirty="0" smtClean="0"/>
              <a:t>In the last line, the &lt;</a:t>
            </a:r>
            <a:r>
              <a:rPr lang="en-US" dirty="0" err="1" smtClean="0"/>
              <a:t>em</a:t>
            </a:r>
            <a:r>
              <a:rPr lang="en-US" dirty="0" smtClean="0"/>
              <a:t>&gt; is a descendant ("grandchild") of the &lt;p&gt;, but not a child. It is selected by the descendant selector.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63B970-517A-754C-8B8E-832239EEA502}" type="slidenum">
              <a:rPr lang="en-US"/>
              <a:pPr eaLnBrk="1" hangingPunct="1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1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</a:rPr>
              <a:t>Using </a:t>
            </a:r>
            <a:r>
              <a:rPr lang="en-US" b="1" dirty="0" smtClean="0">
                <a:latin typeface="Arial" charset="0"/>
              </a:rPr>
              <a:t>Child Selectors</a:t>
            </a:r>
            <a:endParaRPr lang="en-US" b="1" dirty="0">
              <a:latin typeface="Arial" charset="0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</a:rPr>
              <a:t>You can select elements that are direct children of other elements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Selecting only &lt;</a:t>
            </a:r>
            <a:r>
              <a:rPr lang="en-US" dirty="0" err="1" smtClean="0">
                <a:ea typeface="+mn-ea"/>
              </a:rPr>
              <a:t>em</a:t>
            </a:r>
            <a:r>
              <a:rPr lang="en-US" dirty="0" smtClean="0">
                <a:ea typeface="+mn-ea"/>
              </a:rPr>
              <a:t>&gt; elements that are contained directly within &lt;p&gt; elements (note the </a:t>
            </a:r>
            <a:r>
              <a:rPr lang="en-US" b="1" dirty="0" smtClean="0">
                <a:ea typeface="+mn-ea"/>
              </a:rPr>
              <a:t>&gt;</a:t>
            </a:r>
            <a:r>
              <a:rPr lang="en-US" dirty="0" smtClean="0">
                <a:ea typeface="+mn-ea"/>
              </a:rPr>
              <a:t>):</a:t>
            </a:r>
          </a:p>
          <a:p>
            <a:pPr indent="0"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p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em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{color: blue;}</a:t>
            </a:r>
          </a:p>
          <a:p>
            <a:pPr indent="0">
              <a:buFontTx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indent="0"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&lt;p&gt;Default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em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this selected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em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&gt;&lt;/p&gt;</a:t>
            </a:r>
          </a:p>
          <a:p>
            <a:pPr indent="0"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em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&gt;this not selected&lt;/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em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indent="0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&lt;p&gt;&lt;div&gt;&lt;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&gt;this not selected&lt;/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&gt;&lt;/div&gt;&lt;/p&gt;</a:t>
            </a:r>
          </a:p>
          <a:p>
            <a:pPr indent="0">
              <a:buFontTx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indent="0">
              <a:buNone/>
              <a:defRPr/>
            </a:pPr>
            <a:r>
              <a:rPr lang="en-US" dirty="0"/>
              <a:t>In the last line, the &lt;</a:t>
            </a:r>
            <a:r>
              <a:rPr lang="en-US" dirty="0" err="1"/>
              <a:t>em</a:t>
            </a:r>
            <a:r>
              <a:rPr lang="en-US" dirty="0"/>
              <a:t>&gt; is a descendant ("grandchild") of the &lt;p&gt;, but not a child. It is </a:t>
            </a:r>
            <a:r>
              <a:rPr lang="en-US" dirty="0" smtClean="0"/>
              <a:t>not selected </a:t>
            </a:r>
            <a:r>
              <a:rPr lang="en-US" dirty="0"/>
              <a:t>by the </a:t>
            </a:r>
            <a:r>
              <a:rPr lang="en-US" dirty="0" smtClean="0"/>
              <a:t>child selector</a:t>
            </a:r>
            <a:r>
              <a:rPr lang="en-US" dirty="0"/>
              <a:t>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indent="0">
              <a:buFontTx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63B970-517A-754C-8B8E-832239EEA502}" type="slidenum">
              <a:rPr lang="en-US"/>
              <a:pPr eaLnBrk="1" hangingPunct="1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3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charset="0"/>
              </a:rPr>
              <a:t>Using the Universal Selector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</a:rPr>
              <a:t>Universal selector lets you select groups of elements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Selecting all children of any div elements:</a:t>
            </a:r>
          </a:p>
          <a:p>
            <a:pPr indent="0">
              <a:buFontTx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div * {color: blue;}</a:t>
            </a:r>
          </a:p>
          <a:p>
            <a:pPr indent="0">
              <a:buFontTx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indent="0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&lt;div&gt;...&lt;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em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&gt;this selected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/div&gt;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indent="0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&lt;div&gt;this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 selected&lt;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/div&gt;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indent="0">
              <a:buFontTx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6E3B7F-F0C0-EF44-9607-868B4B7DD696}" type="slidenum">
              <a:rPr lang="en-US"/>
              <a:pPr eaLnBrk="1" hangingPunct="1"/>
              <a:t>54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1214" y="4398062"/>
            <a:ext cx="530510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>
              <a:buFontTx/>
              <a:buNone/>
              <a:defRPr/>
            </a:pPr>
            <a:r>
              <a:rPr lang="en-US" sz="2400" dirty="0" smtClean="0"/>
              <a:t>What would	</a:t>
            </a:r>
            <a:r>
              <a:rPr lang="en-US" sz="2400" dirty="0" smtClean="0">
                <a:latin typeface="Courier New"/>
                <a:cs typeface="Courier New"/>
              </a:rPr>
              <a:t>* div </a:t>
            </a:r>
            <a:r>
              <a:rPr lang="en-US" sz="2400" dirty="0"/>
              <a:t> </a:t>
            </a:r>
            <a:r>
              <a:rPr lang="en-US" sz="2400" dirty="0" smtClean="0"/>
              <a:t>select?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Picture 2" descr="Smiley 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65" y="6207510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1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charset="0"/>
              </a:rPr>
              <a:t>Using the Class Selector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The class selector lets you write rules and give them a name 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Use logical names like </a:t>
            </a:r>
            <a:r>
              <a:rPr lang="en-US" b="1" dirty="0" smtClean="0">
                <a:latin typeface="Arial" charset="0"/>
              </a:rPr>
              <a:t>warning</a:t>
            </a:r>
            <a:r>
              <a:rPr lang="en-US" dirty="0" smtClean="0">
                <a:latin typeface="Arial" charset="0"/>
              </a:rPr>
              <a:t>, not style-based names like </a:t>
            </a:r>
            <a:r>
              <a:rPr lang="en-US" b="1" dirty="0" err="1" smtClean="0">
                <a:latin typeface="Arial" charset="0"/>
              </a:rPr>
              <a:t>redText</a:t>
            </a:r>
            <a:r>
              <a:rPr lang="en-US" dirty="0" smtClean="0">
                <a:latin typeface="Arial" charset="0"/>
              </a:rPr>
              <a:t> (which might become less meaningful if styles change)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You can apply that name to any element you </a:t>
            </a:r>
            <a:r>
              <a:rPr lang="en-US" dirty="0" smtClean="0">
                <a:latin typeface="Arial" charset="0"/>
              </a:rPr>
              <a:t>choose using the HTML </a:t>
            </a:r>
            <a:r>
              <a:rPr lang="en-US" b="1" dirty="0" smtClean="0">
                <a:latin typeface="Arial" charset="0"/>
              </a:rPr>
              <a:t>class </a:t>
            </a:r>
            <a:r>
              <a:rPr lang="en-US" dirty="0">
                <a:latin typeface="Arial" charset="0"/>
              </a:rPr>
              <a:t>attribute </a:t>
            </a:r>
          </a:p>
          <a:p>
            <a:r>
              <a:rPr lang="en-US" dirty="0">
                <a:latin typeface="Arial" charset="0"/>
              </a:rPr>
              <a:t>The </a:t>
            </a:r>
            <a:r>
              <a:rPr lang="en-US" dirty="0" smtClean="0">
                <a:latin typeface="Arial" charset="0"/>
              </a:rPr>
              <a:t>dot (.) </a:t>
            </a:r>
            <a:r>
              <a:rPr lang="en-US" dirty="0">
                <a:latin typeface="Arial" charset="0"/>
              </a:rPr>
              <a:t>flag character indicates the selector is a class </a:t>
            </a:r>
            <a:r>
              <a:rPr lang="en-US" dirty="0" smtClean="0">
                <a:latin typeface="Arial" charset="0"/>
              </a:rPr>
              <a:t>selector</a:t>
            </a:r>
          </a:p>
          <a:p>
            <a:pPr lvl="1"/>
            <a:r>
              <a:rPr lang="en-US" dirty="0" smtClean="0">
                <a:latin typeface="Arial" charset="0"/>
              </a:rPr>
              <a:t>E.g. </a:t>
            </a:r>
          </a:p>
          <a:p>
            <a:pPr marL="914400" lvl="2" indent="0">
              <a:buNone/>
            </a:pPr>
            <a:r>
              <a:rPr lang="en-US" dirty="0" smtClean="0">
                <a:latin typeface="Arial" charset="0"/>
              </a:rPr>
              <a:t>.warning { color: red }</a:t>
            </a:r>
          </a:p>
          <a:p>
            <a:pPr marL="514350" lvl="1" indent="0">
              <a:buNone/>
            </a:pPr>
            <a:r>
              <a:rPr lang="en-US" dirty="0" smtClean="0">
                <a:latin typeface="Arial" charset="0"/>
              </a:rPr>
              <a:t>Applied using:</a:t>
            </a:r>
          </a:p>
          <a:p>
            <a:pPr marL="514350" lvl="1" indent="0"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&lt;p class="warning"&gt;… or &lt;h1 class="warning"&gt;…</a:t>
            </a:r>
            <a:endParaRPr lang="en-US" dirty="0">
              <a:latin typeface="Arial" charset="0"/>
            </a:endParaRP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76F19A-EE21-874C-B20C-79320C1727C0}" type="slidenum">
              <a:rPr lang="en-US"/>
              <a:pPr eaLnBrk="1" hangingPunct="1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6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charset="0"/>
              </a:rPr>
              <a:t>Using the Class Selector</a:t>
            </a:r>
            <a:endParaRPr lang="en-US">
              <a:latin typeface="Arial" charset="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CSS style </a:t>
            </a:r>
            <a:r>
              <a:rPr lang="en-US" dirty="0">
                <a:latin typeface="Arial" charset="0"/>
              </a:rPr>
              <a:t>rule:</a:t>
            </a:r>
          </a:p>
          <a:p>
            <a:pPr>
              <a:buFontTx/>
              <a:buNone/>
            </a:pPr>
            <a:r>
              <a:rPr lang="fr-FR" b="1" dirty="0">
                <a:latin typeface="Courier New" charset="0"/>
                <a:cs typeface="Courier New" charset="0"/>
              </a:rPr>
              <a:t>.intro</a:t>
            </a:r>
            <a:r>
              <a:rPr lang="fr-FR" dirty="0">
                <a:latin typeface="Courier New" charset="0"/>
                <a:cs typeface="Courier New" charset="0"/>
              </a:rPr>
              <a:t> {font-size: 125</a:t>
            </a:r>
            <a:r>
              <a:rPr lang="fr-FR" dirty="0" smtClean="0">
                <a:latin typeface="Courier New" charset="0"/>
                <a:cs typeface="Courier New" charset="0"/>
              </a:rPr>
              <a:t>%;}</a:t>
            </a:r>
          </a:p>
          <a:p>
            <a:pPr>
              <a:buFontTx/>
              <a:buNone/>
            </a:pPr>
            <a:endParaRPr lang="fr-FR" dirty="0">
              <a:latin typeface="Courier New" charset="0"/>
              <a:cs typeface="Courier New" charset="0"/>
            </a:endParaRPr>
          </a:p>
          <a:p>
            <a:r>
              <a:rPr lang="fr-FR" dirty="0" err="1" smtClean="0">
                <a:latin typeface="Arial" charset="0"/>
              </a:rPr>
              <a:t>Used</a:t>
            </a:r>
            <a:r>
              <a:rPr lang="fr-FR" dirty="0" smtClean="0">
                <a:latin typeface="Arial" charset="0"/>
              </a:rPr>
              <a:t> in HTML:</a:t>
            </a:r>
            <a:endParaRPr lang="fr-FR" dirty="0">
              <a:latin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charset="0"/>
                <a:cs typeface="Courier New" charset="0"/>
              </a:rPr>
              <a:t>&lt;p </a:t>
            </a:r>
            <a:r>
              <a:rPr lang="en-US" b="1" dirty="0">
                <a:latin typeface="Courier New" charset="0"/>
                <a:cs typeface="Courier New" charset="0"/>
              </a:rPr>
              <a:t>class="intro"</a:t>
            </a:r>
            <a:r>
              <a:rPr lang="en-US" dirty="0">
                <a:latin typeface="Courier New" charset="0"/>
                <a:cs typeface="Courier New" charset="0"/>
              </a:rPr>
              <a:t>&gt;This is the first paragraph of </a:t>
            </a:r>
            <a:r>
              <a:rPr lang="en-US" dirty="0" smtClean="0">
                <a:latin typeface="Courier New" charset="0"/>
                <a:cs typeface="Courier New" charset="0"/>
              </a:rPr>
              <a:t>the document.&lt;</a:t>
            </a:r>
            <a:r>
              <a:rPr lang="en-US" dirty="0">
                <a:latin typeface="Courier New" charset="0"/>
                <a:cs typeface="Courier New" charset="0"/>
              </a:rPr>
              <a:t>/p&gt;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38F3BC-461E-F345-93C5-4008B9249F9D}" type="slidenum">
              <a:rPr lang="en-US"/>
              <a:pPr eaLnBrk="1" hangingPunct="1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charset="0"/>
              </a:rPr>
              <a:t>Using the id Attribute Selector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id is just like class, except: </a:t>
            </a:r>
          </a:p>
          <a:p>
            <a:pPr lvl="1"/>
            <a:r>
              <a:rPr lang="en-US" dirty="0" smtClean="0">
                <a:latin typeface="Arial" charset="0"/>
              </a:rPr>
              <a:t>id </a:t>
            </a:r>
            <a:r>
              <a:rPr lang="en-US" dirty="0">
                <a:latin typeface="Arial" charset="0"/>
              </a:rPr>
              <a:t>refers to </a:t>
            </a:r>
            <a:r>
              <a:rPr lang="en-US" dirty="0" smtClean="0">
                <a:latin typeface="Arial" charset="0"/>
              </a:rPr>
              <a:t>a unique (only one) </a:t>
            </a:r>
            <a:r>
              <a:rPr lang="en-US" dirty="0">
                <a:latin typeface="Arial" charset="0"/>
              </a:rPr>
              <a:t>instance of the id attribute value within a </a:t>
            </a:r>
            <a:r>
              <a:rPr lang="en-US" dirty="0" smtClean="0">
                <a:latin typeface="Arial" charset="0"/>
              </a:rPr>
              <a:t>document</a:t>
            </a:r>
          </a:p>
          <a:p>
            <a:pPr lvl="2"/>
            <a:r>
              <a:rPr lang="en-US" dirty="0" smtClean="0">
                <a:latin typeface="Arial" charset="0"/>
              </a:rPr>
              <a:t>multiple instances of the same id is invalid</a:t>
            </a:r>
          </a:p>
          <a:p>
            <a:pPr lvl="1"/>
            <a:r>
              <a:rPr lang="en-US" dirty="0" smtClean="0">
                <a:latin typeface="Arial" charset="0"/>
              </a:rPr>
              <a:t>id uses </a:t>
            </a:r>
            <a:r>
              <a:rPr lang="en-US" dirty="0">
                <a:latin typeface="Arial" charset="0"/>
              </a:rPr>
              <a:t>a hash (#) flag </a:t>
            </a:r>
            <a:r>
              <a:rPr lang="en-US" dirty="0" smtClean="0">
                <a:latin typeface="Arial" charset="0"/>
              </a:rPr>
              <a:t>character instead of period (.)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The </a:t>
            </a:r>
            <a:r>
              <a:rPr lang="en-US" b="1" dirty="0">
                <a:latin typeface="Arial" charset="0"/>
              </a:rPr>
              <a:t>id </a:t>
            </a:r>
            <a:r>
              <a:rPr lang="en-US" dirty="0">
                <a:latin typeface="Arial" charset="0"/>
              </a:rPr>
              <a:t>attribute </a:t>
            </a:r>
            <a:r>
              <a:rPr lang="en-US" dirty="0" smtClean="0">
                <a:latin typeface="Arial" charset="0"/>
              </a:rPr>
              <a:t>should be </a:t>
            </a:r>
            <a:r>
              <a:rPr lang="en-US" dirty="0">
                <a:latin typeface="Arial" charset="0"/>
              </a:rPr>
              <a:t>used to identify </a:t>
            </a:r>
            <a:r>
              <a:rPr lang="en-US" dirty="0" smtClean="0">
                <a:latin typeface="Arial" charset="0"/>
              </a:rPr>
              <a:t>parts of the page that only occur once, e.g. logo, copyright…</a:t>
            </a:r>
          </a:p>
          <a:p>
            <a:r>
              <a:rPr lang="en-US" b="1" dirty="0" smtClean="0">
                <a:latin typeface="Arial" charset="0"/>
              </a:rPr>
              <a:t>class </a:t>
            </a:r>
            <a:r>
              <a:rPr lang="en-US" dirty="0" smtClean="0">
                <a:latin typeface="Arial" charset="0"/>
              </a:rPr>
              <a:t>is used for repeatable sections/styles, e.g. </a:t>
            </a:r>
            <a:r>
              <a:rPr lang="en-US" dirty="0" err="1" smtClean="0">
                <a:latin typeface="Arial" charset="0"/>
              </a:rPr>
              <a:t>pullquote</a:t>
            </a:r>
            <a:r>
              <a:rPr lang="en-US" dirty="0" smtClean="0">
                <a:latin typeface="Arial" charset="0"/>
              </a:rPr>
              <a:t>, highlight, </a:t>
            </a:r>
            <a:r>
              <a:rPr lang="en-US" dirty="0" err="1" smtClean="0">
                <a:latin typeface="Arial" charset="0"/>
              </a:rPr>
              <a:t>errormessage</a:t>
            </a:r>
            <a:r>
              <a:rPr lang="en-US" dirty="0" smtClean="0">
                <a:latin typeface="Arial" charset="0"/>
              </a:rPr>
              <a:t>…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C3EBCC-B14B-CB45-8EA7-51B87B31358C}" type="slidenum">
              <a:rPr lang="en-US"/>
              <a:pPr eaLnBrk="1" hangingPunct="1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8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charset="0"/>
              </a:rPr>
              <a:t>Using the id Attribute Selector</a:t>
            </a:r>
            <a:endParaRPr lang="en-US">
              <a:latin typeface="Arial" charset="0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</a:rPr>
              <a:t>CSS style </a:t>
            </a:r>
            <a:r>
              <a:rPr lang="en-US" dirty="0">
                <a:latin typeface="Arial" charset="0"/>
              </a:rPr>
              <a:t>rule: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charset="0"/>
                <a:cs typeface="Courier New" charset="0"/>
              </a:rPr>
              <a:t>#copyright </a:t>
            </a:r>
            <a:r>
              <a:rPr lang="en-US" dirty="0" smtClean="0">
                <a:latin typeface="Courier New" charset="0"/>
                <a:cs typeface="Courier New" charset="0"/>
              </a:rPr>
              <a:t>{ color: white; }</a:t>
            </a:r>
          </a:p>
          <a:p>
            <a:pPr>
              <a:buFontTx/>
              <a:buNone/>
            </a:pPr>
            <a:endParaRPr lang="fr-FR" dirty="0" smtClean="0">
              <a:latin typeface="Courier New" charset="0"/>
              <a:cs typeface="Courier New" charset="0"/>
            </a:endParaRPr>
          </a:p>
          <a:p>
            <a:r>
              <a:rPr lang="fr-FR" dirty="0" err="1" smtClean="0">
                <a:latin typeface="Arial" charset="0"/>
              </a:rPr>
              <a:t>Used</a:t>
            </a:r>
            <a:r>
              <a:rPr lang="fr-FR" dirty="0" smtClean="0">
                <a:latin typeface="Arial" charset="0"/>
              </a:rPr>
              <a:t> in HTML:</a:t>
            </a:r>
            <a:endParaRPr lang="fr-FR" dirty="0">
              <a:latin typeface="Arial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Courier New" charset="0"/>
                <a:cs typeface="Courier New" charset="0"/>
              </a:rPr>
              <a:t>&lt;p </a:t>
            </a:r>
            <a:r>
              <a:rPr lang="en-US" b="1" dirty="0" smtClean="0">
                <a:latin typeface="Courier New" charset="0"/>
                <a:cs typeface="Courier New" charset="0"/>
              </a:rPr>
              <a:t>id="copyright"</a:t>
            </a:r>
            <a:r>
              <a:rPr lang="en-US" dirty="0" smtClean="0">
                <a:latin typeface="Courier New" charset="0"/>
                <a:cs typeface="Courier New" charset="0"/>
              </a:rPr>
              <a:t>&gt;copyright info.&lt;/p&gt;</a:t>
            </a:r>
            <a:endParaRPr lang="fr-FR" dirty="0" smtClean="0">
              <a:latin typeface="Courier New" charset="0"/>
              <a:cs typeface="Courier New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41CE3F-18DF-B249-8236-034F29CE339B}" type="slidenum">
              <a:rPr lang="en-US"/>
              <a:pPr eaLnBrk="1" hangingPunct="1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charset="0"/>
              </a:rPr>
              <a:t>Using the &lt;div&gt; and &lt;span&gt; Elements</a:t>
            </a:r>
            <a:endParaRPr lang="en-US">
              <a:latin typeface="Arial" charset="0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The &lt;div&gt; (division) and &lt;span&gt; (</a:t>
            </a:r>
            <a:r>
              <a:rPr lang="en-US" dirty="0" smtClean="0">
                <a:latin typeface="Arial" charset="0"/>
              </a:rPr>
              <a:t>span) </a:t>
            </a:r>
            <a:r>
              <a:rPr lang="en-US" dirty="0">
                <a:latin typeface="Arial" charset="0"/>
              </a:rPr>
              <a:t>elements are designed to be used with CSS</a:t>
            </a:r>
          </a:p>
          <a:p>
            <a:r>
              <a:rPr lang="en-US" dirty="0">
                <a:latin typeface="Arial" charset="0"/>
              </a:rPr>
              <a:t>They let you specify logical </a:t>
            </a:r>
            <a:r>
              <a:rPr lang="en-US" dirty="0" smtClean="0">
                <a:latin typeface="Arial" charset="0"/>
              </a:rPr>
              <a:t>sections within </a:t>
            </a:r>
            <a:r>
              <a:rPr lang="en-US" dirty="0">
                <a:latin typeface="Arial" charset="0"/>
              </a:rPr>
              <a:t>a document that have their own name and style </a:t>
            </a:r>
            <a:r>
              <a:rPr lang="en-US" dirty="0" smtClean="0">
                <a:latin typeface="Arial" charset="0"/>
              </a:rPr>
              <a:t>properties</a:t>
            </a:r>
          </a:p>
          <a:p>
            <a:r>
              <a:rPr lang="en-US" dirty="0" smtClean="0"/>
              <a:t>div </a:t>
            </a:r>
            <a:r>
              <a:rPr lang="en-US" dirty="0"/>
              <a:t>is used to </a:t>
            </a:r>
            <a:r>
              <a:rPr lang="en-US" i="1" dirty="0"/>
              <a:t>divide </a:t>
            </a:r>
            <a:r>
              <a:rPr lang="en-US" dirty="0"/>
              <a:t>up a web page </a:t>
            </a:r>
            <a:r>
              <a:rPr lang="en-US" dirty="0" smtClean="0"/>
              <a:t>– to provide </a:t>
            </a:r>
            <a:r>
              <a:rPr lang="en-US" dirty="0"/>
              <a:t>a definite structure that can be combined with </a:t>
            </a:r>
            <a:r>
              <a:rPr lang="en-US" dirty="0" smtClean="0"/>
              <a:t>CSS to </a:t>
            </a:r>
            <a:r>
              <a:rPr lang="en-US" dirty="0"/>
              <a:t>great effect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adds a break before and after the contained </a:t>
            </a:r>
            <a:r>
              <a:rPr lang="en-US" dirty="0" smtClean="0"/>
              <a:t>text </a:t>
            </a:r>
          </a:p>
          <a:p>
            <a:pPr lvl="1"/>
            <a:r>
              <a:rPr lang="en-US" dirty="0" smtClean="0"/>
              <a:t>it is a block-level element</a:t>
            </a:r>
            <a:endParaRPr lang="en-US" dirty="0"/>
          </a:p>
          <a:p>
            <a:endParaRPr lang="en-US" dirty="0">
              <a:latin typeface="Arial" charset="0"/>
            </a:endParaRP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EE452D-AE52-EC45-9686-2C76ED0B5486}" type="slidenum">
              <a:rPr lang="en-US"/>
              <a:pPr eaLnBrk="1" hangingPunct="1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3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Separation of Form &amp;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0" y="1236870"/>
            <a:ext cx="9072500" cy="5033309"/>
          </a:xfrm>
        </p:spPr>
        <p:txBody>
          <a:bodyPr>
            <a:normAutofit fontScale="92500"/>
          </a:bodyPr>
          <a:lstStyle/>
          <a:p>
            <a:r>
              <a:rPr lang="en-GB" sz="3600" dirty="0" smtClean="0"/>
              <a:t>Content &amp; Structure = HTML</a:t>
            </a:r>
          </a:p>
          <a:p>
            <a:r>
              <a:rPr lang="en-GB" sz="3600" dirty="0" smtClean="0"/>
              <a:t>Style = CSS</a:t>
            </a:r>
          </a:p>
          <a:p>
            <a:r>
              <a:rPr lang="en-GB" sz="3600" dirty="0" smtClean="0"/>
              <a:t>Dynamic Functionality = JavaScript, PHP…</a:t>
            </a:r>
          </a:p>
          <a:p>
            <a:endParaRPr lang="en-GB" dirty="0" smtClean="0"/>
          </a:p>
          <a:p>
            <a:r>
              <a:rPr lang="en-GB" dirty="0" smtClean="0"/>
              <a:t>These should be used appropriately </a:t>
            </a:r>
            <a:endParaRPr lang="en-GB" dirty="0"/>
          </a:p>
          <a:p>
            <a:pPr lvl="1"/>
            <a:r>
              <a:rPr lang="en-GB" dirty="0" smtClean="0"/>
              <a:t>don't inextricably link content and style.</a:t>
            </a:r>
            <a:endParaRPr lang="en-GB" dirty="0"/>
          </a:p>
          <a:p>
            <a:r>
              <a:rPr lang="en-GB" dirty="0" smtClean="0"/>
              <a:t>E.g. make headings headings</a:t>
            </a:r>
          </a:p>
          <a:p>
            <a:pPr lvl="1"/>
            <a:r>
              <a:rPr lang="en-GB" dirty="0" smtClean="0"/>
              <a:t>Top-level headings must be &lt;h1&gt;, content is structured correctly</a:t>
            </a:r>
          </a:p>
          <a:p>
            <a:pPr lvl="1"/>
            <a:r>
              <a:rPr lang="en-GB" b="1" dirty="0" smtClean="0"/>
              <a:t>Then </a:t>
            </a:r>
            <a:r>
              <a:rPr lang="en-GB" dirty="0" smtClean="0"/>
              <a:t>change the </a:t>
            </a:r>
            <a:r>
              <a:rPr lang="en-GB" b="1" i="1" dirty="0" smtClean="0"/>
              <a:t>style</a:t>
            </a:r>
            <a:r>
              <a:rPr lang="en-GB" dirty="0" smtClean="0"/>
              <a:t> to make it look like whatever you want</a:t>
            </a:r>
          </a:p>
          <a:p>
            <a:pPr marL="457200" lvl="1" indent="0">
              <a:buNone/>
            </a:pPr>
            <a:r>
              <a:rPr lang="en-GB" dirty="0" smtClean="0"/>
              <a:t>	… i.e. if it's too big, don't make it &lt;h2&gt;… that's incorrect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F1A5C-C756-F14D-8A29-04516FAB3B4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0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charset="0"/>
              </a:rPr>
              <a:t>Working with &lt;div&gt; elements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Use &lt;div&gt; with the class </a:t>
            </a:r>
            <a:r>
              <a:rPr lang="en-US" dirty="0" smtClean="0">
                <a:latin typeface="Arial" charset="0"/>
              </a:rPr>
              <a:t>or id </a:t>
            </a:r>
            <a:r>
              <a:rPr lang="en-US" dirty="0">
                <a:latin typeface="Arial" charset="0"/>
              </a:rPr>
              <a:t>attributes to create </a:t>
            </a:r>
            <a:r>
              <a:rPr lang="en-US" dirty="0" smtClean="0">
                <a:latin typeface="Arial" charset="0"/>
              </a:rPr>
              <a:t>logical, </a:t>
            </a:r>
            <a:r>
              <a:rPr lang="en-US" b="1" dirty="0" smtClean="0">
                <a:latin typeface="Arial" charset="0"/>
              </a:rPr>
              <a:t>block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divisions on a Web page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CSS style rule:</a:t>
            </a:r>
            <a:endParaRPr lang="en-US" dirty="0">
              <a:latin typeface="Arial" charset="0"/>
            </a:endParaRPr>
          </a:p>
          <a:p>
            <a:pPr>
              <a:buFontTx/>
              <a:buNone/>
            </a:pPr>
            <a:r>
              <a:rPr lang="en-US" sz="2000" dirty="0" smtClean="0">
                <a:latin typeface="Courier New" charset="0"/>
                <a:cs typeface="Courier New" charset="0"/>
              </a:rPr>
              <a:t>#</a:t>
            </a:r>
            <a:r>
              <a:rPr lang="en-US" sz="2000" dirty="0">
                <a:latin typeface="Courier New" charset="0"/>
                <a:cs typeface="Courier New" charset="0"/>
              </a:rPr>
              <a:t>column {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charset="0"/>
                <a:cs typeface="Courier New" charset="0"/>
              </a:rPr>
              <a:t>  width</a:t>
            </a:r>
            <a:r>
              <a:rPr lang="en-US" sz="2000" dirty="0">
                <a:latin typeface="Courier New" charset="0"/>
                <a:cs typeface="Courier New" charset="0"/>
              </a:rPr>
              <a:t>: 200px</a:t>
            </a:r>
            <a:r>
              <a:rPr lang="en-US" sz="2000" dirty="0" smtClean="0">
                <a:latin typeface="Courier New" charset="0"/>
                <a:cs typeface="Courier New" charset="0"/>
              </a:rPr>
              <a:t>; </a:t>
            </a:r>
            <a:endParaRPr lang="en-US" sz="2000" dirty="0"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dirty="0" smtClean="0">
                <a:latin typeface="Courier New" charset="0"/>
                <a:cs typeface="Courier New" charset="0"/>
              </a:rPr>
              <a:t>  height</a:t>
            </a:r>
            <a:r>
              <a:rPr lang="en-US" sz="2000" dirty="0">
                <a:latin typeface="Courier New" charset="0"/>
                <a:cs typeface="Courier New" charset="0"/>
              </a:rPr>
              <a:t>: auto;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charset="0"/>
                <a:cs typeface="Courier New" charset="0"/>
              </a:rPr>
              <a:t>  padding</a:t>
            </a:r>
            <a:r>
              <a:rPr lang="en-US" sz="2000" dirty="0">
                <a:latin typeface="Courier New" charset="0"/>
                <a:cs typeface="Courier New" charset="0"/>
              </a:rPr>
              <a:t>: 15px;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charset="0"/>
                <a:cs typeface="Courier New" charset="0"/>
              </a:rPr>
              <a:t>  border</a:t>
            </a:r>
            <a:r>
              <a:rPr lang="en-US" sz="2000" dirty="0">
                <a:latin typeface="Courier New" charset="0"/>
                <a:cs typeface="Courier New" charset="0"/>
              </a:rPr>
              <a:t>: thin solid;</a:t>
            </a:r>
          </a:p>
          <a:p>
            <a:pPr>
              <a:buFontTx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}</a:t>
            </a:r>
          </a:p>
          <a:p>
            <a:pPr>
              <a:buFontTx/>
              <a:buNone/>
            </a:pPr>
            <a:r>
              <a:rPr lang="en-US" dirty="0" smtClean="0">
                <a:latin typeface="Arial" charset="0"/>
              </a:rPr>
              <a:t>Used in HTML:</a:t>
            </a:r>
            <a:endParaRPr lang="en-US" dirty="0">
              <a:latin typeface="Arial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&lt;div id="column"&gt;This division </a:t>
            </a:r>
            <a:r>
              <a:rPr lang="en-US" sz="2000" dirty="0" smtClean="0">
                <a:latin typeface="Courier New" charset="0"/>
                <a:cs typeface="Courier New" charset="0"/>
              </a:rPr>
              <a:t>is styled&lt;</a:t>
            </a:r>
            <a:r>
              <a:rPr lang="en-US" sz="2000" dirty="0">
                <a:latin typeface="Courier New" charset="0"/>
                <a:cs typeface="Courier New" charset="0"/>
              </a:rPr>
              <a:t>/div&gt;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5C27C6-58EC-C44D-92B6-034B3F1A0D78}" type="slidenum">
              <a:rPr lang="en-US"/>
              <a:pPr eaLnBrk="1" hangingPunct="1"/>
              <a:t>60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67993" y="2969728"/>
            <a:ext cx="32111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Could also use:</a:t>
            </a:r>
          </a:p>
          <a:p>
            <a:r>
              <a:rPr lang="en-US" dirty="0" err="1" smtClean="0">
                <a:latin typeface="Courier New" charset="0"/>
                <a:cs typeface="Courier New" charset="0"/>
              </a:rPr>
              <a:t>div#column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>
                <a:latin typeface="Arial"/>
                <a:cs typeface="Arial"/>
              </a:rPr>
              <a:t>as the </a:t>
            </a:r>
            <a:r>
              <a:rPr lang="en-US" dirty="0" smtClean="0">
                <a:latin typeface="Arial"/>
                <a:cs typeface="Arial"/>
              </a:rPr>
              <a:t>selector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/>
                <a:cs typeface="Arial"/>
              </a:rPr>
              <a:t>(What's the difference?)</a:t>
            </a:r>
            <a:endParaRPr lang="en-US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890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</a:rPr>
              <a:t>Working with </a:t>
            </a:r>
            <a:r>
              <a:rPr lang="en-US" b="1" dirty="0" smtClean="0">
                <a:latin typeface="Arial" charset="0"/>
              </a:rPr>
              <a:t>&lt;span&gt; </a:t>
            </a:r>
            <a:r>
              <a:rPr lang="en-US" b="1" dirty="0">
                <a:latin typeface="Arial" charset="0"/>
              </a:rPr>
              <a:t>Elements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The span element lets you specify </a:t>
            </a:r>
            <a:r>
              <a:rPr lang="en-US" b="1" dirty="0" smtClean="0">
                <a:latin typeface="Arial" charset="0"/>
              </a:rPr>
              <a:t>inline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elements that have their own name and style properties</a:t>
            </a:r>
          </a:p>
          <a:p>
            <a:r>
              <a:rPr lang="en-US" dirty="0">
                <a:latin typeface="Arial" charset="0"/>
              </a:rPr>
              <a:t>In-line elements reside within a line </a:t>
            </a:r>
            <a:r>
              <a:rPr lang="en-US" dirty="0" smtClean="0">
                <a:latin typeface="Arial" charset="0"/>
              </a:rPr>
              <a:t>(of text)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div = block		- adds line break before and after</a:t>
            </a:r>
          </a:p>
          <a:p>
            <a:r>
              <a:rPr lang="en-US" dirty="0" smtClean="0">
                <a:latin typeface="Arial" charset="0"/>
              </a:rPr>
              <a:t>span = inline	- no breaks, can't contain block elements</a:t>
            </a:r>
          </a:p>
          <a:p>
            <a:endParaRPr lang="en-US" dirty="0"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&lt;span style="</a:t>
            </a:r>
            <a:r>
              <a:rPr lang="en-US" dirty="0" err="1" smtClean="0">
                <a:latin typeface="Courier New"/>
                <a:cs typeface="Courier New"/>
              </a:rPr>
              <a:t>display:block</a:t>
            </a:r>
            <a:r>
              <a:rPr lang="en-US" dirty="0" smtClean="0">
                <a:latin typeface="Courier New"/>
                <a:cs typeface="Courier New"/>
              </a:rPr>
              <a:t>"&gt;</a:t>
            </a:r>
            <a:r>
              <a:rPr lang="en-US" dirty="0" smtClean="0">
                <a:latin typeface="Arial" charset="0"/>
              </a:rPr>
              <a:t>  	is identical to div :) </a:t>
            </a:r>
            <a:endParaRPr lang="en-US" dirty="0">
              <a:latin typeface="Arial" charset="0"/>
            </a:endParaRP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C28A8F-FA3E-C646-90E8-BA2EF7185EFC}" type="slidenum">
              <a:rPr lang="en-US"/>
              <a:pPr eaLnBrk="1" hangingPunct="1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charset="0"/>
              </a:rPr>
              <a:t>Working with Span Elements</a:t>
            </a:r>
            <a:endParaRPr lang="en-US">
              <a:latin typeface="Arial" charset="0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</a:rPr>
              <a:t>CSS style rule:</a:t>
            </a:r>
          </a:p>
          <a:p>
            <a:pPr indent="0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  . {</a:t>
            </a:r>
          </a:p>
          <a:p>
            <a:pPr indent="0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  color: white;</a:t>
            </a:r>
          </a:p>
          <a:p>
            <a:pPr indent="0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  background-color: black;</a:t>
            </a:r>
          </a:p>
          <a:p>
            <a:pPr indent="0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Used in HTML:</a:t>
            </a:r>
          </a:p>
          <a:p>
            <a:pPr indent="0">
              <a:buNone/>
              <a:defRPr/>
            </a:pP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&lt;p&gt;A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&lt;span class="inverse"&gt;</a:t>
            </a: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Wonderful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&lt;/span&gt;</a:t>
            </a: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site.&lt;/p&gt;</a:t>
            </a:r>
          </a:p>
          <a:p>
            <a:pPr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446B71-E0F5-4E4C-9207-15965B78F5A6}" type="slidenum">
              <a:rPr lang="en-US"/>
              <a:pPr eaLnBrk="1" hangingPunct="1"/>
              <a:t>62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93841" y="1722559"/>
            <a:ext cx="34772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Could also use:</a:t>
            </a:r>
          </a:p>
          <a:p>
            <a:r>
              <a:rPr lang="en-US" dirty="0" err="1" smtClean="0">
                <a:latin typeface="Courier New" charset="0"/>
                <a:cs typeface="Courier New" charset="0"/>
              </a:rPr>
              <a:t>span.inverse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>
                <a:latin typeface="Arial"/>
                <a:cs typeface="Arial"/>
              </a:rPr>
              <a:t>as the </a:t>
            </a:r>
            <a:r>
              <a:rPr lang="en-US" dirty="0" smtClean="0">
                <a:latin typeface="Arial"/>
                <a:cs typeface="Arial"/>
              </a:rPr>
              <a:t>selector</a:t>
            </a:r>
          </a:p>
          <a:p>
            <a:r>
              <a:rPr lang="en-US" dirty="0" smtClean="0">
                <a:latin typeface="Arial"/>
                <a:cs typeface="Arial"/>
              </a:rPr>
              <a:t>Would only apply to </a:t>
            </a:r>
            <a:r>
              <a:rPr lang="en-US" i="1" dirty="0" smtClean="0">
                <a:latin typeface="Arial"/>
                <a:cs typeface="Arial"/>
              </a:rPr>
              <a:t>spans </a:t>
            </a:r>
            <a:r>
              <a:rPr lang="en-US" dirty="0" smtClean="0">
                <a:latin typeface="Arial"/>
                <a:cs typeface="Arial"/>
              </a:rPr>
              <a:t>with 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the inverse class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22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Soooo</a:t>
            </a:r>
            <a:r>
              <a:rPr lang="en-GB" dirty="0" smtClean="0"/>
              <a:t> much more…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smtClean="0"/>
              <a:t>Make sure you're reading and watching the book and video resources</a:t>
            </a:r>
          </a:p>
          <a:p>
            <a:r>
              <a:rPr lang="en-GB" dirty="0" smtClean="0"/>
              <a:t>Take notes</a:t>
            </a:r>
          </a:p>
          <a:p>
            <a:r>
              <a:rPr lang="en-GB" dirty="0" smtClean="0"/>
              <a:t>and… </a:t>
            </a:r>
            <a:r>
              <a:rPr lang="en-GB" sz="10000" dirty="0" smtClean="0"/>
              <a:t>practise!</a:t>
            </a:r>
            <a:endParaRPr lang="en-GB" sz="1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C32EC-7145-3D48-A039-0702A1227AE3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1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1. Exam-style Question (Precedence)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What colour will the text "here" be?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>
                <a:latin typeface="Courier New"/>
                <a:cs typeface="Courier New"/>
              </a:rPr>
              <a:t>body {</a:t>
            </a:r>
            <a:r>
              <a:rPr lang="en-AU" dirty="0" err="1" smtClean="0">
                <a:latin typeface="Courier New"/>
                <a:cs typeface="Courier New"/>
              </a:rPr>
              <a:t>color</a:t>
            </a:r>
            <a:r>
              <a:rPr lang="en-AU" dirty="0">
                <a:latin typeface="Courier New"/>
                <a:cs typeface="Courier New"/>
              </a:rPr>
              <a:t>: blue;</a:t>
            </a:r>
            <a:r>
              <a:rPr lang="en-AU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AU" dirty="0" smtClean="0">
                <a:latin typeface="Courier New"/>
                <a:cs typeface="Courier New"/>
              </a:rPr>
              <a:t>.</a:t>
            </a:r>
            <a:r>
              <a:rPr lang="en-AU" dirty="0">
                <a:latin typeface="Courier New"/>
                <a:cs typeface="Courier New"/>
              </a:rPr>
              <a:t>one </a:t>
            </a:r>
            <a:r>
              <a:rPr lang="en-AU" dirty="0" smtClean="0">
                <a:latin typeface="Courier New"/>
                <a:cs typeface="Courier New"/>
              </a:rPr>
              <a:t>{</a:t>
            </a:r>
            <a:r>
              <a:rPr lang="en-AU" dirty="0" err="1" smtClean="0">
                <a:latin typeface="Courier New"/>
                <a:cs typeface="Courier New"/>
              </a:rPr>
              <a:t>color</a:t>
            </a:r>
            <a:r>
              <a:rPr lang="en-AU" dirty="0">
                <a:latin typeface="Courier New"/>
                <a:cs typeface="Courier New"/>
              </a:rPr>
              <a:t>: green;</a:t>
            </a:r>
            <a:r>
              <a:rPr lang="en-AU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AU" dirty="0" smtClean="0">
                <a:latin typeface="Courier New"/>
                <a:cs typeface="Courier New"/>
              </a:rPr>
              <a:t>p {</a:t>
            </a:r>
            <a:r>
              <a:rPr lang="en-AU" dirty="0" err="1" smtClean="0">
                <a:latin typeface="Courier New"/>
                <a:cs typeface="Courier New"/>
              </a:rPr>
              <a:t>color</a:t>
            </a:r>
            <a:r>
              <a:rPr lang="en-AU" dirty="0">
                <a:latin typeface="Courier New"/>
                <a:cs typeface="Courier New"/>
              </a:rPr>
              <a:t>: red;</a:t>
            </a:r>
            <a:r>
              <a:rPr lang="en-AU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AU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AU" dirty="0" smtClean="0">
                <a:latin typeface="Courier New"/>
                <a:cs typeface="Courier New"/>
              </a:rPr>
              <a:t>&lt;</a:t>
            </a:r>
            <a:r>
              <a:rPr lang="en-AU" dirty="0">
                <a:latin typeface="Courier New"/>
                <a:cs typeface="Courier New"/>
              </a:rPr>
              <a:t>body&gt;&lt;p class="one"</a:t>
            </a:r>
            <a:r>
              <a:rPr lang="en-AU" dirty="0" smtClean="0">
                <a:latin typeface="Courier New"/>
                <a:cs typeface="Courier New"/>
              </a:rPr>
              <a:t>&gt;</a:t>
            </a:r>
            <a:r>
              <a:rPr lang="en-AU" b="1" dirty="0" smtClean="0">
                <a:latin typeface="Courier New"/>
                <a:cs typeface="Courier New"/>
              </a:rPr>
              <a:t>here</a:t>
            </a:r>
            <a:r>
              <a:rPr lang="en-AU" dirty="0" smtClean="0">
                <a:latin typeface="Courier New"/>
                <a:cs typeface="Courier New"/>
              </a:rPr>
              <a:t>&lt;</a:t>
            </a:r>
            <a:r>
              <a:rPr lang="en-AU" dirty="0">
                <a:latin typeface="Courier New"/>
                <a:cs typeface="Courier New"/>
              </a:rPr>
              <a:t>/p&gt;&lt;/body&gt;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6120-E5D1-E44D-98B5-8FA7D5E4E851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7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2. Exam-style Question (Precedence)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What colour will the text "here" be?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>
                <a:latin typeface="Courier New"/>
                <a:cs typeface="Courier New"/>
              </a:rPr>
              <a:t>body {</a:t>
            </a:r>
            <a:r>
              <a:rPr lang="en-AU" dirty="0" err="1" smtClean="0">
                <a:latin typeface="Courier New"/>
                <a:cs typeface="Courier New"/>
              </a:rPr>
              <a:t>color</a:t>
            </a:r>
            <a:r>
              <a:rPr lang="en-AU" dirty="0">
                <a:latin typeface="Courier New"/>
                <a:cs typeface="Courier New"/>
              </a:rPr>
              <a:t>: blue;</a:t>
            </a:r>
            <a:r>
              <a:rPr lang="en-AU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AU" dirty="0" smtClean="0">
                <a:latin typeface="Courier New"/>
                <a:cs typeface="Courier New"/>
              </a:rPr>
              <a:t>.</a:t>
            </a:r>
            <a:r>
              <a:rPr lang="en-AU" dirty="0">
                <a:latin typeface="Courier New"/>
                <a:cs typeface="Courier New"/>
              </a:rPr>
              <a:t>one </a:t>
            </a:r>
            <a:r>
              <a:rPr lang="en-AU" dirty="0" smtClean="0">
                <a:latin typeface="Courier New"/>
                <a:cs typeface="Courier New"/>
              </a:rPr>
              <a:t>{</a:t>
            </a:r>
            <a:r>
              <a:rPr lang="en-AU" dirty="0" err="1" smtClean="0">
                <a:latin typeface="Courier New"/>
                <a:cs typeface="Courier New"/>
              </a:rPr>
              <a:t>color</a:t>
            </a:r>
            <a:r>
              <a:rPr lang="en-AU" dirty="0">
                <a:latin typeface="Courier New"/>
                <a:cs typeface="Courier New"/>
              </a:rPr>
              <a:t>: green;</a:t>
            </a:r>
            <a:r>
              <a:rPr lang="en-AU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AU" dirty="0" smtClean="0">
                <a:latin typeface="Courier New"/>
                <a:cs typeface="Courier New"/>
              </a:rPr>
              <a:t>p {</a:t>
            </a:r>
            <a:r>
              <a:rPr lang="en-AU" dirty="0" err="1" smtClean="0">
                <a:latin typeface="Courier New"/>
                <a:cs typeface="Courier New"/>
              </a:rPr>
              <a:t>color</a:t>
            </a:r>
            <a:r>
              <a:rPr lang="en-AU" dirty="0">
                <a:latin typeface="Courier New"/>
                <a:cs typeface="Courier New"/>
              </a:rPr>
              <a:t>: red;</a:t>
            </a:r>
            <a:r>
              <a:rPr lang="en-AU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AU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AU" dirty="0" smtClean="0">
                <a:latin typeface="Courier New"/>
                <a:cs typeface="Courier New"/>
              </a:rPr>
              <a:t>&lt;</a:t>
            </a:r>
            <a:r>
              <a:rPr lang="en-AU" dirty="0">
                <a:latin typeface="Courier New"/>
                <a:cs typeface="Courier New"/>
              </a:rPr>
              <a:t>body&gt;&lt;p class=</a:t>
            </a:r>
            <a:r>
              <a:rPr lang="en-AU" dirty="0" smtClean="0">
                <a:latin typeface="Courier New"/>
                <a:cs typeface="Courier New"/>
              </a:rPr>
              <a:t>"body"&gt;</a:t>
            </a:r>
            <a:r>
              <a:rPr lang="en-AU" b="1" dirty="0" smtClean="0">
                <a:latin typeface="Courier New"/>
                <a:cs typeface="Courier New"/>
              </a:rPr>
              <a:t>here</a:t>
            </a:r>
            <a:r>
              <a:rPr lang="en-AU" dirty="0" smtClean="0">
                <a:latin typeface="Courier New"/>
                <a:cs typeface="Courier New"/>
              </a:rPr>
              <a:t>&lt;</a:t>
            </a:r>
            <a:r>
              <a:rPr lang="en-AU" dirty="0">
                <a:latin typeface="Courier New"/>
                <a:cs typeface="Courier New"/>
              </a:rPr>
              <a:t>/p&gt;&lt;/body&gt;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6120-E5D1-E44D-98B5-8FA7D5E4E851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8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Use </a:t>
            </a:r>
            <a:r>
              <a:rPr lang="en-AU" dirty="0"/>
              <a:t>best practices in creating </a:t>
            </a:r>
            <a:r>
              <a:rPr lang="en-AU" dirty="0" smtClean="0"/>
              <a:t>standards-based websites</a:t>
            </a:r>
          </a:p>
          <a:p>
            <a:r>
              <a:rPr lang="en-AU" dirty="0" smtClean="0"/>
              <a:t>HTML and CSS are the core languages used to make websites</a:t>
            </a:r>
          </a:p>
          <a:p>
            <a:pPr lvl="1"/>
            <a:r>
              <a:rPr lang="en-AU" dirty="0" smtClean="0"/>
              <a:t>HTML is used for content and structure </a:t>
            </a:r>
            <a:r>
              <a:rPr lang="en-AU" dirty="0" err="1" smtClean="0"/>
              <a:t>markup</a:t>
            </a:r>
            <a:r>
              <a:rPr lang="en-AU" dirty="0" smtClean="0"/>
              <a:t> (function)</a:t>
            </a:r>
          </a:p>
          <a:p>
            <a:pPr lvl="1"/>
            <a:r>
              <a:rPr lang="en-AU" dirty="0" smtClean="0"/>
              <a:t>CSS is used for presentation (form)</a:t>
            </a:r>
          </a:p>
          <a:p>
            <a:pPr lvl="1"/>
            <a:r>
              <a:rPr lang="en-AU" dirty="0" smtClean="0"/>
              <a:t>Follow </a:t>
            </a:r>
            <a:r>
              <a:rPr lang="en-AU" smtClean="0"/>
              <a:t>the standards in how you use these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C32EC-7145-3D48-A039-0702A1227AE3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Content Placeholder 9" descr="Figure 1-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0" y="298450"/>
            <a:ext cx="6577013" cy="5846763"/>
          </a:xfrm>
        </p:spPr>
      </p:pic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03C2D6-C9A1-A74C-8FEA-079F71F3CF2A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" name="Rectangle 1"/>
          <p:cNvSpPr/>
          <p:nvPr/>
        </p:nvSpPr>
        <p:spPr>
          <a:xfrm>
            <a:off x="128588" y="3832225"/>
            <a:ext cx="3813175" cy="2030413"/>
          </a:xfrm>
          <a:prstGeom prst="rect">
            <a:avLst/>
          </a:prstGeom>
          <a:solidFill>
            <a:schemeClr val="bg1"/>
          </a:solidFill>
          <a:ln w="38100" cap="rnd" cmpd="dbl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b="1" dirty="0"/>
              <a:t>Separation of Form and Function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AU" dirty="0"/>
              <a:t>Form = what it looks like 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en-AU" dirty="0"/>
              <a:t>Style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en-AU" b="1" dirty="0"/>
              <a:t>CSS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AU" dirty="0"/>
              <a:t>Function = what it is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en-AU" dirty="0"/>
              <a:t>Structure &amp; Content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en-AU" b="1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30445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20638" y="52388"/>
            <a:ext cx="8578850" cy="48895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Structure of a Basic Web Page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71438" y="1138238"/>
            <a:ext cx="8929687" cy="5132387"/>
          </a:xfrm>
        </p:spPr>
        <p:txBody>
          <a:bodyPr/>
          <a:lstStyle/>
          <a:p>
            <a:pPr>
              <a:buFont typeface="Wingdings" charset="0"/>
              <a:buChar char="l"/>
            </a:pPr>
            <a:r>
              <a:rPr lang="en-US" dirty="0" smtClean="0">
                <a:latin typeface="Arial" charset="0"/>
              </a:rPr>
              <a:t>An </a:t>
            </a:r>
            <a:r>
              <a:rPr lang="en-US" dirty="0">
                <a:latin typeface="Arial" charset="0"/>
              </a:rPr>
              <a:t>HTML file contains content text </a:t>
            </a:r>
            <a:r>
              <a:rPr lang="en-US" dirty="0" smtClean="0">
                <a:latin typeface="Arial" charset="0"/>
              </a:rPr>
              <a:t>"marked up" with </a:t>
            </a:r>
            <a:r>
              <a:rPr lang="en-US" dirty="0">
                <a:latin typeface="Arial" charset="0"/>
              </a:rPr>
              <a:t>HTML</a:t>
            </a:r>
            <a:endParaRPr lang="en-US" dirty="0" smtClean="0">
              <a:latin typeface="Arial" charset="0"/>
            </a:endParaRPr>
          </a:p>
          <a:p>
            <a:pPr>
              <a:buFont typeface="Wingdings" charset="0"/>
              <a:buChar char="l"/>
            </a:pPr>
            <a:r>
              <a:rPr lang="en-US" dirty="0" smtClean="0">
                <a:latin typeface="Arial" charset="0"/>
              </a:rPr>
              <a:t>CSS code can be in the same file or in a separate file</a:t>
            </a:r>
            <a:endParaRPr lang="en-US" dirty="0">
              <a:latin typeface="Arial" charset="0"/>
            </a:endParaRPr>
          </a:p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The </a:t>
            </a:r>
            <a:r>
              <a:rPr lang="en-US" dirty="0" smtClean="0">
                <a:latin typeface="Arial" charset="0"/>
              </a:rPr>
              <a:t>code itself does </a:t>
            </a:r>
            <a:r>
              <a:rPr lang="en-US" dirty="0">
                <a:latin typeface="Arial" charset="0"/>
              </a:rPr>
              <a:t>not appear in the browser</a:t>
            </a:r>
          </a:p>
          <a:p>
            <a:pPr>
              <a:buFont typeface="Wingdings" charset="0"/>
              <a:buChar char="l"/>
            </a:pPr>
            <a:r>
              <a:rPr lang="en-US" dirty="0" smtClean="0">
                <a:latin typeface="Arial" charset="0"/>
              </a:rPr>
              <a:t>The </a:t>
            </a:r>
            <a:r>
              <a:rPr lang="en-US" dirty="0">
                <a:latin typeface="Arial" charset="0"/>
              </a:rPr>
              <a:t>browser interprets the HTML </a:t>
            </a:r>
            <a:r>
              <a:rPr lang="en-US" dirty="0" smtClean="0">
                <a:latin typeface="Arial" charset="0"/>
              </a:rPr>
              <a:t>&amp; CSS and </a:t>
            </a:r>
            <a:r>
              <a:rPr lang="en-US" dirty="0">
                <a:latin typeface="Arial" charset="0"/>
              </a:rPr>
              <a:t>displays (renders</a:t>
            </a:r>
            <a:r>
              <a:rPr lang="en-US" dirty="0" smtClean="0">
                <a:latin typeface="Arial" charset="0"/>
              </a:rPr>
              <a:t>) the results</a:t>
            </a:r>
            <a:endParaRPr lang="en-US" dirty="0">
              <a:latin typeface="Arial" charset="0"/>
            </a:endParaRPr>
          </a:p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Each browser interprets HTML </a:t>
            </a:r>
            <a:r>
              <a:rPr lang="en-US" dirty="0" smtClean="0">
                <a:latin typeface="Arial" charset="0"/>
              </a:rPr>
              <a:t>&amp; CSS in </a:t>
            </a:r>
            <a:r>
              <a:rPr lang="en-US" dirty="0">
                <a:latin typeface="Arial" charset="0"/>
              </a:rPr>
              <a:t>its own way, based on its rendering engine</a:t>
            </a:r>
          </a:p>
          <a:p>
            <a:pPr>
              <a:buFont typeface="Wingdings" charset="0"/>
              <a:buChar char="l"/>
            </a:pPr>
            <a:r>
              <a:rPr lang="en-US" dirty="0">
                <a:latin typeface="Arial" charset="0"/>
              </a:rPr>
              <a:t>It is essential that you test your work in different </a:t>
            </a:r>
            <a:r>
              <a:rPr lang="en-US" dirty="0" smtClean="0">
                <a:latin typeface="Arial" charset="0"/>
              </a:rPr>
              <a:t>browsers</a:t>
            </a:r>
            <a:endParaRPr lang="en-US" dirty="0">
              <a:latin typeface="Arial" charset="0"/>
            </a:endParaRPr>
          </a:p>
          <a:p>
            <a:pPr lvl="1">
              <a:buFont typeface="Wingdings" charset="0"/>
              <a:buChar char="l"/>
            </a:pPr>
            <a:r>
              <a:rPr lang="en-US" dirty="0">
                <a:latin typeface="Arial" charset="0"/>
              </a:rPr>
              <a:t>different programs and different versions</a:t>
            </a:r>
          </a:p>
          <a:p>
            <a:pPr>
              <a:buFont typeface="Wingdings" charset="0"/>
              <a:buChar char="l"/>
            </a:pPr>
            <a:endParaRPr lang="en-US" dirty="0">
              <a:latin typeface="Arial" charset="0"/>
            </a:endParaRPr>
          </a:p>
          <a:p>
            <a:pPr>
              <a:buFont typeface="Wingdings" charset="0"/>
              <a:buChar char="l"/>
            </a:pPr>
            <a:endParaRPr lang="en-US" dirty="0">
              <a:latin typeface="Arial" charset="0"/>
            </a:endParaRP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141271-70FF-574C-B2D2-2D64A67E5241}" type="slidenum">
              <a:rPr lang="en-US" sz="1400"/>
              <a:pPr eaLnBrk="1" hangingPunct="1"/>
              <a:t>8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C32EC-7145-3D48-A039-0702A1227AE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 descr="Fig-02-BasicPageSpl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9958"/>
            <a:ext cx="9144000" cy="414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14158</TotalTime>
  <Words>3826</Words>
  <Application>Microsoft Macintosh PowerPoint</Application>
  <PresentationFormat>On-screen Show (4:3)</PresentationFormat>
  <Paragraphs>598</Paragraphs>
  <Slides>66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Calibri</vt:lpstr>
      <vt:lpstr>Consolas</vt:lpstr>
      <vt:lpstr>Courier New</vt:lpstr>
      <vt:lpstr>ＭＳ Ｐゴシック</vt:lpstr>
      <vt:lpstr>Wingdings</vt:lpstr>
      <vt:lpstr>Arial</vt:lpstr>
      <vt:lpstr>Default Theme</vt:lpstr>
      <vt:lpstr>HTML and CSS</vt:lpstr>
      <vt:lpstr>Learning Outcomes</vt:lpstr>
      <vt:lpstr>Remember…</vt:lpstr>
      <vt:lpstr>Creating Web Pages with HTML</vt:lpstr>
      <vt:lpstr>Styling Web Pages with CSS</vt:lpstr>
      <vt:lpstr>Separation of Form &amp; Function</vt:lpstr>
      <vt:lpstr>PowerPoint Presentation</vt:lpstr>
      <vt:lpstr>Structure of a Basic Web Page</vt:lpstr>
      <vt:lpstr>PowerPoint Presentation</vt:lpstr>
      <vt:lpstr>Structure of a Basic Web Page</vt:lpstr>
      <vt:lpstr>Structure of a Basic Web Page</vt:lpstr>
      <vt:lpstr>HTML Code</vt:lpstr>
      <vt:lpstr>HTML Elements</vt:lpstr>
      <vt:lpstr>HTML Attributes</vt:lpstr>
      <vt:lpstr>Learn by Example</vt:lpstr>
      <vt:lpstr>Head section &lt;head&gt;</vt:lpstr>
      <vt:lpstr>Body section</vt:lpstr>
      <vt:lpstr>Some HTML Elements (just a selection)</vt:lpstr>
      <vt:lpstr>Brief History of HTML</vt:lpstr>
      <vt:lpstr>A Need for Standards</vt:lpstr>
      <vt:lpstr>A Proposal for HTML5</vt:lpstr>
      <vt:lpstr>Working with HTML5</vt:lpstr>
      <vt:lpstr>Working with HTML5</vt:lpstr>
      <vt:lpstr>Creating Syntactically Correct Code</vt:lpstr>
      <vt:lpstr>Working with HTML5</vt:lpstr>
      <vt:lpstr>Choosing the Correct doctype </vt:lpstr>
      <vt:lpstr>New Elements in HTML5</vt:lpstr>
      <vt:lpstr>Attributes in HTML5</vt:lpstr>
      <vt:lpstr>Using HTML5 Elements for  Page Structure</vt:lpstr>
      <vt:lpstr>Using HTML5 Elements for  Page Structure</vt:lpstr>
      <vt:lpstr>Interactive Capabilities in HTML5</vt:lpstr>
      <vt:lpstr>Using Good Coding Practices</vt:lpstr>
      <vt:lpstr>Stick to the Standards</vt:lpstr>
      <vt:lpstr>Use Semantic Markup</vt:lpstr>
      <vt:lpstr>Validate Your Code</vt:lpstr>
      <vt:lpstr>Exam Questions</vt:lpstr>
      <vt:lpstr>CSS</vt:lpstr>
      <vt:lpstr>Adding Style with CSS</vt:lpstr>
      <vt:lpstr>The Development of CSS</vt:lpstr>
      <vt:lpstr>CSS Style Rules</vt:lpstr>
      <vt:lpstr>CSS Style Rules</vt:lpstr>
      <vt:lpstr>Combining CSS Style Rules  with HTML</vt:lpstr>
      <vt:lpstr>Using External Style Sheets</vt:lpstr>
      <vt:lpstr>Using Internal Style Sheets</vt:lpstr>
      <vt:lpstr>Using Inline Styles</vt:lpstr>
      <vt:lpstr>Understanding The Cascade</vt:lpstr>
      <vt:lpstr>Using Inheritance to Simplify Styles</vt:lpstr>
      <vt:lpstr>Using Inheritance to Simplify Styles</vt:lpstr>
      <vt:lpstr>Using Type Selectors</vt:lpstr>
      <vt:lpstr>Grouping Selectors</vt:lpstr>
      <vt:lpstr>Combining Declarations</vt:lpstr>
      <vt:lpstr>Using Descendant Selectors</vt:lpstr>
      <vt:lpstr>Using Child Selectors</vt:lpstr>
      <vt:lpstr>Using the Universal Selector</vt:lpstr>
      <vt:lpstr>Using the Class Selector</vt:lpstr>
      <vt:lpstr>Using the Class Selector</vt:lpstr>
      <vt:lpstr>Using the id Attribute Selector</vt:lpstr>
      <vt:lpstr>Using the id Attribute Selector</vt:lpstr>
      <vt:lpstr>Using the &lt;div&gt; and &lt;span&gt; Elements</vt:lpstr>
      <vt:lpstr>Working with &lt;div&gt; elements</vt:lpstr>
      <vt:lpstr>Working with &lt;span&gt; Elements</vt:lpstr>
      <vt:lpstr>Working with Span Elements</vt:lpstr>
      <vt:lpstr>Soooo much more…</vt:lpstr>
      <vt:lpstr>1. Exam-style Question (Precedence)</vt:lpstr>
      <vt:lpstr>2. Exam-style Question (Precedence)</vt:lpstr>
      <vt:lpstr>Summary</vt:lpstr>
    </vt:vector>
  </TitlesOfParts>
  <Company>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Presentations</dc:title>
  <dc:creator>Joel</dc:creator>
  <cp:lastModifiedBy>Ward, Lindsay</cp:lastModifiedBy>
  <cp:revision>1025</cp:revision>
  <dcterms:created xsi:type="dcterms:W3CDTF">2007-07-09T21:56:01Z</dcterms:created>
  <dcterms:modified xsi:type="dcterms:W3CDTF">2016-01-27T02:00:26Z</dcterms:modified>
</cp:coreProperties>
</file>