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15"/>
  </p:notesMasterIdLst>
  <p:sldIdLst>
    <p:sldId id="293" r:id="rId2"/>
    <p:sldId id="273" r:id="rId3"/>
    <p:sldId id="271" r:id="rId4"/>
    <p:sldId id="272" r:id="rId5"/>
    <p:sldId id="288" r:id="rId6"/>
    <p:sldId id="289" r:id="rId7"/>
    <p:sldId id="290" r:id="rId8"/>
    <p:sldId id="291" r:id="rId9"/>
    <p:sldId id="283" r:id="rId10"/>
    <p:sldId id="292" r:id="rId11"/>
    <p:sldId id="284" r:id="rId12"/>
    <p:sldId id="295" r:id="rId13"/>
    <p:sldId id="294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C0F2E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62" y="-96"/>
      </p:cViewPr>
      <p:guideLst>
        <p:guide orient="horz" pos="12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E06923D-A643-4D9C-A770-3B25140AF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76642F-D52A-4A0A-B8D6-80BEBD970585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6A28D4-12B3-45C6-B10D-8E94D3F2A50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436EF1-C97D-4FB2-8E53-62959FE4E98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 b="0" i="0" baseline="0">
                <a:latin typeface="Times New Roman"/>
                <a:cs typeface="Times New Roman"/>
              </a:defRPr>
            </a:lvl1pPr>
          </a:lstStyle>
          <a:p>
            <a:r>
              <a:rPr lang="en-US" sz="3200" dirty="0" smtClean="0">
                <a:latin typeface="Arial Black" pitchFamily="34" charset="0"/>
              </a:rPr>
              <a:t>CP1030 IT Fundamentals </a:t>
            </a:r>
            <a:endParaRPr lang="en-US" sz="3200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5181600" cy="1752600"/>
          </a:xfrm>
        </p:spPr>
        <p:txBody>
          <a:bodyPr/>
          <a:lstStyle>
            <a:lvl1pPr marL="0" indent="0" algn="ctr">
              <a:buNone/>
              <a:defRPr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73914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71628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683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26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65563"/>
            <a:ext cx="4038600" cy="2265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4DA77C5-CC74-4DEB-9F67-46B2B4128EC2}" type="datetimeFigureOut">
              <a:rPr lang="en-AU" smtClean="0"/>
              <a:pPr/>
              <a:t>29/06/2014</a:t>
            </a:fld>
            <a:endParaRPr lang="en-AU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BE5A8-E250-4003-995B-B84E0441139C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683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683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D07D1-D35B-4D7A-9BD5-F6C409C03255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6/29/2014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EB2AD9-C0E0-4EA6-A214-B6EF71BB2A63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4DA77C5-CC74-4DEB-9F67-46B2B4128EC2}" type="datetimeFigureOut">
              <a:rPr lang="en-AU" smtClean="0"/>
              <a:pPr/>
              <a:t>29/06/2014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B2FBE5A8-E250-4003-995B-B84E0441139C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  <p:pic>
        <p:nvPicPr>
          <p:cNvPr id="1031" name="Picture 9" descr="powerpoint image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rryr.net/pioneers/binary.htm" TargetMode="External"/><Relationship Id="rId2" Type="http://schemas.openxmlformats.org/officeDocument/2006/relationships/hyperlink" Target="http://www.youtube.com/watch?v=qdFmSlFojI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orums.cisco.com/CertCom/game/binary_game_page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28" charset="0"/>
                <a:ea typeface="ＭＳ Ｐゴシック" pitchFamily="34" charset="-128"/>
                <a:cs typeface="Times New Roman" pitchFamily="28" charset="0"/>
              </a:rPr>
              <a:t>CP1402 – Internet Fundamentals</a:t>
            </a:r>
            <a:endParaRPr lang="en-AU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Number Systems</a:t>
            </a:r>
            <a:endParaRPr lang="en-AU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subnet mask and AND</a:t>
            </a:r>
            <a:endParaRPr lang="en-AU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Subnet Mask is </a:t>
            </a:r>
            <a:r>
              <a:rPr lang="en-US" dirty="0" err="1" smtClean="0"/>
              <a:t>ANDed</a:t>
            </a:r>
            <a:r>
              <a:rPr lang="en-US" dirty="0" smtClean="0"/>
              <a:t> with the IP address to determine the network portion of the IP Address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“Is this IP address on the same subnet as me?”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We will look into this in more detail down the track</a:t>
            </a:r>
            <a:endParaRPr lang="en-A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Hexadecimal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76400" y="1219200"/>
            <a:ext cx="5867400" cy="5638800"/>
            <a:chOff x="2667000" y="762000"/>
            <a:chExt cx="6477000" cy="6096000"/>
          </a:xfrm>
        </p:grpSpPr>
        <p:grpSp>
          <p:nvGrpSpPr>
            <p:cNvPr id="24579" name="Group 8"/>
            <p:cNvGrpSpPr>
              <a:grpSpLocks/>
            </p:cNvGrpSpPr>
            <p:nvPr/>
          </p:nvGrpSpPr>
          <p:grpSpPr bwMode="auto">
            <a:xfrm>
              <a:off x="2667000" y="762000"/>
              <a:ext cx="6477000" cy="6096000"/>
              <a:chOff x="1152" y="912"/>
              <a:chExt cx="3472" cy="2973"/>
            </a:xfrm>
          </p:grpSpPr>
          <p:pic>
            <p:nvPicPr>
              <p:cNvPr id="24581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168" y="912"/>
                <a:ext cx="3415" cy="19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582" name="Picture 6" descr="1_2_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152" y="2786"/>
                <a:ext cx="3472" cy="1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495800" y="4191000"/>
              <a:ext cx="990600" cy="533400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73025" tIns="36512" rIns="73025" bIns="36512"/>
            <a:lstStyle/>
            <a:p>
              <a:endParaRPr lang="en-A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Decimal to Hexadecimal</a:t>
            </a:r>
          </a:p>
        </p:txBody>
      </p:sp>
      <p:sp>
        <p:nvSpPr>
          <p:cNvPr id="25603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895600"/>
          </a:xfrm>
        </p:spPr>
        <p:txBody>
          <a:bodyPr/>
          <a:lstStyle/>
          <a:p>
            <a:r>
              <a:rPr lang="en-AU" smtClean="0"/>
              <a:t>Convert Decimal 1000 to Hexadecimal example-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2133600"/>
          <a:ext cx="8305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1752600"/>
                <a:gridCol w="16764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Base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Decimal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Hexadecimal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16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1000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800600" y="2514600"/>
            <a:ext cx="2909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/>
              <a:t>1000/16 = 62 remainder 8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800600" y="2906713"/>
            <a:ext cx="3781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/>
              <a:t>62/16 = 3 remainder 14 (E in Hex)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364413" y="2513013"/>
            <a:ext cx="314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/>
              <a:t>8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381875" y="2906713"/>
            <a:ext cx="3381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/>
              <a:t>E</a:t>
            </a:r>
            <a:endParaRPr lang="en-AU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800600" y="3287713"/>
            <a:ext cx="2473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/>
              <a:t>3/16 = 0 remainder 3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850063" y="3290888"/>
            <a:ext cx="312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/>
              <a:t>3</a:t>
            </a:r>
            <a:endParaRPr lang="en-AU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371600" y="2895600"/>
            <a:ext cx="44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/>
              <a:t>62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387475" y="3287713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/>
              <a:t>3</a:t>
            </a:r>
          </a:p>
        </p:txBody>
      </p:sp>
      <p:sp>
        <p:nvSpPr>
          <p:cNvPr id="19" name="Content Placeholder 5"/>
          <p:cNvSpPr txBox="1">
            <a:spLocks/>
          </p:cNvSpPr>
          <p:nvPr/>
        </p:nvSpPr>
        <p:spPr bwMode="auto">
          <a:xfrm>
            <a:off x="1600200" y="4724400"/>
            <a:ext cx="2590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AU" sz="3000" kern="0" dirty="0">
                <a:latin typeface="+mn-lt"/>
              </a:rPr>
              <a:t>= 3E8</a:t>
            </a:r>
          </a:p>
        </p:txBody>
      </p:sp>
      <p:sp>
        <p:nvSpPr>
          <p:cNvPr id="20" name="Bent Arrow 19"/>
          <p:cNvSpPr/>
          <p:nvPr/>
        </p:nvSpPr>
        <p:spPr bwMode="auto">
          <a:xfrm rot="10800000">
            <a:off x="2133600" y="3733800"/>
            <a:ext cx="1524000" cy="838200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3025" tIns="36512" rIns="73025" bIns="36512"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96296E-6 L -0.44653 -0.00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07407E-6 L -0.45035 -0.0046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-0.39115 -0.0067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3" grpId="1"/>
      <p:bldP spid="14" grpId="0"/>
      <p:bldP spid="14" grpId="1"/>
      <p:bldP spid="15" grpId="0"/>
      <p:bldP spid="16" grpId="0"/>
      <p:bldP spid="16" grpId="1"/>
      <p:bldP spid="17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Extras – Binary Numbers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dirty="0" smtClean="0"/>
              <a:t>Binary numbers in 60 seconds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smtClean="0">
                <a:hlinkClick r:id="rId2"/>
              </a:rPr>
              <a:t>http://www.youtube.com/watch?v=qdFmSlFojIw</a:t>
            </a:r>
            <a:endParaRPr lang="en-AU" dirty="0" smtClean="0"/>
          </a:p>
          <a:p>
            <a:pPr eaLnBrk="1" hangingPunct="1">
              <a:lnSpc>
                <a:spcPct val="90000"/>
              </a:lnSpc>
            </a:pPr>
            <a:endParaRPr lang="en-AU" dirty="0" smtClean="0"/>
          </a:p>
          <a:p>
            <a:pPr eaLnBrk="1" hangingPunct="1">
              <a:lnSpc>
                <a:spcPct val="90000"/>
              </a:lnSpc>
            </a:pPr>
            <a:r>
              <a:rPr lang="en-AU" dirty="0" smtClean="0"/>
              <a:t>Binary - So Simple a Computer Can Do It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smtClean="0">
                <a:hlinkClick r:id="rId3"/>
              </a:rPr>
              <a:t>http://www.kerryr.net/pioneers/binary.htm</a:t>
            </a:r>
            <a:endParaRPr lang="en-AU" dirty="0" smtClean="0"/>
          </a:p>
          <a:p>
            <a:pPr>
              <a:lnSpc>
                <a:spcPct val="90000"/>
              </a:lnSpc>
            </a:pPr>
            <a:endParaRPr lang="en-AU" dirty="0" smtClean="0"/>
          </a:p>
          <a:p>
            <a:pPr>
              <a:lnSpc>
                <a:spcPct val="90000"/>
              </a:lnSpc>
            </a:pPr>
            <a:r>
              <a:rPr lang="en-AU" dirty="0" smtClean="0"/>
              <a:t>Cisco </a:t>
            </a:r>
            <a:r>
              <a:rPr lang="en-AU" dirty="0" smtClean="0"/>
              <a:t>Binary Game</a:t>
            </a:r>
            <a:endParaRPr lang="en-AU" dirty="0" smtClean="0">
              <a:hlinkClick r:id="rId4"/>
            </a:endParaRPr>
          </a:p>
          <a:p>
            <a:pPr lvl="1">
              <a:lnSpc>
                <a:spcPct val="90000"/>
              </a:lnSpc>
            </a:pPr>
            <a:r>
              <a:rPr lang="en-AU" dirty="0" smtClean="0">
                <a:hlinkClick r:id="rId4"/>
              </a:rPr>
              <a:t>http</a:t>
            </a:r>
            <a:r>
              <a:rPr lang="en-AU" dirty="0" smtClean="0">
                <a:hlinkClick r:id="rId4"/>
              </a:rPr>
              <a:t>://</a:t>
            </a:r>
            <a:r>
              <a:rPr lang="en-AU" dirty="0" smtClean="0">
                <a:hlinkClick r:id="rId4"/>
              </a:rPr>
              <a:t>forums.cisco.com/CertCom/game/binary_game_page.htm</a:t>
            </a:r>
            <a:endParaRPr lang="en-AU" dirty="0" smtClean="0"/>
          </a:p>
          <a:p>
            <a:pPr>
              <a:lnSpc>
                <a:spcPct val="90000"/>
              </a:lnSpc>
            </a:pPr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Base 10 Numbers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72469"/>
            <a:ext cx="7391400" cy="5304014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Number System</a:t>
            </a:r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1828800"/>
            <a:ext cx="7843838" cy="28067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Bits and Bytes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52400" y="1101877"/>
            <a:ext cx="8915400" cy="5521325"/>
            <a:chOff x="152400" y="1101877"/>
            <a:chExt cx="8915400" cy="5521325"/>
          </a:xfrm>
        </p:grpSpPr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400" y="1101877"/>
              <a:ext cx="8915400" cy="5521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 bwMode="auto">
            <a:xfrm>
              <a:off x="6400800" y="4648200"/>
              <a:ext cx="2438400" cy="338554"/>
            </a:xfrm>
            <a:prstGeom prst="rect">
              <a:avLst/>
            </a:prstGeom>
            <a:solidFill>
              <a:srgbClr val="C0F2EA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AU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Typical RAM = </a:t>
              </a:r>
              <a:r>
                <a:rPr lang="en-AU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8GB</a:t>
              </a:r>
              <a:endParaRPr lang="en-AU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6400800" y="3980156"/>
              <a:ext cx="2438400" cy="584775"/>
            </a:xfrm>
            <a:prstGeom prst="rect">
              <a:avLst/>
            </a:prstGeom>
            <a:solidFill>
              <a:srgbClr val="C0F2EA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AU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Typical Cache memory = 4MB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Converting Decimal to Binary</a:t>
            </a:r>
            <a:endParaRPr lang="en-US" altLang="en-US" sz="40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243" name="Picture 11" descr="1_2_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81200" y="1219200"/>
            <a:ext cx="4881563" cy="5257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500" smtClean="0"/>
              <a:t>Converting Binary to Decimal</a:t>
            </a:r>
          </a:p>
        </p:txBody>
      </p:sp>
      <p:pic>
        <p:nvPicPr>
          <p:cNvPr id="11267" name="Picture 5" descr="1_2_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362200" y="1219200"/>
            <a:ext cx="3668713" cy="55626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Boolean Logic</a:t>
            </a:r>
            <a:endParaRPr lang="en-AU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AND</a:t>
            </a:r>
          </a:p>
          <a:p>
            <a:pPr eaLnBrk="1" hangingPunct="1"/>
            <a:r>
              <a:rPr lang="en-US" smtClean="0"/>
              <a:t>OR</a:t>
            </a:r>
          </a:p>
          <a:p>
            <a:pPr eaLnBrk="1" hangingPunct="1"/>
            <a:r>
              <a:rPr lang="en-US" smtClean="0"/>
              <a:t>NOT</a:t>
            </a:r>
          </a:p>
          <a:p>
            <a:pPr eaLnBrk="1" hangingPunct="1"/>
            <a:r>
              <a:rPr lang="en-US" smtClean="0"/>
              <a:t>XOR</a:t>
            </a:r>
            <a:endParaRPr lang="en-A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Boolean Logic - AND</a:t>
            </a:r>
            <a:endParaRPr lang="en-AU" smtClean="0"/>
          </a:p>
        </p:txBody>
      </p:sp>
      <p:pic>
        <p:nvPicPr>
          <p:cNvPr id="2150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990600" y="1981200"/>
            <a:ext cx="7251601" cy="346929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500" smtClean="0"/>
              <a:t>Four-Octet Dotted</a:t>
            </a:r>
            <a:r>
              <a:rPr lang="en-GB" sz="3500" smtClean="0"/>
              <a:t>-</a:t>
            </a:r>
            <a:r>
              <a:rPr lang="en-US" sz="3500" smtClean="0"/>
              <a:t>decimal</a:t>
            </a:r>
          </a:p>
        </p:txBody>
      </p:sp>
      <p:pic>
        <p:nvPicPr>
          <p:cNvPr id="2253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1905000"/>
            <a:ext cx="8523363" cy="16764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CU_lecture_cp14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JCU_lecture_cp1402</Template>
  <TotalTime>1892</TotalTime>
  <Words>167</Words>
  <Application>Microsoft Office PowerPoint</Application>
  <PresentationFormat>On-screen Show (4:3)</PresentationFormat>
  <Paragraphs>52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Wingdings</vt:lpstr>
      <vt:lpstr>Times New Roman</vt:lpstr>
      <vt:lpstr>JCU_lecture_cp1402</vt:lpstr>
      <vt:lpstr>CP1402 – Internet Fundamentals</vt:lpstr>
      <vt:lpstr>Base 10 Numbers</vt:lpstr>
      <vt:lpstr>Binary Number System</vt:lpstr>
      <vt:lpstr>Bits and Bytes</vt:lpstr>
      <vt:lpstr>Converting Decimal to Binary</vt:lpstr>
      <vt:lpstr>Converting Binary to Decimal</vt:lpstr>
      <vt:lpstr>Boolean Logic</vt:lpstr>
      <vt:lpstr>Boolean Logic - AND</vt:lpstr>
      <vt:lpstr>Four-Octet Dotted-decimal</vt:lpstr>
      <vt:lpstr>The subnet mask and AND</vt:lpstr>
      <vt:lpstr>Hexadecimal</vt:lpstr>
      <vt:lpstr>Decimal to Hexadecimal</vt:lpstr>
      <vt:lpstr>Extras – Binary Numbers</vt:lpstr>
    </vt:vector>
  </TitlesOfParts>
  <Company>FCCJ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efriend</dc:creator>
  <cp:lastModifiedBy>Trina Myers</cp:lastModifiedBy>
  <cp:revision>78</cp:revision>
  <dcterms:created xsi:type="dcterms:W3CDTF">2003-11-16T18:00:11Z</dcterms:created>
  <dcterms:modified xsi:type="dcterms:W3CDTF">2014-06-29T02:19:22Z</dcterms:modified>
</cp:coreProperties>
</file>