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69" r:id="rId3"/>
    <p:sldId id="282" r:id="rId4"/>
    <p:sldId id="283" r:id="rId5"/>
    <p:sldId id="284" r:id="rId6"/>
    <p:sldId id="286" r:id="rId7"/>
    <p:sldId id="287" r:id="rId8"/>
    <p:sldId id="288" r:id="rId9"/>
    <p:sldId id="289" r:id="rId10"/>
    <p:sldId id="291" r:id="rId11"/>
    <p:sldId id="272" r:id="rId12"/>
    <p:sldId id="290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3" r:id="rId23"/>
    <p:sldId id="301" r:id="rId24"/>
    <p:sldId id="304" r:id="rId25"/>
    <p:sldId id="302" r:id="rId26"/>
    <p:sldId id="281" r:id="rId27"/>
  </p:sldIdLst>
  <p:sldSz cx="12188825" cy="6858000"/>
  <p:notesSz cx="6858000" cy="9144000"/>
  <p:custDataLst>
    <p:tags r:id="rId30"/>
  </p:custDataLst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1E06A-A3EB-4026-8879-89143C279998}" v="244" dt="2024-03-20T13:03:22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6" autoAdjust="0"/>
  </p:normalViewPr>
  <p:slideViewPr>
    <p:cSldViewPr showGuides="1">
      <p:cViewPr varScale="1">
        <p:scale>
          <a:sx n="82" d="100"/>
          <a:sy n="82" d="100"/>
        </p:scale>
        <p:origin x="720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701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5663C8-2189-479F-BF5E-C6D751DCC3C3}" type="doc">
      <dgm:prSet loTypeId="urn:microsoft.com/office/officeart/2005/8/layout/lProcess2" loCatId="relationship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it-IT"/>
        </a:p>
      </dgm:t>
    </dgm:pt>
    <dgm:pt modelId="{7F186862-1C37-4BEB-82EB-B8CFCF83B3EC}">
      <dgm:prSet phldrT="[Text]"/>
      <dgm:spPr/>
      <dgm:t>
        <a:bodyPr/>
        <a:lstStyle/>
        <a:p>
          <a:r>
            <a:rPr lang="it-IT" dirty="0"/>
            <a:t>Modello MOSCOW</a:t>
          </a:r>
        </a:p>
      </dgm:t>
    </dgm:pt>
    <dgm:pt modelId="{AE234422-AF1D-4155-B88A-2CE2B6C316D0}" type="parTrans" cxnId="{39E28C6B-D5CA-4998-91FA-ECC29AD39AB6}">
      <dgm:prSet/>
      <dgm:spPr/>
      <dgm:t>
        <a:bodyPr/>
        <a:lstStyle/>
        <a:p>
          <a:endParaRPr lang="it-IT"/>
        </a:p>
      </dgm:t>
    </dgm:pt>
    <dgm:pt modelId="{3C310A01-B31F-4466-A2C1-DE2946336F69}" type="sibTrans" cxnId="{39E28C6B-D5CA-4998-91FA-ECC29AD39AB6}">
      <dgm:prSet/>
      <dgm:spPr/>
      <dgm:t>
        <a:bodyPr/>
        <a:lstStyle/>
        <a:p>
          <a:endParaRPr lang="it-IT"/>
        </a:p>
      </dgm:t>
    </dgm:pt>
    <dgm:pt modelId="{E396958C-5521-4C8C-849C-CCFBD2DE9372}">
      <dgm:prSet phldrT="[Text]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it-IT" b="1" i="0" dirty="0">
              <a:solidFill>
                <a:schemeClr val="tx1">
                  <a:lumMod val="90000"/>
                  <a:lumOff val="10000"/>
                </a:schemeClr>
              </a:solidFill>
            </a:rPr>
            <a:t>Must-</a:t>
          </a:r>
          <a:r>
            <a:rPr lang="it-IT" b="1" i="0" dirty="0" err="1">
              <a:solidFill>
                <a:schemeClr val="tx1">
                  <a:lumMod val="90000"/>
                  <a:lumOff val="10000"/>
                </a:schemeClr>
              </a:solidFill>
            </a:rPr>
            <a:t>have</a:t>
          </a:r>
          <a:r>
            <a:rPr lang="it-IT" b="1" i="0" dirty="0">
              <a:solidFill>
                <a:schemeClr val="tx1">
                  <a:lumMod val="90000"/>
                  <a:lumOff val="10000"/>
                </a:schemeClr>
              </a:solidFill>
            </a:rPr>
            <a:t>: </a:t>
          </a:r>
          <a:r>
            <a:rPr lang="it-IT" b="0" i="0" dirty="0"/>
            <a:t>requisiti essenziali per il funzionamento base dell'applicazione.</a:t>
          </a:r>
          <a:endParaRPr lang="it-IT" dirty="0"/>
        </a:p>
      </dgm:t>
    </dgm:pt>
    <dgm:pt modelId="{5E0563B8-1AC6-468D-841D-1FFB1689D5B7}" type="parTrans" cxnId="{8286DCCD-D70E-4746-806E-55146BAC097C}">
      <dgm:prSet/>
      <dgm:spPr/>
      <dgm:t>
        <a:bodyPr/>
        <a:lstStyle/>
        <a:p>
          <a:endParaRPr lang="it-IT"/>
        </a:p>
      </dgm:t>
    </dgm:pt>
    <dgm:pt modelId="{DD13DF7A-C14C-492E-A7D4-C0851C7FEFB4}" type="sibTrans" cxnId="{8286DCCD-D70E-4746-806E-55146BAC097C}">
      <dgm:prSet/>
      <dgm:spPr/>
      <dgm:t>
        <a:bodyPr/>
        <a:lstStyle/>
        <a:p>
          <a:endParaRPr lang="it-IT"/>
        </a:p>
      </dgm:t>
    </dgm:pt>
    <dgm:pt modelId="{98F148CA-6EC5-49BC-8AF4-EC0113C2D529}">
      <dgm:prSet phldrT="[Text]"/>
      <dgm:spPr/>
      <dgm:t>
        <a:bodyPr/>
        <a:lstStyle/>
        <a:p>
          <a:r>
            <a:rPr lang="it-IT" dirty="0"/>
            <a:t>Modello    KANO</a:t>
          </a:r>
        </a:p>
      </dgm:t>
    </dgm:pt>
    <dgm:pt modelId="{15FD5ED8-86B4-4423-AE97-CC40460DBDBA}" type="parTrans" cxnId="{860E1E02-CFF9-44C6-A8DE-0D2B76E28DD1}">
      <dgm:prSet/>
      <dgm:spPr/>
      <dgm:t>
        <a:bodyPr/>
        <a:lstStyle/>
        <a:p>
          <a:endParaRPr lang="it-IT"/>
        </a:p>
      </dgm:t>
    </dgm:pt>
    <dgm:pt modelId="{3B22D9B7-763F-48D3-B4CD-B76FB00814EF}" type="sibTrans" cxnId="{860E1E02-CFF9-44C6-A8DE-0D2B76E28DD1}">
      <dgm:prSet/>
      <dgm:spPr/>
      <dgm:t>
        <a:bodyPr/>
        <a:lstStyle/>
        <a:p>
          <a:endParaRPr lang="it-IT"/>
        </a:p>
      </dgm:t>
    </dgm:pt>
    <dgm:pt modelId="{FA78EA1B-B3EC-4000-A395-F6749D815CF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1" i="0" dirty="0" err="1">
              <a:solidFill>
                <a:schemeClr val="tx1">
                  <a:lumMod val="90000"/>
                  <a:lumOff val="10000"/>
                </a:schemeClr>
              </a:solidFill>
            </a:rPr>
            <a:t>Should-have</a:t>
          </a:r>
          <a:r>
            <a:rPr lang="it-IT" b="1" i="0" dirty="0">
              <a:solidFill>
                <a:schemeClr val="tx1">
                  <a:lumMod val="90000"/>
                  <a:lumOff val="10000"/>
                </a:schemeClr>
              </a:solidFill>
            </a:rPr>
            <a:t>: </a:t>
          </a:r>
          <a:r>
            <a:rPr lang="it-IT" b="0" i="0" dirty="0"/>
            <a:t>requisiti desiderabili ma non indispensabili.</a:t>
          </a:r>
          <a:endParaRPr lang="it-IT" dirty="0"/>
        </a:p>
      </dgm:t>
    </dgm:pt>
    <dgm:pt modelId="{F8A10310-F4B1-4E20-B8BE-31787348A059}" type="parTrans" cxnId="{7F4EFC4C-C0FC-4D7E-8D24-DF55D37909BF}">
      <dgm:prSet/>
      <dgm:spPr/>
      <dgm:t>
        <a:bodyPr/>
        <a:lstStyle/>
        <a:p>
          <a:endParaRPr lang="it-IT"/>
        </a:p>
      </dgm:t>
    </dgm:pt>
    <dgm:pt modelId="{AE5B9A15-65AC-415F-A907-A58C3EA702E4}" type="sibTrans" cxnId="{7F4EFC4C-C0FC-4D7E-8D24-DF55D37909BF}">
      <dgm:prSet/>
      <dgm:spPr/>
      <dgm:t>
        <a:bodyPr/>
        <a:lstStyle/>
        <a:p>
          <a:endParaRPr lang="it-IT"/>
        </a:p>
      </dgm:t>
    </dgm:pt>
    <dgm:pt modelId="{2B078953-1DBF-4939-BF84-526F58969F9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1" i="0" dirty="0" err="1">
              <a:solidFill>
                <a:schemeClr val="tx1">
                  <a:lumMod val="90000"/>
                  <a:lumOff val="10000"/>
                </a:schemeClr>
              </a:solidFill>
            </a:rPr>
            <a:t>Could-have</a:t>
          </a:r>
          <a:r>
            <a:rPr lang="it-IT" b="1" i="0" dirty="0">
              <a:solidFill>
                <a:schemeClr val="tx1">
                  <a:lumMod val="90000"/>
                  <a:lumOff val="10000"/>
                </a:schemeClr>
              </a:solidFill>
            </a:rPr>
            <a:t>: </a:t>
          </a:r>
          <a:r>
            <a:rPr lang="it-IT" b="0" i="0" dirty="0"/>
            <a:t>requisiti opzionali che possono essere inclusi se il tempo e le risorse lo permettono.</a:t>
          </a:r>
          <a:endParaRPr lang="it-IT" dirty="0"/>
        </a:p>
      </dgm:t>
    </dgm:pt>
    <dgm:pt modelId="{ED94A296-9786-47F6-85C7-E0C707CB969B}" type="parTrans" cxnId="{C125F69F-F99B-4B89-AE93-CAB48237E5D2}">
      <dgm:prSet/>
      <dgm:spPr/>
      <dgm:t>
        <a:bodyPr/>
        <a:lstStyle/>
        <a:p>
          <a:endParaRPr lang="it-IT"/>
        </a:p>
      </dgm:t>
    </dgm:pt>
    <dgm:pt modelId="{06F3EE9D-795B-44FF-8A76-3C3CA102D49E}" type="sibTrans" cxnId="{C125F69F-F99B-4B89-AE93-CAB48237E5D2}">
      <dgm:prSet/>
      <dgm:spPr/>
      <dgm:t>
        <a:bodyPr/>
        <a:lstStyle/>
        <a:p>
          <a:endParaRPr lang="it-IT"/>
        </a:p>
      </dgm:t>
    </dgm:pt>
    <dgm:pt modelId="{091ACC18-3577-4507-AF08-AB26FD9AB4A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1" i="0" dirty="0" err="1">
              <a:solidFill>
                <a:schemeClr val="tx1">
                  <a:lumMod val="90000"/>
                  <a:lumOff val="10000"/>
                </a:schemeClr>
              </a:solidFill>
            </a:rPr>
            <a:t>Won't-have</a:t>
          </a:r>
          <a:r>
            <a:rPr lang="it-IT" b="1" i="0" dirty="0">
              <a:solidFill>
                <a:schemeClr val="tx1">
                  <a:lumMod val="90000"/>
                  <a:lumOff val="10000"/>
                </a:schemeClr>
              </a:solidFill>
            </a:rPr>
            <a:t>: </a:t>
          </a:r>
          <a:r>
            <a:rPr lang="it-IT" b="0" i="0" dirty="0"/>
            <a:t>requisiti non inclusi nell'attuale versione del progetto ma considerati per il futuro.</a:t>
          </a:r>
          <a:endParaRPr lang="it-IT" dirty="0"/>
        </a:p>
      </dgm:t>
    </dgm:pt>
    <dgm:pt modelId="{B46E802B-A07E-4648-8051-4A5C8D5C3427}" type="parTrans" cxnId="{7D6B3FB2-B376-4FD9-AA99-90D78275AF85}">
      <dgm:prSet/>
      <dgm:spPr/>
      <dgm:t>
        <a:bodyPr/>
        <a:lstStyle/>
        <a:p>
          <a:endParaRPr lang="it-IT"/>
        </a:p>
      </dgm:t>
    </dgm:pt>
    <dgm:pt modelId="{291F72C1-D0C2-44E9-91C7-F63804D83559}" type="sibTrans" cxnId="{7D6B3FB2-B376-4FD9-AA99-90D78275AF85}">
      <dgm:prSet/>
      <dgm:spPr/>
      <dgm:t>
        <a:bodyPr/>
        <a:lstStyle/>
        <a:p>
          <a:endParaRPr lang="it-IT"/>
        </a:p>
      </dgm:t>
    </dgm:pt>
    <dgm:pt modelId="{AC97E52A-7B35-4C2B-AC76-A4140DFD9F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1" i="0" dirty="0">
              <a:solidFill>
                <a:schemeClr val="tx1">
                  <a:lumMod val="90000"/>
                  <a:lumOff val="10000"/>
                </a:schemeClr>
              </a:solidFill>
            </a:rPr>
            <a:t>Requisiti funzionali: </a:t>
          </a:r>
          <a:r>
            <a:rPr lang="it-IT" b="0" i="0" dirty="0"/>
            <a:t>riguardano le funzionalità dirette del sistema.</a:t>
          </a:r>
        </a:p>
      </dgm:t>
    </dgm:pt>
    <dgm:pt modelId="{229199C1-CBCA-475D-BC30-176C64C68D1A}" type="parTrans" cxnId="{3D652F4C-A271-44BB-B0A9-AACD5FD11C94}">
      <dgm:prSet/>
      <dgm:spPr/>
      <dgm:t>
        <a:bodyPr/>
        <a:lstStyle/>
        <a:p>
          <a:endParaRPr lang="it-IT"/>
        </a:p>
      </dgm:t>
    </dgm:pt>
    <dgm:pt modelId="{7BB1B595-D42F-441F-A2C2-6536878C51D4}" type="sibTrans" cxnId="{3D652F4C-A271-44BB-B0A9-AACD5FD11C94}">
      <dgm:prSet/>
      <dgm:spPr/>
      <dgm:t>
        <a:bodyPr/>
        <a:lstStyle/>
        <a:p>
          <a:endParaRPr lang="it-IT"/>
        </a:p>
      </dgm:t>
    </dgm:pt>
    <dgm:pt modelId="{C4190320-0E45-456F-B31C-18C92D4D35D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1" i="0" dirty="0">
              <a:solidFill>
                <a:schemeClr val="tx1">
                  <a:lumMod val="90000"/>
                  <a:lumOff val="10000"/>
                </a:schemeClr>
              </a:solidFill>
            </a:rPr>
            <a:t>Requisiti non funzionali: </a:t>
          </a:r>
          <a:r>
            <a:rPr lang="it-IT" b="0" i="0" dirty="0"/>
            <a:t>definiscono gli standard di qualità, accessibilità e sicurezza da rispettare.</a:t>
          </a:r>
        </a:p>
      </dgm:t>
    </dgm:pt>
    <dgm:pt modelId="{2AE46FE5-B03A-4381-AE30-10ED6F3552AB}" type="parTrans" cxnId="{73E8DF83-B023-4386-A539-859B18E6B6F3}">
      <dgm:prSet/>
      <dgm:spPr/>
      <dgm:t>
        <a:bodyPr/>
        <a:lstStyle/>
        <a:p>
          <a:endParaRPr lang="it-IT"/>
        </a:p>
      </dgm:t>
    </dgm:pt>
    <dgm:pt modelId="{DA50E281-EC34-47B4-96B8-63339E0561E3}" type="sibTrans" cxnId="{73E8DF83-B023-4386-A539-859B18E6B6F3}">
      <dgm:prSet/>
      <dgm:spPr/>
      <dgm:t>
        <a:bodyPr/>
        <a:lstStyle/>
        <a:p>
          <a:endParaRPr lang="it-IT"/>
        </a:p>
      </dgm:t>
    </dgm:pt>
    <dgm:pt modelId="{A4CA6939-9786-4FA0-9C1C-C3A1C42B7D15}" type="pres">
      <dgm:prSet presAssocID="{5A5663C8-2189-479F-BF5E-C6D751DCC3C3}" presName="theList" presStyleCnt="0">
        <dgm:presLayoutVars>
          <dgm:dir/>
          <dgm:animLvl val="lvl"/>
          <dgm:resizeHandles val="exact"/>
        </dgm:presLayoutVars>
      </dgm:prSet>
      <dgm:spPr/>
    </dgm:pt>
    <dgm:pt modelId="{91B8DF44-1A97-40F3-B8FF-903AC36CDE9C}" type="pres">
      <dgm:prSet presAssocID="{7F186862-1C37-4BEB-82EB-B8CFCF83B3EC}" presName="compNode" presStyleCnt="0"/>
      <dgm:spPr/>
    </dgm:pt>
    <dgm:pt modelId="{6C51A581-7CD7-4BA4-BA84-9E328DAC9994}" type="pres">
      <dgm:prSet presAssocID="{7F186862-1C37-4BEB-82EB-B8CFCF83B3EC}" presName="aNode" presStyleLbl="bgShp" presStyleIdx="0" presStyleCnt="2" custLinFactNeighborX="-28234" custLinFactNeighborY="65529"/>
      <dgm:spPr/>
    </dgm:pt>
    <dgm:pt modelId="{D0268D43-925C-4523-9D75-C1EB1630A7EE}" type="pres">
      <dgm:prSet presAssocID="{7F186862-1C37-4BEB-82EB-B8CFCF83B3EC}" presName="textNode" presStyleLbl="bgShp" presStyleIdx="0" presStyleCnt="2"/>
      <dgm:spPr/>
    </dgm:pt>
    <dgm:pt modelId="{4A336758-3B68-4EC4-AA2A-108C3CBDECE7}" type="pres">
      <dgm:prSet presAssocID="{7F186862-1C37-4BEB-82EB-B8CFCF83B3EC}" presName="compChildNode" presStyleCnt="0"/>
      <dgm:spPr/>
    </dgm:pt>
    <dgm:pt modelId="{48FC1A93-FB24-46C6-92D5-64D50EEB738A}" type="pres">
      <dgm:prSet presAssocID="{7F186862-1C37-4BEB-82EB-B8CFCF83B3EC}" presName="theInnerList" presStyleCnt="0"/>
      <dgm:spPr/>
    </dgm:pt>
    <dgm:pt modelId="{253EBC9A-2ED7-49BC-BB34-2DA95EF166F6}" type="pres">
      <dgm:prSet presAssocID="{E396958C-5521-4C8C-849C-CCFBD2DE9372}" presName="childNode" presStyleLbl="node1" presStyleIdx="0" presStyleCnt="6">
        <dgm:presLayoutVars>
          <dgm:bulletEnabled val="1"/>
        </dgm:presLayoutVars>
      </dgm:prSet>
      <dgm:spPr/>
    </dgm:pt>
    <dgm:pt modelId="{B4CCF30F-9404-4C52-BC7D-C59F89719FD3}" type="pres">
      <dgm:prSet presAssocID="{E396958C-5521-4C8C-849C-CCFBD2DE9372}" presName="aSpace2" presStyleCnt="0"/>
      <dgm:spPr/>
    </dgm:pt>
    <dgm:pt modelId="{F235EF57-90F5-4830-AD7B-4D391D5DA904}" type="pres">
      <dgm:prSet presAssocID="{FA78EA1B-B3EC-4000-A395-F6749D815CFD}" presName="childNode" presStyleLbl="node1" presStyleIdx="1" presStyleCnt="6">
        <dgm:presLayoutVars>
          <dgm:bulletEnabled val="1"/>
        </dgm:presLayoutVars>
      </dgm:prSet>
      <dgm:spPr/>
    </dgm:pt>
    <dgm:pt modelId="{06176F33-EA7A-4AB9-98D9-8CBF560E6D76}" type="pres">
      <dgm:prSet presAssocID="{FA78EA1B-B3EC-4000-A395-F6749D815CFD}" presName="aSpace2" presStyleCnt="0"/>
      <dgm:spPr/>
    </dgm:pt>
    <dgm:pt modelId="{DDFF1F09-B475-4703-944E-46BBA36A2354}" type="pres">
      <dgm:prSet presAssocID="{2B078953-1DBF-4939-BF84-526F58969F96}" presName="childNode" presStyleLbl="node1" presStyleIdx="2" presStyleCnt="6">
        <dgm:presLayoutVars>
          <dgm:bulletEnabled val="1"/>
        </dgm:presLayoutVars>
      </dgm:prSet>
      <dgm:spPr/>
    </dgm:pt>
    <dgm:pt modelId="{0B551DD9-46D2-4E3E-B3AA-C213432092E8}" type="pres">
      <dgm:prSet presAssocID="{2B078953-1DBF-4939-BF84-526F58969F96}" presName="aSpace2" presStyleCnt="0"/>
      <dgm:spPr/>
    </dgm:pt>
    <dgm:pt modelId="{7B543963-EDA1-4CD2-B668-55AAA2B24996}" type="pres">
      <dgm:prSet presAssocID="{091ACC18-3577-4507-AF08-AB26FD9AB4A8}" presName="childNode" presStyleLbl="node1" presStyleIdx="3" presStyleCnt="6">
        <dgm:presLayoutVars>
          <dgm:bulletEnabled val="1"/>
        </dgm:presLayoutVars>
      </dgm:prSet>
      <dgm:spPr/>
    </dgm:pt>
    <dgm:pt modelId="{B2F1B95D-1103-4E87-9A25-840A4805CAAB}" type="pres">
      <dgm:prSet presAssocID="{7F186862-1C37-4BEB-82EB-B8CFCF83B3EC}" presName="aSpace" presStyleCnt="0"/>
      <dgm:spPr/>
    </dgm:pt>
    <dgm:pt modelId="{E589CDCF-568E-47FD-A117-5B2B01E3EE9E}" type="pres">
      <dgm:prSet presAssocID="{98F148CA-6EC5-49BC-8AF4-EC0113C2D529}" presName="compNode" presStyleCnt="0"/>
      <dgm:spPr/>
    </dgm:pt>
    <dgm:pt modelId="{85367619-6927-405A-84A8-5B90381F2B49}" type="pres">
      <dgm:prSet presAssocID="{98F148CA-6EC5-49BC-8AF4-EC0113C2D529}" presName="aNode" presStyleLbl="bgShp" presStyleIdx="1" presStyleCnt="2"/>
      <dgm:spPr/>
    </dgm:pt>
    <dgm:pt modelId="{D3ED314A-2336-470B-BA75-9749F909B23D}" type="pres">
      <dgm:prSet presAssocID="{98F148CA-6EC5-49BC-8AF4-EC0113C2D529}" presName="textNode" presStyleLbl="bgShp" presStyleIdx="1" presStyleCnt="2"/>
      <dgm:spPr/>
    </dgm:pt>
    <dgm:pt modelId="{9670911B-1485-4FD9-B6B0-1B47BBEF73A9}" type="pres">
      <dgm:prSet presAssocID="{98F148CA-6EC5-49BC-8AF4-EC0113C2D529}" presName="compChildNode" presStyleCnt="0"/>
      <dgm:spPr/>
    </dgm:pt>
    <dgm:pt modelId="{F17E5200-7529-4532-954A-6E12BE524FF1}" type="pres">
      <dgm:prSet presAssocID="{98F148CA-6EC5-49BC-8AF4-EC0113C2D529}" presName="theInnerList" presStyleCnt="0"/>
      <dgm:spPr/>
    </dgm:pt>
    <dgm:pt modelId="{7E200AD4-5674-4550-BDD5-2170037AF622}" type="pres">
      <dgm:prSet presAssocID="{AC97E52A-7B35-4C2B-AC76-A4140DFD9FC7}" presName="childNode" presStyleLbl="node1" presStyleIdx="4" presStyleCnt="6">
        <dgm:presLayoutVars>
          <dgm:bulletEnabled val="1"/>
        </dgm:presLayoutVars>
      </dgm:prSet>
      <dgm:spPr/>
    </dgm:pt>
    <dgm:pt modelId="{85A5BFC3-8DDE-42FB-A85A-66EAC58A769B}" type="pres">
      <dgm:prSet presAssocID="{AC97E52A-7B35-4C2B-AC76-A4140DFD9FC7}" presName="aSpace2" presStyleCnt="0"/>
      <dgm:spPr/>
    </dgm:pt>
    <dgm:pt modelId="{9E57EBF4-AD55-4B9F-97F3-BBF979A69BBA}" type="pres">
      <dgm:prSet presAssocID="{C4190320-0E45-456F-B31C-18C92D4D35D8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860E1E02-CFF9-44C6-A8DE-0D2B76E28DD1}" srcId="{5A5663C8-2189-479F-BF5E-C6D751DCC3C3}" destId="{98F148CA-6EC5-49BC-8AF4-EC0113C2D529}" srcOrd="1" destOrd="0" parTransId="{15FD5ED8-86B4-4423-AE97-CC40460DBDBA}" sibTransId="{3B22D9B7-763F-48D3-B4CD-B76FB00814EF}"/>
    <dgm:cxn modelId="{F95CF508-F338-435A-8CD1-A63B49126C38}" type="presOf" srcId="{C4190320-0E45-456F-B31C-18C92D4D35D8}" destId="{9E57EBF4-AD55-4B9F-97F3-BBF979A69BBA}" srcOrd="0" destOrd="0" presId="urn:microsoft.com/office/officeart/2005/8/layout/lProcess2"/>
    <dgm:cxn modelId="{31EC5F0C-639E-479A-9BA2-C36323CE79B4}" type="presOf" srcId="{FA78EA1B-B3EC-4000-A395-F6749D815CFD}" destId="{F235EF57-90F5-4830-AD7B-4D391D5DA904}" srcOrd="0" destOrd="0" presId="urn:microsoft.com/office/officeart/2005/8/layout/lProcess2"/>
    <dgm:cxn modelId="{7D873549-8EF0-40FD-8DA7-67DF0668322A}" type="presOf" srcId="{E396958C-5521-4C8C-849C-CCFBD2DE9372}" destId="{253EBC9A-2ED7-49BC-BB34-2DA95EF166F6}" srcOrd="0" destOrd="0" presId="urn:microsoft.com/office/officeart/2005/8/layout/lProcess2"/>
    <dgm:cxn modelId="{7F51D26A-DB50-4D41-857E-498C3B27890D}" type="presOf" srcId="{7F186862-1C37-4BEB-82EB-B8CFCF83B3EC}" destId="{D0268D43-925C-4523-9D75-C1EB1630A7EE}" srcOrd="1" destOrd="0" presId="urn:microsoft.com/office/officeart/2005/8/layout/lProcess2"/>
    <dgm:cxn modelId="{39E28C6B-D5CA-4998-91FA-ECC29AD39AB6}" srcId="{5A5663C8-2189-479F-BF5E-C6D751DCC3C3}" destId="{7F186862-1C37-4BEB-82EB-B8CFCF83B3EC}" srcOrd="0" destOrd="0" parTransId="{AE234422-AF1D-4155-B88A-2CE2B6C316D0}" sibTransId="{3C310A01-B31F-4466-A2C1-DE2946336F69}"/>
    <dgm:cxn modelId="{3D652F4C-A271-44BB-B0A9-AACD5FD11C94}" srcId="{98F148CA-6EC5-49BC-8AF4-EC0113C2D529}" destId="{AC97E52A-7B35-4C2B-AC76-A4140DFD9FC7}" srcOrd="0" destOrd="0" parTransId="{229199C1-CBCA-475D-BC30-176C64C68D1A}" sibTransId="{7BB1B595-D42F-441F-A2C2-6536878C51D4}"/>
    <dgm:cxn modelId="{7F4EFC4C-C0FC-4D7E-8D24-DF55D37909BF}" srcId="{7F186862-1C37-4BEB-82EB-B8CFCF83B3EC}" destId="{FA78EA1B-B3EC-4000-A395-F6749D815CFD}" srcOrd="1" destOrd="0" parTransId="{F8A10310-F4B1-4E20-B8BE-31787348A059}" sibTransId="{AE5B9A15-65AC-415F-A907-A58C3EA702E4}"/>
    <dgm:cxn modelId="{0D9E506E-0C5A-4A49-B242-5148CDE19D5F}" type="presOf" srcId="{7F186862-1C37-4BEB-82EB-B8CFCF83B3EC}" destId="{6C51A581-7CD7-4BA4-BA84-9E328DAC9994}" srcOrd="0" destOrd="0" presId="urn:microsoft.com/office/officeart/2005/8/layout/lProcess2"/>
    <dgm:cxn modelId="{73E8DF83-B023-4386-A539-859B18E6B6F3}" srcId="{98F148CA-6EC5-49BC-8AF4-EC0113C2D529}" destId="{C4190320-0E45-456F-B31C-18C92D4D35D8}" srcOrd="1" destOrd="0" parTransId="{2AE46FE5-B03A-4381-AE30-10ED6F3552AB}" sibTransId="{DA50E281-EC34-47B4-96B8-63339E0561E3}"/>
    <dgm:cxn modelId="{D8095B86-B43D-4AD3-9743-25563E213DE3}" type="presOf" srcId="{2B078953-1DBF-4939-BF84-526F58969F96}" destId="{DDFF1F09-B475-4703-944E-46BBA36A2354}" srcOrd="0" destOrd="0" presId="urn:microsoft.com/office/officeart/2005/8/layout/lProcess2"/>
    <dgm:cxn modelId="{3106E891-7616-447B-B4FF-27063AC8B1F0}" type="presOf" srcId="{AC97E52A-7B35-4C2B-AC76-A4140DFD9FC7}" destId="{7E200AD4-5674-4550-BDD5-2170037AF622}" srcOrd="0" destOrd="0" presId="urn:microsoft.com/office/officeart/2005/8/layout/lProcess2"/>
    <dgm:cxn modelId="{C125F69F-F99B-4B89-AE93-CAB48237E5D2}" srcId="{7F186862-1C37-4BEB-82EB-B8CFCF83B3EC}" destId="{2B078953-1DBF-4939-BF84-526F58969F96}" srcOrd="2" destOrd="0" parTransId="{ED94A296-9786-47F6-85C7-E0C707CB969B}" sibTransId="{06F3EE9D-795B-44FF-8A76-3C3CA102D49E}"/>
    <dgm:cxn modelId="{5609CAAD-5061-4A84-A9CF-50B0B572B7B3}" type="presOf" srcId="{5A5663C8-2189-479F-BF5E-C6D751DCC3C3}" destId="{A4CA6939-9786-4FA0-9C1C-C3A1C42B7D15}" srcOrd="0" destOrd="0" presId="urn:microsoft.com/office/officeart/2005/8/layout/lProcess2"/>
    <dgm:cxn modelId="{7D6B3FB2-B376-4FD9-AA99-90D78275AF85}" srcId="{7F186862-1C37-4BEB-82EB-B8CFCF83B3EC}" destId="{091ACC18-3577-4507-AF08-AB26FD9AB4A8}" srcOrd="3" destOrd="0" parTransId="{B46E802B-A07E-4648-8051-4A5C8D5C3427}" sibTransId="{291F72C1-D0C2-44E9-91C7-F63804D83559}"/>
    <dgm:cxn modelId="{8286DCCD-D70E-4746-806E-55146BAC097C}" srcId="{7F186862-1C37-4BEB-82EB-B8CFCF83B3EC}" destId="{E396958C-5521-4C8C-849C-CCFBD2DE9372}" srcOrd="0" destOrd="0" parTransId="{5E0563B8-1AC6-468D-841D-1FFB1689D5B7}" sibTransId="{DD13DF7A-C14C-492E-A7D4-C0851C7FEFB4}"/>
    <dgm:cxn modelId="{1C9AFAE1-2C58-49D4-9E2C-609557877041}" type="presOf" srcId="{98F148CA-6EC5-49BC-8AF4-EC0113C2D529}" destId="{D3ED314A-2336-470B-BA75-9749F909B23D}" srcOrd="1" destOrd="0" presId="urn:microsoft.com/office/officeart/2005/8/layout/lProcess2"/>
    <dgm:cxn modelId="{AABA6EF0-92CF-4A7A-9732-5BA7E5683AFC}" type="presOf" srcId="{98F148CA-6EC5-49BC-8AF4-EC0113C2D529}" destId="{85367619-6927-405A-84A8-5B90381F2B49}" srcOrd="0" destOrd="0" presId="urn:microsoft.com/office/officeart/2005/8/layout/lProcess2"/>
    <dgm:cxn modelId="{1D7409FF-4046-4758-8156-928565E37FE9}" type="presOf" srcId="{091ACC18-3577-4507-AF08-AB26FD9AB4A8}" destId="{7B543963-EDA1-4CD2-B668-55AAA2B24996}" srcOrd="0" destOrd="0" presId="urn:microsoft.com/office/officeart/2005/8/layout/lProcess2"/>
    <dgm:cxn modelId="{2A58098C-7765-4B54-A78F-D76D81780F6E}" type="presParOf" srcId="{A4CA6939-9786-4FA0-9C1C-C3A1C42B7D15}" destId="{91B8DF44-1A97-40F3-B8FF-903AC36CDE9C}" srcOrd="0" destOrd="0" presId="urn:microsoft.com/office/officeart/2005/8/layout/lProcess2"/>
    <dgm:cxn modelId="{5B9EFAEE-DCBD-4E37-A5D9-F54BCDF2C033}" type="presParOf" srcId="{91B8DF44-1A97-40F3-B8FF-903AC36CDE9C}" destId="{6C51A581-7CD7-4BA4-BA84-9E328DAC9994}" srcOrd="0" destOrd="0" presId="urn:microsoft.com/office/officeart/2005/8/layout/lProcess2"/>
    <dgm:cxn modelId="{2E0E4BF7-F73A-4826-BDD1-815A07123ECB}" type="presParOf" srcId="{91B8DF44-1A97-40F3-B8FF-903AC36CDE9C}" destId="{D0268D43-925C-4523-9D75-C1EB1630A7EE}" srcOrd="1" destOrd="0" presId="urn:microsoft.com/office/officeart/2005/8/layout/lProcess2"/>
    <dgm:cxn modelId="{A69D4013-83A0-4DA0-AA93-2C2B10C6D0E1}" type="presParOf" srcId="{91B8DF44-1A97-40F3-B8FF-903AC36CDE9C}" destId="{4A336758-3B68-4EC4-AA2A-108C3CBDECE7}" srcOrd="2" destOrd="0" presId="urn:microsoft.com/office/officeart/2005/8/layout/lProcess2"/>
    <dgm:cxn modelId="{45A5F500-451E-4741-8E83-738C00F89619}" type="presParOf" srcId="{4A336758-3B68-4EC4-AA2A-108C3CBDECE7}" destId="{48FC1A93-FB24-46C6-92D5-64D50EEB738A}" srcOrd="0" destOrd="0" presId="urn:microsoft.com/office/officeart/2005/8/layout/lProcess2"/>
    <dgm:cxn modelId="{2D686B58-20CF-4250-AC07-8197C80A3D23}" type="presParOf" srcId="{48FC1A93-FB24-46C6-92D5-64D50EEB738A}" destId="{253EBC9A-2ED7-49BC-BB34-2DA95EF166F6}" srcOrd="0" destOrd="0" presId="urn:microsoft.com/office/officeart/2005/8/layout/lProcess2"/>
    <dgm:cxn modelId="{3E2E1FF3-2186-4C14-AD72-DBB2B1438CAA}" type="presParOf" srcId="{48FC1A93-FB24-46C6-92D5-64D50EEB738A}" destId="{B4CCF30F-9404-4C52-BC7D-C59F89719FD3}" srcOrd="1" destOrd="0" presId="urn:microsoft.com/office/officeart/2005/8/layout/lProcess2"/>
    <dgm:cxn modelId="{077BD4D3-5BED-4EB9-ABB3-A2BC159A222C}" type="presParOf" srcId="{48FC1A93-FB24-46C6-92D5-64D50EEB738A}" destId="{F235EF57-90F5-4830-AD7B-4D391D5DA904}" srcOrd="2" destOrd="0" presId="urn:microsoft.com/office/officeart/2005/8/layout/lProcess2"/>
    <dgm:cxn modelId="{D422B9EC-0D9E-43E0-95A6-2D8F01D4BE57}" type="presParOf" srcId="{48FC1A93-FB24-46C6-92D5-64D50EEB738A}" destId="{06176F33-EA7A-4AB9-98D9-8CBF560E6D76}" srcOrd="3" destOrd="0" presId="urn:microsoft.com/office/officeart/2005/8/layout/lProcess2"/>
    <dgm:cxn modelId="{922C359D-06DF-413D-9BB7-F37BC13F3BC7}" type="presParOf" srcId="{48FC1A93-FB24-46C6-92D5-64D50EEB738A}" destId="{DDFF1F09-B475-4703-944E-46BBA36A2354}" srcOrd="4" destOrd="0" presId="urn:microsoft.com/office/officeart/2005/8/layout/lProcess2"/>
    <dgm:cxn modelId="{E681DA33-92F1-4E35-B229-42553859693E}" type="presParOf" srcId="{48FC1A93-FB24-46C6-92D5-64D50EEB738A}" destId="{0B551DD9-46D2-4E3E-B3AA-C213432092E8}" srcOrd="5" destOrd="0" presId="urn:microsoft.com/office/officeart/2005/8/layout/lProcess2"/>
    <dgm:cxn modelId="{65305529-9037-41B7-8821-BF2A7189BD02}" type="presParOf" srcId="{48FC1A93-FB24-46C6-92D5-64D50EEB738A}" destId="{7B543963-EDA1-4CD2-B668-55AAA2B24996}" srcOrd="6" destOrd="0" presId="urn:microsoft.com/office/officeart/2005/8/layout/lProcess2"/>
    <dgm:cxn modelId="{0159A0FB-BA76-4A2B-9091-846D75A2EDCC}" type="presParOf" srcId="{A4CA6939-9786-4FA0-9C1C-C3A1C42B7D15}" destId="{B2F1B95D-1103-4E87-9A25-840A4805CAAB}" srcOrd="1" destOrd="0" presId="urn:microsoft.com/office/officeart/2005/8/layout/lProcess2"/>
    <dgm:cxn modelId="{CD3018FC-AB8C-411C-B5E2-7C4940144EFB}" type="presParOf" srcId="{A4CA6939-9786-4FA0-9C1C-C3A1C42B7D15}" destId="{E589CDCF-568E-47FD-A117-5B2B01E3EE9E}" srcOrd="2" destOrd="0" presId="urn:microsoft.com/office/officeart/2005/8/layout/lProcess2"/>
    <dgm:cxn modelId="{64AB9347-30F6-4809-822B-61554CBDB52F}" type="presParOf" srcId="{E589CDCF-568E-47FD-A117-5B2B01E3EE9E}" destId="{85367619-6927-405A-84A8-5B90381F2B49}" srcOrd="0" destOrd="0" presId="urn:microsoft.com/office/officeart/2005/8/layout/lProcess2"/>
    <dgm:cxn modelId="{62A6298B-EF65-4DA4-8CC5-3062C3C7E8E8}" type="presParOf" srcId="{E589CDCF-568E-47FD-A117-5B2B01E3EE9E}" destId="{D3ED314A-2336-470B-BA75-9749F909B23D}" srcOrd="1" destOrd="0" presId="urn:microsoft.com/office/officeart/2005/8/layout/lProcess2"/>
    <dgm:cxn modelId="{EC7D1702-6C10-40A8-B1A7-2A53D98BA522}" type="presParOf" srcId="{E589CDCF-568E-47FD-A117-5B2B01E3EE9E}" destId="{9670911B-1485-4FD9-B6B0-1B47BBEF73A9}" srcOrd="2" destOrd="0" presId="urn:microsoft.com/office/officeart/2005/8/layout/lProcess2"/>
    <dgm:cxn modelId="{2C376317-1F7E-420A-9884-14C026D52883}" type="presParOf" srcId="{9670911B-1485-4FD9-B6B0-1B47BBEF73A9}" destId="{F17E5200-7529-4532-954A-6E12BE524FF1}" srcOrd="0" destOrd="0" presId="urn:microsoft.com/office/officeart/2005/8/layout/lProcess2"/>
    <dgm:cxn modelId="{32EED732-AD15-4934-9612-B8180992F334}" type="presParOf" srcId="{F17E5200-7529-4532-954A-6E12BE524FF1}" destId="{7E200AD4-5674-4550-BDD5-2170037AF622}" srcOrd="0" destOrd="0" presId="urn:microsoft.com/office/officeart/2005/8/layout/lProcess2"/>
    <dgm:cxn modelId="{6CD22F14-74EF-4C12-A866-F5D27F11FA2C}" type="presParOf" srcId="{F17E5200-7529-4532-954A-6E12BE524FF1}" destId="{85A5BFC3-8DDE-42FB-A85A-66EAC58A769B}" srcOrd="1" destOrd="0" presId="urn:microsoft.com/office/officeart/2005/8/layout/lProcess2"/>
    <dgm:cxn modelId="{08B4CCDF-C95C-4C08-9E9C-3CABB1B4120F}" type="presParOf" srcId="{F17E5200-7529-4532-954A-6E12BE524FF1}" destId="{9E57EBF4-AD55-4B9F-97F3-BBF979A69BB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947719-1898-463A-B9EB-050D2A7AFCFF}" type="doc">
      <dgm:prSet loTypeId="urn:microsoft.com/office/officeart/2005/8/layout/pyramid1" loCatId="pyramid" qsTypeId="urn:microsoft.com/office/officeart/2005/8/quickstyle/simple1" qsCatId="simple" csTypeId="urn:microsoft.com/office/officeart/2005/8/colors/accent1_3" csCatId="accent1" phldr="1"/>
      <dgm:spPr/>
    </dgm:pt>
    <dgm:pt modelId="{68158FCE-D926-4475-8743-FFE72DC90DF9}">
      <dgm:prSet phldrT="[Text]"/>
      <dgm:spPr/>
      <dgm:t>
        <a:bodyPr/>
        <a:lstStyle/>
        <a:p>
          <a:r>
            <a:rPr lang="it-IT" dirty="0"/>
            <a:t>Must </a:t>
          </a:r>
          <a:r>
            <a:rPr lang="it-IT" dirty="0" err="1"/>
            <a:t>have</a:t>
          </a:r>
          <a:endParaRPr lang="it-IT" dirty="0"/>
        </a:p>
      </dgm:t>
    </dgm:pt>
    <dgm:pt modelId="{FF354C02-8631-4369-94E7-4AC89E336AB1}" type="parTrans" cxnId="{B35E0E26-99E9-4771-BDA8-9F765BE788B4}">
      <dgm:prSet/>
      <dgm:spPr/>
      <dgm:t>
        <a:bodyPr/>
        <a:lstStyle/>
        <a:p>
          <a:endParaRPr lang="it-IT"/>
        </a:p>
      </dgm:t>
    </dgm:pt>
    <dgm:pt modelId="{A8F145D3-6F2B-4E40-997C-08D44923EA1F}" type="sibTrans" cxnId="{B35E0E26-99E9-4771-BDA8-9F765BE788B4}">
      <dgm:prSet/>
      <dgm:spPr/>
      <dgm:t>
        <a:bodyPr/>
        <a:lstStyle/>
        <a:p>
          <a:endParaRPr lang="it-IT"/>
        </a:p>
      </dgm:t>
    </dgm:pt>
    <dgm:pt modelId="{C3CA7550-CB4A-46EE-9FDF-9516AA1468CA}">
      <dgm:prSet phldrT="[Text]"/>
      <dgm:spPr/>
      <dgm:t>
        <a:bodyPr/>
        <a:lstStyle/>
        <a:p>
          <a:r>
            <a:rPr lang="it-IT" dirty="0" err="1"/>
            <a:t>Should</a:t>
          </a:r>
          <a:r>
            <a:rPr lang="it-IT" dirty="0"/>
            <a:t> </a:t>
          </a:r>
          <a:r>
            <a:rPr lang="it-IT" dirty="0" err="1"/>
            <a:t>have</a:t>
          </a:r>
          <a:endParaRPr lang="it-IT" dirty="0"/>
        </a:p>
      </dgm:t>
    </dgm:pt>
    <dgm:pt modelId="{54B3E7E4-689C-4D2A-85FA-AAD53AB51954}" type="parTrans" cxnId="{F7C699F6-1A85-45C3-B8BF-50FDD70CAD2B}">
      <dgm:prSet/>
      <dgm:spPr/>
      <dgm:t>
        <a:bodyPr/>
        <a:lstStyle/>
        <a:p>
          <a:endParaRPr lang="it-IT"/>
        </a:p>
      </dgm:t>
    </dgm:pt>
    <dgm:pt modelId="{1571090F-9548-4110-A058-665F5EA7CC04}" type="sibTrans" cxnId="{F7C699F6-1A85-45C3-B8BF-50FDD70CAD2B}">
      <dgm:prSet/>
      <dgm:spPr/>
      <dgm:t>
        <a:bodyPr/>
        <a:lstStyle/>
        <a:p>
          <a:endParaRPr lang="it-IT"/>
        </a:p>
      </dgm:t>
    </dgm:pt>
    <dgm:pt modelId="{D3299B5A-C397-44C1-8610-F10042D2CBA5}">
      <dgm:prSet phldrT="[Text]"/>
      <dgm:spPr/>
      <dgm:t>
        <a:bodyPr/>
        <a:lstStyle/>
        <a:p>
          <a:r>
            <a:rPr lang="it-IT" dirty="0" err="1"/>
            <a:t>Could</a:t>
          </a:r>
          <a:r>
            <a:rPr lang="it-IT" dirty="0"/>
            <a:t> </a:t>
          </a:r>
          <a:r>
            <a:rPr lang="it-IT" dirty="0" err="1"/>
            <a:t>have</a:t>
          </a:r>
          <a:endParaRPr lang="it-IT" dirty="0"/>
        </a:p>
      </dgm:t>
    </dgm:pt>
    <dgm:pt modelId="{3DF6E786-BAED-4DB6-8402-A3A82D4A9041}" type="parTrans" cxnId="{25281E56-28AC-4010-8BBC-1CFEA8BC6DB5}">
      <dgm:prSet/>
      <dgm:spPr/>
      <dgm:t>
        <a:bodyPr/>
        <a:lstStyle/>
        <a:p>
          <a:endParaRPr lang="it-IT"/>
        </a:p>
      </dgm:t>
    </dgm:pt>
    <dgm:pt modelId="{C4D09477-F627-4C18-900F-6B60E3DC24AB}" type="sibTrans" cxnId="{25281E56-28AC-4010-8BBC-1CFEA8BC6DB5}">
      <dgm:prSet/>
      <dgm:spPr/>
      <dgm:t>
        <a:bodyPr/>
        <a:lstStyle/>
        <a:p>
          <a:endParaRPr lang="it-IT"/>
        </a:p>
      </dgm:t>
    </dgm:pt>
    <dgm:pt modelId="{AA3946D3-3F9F-4362-9CFA-8F90FCEC17CD}">
      <dgm:prSet phldrT="[Text]"/>
      <dgm:spPr/>
      <dgm:t>
        <a:bodyPr/>
        <a:lstStyle/>
        <a:p>
          <a:r>
            <a:rPr lang="it-IT" dirty="0" err="1"/>
            <a:t>Won’t</a:t>
          </a:r>
          <a:r>
            <a:rPr lang="it-IT" dirty="0"/>
            <a:t> </a:t>
          </a:r>
          <a:r>
            <a:rPr lang="it-IT" dirty="0" err="1"/>
            <a:t>have</a:t>
          </a:r>
          <a:endParaRPr lang="it-IT" dirty="0"/>
        </a:p>
      </dgm:t>
    </dgm:pt>
    <dgm:pt modelId="{E753299D-8175-4E90-9817-EC93E3909129}" type="parTrans" cxnId="{FBE6EFA4-B810-4210-836E-521AA7E2F76B}">
      <dgm:prSet/>
      <dgm:spPr/>
      <dgm:t>
        <a:bodyPr/>
        <a:lstStyle/>
        <a:p>
          <a:endParaRPr lang="it-IT"/>
        </a:p>
      </dgm:t>
    </dgm:pt>
    <dgm:pt modelId="{4363882C-DD12-4A6E-8838-9583F49574AA}" type="sibTrans" cxnId="{FBE6EFA4-B810-4210-836E-521AA7E2F76B}">
      <dgm:prSet/>
      <dgm:spPr/>
      <dgm:t>
        <a:bodyPr/>
        <a:lstStyle/>
        <a:p>
          <a:endParaRPr lang="it-IT"/>
        </a:p>
      </dgm:t>
    </dgm:pt>
    <dgm:pt modelId="{C45D6415-3ECB-4F0B-BE9E-D2B3119AFB00}" type="pres">
      <dgm:prSet presAssocID="{00947719-1898-463A-B9EB-050D2A7AFCFF}" presName="Name0" presStyleCnt="0">
        <dgm:presLayoutVars>
          <dgm:dir/>
          <dgm:animLvl val="lvl"/>
          <dgm:resizeHandles val="exact"/>
        </dgm:presLayoutVars>
      </dgm:prSet>
      <dgm:spPr/>
    </dgm:pt>
    <dgm:pt modelId="{F9FB668E-7D25-494D-A1E8-3630A20856B3}" type="pres">
      <dgm:prSet presAssocID="{68158FCE-D926-4475-8743-FFE72DC90DF9}" presName="Name8" presStyleCnt="0"/>
      <dgm:spPr/>
    </dgm:pt>
    <dgm:pt modelId="{211461A8-56A7-444D-931F-21FF95D06989}" type="pres">
      <dgm:prSet presAssocID="{68158FCE-D926-4475-8743-FFE72DC90DF9}" presName="level" presStyleLbl="node1" presStyleIdx="0" presStyleCnt="4">
        <dgm:presLayoutVars>
          <dgm:chMax val="1"/>
          <dgm:bulletEnabled val="1"/>
        </dgm:presLayoutVars>
      </dgm:prSet>
      <dgm:spPr/>
    </dgm:pt>
    <dgm:pt modelId="{22717573-7EF5-4A64-B9B4-C51007900AD4}" type="pres">
      <dgm:prSet presAssocID="{68158FCE-D926-4475-8743-FFE72DC90DF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8C5B5AE-9325-4055-ADFB-859B9B8BF057}" type="pres">
      <dgm:prSet presAssocID="{C3CA7550-CB4A-46EE-9FDF-9516AA1468CA}" presName="Name8" presStyleCnt="0"/>
      <dgm:spPr/>
    </dgm:pt>
    <dgm:pt modelId="{42C71E7C-EE1B-4E35-9243-3C4632D20885}" type="pres">
      <dgm:prSet presAssocID="{C3CA7550-CB4A-46EE-9FDF-9516AA1468CA}" presName="level" presStyleLbl="node1" presStyleIdx="1" presStyleCnt="4">
        <dgm:presLayoutVars>
          <dgm:chMax val="1"/>
          <dgm:bulletEnabled val="1"/>
        </dgm:presLayoutVars>
      </dgm:prSet>
      <dgm:spPr/>
    </dgm:pt>
    <dgm:pt modelId="{4358834A-C26B-4144-96D5-EFFA235B9B5B}" type="pres">
      <dgm:prSet presAssocID="{C3CA7550-CB4A-46EE-9FDF-9516AA1468C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3965A14-F7E0-465B-9B59-9EA1A4A35667}" type="pres">
      <dgm:prSet presAssocID="{D3299B5A-C397-44C1-8610-F10042D2CBA5}" presName="Name8" presStyleCnt="0"/>
      <dgm:spPr/>
    </dgm:pt>
    <dgm:pt modelId="{DF57B7D1-56B5-410F-817D-4431166F1DD0}" type="pres">
      <dgm:prSet presAssocID="{D3299B5A-C397-44C1-8610-F10042D2CBA5}" presName="level" presStyleLbl="node1" presStyleIdx="2" presStyleCnt="4">
        <dgm:presLayoutVars>
          <dgm:chMax val="1"/>
          <dgm:bulletEnabled val="1"/>
        </dgm:presLayoutVars>
      </dgm:prSet>
      <dgm:spPr/>
    </dgm:pt>
    <dgm:pt modelId="{AFA2743E-AAB5-4A1E-AB53-DA82382D90AF}" type="pres">
      <dgm:prSet presAssocID="{D3299B5A-C397-44C1-8610-F10042D2CBA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C65F03D-B810-4AD5-8C89-B09782404F37}" type="pres">
      <dgm:prSet presAssocID="{AA3946D3-3F9F-4362-9CFA-8F90FCEC17CD}" presName="Name8" presStyleCnt="0"/>
      <dgm:spPr/>
    </dgm:pt>
    <dgm:pt modelId="{B762124E-139D-4BE3-A299-2E6FE58DF074}" type="pres">
      <dgm:prSet presAssocID="{AA3946D3-3F9F-4362-9CFA-8F90FCEC17CD}" presName="level" presStyleLbl="node1" presStyleIdx="3" presStyleCnt="4">
        <dgm:presLayoutVars>
          <dgm:chMax val="1"/>
          <dgm:bulletEnabled val="1"/>
        </dgm:presLayoutVars>
      </dgm:prSet>
      <dgm:spPr/>
    </dgm:pt>
    <dgm:pt modelId="{BDBAC77E-B057-49CD-8004-EA98D5D6DC8D}" type="pres">
      <dgm:prSet presAssocID="{AA3946D3-3F9F-4362-9CFA-8F90FCEC17C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BD8ED00-383A-4B88-80C3-D13F9B740DAB}" type="presOf" srcId="{68158FCE-D926-4475-8743-FFE72DC90DF9}" destId="{22717573-7EF5-4A64-B9B4-C51007900AD4}" srcOrd="1" destOrd="0" presId="urn:microsoft.com/office/officeart/2005/8/layout/pyramid1"/>
    <dgm:cxn modelId="{E9596405-2361-47C0-B971-9A0A3472B27A}" type="presOf" srcId="{D3299B5A-C397-44C1-8610-F10042D2CBA5}" destId="{AFA2743E-AAB5-4A1E-AB53-DA82382D90AF}" srcOrd="1" destOrd="0" presId="urn:microsoft.com/office/officeart/2005/8/layout/pyramid1"/>
    <dgm:cxn modelId="{B35E0E26-99E9-4771-BDA8-9F765BE788B4}" srcId="{00947719-1898-463A-B9EB-050D2A7AFCFF}" destId="{68158FCE-D926-4475-8743-FFE72DC90DF9}" srcOrd="0" destOrd="0" parTransId="{FF354C02-8631-4369-94E7-4AC89E336AB1}" sibTransId="{A8F145D3-6F2B-4E40-997C-08D44923EA1F}"/>
    <dgm:cxn modelId="{BD930E40-8CFB-49EB-8E6E-B88653A775FE}" type="presOf" srcId="{AA3946D3-3F9F-4362-9CFA-8F90FCEC17CD}" destId="{BDBAC77E-B057-49CD-8004-EA98D5D6DC8D}" srcOrd="1" destOrd="0" presId="urn:microsoft.com/office/officeart/2005/8/layout/pyramid1"/>
    <dgm:cxn modelId="{49CC2B62-CEE1-4808-B837-B79C70A4CDA7}" type="presOf" srcId="{C3CA7550-CB4A-46EE-9FDF-9516AA1468CA}" destId="{4358834A-C26B-4144-96D5-EFFA235B9B5B}" srcOrd="1" destOrd="0" presId="urn:microsoft.com/office/officeart/2005/8/layout/pyramid1"/>
    <dgm:cxn modelId="{40BBB848-FF57-4CD8-B595-12217D1D6655}" type="presOf" srcId="{68158FCE-D926-4475-8743-FFE72DC90DF9}" destId="{211461A8-56A7-444D-931F-21FF95D06989}" srcOrd="0" destOrd="0" presId="urn:microsoft.com/office/officeart/2005/8/layout/pyramid1"/>
    <dgm:cxn modelId="{DAC01F6F-9C54-40D6-8607-F4EDEEE7736F}" type="presOf" srcId="{00947719-1898-463A-B9EB-050D2A7AFCFF}" destId="{C45D6415-3ECB-4F0B-BE9E-D2B3119AFB00}" srcOrd="0" destOrd="0" presId="urn:microsoft.com/office/officeart/2005/8/layout/pyramid1"/>
    <dgm:cxn modelId="{25281E56-28AC-4010-8BBC-1CFEA8BC6DB5}" srcId="{00947719-1898-463A-B9EB-050D2A7AFCFF}" destId="{D3299B5A-C397-44C1-8610-F10042D2CBA5}" srcOrd="2" destOrd="0" parTransId="{3DF6E786-BAED-4DB6-8402-A3A82D4A9041}" sibTransId="{C4D09477-F627-4C18-900F-6B60E3DC24AB}"/>
    <dgm:cxn modelId="{9D446B7E-D57D-4AFB-9383-617A8EEA1468}" type="presOf" srcId="{AA3946D3-3F9F-4362-9CFA-8F90FCEC17CD}" destId="{B762124E-139D-4BE3-A299-2E6FE58DF074}" srcOrd="0" destOrd="0" presId="urn:microsoft.com/office/officeart/2005/8/layout/pyramid1"/>
    <dgm:cxn modelId="{FBE6EFA4-B810-4210-836E-521AA7E2F76B}" srcId="{00947719-1898-463A-B9EB-050D2A7AFCFF}" destId="{AA3946D3-3F9F-4362-9CFA-8F90FCEC17CD}" srcOrd="3" destOrd="0" parTransId="{E753299D-8175-4E90-9817-EC93E3909129}" sibTransId="{4363882C-DD12-4A6E-8838-9583F49574AA}"/>
    <dgm:cxn modelId="{70AEE2D4-3ABC-4450-92AB-64A1114D767C}" type="presOf" srcId="{D3299B5A-C397-44C1-8610-F10042D2CBA5}" destId="{DF57B7D1-56B5-410F-817D-4431166F1DD0}" srcOrd="0" destOrd="0" presId="urn:microsoft.com/office/officeart/2005/8/layout/pyramid1"/>
    <dgm:cxn modelId="{D75D0DEE-B01A-45C3-9DA9-1433615A409A}" type="presOf" srcId="{C3CA7550-CB4A-46EE-9FDF-9516AA1468CA}" destId="{42C71E7C-EE1B-4E35-9243-3C4632D20885}" srcOrd="0" destOrd="0" presId="urn:microsoft.com/office/officeart/2005/8/layout/pyramid1"/>
    <dgm:cxn modelId="{F7C699F6-1A85-45C3-B8BF-50FDD70CAD2B}" srcId="{00947719-1898-463A-B9EB-050D2A7AFCFF}" destId="{C3CA7550-CB4A-46EE-9FDF-9516AA1468CA}" srcOrd="1" destOrd="0" parTransId="{54B3E7E4-689C-4D2A-85FA-AAD53AB51954}" sibTransId="{1571090F-9548-4110-A058-665F5EA7CC04}"/>
    <dgm:cxn modelId="{84C356EF-77EB-421A-AD82-3FF164C11930}" type="presParOf" srcId="{C45D6415-3ECB-4F0B-BE9E-D2B3119AFB00}" destId="{F9FB668E-7D25-494D-A1E8-3630A20856B3}" srcOrd="0" destOrd="0" presId="urn:microsoft.com/office/officeart/2005/8/layout/pyramid1"/>
    <dgm:cxn modelId="{FB576D90-0ADE-4E3F-BC10-CA9628A1BAAF}" type="presParOf" srcId="{F9FB668E-7D25-494D-A1E8-3630A20856B3}" destId="{211461A8-56A7-444D-931F-21FF95D06989}" srcOrd="0" destOrd="0" presId="urn:microsoft.com/office/officeart/2005/8/layout/pyramid1"/>
    <dgm:cxn modelId="{88F6E2DE-A790-484E-9B28-DD1934CE3ABE}" type="presParOf" srcId="{F9FB668E-7D25-494D-A1E8-3630A20856B3}" destId="{22717573-7EF5-4A64-B9B4-C51007900AD4}" srcOrd="1" destOrd="0" presId="urn:microsoft.com/office/officeart/2005/8/layout/pyramid1"/>
    <dgm:cxn modelId="{E8298352-10DC-458B-88D6-D369429A520D}" type="presParOf" srcId="{C45D6415-3ECB-4F0B-BE9E-D2B3119AFB00}" destId="{98C5B5AE-9325-4055-ADFB-859B9B8BF057}" srcOrd="1" destOrd="0" presId="urn:microsoft.com/office/officeart/2005/8/layout/pyramid1"/>
    <dgm:cxn modelId="{D60A5AE8-1A3F-4CB1-BE3E-304333DF4891}" type="presParOf" srcId="{98C5B5AE-9325-4055-ADFB-859B9B8BF057}" destId="{42C71E7C-EE1B-4E35-9243-3C4632D20885}" srcOrd="0" destOrd="0" presId="urn:microsoft.com/office/officeart/2005/8/layout/pyramid1"/>
    <dgm:cxn modelId="{CD647C2C-6EA0-49E7-BDFD-6A7148C48FD6}" type="presParOf" srcId="{98C5B5AE-9325-4055-ADFB-859B9B8BF057}" destId="{4358834A-C26B-4144-96D5-EFFA235B9B5B}" srcOrd="1" destOrd="0" presId="urn:microsoft.com/office/officeart/2005/8/layout/pyramid1"/>
    <dgm:cxn modelId="{6F6BF699-2642-4198-B5D8-F717DCB2613C}" type="presParOf" srcId="{C45D6415-3ECB-4F0B-BE9E-D2B3119AFB00}" destId="{D3965A14-F7E0-465B-9B59-9EA1A4A35667}" srcOrd="2" destOrd="0" presId="urn:microsoft.com/office/officeart/2005/8/layout/pyramid1"/>
    <dgm:cxn modelId="{B06917D3-2663-4600-8E66-31AA904D3AB4}" type="presParOf" srcId="{D3965A14-F7E0-465B-9B59-9EA1A4A35667}" destId="{DF57B7D1-56B5-410F-817D-4431166F1DD0}" srcOrd="0" destOrd="0" presId="urn:microsoft.com/office/officeart/2005/8/layout/pyramid1"/>
    <dgm:cxn modelId="{7F93E17C-B170-402C-A45C-3E78A6F5AA0E}" type="presParOf" srcId="{D3965A14-F7E0-465B-9B59-9EA1A4A35667}" destId="{AFA2743E-AAB5-4A1E-AB53-DA82382D90AF}" srcOrd="1" destOrd="0" presId="urn:microsoft.com/office/officeart/2005/8/layout/pyramid1"/>
    <dgm:cxn modelId="{712B60FB-267E-4CF3-8A1B-EE69FA415847}" type="presParOf" srcId="{C45D6415-3ECB-4F0B-BE9E-D2B3119AFB00}" destId="{4C65F03D-B810-4AD5-8C89-B09782404F37}" srcOrd="3" destOrd="0" presId="urn:microsoft.com/office/officeart/2005/8/layout/pyramid1"/>
    <dgm:cxn modelId="{2B64DE80-C196-460F-A38E-C9BCCB55DB7C}" type="presParOf" srcId="{4C65F03D-B810-4AD5-8C89-B09782404F37}" destId="{B762124E-139D-4BE3-A299-2E6FE58DF074}" srcOrd="0" destOrd="0" presId="urn:microsoft.com/office/officeart/2005/8/layout/pyramid1"/>
    <dgm:cxn modelId="{8AF93712-12C3-41ED-BE4F-188446B656C2}" type="presParOf" srcId="{4C65F03D-B810-4AD5-8C89-B09782404F37}" destId="{BDBAC77E-B057-49CD-8004-EA98D5D6DC8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59EA06-3EE9-4B22-9DA5-985BD824C076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8CEAD08-89B9-436E-B2CC-A98D883680C4}">
      <dgm:prSet phldrT="[Text]"/>
      <dgm:spPr/>
      <dgm:t>
        <a:bodyPr/>
        <a:lstStyle/>
        <a:p>
          <a:r>
            <a:rPr lang="it-IT" dirty="0"/>
            <a:t>Use </a:t>
          </a:r>
          <a:r>
            <a:rPr lang="it-IT" dirty="0" err="1"/>
            <a:t>cases</a:t>
          </a:r>
          <a:endParaRPr lang="it-IT" dirty="0"/>
        </a:p>
      </dgm:t>
    </dgm:pt>
    <dgm:pt modelId="{84957160-7393-4766-BC2A-545E32C02CDF}" type="parTrans" cxnId="{28374F32-8A6D-465B-9A97-AEE322BC8BE1}">
      <dgm:prSet/>
      <dgm:spPr/>
      <dgm:t>
        <a:bodyPr/>
        <a:lstStyle/>
        <a:p>
          <a:endParaRPr lang="it-IT"/>
        </a:p>
      </dgm:t>
    </dgm:pt>
    <dgm:pt modelId="{7C83A87A-6F20-4BC7-9455-86BC63D19F6A}" type="sibTrans" cxnId="{28374F32-8A6D-465B-9A97-AEE322BC8BE1}">
      <dgm:prSet/>
      <dgm:spPr/>
      <dgm:t>
        <a:bodyPr/>
        <a:lstStyle/>
        <a:p>
          <a:endParaRPr lang="it-IT"/>
        </a:p>
      </dgm:t>
    </dgm:pt>
    <dgm:pt modelId="{04534068-685B-4E78-9F42-C9049DA1D1D4}">
      <dgm:prSet phldrT="[Text]"/>
      <dgm:spPr/>
      <dgm:t>
        <a:bodyPr/>
        <a:lstStyle/>
        <a:p>
          <a:r>
            <a:rPr lang="it-IT" dirty="0"/>
            <a:t>Classes</a:t>
          </a:r>
        </a:p>
      </dgm:t>
    </dgm:pt>
    <dgm:pt modelId="{4E2C57D3-9DF9-4474-A1A9-29E97F24A1DB}" type="parTrans" cxnId="{08520820-2848-434D-A86A-DE1DE7F89441}">
      <dgm:prSet/>
      <dgm:spPr/>
      <dgm:t>
        <a:bodyPr/>
        <a:lstStyle/>
        <a:p>
          <a:endParaRPr lang="it-IT"/>
        </a:p>
      </dgm:t>
    </dgm:pt>
    <dgm:pt modelId="{87C79EBE-01D4-4EAF-A3E7-E894A46718E5}" type="sibTrans" cxnId="{08520820-2848-434D-A86A-DE1DE7F89441}">
      <dgm:prSet/>
      <dgm:spPr/>
      <dgm:t>
        <a:bodyPr/>
        <a:lstStyle/>
        <a:p>
          <a:endParaRPr lang="it-IT"/>
        </a:p>
      </dgm:t>
    </dgm:pt>
    <dgm:pt modelId="{3DF2806B-4CAB-4849-B58A-0305DFD5843A}">
      <dgm:prSet phldrT="[Text]"/>
      <dgm:spPr/>
      <dgm:t>
        <a:bodyPr/>
        <a:lstStyle/>
        <a:p>
          <a:r>
            <a:rPr lang="it-IT" dirty="0" err="1"/>
            <a:t>Sequence</a:t>
          </a:r>
          <a:endParaRPr lang="it-IT" dirty="0"/>
        </a:p>
      </dgm:t>
    </dgm:pt>
    <dgm:pt modelId="{FE2D2AF0-0C89-4B03-AE0F-83AA4B415A84}" type="parTrans" cxnId="{4F832F15-F83C-46BF-9D25-94200C97377C}">
      <dgm:prSet/>
      <dgm:spPr/>
      <dgm:t>
        <a:bodyPr/>
        <a:lstStyle/>
        <a:p>
          <a:endParaRPr lang="it-IT"/>
        </a:p>
      </dgm:t>
    </dgm:pt>
    <dgm:pt modelId="{035DA3B6-FB9E-4840-BEE7-DAAA1412957A}" type="sibTrans" cxnId="{4F832F15-F83C-46BF-9D25-94200C97377C}">
      <dgm:prSet/>
      <dgm:spPr/>
      <dgm:t>
        <a:bodyPr/>
        <a:lstStyle/>
        <a:p>
          <a:endParaRPr lang="it-IT"/>
        </a:p>
      </dgm:t>
    </dgm:pt>
    <dgm:pt modelId="{234A7CE1-4884-4596-B9DB-8F2C47EFBB2B}">
      <dgm:prSet phldrT="[Text]"/>
      <dgm:spPr/>
      <dgm:t>
        <a:bodyPr/>
        <a:lstStyle/>
        <a:p>
          <a:r>
            <a:rPr lang="it-IT" dirty="0"/>
            <a:t>Activity</a:t>
          </a:r>
        </a:p>
      </dgm:t>
    </dgm:pt>
    <dgm:pt modelId="{7839088F-1385-4D0C-A5F9-252E38B33327}" type="parTrans" cxnId="{446F70F3-06FB-42CF-96AB-8E8AD42086F9}">
      <dgm:prSet/>
      <dgm:spPr/>
      <dgm:t>
        <a:bodyPr/>
        <a:lstStyle/>
        <a:p>
          <a:endParaRPr lang="it-IT"/>
        </a:p>
      </dgm:t>
    </dgm:pt>
    <dgm:pt modelId="{C78A11F6-5463-4B5C-ACBC-335F722F12A9}" type="sibTrans" cxnId="{446F70F3-06FB-42CF-96AB-8E8AD42086F9}">
      <dgm:prSet/>
      <dgm:spPr/>
      <dgm:t>
        <a:bodyPr/>
        <a:lstStyle/>
        <a:p>
          <a:endParaRPr lang="it-IT"/>
        </a:p>
      </dgm:t>
    </dgm:pt>
    <dgm:pt modelId="{8CAE8B82-3FF9-47B7-A5A5-8632698D2B37}">
      <dgm:prSet phldrT="[Text]"/>
      <dgm:spPr/>
      <dgm:t>
        <a:bodyPr/>
        <a:lstStyle/>
        <a:p>
          <a:r>
            <a:rPr lang="it-IT" dirty="0"/>
            <a:t>State</a:t>
          </a:r>
        </a:p>
      </dgm:t>
    </dgm:pt>
    <dgm:pt modelId="{C825FC5E-E487-444F-BD04-E4A183B84693}" type="parTrans" cxnId="{4AC3A40F-0672-4925-9D7D-E76900F714C1}">
      <dgm:prSet/>
      <dgm:spPr/>
      <dgm:t>
        <a:bodyPr/>
        <a:lstStyle/>
        <a:p>
          <a:endParaRPr lang="it-IT"/>
        </a:p>
      </dgm:t>
    </dgm:pt>
    <dgm:pt modelId="{1EA21B30-805D-406A-92FE-E762732BC9D2}" type="sibTrans" cxnId="{4AC3A40F-0672-4925-9D7D-E76900F714C1}">
      <dgm:prSet/>
      <dgm:spPr/>
      <dgm:t>
        <a:bodyPr/>
        <a:lstStyle/>
        <a:p>
          <a:endParaRPr lang="it-IT"/>
        </a:p>
      </dgm:t>
    </dgm:pt>
    <dgm:pt modelId="{3AE43491-7885-4647-B54D-CC64847B8624}" type="pres">
      <dgm:prSet presAssocID="{A559EA06-3EE9-4B22-9DA5-985BD824C076}" presName="cycle" presStyleCnt="0">
        <dgm:presLayoutVars>
          <dgm:dir/>
          <dgm:resizeHandles val="exact"/>
        </dgm:presLayoutVars>
      </dgm:prSet>
      <dgm:spPr/>
    </dgm:pt>
    <dgm:pt modelId="{809FCD83-4548-447B-9C2E-6EE6E8A1F7CA}" type="pres">
      <dgm:prSet presAssocID="{48CEAD08-89B9-436E-B2CC-A98D883680C4}" presName="node" presStyleLbl="node1" presStyleIdx="0" presStyleCnt="5">
        <dgm:presLayoutVars>
          <dgm:bulletEnabled val="1"/>
        </dgm:presLayoutVars>
      </dgm:prSet>
      <dgm:spPr/>
    </dgm:pt>
    <dgm:pt modelId="{24C46437-E287-4979-8F19-67C0EB0A1373}" type="pres">
      <dgm:prSet presAssocID="{7C83A87A-6F20-4BC7-9455-86BC63D19F6A}" presName="sibTrans" presStyleLbl="sibTrans2D1" presStyleIdx="0" presStyleCnt="5"/>
      <dgm:spPr/>
    </dgm:pt>
    <dgm:pt modelId="{89B3FCAB-8F39-48FD-9C70-C58541C02111}" type="pres">
      <dgm:prSet presAssocID="{7C83A87A-6F20-4BC7-9455-86BC63D19F6A}" presName="connectorText" presStyleLbl="sibTrans2D1" presStyleIdx="0" presStyleCnt="5"/>
      <dgm:spPr/>
    </dgm:pt>
    <dgm:pt modelId="{60985E5C-3CF6-4045-B1E9-7A31103EF309}" type="pres">
      <dgm:prSet presAssocID="{04534068-685B-4E78-9F42-C9049DA1D1D4}" presName="node" presStyleLbl="node1" presStyleIdx="1" presStyleCnt="5">
        <dgm:presLayoutVars>
          <dgm:bulletEnabled val="1"/>
        </dgm:presLayoutVars>
      </dgm:prSet>
      <dgm:spPr/>
    </dgm:pt>
    <dgm:pt modelId="{10DA2CE8-59EF-4D7D-A3B1-9E3FE4DD8449}" type="pres">
      <dgm:prSet presAssocID="{87C79EBE-01D4-4EAF-A3E7-E894A46718E5}" presName="sibTrans" presStyleLbl="sibTrans2D1" presStyleIdx="1" presStyleCnt="5"/>
      <dgm:spPr/>
    </dgm:pt>
    <dgm:pt modelId="{4BCF5772-412A-41F8-88A0-2B952BC40EEA}" type="pres">
      <dgm:prSet presAssocID="{87C79EBE-01D4-4EAF-A3E7-E894A46718E5}" presName="connectorText" presStyleLbl="sibTrans2D1" presStyleIdx="1" presStyleCnt="5"/>
      <dgm:spPr/>
    </dgm:pt>
    <dgm:pt modelId="{1483AEFA-5E70-44DD-913F-D1C877A97938}" type="pres">
      <dgm:prSet presAssocID="{3DF2806B-4CAB-4849-B58A-0305DFD5843A}" presName="node" presStyleLbl="node1" presStyleIdx="2" presStyleCnt="5">
        <dgm:presLayoutVars>
          <dgm:bulletEnabled val="1"/>
        </dgm:presLayoutVars>
      </dgm:prSet>
      <dgm:spPr/>
    </dgm:pt>
    <dgm:pt modelId="{D1C252CA-A1C1-498D-9AAE-E514AAD73CA3}" type="pres">
      <dgm:prSet presAssocID="{035DA3B6-FB9E-4840-BEE7-DAAA1412957A}" presName="sibTrans" presStyleLbl="sibTrans2D1" presStyleIdx="2" presStyleCnt="5"/>
      <dgm:spPr/>
    </dgm:pt>
    <dgm:pt modelId="{C46538E1-6297-489B-9179-8A850A10585D}" type="pres">
      <dgm:prSet presAssocID="{035DA3B6-FB9E-4840-BEE7-DAAA1412957A}" presName="connectorText" presStyleLbl="sibTrans2D1" presStyleIdx="2" presStyleCnt="5"/>
      <dgm:spPr/>
    </dgm:pt>
    <dgm:pt modelId="{A298D459-EE2C-4242-BB12-0A41A5A1C7B3}" type="pres">
      <dgm:prSet presAssocID="{234A7CE1-4884-4596-B9DB-8F2C47EFBB2B}" presName="node" presStyleLbl="node1" presStyleIdx="3" presStyleCnt="5">
        <dgm:presLayoutVars>
          <dgm:bulletEnabled val="1"/>
        </dgm:presLayoutVars>
      </dgm:prSet>
      <dgm:spPr/>
    </dgm:pt>
    <dgm:pt modelId="{1235C9A6-381E-4A51-A1BF-1A5201871C50}" type="pres">
      <dgm:prSet presAssocID="{C78A11F6-5463-4B5C-ACBC-335F722F12A9}" presName="sibTrans" presStyleLbl="sibTrans2D1" presStyleIdx="3" presStyleCnt="5"/>
      <dgm:spPr/>
    </dgm:pt>
    <dgm:pt modelId="{F11D2821-4DC5-4E0B-8370-607230CF6953}" type="pres">
      <dgm:prSet presAssocID="{C78A11F6-5463-4B5C-ACBC-335F722F12A9}" presName="connectorText" presStyleLbl="sibTrans2D1" presStyleIdx="3" presStyleCnt="5"/>
      <dgm:spPr/>
    </dgm:pt>
    <dgm:pt modelId="{FAC4D991-BA95-4D12-A061-0AEA9F4D55C1}" type="pres">
      <dgm:prSet presAssocID="{8CAE8B82-3FF9-47B7-A5A5-8632698D2B37}" presName="node" presStyleLbl="node1" presStyleIdx="4" presStyleCnt="5">
        <dgm:presLayoutVars>
          <dgm:bulletEnabled val="1"/>
        </dgm:presLayoutVars>
      </dgm:prSet>
      <dgm:spPr/>
    </dgm:pt>
    <dgm:pt modelId="{D281D1EA-B4BE-44CF-A601-F5FFF5AEE0F7}" type="pres">
      <dgm:prSet presAssocID="{1EA21B30-805D-406A-92FE-E762732BC9D2}" presName="sibTrans" presStyleLbl="sibTrans2D1" presStyleIdx="4" presStyleCnt="5"/>
      <dgm:spPr/>
    </dgm:pt>
    <dgm:pt modelId="{FA51E776-45E1-44E6-9CFE-27D5CE5E42C9}" type="pres">
      <dgm:prSet presAssocID="{1EA21B30-805D-406A-92FE-E762732BC9D2}" presName="connectorText" presStyleLbl="sibTrans2D1" presStyleIdx="4" presStyleCnt="5"/>
      <dgm:spPr/>
    </dgm:pt>
  </dgm:ptLst>
  <dgm:cxnLst>
    <dgm:cxn modelId="{BC7BBE02-6DA3-4763-B66F-ABB43DE3F244}" type="presOf" srcId="{8CAE8B82-3FF9-47B7-A5A5-8632698D2B37}" destId="{FAC4D991-BA95-4D12-A061-0AEA9F4D55C1}" srcOrd="0" destOrd="0" presId="urn:microsoft.com/office/officeart/2005/8/layout/cycle2"/>
    <dgm:cxn modelId="{1B24FE0E-F632-4BF6-9907-868595742C9E}" type="presOf" srcId="{87C79EBE-01D4-4EAF-A3E7-E894A46718E5}" destId="{10DA2CE8-59EF-4D7D-A3B1-9E3FE4DD8449}" srcOrd="0" destOrd="0" presId="urn:microsoft.com/office/officeart/2005/8/layout/cycle2"/>
    <dgm:cxn modelId="{4AC3A40F-0672-4925-9D7D-E76900F714C1}" srcId="{A559EA06-3EE9-4B22-9DA5-985BD824C076}" destId="{8CAE8B82-3FF9-47B7-A5A5-8632698D2B37}" srcOrd="4" destOrd="0" parTransId="{C825FC5E-E487-444F-BD04-E4A183B84693}" sibTransId="{1EA21B30-805D-406A-92FE-E762732BC9D2}"/>
    <dgm:cxn modelId="{4F832F15-F83C-46BF-9D25-94200C97377C}" srcId="{A559EA06-3EE9-4B22-9DA5-985BD824C076}" destId="{3DF2806B-4CAB-4849-B58A-0305DFD5843A}" srcOrd="2" destOrd="0" parTransId="{FE2D2AF0-0C89-4B03-AE0F-83AA4B415A84}" sibTransId="{035DA3B6-FB9E-4840-BEE7-DAAA1412957A}"/>
    <dgm:cxn modelId="{08520820-2848-434D-A86A-DE1DE7F89441}" srcId="{A559EA06-3EE9-4B22-9DA5-985BD824C076}" destId="{04534068-685B-4E78-9F42-C9049DA1D1D4}" srcOrd="1" destOrd="0" parTransId="{4E2C57D3-9DF9-4474-A1A9-29E97F24A1DB}" sibTransId="{87C79EBE-01D4-4EAF-A3E7-E894A46718E5}"/>
    <dgm:cxn modelId="{B2C47E2D-9E01-4A33-B1A1-68218F6369F0}" type="presOf" srcId="{035DA3B6-FB9E-4840-BEE7-DAAA1412957A}" destId="{C46538E1-6297-489B-9179-8A850A10585D}" srcOrd="1" destOrd="0" presId="urn:microsoft.com/office/officeart/2005/8/layout/cycle2"/>
    <dgm:cxn modelId="{28374F32-8A6D-465B-9A97-AEE322BC8BE1}" srcId="{A559EA06-3EE9-4B22-9DA5-985BD824C076}" destId="{48CEAD08-89B9-436E-B2CC-A98D883680C4}" srcOrd="0" destOrd="0" parTransId="{84957160-7393-4766-BC2A-545E32C02CDF}" sibTransId="{7C83A87A-6F20-4BC7-9455-86BC63D19F6A}"/>
    <dgm:cxn modelId="{4A95C561-3D2E-4EEE-9937-B187517BE785}" type="presOf" srcId="{7C83A87A-6F20-4BC7-9455-86BC63D19F6A}" destId="{89B3FCAB-8F39-48FD-9C70-C58541C02111}" srcOrd="1" destOrd="0" presId="urn:microsoft.com/office/officeart/2005/8/layout/cycle2"/>
    <dgm:cxn modelId="{E866BC43-E2F7-464C-B1B2-A44192DCFF88}" type="presOf" srcId="{035DA3B6-FB9E-4840-BEE7-DAAA1412957A}" destId="{D1C252CA-A1C1-498D-9AAE-E514AAD73CA3}" srcOrd="0" destOrd="0" presId="urn:microsoft.com/office/officeart/2005/8/layout/cycle2"/>
    <dgm:cxn modelId="{AC47F569-E145-4534-841D-16E2D27D5CC6}" type="presOf" srcId="{3DF2806B-4CAB-4849-B58A-0305DFD5843A}" destId="{1483AEFA-5E70-44DD-913F-D1C877A97938}" srcOrd="0" destOrd="0" presId="urn:microsoft.com/office/officeart/2005/8/layout/cycle2"/>
    <dgm:cxn modelId="{C6190E4E-8019-47F2-8869-F819D796B6DB}" type="presOf" srcId="{7C83A87A-6F20-4BC7-9455-86BC63D19F6A}" destId="{24C46437-E287-4979-8F19-67C0EB0A1373}" srcOrd="0" destOrd="0" presId="urn:microsoft.com/office/officeart/2005/8/layout/cycle2"/>
    <dgm:cxn modelId="{85D3A273-B75D-4CE3-B488-C825081B660B}" type="presOf" srcId="{C78A11F6-5463-4B5C-ACBC-335F722F12A9}" destId="{1235C9A6-381E-4A51-A1BF-1A5201871C50}" srcOrd="0" destOrd="0" presId="urn:microsoft.com/office/officeart/2005/8/layout/cycle2"/>
    <dgm:cxn modelId="{87306F9E-553D-47B6-AB76-8225267C5D9E}" type="presOf" srcId="{C78A11F6-5463-4B5C-ACBC-335F722F12A9}" destId="{F11D2821-4DC5-4E0B-8370-607230CF6953}" srcOrd="1" destOrd="0" presId="urn:microsoft.com/office/officeart/2005/8/layout/cycle2"/>
    <dgm:cxn modelId="{CBAFF1A2-B089-40FE-B3BF-AE528760F9AA}" type="presOf" srcId="{A559EA06-3EE9-4B22-9DA5-985BD824C076}" destId="{3AE43491-7885-4647-B54D-CC64847B8624}" srcOrd="0" destOrd="0" presId="urn:microsoft.com/office/officeart/2005/8/layout/cycle2"/>
    <dgm:cxn modelId="{380EE7A4-0372-40AC-A5E1-A8ED1301C5EB}" type="presOf" srcId="{48CEAD08-89B9-436E-B2CC-A98D883680C4}" destId="{809FCD83-4548-447B-9C2E-6EE6E8A1F7CA}" srcOrd="0" destOrd="0" presId="urn:microsoft.com/office/officeart/2005/8/layout/cycle2"/>
    <dgm:cxn modelId="{D6F73EAA-F6D3-4A9A-9465-EAEA69203F10}" type="presOf" srcId="{87C79EBE-01D4-4EAF-A3E7-E894A46718E5}" destId="{4BCF5772-412A-41F8-88A0-2B952BC40EEA}" srcOrd="1" destOrd="0" presId="urn:microsoft.com/office/officeart/2005/8/layout/cycle2"/>
    <dgm:cxn modelId="{6ED1E8CA-9B5B-40C8-B543-1923D492922A}" type="presOf" srcId="{1EA21B30-805D-406A-92FE-E762732BC9D2}" destId="{FA51E776-45E1-44E6-9CFE-27D5CE5E42C9}" srcOrd="1" destOrd="0" presId="urn:microsoft.com/office/officeart/2005/8/layout/cycle2"/>
    <dgm:cxn modelId="{66801BE3-EB9D-4603-B95E-3BDB61FD718B}" type="presOf" srcId="{1EA21B30-805D-406A-92FE-E762732BC9D2}" destId="{D281D1EA-B4BE-44CF-A601-F5FFF5AEE0F7}" srcOrd="0" destOrd="0" presId="urn:microsoft.com/office/officeart/2005/8/layout/cycle2"/>
    <dgm:cxn modelId="{79CD94F0-420B-4E63-9608-254971158989}" type="presOf" srcId="{234A7CE1-4884-4596-B9DB-8F2C47EFBB2B}" destId="{A298D459-EE2C-4242-BB12-0A41A5A1C7B3}" srcOrd="0" destOrd="0" presId="urn:microsoft.com/office/officeart/2005/8/layout/cycle2"/>
    <dgm:cxn modelId="{446F70F3-06FB-42CF-96AB-8E8AD42086F9}" srcId="{A559EA06-3EE9-4B22-9DA5-985BD824C076}" destId="{234A7CE1-4884-4596-B9DB-8F2C47EFBB2B}" srcOrd="3" destOrd="0" parTransId="{7839088F-1385-4D0C-A5F9-252E38B33327}" sibTransId="{C78A11F6-5463-4B5C-ACBC-335F722F12A9}"/>
    <dgm:cxn modelId="{A7BB35F6-3268-4F64-BA25-0EEC8223438B}" type="presOf" srcId="{04534068-685B-4E78-9F42-C9049DA1D1D4}" destId="{60985E5C-3CF6-4045-B1E9-7A31103EF309}" srcOrd="0" destOrd="0" presId="urn:microsoft.com/office/officeart/2005/8/layout/cycle2"/>
    <dgm:cxn modelId="{E0F27140-F6B2-4B17-B3C2-513DBE8E526B}" type="presParOf" srcId="{3AE43491-7885-4647-B54D-CC64847B8624}" destId="{809FCD83-4548-447B-9C2E-6EE6E8A1F7CA}" srcOrd="0" destOrd="0" presId="urn:microsoft.com/office/officeart/2005/8/layout/cycle2"/>
    <dgm:cxn modelId="{147206D7-B1E5-4D82-A201-5B8A2449D621}" type="presParOf" srcId="{3AE43491-7885-4647-B54D-CC64847B8624}" destId="{24C46437-E287-4979-8F19-67C0EB0A1373}" srcOrd="1" destOrd="0" presId="urn:microsoft.com/office/officeart/2005/8/layout/cycle2"/>
    <dgm:cxn modelId="{FD182EBF-241B-4004-833A-3B9134C3D68C}" type="presParOf" srcId="{24C46437-E287-4979-8F19-67C0EB0A1373}" destId="{89B3FCAB-8F39-48FD-9C70-C58541C02111}" srcOrd="0" destOrd="0" presId="urn:microsoft.com/office/officeart/2005/8/layout/cycle2"/>
    <dgm:cxn modelId="{E392B3E9-7CD0-45B2-AAF2-64CD09C83498}" type="presParOf" srcId="{3AE43491-7885-4647-B54D-CC64847B8624}" destId="{60985E5C-3CF6-4045-B1E9-7A31103EF309}" srcOrd="2" destOrd="0" presId="urn:microsoft.com/office/officeart/2005/8/layout/cycle2"/>
    <dgm:cxn modelId="{27305533-C8D5-4A4E-96BA-7915E9378B1C}" type="presParOf" srcId="{3AE43491-7885-4647-B54D-CC64847B8624}" destId="{10DA2CE8-59EF-4D7D-A3B1-9E3FE4DD8449}" srcOrd="3" destOrd="0" presId="urn:microsoft.com/office/officeart/2005/8/layout/cycle2"/>
    <dgm:cxn modelId="{BA7153FE-2743-49FD-934F-6FAA517A0924}" type="presParOf" srcId="{10DA2CE8-59EF-4D7D-A3B1-9E3FE4DD8449}" destId="{4BCF5772-412A-41F8-88A0-2B952BC40EEA}" srcOrd="0" destOrd="0" presId="urn:microsoft.com/office/officeart/2005/8/layout/cycle2"/>
    <dgm:cxn modelId="{3D511111-0958-4BEB-84C9-474F9D6534D0}" type="presParOf" srcId="{3AE43491-7885-4647-B54D-CC64847B8624}" destId="{1483AEFA-5E70-44DD-913F-D1C877A97938}" srcOrd="4" destOrd="0" presId="urn:microsoft.com/office/officeart/2005/8/layout/cycle2"/>
    <dgm:cxn modelId="{978E6B54-4DDC-4585-8B1D-59F73B448010}" type="presParOf" srcId="{3AE43491-7885-4647-B54D-CC64847B8624}" destId="{D1C252CA-A1C1-498D-9AAE-E514AAD73CA3}" srcOrd="5" destOrd="0" presId="urn:microsoft.com/office/officeart/2005/8/layout/cycle2"/>
    <dgm:cxn modelId="{8D758F53-DBD2-491E-84B6-65B73E2C8B13}" type="presParOf" srcId="{D1C252CA-A1C1-498D-9AAE-E514AAD73CA3}" destId="{C46538E1-6297-489B-9179-8A850A10585D}" srcOrd="0" destOrd="0" presId="urn:microsoft.com/office/officeart/2005/8/layout/cycle2"/>
    <dgm:cxn modelId="{6249072E-611B-43CC-B466-09678A343C3A}" type="presParOf" srcId="{3AE43491-7885-4647-B54D-CC64847B8624}" destId="{A298D459-EE2C-4242-BB12-0A41A5A1C7B3}" srcOrd="6" destOrd="0" presId="urn:microsoft.com/office/officeart/2005/8/layout/cycle2"/>
    <dgm:cxn modelId="{FA83E2A6-EB64-4C0A-B712-1E694F78CECC}" type="presParOf" srcId="{3AE43491-7885-4647-B54D-CC64847B8624}" destId="{1235C9A6-381E-4A51-A1BF-1A5201871C50}" srcOrd="7" destOrd="0" presId="urn:microsoft.com/office/officeart/2005/8/layout/cycle2"/>
    <dgm:cxn modelId="{47142E26-FD14-4CF5-A33C-5418E463024E}" type="presParOf" srcId="{1235C9A6-381E-4A51-A1BF-1A5201871C50}" destId="{F11D2821-4DC5-4E0B-8370-607230CF6953}" srcOrd="0" destOrd="0" presId="urn:microsoft.com/office/officeart/2005/8/layout/cycle2"/>
    <dgm:cxn modelId="{319E01D3-FA10-42C3-9E65-35C5FA777BB1}" type="presParOf" srcId="{3AE43491-7885-4647-B54D-CC64847B8624}" destId="{FAC4D991-BA95-4D12-A061-0AEA9F4D55C1}" srcOrd="8" destOrd="0" presId="urn:microsoft.com/office/officeart/2005/8/layout/cycle2"/>
    <dgm:cxn modelId="{AA5E8310-88C7-4150-BFD5-7E9C327CEDAC}" type="presParOf" srcId="{3AE43491-7885-4647-B54D-CC64847B8624}" destId="{D281D1EA-B4BE-44CF-A601-F5FFF5AEE0F7}" srcOrd="9" destOrd="0" presId="urn:microsoft.com/office/officeart/2005/8/layout/cycle2"/>
    <dgm:cxn modelId="{DA94AD52-F51D-43EE-9BAC-48E3495484AC}" type="presParOf" srcId="{D281D1EA-B4BE-44CF-A601-F5FFF5AEE0F7}" destId="{FA51E776-45E1-44E6-9CFE-27D5CE5E42C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1A581-7CD7-4BA4-BA84-9E328DAC9994}">
      <dsp:nvSpPr>
        <dsp:cNvPr id="0" name=""/>
        <dsp:cNvSpPr/>
      </dsp:nvSpPr>
      <dsp:spPr>
        <a:xfrm>
          <a:off x="0" y="0"/>
          <a:ext cx="2441434" cy="4032448"/>
        </a:xfrm>
        <a:prstGeom prst="roundRect">
          <a:avLst>
            <a:gd name="adj" fmla="val 10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Modello MOSCOW</a:t>
          </a:r>
        </a:p>
      </dsp:txBody>
      <dsp:txXfrm>
        <a:off x="0" y="0"/>
        <a:ext cx="2441434" cy="1209734"/>
      </dsp:txXfrm>
    </dsp:sp>
    <dsp:sp modelId="{253EBC9A-2ED7-49BC-BB34-2DA95EF166F6}">
      <dsp:nvSpPr>
        <dsp:cNvPr id="0" name=""/>
        <dsp:cNvSpPr/>
      </dsp:nvSpPr>
      <dsp:spPr>
        <a:xfrm>
          <a:off x="246681" y="1209832"/>
          <a:ext cx="1953147" cy="5874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000" b="1" i="0" kern="1200" dirty="0">
              <a:solidFill>
                <a:schemeClr val="tx1">
                  <a:lumMod val="90000"/>
                  <a:lumOff val="10000"/>
                </a:schemeClr>
              </a:solidFill>
            </a:rPr>
            <a:t>Must-</a:t>
          </a:r>
          <a:r>
            <a:rPr lang="it-IT" sz="1000" b="1" i="0" kern="1200" dirty="0" err="1">
              <a:solidFill>
                <a:schemeClr val="tx1">
                  <a:lumMod val="90000"/>
                  <a:lumOff val="10000"/>
                </a:schemeClr>
              </a:solidFill>
            </a:rPr>
            <a:t>have</a:t>
          </a:r>
          <a:r>
            <a:rPr lang="it-IT" sz="1000" b="1" i="0" kern="1200" dirty="0">
              <a:solidFill>
                <a:schemeClr val="tx1">
                  <a:lumMod val="90000"/>
                  <a:lumOff val="10000"/>
                </a:schemeClr>
              </a:solidFill>
            </a:rPr>
            <a:t>: </a:t>
          </a:r>
          <a:r>
            <a:rPr lang="it-IT" sz="1000" b="0" i="0" kern="1200" dirty="0"/>
            <a:t>requisiti essenziali per il funzionamento base dell'applicazione.</a:t>
          </a:r>
          <a:endParaRPr lang="it-IT" sz="1000" kern="1200" dirty="0"/>
        </a:p>
      </dsp:txBody>
      <dsp:txXfrm>
        <a:off x="263887" y="1227038"/>
        <a:ext cx="1918735" cy="553029"/>
      </dsp:txXfrm>
    </dsp:sp>
    <dsp:sp modelId="{F235EF57-90F5-4830-AD7B-4D391D5DA904}">
      <dsp:nvSpPr>
        <dsp:cNvPr id="0" name=""/>
        <dsp:cNvSpPr/>
      </dsp:nvSpPr>
      <dsp:spPr>
        <a:xfrm>
          <a:off x="246681" y="1887650"/>
          <a:ext cx="1953147" cy="5874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59020"/>
                <a:satOff val="-10154"/>
                <a:lumOff val="157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-59020"/>
                <a:satOff val="-10154"/>
                <a:lumOff val="157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-59020"/>
                <a:satOff val="-10154"/>
                <a:lumOff val="157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000" b="1" i="0" kern="1200" dirty="0" err="1">
              <a:solidFill>
                <a:schemeClr val="tx1">
                  <a:lumMod val="90000"/>
                  <a:lumOff val="10000"/>
                </a:schemeClr>
              </a:solidFill>
            </a:rPr>
            <a:t>Should-have</a:t>
          </a:r>
          <a:r>
            <a:rPr lang="it-IT" sz="1000" b="1" i="0" kern="1200" dirty="0">
              <a:solidFill>
                <a:schemeClr val="tx1">
                  <a:lumMod val="90000"/>
                  <a:lumOff val="10000"/>
                </a:schemeClr>
              </a:solidFill>
            </a:rPr>
            <a:t>: </a:t>
          </a:r>
          <a:r>
            <a:rPr lang="it-IT" sz="1000" b="0" i="0" kern="1200" dirty="0"/>
            <a:t>requisiti desiderabili ma non indispensabili.</a:t>
          </a:r>
          <a:endParaRPr lang="it-IT" sz="1000" kern="1200" dirty="0"/>
        </a:p>
      </dsp:txBody>
      <dsp:txXfrm>
        <a:off x="263887" y="1904856"/>
        <a:ext cx="1918735" cy="553029"/>
      </dsp:txXfrm>
    </dsp:sp>
    <dsp:sp modelId="{DDFF1F09-B475-4703-944E-46BBA36A2354}">
      <dsp:nvSpPr>
        <dsp:cNvPr id="0" name=""/>
        <dsp:cNvSpPr/>
      </dsp:nvSpPr>
      <dsp:spPr>
        <a:xfrm>
          <a:off x="246681" y="2565467"/>
          <a:ext cx="1953147" cy="5874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118039"/>
                <a:satOff val="-20307"/>
                <a:lumOff val="315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-118039"/>
                <a:satOff val="-20307"/>
                <a:lumOff val="315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-118039"/>
                <a:satOff val="-20307"/>
                <a:lumOff val="315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000" b="1" i="0" kern="1200" dirty="0" err="1">
              <a:solidFill>
                <a:schemeClr val="tx1">
                  <a:lumMod val="90000"/>
                  <a:lumOff val="10000"/>
                </a:schemeClr>
              </a:solidFill>
            </a:rPr>
            <a:t>Could-have</a:t>
          </a:r>
          <a:r>
            <a:rPr lang="it-IT" sz="1000" b="1" i="0" kern="1200" dirty="0">
              <a:solidFill>
                <a:schemeClr val="tx1">
                  <a:lumMod val="90000"/>
                  <a:lumOff val="10000"/>
                </a:schemeClr>
              </a:solidFill>
            </a:rPr>
            <a:t>: </a:t>
          </a:r>
          <a:r>
            <a:rPr lang="it-IT" sz="1000" b="0" i="0" kern="1200" dirty="0"/>
            <a:t>requisiti opzionali che possono essere inclusi se il tempo e le risorse lo permettono.</a:t>
          </a:r>
          <a:endParaRPr lang="it-IT" sz="1000" kern="1200" dirty="0"/>
        </a:p>
      </dsp:txBody>
      <dsp:txXfrm>
        <a:off x="263887" y="2582673"/>
        <a:ext cx="1918735" cy="553029"/>
      </dsp:txXfrm>
    </dsp:sp>
    <dsp:sp modelId="{7B543963-EDA1-4CD2-B668-55AAA2B24996}">
      <dsp:nvSpPr>
        <dsp:cNvPr id="0" name=""/>
        <dsp:cNvSpPr/>
      </dsp:nvSpPr>
      <dsp:spPr>
        <a:xfrm>
          <a:off x="246681" y="3243285"/>
          <a:ext cx="1953147" cy="5874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177059"/>
                <a:satOff val="-30461"/>
                <a:lumOff val="4730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-177059"/>
                <a:satOff val="-30461"/>
                <a:lumOff val="4730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-177059"/>
                <a:satOff val="-30461"/>
                <a:lumOff val="4730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000" b="1" i="0" kern="1200" dirty="0" err="1">
              <a:solidFill>
                <a:schemeClr val="tx1">
                  <a:lumMod val="90000"/>
                  <a:lumOff val="10000"/>
                </a:schemeClr>
              </a:solidFill>
            </a:rPr>
            <a:t>Won't-have</a:t>
          </a:r>
          <a:r>
            <a:rPr lang="it-IT" sz="1000" b="1" i="0" kern="1200" dirty="0">
              <a:solidFill>
                <a:schemeClr val="tx1">
                  <a:lumMod val="90000"/>
                  <a:lumOff val="10000"/>
                </a:schemeClr>
              </a:solidFill>
            </a:rPr>
            <a:t>: </a:t>
          </a:r>
          <a:r>
            <a:rPr lang="it-IT" sz="1000" b="0" i="0" kern="1200" dirty="0"/>
            <a:t>requisiti non inclusi nell'attuale versione del progetto ma considerati per il futuro.</a:t>
          </a:r>
          <a:endParaRPr lang="it-IT" sz="1000" kern="1200" dirty="0"/>
        </a:p>
      </dsp:txBody>
      <dsp:txXfrm>
        <a:off x="263887" y="3260491"/>
        <a:ext cx="1918735" cy="553029"/>
      </dsp:txXfrm>
    </dsp:sp>
    <dsp:sp modelId="{85367619-6927-405A-84A8-5B90381F2B49}">
      <dsp:nvSpPr>
        <dsp:cNvPr id="0" name=""/>
        <dsp:cNvSpPr/>
      </dsp:nvSpPr>
      <dsp:spPr>
        <a:xfrm>
          <a:off x="2627080" y="0"/>
          <a:ext cx="2441434" cy="4032448"/>
        </a:xfrm>
        <a:prstGeom prst="roundRect">
          <a:avLst>
            <a:gd name="adj" fmla="val 10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Modello    KANO</a:t>
          </a:r>
        </a:p>
      </dsp:txBody>
      <dsp:txXfrm>
        <a:off x="2627080" y="0"/>
        <a:ext cx="2441434" cy="1209734"/>
      </dsp:txXfrm>
    </dsp:sp>
    <dsp:sp modelId="{7E200AD4-5674-4550-BDD5-2170037AF622}">
      <dsp:nvSpPr>
        <dsp:cNvPr id="0" name=""/>
        <dsp:cNvSpPr/>
      </dsp:nvSpPr>
      <dsp:spPr>
        <a:xfrm>
          <a:off x="2871223" y="1210915"/>
          <a:ext cx="1953147" cy="1215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118039"/>
                <a:satOff val="-20307"/>
                <a:lumOff val="315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-118039"/>
                <a:satOff val="-20307"/>
                <a:lumOff val="315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-118039"/>
                <a:satOff val="-20307"/>
                <a:lumOff val="315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000" b="1" i="0" kern="1200" dirty="0">
              <a:solidFill>
                <a:schemeClr val="tx1">
                  <a:lumMod val="90000"/>
                  <a:lumOff val="10000"/>
                </a:schemeClr>
              </a:solidFill>
            </a:rPr>
            <a:t>Requisiti funzionali: </a:t>
          </a:r>
          <a:r>
            <a:rPr lang="it-IT" sz="1000" b="0" i="0" kern="1200" dirty="0"/>
            <a:t>riguardano le funzionalità dirette del sistema.</a:t>
          </a:r>
        </a:p>
      </dsp:txBody>
      <dsp:txXfrm>
        <a:off x="2906834" y="1246526"/>
        <a:ext cx="1881925" cy="1144616"/>
      </dsp:txXfrm>
    </dsp:sp>
    <dsp:sp modelId="{9E57EBF4-AD55-4B9F-97F3-BBF979A69BBA}">
      <dsp:nvSpPr>
        <dsp:cNvPr id="0" name=""/>
        <dsp:cNvSpPr/>
      </dsp:nvSpPr>
      <dsp:spPr>
        <a:xfrm>
          <a:off x="2871223" y="2613806"/>
          <a:ext cx="1953147" cy="1215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59020"/>
                <a:satOff val="-10154"/>
                <a:lumOff val="157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-59020"/>
                <a:satOff val="-10154"/>
                <a:lumOff val="157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-59020"/>
                <a:satOff val="-10154"/>
                <a:lumOff val="157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000" b="1" i="0" kern="1200" dirty="0">
              <a:solidFill>
                <a:schemeClr val="tx1">
                  <a:lumMod val="90000"/>
                  <a:lumOff val="10000"/>
                </a:schemeClr>
              </a:solidFill>
            </a:rPr>
            <a:t>Requisiti non funzionali: </a:t>
          </a:r>
          <a:r>
            <a:rPr lang="it-IT" sz="1000" b="0" i="0" kern="1200" dirty="0"/>
            <a:t>definiscono gli standard di qualità, accessibilità e sicurezza da rispettare.</a:t>
          </a:r>
        </a:p>
      </dsp:txBody>
      <dsp:txXfrm>
        <a:off x="2906834" y="2649417"/>
        <a:ext cx="1881925" cy="1144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461A8-56A7-444D-931F-21FF95D06989}">
      <dsp:nvSpPr>
        <dsp:cNvPr id="0" name=""/>
        <dsp:cNvSpPr/>
      </dsp:nvSpPr>
      <dsp:spPr>
        <a:xfrm>
          <a:off x="1679971" y="0"/>
          <a:ext cx="1119981" cy="1132284"/>
        </a:xfrm>
        <a:prstGeom prst="trapezoid">
          <a:avLst>
            <a:gd name="adj" fmla="val 5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Must </a:t>
          </a:r>
          <a:r>
            <a:rPr lang="it-IT" sz="3600" kern="1200" dirty="0" err="1"/>
            <a:t>have</a:t>
          </a:r>
          <a:endParaRPr lang="it-IT" sz="3600" kern="1200" dirty="0"/>
        </a:p>
      </dsp:txBody>
      <dsp:txXfrm>
        <a:off x="1679971" y="0"/>
        <a:ext cx="1119981" cy="1132284"/>
      </dsp:txXfrm>
    </dsp:sp>
    <dsp:sp modelId="{42C71E7C-EE1B-4E35-9243-3C4632D20885}">
      <dsp:nvSpPr>
        <dsp:cNvPr id="0" name=""/>
        <dsp:cNvSpPr/>
      </dsp:nvSpPr>
      <dsp:spPr>
        <a:xfrm>
          <a:off x="1119981" y="1132284"/>
          <a:ext cx="2239962" cy="1132284"/>
        </a:xfrm>
        <a:prstGeom prst="trapezoid">
          <a:avLst>
            <a:gd name="adj" fmla="val 49457"/>
          </a:avLst>
        </a:prstGeom>
        <a:solidFill>
          <a:schemeClr val="accent1">
            <a:shade val="80000"/>
            <a:hueOff val="-56332"/>
            <a:satOff val="-8564"/>
            <a:lumOff val="10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 err="1"/>
            <a:t>Should</a:t>
          </a:r>
          <a:r>
            <a:rPr lang="it-IT" sz="3600" kern="1200" dirty="0"/>
            <a:t> </a:t>
          </a:r>
          <a:r>
            <a:rPr lang="it-IT" sz="3600" kern="1200" dirty="0" err="1"/>
            <a:t>have</a:t>
          </a:r>
          <a:endParaRPr lang="it-IT" sz="3600" kern="1200" dirty="0"/>
        </a:p>
      </dsp:txBody>
      <dsp:txXfrm>
        <a:off x="1511974" y="1132284"/>
        <a:ext cx="1455975" cy="1132284"/>
      </dsp:txXfrm>
    </dsp:sp>
    <dsp:sp modelId="{DF57B7D1-56B5-410F-817D-4431166F1DD0}">
      <dsp:nvSpPr>
        <dsp:cNvPr id="0" name=""/>
        <dsp:cNvSpPr/>
      </dsp:nvSpPr>
      <dsp:spPr>
        <a:xfrm>
          <a:off x="559990" y="2264568"/>
          <a:ext cx="3359943" cy="1132284"/>
        </a:xfrm>
        <a:prstGeom prst="trapezoid">
          <a:avLst>
            <a:gd name="adj" fmla="val 49457"/>
          </a:avLst>
        </a:prstGeom>
        <a:solidFill>
          <a:schemeClr val="accent1">
            <a:shade val="80000"/>
            <a:hueOff val="-112663"/>
            <a:satOff val="-17127"/>
            <a:lumOff val="21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 err="1"/>
            <a:t>Could</a:t>
          </a:r>
          <a:r>
            <a:rPr lang="it-IT" sz="3600" kern="1200" dirty="0"/>
            <a:t> </a:t>
          </a:r>
          <a:r>
            <a:rPr lang="it-IT" sz="3600" kern="1200" dirty="0" err="1"/>
            <a:t>have</a:t>
          </a:r>
          <a:endParaRPr lang="it-IT" sz="3600" kern="1200" dirty="0"/>
        </a:p>
      </dsp:txBody>
      <dsp:txXfrm>
        <a:off x="1147980" y="2264568"/>
        <a:ext cx="2183963" cy="1132284"/>
      </dsp:txXfrm>
    </dsp:sp>
    <dsp:sp modelId="{B762124E-139D-4BE3-A299-2E6FE58DF074}">
      <dsp:nvSpPr>
        <dsp:cNvPr id="0" name=""/>
        <dsp:cNvSpPr/>
      </dsp:nvSpPr>
      <dsp:spPr>
        <a:xfrm>
          <a:off x="0" y="3396852"/>
          <a:ext cx="4479925" cy="1132284"/>
        </a:xfrm>
        <a:prstGeom prst="trapezoid">
          <a:avLst>
            <a:gd name="adj" fmla="val 49457"/>
          </a:avLst>
        </a:prstGeom>
        <a:solidFill>
          <a:schemeClr val="accent1">
            <a:shade val="80000"/>
            <a:hueOff val="-168995"/>
            <a:satOff val="-25691"/>
            <a:lumOff val="31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 err="1"/>
            <a:t>Won’t</a:t>
          </a:r>
          <a:r>
            <a:rPr lang="it-IT" sz="3600" kern="1200" dirty="0"/>
            <a:t> </a:t>
          </a:r>
          <a:r>
            <a:rPr lang="it-IT" sz="3600" kern="1200" dirty="0" err="1"/>
            <a:t>have</a:t>
          </a:r>
          <a:endParaRPr lang="it-IT" sz="3600" kern="1200" dirty="0"/>
        </a:p>
      </dsp:txBody>
      <dsp:txXfrm>
        <a:off x="783986" y="3396852"/>
        <a:ext cx="2911951" cy="1132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FCD83-4548-447B-9C2E-6EE6E8A1F7CA}">
      <dsp:nvSpPr>
        <dsp:cNvPr id="0" name=""/>
        <dsp:cNvSpPr/>
      </dsp:nvSpPr>
      <dsp:spPr>
        <a:xfrm>
          <a:off x="3310588" y="604"/>
          <a:ext cx="1518181" cy="15181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Use </a:t>
          </a:r>
          <a:r>
            <a:rPr lang="it-IT" sz="1900" kern="1200" dirty="0" err="1"/>
            <a:t>cases</a:t>
          </a:r>
          <a:endParaRPr lang="it-IT" sz="1900" kern="1200" dirty="0"/>
        </a:p>
      </dsp:txBody>
      <dsp:txXfrm>
        <a:off x="3532920" y="222936"/>
        <a:ext cx="1073517" cy="1073517"/>
      </dsp:txXfrm>
    </dsp:sp>
    <dsp:sp modelId="{24C46437-E287-4979-8F19-67C0EB0A1373}">
      <dsp:nvSpPr>
        <dsp:cNvPr id="0" name=""/>
        <dsp:cNvSpPr/>
      </dsp:nvSpPr>
      <dsp:spPr>
        <a:xfrm rot="2160000">
          <a:off x="4780695" y="1166554"/>
          <a:ext cx="403194" cy="5123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/>
        </a:p>
      </dsp:txBody>
      <dsp:txXfrm>
        <a:off x="4792245" y="1233482"/>
        <a:ext cx="282236" cy="307432"/>
      </dsp:txXfrm>
    </dsp:sp>
    <dsp:sp modelId="{60985E5C-3CF6-4045-B1E9-7A31103EF309}">
      <dsp:nvSpPr>
        <dsp:cNvPr id="0" name=""/>
        <dsp:cNvSpPr/>
      </dsp:nvSpPr>
      <dsp:spPr>
        <a:xfrm>
          <a:off x="5154279" y="1340123"/>
          <a:ext cx="1518181" cy="15181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Classes</a:t>
          </a:r>
        </a:p>
      </dsp:txBody>
      <dsp:txXfrm>
        <a:off x="5376611" y="1562455"/>
        <a:ext cx="1073517" cy="1073517"/>
      </dsp:txXfrm>
    </dsp:sp>
    <dsp:sp modelId="{10DA2CE8-59EF-4D7D-A3B1-9E3FE4DD8449}">
      <dsp:nvSpPr>
        <dsp:cNvPr id="0" name=""/>
        <dsp:cNvSpPr/>
      </dsp:nvSpPr>
      <dsp:spPr>
        <a:xfrm rot="6480000">
          <a:off x="5363184" y="2915862"/>
          <a:ext cx="403194" cy="5123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/>
        </a:p>
      </dsp:txBody>
      <dsp:txXfrm rot="10800000">
        <a:off x="5442352" y="2960820"/>
        <a:ext cx="282236" cy="307432"/>
      </dsp:txXfrm>
    </dsp:sp>
    <dsp:sp modelId="{1483AEFA-5E70-44DD-913F-D1C877A97938}">
      <dsp:nvSpPr>
        <dsp:cNvPr id="0" name=""/>
        <dsp:cNvSpPr/>
      </dsp:nvSpPr>
      <dsp:spPr>
        <a:xfrm>
          <a:off x="4450052" y="3507511"/>
          <a:ext cx="1518181" cy="15181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Sequence</a:t>
          </a:r>
          <a:endParaRPr lang="it-IT" sz="1900" kern="1200" dirty="0"/>
        </a:p>
      </dsp:txBody>
      <dsp:txXfrm>
        <a:off x="4672384" y="3729843"/>
        <a:ext cx="1073517" cy="1073517"/>
      </dsp:txXfrm>
    </dsp:sp>
    <dsp:sp modelId="{D1C252CA-A1C1-498D-9AAE-E514AAD73CA3}">
      <dsp:nvSpPr>
        <dsp:cNvPr id="0" name=""/>
        <dsp:cNvSpPr/>
      </dsp:nvSpPr>
      <dsp:spPr>
        <a:xfrm rot="10800000">
          <a:off x="3879493" y="4010408"/>
          <a:ext cx="403194" cy="5123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/>
        </a:p>
      </dsp:txBody>
      <dsp:txXfrm rot="10800000">
        <a:off x="4000451" y="4112885"/>
        <a:ext cx="282236" cy="307432"/>
      </dsp:txXfrm>
    </dsp:sp>
    <dsp:sp modelId="{A298D459-EE2C-4242-BB12-0A41A5A1C7B3}">
      <dsp:nvSpPr>
        <dsp:cNvPr id="0" name=""/>
        <dsp:cNvSpPr/>
      </dsp:nvSpPr>
      <dsp:spPr>
        <a:xfrm>
          <a:off x="2171125" y="3507511"/>
          <a:ext cx="1518181" cy="15181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Activity</a:t>
          </a:r>
        </a:p>
      </dsp:txBody>
      <dsp:txXfrm>
        <a:off x="2393457" y="3729843"/>
        <a:ext cx="1073517" cy="1073517"/>
      </dsp:txXfrm>
    </dsp:sp>
    <dsp:sp modelId="{1235C9A6-381E-4A51-A1BF-1A5201871C50}">
      <dsp:nvSpPr>
        <dsp:cNvPr id="0" name=""/>
        <dsp:cNvSpPr/>
      </dsp:nvSpPr>
      <dsp:spPr>
        <a:xfrm rot="15120000">
          <a:off x="2380031" y="2937567"/>
          <a:ext cx="403194" cy="5123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/>
        </a:p>
      </dsp:txBody>
      <dsp:txXfrm rot="10800000">
        <a:off x="2459199" y="3097563"/>
        <a:ext cx="282236" cy="307432"/>
      </dsp:txXfrm>
    </dsp:sp>
    <dsp:sp modelId="{FAC4D991-BA95-4D12-A061-0AEA9F4D55C1}">
      <dsp:nvSpPr>
        <dsp:cNvPr id="0" name=""/>
        <dsp:cNvSpPr/>
      </dsp:nvSpPr>
      <dsp:spPr>
        <a:xfrm>
          <a:off x="1466898" y="1340123"/>
          <a:ext cx="1518181" cy="15181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State</a:t>
          </a:r>
        </a:p>
      </dsp:txBody>
      <dsp:txXfrm>
        <a:off x="1689230" y="1562455"/>
        <a:ext cx="1073517" cy="1073517"/>
      </dsp:txXfrm>
    </dsp:sp>
    <dsp:sp modelId="{D281D1EA-B4BE-44CF-A601-F5FFF5AEE0F7}">
      <dsp:nvSpPr>
        <dsp:cNvPr id="0" name=""/>
        <dsp:cNvSpPr/>
      </dsp:nvSpPr>
      <dsp:spPr>
        <a:xfrm rot="19440000">
          <a:off x="2937005" y="1179968"/>
          <a:ext cx="403194" cy="5123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/>
        </a:p>
      </dsp:txBody>
      <dsp:txXfrm>
        <a:off x="2948555" y="1317994"/>
        <a:ext cx="282236" cy="307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72756C-1E4E-460B-92CC-2BC363962718}" type="datetime1">
              <a:rPr lang="it-IT" smtClean="0"/>
              <a:t>18/03/2024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386A95-D0A4-44B9-98DA-3665758D8262}" type="slidenum">
              <a:rPr lang="it-IT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AD3C-DB67-4C8C-B100-3104A00C58DD}" type="datetime1">
              <a:rPr lang="it-IT" smtClean="0"/>
              <a:pPr/>
              <a:t>18/03/2024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3821A9-1C31-4760-BDBC-9A0BA471B1B7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NOTA: per sostituire un'immagine selezionarla ed eliminarla, quindi usare l'icona Inserisci immagine per sostituirla con l'immagine desiderata.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C3821A9-1C31-4760-BDBC-9A0BA471B1B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022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814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416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C3821A9-1C31-4760-BDBC-9A0BA471B1B7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925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27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31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29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3821A9-1C31-4760-BDBC-9A0BA471B1B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07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80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106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623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63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2412" y="1643064"/>
            <a:ext cx="9144002" cy="2928936"/>
          </a:xfrm>
        </p:spPr>
        <p:txBody>
          <a:bodyPr rtlCol="0">
            <a:no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2413" y="4572000"/>
            <a:ext cx="9144000" cy="1066799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F7600F-566D-495F-9CB2-1764E474E806}" type="datetime1">
              <a:rPr lang="it-IT" noProof="0" smtClean="0"/>
              <a:t>18/03/2024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92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4C2915-B140-4C88-AAB2-4CBAB80D95FE}" type="datetime1">
              <a:rPr lang="it-IT" noProof="0" smtClean="0"/>
              <a:t>18/03/2024</a:t>
            </a:fld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it-IT" noProof="0"/>
              <a:t>‹#›</a:t>
            </a:fld>
            <a:endParaRPr lang="it-IT" noProof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7581AE08-7FAC-4698-880E-24B2619E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124201" cy="1966912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1141413" y="685800"/>
            <a:ext cx="64770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1" y="3429000"/>
            <a:ext cx="3124201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18194A-DD23-4AD5-B8C7-A47CCFC532EC}" type="datetime1">
              <a:rPr lang="it-IT" noProof="0" smtClean="0"/>
              <a:t>18/03/2024</a:t>
            </a:fld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063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cxnSp>
        <p:nvCxnSpPr>
          <p:cNvPr id="11" name="Connettore diritto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ttore diritto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15" name="Rettangolo 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2" y="4423913"/>
            <a:ext cx="3124201" cy="1748287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Segnaposto piè di pagina 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AE88E2-6B3E-4E76-BC70-13D1AFDB74D0}" type="datetime1">
              <a:rPr lang="it-IT" noProof="0" smtClean="0"/>
              <a:t>18/03/2024</a:t>
            </a:fld>
            <a:endParaRPr lang="it-IT" noProof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it-IT" noProof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5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331EB-8F45-4A1E-A8E0-B8FD863F97C5}" type="datetime1">
              <a:rPr lang="it-IT" noProof="0" smtClean="0"/>
              <a:t>18/03/2024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34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218612" y="685801"/>
            <a:ext cx="1828801" cy="5486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3" y="685800"/>
            <a:ext cx="7924799" cy="54864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9F201A-0E2A-4DCC-A634-AB0EDE39D1BA}" type="datetime1">
              <a:rPr lang="it-IT" noProof="0" smtClean="0"/>
              <a:t>18/03/2024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13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 rtlCol="0"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it-IT" noProof="0"/>
          </a:p>
        </p:txBody>
      </p:sp>
      <p:sp>
        <p:nvSpPr>
          <p:cNvPr id="8" name="Rettangolo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Segnaposto immagine 10" descr="Segnaposto vuoto per aggiungere un'immagine. Fare clic sul segnaposto e selezionare l'immagine che si vuole aggiungere.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4572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7" name="Rettangolo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Segnaposto immagine 10" descr="Segnaposto vuoto per aggiungere un'immagine. Fare clic sul segnaposto e selezionare l'immagine che si vuole aggiungere.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4572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9" name="Rettangolo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0" descr="Segnaposto vuoto per aggiungere un'immagine. Fare clic sul segnaposto e selezionare l'immagine che si vuole aggiungere.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4572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DCBD22-2AAE-4F9B-BEBB-6D5D99D4E633}" type="datetime1">
              <a:rPr lang="it-IT" noProof="0" smtClean="0"/>
              <a:t>18/03/2024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11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alternativa con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2413" y="4843464"/>
            <a:ext cx="9144002" cy="947736"/>
          </a:xfrm>
        </p:spPr>
        <p:txBody>
          <a:bodyPr rtlCol="0"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it-IT" noProof="0"/>
          </a:p>
        </p:txBody>
      </p:sp>
      <p:sp>
        <p:nvSpPr>
          <p:cNvPr id="11" name="Segnaposto immagine 10" descr="Segnaposto vuoto per aggiungere un'immagine. Fare clic sul segnaposto e selezionare l'immagine che si vuole aggiungere.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12" name="Segnaposto immagine 10" descr="Segnaposto vuoto per aggiungere un'immagine. Fare clic sul segnaposto e selezionare l'immagine che si vuole aggiungere.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13" name="Segnaposto immagine 10" descr="Segnaposto vuoto per aggiungere un'immagine. Fare clic sul segnaposto e selezionare l'immagine che si vuole aggiungere.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F250A5-1200-4BE6-87B8-F5758B53AC5E}" type="datetime1">
              <a:rPr lang="it-IT" noProof="0" smtClean="0"/>
              <a:t>18/03/2024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42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79ADE8-00F0-44F4-8D18-C9D26365A66C}" type="datetime1">
              <a:rPr lang="it-IT" noProof="0" smtClean="0"/>
              <a:t>18/03/2024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7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contenut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12" name="Rettangolo 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4" name="Segnaposto immagine 13" descr="Segnaposto vuoto per aggiungere un'immagine. Fare clic sul segnaposto e selezionare l'immagine che si vuole aggiungere.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 rtlCol="0">
            <a:normAutofit/>
          </a:bodyPr>
          <a:lstStyle>
            <a:lvl1pPr marL="45720" indent="0" algn="ctr">
              <a:buNone/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2995612" y="1643063"/>
            <a:ext cx="7670802" cy="4529137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ttore diritto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768398-C718-479D-8E1E-9BE0C2D73471}" type="datetime1">
              <a:rPr lang="it-IT" noProof="0" smtClean="0"/>
              <a:t>18/03/2024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6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1643064"/>
            <a:ext cx="9144002" cy="2928936"/>
          </a:xfrm>
        </p:spPr>
        <p:txBody>
          <a:bodyPr rtlCol="0" anchor="b">
            <a:normAutofit/>
          </a:bodyPr>
          <a:lstStyle>
            <a:lvl1pPr algn="ctr">
              <a:lnSpc>
                <a:spcPct val="80000"/>
              </a:lnSpc>
              <a:defRPr sz="5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2413" y="4572000"/>
            <a:ext cx="9144000" cy="1066799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8C577E-ED3F-4180-92D1-638D8DC13392}" type="datetime1">
              <a:rPr lang="it-IT" noProof="0" smtClean="0"/>
              <a:t>18/03/2024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23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22412" y="1643063"/>
            <a:ext cx="4480560" cy="452913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85854" y="1643063"/>
            <a:ext cx="4480560" cy="452913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8A869A-DAEC-4F17-BD85-DB18F2256F75}" type="datetime1">
              <a:rPr lang="it-IT" noProof="0" smtClean="0"/>
              <a:t>18/03/2024</a:t>
            </a:fld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0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2414" y="1624372"/>
            <a:ext cx="4480560" cy="737828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2414" y="2438400"/>
            <a:ext cx="4480560" cy="37337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85854" y="1624372"/>
            <a:ext cx="4480560" cy="737828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85854" y="2438400"/>
            <a:ext cx="4480560" cy="37337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9C8FB1-4417-4A27-A72D-35DB8D303554}" type="datetime1">
              <a:rPr lang="it-IT" noProof="0" smtClean="0"/>
              <a:t>18/03/2024</a:t>
            </a:fld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E2655C-CFFA-443A-8297-2173A79D2AA0}" type="datetime1">
              <a:rPr lang="it-IT" noProof="0" smtClean="0"/>
              <a:t>18/03/2024</a:t>
            </a:fld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4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ttore diritto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68414A3-AB11-4A2F-8F58-2A20DA22C4C0}" type="datetime1">
              <a:rPr lang="it-IT" noProof="0" smtClean="0"/>
              <a:t>18/03/2024</a:t>
            </a:fld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25A965E-3C11-4F28-82DC-E30D63FAC43C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/>
              <a:t>Progetto ingegneria del software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TrackMe</a:t>
            </a:r>
            <a:endParaRPr lang="it-IT" dirty="0"/>
          </a:p>
        </p:txBody>
      </p:sp>
      <p:pic>
        <p:nvPicPr>
          <p:cNvPr id="7" name="Segnaposto immagine 6" descr="Cestino pieno di mele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7608" y="1295310"/>
            <a:ext cx="2129032" cy="2722240"/>
          </a:xfrm>
        </p:spPr>
      </p:pic>
      <p:pic>
        <p:nvPicPr>
          <p:cNvPr id="13" name="Segnaposto immagine 7" descr="Primo piano di stecche di cannella e mele accanto a una pila di piatti e forchette sul tavolo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289008" y="1066800"/>
            <a:ext cx="2291936" cy="29305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</p:pic>
      <p:pic>
        <p:nvPicPr>
          <p:cNvPr id="27" name="Picture Placeholder 26" descr="A blue circle with a blue circle with a black hand holding a dumbbell&#10;&#10;Description automatically generated">
            <a:extLst>
              <a:ext uri="{FF2B5EF4-FFF2-40B4-BE49-F238E27FC236}">
                <a16:creationId xmlns:a16="http://schemas.microsoft.com/office/drawing/2014/main" id="{CE3A31E9-385D-67C5-722D-4DB3BC165B3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" r="-458"/>
          <a:stretch/>
        </p:blipFill>
        <p:spPr>
          <a:xfrm>
            <a:off x="4248362" y="609600"/>
            <a:ext cx="3678924" cy="3848854"/>
          </a:xfrm>
        </p:spPr>
      </p:pic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F8E7-F126-6874-5CDB-94A1C4DB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anchor="b">
            <a:normAutofit/>
          </a:bodyPr>
          <a:lstStyle/>
          <a:p>
            <a:r>
              <a:rPr lang="it-IT" dirty="0"/>
              <a:t>Requisiti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2AF80-2133-0EC5-5F78-96F130DF0F9D}"/>
              </a:ext>
            </a:extLst>
          </p:cNvPr>
          <p:cNvSpPr txBox="1"/>
          <p:nvPr/>
        </p:nvSpPr>
        <p:spPr>
          <a:xfrm>
            <a:off x="1522414" y="1556792"/>
            <a:ext cx="85324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L'estrazione e la specifica dei requisiti sono stati processi fondamentali per garantire il successo del prodotto. Considerando la natura accademica del progetto, il processo di definizione dei requisiti è stato principalmente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interno</a:t>
            </a:r>
            <a:r>
              <a:rPr lang="it-IT" sz="1400" dirty="0"/>
              <a:t> al nostro team di sviluppo. Ecco come abbiamo proceduto: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0F07B9F-E137-90C8-C07C-33E341B2C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3923926" cy="3719470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it-IT" b="1" dirty="0"/>
              <a:t>Estrazione dei requisiti:</a:t>
            </a:r>
          </a:p>
          <a:p>
            <a:r>
              <a:rPr lang="it-IT" dirty="0"/>
              <a:t>Abbiamo intrapreso sessioni di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brainstorming</a:t>
            </a:r>
            <a:r>
              <a:rPr lang="it-IT" dirty="0"/>
              <a:t> interne al team, durante le quali abbiamo discusso e identificato le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esigenze</a:t>
            </a:r>
            <a:r>
              <a:rPr lang="it-IT" dirty="0"/>
              <a:t> e le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funzionalità</a:t>
            </a:r>
            <a:r>
              <a:rPr lang="it-IT" dirty="0"/>
              <a:t>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principali</a:t>
            </a:r>
            <a:r>
              <a:rPr lang="it-IT" dirty="0"/>
              <a:t> dell'applicazione.</a:t>
            </a:r>
          </a:p>
          <a:p>
            <a:r>
              <a:rPr lang="it-IT" dirty="0"/>
              <a:t>Ci siamo basati sulle nostre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conoscenze</a:t>
            </a:r>
            <a:r>
              <a:rPr lang="it-IT" dirty="0"/>
              <a:t> e sulle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linee guida </a:t>
            </a:r>
            <a:r>
              <a:rPr lang="it-IT" dirty="0"/>
              <a:t>fornite dal corso per definire i requisiti funzionali e non funzionali.</a:t>
            </a:r>
          </a:p>
          <a:p>
            <a:r>
              <a:rPr lang="it-IT" dirty="0"/>
              <a:t>Abbiamo analizzato e discusso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casi d'uso ipotetici </a:t>
            </a:r>
            <a:r>
              <a:rPr lang="it-IT" dirty="0"/>
              <a:t>per comprendere come gli utenti avrebbero interagito con l'applicazione e quali funzionalità avrebbero desiderato.</a:t>
            </a:r>
          </a:p>
          <a:p>
            <a:r>
              <a:rPr lang="it-IT" dirty="0"/>
              <a:t>Sfruttando le nostre competenze tecniche e le conoscenze acquisite nel corso del progetto, siamo stati in grado di individuare i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vincoli</a:t>
            </a:r>
            <a:r>
              <a:rPr lang="it-IT" dirty="0"/>
              <a:t> e le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restrizioni</a:t>
            </a:r>
            <a:r>
              <a:rPr lang="it-IT" dirty="0"/>
              <a:t> del sistema.</a:t>
            </a:r>
            <a:endParaRPr lang="it-IT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67B5F-DBE1-9670-5008-67404F46A78F}"/>
              </a:ext>
            </a:extLst>
          </p:cNvPr>
          <p:cNvSpPr txBox="1"/>
          <p:nvPr/>
        </p:nvSpPr>
        <p:spPr>
          <a:xfrm>
            <a:off x="3790156" y="6243446"/>
            <a:ext cx="717301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it-IT"/>
            </a:defPPr>
            <a:lvl1pPr indent="0" algn="r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9pPr>
          </a:lstStyle>
          <a:p>
            <a:r>
              <a:rPr lang="it-IT" dirty="0"/>
              <a:t>Nonostante le limitate interazioni esterne, il processo di definizione dei requisiti è stato una parte cruciale del nostro percorso di sviluppo, garantendo che il prodotto finale rispondesse alle nostre aspettative.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F4396-2D72-0EE3-A5A5-1FB8800454B7}"/>
              </a:ext>
            </a:extLst>
          </p:cNvPr>
          <p:cNvSpPr txBox="1"/>
          <p:nvPr/>
        </p:nvSpPr>
        <p:spPr>
          <a:xfrm>
            <a:off x="5950396" y="2438400"/>
            <a:ext cx="4395531" cy="1782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20" inden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None/>
              <a:defRPr sz="2000"/>
            </a:lvl1pPr>
            <a:lvl2pPr marL="594360" indent="-2286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</a:lvl2pPr>
            <a:lvl3pPr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/>
            </a:lvl3pPr>
            <a:lvl4pPr marL="123444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155448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9pPr>
          </a:lstStyle>
          <a:p>
            <a:r>
              <a:rPr lang="it-IT" b="1" dirty="0"/>
              <a:t>Specifica dei requisiti: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it-IT" dirty="0"/>
              <a:t>Abbiamo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documentato</a:t>
            </a:r>
            <a:r>
              <a:rPr lang="it-IT" dirty="0"/>
              <a:t> i requisiti in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dettaglio</a:t>
            </a:r>
            <a:r>
              <a:rPr lang="it-IT" dirty="0"/>
              <a:t>, utilizzando documenti appositamente creati per il progetto.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it-IT" dirty="0"/>
              <a:t>Per visualizzare i requisiti in modo più chiaro, abbiamo utilizzato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diagrammi UML</a:t>
            </a:r>
            <a:r>
              <a:rPr lang="it-IT" dirty="0"/>
              <a:t>, adattati alle dimensioni del nostro progetto e alle nostre esigenze specifiche.</a:t>
            </a:r>
          </a:p>
        </p:txBody>
      </p:sp>
      <p:pic>
        <p:nvPicPr>
          <p:cNvPr id="8194" name="Picture 2" descr="Come costruire un'app per il fitness e ottenere successo | AppMaster">
            <a:extLst>
              <a:ext uri="{FF2B5EF4-FFF2-40B4-BE49-F238E27FC236}">
                <a16:creationId xmlns:a16="http://schemas.microsoft.com/office/drawing/2014/main" id="{7A2C4DBD-A704-1BCB-63D3-A54534519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690" y="4221088"/>
            <a:ext cx="3828677" cy="215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42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Requisiti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>
          <a:xfrm>
            <a:off x="5950396" y="1320384"/>
            <a:ext cx="4480560" cy="904863"/>
          </a:xfr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400" dirty="0"/>
              <a:t>I requisiti del progetto sono stati delineati e dettagliati nel documento della specifica dei requisiti.</a:t>
            </a:r>
          </a:p>
          <a:p>
            <a:pPr marL="0" indent="0">
              <a:buNone/>
            </a:pPr>
            <a:r>
              <a:rPr lang="it-IT" sz="1400" dirty="0"/>
              <a:t>In particolare, abbiamo utilizzato due approcci: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0E0B57E-5021-6326-34D9-A6AF112BA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895048"/>
              </p:ext>
            </p:extLst>
          </p:nvPr>
        </p:nvGraphicFramePr>
        <p:xfrm>
          <a:off x="5950396" y="2348880"/>
          <a:ext cx="5071053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77E2B35-F9B4-0E3D-03A6-EE5F3BF389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3325310"/>
              </p:ext>
            </p:extLst>
          </p:nvPr>
        </p:nvGraphicFramePr>
        <p:xfrm>
          <a:off x="981844" y="1772816"/>
          <a:ext cx="4479925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373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F8E7-F126-6874-5CDB-94A1C4DB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anchor="b">
            <a:normAutofit/>
          </a:bodyPr>
          <a:lstStyle/>
          <a:p>
            <a:r>
              <a:rPr lang="it-IT" dirty="0"/>
              <a:t>Qualità del software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55F9CE-9B46-67B7-3BD1-488AF41F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62" y="2055689"/>
            <a:ext cx="10486900" cy="35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9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F8E7-F126-6874-5CDB-94A1C4DB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anchor="b">
            <a:normAutofit/>
          </a:bodyPr>
          <a:lstStyle/>
          <a:p>
            <a:r>
              <a:rPr lang="it-IT" dirty="0"/>
              <a:t>Architettura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2C430-1C4C-8997-3BAA-DD71F571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72" y="1462088"/>
            <a:ext cx="9914479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9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F8E7-F126-6874-5CDB-94A1C4DB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anchor="b">
            <a:normAutofit/>
          </a:bodyPr>
          <a:lstStyle/>
          <a:p>
            <a:r>
              <a:rPr lang="it-IT" dirty="0"/>
              <a:t>Design patterns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2AF80-2133-0EC5-5F78-96F130DF0F9D}"/>
              </a:ext>
            </a:extLst>
          </p:cNvPr>
          <p:cNvSpPr txBox="1"/>
          <p:nvPr/>
        </p:nvSpPr>
        <p:spPr>
          <a:xfrm>
            <a:off x="1584796" y="1547664"/>
            <a:ext cx="85324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Un Design Pattern è una metodologia consolidata per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risolvere problemi ricorrenti </a:t>
            </a:r>
            <a:r>
              <a:rPr lang="it-IT" sz="1400" dirty="0"/>
              <a:t>nella progettazione del software. Questi modelli offrono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soluzioni provate e ottimizzate </a:t>
            </a:r>
            <a:r>
              <a:rPr lang="it-IT" sz="1400" dirty="0"/>
              <a:t>per problemi specifici, facilitando lo sviluppo di software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efficiente e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manutenibile</a:t>
            </a:r>
            <a:r>
              <a:rPr lang="it-IT" sz="1400" dirty="0"/>
              <a:t>.</a:t>
            </a:r>
          </a:p>
          <a:p>
            <a:endParaRPr lang="it-IT" sz="1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0F07B9F-E137-90C8-C07C-33E341B2C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3923926" cy="3726904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it-IT" sz="2000" b="1" dirty="0"/>
              <a:t>Design Patterns Utilizzati:</a:t>
            </a:r>
          </a:p>
          <a:p>
            <a:r>
              <a:rPr lang="it-IT" sz="2000" b="1" dirty="0"/>
              <a:t>MVC (Model-</a:t>
            </a:r>
            <a:r>
              <a:rPr lang="it-IT" sz="2000" b="1" dirty="0" err="1"/>
              <a:t>View</a:t>
            </a:r>
            <a:r>
              <a:rPr lang="it-IT" sz="2000" b="1" dirty="0"/>
              <a:t>-Controller): </a:t>
            </a:r>
            <a:r>
              <a:rPr lang="it-IT" sz="2000" dirty="0"/>
              <a:t>Per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separare</a:t>
            </a:r>
            <a:r>
              <a:rPr lang="it-IT" sz="2000" dirty="0"/>
              <a:t> la logica di business (Model), la presentazione (</a:t>
            </a:r>
            <a:r>
              <a:rPr lang="it-IT" sz="2000" dirty="0" err="1"/>
              <a:t>View</a:t>
            </a:r>
            <a:r>
              <a:rPr lang="it-IT" sz="2000" dirty="0"/>
              <a:t>) e il controllo (Controller).</a:t>
            </a:r>
          </a:p>
          <a:p>
            <a:r>
              <a:rPr lang="it-IT" sz="2000" b="1" dirty="0"/>
              <a:t>Singleton: </a:t>
            </a:r>
            <a:r>
              <a:rPr lang="it-IT" sz="2000" dirty="0"/>
              <a:t>Per garantire l'esistenza di una sola istanza di una classe e fornire un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punto di accesso globale </a:t>
            </a:r>
            <a:r>
              <a:rPr lang="it-IT" sz="2000" dirty="0"/>
              <a:t>ad essa.</a:t>
            </a:r>
          </a:p>
          <a:p>
            <a:r>
              <a:rPr lang="it-IT" sz="2000" b="1" dirty="0" err="1"/>
              <a:t>Factory</a:t>
            </a:r>
            <a:r>
              <a:rPr lang="it-IT" sz="2000" b="1" dirty="0"/>
              <a:t> Method: </a:t>
            </a:r>
            <a:r>
              <a:rPr lang="it-IT" sz="2000" dirty="0"/>
              <a:t>Per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creare oggetti </a:t>
            </a:r>
            <a:r>
              <a:rPr lang="it-IT" sz="2000" dirty="0"/>
              <a:t>senza specificare la classe esatta dell'oggetto che verrà creato.</a:t>
            </a:r>
          </a:p>
          <a:p>
            <a:r>
              <a:rPr lang="it-IT" sz="2000" b="1" dirty="0"/>
              <a:t>Observer: </a:t>
            </a:r>
            <a:r>
              <a:rPr lang="it-IT" sz="2000" dirty="0"/>
              <a:t>Per stabilire una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dipendenza</a:t>
            </a:r>
            <a:r>
              <a:rPr lang="it-IT" sz="2000" dirty="0"/>
              <a:t> uno-a-molti tra oggetti, in modo che quando un oggetto cambia stato, tutti i suoi dipendenti vengono notificati e aggiornati automaticamente.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F4396-2D72-0EE3-A5A5-1FB8800454B7}"/>
              </a:ext>
            </a:extLst>
          </p:cNvPr>
          <p:cNvSpPr txBox="1"/>
          <p:nvPr/>
        </p:nvSpPr>
        <p:spPr>
          <a:xfrm>
            <a:off x="5950396" y="2438400"/>
            <a:ext cx="4896544" cy="1782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20" inden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None/>
              <a:defRPr sz="2000"/>
            </a:lvl1pPr>
            <a:lvl2pPr marL="594360" indent="-2286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</a:lvl2pPr>
            <a:lvl3pPr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/>
            </a:lvl3pPr>
            <a:lvl4pPr marL="123444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155448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9pPr>
          </a:lstStyle>
          <a:p>
            <a:r>
              <a:rPr lang="it-IT" sz="2000" b="1" dirty="0"/>
              <a:t>Vantaggi dei Design Patterns: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it-IT" sz="2000" dirty="0"/>
              <a:t>Promuovono la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riusabilità</a:t>
            </a:r>
            <a:r>
              <a:rPr lang="it-IT" sz="2000" dirty="0"/>
              <a:t> del codice e la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manutenibilità</a:t>
            </a:r>
            <a:r>
              <a:rPr lang="it-IT" sz="2000" dirty="0"/>
              <a:t>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it-IT" sz="2000" dirty="0"/>
              <a:t>Forniscono una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soluzione comune </a:t>
            </a:r>
            <a:r>
              <a:rPr lang="it-IT" sz="2000" dirty="0"/>
              <a:t>a problemi ricorrenti.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it-IT" sz="2000" dirty="0"/>
              <a:t>Migliorano la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comprensione</a:t>
            </a:r>
            <a:r>
              <a:rPr lang="it-IT" sz="2000" dirty="0"/>
              <a:t> del codice e la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comunicazione</a:t>
            </a:r>
            <a:r>
              <a:rPr lang="it-IT" sz="2000" dirty="0"/>
              <a:t> tra i membri del team.</a:t>
            </a:r>
            <a:endParaRPr lang="it-IT" dirty="0"/>
          </a:p>
        </p:txBody>
      </p:sp>
      <p:pic>
        <p:nvPicPr>
          <p:cNvPr id="9218" name="Picture 2" descr="Abstract Factory Design Pattern - ItalianCoders">
            <a:extLst>
              <a:ext uri="{FF2B5EF4-FFF2-40B4-BE49-F238E27FC236}">
                <a16:creationId xmlns:a16="http://schemas.microsoft.com/office/drawing/2014/main" id="{3677E18E-7361-2715-31BA-83E704C55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58" y="4077072"/>
            <a:ext cx="3923926" cy="266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88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Modellazione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C53DDB2-4BAA-64AA-8A5E-7C6612DD7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435463"/>
              </p:ext>
            </p:extLst>
          </p:nvPr>
        </p:nvGraphicFramePr>
        <p:xfrm>
          <a:off x="2761333" y="1571055"/>
          <a:ext cx="8139359" cy="5026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15" descr="UML Tools - Javatpoint">
            <a:extLst>
              <a:ext uri="{FF2B5EF4-FFF2-40B4-BE49-F238E27FC236}">
                <a16:creationId xmlns:a16="http://schemas.microsoft.com/office/drawing/2014/main" id="{36FA1A5C-A53B-87A8-D508-B3226DAA4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319088"/>
            <a:ext cx="1581744" cy="15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4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Modellazione – diagrammi UML</a:t>
            </a:r>
          </a:p>
        </p:txBody>
      </p:sp>
      <p:pic>
        <p:nvPicPr>
          <p:cNvPr id="6" name="Picture 15" descr="UML Tools - Javatpoint">
            <a:extLst>
              <a:ext uri="{FF2B5EF4-FFF2-40B4-BE49-F238E27FC236}">
                <a16:creationId xmlns:a16="http://schemas.microsoft.com/office/drawing/2014/main" id="{36FA1A5C-A53B-87A8-D508-B3226DAA4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319088"/>
            <a:ext cx="1581744" cy="15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9C1B-AA6E-2770-29C1-1A512AF8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612" y="1897181"/>
            <a:ext cx="7670802" cy="4529137"/>
          </a:xfrm>
        </p:spPr>
        <p:txBody>
          <a:bodyPr/>
          <a:lstStyle/>
          <a:p>
            <a:r>
              <a:rPr lang="it-IT" dirty="0"/>
              <a:t>screen diagrammi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06B57-ACC8-5516-669C-927608686D49}"/>
              </a:ext>
            </a:extLst>
          </p:cNvPr>
          <p:cNvSpPr txBox="1"/>
          <p:nvPr/>
        </p:nvSpPr>
        <p:spPr>
          <a:xfrm>
            <a:off x="5534002" y="1436369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Use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cases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342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Modellazione – diagrammi UML</a:t>
            </a:r>
          </a:p>
        </p:txBody>
      </p:sp>
      <p:pic>
        <p:nvPicPr>
          <p:cNvPr id="6" name="Picture 15" descr="UML Tools - Javatpoint">
            <a:extLst>
              <a:ext uri="{FF2B5EF4-FFF2-40B4-BE49-F238E27FC236}">
                <a16:creationId xmlns:a16="http://schemas.microsoft.com/office/drawing/2014/main" id="{36FA1A5C-A53B-87A8-D508-B3226DAA4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319088"/>
            <a:ext cx="1581744" cy="15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9C1B-AA6E-2770-29C1-1A512AF8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screen diagrammi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A31D4-9A8B-CA6D-BD5E-13CEBC54891A}"/>
              </a:ext>
            </a:extLst>
          </p:cNvPr>
          <p:cNvSpPr txBox="1"/>
          <p:nvPr/>
        </p:nvSpPr>
        <p:spPr>
          <a:xfrm>
            <a:off x="5534002" y="1436369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Use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cases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550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Modellazione – diagrammi UML</a:t>
            </a:r>
          </a:p>
        </p:txBody>
      </p:sp>
      <p:pic>
        <p:nvPicPr>
          <p:cNvPr id="6" name="Picture 15" descr="UML Tools - Javatpoint">
            <a:extLst>
              <a:ext uri="{FF2B5EF4-FFF2-40B4-BE49-F238E27FC236}">
                <a16:creationId xmlns:a16="http://schemas.microsoft.com/office/drawing/2014/main" id="{36FA1A5C-A53B-87A8-D508-B3226DAA4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319088"/>
            <a:ext cx="1581744" cy="15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9C1B-AA6E-2770-29C1-1A512AF8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screen diagrammi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5650A-A2EC-B799-944D-8740F6562559}"/>
              </a:ext>
            </a:extLst>
          </p:cNvPr>
          <p:cNvSpPr txBox="1"/>
          <p:nvPr/>
        </p:nvSpPr>
        <p:spPr>
          <a:xfrm>
            <a:off x="5534002" y="1436369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Use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cases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84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Modellazione – diagrammi UML</a:t>
            </a:r>
          </a:p>
        </p:txBody>
      </p:sp>
      <p:pic>
        <p:nvPicPr>
          <p:cNvPr id="6" name="Picture 15" descr="UML Tools - Javatpoint">
            <a:extLst>
              <a:ext uri="{FF2B5EF4-FFF2-40B4-BE49-F238E27FC236}">
                <a16:creationId xmlns:a16="http://schemas.microsoft.com/office/drawing/2014/main" id="{36FA1A5C-A53B-87A8-D508-B3226DAA4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319088"/>
            <a:ext cx="1581744" cy="15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9C1B-AA6E-2770-29C1-1A512AF8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screen diagrammi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EC08BC-CB78-7DD9-5830-A419A2ABB598}"/>
              </a:ext>
            </a:extLst>
          </p:cNvPr>
          <p:cNvSpPr txBox="1"/>
          <p:nvPr/>
        </p:nvSpPr>
        <p:spPr>
          <a:xfrm>
            <a:off x="5534002" y="1436369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Use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cases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69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Obiettivo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881F7-62CB-CEF1-5C5B-D207E97E2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">
            <a:off x="357415" y="550342"/>
            <a:ext cx="1446157" cy="1427127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529137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it-IT" sz="1400" dirty="0"/>
              <a:t>Lo scopo è di creare un'applicazione dedicata al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monitoraggio</a:t>
            </a:r>
            <a:r>
              <a:rPr lang="it-IT" sz="1400" dirty="0"/>
              <a:t> delle calorie consumate dall'utente nel corso della giornata.</a:t>
            </a:r>
          </a:p>
          <a:p>
            <a:pPr marL="45720" indent="0" rtl="0">
              <a:buNone/>
            </a:pPr>
            <a:r>
              <a:rPr lang="it-IT" sz="1400" dirty="0"/>
              <a:t>Potremmo riassumere i principali obiettivi nei seguenti punti: </a:t>
            </a:r>
          </a:p>
          <a:p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Responsabilizzare</a:t>
            </a:r>
            <a:r>
              <a:rPr lang="it-IT" sz="1400" dirty="0"/>
              <a:t> l'utente nei confronti di un'alimentazione sana e controllata, fornendo strumenti e informazioni utili per raggiungere e mantenere gli obiettivi di salute e benessere.</a:t>
            </a:r>
          </a:p>
          <a:p>
            <a:r>
              <a:rPr lang="it-IT" sz="1400" dirty="0"/>
              <a:t>Favorire la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consapevolezza</a:t>
            </a:r>
            <a:r>
              <a:rPr lang="it-IT" sz="1400" dirty="0"/>
              <a:t> dell'equilibrio calorico e dell'importanza della nutrizione bilanciata.</a:t>
            </a:r>
          </a:p>
          <a:p>
            <a:r>
              <a:rPr lang="it-IT" sz="1400" dirty="0"/>
              <a:t>Offrire un'esperienza utente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intuitiva</a:t>
            </a:r>
            <a:r>
              <a:rPr lang="it-IT" sz="1400" dirty="0"/>
              <a:t> 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personalizzata</a:t>
            </a:r>
            <a:r>
              <a:rPr lang="it-IT" sz="1400" dirty="0"/>
              <a:t> per facilitare il monitoraggio dell'assunzione calorica quotidiana.</a:t>
            </a:r>
          </a:p>
          <a:p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Promuovere</a:t>
            </a:r>
            <a:r>
              <a:rPr lang="it-IT" sz="1400" dirty="0"/>
              <a:t> la creazione di abitudini alimentari salutari attraverso suggerimenti, notifiche e obiettivi individualizzati.</a:t>
            </a:r>
          </a:p>
          <a:p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Integrare</a:t>
            </a:r>
            <a:r>
              <a:rPr lang="it-IT" sz="1400" dirty="0"/>
              <a:t> funzionalità aggiuntive, come la registrazione delle attività fisiche e il tracciamento degli obiettivi di perdita o guadagno di peso.</a:t>
            </a:r>
          </a:p>
          <a:p>
            <a:r>
              <a:rPr lang="it-IT" sz="1400" dirty="0"/>
              <a:t>Fornire un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supporto costante </a:t>
            </a:r>
            <a:r>
              <a:rPr lang="it-IT" sz="1400" dirty="0"/>
              <a:t>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motivazionale</a:t>
            </a:r>
            <a:r>
              <a:rPr lang="it-IT" sz="1400" dirty="0"/>
              <a:t> per incoraggiare l'utente nel percorso verso uno stile di vita più sano e attivo.</a:t>
            </a:r>
          </a:p>
        </p:txBody>
      </p:sp>
    </p:spTree>
    <p:extLst>
      <p:ext uri="{BB962C8B-B14F-4D97-AF65-F5344CB8AC3E}">
        <p14:creationId xmlns:p14="http://schemas.microsoft.com/office/powerpoint/2010/main" val="34762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Modellazione – diagrammi UML</a:t>
            </a:r>
          </a:p>
        </p:txBody>
      </p:sp>
      <p:pic>
        <p:nvPicPr>
          <p:cNvPr id="6" name="Picture 15" descr="UML Tools - Javatpoint">
            <a:extLst>
              <a:ext uri="{FF2B5EF4-FFF2-40B4-BE49-F238E27FC236}">
                <a16:creationId xmlns:a16="http://schemas.microsoft.com/office/drawing/2014/main" id="{36FA1A5C-A53B-87A8-D508-B3226DAA4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319088"/>
            <a:ext cx="1581744" cy="15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9C1B-AA6E-2770-29C1-1A512AF8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screen diagrammi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E9E8A-1A73-778E-7D6D-3181122D49C0}"/>
              </a:ext>
            </a:extLst>
          </p:cNvPr>
          <p:cNvSpPr txBox="1"/>
          <p:nvPr/>
        </p:nvSpPr>
        <p:spPr>
          <a:xfrm>
            <a:off x="5534002" y="1436369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Use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cases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6444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F8E7-F126-6874-5CDB-94A1C4DB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anchor="b">
            <a:normAutofit/>
          </a:bodyPr>
          <a:lstStyle/>
          <a:p>
            <a:r>
              <a:rPr lang="it-IT" dirty="0"/>
              <a:t>Implementazione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2AF80-2133-0EC5-5F78-96F130DF0F9D}"/>
              </a:ext>
            </a:extLst>
          </p:cNvPr>
          <p:cNvSpPr txBox="1"/>
          <p:nvPr/>
        </p:nvSpPr>
        <p:spPr>
          <a:xfrm>
            <a:off x="1584796" y="1547664"/>
            <a:ext cx="9262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it-IT" sz="1400" dirty="0"/>
              <a:t>Durante lo sviluppo del progetto, abbiamo implementato diverse funzionalità chiave: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0F07B9F-E137-90C8-C07C-33E341B2C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6750" y="1937163"/>
            <a:ext cx="4997701" cy="47321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200" b="1" dirty="0"/>
              <a:t>Registrazione e accesso: </a:t>
            </a:r>
            <a:r>
              <a:rPr lang="it-IT" sz="1200" dirty="0"/>
              <a:t>Gli utenti possono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registrarsi</a:t>
            </a:r>
            <a:r>
              <a:rPr lang="it-IT" sz="1200" dirty="0"/>
              <a:t> per un nuovo account e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accedere</a:t>
            </a:r>
            <a:r>
              <a:rPr lang="it-IT" sz="1200" dirty="0"/>
              <a:t> utilizzando le proprie credenziali.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200" b="1" dirty="0"/>
              <a:t>Gestione del profilo: </a:t>
            </a:r>
            <a:r>
              <a:rPr lang="it-IT" sz="1200" dirty="0"/>
              <a:t>Gli utenti possono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visualizzare</a:t>
            </a:r>
            <a:r>
              <a:rPr lang="it-IT" sz="1200" dirty="0"/>
              <a:t> e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modificare</a:t>
            </a:r>
            <a:r>
              <a:rPr lang="it-IT" sz="1200" dirty="0"/>
              <a:t> le informazioni del proprio profilo, inclusi obiettivi nutrizionali e preferenze personali.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200" b="1" dirty="0"/>
              <a:t>Registrazione dei pasti: </a:t>
            </a:r>
            <a:r>
              <a:rPr lang="it-IT" sz="1200" dirty="0"/>
              <a:t>Gli utenti possono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registrare</a:t>
            </a:r>
            <a:r>
              <a:rPr lang="it-IT" sz="1200" dirty="0"/>
              <a:t> i pasti consumati durante la giornata, specificando dettagli come tipo di pasto e il sistema restituirà l’apporto calorico di ciò che viene inserito.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200" b="1" dirty="0"/>
              <a:t>Creazione di ricette: </a:t>
            </a:r>
            <a:r>
              <a:rPr lang="it-IT" sz="1200" dirty="0"/>
              <a:t>Gli utenti possono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creare</a:t>
            </a:r>
            <a:r>
              <a:rPr lang="it-IT" sz="1200" dirty="0"/>
              <a:t> e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salvare</a:t>
            </a:r>
            <a:r>
              <a:rPr lang="it-IT" sz="1200" dirty="0"/>
              <a:t> le proprie ricette personalizzate, specificando gli ingredienti e le quantità.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200" b="1" dirty="0"/>
              <a:t>Monitoraggio delle calorie: </a:t>
            </a:r>
            <a:r>
              <a:rPr lang="it-IT" sz="1200" dirty="0"/>
              <a:t>Il sistema tiene traccia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delle calorie consumate </a:t>
            </a:r>
            <a:r>
              <a:rPr lang="it-IT" sz="1200" dirty="0"/>
              <a:t>dagli utenti in base ai pasti registrati e fornisce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statistiche</a:t>
            </a:r>
            <a:r>
              <a:rPr lang="it-IT" sz="1200" dirty="0"/>
              <a:t> per il monitoraggio dell'apporto calorico giornaliero.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200" b="1" dirty="0"/>
              <a:t>Gestione delle attività fisiche: </a:t>
            </a:r>
            <a:r>
              <a:rPr lang="it-IT" sz="1200" dirty="0"/>
              <a:t>Gli utenti possono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registrare</a:t>
            </a:r>
            <a:r>
              <a:rPr lang="it-IT" sz="1200" dirty="0"/>
              <a:t> le proprie attività fisiche e le calorie bruciate durante l'allenamento.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200" b="1" dirty="0"/>
              <a:t>Interfaccia utente intuitiva: </a:t>
            </a:r>
            <a:r>
              <a:rPr lang="it-IT" sz="1200" dirty="0"/>
              <a:t>L'applicazione offre un'interfaccia utente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intuitiva</a:t>
            </a:r>
            <a:r>
              <a:rPr lang="it-IT" sz="1200" dirty="0"/>
              <a:t> e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facile</a:t>
            </a:r>
            <a:r>
              <a:rPr lang="it-IT" sz="1200" dirty="0"/>
              <a:t> da usare, progettata per garantire un'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esperienza piacevole </a:t>
            </a:r>
            <a:r>
              <a:rPr lang="it-IT" sz="1200" dirty="0"/>
              <a:t>e senza intoppi agli utenti.</a:t>
            </a:r>
          </a:p>
          <a:p>
            <a:pPr>
              <a:buFont typeface="Wingdings" panose="05000000000000000000" pitchFamily="2" charset="2"/>
              <a:buChar char="ü"/>
            </a:pPr>
            <a:endParaRPr lang="it-IT" sz="1200" dirty="0"/>
          </a:p>
          <a:p>
            <a:pPr>
              <a:buFont typeface="Wingdings" panose="05000000000000000000" pitchFamily="2" charset="2"/>
              <a:buChar char="ü"/>
            </a:pPr>
            <a:endParaRPr lang="it-IT" sz="1200" dirty="0"/>
          </a:p>
          <a:p>
            <a:pPr>
              <a:buFont typeface="Wingdings" panose="05000000000000000000" pitchFamily="2" charset="2"/>
              <a:buChar char="ü"/>
            </a:pPr>
            <a:endParaRPr lang="it-IT" sz="1200" dirty="0"/>
          </a:p>
          <a:p>
            <a:pPr>
              <a:buFont typeface="Wingdings" panose="05000000000000000000" pitchFamily="2" charset="2"/>
              <a:buChar char="ü"/>
            </a:pPr>
            <a:endParaRPr lang="it-IT" sz="1200" dirty="0"/>
          </a:p>
          <a:p>
            <a:pPr>
              <a:buFont typeface="Wingdings" panose="05000000000000000000" pitchFamily="2" charset="2"/>
              <a:buChar char="ü"/>
            </a:pPr>
            <a:endParaRPr lang="it-IT" sz="1200" dirty="0"/>
          </a:p>
          <a:p>
            <a:pPr>
              <a:buFont typeface="Wingdings" panose="05000000000000000000" pitchFamily="2" charset="2"/>
              <a:buChar char="ü"/>
            </a:pPr>
            <a:endParaRPr lang="it-IT" sz="1200" dirty="0"/>
          </a:p>
          <a:p>
            <a:pPr>
              <a:buFont typeface="Wingdings" panose="05000000000000000000" pitchFamily="2" charset="2"/>
              <a:buChar char="ü"/>
            </a:pPr>
            <a:endParaRPr lang="it-IT" sz="1200" dirty="0"/>
          </a:p>
          <a:p>
            <a:pPr>
              <a:buFont typeface="Wingdings" panose="05000000000000000000" pitchFamily="2" charset="2"/>
              <a:buChar char="ü"/>
            </a:pPr>
            <a:endParaRPr lang="it-IT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F4396-2D72-0EE3-A5A5-1FB8800454B7}"/>
              </a:ext>
            </a:extLst>
          </p:cNvPr>
          <p:cNvSpPr txBox="1"/>
          <p:nvPr/>
        </p:nvSpPr>
        <p:spPr>
          <a:xfrm>
            <a:off x="5950396" y="2438400"/>
            <a:ext cx="4896544" cy="178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None/>
              <a:defRPr sz="2000"/>
            </a:lvl1pPr>
            <a:lvl2pPr marL="594360" indent="-2286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</a:lvl2pPr>
            <a:lvl3pPr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/>
            </a:lvl3pPr>
            <a:lvl4pPr marL="123444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155448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9pPr>
          </a:lstStyle>
          <a:p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927BF-1BDB-7CFE-056A-0C3407AE22FD}"/>
              </a:ext>
            </a:extLst>
          </p:cNvPr>
          <p:cNvSpPr txBox="1"/>
          <p:nvPr/>
        </p:nvSpPr>
        <p:spPr>
          <a:xfrm>
            <a:off x="9118748" y="3356992"/>
            <a:ext cx="126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Screen app</a:t>
            </a:r>
          </a:p>
        </p:txBody>
      </p:sp>
    </p:spTree>
    <p:extLst>
      <p:ext uri="{BB962C8B-B14F-4D97-AF65-F5344CB8AC3E}">
        <p14:creationId xmlns:p14="http://schemas.microsoft.com/office/powerpoint/2010/main" val="190419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F8E7-F126-6874-5CDB-94A1C4DB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anchor="b">
            <a:normAutofit/>
          </a:bodyPr>
          <a:lstStyle/>
          <a:p>
            <a:r>
              <a:rPr lang="it-IT" dirty="0"/>
              <a:t>Implementazione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2AF80-2133-0EC5-5F78-96F130DF0F9D}"/>
              </a:ext>
            </a:extLst>
          </p:cNvPr>
          <p:cNvSpPr txBox="1"/>
          <p:nvPr/>
        </p:nvSpPr>
        <p:spPr>
          <a:xfrm>
            <a:off x="1584796" y="1547664"/>
            <a:ext cx="9262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it-IT" sz="1400" dirty="0"/>
              <a:t>Abbiamo inoltre dovuto rimandare l’implementazione di alcune funzionalità, sulla base del modello MOSCOW, a causa delle tempistiche di consegna: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0F07B9F-E137-90C8-C07C-33E341B2C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6750" y="2438399"/>
            <a:ext cx="4997701" cy="42309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200" b="1" dirty="0"/>
              <a:t>Consigli e Suggerimenti: </a:t>
            </a:r>
            <a:r>
              <a:rPr lang="it-IT" sz="1200" dirty="0"/>
              <a:t>Il sistema fornisce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consigli personalizzati </a:t>
            </a:r>
            <a:r>
              <a:rPr lang="it-IT" sz="1200" dirty="0"/>
              <a:t>e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suggerimenti</a:t>
            </a:r>
            <a:r>
              <a:rPr lang="it-IT" sz="1200" dirty="0"/>
              <a:t> per un'alimentazione sana e bilanciata in base alle preferenze e agli obiettivi dell'utente.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200" b="1" dirty="0"/>
              <a:t>Calendario degli alimenti: </a:t>
            </a:r>
            <a:r>
              <a:rPr lang="it-IT" sz="1200" dirty="0"/>
              <a:t>Una funzionalità per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visualizzare</a:t>
            </a:r>
            <a:r>
              <a:rPr lang="it-IT" sz="1200" dirty="0"/>
              <a:t> e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pianificare</a:t>
            </a:r>
            <a:r>
              <a:rPr lang="it-IT" sz="1200" dirty="0"/>
              <a:t> i pasti futuri degli utenti, consentendo loro di programmare e monitorare l'apporto calorico in anticipo.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200" b="1" dirty="0"/>
              <a:t>Notifiche e promemoria: </a:t>
            </a:r>
            <a:r>
              <a:rPr lang="it-IT" sz="1200" dirty="0"/>
              <a:t>Un sistema di notifiche per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ricordare</a:t>
            </a:r>
            <a:r>
              <a:rPr lang="it-IT" sz="1200" dirty="0"/>
              <a:t> agli utenti di registrare i pasti, di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raggiungere</a:t>
            </a:r>
            <a:r>
              <a:rPr lang="it-IT" sz="1200" dirty="0"/>
              <a:t> i loro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obiettivi</a:t>
            </a:r>
            <a:r>
              <a:rPr lang="it-IT" sz="1200" dirty="0"/>
              <a:t> nutrizionali e di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mantenere</a:t>
            </a:r>
            <a:r>
              <a:rPr lang="it-IT" sz="1200" dirty="0"/>
              <a:t> uno stile di vita sano.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200" b="1" dirty="0"/>
              <a:t>Analisi avanzata dei dati: </a:t>
            </a:r>
            <a:r>
              <a:rPr lang="it-IT" sz="1200" dirty="0"/>
              <a:t>Un'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approfondita </a:t>
            </a:r>
            <a:r>
              <a:rPr lang="it-IT" sz="1200" dirty="0"/>
              <a:t>delle abitudini alimentari degli utenti, con grafici dettagliati e statistiche per identificare tendenze e fornire raccomandazioni personalizzate.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200" b="1" dirty="0"/>
              <a:t>Social sharing: </a:t>
            </a:r>
            <a:r>
              <a:rPr lang="it-IT" sz="1200" dirty="0"/>
              <a:t>La possibilità per gli utenti di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condividere</a:t>
            </a:r>
            <a:r>
              <a:rPr lang="it-IT" sz="1200" dirty="0"/>
              <a:t> i propri progressi, ricette e obiettivi con la comunità, incoraggiando l'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interazione </a:t>
            </a:r>
            <a:r>
              <a:rPr lang="it-IT" sz="1200" dirty="0"/>
              <a:t>e il 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supporto</a:t>
            </a:r>
            <a:r>
              <a:rPr lang="it-IT" sz="1200" dirty="0"/>
              <a:t> tra gli utenti.</a:t>
            </a:r>
          </a:p>
          <a:p>
            <a:pPr>
              <a:buFont typeface="Wingdings" panose="05000000000000000000" pitchFamily="2" charset="2"/>
              <a:buChar char="ü"/>
            </a:pPr>
            <a:endParaRPr lang="it-IT" sz="1200" dirty="0"/>
          </a:p>
          <a:p>
            <a:pPr>
              <a:buFont typeface="Wingdings" panose="05000000000000000000" pitchFamily="2" charset="2"/>
              <a:buChar char="ü"/>
            </a:pPr>
            <a:endParaRPr lang="it-IT" sz="1200" dirty="0"/>
          </a:p>
          <a:p>
            <a:pPr>
              <a:buFont typeface="Wingdings" panose="05000000000000000000" pitchFamily="2" charset="2"/>
              <a:buChar char="ü"/>
            </a:pPr>
            <a:endParaRPr lang="it-IT" sz="1200" dirty="0"/>
          </a:p>
          <a:p>
            <a:pPr>
              <a:buFont typeface="Wingdings" panose="05000000000000000000" pitchFamily="2" charset="2"/>
              <a:buChar char="ü"/>
            </a:pPr>
            <a:endParaRPr lang="it-IT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F4396-2D72-0EE3-A5A5-1FB8800454B7}"/>
              </a:ext>
            </a:extLst>
          </p:cNvPr>
          <p:cNvSpPr txBox="1"/>
          <p:nvPr/>
        </p:nvSpPr>
        <p:spPr>
          <a:xfrm>
            <a:off x="5950396" y="2438400"/>
            <a:ext cx="4896544" cy="178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None/>
              <a:defRPr sz="2000"/>
            </a:lvl1pPr>
            <a:lvl2pPr marL="594360" indent="-2286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</a:lvl2pPr>
            <a:lvl3pPr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/>
            </a:lvl3pPr>
            <a:lvl4pPr marL="123444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155448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9pPr>
          </a:lstStyle>
          <a:p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927BF-1BDB-7CFE-056A-0C3407AE22FD}"/>
              </a:ext>
            </a:extLst>
          </p:cNvPr>
          <p:cNvSpPr txBox="1"/>
          <p:nvPr/>
        </p:nvSpPr>
        <p:spPr>
          <a:xfrm>
            <a:off x="9118748" y="3356992"/>
            <a:ext cx="126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Screen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727A1-EA39-412B-9872-CB773A46CDA0}"/>
              </a:ext>
            </a:extLst>
          </p:cNvPr>
          <p:cNvSpPr txBox="1"/>
          <p:nvPr/>
        </p:nvSpPr>
        <p:spPr>
          <a:xfrm>
            <a:off x="4674379" y="6243446"/>
            <a:ext cx="609289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it-IT"/>
            </a:defPPr>
            <a:lvl1pPr indent="0" algn="r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9pPr>
          </a:lstStyle>
          <a:p>
            <a:r>
              <a:rPr lang="it-IT" dirty="0"/>
              <a:t>Queste funzionalità rimandate rappresentano potenziali aggiunte future al progetto, una volta che le risorse e le tempistiche lo permetteranno.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758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F8E7-F126-6874-5CDB-94A1C4DB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anchor="b">
            <a:normAutofit/>
          </a:bodyPr>
          <a:lstStyle/>
          <a:p>
            <a:r>
              <a:rPr lang="it-IT" dirty="0"/>
              <a:t>DEMO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2AF80-2133-0EC5-5F78-96F130DF0F9D}"/>
              </a:ext>
            </a:extLst>
          </p:cNvPr>
          <p:cNvSpPr txBox="1"/>
          <p:nvPr/>
        </p:nvSpPr>
        <p:spPr>
          <a:xfrm>
            <a:off x="1584796" y="1547664"/>
            <a:ext cx="8532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Un Design Pattern è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0F07B9F-E137-90C8-C07C-33E341B2C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3923926" cy="37269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it-IT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F4396-2D72-0EE3-A5A5-1FB8800454B7}"/>
              </a:ext>
            </a:extLst>
          </p:cNvPr>
          <p:cNvSpPr txBox="1"/>
          <p:nvPr/>
        </p:nvSpPr>
        <p:spPr>
          <a:xfrm>
            <a:off x="5950396" y="2438400"/>
            <a:ext cx="4896544" cy="178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None/>
              <a:defRPr sz="2000"/>
            </a:lvl1pPr>
            <a:lvl2pPr marL="594360" indent="-2286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</a:lvl2pPr>
            <a:lvl3pPr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/>
            </a:lvl3pPr>
            <a:lvl4pPr marL="123444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155448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9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8546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F8E7-F126-6874-5CDB-94A1C4DB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anchor="b">
            <a:normAutofit/>
          </a:bodyPr>
          <a:lstStyle/>
          <a:p>
            <a:r>
              <a:rPr lang="it-IT" dirty="0"/>
              <a:t>Manutenzione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2AF80-2133-0EC5-5F78-96F130DF0F9D}"/>
              </a:ext>
            </a:extLst>
          </p:cNvPr>
          <p:cNvSpPr txBox="1"/>
          <p:nvPr/>
        </p:nvSpPr>
        <p:spPr>
          <a:xfrm>
            <a:off x="1584796" y="1547664"/>
            <a:ext cx="8532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Un Design Pattern è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0F07B9F-E137-90C8-C07C-33E341B2C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3923926" cy="37269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it-IT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F4396-2D72-0EE3-A5A5-1FB8800454B7}"/>
              </a:ext>
            </a:extLst>
          </p:cNvPr>
          <p:cNvSpPr txBox="1"/>
          <p:nvPr/>
        </p:nvSpPr>
        <p:spPr>
          <a:xfrm>
            <a:off x="5950396" y="2438400"/>
            <a:ext cx="4896544" cy="178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None/>
              <a:defRPr sz="2000"/>
            </a:lvl1pPr>
            <a:lvl2pPr marL="594360" indent="-2286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</a:lvl2pPr>
            <a:lvl3pPr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/>
            </a:lvl3pPr>
            <a:lvl4pPr marL="123444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155448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9pPr>
          </a:lstStyle>
          <a:p>
            <a:endParaRPr lang="it-IT" dirty="0"/>
          </a:p>
        </p:txBody>
      </p:sp>
      <p:pic>
        <p:nvPicPr>
          <p:cNvPr id="9218" name="Picture 2" descr="Abstract Factory Design Pattern - ItalianCoders">
            <a:extLst>
              <a:ext uri="{FF2B5EF4-FFF2-40B4-BE49-F238E27FC236}">
                <a16:creationId xmlns:a16="http://schemas.microsoft.com/office/drawing/2014/main" id="{3677E18E-7361-2715-31BA-83E704C55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58" y="4077072"/>
            <a:ext cx="3923926" cy="266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23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F8E7-F126-6874-5CDB-94A1C4DB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anchor="b">
            <a:normAutofit/>
          </a:bodyPr>
          <a:lstStyle/>
          <a:p>
            <a:r>
              <a:rPr lang="it-IT" dirty="0"/>
              <a:t>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2AF80-2133-0EC5-5F78-96F130DF0F9D}"/>
              </a:ext>
            </a:extLst>
          </p:cNvPr>
          <p:cNvSpPr txBox="1"/>
          <p:nvPr/>
        </p:nvSpPr>
        <p:spPr>
          <a:xfrm>
            <a:off x="1584796" y="1547664"/>
            <a:ext cx="8532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Un Design Pattern è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0F07B9F-E137-90C8-C07C-33E341B2C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3923926" cy="37269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it-IT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F4396-2D72-0EE3-A5A5-1FB8800454B7}"/>
              </a:ext>
            </a:extLst>
          </p:cNvPr>
          <p:cNvSpPr txBox="1"/>
          <p:nvPr/>
        </p:nvSpPr>
        <p:spPr>
          <a:xfrm>
            <a:off x="5950396" y="2438400"/>
            <a:ext cx="4896544" cy="178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None/>
              <a:defRPr sz="2000"/>
            </a:lvl1pPr>
            <a:lvl2pPr marL="594360" indent="-2286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</a:lvl2pPr>
            <a:lvl3pPr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/>
            </a:lvl3pPr>
            <a:lvl4pPr marL="123444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1554480" indent="-2286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5pPr>
            <a:lvl6pPr marL="187452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6pPr>
            <a:lvl7pPr marL="219456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7pPr>
            <a:lvl8pPr marL="251460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8pPr>
            <a:lvl9pPr marL="2834640" indent="-228600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/>
            </a:lvl9pPr>
          </a:lstStyle>
          <a:p>
            <a:endParaRPr lang="it-IT" dirty="0"/>
          </a:p>
        </p:txBody>
      </p:sp>
      <p:pic>
        <p:nvPicPr>
          <p:cNvPr id="9218" name="Picture 2" descr="Abstract Factory Design Pattern - ItalianCoders">
            <a:extLst>
              <a:ext uri="{FF2B5EF4-FFF2-40B4-BE49-F238E27FC236}">
                <a16:creationId xmlns:a16="http://schemas.microsoft.com/office/drawing/2014/main" id="{3677E18E-7361-2715-31BA-83E704C55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58" y="4077072"/>
            <a:ext cx="3923926" cy="266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70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Grazie per l’attenzione</a:t>
            </a:r>
          </a:p>
        </p:txBody>
      </p:sp>
      <p:pic>
        <p:nvPicPr>
          <p:cNvPr id="8" name="Picture Placeholder 7" descr="A blue circle with a blue circle with a black hand holding a dumbbell&#10;&#10;Description automatically generated">
            <a:extLst>
              <a:ext uri="{FF2B5EF4-FFF2-40B4-BE49-F238E27FC236}">
                <a16:creationId xmlns:a16="http://schemas.microsoft.com/office/drawing/2014/main" id="{2CE7750C-32B3-1D91-D6E7-A5223F1B60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2" t="1161" r="1387" b="3512"/>
          <a:stretch/>
        </p:blipFill>
        <p:spPr>
          <a:xfrm>
            <a:off x="1141412" y="876462"/>
            <a:ext cx="5054410" cy="5105076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304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F8E7-F126-6874-5CDB-94A1C4DB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anchor="b">
            <a:normAutofit/>
          </a:bodyPr>
          <a:lstStyle/>
          <a:p>
            <a:r>
              <a:rPr lang="it-IT" dirty="0"/>
              <a:t>Difficoltà incontrate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F3AB8-F866-33A7-F177-FF35BB41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6180" y="5779989"/>
            <a:ext cx="4480560" cy="737828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it-IT" sz="1300" dirty="0"/>
              <a:t>Nonostante queste sfide, il nostro team ha affrontato con determinazione ogni ostacolo e ha lavorato duramente per garantire il successo del progetto.</a:t>
            </a:r>
          </a:p>
          <a:p>
            <a:pPr>
              <a:spcAft>
                <a:spcPts val="600"/>
              </a:spcAft>
            </a:pPr>
            <a:endParaRPr lang="it-IT" sz="1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03C7-86F6-3C2E-07E6-3F81C31C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4885" y="2434594"/>
            <a:ext cx="3983463" cy="3730710"/>
          </a:xfrm>
        </p:spPr>
        <p:txBody>
          <a:bodyPr>
            <a:normAutofit/>
          </a:bodyPr>
          <a:lstStyle/>
          <a:p>
            <a:r>
              <a:rPr lang="it-IT" sz="1400" b="1" dirty="0"/>
              <a:t>Complessità dell'analisi dei requisiti: </a:t>
            </a:r>
            <a:r>
              <a:rPr lang="it-IT" sz="1400" dirty="0"/>
              <a:t>Definire in modo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chiaro e completo </a:t>
            </a:r>
            <a:r>
              <a:rPr lang="it-IT" sz="1400" dirty="0"/>
              <a:t>i requisiti dell'applicazione ha richiesto un'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attenta analisi </a:t>
            </a:r>
            <a:r>
              <a:rPr lang="it-IT" sz="1400" dirty="0"/>
              <a:t>delle esigenze degli utenti e dei processi coinvolti nel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monitoraggio</a:t>
            </a:r>
            <a:r>
              <a:rPr lang="it-IT" sz="1400" dirty="0"/>
              <a:t> dell'assunzione calorica.</a:t>
            </a:r>
          </a:p>
          <a:p>
            <a:r>
              <a:rPr lang="it-IT" sz="1400" b="1" dirty="0"/>
              <a:t>Integrazione dei dati nutrizionali: </a:t>
            </a:r>
            <a:r>
              <a:rPr lang="it-IT" sz="1400" dirty="0"/>
              <a:t>Ottenere e integrare dati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accurati</a:t>
            </a:r>
            <a:r>
              <a:rPr lang="it-IT" sz="1400" dirty="0"/>
              <a:t> 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aggiornati</a:t>
            </a:r>
            <a:r>
              <a:rPr lang="it-IT" sz="1400" dirty="0"/>
              <a:t> sui valori nutrizionali degli alimenti è stato un compito impegnativo, richiedendo la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ricerca</a:t>
            </a:r>
            <a:r>
              <a:rPr lang="it-IT" sz="1400" dirty="0"/>
              <a:t> e l'utilizzo di fonti affidabili e verificabili.</a:t>
            </a:r>
          </a:p>
          <a:p>
            <a:r>
              <a:rPr lang="it-IT" sz="1400" b="1" dirty="0"/>
              <a:t>Organizzazione degli incontri e comunicazione: </a:t>
            </a:r>
            <a:r>
              <a:rPr lang="it-IT" sz="1400" dirty="0"/>
              <a:t>Gestire efficacemente gli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incontri</a:t>
            </a:r>
            <a:r>
              <a:rPr lang="it-IT" sz="1400" dirty="0"/>
              <a:t> di team, la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comunicazione</a:t>
            </a:r>
            <a:r>
              <a:rPr lang="it-IT" sz="1400" dirty="0"/>
              <a:t> e la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collaborazione</a:t>
            </a:r>
            <a:r>
              <a:rPr lang="it-IT" sz="1400" dirty="0"/>
              <a:t> tra i membri del team è stata una sfida importante.</a:t>
            </a:r>
          </a:p>
        </p:txBody>
      </p:sp>
      <p:pic>
        <p:nvPicPr>
          <p:cNvPr id="1026" name="Picture 2" descr="Requisiti software: Cos'è e a cosa serve l'analisi dei requisiti |  Informatica e Ingegneria Online">
            <a:extLst>
              <a:ext uri="{FF2B5EF4-FFF2-40B4-BE49-F238E27FC236}">
                <a16:creationId xmlns:a16="http://schemas.microsoft.com/office/drawing/2014/main" id="{628493DE-9EBA-4A7E-F8DF-4422D747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1413" y="2420888"/>
            <a:ext cx="4752528" cy="316835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769D40-C95F-32A9-8E2C-A2AF5B35FBD8}"/>
              </a:ext>
            </a:extLst>
          </p:cNvPr>
          <p:cNvSpPr txBox="1"/>
          <p:nvPr/>
        </p:nvSpPr>
        <p:spPr>
          <a:xfrm>
            <a:off x="1522411" y="1628800"/>
            <a:ext cx="84124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it-IT" sz="1400" dirty="0"/>
              <a:t>Durante lo sviluppo dell'applicazione, abbiamo affrontato diverse sfide e difficoltà che hanno richiesto tempo e risorse per essere superate. Alcune delle principali difficoltà incontrate includono:</a:t>
            </a:r>
          </a:p>
        </p:txBody>
      </p:sp>
    </p:spTree>
    <p:extLst>
      <p:ext uri="{BB962C8B-B14F-4D97-AF65-F5344CB8AC3E}">
        <p14:creationId xmlns:p14="http://schemas.microsoft.com/office/powerpoint/2010/main" val="42833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F8E7-F126-6874-5CDB-94A1C4DB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anchor="b">
            <a:normAutofit/>
          </a:bodyPr>
          <a:lstStyle/>
          <a:p>
            <a:r>
              <a:rPr lang="it-IT" dirty="0"/>
              <a:t>Difficoltà incontrate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F3AB8-F866-33A7-F177-FF35BB41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5854" y="5373216"/>
            <a:ext cx="4480560" cy="737828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it-IT" sz="1300" dirty="0"/>
              <a:t>Nonostante queste sfide, il nostro team ha affrontato con determinazione ogni ostacolo e ha lavorato duramente per garantire il successo del progetto.</a:t>
            </a:r>
          </a:p>
          <a:p>
            <a:pPr algn="r">
              <a:spcAft>
                <a:spcPts val="600"/>
              </a:spcAft>
            </a:pPr>
            <a:endParaRPr lang="it-IT" sz="1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03C7-86F6-3C2E-07E6-3F81C31C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0" y="1988840"/>
            <a:ext cx="4211961" cy="4381871"/>
          </a:xfrm>
        </p:spPr>
        <p:txBody>
          <a:bodyPr>
            <a:normAutofit/>
          </a:bodyPr>
          <a:lstStyle/>
          <a:p>
            <a:r>
              <a:rPr lang="it-IT" sz="1400" b="1" dirty="0"/>
              <a:t>Progettazione dell'interfaccia utente: </a:t>
            </a:r>
            <a:r>
              <a:rPr lang="it-IT" sz="1400" dirty="0"/>
              <a:t>Creare un'interfaccia utente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intuitiva</a:t>
            </a:r>
            <a:r>
              <a:rPr lang="it-IT" sz="1400" dirty="0"/>
              <a:t> 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user-friendly </a:t>
            </a:r>
            <a:r>
              <a:rPr lang="it-IT" sz="1400" dirty="0"/>
              <a:t>è stato un processo iterativo, in cui abbiamo dovuto considerare diverse opzioni di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r>
              <a:rPr lang="it-IT" sz="1400" dirty="0"/>
              <a:t> e raccogliere feedback per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ottimizzare</a:t>
            </a:r>
            <a:r>
              <a:rPr lang="it-IT" sz="1400" dirty="0"/>
              <a:t> l'esperienza complessiva dell'applicazione.</a:t>
            </a:r>
          </a:p>
          <a:p>
            <a:r>
              <a:rPr lang="it-IT" sz="1400" b="1" dirty="0"/>
              <a:t>Implementazione delle funzionalità avanzate: </a:t>
            </a:r>
            <a:r>
              <a:rPr lang="it-IT" sz="1400" dirty="0"/>
              <a:t>Introdurre funzionalità avanzate, come il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calcolo</a:t>
            </a:r>
            <a:r>
              <a:rPr lang="it-IT" sz="1400" dirty="0"/>
              <a:t> automatico delle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calorie consumate </a:t>
            </a:r>
            <a:r>
              <a:rPr lang="it-IT" sz="1400" dirty="0"/>
              <a:t>e la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generazione</a:t>
            </a:r>
            <a:r>
              <a:rPr lang="it-IT" sz="1400" dirty="0"/>
              <a:t> di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</a:t>
            </a:r>
            <a:r>
              <a:rPr lang="it-IT" sz="1400" dirty="0"/>
              <a:t> personalizzati, ha richiesto un'attenta progettazione e sviluppo per garantire la precisione e l'affidabilità dei risultati.</a:t>
            </a:r>
          </a:p>
          <a:p>
            <a:r>
              <a:rPr lang="it-IT" sz="1400" b="1" dirty="0"/>
              <a:t>Test e debug: </a:t>
            </a:r>
            <a:r>
              <a:rPr lang="it-IT" sz="1400" dirty="0"/>
              <a:t>Condurre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approfonditi </a:t>
            </a:r>
            <a:r>
              <a:rPr lang="it-IT" sz="1400" dirty="0"/>
              <a:t>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individuare</a:t>
            </a:r>
            <a:r>
              <a:rPr lang="it-IT" sz="1400" dirty="0"/>
              <a:t> 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risolvere</a:t>
            </a:r>
            <a:r>
              <a:rPr lang="it-IT" sz="1400" dirty="0"/>
              <a:t> eventuali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bug</a:t>
            </a:r>
            <a:r>
              <a:rPr lang="it-IT" sz="1400" dirty="0"/>
              <a:t> 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problemi</a:t>
            </a:r>
            <a:r>
              <a:rPr lang="it-IT" sz="1400" dirty="0"/>
              <a:t> di performance è stato un processo continuo e fondamentale per garantire la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stabilità</a:t>
            </a:r>
            <a:r>
              <a:rPr lang="it-IT" sz="1400" dirty="0"/>
              <a:t> e l'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efficienza</a:t>
            </a:r>
            <a:r>
              <a:rPr lang="it-IT" sz="1400" dirty="0"/>
              <a:t> dell'applicazione.</a:t>
            </a:r>
          </a:p>
        </p:txBody>
      </p:sp>
      <p:pic>
        <p:nvPicPr>
          <p:cNvPr id="2052" name="Picture 4" descr="Processo e tecniche di testing e debugging del software | Informatica e  Ingegneria Online">
            <a:extLst>
              <a:ext uri="{FF2B5EF4-FFF2-40B4-BE49-F238E27FC236}">
                <a16:creationId xmlns:a16="http://schemas.microsoft.com/office/drawing/2014/main" id="{9CE01BC2-50D4-2747-7BD2-7526DE9CA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2420888"/>
            <a:ext cx="5296900" cy="258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1" name="Picture 19" descr="Eclipse Logo Png">
            <a:extLst>
              <a:ext uri="{FF2B5EF4-FFF2-40B4-BE49-F238E27FC236}">
                <a16:creationId xmlns:a16="http://schemas.microsoft.com/office/drawing/2014/main" id="{DF5C9EEC-612A-F411-9B0C-84C31859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40" y="2306311"/>
            <a:ext cx="2562398" cy="19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ACF8E7-F126-6874-5CDB-94A1C4DB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anchor="b">
            <a:normAutofit/>
          </a:bodyPr>
          <a:lstStyle/>
          <a:p>
            <a:r>
              <a:rPr lang="it-IT" dirty="0"/>
              <a:t>Paradigma di programmazione e strumenti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F3AB8-F866-33A7-F177-FF35BB41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5854" y="5623535"/>
            <a:ext cx="4480560" cy="737828"/>
          </a:xfrm>
        </p:spPr>
        <p:txBody>
          <a:bodyPr anchor="ctr">
            <a:normAutofit/>
          </a:bodyPr>
          <a:lstStyle/>
          <a:p>
            <a:r>
              <a:rPr lang="it-IT" sz="1200" dirty="0"/>
              <a:t>L'adozione di questi strumenti ha svolto un ruolo fondamentale nel supportare il nostro processo di sviluppo e nel garantire il successo del progetto.</a:t>
            </a:r>
          </a:p>
          <a:p>
            <a:pPr>
              <a:spcAft>
                <a:spcPts val="600"/>
              </a:spcAft>
            </a:pPr>
            <a:endParaRPr lang="it-IT" sz="1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03C7-86F6-3C2E-07E6-3F81C31C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9015" y="2693098"/>
            <a:ext cx="4453956" cy="3688230"/>
          </a:xfrm>
        </p:spPr>
        <p:txBody>
          <a:bodyPr>
            <a:normAutofit/>
          </a:bodyPr>
          <a:lstStyle/>
          <a:p>
            <a:r>
              <a:rPr lang="it-IT" sz="1400" b="1" dirty="0"/>
              <a:t>Ambiente di sviluppo integrato (IDE): </a:t>
            </a:r>
            <a:r>
              <a:rPr lang="it-IT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Eclipse</a:t>
            </a:r>
            <a:r>
              <a:rPr lang="it-IT" sz="1400" dirty="0"/>
              <a:t> è stato il nostro principale ambiente di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sviluppo</a:t>
            </a:r>
            <a:r>
              <a:rPr lang="it-IT" sz="1400" dirty="0"/>
              <a:t> per la scrittura del codice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it-IT" sz="1400" dirty="0"/>
              <a:t>. Offre un'ampia gamma di funzionalità e strumenti per facilitare lo sviluppo e la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gestione</a:t>
            </a:r>
            <a:r>
              <a:rPr lang="it-IT" sz="1400" dirty="0"/>
              <a:t> del progetto.</a:t>
            </a:r>
          </a:p>
          <a:p>
            <a:r>
              <a:rPr lang="it-IT" sz="1400" b="1" dirty="0"/>
              <a:t>Gestione del database: </a:t>
            </a:r>
            <a:r>
              <a:rPr lang="it-IT" sz="1400" dirty="0"/>
              <a:t>Per la gestione del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it-IT" sz="1400" dirty="0"/>
              <a:t>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SQLite</a:t>
            </a:r>
            <a:r>
              <a:rPr lang="it-IT" sz="1400" dirty="0"/>
              <a:t>, abbiamo utilizzato </a:t>
            </a:r>
            <a:r>
              <a:rPr lang="it-IT" sz="14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DBeaver</a:t>
            </a:r>
            <a:r>
              <a:rPr lang="it-IT" sz="1400" dirty="0"/>
              <a:t>, un potente strumento open-source che ci ha permesso di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creare</a:t>
            </a:r>
            <a:r>
              <a:rPr lang="it-IT" sz="1400" dirty="0"/>
              <a:t>,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modificare</a:t>
            </a:r>
            <a:r>
              <a:rPr lang="it-IT" sz="1400" dirty="0"/>
              <a:t> 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interrogare</a:t>
            </a:r>
            <a:r>
              <a:rPr lang="it-IT" sz="1400" dirty="0"/>
              <a:t> il database in modo efficiente.</a:t>
            </a:r>
          </a:p>
          <a:p>
            <a:r>
              <a:rPr lang="it-IT" sz="1400" b="1" dirty="0"/>
              <a:t>Strumento per la Modellazione UML: </a:t>
            </a:r>
            <a:r>
              <a:rPr lang="it-IT" sz="1400" dirty="0"/>
              <a:t>Per la creazione dei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diagrammi UML</a:t>
            </a:r>
            <a:r>
              <a:rPr lang="it-IT" sz="1400" dirty="0"/>
              <a:t>, abbiamo impiegato </a:t>
            </a:r>
            <a:r>
              <a:rPr lang="it-IT" sz="14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StarUML</a:t>
            </a:r>
            <a:r>
              <a:rPr lang="it-IT" sz="1400" dirty="0"/>
              <a:t>, uno strumento intuitivo e completo che ci ha consentito di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visualizzare</a:t>
            </a:r>
            <a:r>
              <a:rPr lang="it-IT" sz="1400" dirty="0"/>
              <a:t> 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progettare</a:t>
            </a:r>
            <a:r>
              <a:rPr lang="it-IT" sz="1400" dirty="0"/>
              <a:t> l'architettura del software in modo chiaro e preciso.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2AF80-2133-0EC5-5F78-96F130DF0F9D}"/>
              </a:ext>
            </a:extLst>
          </p:cNvPr>
          <p:cNvSpPr txBox="1"/>
          <p:nvPr/>
        </p:nvSpPr>
        <p:spPr>
          <a:xfrm>
            <a:off x="1555886" y="1610216"/>
            <a:ext cx="80669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Nel corso dello sviluppo del progetto, abbiamo adottato diversi strumenti e tecnologie che riflettono il nostro approccio al paradigma di programmazione. Questi strumenti sono stati scelti per la loro efficacia, affidabilità e capacità di supportare il nostro processo di sviluppo. Essi includono:</a:t>
            </a:r>
          </a:p>
        </p:txBody>
      </p:sp>
      <p:pic>
        <p:nvPicPr>
          <p:cNvPr id="3087" name="Picture 15" descr="UML Tools - Javatpoint">
            <a:extLst>
              <a:ext uri="{FF2B5EF4-FFF2-40B4-BE49-F238E27FC236}">
                <a16:creationId xmlns:a16="http://schemas.microsoft.com/office/drawing/2014/main" id="{C8635E40-FA64-8028-5B96-1333ED5B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64" y="3861048"/>
            <a:ext cx="1581744" cy="15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GitHub - dbeaver/dbeaver: Free universal database tool and SQL client">
            <a:extLst>
              <a:ext uri="{FF2B5EF4-FFF2-40B4-BE49-F238E27FC236}">
                <a16:creationId xmlns:a16="http://schemas.microsoft.com/office/drawing/2014/main" id="{A14F950C-07F6-C1FE-EC3B-88EB8E26B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078" y="3875992"/>
            <a:ext cx="2562399" cy="12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66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F8E7-F126-6874-5CDB-94A1C4DB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anchor="b">
            <a:normAutofit/>
          </a:bodyPr>
          <a:lstStyle/>
          <a:p>
            <a:r>
              <a:rPr lang="it-IT" dirty="0"/>
              <a:t>Paradigma di programmazione e strumenti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F3AB8-F866-33A7-F177-FF35BB41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5854" y="5623535"/>
            <a:ext cx="4480560" cy="737828"/>
          </a:xfrm>
        </p:spPr>
        <p:txBody>
          <a:bodyPr anchor="ctr">
            <a:normAutofit/>
          </a:bodyPr>
          <a:lstStyle/>
          <a:p>
            <a:r>
              <a:rPr lang="it-IT" sz="1200" dirty="0"/>
              <a:t>L'adozione di questi strumenti ha svolto un ruolo fondamentale nel supportare il nostro processo di sviluppo e nel garantire il successo del progetto.</a:t>
            </a:r>
          </a:p>
          <a:p>
            <a:pPr>
              <a:spcAft>
                <a:spcPts val="600"/>
              </a:spcAft>
            </a:pPr>
            <a:endParaRPr lang="it-IT" sz="1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03C7-86F6-3C2E-07E6-3F81C31C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9015" y="2693098"/>
            <a:ext cx="4041341" cy="3688230"/>
          </a:xfrm>
        </p:spPr>
        <p:txBody>
          <a:bodyPr>
            <a:normAutofit/>
          </a:bodyPr>
          <a:lstStyle/>
          <a:p>
            <a:r>
              <a:rPr lang="it-IT" sz="1400" b="1" dirty="0"/>
              <a:t>Piattaforma di hosting: </a:t>
            </a:r>
            <a:r>
              <a:rPr lang="it-IT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GitHub</a:t>
            </a:r>
            <a:r>
              <a:rPr lang="it-IT" sz="1400" dirty="0"/>
              <a:t> è stata la nostra piattaforma di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hosting</a:t>
            </a:r>
            <a:r>
              <a:rPr lang="it-IT" sz="1400" dirty="0"/>
              <a:t> principale, utilizzata per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condividere</a:t>
            </a:r>
            <a:r>
              <a:rPr lang="it-IT" sz="1400" dirty="0"/>
              <a:t> il codice,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gestire</a:t>
            </a:r>
            <a:r>
              <a:rPr lang="it-IT" sz="1400" dirty="0"/>
              <a:t> le versioni 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collaborare</a:t>
            </a:r>
            <a:r>
              <a:rPr lang="it-IT" sz="1400" dirty="0"/>
              <a:t> con gli altri membri del team.</a:t>
            </a:r>
          </a:p>
          <a:p>
            <a:r>
              <a:rPr lang="it-IT" sz="1400" b="1" dirty="0"/>
              <a:t>Strumento di presentazione: </a:t>
            </a:r>
            <a:r>
              <a:rPr lang="it-IT" sz="1400" dirty="0"/>
              <a:t>Infine, per la creazione della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presentazione</a:t>
            </a:r>
            <a:r>
              <a:rPr lang="it-IT" sz="1400" dirty="0"/>
              <a:t> finale, abbiamo utilizzato </a:t>
            </a:r>
            <a:r>
              <a:rPr lang="it-IT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Microsoft PowerPoint</a:t>
            </a:r>
            <a:r>
              <a:rPr lang="it-IT" sz="1400" dirty="0"/>
              <a:t>, un software ampiamente utilizzato e ben noto per la sua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versatilità</a:t>
            </a:r>
            <a:r>
              <a:rPr lang="it-IT" sz="1400" dirty="0"/>
              <a:t> 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facilità</a:t>
            </a:r>
            <a:r>
              <a:rPr lang="it-IT" sz="1400" dirty="0"/>
              <a:t> d'uso nella creazione di presentazioni professionali.</a:t>
            </a:r>
          </a:p>
        </p:txBody>
      </p:sp>
      <p:pic>
        <p:nvPicPr>
          <p:cNvPr id="4098" name="Picture 2" descr="What is GitHub? — Pythia Foundations">
            <a:extLst>
              <a:ext uri="{FF2B5EF4-FFF2-40B4-BE49-F238E27FC236}">
                <a16:creationId xmlns:a16="http://schemas.microsoft.com/office/drawing/2014/main" id="{ABF47990-D74F-99A1-C437-E7AACD48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64" y="2038292"/>
            <a:ext cx="3240360" cy="182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2FCC29C-D000-56C4-8869-1B13793E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3717033"/>
            <a:ext cx="162366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8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Software </a:t>
            </a:r>
            <a:r>
              <a:rPr lang="it-IT" dirty="0" err="1"/>
              <a:t>configuration</a:t>
            </a:r>
            <a:r>
              <a:rPr lang="it-IT" dirty="0"/>
              <a:t> management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995612" y="2924944"/>
            <a:ext cx="3816424" cy="3415642"/>
          </a:xfrm>
        </p:spPr>
        <p:txBody>
          <a:bodyPr rtlCol="0">
            <a:normAutofit/>
          </a:bodyPr>
          <a:lstStyle/>
          <a:p>
            <a:r>
              <a:rPr lang="it-IT" sz="1400" b="1" dirty="0"/>
              <a:t>Utilizzo di GitHub: </a:t>
            </a:r>
            <a:r>
              <a:rPr lang="it-IT" sz="1400" dirty="0"/>
              <a:t>Abbiamo utilizzato GitHub come piattaforma di hosting principale per il nostro progetto. GitHub ci ha fornito un ambiente centralizzato per la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condivisione</a:t>
            </a:r>
            <a:r>
              <a:rPr lang="it-IT" sz="1400" dirty="0"/>
              <a:t> del codice, la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gestione</a:t>
            </a:r>
            <a:r>
              <a:rPr lang="it-IT" sz="1400" dirty="0"/>
              <a:t> delle versioni e la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collaborazione</a:t>
            </a:r>
            <a:r>
              <a:rPr lang="it-IT" sz="1400" dirty="0"/>
              <a:t> tra i membri del team.</a:t>
            </a:r>
          </a:p>
          <a:p>
            <a:r>
              <a:rPr lang="it-IT" sz="1400" b="1" dirty="0"/>
              <a:t>Organizzazione del repository: </a:t>
            </a:r>
            <a:r>
              <a:rPr lang="it-IT" sz="1400" dirty="0"/>
              <a:t>Abbiamo strutturato il repository GitHub in modo efficiente, con directory dedicate per il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codice</a:t>
            </a:r>
            <a:r>
              <a:rPr lang="it-IT" sz="1400" dirty="0"/>
              <a:t> sorgente e la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documentazione</a:t>
            </a:r>
            <a:r>
              <a:rPr lang="it-IT" sz="1400" dirty="0"/>
              <a:t>. Questa organizzazione ci ha aiutato a mantenere il progetto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ordinato</a:t>
            </a:r>
            <a:r>
              <a:rPr lang="it-IT" sz="1400" dirty="0"/>
              <a:t> e facilmente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navigabile</a:t>
            </a:r>
            <a:r>
              <a:rPr lang="it-IT" sz="1400" dirty="0"/>
              <a:t>.</a:t>
            </a:r>
          </a:p>
        </p:txBody>
      </p:sp>
      <p:pic>
        <p:nvPicPr>
          <p:cNvPr id="2" name="Picture 2" descr="What is GitHub? — Pythia Foundations">
            <a:extLst>
              <a:ext uri="{FF2B5EF4-FFF2-40B4-BE49-F238E27FC236}">
                <a16:creationId xmlns:a16="http://schemas.microsoft.com/office/drawing/2014/main" id="{63AE2838-E061-B59C-407F-2383F1A9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76" y="548680"/>
            <a:ext cx="2304187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443186-7A36-7FB7-A63E-857E88C45C32}"/>
              </a:ext>
            </a:extLst>
          </p:cNvPr>
          <p:cNvSpPr txBox="1"/>
          <p:nvPr/>
        </p:nvSpPr>
        <p:spPr>
          <a:xfrm>
            <a:off x="3404461" y="6134511"/>
            <a:ext cx="7272808" cy="605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9pPr>
          </a:lstStyle>
          <a:p>
            <a:pPr algn="r"/>
            <a:r>
              <a:rPr lang="it-IT" dirty="0"/>
              <a:t>La corretta gestione della configurazione del software è stata fondamentale per mantenere l'ordine e la coerenza nel nostro progetto e per garantire una collaborazione efficace e produttiva tra i membri del team.</a:t>
            </a:r>
          </a:p>
        </p:txBody>
      </p:sp>
      <p:pic>
        <p:nvPicPr>
          <p:cNvPr id="6146" name="Picture 2" descr="un'immagine informatica con la scritta &quot;SCM&quot; per indicare il software configuration management">
            <a:extLst>
              <a:ext uri="{FF2B5EF4-FFF2-40B4-BE49-F238E27FC236}">
                <a16:creationId xmlns:a16="http://schemas.microsoft.com/office/drawing/2014/main" id="{D3A60D93-4183-682B-6AA2-9C71C0AB3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2531754"/>
            <a:ext cx="3622636" cy="362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69AD0F-2CD1-C148-6B4E-B499AA9CBDA5}"/>
              </a:ext>
            </a:extLst>
          </p:cNvPr>
          <p:cNvSpPr txBox="1"/>
          <p:nvPr/>
        </p:nvSpPr>
        <p:spPr>
          <a:xfrm>
            <a:off x="2926060" y="1667767"/>
            <a:ext cx="76708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 rtl="0">
              <a:buNone/>
            </a:pPr>
            <a:r>
              <a:rPr lang="it-IT" sz="1400" dirty="0"/>
              <a:t>Il Software </a:t>
            </a:r>
            <a:r>
              <a:rPr lang="it-IT" sz="1400" dirty="0" err="1"/>
              <a:t>Configuration</a:t>
            </a:r>
            <a:r>
              <a:rPr lang="it-IT" sz="1400" dirty="0"/>
              <a:t> Management (</a:t>
            </a:r>
            <a:r>
              <a:rPr lang="it-IT" sz="14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SCM</a:t>
            </a:r>
            <a:r>
              <a:rPr lang="it-IT" sz="1400" dirty="0"/>
              <a:t>) è una pratica essenziale per garantire una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gestione</a:t>
            </a:r>
            <a:r>
              <a:rPr lang="it-IT" sz="1400" dirty="0"/>
              <a:t> efficace e sistematica del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codice</a:t>
            </a:r>
            <a:r>
              <a:rPr lang="it-IT" sz="1400" dirty="0"/>
              <a:t> e della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documentazione</a:t>
            </a:r>
            <a:r>
              <a:rPr lang="it-IT" sz="1400" dirty="0"/>
              <a:t> del progetto. Nel corso del nostro lavoro, abbiamo adottato diverse strategie e strumenti per gestire la configurazione del software. Alcuni aspetti chiave includono:</a:t>
            </a:r>
          </a:p>
        </p:txBody>
      </p:sp>
    </p:spTree>
    <p:extLst>
      <p:ext uri="{BB962C8B-B14F-4D97-AF65-F5344CB8AC3E}">
        <p14:creationId xmlns:p14="http://schemas.microsoft.com/office/powerpoint/2010/main" val="2471336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16 Types of Projects. Classification in Project Management">
            <a:extLst>
              <a:ext uri="{FF2B5EF4-FFF2-40B4-BE49-F238E27FC236}">
                <a16:creationId xmlns:a16="http://schemas.microsoft.com/office/drawing/2014/main" id="{FCCA338E-6502-C325-0E84-25BF3B847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8"/>
          <a:stretch/>
        </p:blipFill>
        <p:spPr bwMode="auto">
          <a:xfrm>
            <a:off x="5698077" y="3591749"/>
            <a:ext cx="4781207" cy="294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Software </a:t>
            </a:r>
            <a:r>
              <a:rPr lang="it-IT" dirty="0" err="1"/>
              <a:t>configuration</a:t>
            </a:r>
            <a:r>
              <a:rPr lang="it-IT" dirty="0"/>
              <a:t> management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2073969"/>
          </a:xfrm>
        </p:spPr>
        <p:txBody>
          <a:bodyPr rtlCol="0">
            <a:normAutofit lnSpcReduction="10000"/>
          </a:bodyPr>
          <a:lstStyle/>
          <a:p>
            <a:r>
              <a:rPr lang="it-IT" sz="1400" b="1" dirty="0"/>
              <a:t>Gestione delle modifiche: </a:t>
            </a:r>
            <a:r>
              <a:rPr lang="it-IT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</a:t>
            </a:r>
            <a:r>
              <a:rPr lang="it-IT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caricare modifiche </a:t>
            </a:r>
            <a:r>
              <a:rPr lang="it-IT" sz="1400" dirty="0"/>
              <a:t>significative sul repository, abbiamo concordato di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discutere</a:t>
            </a:r>
            <a:r>
              <a:rPr lang="it-IT" sz="1400" dirty="0"/>
              <a:t> 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valutare</a:t>
            </a:r>
            <a:r>
              <a:rPr lang="it-IT" sz="1400" dirty="0"/>
              <a:t> le modifiche come team. Questo ci ha permesso di evitare errori e garantire che il codice caricato fosse di alta qualità.</a:t>
            </a:r>
            <a:endParaRPr lang="it-IT" sz="1400" b="1" dirty="0"/>
          </a:p>
          <a:p>
            <a:r>
              <a:rPr lang="it-IT" sz="1400" b="1" dirty="0"/>
              <a:t>Organizzazione dei compiti: </a:t>
            </a:r>
            <a:r>
              <a:rPr lang="it-IT" sz="1400" dirty="0"/>
              <a:t>Abbiamo utilizzato le sezioni "</a:t>
            </a:r>
            <a:r>
              <a:rPr lang="it-IT" sz="1400" i="1" dirty="0"/>
              <a:t>Issues</a:t>
            </a:r>
            <a:r>
              <a:rPr lang="it-IT" sz="1400" dirty="0"/>
              <a:t>" e "</a:t>
            </a:r>
            <a:r>
              <a:rPr lang="it-IT" sz="1400" i="1" dirty="0"/>
              <a:t>Projects</a:t>
            </a:r>
            <a:r>
              <a:rPr lang="it-IT" sz="1400" dirty="0"/>
              <a:t>" di GitHub per tenere traccia dei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compiti</a:t>
            </a:r>
            <a:r>
              <a:rPr lang="it-IT" sz="1400" dirty="0"/>
              <a:t> e delle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attività</a:t>
            </a:r>
            <a:r>
              <a:rPr lang="it-IT" sz="1400" dirty="0"/>
              <a:t> da svolgere. Ogni problema è stato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assegnato</a:t>
            </a:r>
            <a:r>
              <a:rPr lang="it-IT" sz="1400" dirty="0"/>
              <a:t> a un membro del team, facilitando la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collaborazione</a:t>
            </a:r>
            <a:r>
              <a:rPr lang="it-IT" sz="1400" dirty="0"/>
              <a:t> e la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suddivisione</a:t>
            </a:r>
            <a:r>
              <a:rPr lang="it-IT" sz="1400" dirty="0"/>
              <a:t> del lavoro.</a:t>
            </a:r>
          </a:p>
          <a:p>
            <a:r>
              <a:rPr lang="it-IT" sz="1400" b="1" dirty="0"/>
              <a:t>Documentazione dettagliata: </a:t>
            </a:r>
            <a:r>
              <a:rPr lang="it-IT" sz="1400" dirty="0"/>
              <a:t>Abbiamo mantenuto una documentazione dettagliata all'interno del repository, includendo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guide</a:t>
            </a:r>
            <a:r>
              <a:rPr lang="it-IT" sz="1400" dirty="0"/>
              <a:t> per lo sviluppo 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r>
              <a:rPr lang="it-IT" sz="1400" dirty="0"/>
              <a:t> sulle decisioni prese.</a:t>
            </a:r>
          </a:p>
        </p:txBody>
      </p:sp>
      <p:pic>
        <p:nvPicPr>
          <p:cNvPr id="2" name="Picture 2" descr="What is GitHub? — Pythia Foundations">
            <a:extLst>
              <a:ext uri="{FF2B5EF4-FFF2-40B4-BE49-F238E27FC236}">
                <a16:creationId xmlns:a16="http://schemas.microsoft.com/office/drawing/2014/main" id="{63AE2838-E061-B59C-407F-2383F1A9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76" y="548680"/>
            <a:ext cx="2304187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DE8A0D-6B59-9F9F-B2EA-66F35152A76A}"/>
              </a:ext>
            </a:extLst>
          </p:cNvPr>
          <p:cNvSpPr txBox="1"/>
          <p:nvPr/>
        </p:nvSpPr>
        <p:spPr>
          <a:xfrm>
            <a:off x="3194608" y="6280190"/>
            <a:ext cx="7272808" cy="605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9pPr>
          </a:lstStyle>
          <a:p>
            <a:pPr algn="ctr"/>
            <a:r>
              <a:rPr lang="it-IT" dirty="0"/>
              <a:t>La corretta gestione della configurazione del software è stata fondamentale per mantenere l'ordine e la coerenza nel nostro progetto e per garantire una collaborazione efficace e produttiva tra i membri del team.</a:t>
            </a:r>
          </a:p>
        </p:txBody>
      </p:sp>
      <p:pic>
        <p:nvPicPr>
          <p:cNvPr id="5124" name="Picture 4" descr="Illustrazione Stock Issues concept icon means problems or difficulties and  concerns - 3d illustration | Adobe Stock">
            <a:extLst>
              <a:ext uri="{FF2B5EF4-FFF2-40B4-BE49-F238E27FC236}">
                <a16:creationId xmlns:a16="http://schemas.microsoft.com/office/drawing/2014/main" id="{DACF440F-2EA4-97F5-3169-5A68F3C55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522" y="3717032"/>
            <a:ext cx="2660890" cy="266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17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F8E7-F126-6874-5CDB-94A1C4DB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anchor="b">
            <a:normAutofit/>
          </a:bodyPr>
          <a:lstStyle/>
          <a:p>
            <a:r>
              <a:rPr lang="it-IT" dirty="0"/>
              <a:t>SCRUM life </a:t>
            </a:r>
            <a:r>
              <a:rPr lang="it-IT" dirty="0" err="1"/>
              <a:t>cycle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2AF80-2133-0EC5-5F78-96F130DF0F9D}"/>
              </a:ext>
            </a:extLst>
          </p:cNvPr>
          <p:cNvSpPr txBox="1"/>
          <p:nvPr/>
        </p:nvSpPr>
        <p:spPr>
          <a:xfrm>
            <a:off x="1522414" y="1556792"/>
            <a:ext cx="85324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Nel nostro progetto, abbiamo adottato l'approccio organizzativo </a:t>
            </a:r>
            <a:r>
              <a:rPr lang="it-IT" sz="1400" dirty="0" err="1"/>
              <a:t>Scrum</a:t>
            </a:r>
            <a:r>
              <a:rPr lang="it-IT" sz="1400" dirty="0"/>
              <a:t>, un framework agile ampiamente utilizzato nello sviluppo software. Esso si basa su un processo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iterativo</a:t>
            </a:r>
            <a:r>
              <a:rPr lang="it-IT" sz="1400" dirty="0"/>
              <a:t> e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incrementale</a:t>
            </a:r>
            <a:r>
              <a:rPr lang="it-IT" sz="1400" dirty="0"/>
              <a:t>, suddividendo il lavoro in brevi periodi di tempo chiamati sprint.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0F07B9F-E137-90C8-C07C-33E341B2C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4427982" cy="4014936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it-IT" dirty="0"/>
              <a:t>Le </a:t>
            </a:r>
            <a:r>
              <a:rPr lang="it-IT" sz="2000" dirty="0"/>
              <a:t>caratteristiche principali dell'organizzazione </a:t>
            </a:r>
            <a:r>
              <a:rPr lang="it-IT" sz="2000" dirty="0" err="1"/>
              <a:t>Scrum</a:t>
            </a:r>
            <a:r>
              <a:rPr lang="it-IT" sz="2000" dirty="0"/>
              <a:t> includono:</a:t>
            </a:r>
          </a:p>
          <a:p>
            <a:r>
              <a:rPr lang="it-IT" sz="2000" b="1" dirty="0"/>
              <a:t>Squadra </a:t>
            </a:r>
            <a:r>
              <a:rPr lang="it-IT" sz="2000" b="1" dirty="0" err="1"/>
              <a:t>Scrum</a:t>
            </a:r>
            <a:r>
              <a:rPr lang="it-IT" sz="2000" b="1" dirty="0"/>
              <a:t>:</a:t>
            </a:r>
            <a:r>
              <a:rPr lang="it-IT" sz="2000" dirty="0"/>
              <a:t> Una squadra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auto-organizzata</a:t>
            </a:r>
            <a:r>
              <a:rPr lang="it-IT" sz="2000" dirty="0"/>
              <a:t> e multifunzionale responsabile dello sviluppo del prodotto.</a:t>
            </a:r>
          </a:p>
          <a:p>
            <a:r>
              <a:rPr lang="it-IT" sz="2000" b="1" dirty="0"/>
              <a:t>Sprint: </a:t>
            </a:r>
            <a:r>
              <a:rPr lang="it-IT" sz="2000" dirty="0"/>
              <a:t>Periodi di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tempo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predeterminati</a:t>
            </a:r>
            <a:r>
              <a:rPr lang="it-IT" sz="2000" dirty="0"/>
              <a:t> (solitamente da una a quattro settimane) durante i quali la squadra sviluppa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incrementi</a:t>
            </a:r>
            <a:r>
              <a:rPr lang="it-IT" sz="2000" dirty="0"/>
              <a:t> di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funzionalità</a:t>
            </a:r>
            <a:r>
              <a:rPr lang="it-IT" sz="2000" dirty="0"/>
              <a:t> utilizzabili del prodotto.</a:t>
            </a:r>
          </a:p>
          <a:p>
            <a:r>
              <a:rPr lang="it-IT" sz="2000" b="1" dirty="0"/>
              <a:t>Riunioni </a:t>
            </a:r>
            <a:r>
              <a:rPr lang="it-IT" sz="2000" b="1" dirty="0" err="1"/>
              <a:t>Scrum</a:t>
            </a:r>
            <a:r>
              <a:rPr lang="it-IT" sz="2000" b="1" dirty="0"/>
              <a:t>: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Riunioni</a:t>
            </a:r>
            <a:r>
              <a:rPr lang="it-IT" sz="2000" dirty="0"/>
              <a:t> regolari, tra cui lo </a:t>
            </a:r>
            <a:r>
              <a:rPr lang="it-I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Sprint Planning</a:t>
            </a:r>
            <a:r>
              <a:rPr lang="it-IT" sz="2000" dirty="0"/>
              <a:t>, il </a:t>
            </a:r>
            <a:r>
              <a:rPr lang="it-IT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Daily</a:t>
            </a:r>
            <a:r>
              <a:rPr lang="it-I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Scrum</a:t>
            </a:r>
            <a:r>
              <a:rPr lang="it-IT" sz="2000" dirty="0"/>
              <a:t>, lo </a:t>
            </a:r>
            <a:r>
              <a:rPr lang="it-I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Sprint Review </a:t>
            </a:r>
            <a:r>
              <a:rPr lang="it-IT" sz="2000" dirty="0"/>
              <a:t>e la </a:t>
            </a:r>
            <a:r>
              <a:rPr lang="it-I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Sprint </a:t>
            </a:r>
            <a:r>
              <a:rPr lang="it-IT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Retrospective</a:t>
            </a:r>
            <a:r>
              <a:rPr lang="it-IT" sz="2000" dirty="0"/>
              <a:t>, che aiutano a sincronizzare il lavoro della squadra e a riflettere sulle prestazioni.</a:t>
            </a:r>
          </a:p>
          <a:p>
            <a:r>
              <a:rPr lang="it-IT" sz="2000" b="1" dirty="0"/>
              <a:t>Backlog del prodotto e backlog dello sprint: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Elenco</a:t>
            </a:r>
            <a:r>
              <a:rPr lang="it-IT" sz="2000" dirty="0"/>
              <a:t> di lavori da fare,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prioritizzati</a:t>
            </a:r>
            <a:r>
              <a:rPr lang="it-IT" sz="2000" dirty="0"/>
              <a:t> dal valore commerciale e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divisi</a:t>
            </a:r>
            <a:r>
              <a:rPr lang="it-IT" sz="2000" dirty="0"/>
              <a:t> in piccoli compiti gestiti durante lo sprint.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67B5F-DBE1-9670-5008-67404F46A78F}"/>
              </a:ext>
            </a:extLst>
          </p:cNvPr>
          <p:cNvSpPr txBox="1"/>
          <p:nvPr/>
        </p:nvSpPr>
        <p:spPr>
          <a:xfrm>
            <a:off x="4870276" y="6157870"/>
            <a:ext cx="609289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it-IT"/>
            </a:defPPr>
            <a:lvl1pPr indent="0" algn="r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600" b="1"/>
            </a:lvl9pPr>
          </a:lstStyle>
          <a:p>
            <a:r>
              <a:rPr lang="it-IT" dirty="0"/>
              <a:t>L'organizzazione </a:t>
            </a:r>
            <a:r>
              <a:rPr lang="it-IT" dirty="0" err="1"/>
              <a:t>Scrum</a:t>
            </a:r>
            <a:r>
              <a:rPr lang="it-IT" dirty="0"/>
              <a:t> favorisce la trasparenza, la collaborazione e l'adattamento continuo, consentendo al team di rispondere in modo flessibile ai cambiamenti nei requisiti e alle sfide emergenti.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E1C71A-40B6-EDB3-4340-71EBC526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96" y="2127722"/>
            <a:ext cx="4960192" cy="38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0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lta cucina 16x9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050857_TF02901023_Win32" id="{B34F87DB-145D-4A15-AFE1-4DEA62B57C9B}" vid="{9FF29A2F-702C-4ADB-A2DA-1273B06EE23B}"/>
    </a:ext>
  </a:extLst>
</a:theme>
</file>

<file path=ppt/theme/theme2.xml><?xml version="1.0" encoding="utf-8"?>
<a:theme xmlns:a="http://schemas.openxmlformats.org/drawingml/2006/main" name="Tema di Offic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2188</Words>
  <Application>Microsoft Office PowerPoint</Application>
  <PresentationFormat>Custom</PresentationFormat>
  <Paragraphs>157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Cambria</vt:lpstr>
      <vt:lpstr>Wingdings</vt:lpstr>
      <vt:lpstr>Alta cucina 16x9</vt:lpstr>
      <vt:lpstr>Progetto ingegneria del software</vt:lpstr>
      <vt:lpstr>Obiettivo</vt:lpstr>
      <vt:lpstr>Difficoltà incontrate</vt:lpstr>
      <vt:lpstr>Difficoltà incontrate</vt:lpstr>
      <vt:lpstr>Paradigma di programmazione e strumenti</vt:lpstr>
      <vt:lpstr>Paradigma di programmazione e strumenti</vt:lpstr>
      <vt:lpstr>Software configuration management</vt:lpstr>
      <vt:lpstr>Software configuration management</vt:lpstr>
      <vt:lpstr>SCRUM life cycle</vt:lpstr>
      <vt:lpstr>Requisiti</vt:lpstr>
      <vt:lpstr>Requisiti</vt:lpstr>
      <vt:lpstr>Qualità del software</vt:lpstr>
      <vt:lpstr>Architettura</vt:lpstr>
      <vt:lpstr>Design patterns</vt:lpstr>
      <vt:lpstr>Modellazione</vt:lpstr>
      <vt:lpstr>Modellazione – diagrammi UML</vt:lpstr>
      <vt:lpstr>Modellazione – diagrammi UML</vt:lpstr>
      <vt:lpstr>Modellazione – diagrammi UML</vt:lpstr>
      <vt:lpstr>Modellazione – diagrammi UML</vt:lpstr>
      <vt:lpstr>Modellazione – diagrammi UML</vt:lpstr>
      <vt:lpstr>Implementazione</vt:lpstr>
      <vt:lpstr>Implementazione</vt:lpstr>
      <vt:lpstr>DEMO</vt:lpstr>
      <vt:lpstr>Manutenzione</vt:lpstr>
      <vt:lpstr>Testing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</dc:title>
  <dc:creator>Alessia Aceti</dc:creator>
  <cp:lastModifiedBy>Alessia Aceti</cp:lastModifiedBy>
  <cp:revision>2</cp:revision>
  <dcterms:created xsi:type="dcterms:W3CDTF">2024-03-18T14:26:15Z</dcterms:created>
  <dcterms:modified xsi:type="dcterms:W3CDTF">2024-03-20T13:17:29Z</dcterms:modified>
</cp:coreProperties>
</file>